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13"/>
  </p:notesMasterIdLst>
  <p:sldIdLst>
    <p:sldId id="256" r:id="rId2"/>
    <p:sldId id="257" r:id="rId3"/>
    <p:sldId id="258" r:id="rId4"/>
    <p:sldId id="311" r:id="rId5"/>
    <p:sldId id="313" r:id="rId6"/>
    <p:sldId id="297" r:id="rId7"/>
    <p:sldId id="314" r:id="rId8"/>
    <p:sldId id="315" r:id="rId9"/>
    <p:sldId id="310" r:id="rId10"/>
    <p:sldId id="281" r:id="rId11"/>
    <p:sldId id="312" r:id="rId12"/>
  </p:sldIdLst>
  <p:sldSz cx="12192000" cy="6858000"/>
  <p:notesSz cx="68580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77875" autoAdjust="0"/>
  </p:normalViewPr>
  <p:slideViewPr>
    <p:cSldViewPr snapToObjects="1">
      <p:cViewPr varScale="1">
        <p:scale>
          <a:sx n="67" d="100"/>
          <a:sy n="67" d="100"/>
        </p:scale>
        <p:origin x="1267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10195-0D74-4587-B422-4EB5C51FE8C7}" type="datetimeFigureOut">
              <a:rPr lang="en-US" smtClean="0"/>
              <a:pPr/>
              <a:t>6/1/2019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A9487-CAE7-4754-923C-198CD1936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1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short answer to the question is that if we’re going to spend $42 billion</a:t>
            </a:r>
            <a:r>
              <a:rPr lang="en-US" baseline="0" dirty="0"/>
              <a:t> of the public’s money (double that in many other U.S. urban areas!) then we had better be careful how we do 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9487-CAE7-4754-923C-198CD19368B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74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Krishnan</a:t>
            </a:r>
            <a:r>
              <a:rPr lang="en-US" baseline="0" dirty="0"/>
              <a:t> and Annie showed some great data that drives home my first point:  freight utilization of the entire transport system is up.</a:t>
            </a:r>
          </a:p>
          <a:p>
            <a:endParaRPr lang="en-US" baseline="0" dirty="0"/>
          </a:p>
          <a:p>
            <a:r>
              <a:rPr lang="en-US" baseline="0" dirty="0"/>
              <a:t>For example, my wife orders a particular brand of Italian coffee via Amazon—her last order arrived in three different boxes from three different sources (yes, she drinks a LOT of espresso!)</a:t>
            </a:r>
          </a:p>
          <a:p>
            <a:endParaRPr lang="en-US" baseline="0" dirty="0"/>
          </a:p>
          <a:p>
            <a:r>
              <a:rPr lang="en-US" baseline="0" dirty="0"/>
              <a:t>If our models are going to be relevant to their future decision-support roles, they have to help us answer some key policy questions/issues.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9487-CAE7-4754-923C-198CD19368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4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9487-CAE7-4754-923C-198CD19368B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90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A9487-CAE7-4754-923C-198CD19368B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3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)  Title slide - bottom blue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"/>
          <p:cNvSpPr>
            <a:spLocks noGrp="1"/>
          </p:cNvSpPr>
          <p:nvPr>
            <p:ph type="body" sz="quarter" idx="18" hasCustomPrompt="1"/>
          </p:nvPr>
        </p:nvSpPr>
        <p:spPr>
          <a:xfrm>
            <a:off x="2032001" y="6222207"/>
            <a:ext cx="7942729" cy="40719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algn="l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032000" y="5486400"/>
            <a:ext cx="7924800" cy="685800"/>
          </a:xfrm>
          <a:prstGeom prst="rect">
            <a:avLst/>
          </a:prstGeom>
        </p:spPr>
        <p:txBody>
          <a:bodyPr vert="horz" wrap="none" lIns="0" tIns="0" rIns="0" bIns="0" anchor="ctr" anchorCtr="0"/>
          <a:lstStyle>
            <a:lvl1pPr marL="0" algn="l">
              <a:defRPr sz="4000" b="1" i="0" baseline="0">
                <a:solidFill>
                  <a:schemeClr val="bg1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Presentation title, 1 line</a:t>
            </a:r>
          </a:p>
        </p:txBody>
      </p:sp>
    </p:spTree>
    <p:extLst>
      <p:ext uri="{BB962C8B-B14F-4D97-AF65-F5344CB8AC3E}">
        <p14:creationId xmlns:p14="http://schemas.microsoft.com/office/powerpoint/2010/main" val="68510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) Gray bar top, bullet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/>
          <p:nvPr/>
        </p:nvSpPr>
        <p:spPr>
          <a:xfrm>
            <a:off x="107696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  <p:sp>
        <p:nvSpPr>
          <p:cNvPr id="12" name="Text, bullets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2057401"/>
            <a:ext cx="8737600" cy="408948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347663" indent="-347663">
              <a:spcBef>
                <a:spcPts val="1800"/>
              </a:spcBef>
              <a:buClr>
                <a:srgbClr val="003B5C"/>
              </a:buClr>
              <a:buFont typeface="Arial" pitchFamily="34" charset="0"/>
              <a:buChar char="•"/>
              <a:defRPr sz="300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This slide is formatted for bullets.</a:t>
            </a:r>
          </a:p>
          <a:p>
            <a:pPr lvl="0"/>
            <a:r>
              <a:rPr lang="en-US" dirty="0"/>
              <a:t>Font style is Calibri, 30 pt.</a:t>
            </a:r>
          </a:p>
          <a:p>
            <a:pPr lvl="0"/>
            <a:r>
              <a:rPr lang="en-US" dirty="0"/>
              <a:t>Font color is custom RGB:  R0  G59  B92 </a:t>
            </a:r>
          </a:p>
          <a:p>
            <a:pPr lvl="0"/>
            <a:r>
              <a:rPr lang="en-US" dirty="0"/>
              <a:t>Paragraph spacing is 18 pt after each paragraph return.</a:t>
            </a:r>
          </a:p>
          <a:p>
            <a:pPr lvl="0"/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7376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000" b="1" i="0" baseline="0">
                <a:solidFill>
                  <a:srgbClr val="003B5C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250742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) Blue bar top, portrait pic,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 txBox="1"/>
          <p:nvPr/>
        </p:nvSpPr>
        <p:spPr>
          <a:xfrm>
            <a:off x="71120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  <p:sp>
        <p:nvSpPr>
          <p:cNvPr id="4" name="Image"/>
          <p:cNvSpPr>
            <a:spLocks noGrp="1"/>
          </p:cNvSpPr>
          <p:nvPr>
            <p:ph type="pic" sz="quarter" idx="19"/>
          </p:nvPr>
        </p:nvSpPr>
        <p:spPr>
          <a:xfrm>
            <a:off x="8432800" y="1752602"/>
            <a:ext cx="3759200" cy="5105399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2057401"/>
            <a:ext cx="5994400" cy="408948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1800"/>
              </a:spcBef>
              <a:buNone/>
              <a:defRPr sz="3000" baseline="0">
                <a:solidFill>
                  <a:srgbClr val="003B5C"/>
                </a:solidFill>
              </a:defRPr>
            </a:lvl1pPr>
            <a:lvl2pPr>
              <a:defRPr>
                <a:solidFill>
                  <a:srgbClr val="003B5C"/>
                </a:solidFill>
              </a:defRPr>
            </a:lvl2pPr>
          </a:lstStyle>
          <a:p>
            <a:pPr lvl="0"/>
            <a:r>
              <a:rPr lang="en-US" dirty="0"/>
              <a:t>This slide is formatted for text only, no bullets.</a:t>
            </a:r>
          </a:p>
          <a:p>
            <a:pPr lvl="0"/>
            <a:r>
              <a:rPr lang="en-US" dirty="0"/>
              <a:t>Font style is Calibri, 30 pt.</a:t>
            </a:r>
          </a:p>
          <a:p>
            <a:pPr lvl="0"/>
            <a:r>
              <a:rPr lang="en-US" dirty="0"/>
              <a:t>Font color is custom RGB:</a:t>
            </a:r>
            <a:br>
              <a:rPr lang="en-US" dirty="0"/>
            </a:br>
            <a:r>
              <a:rPr lang="en-US" dirty="0"/>
              <a:t>R0  G59  B92 </a:t>
            </a:r>
          </a:p>
          <a:p>
            <a:pPr lvl="0"/>
            <a:r>
              <a:rPr lang="en-US" dirty="0"/>
              <a:t>Paragraph spacing is 18 pt after each paragraph return.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7376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945863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) Blue bar top, landscape pic,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/>
          <p:cNvSpPr txBox="1"/>
          <p:nvPr/>
        </p:nvSpPr>
        <p:spPr>
          <a:xfrm>
            <a:off x="31496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  <p:sp>
        <p:nvSpPr>
          <p:cNvPr id="4" name="Image"/>
          <p:cNvSpPr>
            <a:spLocks noGrp="1"/>
          </p:cNvSpPr>
          <p:nvPr>
            <p:ph type="pic" sz="quarter" idx="19"/>
          </p:nvPr>
        </p:nvSpPr>
        <p:spPr>
          <a:xfrm>
            <a:off x="4064000" y="1752601"/>
            <a:ext cx="8128000" cy="5105399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1981200"/>
            <a:ext cx="3251200" cy="4191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1800"/>
              </a:spcBef>
              <a:buNone/>
              <a:defRPr sz="2400" baseline="0">
                <a:solidFill>
                  <a:srgbClr val="003B5C"/>
                </a:solidFill>
              </a:defRPr>
            </a:lvl1pPr>
            <a:lvl2pPr>
              <a:defRPr>
                <a:solidFill>
                  <a:srgbClr val="003B5C"/>
                </a:solidFill>
              </a:defRPr>
            </a:lvl2pPr>
          </a:lstStyle>
          <a:p>
            <a:pPr lvl="0"/>
            <a:r>
              <a:rPr lang="en-US" dirty="0"/>
              <a:t>This slide is for text only, no bullets.</a:t>
            </a:r>
          </a:p>
          <a:p>
            <a:pPr lvl="0"/>
            <a:r>
              <a:rPr lang="en-US" dirty="0"/>
              <a:t>Font style is Calibri, 24 pt.</a:t>
            </a:r>
          </a:p>
          <a:p>
            <a:pPr lvl="0"/>
            <a:r>
              <a:rPr lang="en-US" dirty="0"/>
              <a:t>Font color RGB:R0  G59  B92 </a:t>
            </a:r>
          </a:p>
          <a:p>
            <a:pPr lvl="0"/>
            <a:r>
              <a:rPr lang="en-US" dirty="0"/>
              <a:t>Paragraph spacing is 18 pt after each paragraph return.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7376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567007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) Blue bar top, portrait pic, bullet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 txBox="1"/>
          <p:nvPr/>
        </p:nvSpPr>
        <p:spPr>
          <a:xfrm>
            <a:off x="71120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  <p:sp>
        <p:nvSpPr>
          <p:cNvPr id="4" name="Image"/>
          <p:cNvSpPr>
            <a:spLocks noGrp="1"/>
          </p:cNvSpPr>
          <p:nvPr>
            <p:ph type="pic" sz="quarter" idx="19"/>
          </p:nvPr>
        </p:nvSpPr>
        <p:spPr>
          <a:xfrm>
            <a:off x="8432800" y="1752601"/>
            <a:ext cx="3759200" cy="5105399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, bullets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2057401"/>
            <a:ext cx="6197600" cy="408948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347663" indent="-347663">
              <a:spcBef>
                <a:spcPts val="1800"/>
              </a:spcBef>
              <a:buFont typeface="Arial" pitchFamily="34" charset="0"/>
              <a:buChar char="•"/>
              <a:defRPr sz="3000" baseline="0">
                <a:solidFill>
                  <a:srgbClr val="003B5C"/>
                </a:solidFill>
              </a:defRPr>
            </a:lvl1pPr>
            <a:lvl2pPr>
              <a:defRPr>
                <a:solidFill>
                  <a:srgbClr val="003B5C"/>
                </a:solidFill>
              </a:defRPr>
            </a:lvl2pPr>
          </a:lstStyle>
          <a:p>
            <a:pPr lvl="0"/>
            <a:r>
              <a:rPr lang="en-US" dirty="0"/>
              <a:t>This slide is formatted for bullets.</a:t>
            </a:r>
          </a:p>
          <a:p>
            <a:pPr lvl="0"/>
            <a:r>
              <a:rPr lang="en-US" dirty="0"/>
              <a:t>Font style is Calibri, 30 pt.</a:t>
            </a:r>
          </a:p>
          <a:p>
            <a:pPr lvl="0"/>
            <a:r>
              <a:rPr lang="en-US" dirty="0"/>
              <a:t>Font color is custom RGB:  R0  G59  B92 </a:t>
            </a:r>
          </a:p>
          <a:p>
            <a:pPr lvl="0"/>
            <a:r>
              <a:rPr lang="en-US" dirty="0"/>
              <a:t>Paragraph spacing is 18 pt after each paragraph.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7376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168383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) Gray bar top, portrait pic,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 txBox="1"/>
          <p:nvPr/>
        </p:nvSpPr>
        <p:spPr>
          <a:xfrm>
            <a:off x="71120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  <p:sp>
        <p:nvSpPr>
          <p:cNvPr id="4" name="Image"/>
          <p:cNvSpPr>
            <a:spLocks noGrp="1"/>
          </p:cNvSpPr>
          <p:nvPr>
            <p:ph type="pic" sz="quarter" idx="19"/>
          </p:nvPr>
        </p:nvSpPr>
        <p:spPr>
          <a:xfrm>
            <a:off x="8432800" y="1752601"/>
            <a:ext cx="3759200" cy="5105399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2057401"/>
            <a:ext cx="5994400" cy="408948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1800"/>
              </a:spcBef>
              <a:buNone/>
              <a:defRPr sz="3000" baseline="0">
                <a:solidFill>
                  <a:srgbClr val="003B5C"/>
                </a:solidFill>
              </a:defRPr>
            </a:lvl1pPr>
            <a:lvl2pPr>
              <a:defRPr>
                <a:solidFill>
                  <a:srgbClr val="003B5C"/>
                </a:solidFill>
              </a:defRPr>
            </a:lvl2pPr>
          </a:lstStyle>
          <a:p>
            <a:pPr lvl="0"/>
            <a:r>
              <a:rPr lang="en-US" dirty="0"/>
              <a:t>This slide is formatted for text only, no bullets.</a:t>
            </a:r>
          </a:p>
          <a:p>
            <a:pPr lvl="0"/>
            <a:r>
              <a:rPr lang="en-US" dirty="0"/>
              <a:t>Font style is Calibri, 30 pt.</a:t>
            </a:r>
          </a:p>
          <a:p>
            <a:pPr lvl="0"/>
            <a:r>
              <a:rPr lang="en-US" dirty="0"/>
              <a:t>Font color is custom RGB:</a:t>
            </a:r>
            <a:br>
              <a:rPr lang="en-US" dirty="0"/>
            </a:br>
            <a:r>
              <a:rPr lang="en-US" dirty="0"/>
              <a:t>R0  G59  B92 </a:t>
            </a:r>
          </a:p>
          <a:p>
            <a:pPr lvl="0"/>
            <a:r>
              <a:rPr lang="en-US" dirty="0"/>
              <a:t>Paragraph spacing is 18 pt prior to each paragraph.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7376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4000" b="1" i="0" baseline="0">
                <a:solidFill>
                  <a:srgbClr val="003B5C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68631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) Gray bar top, landscape pic,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 txBox="1"/>
          <p:nvPr/>
        </p:nvSpPr>
        <p:spPr>
          <a:xfrm>
            <a:off x="30480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  <p:sp>
        <p:nvSpPr>
          <p:cNvPr id="6" name="Image"/>
          <p:cNvSpPr>
            <a:spLocks noGrp="1"/>
          </p:cNvSpPr>
          <p:nvPr>
            <p:ph type="pic" sz="quarter" idx="19"/>
          </p:nvPr>
        </p:nvSpPr>
        <p:spPr>
          <a:xfrm>
            <a:off x="4064000" y="1752601"/>
            <a:ext cx="8128000" cy="5105399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"/>
          <p:cNvSpPr>
            <a:spLocks noGrp="1"/>
          </p:cNvSpPr>
          <p:nvPr>
            <p:ph type="body" sz="quarter" idx="17" hasCustomPrompt="1"/>
          </p:nvPr>
        </p:nvSpPr>
        <p:spPr>
          <a:xfrm>
            <a:off x="508000" y="1981201"/>
            <a:ext cx="3251200" cy="4191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1800"/>
              </a:spcBef>
              <a:buNone/>
              <a:defRPr sz="2400" baseline="0">
                <a:solidFill>
                  <a:srgbClr val="003B5C"/>
                </a:solidFill>
              </a:defRPr>
            </a:lvl1pPr>
            <a:lvl2pPr>
              <a:defRPr>
                <a:solidFill>
                  <a:srgbClr val="003B5C"/>
                </a:solidFill>
              </a:defRPr>
            </a:lvl2pPr>
          </a:lstStyle>
          <a:p>
            <a:pPr lvl="0"/>
            <a:r>
              <a:rPr lang="en-US" dirty="0"/>
              <a:t>This slide is for text only, no bullets.</a:t>
            </a:r>
          </a:p>
          <a:p>
            <a:pPr lvl="0"/>
            <a:r>
              <a:rPr lang="en-US" dirty="0"/>
              <a:t>Font style is Calibri, 24 pt.</a:t>
            </a:r>
          </a:p>
          <a:p>
            <a:pPr lvl="0"/>
            <a:r>
              <a:rPr lang="en-US" dirty="0"/>
              <a:t>Font color </a:t>
            </a:r>
            <a:r>
              <a:rPr lang="en-US" dirty="0" err="1"/>
              <a:t>isRGB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R0  G59  B92 </a:t>
            </a:r>
          </a:p>
          <a:p>
            <a:pPr lvl="0"/>
            <a:r>
              <a:rPr lang="en-US" dirty="0"/>
              <a:t>Paragraph spacing is 18 pt after each paragraph return.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7376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4000" b="1" i="0" baseline="0">
                <a:solidFill>
                  <a:srgbClr val="003B5C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714845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) Gray bar top, side pic, bullet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 txBox="1"/>
          <p:nvPr/>
        </p:nvSpPr>
        <p:spPr>
          <a:xfrm>
            <a:off x="71120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  <p:sp>
        <p:nvSpPr>
          <p:cNvPr id="4" name="Image"/>
          <p:cNvSpPr>
            <a:spLocks noGrp="1"/>
          </p:cNvSpPr>
          <p:nvPr>
            <p:ph type="pic" sz="quarter" idx="19"/>
          </p:nvPr>
        </p:nvSpPr>
        <p:spPr>
          <a:xfrm>
            <a:off x="8432800" y="1752601"/>
            <a:ext cx="3759200" cy="5105399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, bullets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2057401"/>
            <a:ext cx="5994400" cy="408948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347663" indent="-347663">
              <a:spcBef>
                <a:spcPts val="1800"/>
              </a:spcBef>
              <a:buFont typeface="Arial" pitchFamily="34" charset="0"/>
              <a:buChar char="•"/>
              <a:defRPr sz="3000" baseline="0">
                <a:solidFill>
                  <a:srgbClr val="003B5C"/>
                </a:solidFill>
              </a:defRPr>
            </a:lvl1pPr>
            <a:lvl2pPr>
              <a:defRPr>
                <a:solidFill>
                  <a:srgbClr val="003B5C"/>
                </a:solidFill>
              </a:defRPr>
            </a:lvl2pPr>
          </a:lstStyle>
          <a:p>
            <a:pPr lvl="0"/>
            <a:r>
              <a:rPr lang="en-US" dirty="0"/>
              <a:t>This slide is formatted for bullets.</a:t>
            </a:r>
          </a:p>
          <a:p>
            <a:pPr lvl="0"/>
            <a:r>
              <a:rPr lang="en-US" dirty="0"/>
              <a:t>Font style is Calibri, 30 pt.</a:t>
            </a:r>
          </a:p>
          <a:p>
            <a:pPr lvl="0"/>
            <a:r>
              <a:rPr lang="en-US" dirty="0"/>
              <a:t>Font color is custom RGB:  R0  G59  B92 </a:t>
            </a:r>
          </a:p>
          <a:p>
            <a:pPr lvl="0"/>
            <a:r>
              <a:rPr lang="en-US" dirty="0"/>
              <a:t>Paragraph spacing is 18 pt after each paragraph.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7376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4000" b="1" i="0" baseline="0">
                <a:solidFill>
                  <a:srgbClr val="003B5C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54391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) Blue bar side,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 txBox="1"/>
          <p:nvPr/>
        </p:nvSpPr>
        <p:spPr>
          <a:xfrm>
            <a:off x="61976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  <p:sp>
        <p:nvSpPr>
          <p:cNvPr id="5" name="Text, optional"/>
          <p:cNvSpPr>
            <a:spLocks noGrp="1"/>
          </p:cNvSpPr>
          <p:nvPr>
            <p:ph type="body" sz="quarter" idx="18" hasCustomPrompt="1"/>
          </p:nvPr>
        </p:nvSpPr>
        <p:spPr>
          <a:xfrm>
            <a:off x="8432800" y="4648200"/>
            <a:ext cx="3352800" cy="1295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003B5C"/>
                </a:solidFill>
              </a:defRPr>
            </a:lvl2pPr>
          </a:lstStyle>
          <a:p>
            <a:pPr lvl="0"/>
            <a:r>
              <a:rPr lang="en-US" dirty="0"/>
              <a:t>Optional copy here, delete if not used</a:t>
            </a:r>
          </a:p>
        </p:txBody>
      </p:sp>
      <p:sp>
        <p:nvSpPr>
          <p:cNvPr id="4" name="Text"/>
          <p:cNvSpPr>
            <a:spLocks noGrp="1"/>
          </p:cNvSpPr>
          <p:nvPr>
            <p:ph type="body" sz="quarter" idx="17" hasCustomPrompt="1"/>
          </p:nvPr>
        </p:nvSpPr>
        <p:spPr>
          <a:xfrm>
            <a:off x="1625600" y="1988894"/>
            <a:ext cx="5486400" cy="41579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1800"/>
              </a:spcBef>
              <a:buNone/>
              <a:defRPr sz="3000" baseline="0">
                <a:solidFill>
                  <a:srgbClr val="003B5C"/>
                </a:solidFill>
              </a:defRPr>
            </a:lvl1pPr>
            <a:lvl2pPr>
              <a:defRPr>
                <a:solidFill>
                  <a:srgbClr val="003B5C"/>
                </a:solidFill>
              </a:defRPr>
            </a:lvl2pPr>
          </a:lstStyle>
          <a:p>
            <a:pPr lvl="0"/>
            <a:r>
              <a:rPr lang="en-US" dirty="0"/>
              <a:t>This slide is formatted for text only, no bullets.</a:t>
            </a:r>
          </a:p>
          <a:p>
            <a:pPr lvl="0"/>
            <a:r>
              <a:rPr lang="en-US" dirty="0"/>
              <a:t>Font style is Calibri, 30 pt.</a:t>
            </a:r>
          </a:p>
          <a:p>
            <a:pPr lvl="0"/>
            <a:r>
              <a:rPr lang="en-US" dirty="0"/>
              <a:t>Font color is custom RGB: R0  G59  B92 </a:t>
            </a:r>
          </a:p>
          <a:p>
            <a:pPr lvl="0"/>
            <a:r>
              <a:rPr lang="en-US" dirty="0"/>
              <a:t>Paragraph spacing is 18 pt after each paragraph.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625600" y="457200"/>
            <a:ext cx="51816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4000" b="1" i="0" baseline="0">
                <a:solidFill>
                  <a:srgbClr val="003B5C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572498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) Gray bar top, blue bar side,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/>
          <p:nvPr/>
        </p:nvSpPr>
        <p:spPr>
          <a:xfrm>
            <a:off x="64008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7376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4000" b="1" i="0" baseline="0">
                <a:solidFill>
                  <a:srgbClr val="003B5C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2057400"/>
            <a:ext cx="5486400" cy="415799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1800"/>
              </a:spcBef>
              <a:buNone/>
              <a:defRPr sz="3000" baseline="0">
                <a:solidFill>
                  <a:srgbClr val="003B5C"/>
                </a:solidFill>
              </a:defRPr>
            </a:lvl1pPr>
            <a:lvl2pPr>
              <a:defRPr>
                <a:solidFill>
                  <a:srgbClr val="003B5C"/>
                </a:solidFill>
              </a:defRPr>
            </a:lvl2pPr>
          </a:lstStyle>
          <a:p>
            <a:pPr lvl="0"/>
            <a:r>
              <a:rPr lang="en-US" dirty="0"/>
              <a:t>This slide is formatted for text only, no bullets.</a:t>
            </a:r>
          </a:p>
          <a:p>
            <a:pPr lvl="0"/>
            <a:r>
              <a:rPr lang="en-US" dirty="0"/>
              <a:t>Font style is Calibri, 30 pt.</a:t>
            </a:r>
          </a:p>
          <a:p>
            <a:pPr lvl="0"/>
            <a:r>
              <a:rPr lang="en-US" dirty="0"/>
              <a:t>Font color is custom RGB: R0  G59  B92 </a:t>
            </a:r>
          </a:p>
          <a:p>
            <a:pPr lvl="0"/>
            <a:r>
              <a:rPr lang="en-US" dirty="0"/>
              <a:t>Paragraph spacing is 18 pt after each paragraph.</a:t>
            </a:r>
          </a:p>
        </p:txBody>
      </p:sp>
    </p:spTree>
    <p:extLst>
      <p:ext uri="{BB962C8B-B14F-4D97-AF65-F5344CB8AC3E}">
        <p14:creationId xmlns:p14="http://schemas.microsoft.com/office/powerpoint/2010/main" val="500193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) Full siz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mage caption"/>
          <p:cNvSpPr>
            <a:spLocks noGrp="1"/>
          </p:cNvSpPr>
          <p:nvPr>
            <p:ph type="body" sz="quarter" idx="17"/>
          </p:nvPr>
        </p:nvSpPr>
        <p:spPr>
          <a:xfrm>
            <a:off x="711200" y="5562600"/>
            <a:ext cx="10871200" cy="914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Image"/>
          <p:cNvSpPr>
            <a:spLocks noGrp="1"/>
          </p:cNvSpPr>
          <p:nvPr>
            <p:ph type="pic" sz="quarter" idx="11"/>
          </p:nvPr>
        </p:nvSpPr>
        <p:spPr>
          <a:xfrm>
            <a:off x="0" y="-152400"/>
            <a:ext cx="12192000" cy="73152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vert="horz"/>
          <a:lstStyle>
            <a:lvl1pPr marL="0">
              <a:buFontTx/>
              <a:buNone/>
              <a:tabLst>
                <a:tab pos="53975" algn="l"/>
              </a:tabLst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Slide number"/>
          <p:cNvSpPr txBox="1"/>
          <p:nvPr/>
        </p:nvSpPr>
        <p:spPr>
          <a:xfrm>
            <a:off x="107696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819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)  Title slide -side bar blue, top kick 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"/>
          <p:cNvSpPr>
            <a:spLocks noGrp="1"/>
          </p:cNvSpPr>
          <p:nvPr>
            <p:ph type="body" sz="quarter" idx="18" hasCustomPrompt="1"/>
          </p:nvPr>
        </p:nvSpPr>
        <p:spPr>
          <a:xfrm>
            <a:off x="812801" y="3810000"/>
            <a:ext cx="4572000" cy="40719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812800" y="1092994"/>
            <a:ext cx="4572000" cy="2031207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marL="0" algn="l">
              <a:defRPr sz="4000" b="1" i="0">
                <a:solidFill>
                  <a:schemeClr val="bg1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Presentation title here, 3 lines in length</a:t>
            </a:r>
          </a:p>
        </p:txBody>
      </p:sp>
    </p:spTree>
    <p:extLst>
      <p:ext uri="{BB962C8B-B14F-4D97-AF65-F5344CB8AC3E}">
        <p14:creationId xmlns:p14="http://schemas.microsoft.com/office/powerpoint/2010/main" val="3788515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) Closing slide - illustra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663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) Closing slide - foot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202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1" y="762000"/>
            <a:ext cx="7942729" cy="762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3657601" y="2333440"/>
            <a:ext cx="7942729" cy="11717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3657601" y="3910014"/>
            <a:ext cx="7942729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" y="914400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" y="2362200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" y="3886200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6035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title, text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844800" y="1447800"/>
            <a:ext cx="8737600" cy="45719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0336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1" y="762000"/>
            <a:ext cx="7942729" cy="27432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3657601" y="3910014"/>
            <a:ext cx="7942729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09600" y="914400"/>
            <a:ext cx="24384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7543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B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62000"/>
            <a:ext cx="10990729" cy="1295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3657601" y="2362200"/>
            <a:ext cx="7942729" cy="11717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3657601" y="3910014"/>
            <a:ext cx="7942729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" y="2390960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9600" y="3886200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4660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line title,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844800" y="1904998"/>
            <a:ext cx="6096000" cy="36576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844800" y="5981700"/>
            <a:ext cx="8737600" cy="4191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51878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title, vertical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844800" y="1447799"/>
            <a:ext cx="4876800" cy="4572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8026400" y="4343401"/>
            <a:ext cx="3556000" cy="16763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7159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1" y="762000"/>
            <a:ext cx="7942729" cy="762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3657601" y="2333440"/>
            <a:ext cx="7942729" cy="117176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3657601" y="3910014"/>
            <a:ext cx="7942729" cy="111918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2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609600" y="914400"/>
            <a:ext cx="24384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text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844800" y="1905000"/>
            <a:ext cx="8737600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)  Title slide -side bar blue, bottom kick 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"/>
          <p:cNvSpPr>
            <a:spLocks noGrp="1"/>
          </p:cNvSpPr>
          <p:nvPr>
            <p:ph type="body" sz="quarter" idx="18" hasCustomPrompt="1"/>
          </p:nvPr>
        </p:nvSpPr>
        <p:spPr>
          <a:xfrm>
            <a:off x="812801" y="5955506"/>
            <a:ext cx="4572000" cy="40719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3810000"/>
            <a:ext cx="4572000" cy="1891904"/>
          </a:xfrm>
          <a:prstGeom prst="rect">
            <a:avLst/>
          </a:prstGeom>
        </p:spPr>
        <p:txBody>
          <a:bodyPr vert="horz" wrap="square" lIns="0" tIns="0" rIns="0" bIns="0" anchor="t" anchorCtr="0"/>
          <a:lstStyle>
            <a:lvl1pPr marL="0" algn="l">
              <a:defRPr sz="4000" b="1" i="0">
                <a:solidFill>
                  <a:schemeClr val="bg1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Presentation title here, 3 lines in length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66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bullets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60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844800" y="1371601"/>
            <a:ext cx="8737600" cy="46481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bullets,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844800" y="1905000"/>
            <a:ext cx="8737600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text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844800" y="1447801"/>
            <a:ext cx="56896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144000" y="1447801"/>
            <a:ext cx="24384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text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844799" y="1905000"/>
            <a:ext cx="5689599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144000" y="1904999"/>
            <a:ext cx="24384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text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844800" y="1447801"/>
            <a:ext cx="56896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144000" y="1447800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44000" y="2895600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44000" y="4419600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text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844799" y="1905000"/>
            <a:ext cx="5689599" cy="41147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30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144000" y="1904999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44000" y="3352799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44000" y="4876799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bullets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144000" y="1447801"/>
            <a:ext cx="24384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844800" y="1447800"/>
            <a:ext cx="56896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bullets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9144000" y="1904999"/>
            <a:ext cx="2438400" cy="4114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844800" y="1905000"/>
            <a:ext cx="56896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844800" y="1447800"/>
            <a:ext cx="56896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144000" y="1447800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44000" y="2895601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44000" y="4419600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bullets,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1143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144000" y="1904999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44000" y="3352800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9144000" y="4876799"/>
            <a:ext cx="2438400" cy="1143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2844800" y="1905000"/>
            <a:ext cx="5689600" cy="4114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228600" indent="-2286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80000"/>
              <a:buFont typeface="Arial"/>
              <a:buChar char="•"/>
              <a:defRPr sz="3000" b="0" i="0" baseline="0"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) Title slide - bottom blue bar, fla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ottom bar" descr="Title-bottom bar 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5908"/>
            <a:ext cx="12192000" cy="1772093"/>
          </a:xfrm>
          <a:prstGeom prst="rect">
            <a:avLst/>
          </a:prstGeom>
        </p:spPr>
      </p:pic>
      <p:sp>
        <p:nvSpPr>
          <p:cNvPr id="18" name="Subtitle"/>
          <p:cNvSpPr>
            <a:spLocks noGrp="1"/>
          </p:cNvSpPr>
          <p:nvPr>
            <p:ph type="body" sz="quarter" idx="18" hasCustomPrompt="1"/>
          </p:nvPr>
        </p:nvSpPr>
        <p:spPr>
          <a:xfrm>
            <a:off x="2032001" y="3835003"/>
            <a:ext cx="6908800" cy="40719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300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032000" y="1981200"/>
            <a:ext cx="6908800" cy="1295400"/>
          </a:xfrm>
          <a:prstGeom prst="rect">
            <a:avLst/>
          </a:prstGeom>
        </p:spPr>
        <p:txBody>
          <a:bodyPr vert="horz" wrap="square" lIns="0" tIns="0" rIns="0" bIns="0" anchor="ctr" anchorCtr="0"/>
          <a:lstStyle>
            <a:lvl1pPr marL="0" algn="l">
              <a:defRPr sz="4000" b="1" i="0">
                <a:solidFill>
                  <a:srgbClr val="003B5C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Presentation title here, no longer than 2 lines</a:t>
            </a:r>
            <a:br>
              <a:rPr lang="en-US" dirty="0"/>
            </a:br>
            <a:endParaRPr lang="en-US" dirty="0"/>
          </a:p>
        </p:txBody>
      </p:sp>
      <p:pic>
        <p:nvPicPr>
          <p:cNvPr id="19" name="Metro logo" descr="Metro logo vertical stamp - 302C 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120" y="0"/>
            <a:ext cx="1471080" cy="16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457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ine title,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44800" y="304800"/>
            <a:ext cx="8737600" cy="6858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algn="l">
              <a:defRPr sz="4400" b="1" i="0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844800" y="1447799"/>
            <a:ext cx="6096000" cy="36576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844800" y="5524501"/>
            <a:ext cx="8737600" cy="4191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7 x 5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844800" y="304800"/>
            <a:ext cx="8534400" cy="45720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2844800" y="5105400"/>
            <a:ext cx="8534400" cy="1371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x 7 photo w/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844800" y="228600"/>
            <a:ext cx="6096000" cy="6400800"/>
          </a:xfrm>
          <a:custGeom>
            <a:avLst/>
            <a:gdLst>
              <a:gd name="connsiteX0" fmla="*/ 0 w 1828800"/>
              <a:gd name="connsiteY0" fmla="*/ 0 h 1143000"/>
              <a:gd name="connsiteX1" fmla="*/ 1828800 w 1828800"/>
              <a:gd name="connsiteY1" fmla="*/ 0 h 1143000"/>
              <a:gd name="connsiteX2" fmla="*/ 1828800 w 1828800"/>
              <a:gd name="connsiteY2" fmla="*/ 1143000 h 1143000"/>
              <a:gd name="connsiteX3" fmla="*/ 0 w 1828800"/>
              <a:gd name="connsiteY3" fmla="*/ 1143000 h 1143000"/>
              <a:gd name="connsiteX4" fmla="*/ 0 w 1828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8800" h="1143000">
                <a:moveTo>
                  <a:pt x="0" y="0"/>
                </a:moveTo>
                <a:lnTo>
                  <a:pt x="1828800" y="0"/>
                </a:lnTo>
                <a:lnTo>
                  <a:pt x="1828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 marL="0">
              <a:buFontTx/>
              <a:buNone/>
              <a:defRPr sz="20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9347200" y="3429000"/>
            <a:ext cx="2235200" cy="32004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) Title slide - white background, fla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"/>
          <p:cNvSpPr>
            <a:spLocks noGrp="1"/>
          </p:cNvSpPr>
          <p:nvPr>
            <p:ph type="body" sz="quarter" idx="18" hasCustomPrompt="1"/>
          </p:nvPr>
        </p:nvSpPr>
        <p:spPr>
          <a:xfrm>
            <a:off x="2032001" y="3835003"/>
            <a:ext cx="6807200" cy="40719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300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032000" y="1981200"/>
            <a:ext cx="6807200" cy="1295400"/>
          </a:xfrm>
          <a:prstGeom prst="rect">
            <a:avLst/>
          </a:prstGeom>
        </p:spPr>
        <p:txBody>
          <a:bodyPr vert="horz" wrap="square" lIns="0" tIns="0" rIns="0" bIns="0" anchor="ctr" anchorCtr="0"/>
          <a:lstStyle>
            <a:lvl1pPr marL="0" algn="l">
              <a:defRPr sz="4000" b="1" i="0">
                <a:solidFill>
                  <a:srgbClr val="003B5C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Presentation title here, no longer than 2 lines</a:t>
            </a:r>
            <a:br>
              <a:rPr lang="en-US" dirty="0"/>
            </a:br>
            <a:endParaRPr lang="en-US" dirty="0"/>
          </a:p>
        </p:txBody>
      </p:sp>
      <p:pic>
        <p:nvPicPr>
          <p:cNvPr id="19" name="Metro logo" descr="Metro logo vertical stamp - 302C 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120" y="0"/>
            <a:ext cx="1471080" cy="16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7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) Title slide - gray background, flag">
    <p:bg>
      <p:bgPr>
        <a:solidFill>
          <a:srgbClr val="F0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"/>
          <p:cNvSpPr>
            <a:spLocks noGrp="1"/>
          </p:cNvSpPr>
          <p:nvPr>
            <p:ph type="body" sz="quarter" idx="18" hasCustomPrompt="1"/>
          </p:nvPr>
        </p:nvSpPr>
        <p:spPr>
          <a:xfrm>
            <a:off x="2032001" y="3835003"/>
            <a:ext cx="6807200" cy="40719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algn="l">
              <a:buNone/>
              <a:defRPr sz="300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2032000" y="1981200"/>
            <a:ext cx="6807200" cy="1295400"/>
          </a:xfrm>
          <a:prstGeom prst="rect">
            <a:avLst/>
          </a:prstGeom>
        </p:spPr>
        <p:txBody>
          <a:bodyPr vert="horz" wrap="square" lIns="0" tIns="0" rIns="0" bIns="0" anchor="ctr" anchorCtr="0"/>
          <a:lstStyle>
            <a:lvl1pPr marL="0" algn="l">
              <a:defRPr sz="4000" b="0" i="0">
                <a:solidFill>
                  <a:srgbClr val="003B5C"/>
                </a:solidFill>
                <a:latin typeface="Cambria" pitchFamily="18" charset="0"/>
                <a:cs typeface="Cambria" pitchFamily="18" charset="0"/>
              </a:defRPr>
            </a:lvl1pPr>
          </a:lstStyle>
          <a:p>
            <a:r>
              <a:rPr lang="en-US" dirty="0"/>
              <a:t>Presentation title here, no longer than 2 lines</a:t>
            </a:r>
            <a:br>
              <a:rPr lang="en-US" dirty="0"/>
            </a:br>
            <a:endParaRPr lang="en-US" dirty="0"/>
          </a:p>
        </p:txBody>
      </p:sp>
      <p:pic>
        <p:nvPicPr>
          <p:cNvPr id="19" name="Metro logo" descr="Metro logo vertical stamp - 302C 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120" y="0"/>
            <a:ext cx="1471080" cy="165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5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) Blue bar top,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 txBox="1"/>
          <p:nvPr/>
        </p:nvSpPr>
        <p:spPr>
          <a:xfrm>
            <a:off x="107696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  <p:sp>
        <p:nvSpPr>
          <p:cNvPr id="12" name="Text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2057401"/>
            <a:ext cx="8737600" cy="408948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1800"/>
              </a:spcBef>
              <a:buNone/>
              <a:defRPr sz="300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This slide is formatted for text only, no bullets to be used.</a:t>
            </a:r>
          </a:p>
          <a:p>
            <a:pPr lvl="0"/>
            <a:r>
              <a:rPr lang="en-US" dirty="0"/>
              <a:t>Font style is Calibri, 30 pt.</a:t>
            </a:r>
          </a:p>
          <a:p>
            <a:pPr lvl="0"/>
            <a:r>
              <a:rPr lang="en-US" dirty="0"/>
              <a:t>Font color is custom RGB:  R0  G59  B92 </a:t>
            </a:r>
          </a:p>
          <a:p>
            <a:pPr lvl="0"/>
            <a:r>
              <a:rPr lang="en-US" dirty="0"/>
              <a:t>Paragraph spacing is 18 pt after each paragraph return.</a:t>
            </a:r>
          </a:p>
          <a:p>
            <a:pPr lvl="0"/>
            <a:r>
              <a:rPr lang="en-US" dirty="0"/>
              <a:t>See slide 9 for bullet styles.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7376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32747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) Blue bar top, bullet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/>
          <p:nvPr/>
        </p:nvSpPr>
        <p:spPr>
          <a:xfrm>
            <a:off x="107696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  <p:sp>
        <p:nvSpPr>
          <p:cNvPr id="12" name="Text, bullets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2057401"/>
            <a:ext cx="8737600" cy="408948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347663" indent="-347663">
              <a:spcBef>
                <a:spcPts val="1800"/>
              </a:spcBef>
              <a:buClr>
                <a:srgbClr val="003B5C"/>
              </a:buClr>
              <a:buFont typeface="Arial" pitchFamily="34" charset="0"/>
              <a:buChar char="•"/>
              <a:defRPr sz="300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This slide is formatted for bullets.</a:t>
            </a:r>
          </a:p>
          <a:p>
            <a:pPr lvl="0"/>
            <a:r>
              <a:rPr lang="en-US" dirty="0"/>
              <a:t>Font style is Calibri, 30 pt.</a:t>
            </a:r>
          </a:p>
          <a:p>
            <a:pPr lvl="0"/>
            <a:r>
              <a:rPr lang="en-US" dirty="0"/>
              <a:t>Font color is custom RGB:  R0  G59  B92 </a:t>
            </a:r>
          </a:p>
          <a:p>
            <a:pPr lvl="0"/>
            <a:r>
              <a:rPr lang="en-US" dirty="0"/>
              <a:t>Paragraph spacing is 18 pt after each paragraph return.</a:t>
            </a:r>
          </a:p>
          <a:p>
            <a:pPr lvl="0"/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7376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4000" b="1" i="0" baseline="0">
                <a:solidFill>
                  <a:schemeClr val="bg1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4232839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) Gray bar top,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/>
          <p:nvPr/>
        </p:nvSpPr>
        <p:spPr>
          <a:xfrm>
            <a:off x="10769600" y="6291590"/>
            <a:ext cx="71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A918981F-3DD6-484A-8968-B5BBE40C2A2A}" type="slidenum">
              <a:rPr lang="en-US" sz="1100" smtClean="0">
                <a:latin typeface="+mj-lt"/>
              </a:rPr>
              <a:pPr algn="ctr"/>
              <a:t>‹#›</a:t>
            </a:fld>
            <a:r>
              <a:rPr lang="en-US" sz="1050" dirty="0">
                <a:latin typeface="+mj-lt"/>
              </a:rPr>
              <a:t> </a:t>
            </a:r>
          </a:p>
        </p:txBody>
      </p:sp>
      <p:sp>
        <p:nvSpPr>
          <p:cNvPr id="12" name="Text"/>
          <p:cNvSpPr>
            <a:spLocks noGrp="1"/>
          </p:cNvSpPr>
          <p:nvPr>
            <p:ph type="body" sz="quarter" idx="17" hasCustomPrompt="1"/>
          </p:nvPr>
        </p:nvSpPr>
        <p:spPr>
          <a:xfrm>
            <a:off x="1828800" y="2057400"/>
            <a:ext cx="8737600" cy="408948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Bef>
                <a:spcPts val="1800"/>
              </a:spcBef>
              <a:buNone/>
              <a:defRPr sz="3000" baseline="0">
                <a:solidFill>
                  <a:srgbClr val="003B5C"/>
                </a:solidFill>
              </a:defRPr>
            </a:lvl1pPr>
          </a:lstStyle>
          <a:p>
            <a:pPr lvl="0"/>
            <a:r>
              <a:rPr lang="en-US" dirty="0"/>
              <a:t>This slide is formatted for text only, no bullets to be used.</a:t>
            </a:r>
          </a:p>
          <a:p>
            <a:pPr lvl="0"/>
            <a:r>
              <a:rPr lang="en-US" dirty="0"/>
              <a:t>Font style is Calibri, 30 pt.</a:t>
            </a:r>
          </a:p>
          <a:p>
            <a:pPr lvl="0"/>
            <a:r>
              <a:rPr lang="en-US" dirty="0"/>
              <a:t>Font color is custom RGB:  R0  G59  B92 </a:t>
            </a:r>
          </a:p>
          <a:p>
            <a:pPr lvl="0"/>
            <a:r>
              <a:rPr lang="en-US" dirty="0"/>
              <a:t>Paragraph spacing is 18 pt after each paragraph return.</a:t>
            </a:r>
          </a:p>
          <a:p>
            <a:pPr lvl="0"/>
            <a:r>
              <a:rPr lang="en-US" dirty="0"/>
              <a:t>See slide 11 for bullet styles.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457200"/>
            <a:ext cx="8737600" cy="685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algn="l">
              <a:defRPr sz="4000" b="1" i="0" baseline="0">
                <a:solidFill>
                  <a:srgbClr val="003B5C"/>
                </a:solidFill>
                <a:latin typeface="+mj-lt"/>
                <a:cs typeface="Cambria" pitchFamily="18" charset="0"/>
              </a:defRPr>
            </a:lvl1pPr>
          </a:lstStyle>
          <a:p>
            <a:r>
              <a:rPr lang="en-US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143104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0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2" r:id="rId27"/>
    <p:sldLayoutId id="2147483751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6" r:id="rId41"/>
    <p:sldLayoutId id="2147483747" r:id="rId42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/>
          <a:ea typeface="Calibri" pitchFamily="34" charset="0"/>
          <a:cs typeface="Calibri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sz="quarter" idx="18"/>
          </p:nvPr>
        </p:nvSpPr>
        <p:spPr bwMode="auto">
          <a:xfrm>
            <a:off x="3048001" y="3835003"/>
            <a:ext cx="6781799" cy="407194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Oregon (Portland) Metro Research Center </a:t>
            </a:r>
          </a:p>
          <a:p>
            <a:pPr eaLnBrk="1" hangingPunct="1"/>
            <a:r>
              <a:rPr lang="en-US" dirty="0"/>
              <a:t>Jeff Frkonja, Director</a:t>
            </a:r>
          </a:p>
        </p:txBody>
      </p:sp>
      <p:sp>
        <p:nvSpPr>
          <p:cNvPr id="1026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Freight Forecasting in the 21</a:t>
            </a:r>
            <a:r>
              <a:rPr lang="en-US" baseline="30000" dirty="0">
                <a:latin typeface="Calibri" pitchFamily="34" charset="0"/>
                <a:cs typeface="Calibri" pitchFamily="34" charset="0"/>
              </a:rPr>
              <a:t>st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Century—Data Needs &amp; Why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sz="quarter" idx="4294967295"/>
          </p:nvPr>
        </p:nvSpPr>
        <p:spPr bwMode="auto">
          <a:xfrm>
            <a:off x="1905000" y="5257800"/>
            <a:ext cx="8763000" cy="1119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June 2019			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8610600" y="1143000"/>
            <a:ext cx="1752600" cy="4800600"/>
          </a:xfrm>
        </p:spPr>
        <p:txBody>
          <a:bodyPr/>
          <a:lstStyle/>
          <a:p>
            <a:r>
              <a:rPr lang="en-US" dirty="0"/>
              <a:t>Freight models think nationally </a:t>
            </a:r>
            <a:r>
              <a:rPr lang="en-US" i="1" dirty="0"/>
              <a:t>and</a:t>
            </a:r>
            <a:r>
              <a:rPr lang="en-US" dirty="0"/>
              <a:t> locally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61861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Source:  </a:t>
            </a:r>
            <a:r>
              <a:rPr lang="en-US" sz="1200" i="1" dirty="0">
                <a:solidFill>
                  <a:schemeClr val="tx2"/>
                </a:solidFill>
              </a:rPr>
              <a:t>Metro Freight </a:t>
            </a:r>
            <a:r>
              <a:rPr lang="en-US" sz="1200" i="1" dirty="0" err="1">
                <a:solidFill>
                  <a:schemeClr val="tx2"/>
                </a:solidFill>
              </a:rPr>
              <a:t>Submodel</a:t>
            </a:r>
            <a:r>
              <a:rPr lang="en-US" sz="1200" i="1" dirty="0">
                <a:solidFill>
                  <a:schemeClr val="tx2"/>
                </a:solidFill>
              </a:rPr>
              <a:t> Final Report, v12</a:t>
            </a:r>
            <a:r>
              <a:rPr lang="en-US" sz="1200" dirty="0">
                <a:solidFill>
                  <a:schemeClr val="tx2"/>
                </a:solidFill>
              </a:rPr>
              <a:t>.  RSG.  2018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65532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382000" y="2667000"/>
            <a:ext cx="2514600" cy="3200400"/>
          </a:xfrm>
        </p:spPr>
        <p:txBody>
          <a:bodyPr/>
          <a:lstStyle/>
          <a:p>
            <a:r>
              <a:rPr lang="en-US" dirty="0"/>
              <a:t>Freight models simulate last-mile delivery as part of the “Commercial Services” model element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6414701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Source:  </a:t>
            </a:r>
            <a:r>
              <a:rPr lang="en-US" sz="1200" i="1" dirty="0">
                <a:solidFill>
                  <a:schemeClr val="tx2"/>
                </a:solidFill>
              </a:rPr>
              <a:t>Metro Freight </a:t>
            </a:r>
            <a:r>
              <a:rPr lang="en-US" sz="1200" i="1" dirty="0" err="1">
                <a:solidFill>
                  <a:schemeClr val="tx2"/>
                </a:solidFill>
              </a:rPr>
              <a:t>Submodel</a:t>
            </a:r>
            <a:r>
              <a:rPr lang="en-US" sz="1200" i="1" dirty="0">
                <a:solidFill>
                  <a:schemeClr val="tx2"/>
                </a:solidFill>
              </a:rPr>
              <a:t> Final Report, v12</a:t>
            </a:r>
            <a:r>
              <a:rPr lang="en-US" sz="1200" dirty="0">
                <a:solidFill>
                  <a:schemeClr val="tx2"/>
                </a:solidFill>
              </a:rPr>
              <a:t>.  RSG.  2018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57201"/>
            <a:ext cx="5029200" cy="549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7"/>
          <p:cNvSpPr>
            <a:spLocks noGrp="1"/>
          </p:cNvSpPr>
          <p:nvPr>
            <p:ph type="body" sz="quarter" idx="17"/>
          </p:nvPr>
        </p:nvSpPr>
        <p:spPr bwMode="auto">
          <a:xfrm>
            <a:off x="990600" y="2057400"/>
            <a:ext cx="8458200" cy="3937084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/>
              <a:t>Why forecast models?</a:t>
            </a:r>
          </a:p>
          <a:p>
            <a:r>
              <a:rPr lang="en-US" dirty="0"/>
              <a:t>How do such models work?</a:t>
            </a:r>
          </a:p>
          <a:p>
            <a:r>
              <a:rPr lang="en-US" dirty="0"/>
              <a:t>What data do we need for such models?</a:t>
            </a:r>
          </a:p>
          <a:p>
            <a:r>
              <a:rPr lang="en-US" dirty="0"/>
              <a:t>What might future models need to deal with?</a:t>
            </a:r>
          </a:p>
          <a:p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050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Agenda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Why models?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939544"/>
            <a:ext cx="6936712" cy="4463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1939544"/>
            <a:ext cx="2819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Public sector is primary transport system investor.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Public sector investment decisions depend on federally-mandated state and regional planning.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Mandated planning depends on econometric models for decision-support.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6414701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Source:  </a:t>
            </a:r>
            <a:r>
              <a:rPr lang="en-US" sz="1200" i="1" dirty="0">
                <a:solidFill>
                  <a:schemeClr val="tx2"/>
                </a:solidFill>
              </a:rPr>
              <a:t>2018 Regional Transportation Plan</a:t>
            </a:r>
            <a:r>
              <a:rPr lang="en-US" sz="1200" dirty="0">
                <a:solidFill>
                  <a:schemeClr val="tx2"/>
                </a:solidFill>
              </a:rPr>
              <a:t>.  Oregon Metro.  2018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76166"/>
            <a:ext cx="2362200" cy="2362200"/>
          </a:xfrm>
          <a:prstGeom prst="rect">
            <a:avLst/>
          </a:prstGeom>
        </p:spPr>
      </p:pic>
      <p:sp>
        <p:nvSpPr>
          <p:cNvPr id="2051" name="Text Placeholder 7"/>
          <p:cNvSpPr>
            <a:spLocks noGrp="1"/>
          </p:cNvSpPr>
          <p:nvPr>
            <p:ph type="body" sz="quarter" idx="17"/>
          </p:nvPr>
        </p:nvSpPr>
        <p:spPr bwMode="auto">
          <a:xfrm>
            <a:off x="2590800" y="2057401"/>
            <a:ext cx="7543800" cy="4089483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sz="3200" dirty="0"/>
              <a:t>Freight utilization is </a:t>
            </a:r>
            <a:r>
              <a:rPr lang="en-US" sz="3200" i="1" dirty="0"/>
              <a:t>up</a:t>
            </a:r>
            <a:r>
              <a:rPr lang="en-US" sz="3200" dirty="0"/>
              <a:t> in all modes!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Freight issues now top-of-mind: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“Retail revolution”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Curbside management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Freight infrastructure needs in a limited funding environment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50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Why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freight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sub-models?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4800" y="64147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Images courtesy of Getty, Yummy Bazaar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414F99-3F68-4888-A5DB-982F8E1F60A8}"/>
              </a:ext>
            </a:extLst>
          </p:cNvPr>
          <p:cNvGrpSpPr/>
          <p:nvPr/>
        </p:nvGrpSpPr>
        <p:grpSpPr>
          <a:xfrm>
            <a:off x="9453580" y="4800600"/>
            <a:ext cx="1824020" cy="1941576"/>
            <a:chOff x="7924800" y="4800600"/>
            <a:chExt cx="1824020" cy="194157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4800" y="4800600"/>
              <a:ext cx="1824020" cy="194157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924800" y="4966901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</a:rPr>
                <a:t>Happiness…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686800" y="1066800"/>
            <a:ext cx="2514600" cy="3200400"/>
          </a:xfrm>
        </p:spPr>
        <p:txBody>
          <a:bodyPr/>
          <a:lstStyle/>
          <a:p>
            <a:r>
              <a:rPr lang="en-US" dirty="0"/>
              <a:t>Freight models micro-simulate </a:t>
            </a:r>
            <a:r>
              <a:rPr lang="en-US" i="1" dirty="0"/>
              <a:t>individual</a:t>
            </a:r>
            <a:r>
              <a:rPr lang="en-US" dirty="0"/>
              <a:t> truck “tours” in a national and local context, </a:t>
            </a:r>
            <a:r>
              <a:rPr lang="en-US" sz="3200" i="1" dirty="0">
                <a:solidFill>
                  <a:srgbClr val="FFFF00"/>
                </a:solidFill>
              </a:rPr>
              <a:t>including stops at residences for delivery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2608"/>
            <a:ext cx="5029200" cy="59638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905000" y="643520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Source:  </a:t>
            </a:r>
            <a:r>
              <a:rPr lang="en-US" sz="1200" i="1" dirty="0">
                <a:solidFill>
                  <a:schemeClr val="tx2"/>
                </a:solidFill>
              </a:rPr>
              <a:t>Metro Freight </a:t>
            </a:r>
            <a:r>
              <a:rPr lang="en-US" sz="1200" i="1" dirty="0" err="1">
                <a:solidFill>
                  <a:schemeClr val="tx2"/>
                </a:solidFill>
              </a:rPr>
              <a:t>Submodel</a:t>
            </a:r>
            <a:r>
              <a:rPr lang="en-US" sz="1200" i="1" dirty="0">
                <a:solidFill>
                  <a:schemeClr val="tx2"/>
                </a:solidFill>
              </a:rPr>
              <a:t> Final Report, v12</a:t>
            </a:r>
            <a:r>
              <a:rPr lang="en-US" sz="1200" dirty="0">
                <a:solidFill>
                  <a:schemeClr val="tx2"/>
                </a:solidFill>
              </a:rPr>
              <a:t>.  RSG.  2018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7"/>
          <p:cNvSpPr>
            <a:spLocks noGrp="1"/>
          </p:cNvSpPr>
          <p:nvPr>
            <p:ph type="body" sz="quarter" idx="17"/>
          </p:nvPr>
        </p:nvSpPr>
        <p:spPr bwMode="auto">
          <a:xfrm>
            <a:off x="1600200" y="2057401"/>
            <a:ext cx="8458200" cy="3962399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Traditionally:</a:t>
            </a:r>
          </a:p>
          <a:p>
            <a:pPr lvl="1"/>
            <a:r>
              <a:rPr lang="en-US" sz="2200" dirty="0"/>
              <a:t>Establishment surveys</a:t>
            </a:r>
          </a:p>
          <a:p>
            <a:pPr lvl="1"/>
            <a:r>
              <a:rPr lang="en-US" sz="2200" dirty="0"/>
              <a:t>Carrier surveys</a:t>
            </a:r>
          </a:p>
          <a:p>
            <a:pPr lvl="1"/>
            <a:r>
              <a:rPr lang="en-US" sz="2200" dirty="0"/>
              <a:t>Intercept surveys</a:t>
            </a:r>
          </a:p>
          <a:p>
            <a:pPr lvl="1"/>
            <a:r>
              <a:rPr lang="en-US" sz="2200" dirty="0"/>
              <a:t>Traffic counts</a:t>
            </a:r>
          </a:p>
          <a:p>
            <a:pPr lvl="1"/>
            <a:r>
              <a:rPr lang="en-US" sz="2200" dirty="0"/>
              <a:t>Lots of hand waving</a:t>
            </a:r>
            <a:endParaRPr lang="en-US" sz="1400" dirty="0"/>
          </a:p>
          <a:p>
            <a:endParaRPr lang="en-US" sz="2200" dirty="0"/>
          </a:p>
        </p:txBody>
      </p:sp>
      <p:sp>
        <p:nvSpPr>
          <p:cNvPr id="2050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What data do the models need?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726" y="2590800"/>
            <a:ext cx="3228474" cy="3323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64147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Images courtesy of Wikipedia, Tenor.com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559" y="4419601"/>
            <a:ext cx="1057275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783431" y="4419601"/>
            <a:ext cx="105727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Placeholder 7"/>
          <p:cNvSpPr>
            <a:spLocks noGrp="1"/>
          </p:cNvSpPr>
          <p:nvPr>
            <p:ph type="body" sz="quarter" idx="17"/>
          </p:nvPr>
        </p:nvSpPr>
        <p:spPr bwMode="auto">
          <a:xfrm>
            <a:off x="1320800" y="2057401"/>
            <a:ext cx="9347200" cy="4089484"/>
          </a:xfrm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400" dirty="0"/>
              <a:t>In the 21</a:t>
            </a:r>
            <a:r>
              <a:rPr lang="en-US" sz="2400" baseline="30000" dirty="0"/>
              <a:t>st</a:t>
            </a:r>
            <a:r>
              <a:rPr lang="en-US" sz="2400" dirty="0"/>
              <a:t> Century…</a:t>
            </a:r>
          </a:p>
          <a:p>
            <a:pPr lvl="1"/>
            <a:r>
              <a:rPr lang="en-US" sz="2200" dirty="0"/>
              <a:t>Commodity flows (in detail by type, origin, destination)</a:t>
            </a:r>
          </a:p>
          <a:p>
            <a:pPr lvl="1"/>
            <a:r>
              <a:rPr lang="en-US" sz="2200" dirty="0"/>
              <a:t>Flow data for other modes (rail, air, water)</a:t>
            </a:r>
          </a:p>
          <a:p>
            <a:pPr lvl="1"/>
            <a:r>
              <a:rPr lang="en-US" sz="2400" b="1" dirty="0"/>
              <a:t>Individual truck tour data (contents, stops, routes, timing)</a:t>
            </a:r>
          </a:p>
          <a:p>
            <a:pPr lvl="2"/>
            <a:r>
              <a:rPr lang="en-US" sz="2000" dirty="0"/>
              <a:t>ATRI</a:t>
            </a:r>
          </a:p>
          <a:p>
            <a:pPr lvl="2"/>
            <a:r>
              <a:rPr lang="en-US" sz="2000" dirty="0"/>
              <a:t>E-Roads</a:t>
            </a:r>
          </a:p>
        </p:txBody>
      </p:sp>
      <p:sp>
        <p:nvSpPr>
          <p:cNvPr id="2050" name="Title 6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Calibri" pitchFamily="34" charset="0"/>
                <a:cs typeface="Calibri" pitchFamily="34" charset="0"/>
              </a:rPr>
              <a:t>What data do the models* need?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6146885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* </a:t>
            </a:r>
            <a:r>
              <a:rPr lang="en-US" i="1" dirty="0">
                <a:solidFill>
                  <a:schemeClr val="accent1"/>
                </a:solidFill>
              </a:rPr>
              <a:t>Regardless of model form (econometric, AI/ML)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Speculations on future model needs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1905000" y="381000"/>
            <a:ext cx="5257800" cy="5765884"/>
          </a:xfrm>
        </p:spPr>
        <p:txBody>
          <a:bodyPr/>
          <a:lstStyle/>
          <a:p>
            <a:r>
              <a:rPr lang="en-US" dirty="0"/>
              <a:t>Emergent freight modes:</a:t>
            </a:r>
          </a:p>
          <a:p>
            <a:pPr lvl="1"/>
            <a:r>
              <a:rPr lang="en-US" dirty="0"/>
              <a:t>Private local air (Intel is already flying Hillsboro to PDX)</a:t>
            </a:r>
          </a:p>
          <a:p>
            <a:pPr lvl="1"/>
            <a:r>
              <a:rPr lang="en-US" dirty="0"/>
              <a:t>Bicycles (don’t laugh, it’s being done in Europe)</a:t>
            </a:r>
          </a:p>
          <a:p>
            <a:pPr lvl="1"/>
            <a:r>
              <a:rPr lang="en-US" dirty="0"/>
              <a:t>For-hire (e.g. </a:t>
            </a:r>
            <a:r>
              <a:rPr lang="en-US" dirty="0" err="1"/>
              <a:t>Uber</a:t>
            </a:r>
            <a:r>
              <a:rPr lang="en-US" dirty="0"/>
              <a:t>, </a:t>
            </a:r>
            <a:r>
              <a:rPr lang="en-US" dirty="0" err="1"/>
              <a:t>Lyft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Self-driving trucks</a:t>
            </a:r>
          </a:p>
          <a:p>
            <a:pPr lvl="1"/>
            <a:r>
              <a:rPr lang="en-US" dirty="0"/>
              <a:t>Drones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634" y="381000"/>
            <a:ext cx="2156905" cy="1556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204" y="2581300"/>
            <a:ext cx="2403633" cy="1483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6414701"/>
            <a:ext cx="3581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Images courtesy of Getty, </a:t>
            </a:r>
            <a:r>
              <a:rPr lang="en-US" sz="1200" dirty="0" err="1">
                <a:solidFill>
                  <a:schemeClr val="tx2"/>
                </a:solidFill>
              </a:rPr>
              <a:t>Invensis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628900" y="2569205"/>
            <a:ext cx="4114800" cy="4157990"/>
          </a:xfrm>
        </p:spPr>
        <p:txBody>
          <a:bodyPr/>
          <a:lstStyle/>
          <a:p>
            <a:r>
              <a:rPr lang="en-US" dirty="0"/>
              <a:t>On behalf of the folks who did the </a:t>
            </a:r>
            <a:r>
              <a:rPr lang="en-US" i="1" dirty="0"/>
              <a:t>real</a:t>
            </a:r>
            <a:r>
              <a:rPr lang="en-US" dirty="0"/>
              <a:t> work:</a:t>
            </a:r>
          </a:p>
          <a:p>
            <a:pPr lvl="1"/>
            <a:r>
              <a:rPr lang="en-US" dirty="0"/>
              <a:t>Chris Johnson</a:t>
            </a:r>
          </a:p>
          <a:p>
            <a:pPr lvl="1"/>
            <a:r>
              <a:rPr lang="en-US" dirty="0"/>
              <a:t>Kyle Hauger</a:t>
            </a:r>
          </a:p>
          <a:p>
            <a:pPr lvl="1"/>
            <a:r>
              <a:rPr lang="en-US" dirty="0"/>
              <a:t>Bud Reiff</a:t>
            </a:r>
          </a:p>
          <a:p>
            <a:pPr lvl="1"/>
            <a:r>
              <a:rPr lang="en-US" dirty="0"/>
              <a:t>RSG, Inc.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8900" y="800100"/>
            <a:ext cx="3886200" cy="685800"/>
          </a:xfrm>
        </p:spPr>
        <p:txBody>
          <a:bodyPr/>
          <a:lstStyle/>
          <a:p>
            <a:r>
              <a:rPr lang="en-US" dirty="0"/>
              <a:t>Jeff Frkonja</a:t>
            </a:r>
            <a:br>
              <a:rPr lang="en-US" dirty="0"/>
            </a:br>
            <a:r>
              <a:rPr lang="en-US" sz="3200" dirty="0"/>
              <a:t>Director, </a:t>
            </a:r>
            <a:br>
              <a:rPr lang="en-US" dirty="0"/>
            </a:br>
            <a:r>
              <a:rPr lang="en-US" sz="3200" dirty="0"/>
              <a:t>Metro Research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03366"/>
      </p:ext>
    </p:extLst>
  </p:cSld>
  <p:clrMapOvr>
    <a:masterClrMapping/>
  </p:clrMapOvr>
</p:sld>
</file>

<file path=ppt/theme/theme1.xml><?xml version="1.0" encoding="utf-8"?>
<a:theme xmlns:a="http://schemas.openxmlformats.org/drawingml/2006/main" name="Compass_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2018-05-31_UGM-analytics-for-Council_v10</Template>
  <TotalTime>1305</TotalTime>
  <Words>520</Words>
  <Application>Microsoft Office PowerPoint</Application>
  <PresentationFormat>Widescreen</PresentationFormat>
  <Paragraphs>72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</vt:lpstr>
      <vt:lpstr>Compass_blue</vt:lpstr>
      <vt:lpstr>Freight Forecasting in the 21st Century—Data Needs &amp; Why</vt:lpstr>
      <vt:lpstr>Agenda</vt:lpstr>
      <vt:lpstr>Why models?</vt:lpstr>
      <vt:lpstr>Why freight sub-models?</vt:lpstr>
      <vt:lpstr>PowerPoint Presentation</vt:lpstr>
      <vt:lpstr>What data do the models need?</vt:lpstr>
      <vt:lpstr>What data do the models* need?</vt:lpstr>
      <vt:lpstr>PowerPoint Presentation</vt:lpstr>
      <vt:lpstr>Jeff Frkonja Director,  Metro Research Center</vt:lpstr>
      <vt:lpstr>PowerPoint Presentation</vt:lpstr>
      <vt:lpstr>PowerPoint Presentation</vt:lpstr>
    </vt:vector>
  </TitlesOfParts>
  <Company>Metro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Roberta Altstadt</dc:creator>
  <cp:lastModifiedBy>Krishnan Viswanathan</cp:lastModifiedBy>
  <cp:revision>237</cp:revision>
  <dcterms:created xsi:type="dcterms:W3CDTF">2010-06-09T20:53:52Z</dcterms:created>
  <dcterms:modified xsi:type="dcterms:W3CDTF">2019-06-01T13:41:44Z</dcterms:modified>
</cp:coreProperties>
</file>