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544" r:id="rId3"/>
    <p:sldId id="549" r:id="rId4"/>
    <p:sldId id="560" r:id="rId5"/>
    <p:sldId id="558" r:id="rId6"/>
    <p:sldId id="563" r:id="rId7"/>
    <p:sldId id="561" r:id="rId8"/>
    <p:sldId id="552" r:id="rId9"/>
    <p:sldId id="562" r:id="rId10"/>
    <p:sldId id="565" r:id="rId11"/>
    <p:sldId id="528" r:id="rId12"/>
    <p:sldId id="265" r:id="rId13"/>
  </p:sldIdLst>
  <p:sldSz cx="12192000" cy="6858000"/>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51" userDrawn="1">
          <p15:clr>
            <a:srgbClr val="A4A3A4"/>
          </p15:clr>
        </p15:guide>
        <p15:guide id="2" pos="222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 Huegy" initials="JH" lastIdx="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369" autoAdjust="0"/>
    <p:restoredTop sz="95355" autoAdjust="0"/>
  </p:normalViewPr>
  <p:slideViewPr>
    <p:cSldViewPr>
      <p:cViewPr varScale="1">
        <p:scale>
          <a:sx n="75" d="100"/>
          <a:sy n="75" d="100"/>
        </p:scale>
        <p:origin x="78" y="954"/>
      </p:cViewPr>
      <p:guideLst>
        <p:guide orient="horz" pos="2160"/>
        <p:guide pos="3840"/>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100" d="100"/>
        <a:sy n="100" d="100"/>
      </p:scale>
      <p:origin x="0" y="0"/>
    </p:cViewPr>
  </p:sorterViewPr>
  <p:notesViewPr>
    <p:cSldViewPr>
      <p:cViewPr varScale="1">
        <p:scale>
          <a:sx n="89" d="100"/>
          <a:sy n="89" d="100"/>
        </p:scale>
        <p:origin x="2484" y="66"/>
      </p:cViewPr>
      <p:guideLst>
        <p:guide orient="horz" pos="2951"/>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471"/>
          </a:xfrm>
          <a:prstGeom prst="rect">
            <a:avLst/>
          </a:prstGeom>
        </p:spPr>
        <p:txBody>
          <a:bodyPr vert="horz" lIns="93962" tIns="46982" rIns="93962" bIns="46982" rtlCol="0"/>
          <a:lstStyle>
            <a:lvl1pPr algn="l">
              <a:defRPr sz="1200"/>
            </a:lvl1pPr>
          </a:lstStyle>
          <a:p>
            <a:endParaRPr lang="en-US"/>
          </a:p>
        </p:txBody>
      </p:sp>
      <p:sp>
        <p:nvSpPr>
          <p:cNvPr id="3" name="Date Placeholder 2"/>
          <p:cNvSpPr>
            <a:spLocks noGrp="1"/>
          </p:cNvSpPr>
          <p:nvPr>
            <p:ph type="dt" idx="1"/>
          </p:nvPr>
        </p:nvSpPr>
        <p:spPr>
          <a:xfrm>
            <a:off x="4008706" y="0"/>
            <a:ext cx="3066733" cy="468471"/>
          </a:xfrm>
          <a:prstGeom prst="rect">
            <a:avLst/>
          </a:prstGeom>
        </p:spPr>
        <p:txBody>
          <a:bodyPr vert="horz" lIns="93962" tIns="46982" rIns="93962" bIns="46982" rtlCol="0"/>
          <a:lstStyle>
            <a:lvl1pPr algn="r">
              <a:defRPr sz="1200"/>
            </a:lvl1pPr>
          </a:lstStyle>
          <a:p>
            <a:fld id="{324B79EF-7D07-4C78-88FC-27F5F7773C84}" type="datetimeFigureOut">
              <a:rPr lang="en-US" smtClean="0"/>
              <a:pPr/>
              <a:t>2019-05-31</a:t>
            </a:fld>
            <a:endParaRPr lang="en-US"/>
          </a:p>
        </p:txBody>
      </p:sp>
      <p:sp>
        <p:nvSpPr>
          <p:cNvPr id="4" name="Slide Image Placeholder 3"/>
          <p:cNvSpPr>
            <a:spLocks noGrp="1" noRot="1" noChangeAspect="1"/>
          </p:cNvSpPr>
          <p:nvPr>
            <p:ph type="sldImg" idx="2"/>
          </p:nvPr>
        </p:nvSpPr>
        <p:spPr>
          <a:xfrm>
            <a:off x="414338" y="701675"/>
            <a:ext cx="6248400" cy="3514725"/>
          </a:xfrm>
          <a:prstGeom prst="rect">
            <a:avLst/>
          </a:prstGeom>
          <a:noFill/>
          <a:ln w="12700">
            <a:solidFill>
              <a:prstClr val="black"/>
            </a:solidFill>
          </a:ln>
        </p:spPr>
        <p:txBody>
          <a:bodyPr vert="horz" lIns="93962" tIns="46982" rIns="93962" bIns="46982" rtlCol="0" anchor="ctr"/>
          <a:lstStyle/>
          <a:p>
            <a:endParaRPr lang="en-US"/>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62" tIns="46982" rIns="93962" bIns="4698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99328"/>
            <a:ext cx="3066733" cy="468471"/>
          </a:xfrm>
          <a:prstGeom prst="rect">
            <a:avLst/>
          </a:prstGeom>
        </p:spPr>
        <p:txBody>
          <a:bodyPr vert="horz" lIns="93962" tIns="46982" rIns="93962" bIns="46982"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9328"/>
            <a:ext cx="3066733" cy="468471"/>
          </a:xfrm>
          <a:prstGeom prst="rect">
            <a:avLst/>
          </a:prstGeom>
        </p:spPr>
        <p:txBody>
          <a:bodyPr vert="horz" lIns="93962" tIns="46982" rIns="93962" bIns="46982" rtlCol="0" anchor="b"/>
          <a:lstStyle>
            <a:lvl1pPr algn="r">
              <a:defRPr sz="1200"/>
            </a:lvl1pPr>
          </a:lstStyle>
          <a:p>
            <a:fld id="{DA359F64-0848-4E0A-B004-ED2BAFDCF104}" type="slidenum">
              <a:rPr lang="en-US" smtClean="0"/>
              <a:pPr/>
              <a:t>‹#›</a:t>
            </a:fld>
            <a:endParaRPr lang="en-US"/>
          </a:p>
        </p:txBody>
      </p:sp>
    </p:spTree>
    <p:extLst>
      <p:ext uri="{BB962C8B-B14F-4D97-AF65-F5344CB8AC3E}">
        <p14:creationId xmlns:p14="http://schemas.microsoft.com/office/powerpoint/2010/main" val="2829890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ensus.gov/prod/2014pubs/p25-1140.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ensus.gov/prod/2014pubs/p25-1140.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4338" y="701675"/>
            <a:ext cx="6248400" cy="3514725"/>
          </a:xfrm>
        </p:spPr>
      </p:sp>
      <p:sp>
        <p:nvSpPr>
          <p:cNvPr id="3" name="Notes Placeholder 2"/>
          <p:cNvSpPr>
            <a:spLocks noGrp="1"/>
          </p:cNvSpPr>
          <p:nvPr>
            <p:ph type="body" idx="1"/>
          </p:nvPr>
        </p:nvSpPr>
        <p:spPr/>
        <p:txBody>
          <a:bodyPr>
            <a:normAutofit/>
          </a:bodyPr>
          <a:lstStyle/>
          <a:p>
            <a:pPr rtl="0" fontAlgn="t"/>
            <a:r>
              <a:rPr lang="en-US" sz="1400" dirty="0" smtClean="0"/>
              <a:t>Last but NOT the least </a:t>
            </a:r>
            <a:r>
              <a:rPr lang="en-US" sz="1400" dirty="0" smtClean="0">
                <a:sym typeface="Wingdings" panose="05000000000000000000" pitchFamily="2" charset="2"/>
              </a:rPr>
              <a:t></a:t>
            </a:r>
          </a:p>
          <a:p>
            <a:pPr rtl="0" fontAlgn="t"/>
            <a:endParaRPr lang="en-US" sz="1400" dirty="0">
              <a:sym typeface="Wingdings" panose="05000000000000000000" pitchFamily="2" charset="2"/>
            </a:endParaRPr>
          </a:p>
          <a:p>
            <a:pPr rtl="0" fontAlgn="t"/>
            <a:r>
              <a:rPr lang="en-US" sz="1400" dirty="0" smtClean="0"/>
              <a:t>v.4, Friday, 2019-05-31</a:t>
            </a:r>
          </a:p>
          <a:p>
            <a:pPr rtl="0" fontAlgn="t"/>
            <a:r>
              <a:rPr lang="en-US" sz="1400" dirty="0" smtClean="0"/>
              <a:t>16:9 ratio – wide format</a:t>
            </a:r>
          </a:p>
          <a:p>
            <a:pPr rtl="0" fontAlgn="t"/>
            <a:r>
              <a:rPr lang="en-US" sz="1400" dirty="0" smtClean="0"/>
              <a:t>Consolidated a few slides vs. v.3</a:t>
            </a:r>
          </a:p>
          <a:p>
            <a:pPr rtl="0" fontAlgn="t"/>
            <a:endParaRPr lang="en-US" sz="1400" dirty="0"/>
          </a:p>
          <a:p>
            <a:pPr rtl="0" fontAlgn="t"/>
            <a:endParaRPr lang="en-US" sz="1400" dirty="0" smtClean="0"/>
          </a:p>
          <a:p>
            <a:pPr rtl="0" fontAlgn="t"/>
            <a:r>
              <a:rPr lang="en-US" sz="1400" dirty="0" smtClean="0"/>
              <a:t>v.3, Friday, 2019-05-17</a:t>
            </a:r>
          </a:p>
          <a:p>
            <a:pPr rtl="0" fontAlgn="t"/>
            <a:r>
              <a:rPr lang="en-US" sz="1400" dirty="0" smtClean="0"/>
              <a:t>Submitted to Plan Appl. Web.</a:t>
            </a:r>
          </a:p>
          <a:p>
            <a:pPr rtl="0" fontAlgn="t"/>
            <a:endParaRPr lang="en-US" sz="1400" dirty="0" smtClean="0"/>
          </a:p>
          <a:p>
            <a:pPr rtl="0" fontAlgn="t"/>
            <a:r>
              <a:rPr lang="en-US" sz="1400" dirty="0" smtClean="0"/>
              <a:t>v.2, Tuesday, 2019-05-07</a:t>
            </a:r>
            <a:endParaRPr lang="en-US" sz="1400" dirty="0"/>
          </a:p>
          <a:p>
            <a:pPr rtl="0" fontAlgn="t"/>
            <a:r>
              <a:rPr lang="en-US" sz="1400" dirty="0" smtClean="0"/>
              <a:t>Last but not the least:</a:t>
            </a:r>
          </a:p>
          <a:p>
            <a:pPr rtl="0" fontAlgn="t"/>
            <a:endParaRPr lang="en-US" sz="1400" dirty="0" smtClean="0"/>
          </a:p>
          <a:p>
            <a:pPr rtl="0" fontAlgn="t"/>
            <a:r>
              <a:rPr lang="en-US" sz="1400" dirty="0" smtClean="0"/>
              <a:t>Key:</a:t>
            </a:r>
            <a:endParaRPr lang="en-US" sz="1400" dirty="0"/>
          </a:p>
          <a:p>
            <a:pPr rtl="0" fontAlgn="t"/>
            <a:r>
              <a:rPr lang="en-US" sz="1400" dirty="0" smtClean="0"/>
              <a:t>To think, ask ourselves questions, technical approach can follow</a:t>
            </a:r>
          </a:p>
          <a:p>
            <a:pPr rtl="0" fontAlgn="t"/>
            <a:endParaRPr lang="en-US" sz="1400" dirty="0"/>
          </a:p>
          <a:p>
            <a:pPr rtl="0" fontAlgn="t"/>
            <a:r>
              <a:rPr lang="en-US" sz="1400" dirty="0" smtClean="0"/>
              <a:t>What if scenarios</a:t>
            </a:r>
            <a:endParaRPr lang="en-US" sz="1400" dirty="0"/>
          </a:p>
        </p:txBody>
      </p:sp>
      <p:sp>
        <p:nvSpPr>
          <p:cNvPr id="4" name="Slide Number Placeholder 3"/>
          <p:cNvSpPr>
            <a:spLocks noGrp="1"/>
          </p:cNvSpPr>
          <p:nvPr>
            <p:ph type="sldNum" sz="quarter" idx="10"/>
          </p:nvPr>
        </p:nvSpPr>
        <p:spPr/>
        <p:txBody>
          <a:bodyPr/>
          <a:lstStyle/>
          <a:p>
            <a:fld id="{DA359F64-0848-4E0A-B004-ED2BAFDCF104}" type="slidenum">
              <a:rPr lang="en-US" smtClean="0"/>
              <a:pPr/>
              <a:t>1</a:t>
            </a:fld>
            <a:endParaRPr lang="en-US"/>
          </a:p>
        </p:txBody>
      </p:sp>
    </p:spTree>
    <p:extLst>
      <p:ext uri="{BB962C8B-B14F-4D97-AF65-F5344CB8AC3E}">
        <p14:creationId xmlns:p14="http://schemas.microsoft.com/office/powerpoint/2010/main" val="1459435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4338" y="701675"/>
            <a:ext cx="6248400" cy="3514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359F64-0848-4E0A-B004-ED2BAFDCF104}" type="slidenum">
              <a:rPr lang="en-US" smtClean="0"/>
              <a:pPr/>
              <a:t>10</a:t>
            </a:fld>
            <a:endParaRPr lang="en-US"/>
          </a:p>
        </p:txBody>
      </p:sp>
    </p:spTree>
    <p:extLst>
      <p:ext uri="{BB962C8B-B14F-4D97-AF65-F5344CB8AC3E}">
        <p14:creationId xmlns:p14="http://schemas.microsoft.com/office/powerpoint/2010/main" val="987870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4338" y="701675"/>
            <a:ext cx="6248400" cy="3514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359F64-0848-4E0A-B004-ED2BAFDCF104}" type="slidenum">
              <a:rPr lang="en-US" smtClean="0"/>
              <a:pPr/>
              <a:t>11</a:t>
            </a:fld>
            <a:endParaRPr lang="en-US"/>
          </a:p>
        </p:txBody>
      </p:sp>
    </p:spTree>
    <p:extLst>
      <p:ext uri="{BB962C8B-B14F-4D97-AF65-F5344CB8AC3E}">
        <p14:creationId xmlns:p14="http://schemas.microsoft.com/office/powerpoint/2010/main" val="1991244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4338" y="701675"/>
            <a:ext cx="6248400" cy="3514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359F64-0848-4E0A-B004-ED2BAFDCF104}" type="slidenum">
              <a:rPr lang="en-US" smtClean="0"/>
              <a:pPr/>
              <a:t>12</a:t>
            </a:fld>
            <a:endParaRPr lang="en-US"/>
          </a:p>
        </p:txBody>
      </p:sp>
    </p:spTree>
    <p:extLst>
      <p:ext uri="{BB962C8B-B14F-4D97-AF65-F5344CB8AC3E}">
        <p14:creationId xmlns:p14="http://schemas.microsoft.com/office/powerpoint/2010/main" val="880405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4338" y="701675"/>
            <a:ext cx="6248400" cy="3514725"/>
          </a:xfrm>
        </p:spPr>
      </p:sp>
      <p:sp>
        <p:nvSpPr>
          <p:cNvPr id="3" name="Notes Placeholder 2"/>
          <p:cNvSpPr>
            <a:spLocks noGrp="1"/>
          </p:cNvSpPr>
          <p:nvPr>
            <p:ph type="body" idx="1"/>
          </p:nvPr>
        </p:nvSpPr>
        <p:spPr/>
        <p:txBody>
          <a:bodyPr>
            <a:noAutofit/>
          </a:bodyPr>
          <a:lstStyle/>
          <a:p>
            <a:r>
              <a:rPr lang="en-US" sz="1000" dirty="0" smtClean="0"/>
              <a:t>MZI 2019-04-30</a:t>
            </a:r>
          </a:p>
          <a:p>
            <a:r>
              <a:rPr lang="en-US" sz="1000" dirty="0" smtClean="0"/>
              <a:t>Abstract – submitted 2018-09-05</a:t>
            </a:r>
          </a:p>
          <a:p>
            <a:r>
              <a:rPr lang="en-US" sz="1000" u="sng" dirty="0"/>
              <a:t>Background to Problem [</a:t>
            </a:r>
            <a:r>
              <a:rPr lang="en-US" sz="1000" dirty="0"/>
              <a:t>80 words</a:t>
            </a:r>
            <a:r>
              <a:rPr lang="en-US" sz="1000" u="sng" dirty="0"/>
              <a:t>]</a:t>
            </a:r>
            <a:endParaRPr lang="en-US" sz="1000" dirty="0"/>
          </a:p>
          <a:p>
            <a:r>
              <a:rPr lang="en-US" sz="1000" dirty="0"/>
              <a:t>We have seen significant amount of effort spent on forecasting the impact of CAV to the future transportation system from supply side (with big uncertainties for various reasons), however, much less attention and effort spent on the demand side.</a:t>
            </a:r>
          </a:p>
          <a:p>
            <a:r>
              <a:rPr lang="en-US" sz="1000" dirty="0"/>
              <a:t>The author believes that we cannot afford to ignore something also fundamental, i.e., the demand side for which the changes are already underway and some with significant foreseeable impact.  One major part is the changes in traveler demography and travel patterns.</a:t>
            </a:r>
          </a:p>
          <a:p>
            <a:r>
              <a:rPr lang="en-US" sz="1000" dirty="0"/>
              <a:t> </a:t>
            </a:r>
          </a:p>
          <a:p>
            <a:r>
              <a:rPr lang="en-US" sz="1000" u="sng" dirty="0"/>
              <a:t>Description to Application [</a:t>
            </a:r>
            <a:r>
              <a:rPr lang="en-US" sz="1000" dirty="0"/>
              <a:t>215 words</a:t>
            </a:r>
            <a:r>
              <a:rPr lang="en-US" sz="1000" u="sng" dirty="0"/>
              <a:t>]</a:t>
            </a:r>
            <a:endParaRPr lang="en-US" sz="1000" dirty="0"/>
          </a:p>
          <a:p>
            <a:r>
              <a:rPr lang="en-US" sz="1000" dirty="0"/>
              <a:t>The study uses 2016 Triangle Household Travel Survey and TRM v.6-2045MTP socio-economic information as scenario analysis basis.  On the transportation system (supply side), X% of highway capacities and Y% of empty CAV trips are assumed as a result of an unknown % CAV penetration (i.e., not the focus).</a:t>
            </a:r>
          </a:p>
          <a:p>
            <a:r>
              <a:rPr lang="en-US" sz="1000" dirty="0"/>
              <a:t>The author estimates the impact of traveler and travel behaviors changes to the NC Triangle 2045 regional travels focusing on the following demographic aspects:</a:t>
            </a:r>
          </a:p>
          <a:p>
            <a:pPr lvl="0"/>
            <a:r>
              <a:rPr lang="en-US" sz="1000" dirty="0"/>
              <a:t>Aging society (11% 65/+ in 2016 in the NC Triangle region to 21% in 2040 nationwide predicted by census bureau) </a:t>
            </a:r>
          </a:p>
          <a:p>
            <a:pPr lvl="0"/>
            <a:r>
              <a:rPr lang="en-US" sz="1000" dirty="0"/>
              <a:t>Observed 2016 daily activities for population of age 65-84 and age 85/+ vs. younger adult [age 18-64] workers and non-workers, without impact of CAV</a:t>
            </a:r>
          </a:p>
          <a:p>
            <a:pPr lvl="0"/>
            <a:r>
              <a:rPr lang="en-US" sz="1000" dirty="0"/>
              <a:t>Observed 2016 travel behavior of population age 65-84 and age 85/+ vs. younger adult workers and non-workers, without impact of CAV</a:t>
            </a:r>
          </a:p>
          <a:p>
            <a:pPr lvl="0"/>
            <a:r>
              <a:rPr lang="en-US" sz="1000" dirty="0"/>
              <a:t>Elderly travels, especially by those age 85/+, with impact of CAV</a:t>
            </a:r>
          </a:p>
          <a:p>
            <a:r>
              <a:rPr lang="en-US" sz="1000" dirty="0"/>
              <a:t> </a:t>
            </a:r>
          </a:p>
          <a:p>
            <a:pPr lvl="0"/>
            <a:r>
              <a:rPr lang="en-US" sz="1000" dirty="0"/>
              <a:t>Observed 2016 children [age &lt; 18] daily activities, vs. other non-workers</a:t>
            </a:r>
          </a:p>
          <a:p>
            <a:pPr lvl="0"/>
            <a:r>
              <a:rPr lang="en-US" sz="1000" dirty="0"/>
              <a:t>Observed 2016 children travel behavior vs. other non-workers, without impact of CAV </a:t>
            </a:r>
            <a:r>
              <a:rPr lang="en-US" sz="1000" dirty="0" err="1"/>
              <a:t>ct</a:t>
            </a:r>
            <a:endParaRPr lang="en-US" sz="1000" dirty="0"/>
          </a:p>
          <a:p>
            <a:pPr lvl="0"/>
            <a:r>
              <a:rPr lang="en-US" sz="1000" dirty="0"/>
              <a:t>Children travels, with impact of CAV </a:t>
            </a:r>
          </a:p>
          <a:p>
            <a:pPr lvl="0"/>
            <a:r>
              <a:rPr lang="en-US" sz="1000" dirty="0"/>
              <a:t>Children travels, with impact of distance learning</a:t>
            </a:r>
          </a:p>
          <a:p>
            <a:r>
              <a:rPr lang="en-US" sz="1000" dirty="0"/>
              <a:t> </a:t>
            </a:r>
          </a:p>
          <a:p>
            <a:pPr lvl="0"/>
            <a:r>
              <a:rPr lang="en-US" sz="1000" dirty="0"/>
              <a:t>University students travels, with impact of distance learning</a:t>
            </a:r>
          </a:p>
          <a:p>
            <a:r>
              <a:rPr lang="en-US" sz="1000" dirty="0"/>
              <a:t> </a:t>
            </a:r>
          </a:p>
          <a:p>
            <a:r>
              <a:rPr lang="en-US" sz="1000" dirty="0"/>
              <a:t>Number of regional trips, trips-in-motion by time of day, daily VMT, congestion level during peak time are displayed.</a:t>
            </a:r>
          </a:p>
          <a:p>
            <a:r>
              <a:rPr lang="en-US" sz="1000" dirty="0"/>
              <a:t> </a:t>
            </a:r>
          </a:p>
          <a:p>
            <a:r>
              <a:rPr lang="en-US" sz="1000" u="sng" dirty="0"/>
              <a:t>Statement on Why Application is Noteworthy </a:t>
            </a:r>
            <a:r>
              <a:rPr lang="en-US" sz="1000" dirty="0"/>
              <a:t>[85 words]</a:t>
            </a:r>
          </a:p>
          <a:p>
            <a:r>
              <a:rPr lang="en-US" sz="1000" dirty="0"/>
              <a:t>To better inform policy makers and planners for wise decisions and preventing unnecessary investment in the wrong direction (i.e., no need to widen a roadway as future regional trips may be reduced, or future roadway capacity with impact of CAV is sufficient already), it is essential to understand how future travelers and their travel changes will be from demand side, in addition to forecast of supply side alone.  </a:t>
            </a:r>
          </a:p>
          <a:p>
            <a:r>
              <a:rPr lang="en-US" sz="1000" dirty="0"/>
              <a:t>The presentation demonstrates year 2045 scenarios of regional travel changes with impacts of various potential legitimate factors.  </a:t>
            </a:r>
          </a:p>
          <a:p>
            <a:endParaRPr lang="en-US" sz="1000" dirty="0"/>
          </a:p>
        </p:txBody>
      </p:sp>
      <p:sp>
        <p:nvSpPr>
          <p:cNvPr id="4" name="Slide Number Placeholder 3"/>
          <p:cNvSpPr>
            <a:spLocks noGrp="1"/>
          </p:cNvSpPr>
          <p:nvPr>
            <p:ph type="sldNum" sz="quarter" idx="10"/>
          </p:nvPr>
        </p:nvSpPr>
        <p:spPr/>
        <p:txBody>
          <a:bodyPr/>
          <a:lstStyle/>
          <a:p>
            <a:fld id="{DA359F64-0848-4E0A-B004-ED2BAFDCF104}" type="slidenum">
              <a:rPr lang="en-US" smtClean="0"/>
              <a:pPr/>
              <a:t>2</a:t>
            </a:fld>
            <a:endParaRPr lang="en-US"/>
          </a:p>
        </p:txBody>
      </p:sp>
    </p:spTree>
    <p:extLst>
      <p:ext uri="{BB962C8B-B14F-4D97-AF65-F5344CB8AC3E}">
        <p14:creationId xmlns:p14="http://schemas.microsoft.com/office/powerpoint/2010/main" val="4204193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4338" y="701675"/>
            <a:ext cx="6248400" cy="3514725"/>
          </a:xfrm>
        </p:spPr>
      </p:sp>
      <p:sp>
        <p:nvSpPr>
          <p:cNvPr id="3" name="Notes Placeholder 2"/>
          <p:cNvSpPr>
            <a:spLocks noGrp="1"/>
          </p:cNvSpPr>
          <p:nvPr>
            <p:ph type="body" idx="1"/>
          </p:nvPr>
        </p:nvSpPr>
        <p:spPr/>
        <p:txBody>
          <a:bodyPr>
            <a:normAutofit/>
          </a:bodyPr>
          <a:lstStyle/>
          <a:p>
            <a:pPr marL="176180" indent="-176180" defTabSz="939627">
              <a:buFontTx/>
              <a:buChar char="-"/>
              <a:defRPr/>
            </a:pPr>
            <a:endParaRPr lang="en-US" dirty="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DA359F64-0848-4E0A-B004-ED2BAFDCF104}" type="slidenum">
              <a:rPr lang="en-US" smtClean="0"/>
              <a:pPr/>
              <a:t>3</a:t>
            </a:fld>
            <a:endParaRPr lang="en-US"/>
          </a:p>
        </p:txBody>
      </p:sp>
      <p:sp>
        <p:nvSpPr>
          <p:cNvPr id="5" name="Notes Placeholder 2"/>
          <p:cNvSpPr txBox="1">
            <a:spLocks/>
          </p:cNvSpPr>
          <p:nvPr/>
        </p:nvSpPr>
        <p:spPr>
          <a:xfrm>
            <a:off x="860108" y="4602877"/>
            <a:ext cx="5661660" cy="4216241"/>
          </a:xfrm>
          <a:prstGeom prst="rect">
            <a:avLst/>
          </a:prstGeom>
        </p:spPr>
        <p:txBody>
          <a:bodyPr vert="horz" lIns="93962" tIns="46982" rIns="93962" bIns="46982" rtlCol="0">
            <a:noAutofit/>
          </a:bodyPr>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dirty="0" smtClean="0"/>
              <a:t>MZI 2019-05-07</a:t>
            </a:r>
          </a:p>
          <a:p>
            <a:r>
              <a:rPr lang="en-US" dirty="0" smtClean="0"/>
              <a:t>Census Bureau prediction: </a:t>
            </a:r>
          </a:p>
          <a:p>
            <a:r>
              <a:rPr lang="en-US" dirty="0" smtClean="0">
                <a:hlinkClick r:id="rId3"/>
              </a:rPr>
              <a:t>https://www.census.gov/prod/2014pubs/p25-1140.pdf</a:t>
            </a:r>
            <a:endParaRPr lang="en-US" dirty="0" smtClean="0"/>
          </a:p>
          <a:p>
            <a:r>
              <a:rPr lang="en-US" dirty="0" smtClean="0"/>
              <a:t>“An Aging Nation: The Older Population in the United States, Population Estimates and Projections’, Current Population Reports, by </a:t>
            </a:r>
            <a:r>
              <a:rPr lang="en-US" dirty="0" err="1" smtClean="0"/>
              <a:t>Jannifer</a:t>
            </a:r>
            <a:r>
              <a:rPr lang="en-US" dirty="0" smtClean="0"/>
              <a:t> M. </a:t>
            </a:r>
            <a:r>
              <a:rPr lang="en-US" dirty="0" err="1" smtClean="0"/>
              <a:t>Ortman</a:t>
            </a:r>
            <a:r>
              <a:rPr lang="en-US" dirty="0" smtClean="0"/>
              <a:t>, Victoria A. </a:t>
            </a:r>
            <a:r>
              <a:rPr lang="en-US" dirty="0" err="1" smtClean="0"/>
              <a:t>Velkoff</a:t>
            </a:r>
            <a:r>
              <a:rPr lang="en-US" dirty="0" smtClean="0"/>
              <a:t>, and Howard Hogan, Issued May 2014</a:t>
            </a:r>
          </a:p>
          <a:p>
            <a:endParaRPr lang="en-US" dirty="0" smtClean="0"/>
          </a:p>
          <a:p>
            <a:r>
              <a:rPr lang="en-US" dirty="0" smtClean="0"/>
              <a:t>Table 2 Projections and Distribution of the Total Population by Age for the United States: 2012 to 2050 (numbers in Thousands) </a:t>
            </a:r>
          </a:p>
          <a:p>
            <a:r>
              <a:rPr lang="en-US" dirty="0" smtClean="0"/>
              <a:t>2012, 2040 and 2050</a:t>
            </a:r>
          </a:p>
          <a:p>
            <a:endParaRPr lang="en-US" dirty="0"/>
          </a:p>
          <a:p>
            <a:endParaRPr lang="en-US" dirty="0"/>
          </a:p>
        </p:txBody>
      </p:sp>
    </p:spTree>
    <p:extLst>
      <p:ext uri="{BB962C8B-B14F-4D97-AF65-F5344CB8AC3E}">
        <p14:creationId xmlns:p14="http://schemas.microsoft.com/office/powerpoint/2010/main" val="4075609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4338" y="701675"/>
            <a:ext cx="6248400" cy="3514725"/>
          </a:xfrm>
        </p:spPr>
      </p:sp>
      <p:sp>
        <p:nvSpPr>
          <p:cNvPr id="3" name="Notes Placeholder 2"/>
          <p:cNvSpPr>
            <a:spLocks noGrp="1"/>
          </p:cNvSpPr>
          <p:nvPr>
            <p:ph type="body" idx="1"/>
          </p:nvPr>
        </p:nvSpPr>
        <p:spPr/>
        <p:txBody>
          <a:bodyPr>
            <a:normAutofit/>
          </a:bodyPr>
          <a:lstStyle/>
          <a:p>
            <a:pPr marL="176180" indent="-176180" defTabSz="939627">
              <a:buFontTx/>
              <a:buChar char="-"/>
              <a:defRPr/>
            </a:pPr>
            <a:endParaRPr lang="en-US" dirty="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DA359F64-0848-4E0A-B004-ED2BAFDCF104}" type="slidenum">
              <a:rPr lang="en-US" smtClean="0"/>
              <a:pPr/>
              <a:t>4</a:t>
            </a:fld>
            <a:endParaRPr lang="en-US"/>
          </a:p>
        </p:txBody>
      </p:sp>
      <p:sp>
        <p:nvSpPr>
          <p:cNvPr id="5" name="Notes Placeholder 2"/>
          <p:cNvSpPr txBox="1">
            <a:spLocks/>
          </p:cNvSpPr>
          <p:nvPr/>
        </p:nvSpPr>
        <p:spPr>
          <a:xfrm>
            <a:off x="860108" y="4602877"/>
            <a:ext cx="5661660" cy="4216241"/>
          </a:xfrm>
          <a:prstGeom prst="rect">
            <a:avLst/>
          </a:prstGeom>
        </p:spPr>
        <p:txBody>
          <a:bodyPr vert="horz" lIns="93962" tIns="46982" rIns="93962" bIns="46982" rtlCol="0">
            <a:noAutofit/>
          </a:bodyPr>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dirty="0" smtClean="0"/>
              <a:t>MZI/H, Fri, 2019-05-31</a:t>
            </a:r>
          </a:p>
          <a:p>
            <a:r>
              <a:rPr lang="en-US" dirty="0"/>
              <a:t>Source: Task_26413_CAV_v1_2018-08-29_11h30_MeiITRE_2019-05-17_12h00_MeiHome.xlsx</a:t>
            </a:r>
          </a:p>
          <a:p>
            <a:r>
              <a:rPr lang="en-US" dirty="0"/>
              <a:t>Tab “</a:t>
            </a:r>
            <a:r>
              <a:rPr lang="en-US" dirty="0" err="1"/>
              <a:t>CAV_Test</a:t>
            </a:r>
            <a:r>
              <a:rPr lang="en-US" dirty="0"/>
              <a:t>”</a:t>
            </a:r>
          </a:p>
          <a:p>
            <a:endParaRPr lang="en-US" dirty="0" smtClean="0"/>
          </a:p>
          <a:p>
            <a:r>
              <a:rPr lang="en-US" dirty="0" smtClean="0"/>
              <a:t>MZI 2019-05-07</a:t>
            </a:r>
          </a:p>
          <a:p>
            <a:r>
              <a:rPr lang="en-US" dirty="0" smtClean="0"/>
              <a:t>Census Bureau prediction: </a:t>
            </a:r>
          </a:p>
          <a:p>
            <a:r>
              <a:rPr lang="en-US" dirty="0" smtClean="0">
                <a:hlinkClick r:id="rId3"/>
              </a:rPr>
              <a:t>https://www.census.gov/prod/2014pubs/p25-1140.pdf</a:t>
            </a:r>
            <a:endParaRPr lang="en-US" dirty="0" smtClean="0"/>
          </a:p>
          <a:p>
            <a:r>
              <a:rPr lang="en-US" dirty="0" smtClean="0"/>
              <a:t>“An Aging Nation: The Older Population in the United States, Population Estimates and Projections’, Current Population Reports, by </a:t>
            </a:r>
            <a:r>
              <a:rPr lang="en-US" dirty="0" err="1" smtClean="0"/>
              <a:t>Jannifer</a:t>
            </a:r>
            <a:r>
              <a:rPr lang="en-US" dirty="0" smtClean="0"/>
              <a:t> M. </a:t>
            </a:r>
            <a:r>
              <a:rPr lang="en-US" dirty="0" err="1" smtClean="0"/>
              <a:t>Ortman</a:t>
            </a:r>
            <a:r>
              <a:rPr lang="en-US" dirty="0" smtClean="0"/>
              <a:t>, Victoria A. </a:t>
            </a:r>
            <a:r>
              <a:rPr lang="en-US" dirty="0" err="1" smtClean="0"/>
              <a:t>Velkoff</a:t>
            </a:r>
            <a:r>
              <a:rPr lang="en-US" dirty="0" smtClean="0"/>
              <a:t>, and Howard Hogan, Issued May 2014</a:t>
            </a:r>
          </a:p>
          <a:p>
            <a:endParaRPr lang="en-US" dirty="0" smtClean="0"/>
          </a:p>
          <a:p>
            <a:r>
              <a:rPr lang="en-US" dirty="0" smtClean="0"/>
              <a:t>Table 2 Projections and Distribution of the Total Population by Age for the United States: 2012 to 2050 (numbers in Thousands) </a:t>
            </a:r>
          </a:p>
          <a:p>
            <a:r>
              <a:rPr lang="en-US" dirty="0" smtClean="0"/>
              <a:t>2012, 2040 and 2050</a:t>
            </a:r>
          </a:p>
          <a:p>
            <a:endParaRPr lang="en-US" dirty="0"/>
          </a:p>
          <a:p>
            <a:endParaRPr lang="en-US" dirty="0"/>
          </a:p>
        </p:txBody>
      </p:sp>
    </p:spTree>
    <p:extLst>
      <p:ext uri="{BB962C8B-B14F-4D97-AF65-F5344CB8AC3E}">
        <p14:creationId xmlns:p14="http://schemas.microsoft.com/office/powerpoint/2010/main" val="3987340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4338" y="701675"/>
            <a:ext cx="6248400" cy="3514725"/>
          </a:xfrm>
        </p:spPr>
      </p:sp>
      <p:sp>
        <p:nvSpPr>
          <p:cNvPr id="3" name="Notes Placeholder 2"/>
          <p:cNvSpPr>
            <a:spLocks noGrp="1"/>
          </p:cNvSpPr>
          <p:nvPr>
            <p:ph type="body" idx="1"/>
          </p:nvPr>
        </p:nvSpPr>
        <p:spPr/>
        <p:txBody>
          <a:bodyPr>
            <a:normAutofit/>
          </a:bodyPr>
          <a:lstStyle/>
          <a:p>
            <a:pPr marL="176180" indent="-176180" defTabSz="939627">
              <a:buFontTx/>
              <a:buChar char="-"/>
              <a:defRPr/>
            </a:pPr>
            <a:endParaRPr lang="en-US" dirty="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DA359F64-0848-4E0A-B004-ED2BAFDCF104}" type="slidenum">
              <a:rPr lang="en-US" smtClean="0"/>
              <a:pPr/>
              <a:t>5</a:t>
            </a:fld>
            <a:endParaRPr lang="en-US"/>
          </a:p>
        </p:txBody>
      </p:sp>
      <p:sp>
        <p:nvSpPr>
          <p:cNvPr id="5" name="Notes Placeholder 2"/>
          <p:cNvSpPr txBox="1">
            <a:spLocks/>
          </p:cNvSpPr>
          <p:nvPr/>
        </p:nvSpPr>
        <p:spPr>
          <a:xfrm>
            <a:off x="860108" y="4602877"/>
            <a:ext cx="5661660" cy="4216241"/>
          </a:xfrm>
          <a:prstGeom prst="rect">
            <a:avLst/>
          </a:prstGeom>
        </p:spPr>
        <p:txBody>
          <a:bodyPr vert="horz" lIns="93962" tIns="46982" rIns="93962" bIns="46982" rtlCol="0">
            <a:noAutofit/>
          </a:bodyPr>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dirty="0"/>
              <a:t>MZI/H, Fri, 2019-05-31</a:t>
            </a:r>
          </a:p>
          <a:p>
            <a:r>
              <a:rPr lang="en-US" dirty="0"/>
              <a:t>Source: Task_26413_CAV_v1_2018-08-29_11h30_MeiITRE_2019-05-17_12h00_MeiHome.xlsx</a:t>
            </a:r>
          </a:p>
          <a:p>
            <a:r>
              <a:rPr lang="en-US" dirty="0"/>
              <a:t>Tab “</a:t>
            </a:r>
            <a:r>
              <a:rPr lang="en-US" dirty="0" err="1"/>
              <a:t>CAV_Test</a:t>
            </a:r>
            <a:r>
              <a:rPr lang="en-US" dirty="0"/>
              <a:t>”</a:t>
            </a:r>
          </a:p>
        </p:txBody>
      </p:sp>
    </p:spTree>
    <p:extLst>
      <p:ext uri="{BB962C8B-B14F-4D97-AF65-F5344CB8AC3E}">
        <p14:creationId xmlns:p14="http://schemas.microsoft.com/office/powerpoint/2010/main" val="1870043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4338" y="701675"/>
            <a:ext cx="6248400" cy="3514725"/>
          </a:xfrm>
        </p:spPr>
      </p:sp>
      <p:sp>
        <p:nvSpPr>
          <p:cNvPr id="3" name="Notes Placeholder 2"/>
          <p:cNvSpPr>
            <a:spLocks noGrp="1"/>
          </p:cNvSpPr>
          <p:nvPr>
            <p:ph type="body" idx="1"/>
          </p:nvPr>
        </p:nvSpPr>
        <p:spPr/>
        <p:txBody>
          <a:bodyPr>
            <a:noAutofit/>
          </a:bodyPr>
          <a:lstStyle/>
          <a:p>
            <a:endParaRPr lang="en-US" sz="1000" dirty="0"/>
          </a:p>
        </p:txBody>
      </p:sp>
      <p:sp>
        <p:nvSpPr>
          <p:cNvPr id="4" name="Slide Number Placeholder 3"/>
          <p:cNvSpPr>
            <a:spLocks noGrp="1"/>
          </p:cNvSpPr>
          <p:nvPr>
            <p:ph type="sldNum" sz="quarter" idx="10"/>
          </p:nvPr>
        </p:nvSpPr>
        <p:spPr/>
        <p:txBody>
          <a:bodyPr/>
          <a:lstStyle/>
          <a:p>
            <a:fld id="{DA359F64-0848-4E0A-B004-ED2BAFDCF104}" type="slidenum">
              <a:rPr lang="en-US" smtClean="0"/>
              <a:pPr/>
              <a:t>6</a:t>
            </a:fld>
            <a:endParaRPr lang="en-US"/>
          </a:p>
        </p:txBody>
      </p:sp>
    </p:spTree>
    <p:extLst>
      <p:ext uri="{BB962C8B-B14F-4D97-AF65-F5344CB8AC3E}">
        <p14:creationId xmlns:p14="http://schemas.microsoft.com/office/powerpoint/2010/main" val="604148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4338" y="701675"/>
            <a:ext cx="6248400" cy="3514725"/>
          </a:xfrm>
        </p:spPr>
      </p:sp>
      <p:sp>
        <p:nvSpPr>
          <p:cNvPr id="3" name="Notes Placeholder 2"/>
          <p:cNvSpPr>
            <a:spLocks noGrp="1"/>
          </p:cNvSpPr>
          <p:nvPr>
            <p:ph type="body" idx="1"/>
          </p:nvPr>
        </p:nvSpPr>
        <p:spPr/>
        <p:txBody>
          <a:bodyPr>
            <a:normAutofit/>
          </a:bodyPr>
          <a:lstStyle/>
          <a:p>
            <a:pPr marL="176180" indent="-176180" defTabSz="939627">
              <a:buFontTx/>
              <a:buChar char="-"/>
              <a:defRPr/>
            </a:pPr>
            <a:endParaRPr lang="en-US" dirty="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DA359F64-0848-4E0A-B004-ED2BAFDCF104}" type="slidenum">
              <a:rPr lang="en-US" smtClean="0"/>
              <a:pPr/>
              <a:t>7</a:t>
            </a:fld>
            <a:endParaRPr lang="en-US"/>
          </a:p>
        </p:txBody>
      </p:sp>
      <p:sp>
        <p:nvSpPr>
          <p:cNvPr id="5" name="Notes Placeholder 2"/>
          <p:cNvSpPr txBox="1">
            <a:spLocks/>
          </p:cNvSpPr>
          <p:nvPr/>
        </p:nvSpPr>
        <p:spPr>
          <a:xfrm>
            <a:off x="860108" y="4602877"/>
            <a:ext cx="5661660" cy="4216241"/>
          </a:xfrm>
          <a:prstGeom prst="rect">
            <a:avLst/>
          </a:prstGeom>
        </p:spPr>
        <p:txBody>
          <a:bodyPr vert="horz" lIns="93962" tIns="46982" rIns="93962" bIns="46982" rtlCol="0">
            <a:noAutofit/>
          </a:bodyPr>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dirty="0" smtClean="0"/>
              <a:t>MZI 2019-04-30</a:t>
            </a:r>
          </a:p>
          <a:p>
            <a:r>
              <a:rPr lang="en-US" dirty="0"/>
              <a:t>MZI/H, Fri, 2019-05-31</a:t>
            </a:r>
          </a:p>
          <a:p>
            <a:r>
              <a:rPr lang="en-US" dirty="0"/>
              <a:t>Source: Task_26413_CAV_v1_2018-08-29_11h30_MeiITRE_2019-05-17_12h00_MeiHome.xlsx</a:t>
            </a:r>
          </a:p>
          <a:p>
            <a:r>
              <a:rPr lang="en-US" dirty="0"/>
              <a:t>Tab “</a:t>
            </a:r>
            <a:r>
              <a:rPr lang="en-US" dirty="0" err="1"/>
              <a:t>CAV_Test</a:t>
            </a:r>
            <a:r>
              <a:rPr lang="en-US" dirty="0"/>
              <a:t>”</a:t>
            </a:r>
          </a:p>
        </p:txBody>
      </p:sp>
    </p:spTree>
    <p:extLst>
      <p:ext uri="{BB962C8B-B14F-4D97-AF65-F5344CB8AC3E}">
        <p14:creationId xmlns:p14="http://schemas.microsoft.com/office/powerpoint/2010/main" val="70502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4338" y="701675"/>
            <a:ext cx="6248400" cy="3514725"/>
          </a:xfrm>
        </p:spPr>
      </p:sp>
      <p:sp>
        <p:nvSpPr>
          <p:cNvPr id="3" name="Notes Placeholder 2"/>
          <p:cNvSpPr>
            <a:spLocks noGrp="1"/>
          </p:cNvSpPr>
          <p:nvPr>
            <p:ph type="body" idx="1"/>
          </p:nvPr>
        </p:nvSpPr>
        <p:spPr/>
        <p:txBody>
          <a:bodyPr>
            <a:normAutofit/>
          </a:bodyPr>
          <a:lstStyle/>
          <a:p>
            <a:pPr marL="176180" indent="-176180" defTabSz="939627">
              <a:buFontTx/>
              <a:buChar char="-"/>
              <a:defRPr/>
            </a:pPr>
            <a:endParaRPr lang="en-US" dirty="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DA359F64-0848-4E0A-B004-ED2BAFDCF104}" type="slidenum">
              <a:rPr lang="en-US" smtClean="0"/>
              <a:pPr/>
              <a:t>8</a:t>
            </a:fld>
            <a:endParaRPr lang="en-US"/>
          </a:p>
        </p:txBody>
      </p:sp>
      <p:sp>
        <p:nvSpPr>
          <p:cNvPr id="5" name="Notes Placeholder 2"/>
          <p:cNvSpPr txBox="1">
            <a:spLocks/>
          </p:cNvSpPr>
          <p:nvPr/>
        </p:nvSpPr>
        <p:spPr>
          <a:xfrm>
            <a:off x="860108" y="4602877"/>
            <a:ext cx="5661660" cy="4216241"/>
          </a:xfrm>
          <a:prstGeom prst="rect">
            <a:avLst/>
          </a:prstGeom>
        </p:spPr>
        <p:txBody>
          <a:bodyPr vert="horz" lIns="93962" tIns="46982" rIns="93962" bIns="46982" rtlCol="0">
            <a:noAutofit/>
          </a:bodyPr>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dirty="0"/>
              <a:t>MZI/H, Fri, 2019-05-31</a:t>
            </a:r>
          </a:p>
          <a:p>
            <a:r>
              <a:rPr lang="en-US" dirty="0"/>
              <a:t>Source: Task_26413_CAV_v1_2018-08-29_11h30_MeiITRE_2019-05-17_12h00_MeiHome.xlsx</a:t>
            </a:r>
          </a:p>
          <a:p>
            <a:r>
              <a:rPr lang="en-US" dirty="0"/>
              <a:t>Tab “</a:t>
            </a:r>
            <a:r>
              <a:rPr lang="en-US" dirty="0" err="1"/>
              <a:t>CAV_Test</a:t>
            </a:r>
            <a:r>
              <a:rPr lang="en-US" dirty="0"/>
              <a:t>”</a:t>
            </a:r>
          </a:p>
        </p:txBody>
      </p:sp>
    </p:spTree>
    <p:extLst>
      <p:ext uri="{BB962C8B-B14F-4D97-AF65-F5344CB8AC3E}">
        <p14:creationId xmlns:p14="http://schemas.microsoft.com/office/powerpoint/2010/main" val="2881461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4338" y="701675"/>
            <a:ext cx="6248400" cy="3514725"/>
          </a:xfrm>
        </p:spPr>
      </p:sp>
      <p:sp>
        <p:nvSpPr>
          <p:cNvPr id="3" name="Notes Placeholder 2"/>
          <p:cNvSpPr>
            <a:spLocks noGrp="1"/>
          </p:cNvSpPr>
          <p:nvPr>
            <p:ph type="body" idx="1"/>
          </p:nvPr>
        </p:nvSpPr>
        <p:spPr/>
        <p:txBody>
          <a:bodyPr>
            <a:normAutofit/>
          </a:bodyPr>
          <a:lstStyle/>
          <a:p>
            <a:pPr marL="176180" indent="-176180" defTabSz="939627">
              <a:buFontTx/>
              <a:buChar char="-"/>
              <a:defRPr/>
            </a:pPr>
            <a:endParaRPr lang="en-US" dirty="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DA359F64-0848-4E0A-B004-ED2BAFDCF104}" type="slidenum">
              <a:rPr lang="en-US" smtClean="0"/>
              <a:pPr/>
              <a:t>9</a:t>
            </a:fld>
            <a:endParaRPr lang="en-US"/>
          </a:p>
        </p:txBody>
      </p:sp>
      <p:sp>
        <p:nvSpPr>
          <p:cNvPr id="5" name="Notes Placeholder 2"/>
          <p:cNvSpPr txBox="1">
            <a:spLocks/>
          </p:cNvSpPr>
          <p:nvPr/>
        </p:nvSpPr>
        <p:spPr>
          <a:xfrm>
            <a:off x="860108" y="4602877"/>
            <a:ext cx="5661660" cy="4216241"/>
          </a:xfrm>
          <a:prstGeom prst="rect">
            <a:avLst/>
          </a:prstGeom>
        </p:spPr>
        <p:txBody>
          <a:bodyPr vert="horz" lIns="93962" tIns="46982" rIns="93962" bIns="46982" rtlCol="0">
            <a:noAutofit/>
          </a:bodyPr>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dirty="0"/>
              <a:t>MZI/H, Fri, 2019-05-31</a:t>
            </a:r>
          </a:p>
          <a:p>
            <a:r>
              <a:rPr lang="en-US" dirty="0"/>
              <a:t>Source: Task_26413_CAV_v1_2018-08-29_11h30_MeiITRE_2019-05-17_12h00_MeiHome.xlsx</a:t>
            </a:r>
          </a:p>
          <a:p>
            <a:r>
              <a:rPr lang="en-US" dirty="0"/>
              <a:t>Tab “</a:t>
            </a:r>
            <a:r>
              <a:rPr lang="en-US" dirty="0" err="1"/>
              <a:t>CAV_Test</a:t>
            </a:r>
            <a:r>
              <a:rPr lang="en-US" dirty="0"/>
              <a:t>”</a:t>
            </a:r>
          </a:p>
        </p:txBody>
      </p:sp>
    </p:spTree>
    <p:extLst>
      <p:ext uri="{BB962C8B-B14F-4D97-AF65-F5344CB8AC3E}">
        <p14:creationId xmlns:p14="http://schemas.microsoft.com/office/powerpoint/2010/main" val="821246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9" name="Straight Connector 8"/>
          <p:cNvCxnSpPr/>
          <p:nvPr userDrawn="1"/>
        </p:nvCxnSpPr>
        <p:spPr>
          <a:xfrm>
            <a:off x="0" y="6248400"/>
            <a:ext cx="12192000" cy="0"/>
          </a:xfrm>
          <a:prstGeom prst="line">
            <a:avLst/>
          </a:prstGeom>
          <a:ln>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sp>
        <p:nvSpPr>
          <p:cNvPr id="12" name="Slide Number Placeholder 5"/>
          <p:cNvSpPr>
            <a:spLocks noGrp="1"/>
          </p:cNvSpPr>
          <p:nvPr>
            <p:ph type="sldNum" sz="quarter" idx="4"/>
          </p:nvPr>
        </p:nvSpPr>
        <p:spPr>
          <a:xfrm>
            <a:off x="10261600" y="6356351"/>
            <a:ext cx="1320800" cy="365125"/>
          </a:xfrm>
          <a:prstGeom prst="rect">
            <a:avLst/>
          </a:prstGeom>
        </p:spPr>
        <p:txBody>
          <a:bodyPr/>
          <a:lstStyle>
            <a:lvl1pPr algn="r">
              <a:defRPr>
                <a:solidFill>
                  <a:schemeClr val="tx1"/>
                </a:solidFill>
              </a:defRPr>
            </a:lvl1pPr>
          </a:lstStyle>
          <a:p>
            <a:fld id="{CE86DA74-C5E9-4B50-9FD0-2F4B60E41C0E}" type="slidenum">
              <a:rPr lang="en-US" smtClean="0"/>
              <a:pPr/>
              <a:t>‹#›</a:t>
            </a:fld>
            <a:endParaRPr lang="en-US" dirty="0"/>
          </a:p>
        </p:txBody>
      </p:sp>
      <p:sp>
        <p:nvSpPr>
          <p:cNvPr id="6" name="TextBox 5"/>
          <p:cNvSpPr txBox="1"/>
          <p:nvPr userDrawn="1"/>
        </p:nvSpPr>
        <p:spPr>
          <a:xfrm>
            <a:off x="304800" y="285690"/>
            <a:ext cx="11785600" cy="400110"/>
          </a:xfrm>
          <a:prstGeom prst="rect">
            <a:avLst/>
          </a:prstGeom>
          <a:noFill/>
        </p:spPr>
        <p:txBody>
          <a:bodyPr wrap="square" rtlCol="0">
            <a:spAutoFit/>
          </a:bodyPr>
          <a:lstStyle/>
          <a:p>
            <a:pPr algn="l"/>
            <a:r>
              <a:rPr lang="en-US" sz="2000" b="1" dirty="0" smtClean="0">
                <a:latin typeface="+mj-lt"/>
              </a:rPr>
              <a:t>Institute for Transportation Research and Education</a:t>
            </a:r>
            <a:r>
              <a:rPr lang="en-US" sz="2000" b="1" baseline="0" dirty="0" smtClean="0">
                <a:latin typeface="+mj-lt"/>
              </a:rPr>
              <a:t> – N.C. State University</a:t>
            </a:r>
            <a:endParaRPr lang="en-US" sz="2000" b="1" dirty="0">
              <a:latin typeface="+mj-l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2"/>
          </p:nvPr>
        </p:nvSpPr>
        <p:spPr>
          <a:xfrm>
            <a:off x="10363200" y="6356351"/>
            <a:ext cx="1219200" cy="365125"/>
          </a:xfrm>
          <a:prstGeom prst="rect">
            <a:avLst/>
          </a:prstGeom>
        </p:spPr>
        <p:txBody>
          <a:bodyPr/>
          <a:lstStyle/>
          <a:p>
            <a:fld id="{CE86DA74-C5E9-4B50-9FD0-2F4B60E41C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1"/>
            <a:ext cx="2743200" cy="4983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143001"/>
            <a:ext cx="8026400" cy="4983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2"/>
          </p:nvPr>
        </p:nvSpPr>
        <p:spPr>
          <a:xfrm>
            <a:off x="10363200" y="6356351"/>
            <a:ext cx="1219200" cy="365125"/>
          </a:xfrm>
          <a:prstGeom prst="rect">
            <a:avLst/>
          </a:prstGeom>
        </p:spPr>
        <p:txBody>
          <a:bodyPr/>
          <a:lstStyle/>
          <a:p>
            <a:fld id="{CE86DA74-C5E9-4B50-9FD0-2F4B60E41C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Slide Number Placeholder 5"/>
          <p:cNvSpPr>
            <a:spLocks noGrp="1"/>
          </p:cNvSpPr>
          <p:nvPr>
            <p:ph type="sldNum" sz="quarter" idx="4"/>
          </p:nvPr>
        </p:nvSpPr>
        <p:spPr>
          <a:xfrm>
            <a:off x="10261600" y="6356351"/>
            <a:ext cx="1320800" cy="365125"/>
          </a:xfrm>
          <a:prstGeom prst="rect">
            <a:avLst/>
          </a:prstGeom>
        </p:spPr>
        <p:txBody>
          <a:bodyPr/>
          <a:lstStyle>
            <a:lvl1pPr algn="r">
              <a:defRPr>
                <a:solidFill>
                  <a:schemeClr val="tx1"/>
                </a:solidFill>
              </a:defRPr>
            </a:lvl1pPr>
          </a:lstStyle>
          <a:p>
            <a:fld id="{CE86DA74-C5E9-4B50-9FD0-2F4B60E41C0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10363200" y="6356351"/>
            <a:ext cx="1219200" cy="365125"/>
          </a:xfrm>
          <a:prstGeom prst="rect">
            <a:avLst/>
          </a:prstGeom>
        </p:spPr>
        <p:txBody>
          <a:bodyPr/>
          <a:lstStyle/>
          <a:p>
            <a:fld id="{CE86DA74-C5E9-4B50-9FD0-2F4B60E41C0E}" type="slidenum">
              <a:rPr lang="en-US" smtClean="0"/>
              <a:pPr/>
              <a:t>‹#›</a:t>
            </a:fld>
            <a:endParaRPr lang="en-US"/>
          </a:p>
        </p:txBody>
      </p:sp>
      <p:sp>
        <p:nvSpPr>
          <p:cNvPr id="7" name="TextBox 6"/>
          <p:cNvSpPr txBox="1"/>
          <p:nvPr userDrawn="1"/>
        </p:nvSpPr>
        <p:spPr>
          <a:xfrm>
            <a:off x="304800" y="304800"/>
            <a:ext cx="11887200" cy="400110"/>
          </a:xfrm>
          <a:prstGeom prst="rect">
            <a:avLst/>
          </a:prstGeom>
          <a:noFill/>
        </p:spPr>
        <p:txBody>
          <a:bodyPr wrap="square" rtlCol="0">
            <a:spAutoFit/>
          </a:bodyPr>
          <a:lstStyle/>
          <a:p>
            <a:pPr algn="l"/>
            <a:r>
              <a:rPr lang="en-US" sz="2000" b="1" dirty="0" smtClean="0">
                <a:latin typeface="+mj-lt"/>
              </a:rPr>
              <a:t>Institute for Transportation Research and Education</a:t>
            </a:r>
            <a:r>
              <a:rPr lang="en-US" sz="2000" b="1" baseline="0" dirty="0" smtClean="0">
                <a:latin typeface="+mj-lt"/>
              </a:rPr>
              <a:t> – N.C. State University</a:t>
            </a:r>
            <a:endParaRPr lang="en-US" sz="2000" b="1" dirty="0">
              <a:latin typeface="+mj-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12"/>
          </p:nvPr>
        </p:nvSpPr>
        <p:spPr>
          <a:xfrm>
            <a:off x="10363200" y="6356351"/>
            <a:ext cx="1219200" cy="365125"/>
          </a:xfrm>
          <a:prstGeom prst="rect">
            <a:avLst/>
          </a:prstGeom>
        </p:spPr>
        <p:txBody>
          <a:bodyPr/>
          <a:lstStyle/>
          <a:p>
            <a:fld id="{CE86DA74-C5E9-4B50-9FD0-2F4B60E41C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Slide Number Placeholder 5"/>
          <p:cNvSpPr>
            <a:spLocks noGrp="1"/>
          </p:cNvSpPr>
          <p:nvPr>
            <p:ph type="sldNum" sz="quarter" idx="12"/>
          </p:nvPr>
        </p:nvSpPr>
        <p:spPr>
          <a:xfrm>
            <a:off x="10363200" y="6356351"/>
            <a:ext cx="1219200" cy="365125"/>
          </a:xfrm>
          <a:prstGeom prst="rect">
            <a:avLst/>
          </a:prstGeom>
        </p:spPr>
        <p:txBody>
          <a:bodyPr/>
          <a:lstStyle/>
          <a:p>
            <a:fld id="{CE86DA74-C5E9-4B50-9FD0-2F4B60E41C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Slide Number Placeholder 5"/>
          <p:cNvSpPr>
            <a:spLocks noGrp="1"/>
          </p:cNvSpPr>
          <p:nvPr>
            <p:ph type="sldNum" sz="quarter" idx="12"/>
          </p:nvPr>
        </p:nvSpPr>
        <p:spPr>
          <a:xfrm>
            <a:off x="10363200" y="6356351"/>
            <a:ext cx="1219200" cy="365125"/>
          </a:xfrm>
          <a:prstGeom prst="rect">
            <a:avLst/>
          </a:prstGeom>
        </p:spPr>
        <p:txBody>
          <a:bodyPr/>
          <a:lstStyle/>
          <a:p>
            <a:fld id="{CE86DA74-C5E9-4B50-9FD0-2F4B60E41C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363200" y="6356351"/>
            <a:ext cx="1219200" cy="365125"/>
          </a:xfrm>
          <a:prstGeom prst="rect">
            <a:avLst/>
          </a:prstGeom>
        </p:spPr>
        <p:txBody>
          <a:bodyPr/>
          <a:lstStyle/>
          <a:p>
            <a:fld id="{CE86DA74-C5E9-4B50-9FD0-2F4B60E41C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06680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1143001"/>
            <a:ext cx="6815667"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2286001"/>
            <a:ext cx="4011084" cy="3840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Slide Number Placeholder 5"/>
          <p:cNvSpPr>
            <a:spLocks noGrp="1"/>
          </p:cNvSpPr>
          <p:nvPr>
            <p:ph type="sldNum" sz="quarter" idx="12"/>
          </p:nvPr>
        </p:nvSpPr>
        <p:spPr>
          <a:xfrm>
            <a:off x="10363200" y="6356351"/>
            <a:ext cx="1219200" cy="365125"/>
          </a:xfrm>
          <a:prstGeom prst="rect">
            <a:avLst/>
          </a:prstGeom>
        </p:spPr>
        <p:txBody>
          <a:bodyPr/>
          <a:lstStyle/>
          <a:p>
            <a:fld id="{CE86DA74-C5E9-4B50-9FD0-2F4B60E41C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6800" y="1143000"/>
            <a:ext cx="7368117" cy="3584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a:spLocks noGrp="1"/>
          </p:cNvSpPr>
          <p:nvPr>
            <p:ph type="sldNum" sz="quarter" idx="12"/>
          </p:nvPr>
        </p:nvSpPr>
        <p:spPr>
          <a:xfrm>
            <a:off x="10363200" y="6356351"/>
            <a:ext cx="1219200" cy="365125"/>
          </a:xfrm>
          <a:prstGeom prst="rect">
            <a:avLst/>
          </a:prstGeom>
        </p:spPr>
        <p:txBody>
          <a:bodyPr/>
          <a:lstStyle/>
          <a:p>
            <a:fld id="{CE86DA74-C5E9-4B50-9FD0-2F4B60E41C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400"/>
            <a:ext cx="10160000" cy="6858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066801"/>
            <a:ext cx="10972800" cy="5059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2" name="Straight Connector 11"/>
          <p:cNvCxnSpPr/>
          <p:nvPr userDrawn="1"/>
        </p:nvCxnSpPr>
        <p:spPr>
          <a:xfrm>
            <a:off x="0" y="6248400"/>
            <a:ext cx="12192000" cy="0"/>
          </a:xfrm>
          <a:prstGeom prst="line">
            <a:avLst/>
          </a:prstGeom>
          <a:ln>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pic>
        <p:nvPicPr>
          <p:cNvPr id="13" name="Picture 12" descr="ITRE.jpg"/>
          <p:cNvPicPr>
            <a:picLocks noChangeAspect="1"/>
          </p:cNvPicPr>
          <p:nvPr userDrawn="1"/>
        </p:nvPicPr>
        <p:blipFill>
          <a:blip r:embed="rId13" cstate="print"/>
          <a:stretch>
            <a:fillRect/>
          </a:stretch>
        </p:blipFill>
        <p:spPr>
          <a:xfrm>
            <a:off x="203200" y="6324601"/>
            <a:ext cx="1422400" cy="421369"/>
          </a:xfrm>
          <a:prstGeom prst="rect">
            <a:avLst/>
          </a:prstGeom>
        </p:spPr>
      </p:pic>
      <p:sp>
        <p:nvSpPr>
          <p:cNvPr id="14" name="Slide Number Placeholder 5"/>
          <p:cNvSpPr>
            <a:spLocks noGrp="1"/>
          </p:cNvSpPr>
          <p:nvPr>
            <p:ph type="sldNum" sz="quarter" idx="4"/>
          </p:nvPr>
        </p:nvSpPr>
        <p:spPr>
          <a:xfrm>
            <a:off x="10261600" y="6356351"/>
            <a:ext cx="1320800" cy="365125"/>
          </a:xfrm>
          <a:prstGeom prst="rect">
            <a:avLst/>
          </a:prstGeom>
        </p:spPr>
        <p:txBody>
          <a:bodyPr/>
          <a:lstStyle>
            <a:lvl1pPr algn="r">
              <a:defRPr>
                <a:solidFill>
                  <a:schemeClr val="tx1"/>
                </a:solidFill>
              </a:defRPr>
            </a:lvl1pPr>
          </a:lstStyle>
          <a:p>
            <a:fld id="{CE86DA74-C5E9-4B50-9FD0-2F4B60E41C0E}" type="slidenum">
              <a:rPr lang="en-US" smtClean="0"/>
              <a:pPr/>
              <a:t>‹#›</a:t>
            </a:fld>
            <a:endParaRPr lang="en-US" dirty="0"/>
          </a:p>
        </p:txBody>
      </p:sp>
      <p:sp>
        <p:nvSpPr>
          <p:cNvPr id="15" name="TextBox 14"/>
          <p:cNvSpPr txBox="1"/>
          <p:nvPr userDrawn="1"/>
        </p:nvSpPr>
        <p:spPr>
          <a:xfrm>
            <a:off x="3759200" y="6336268"/>
            <a:ext cx="4368800" cy="400110"/>
          </a:xfrm>
          <a:prstGeom prst="rect">
            <a:avLst/>
          </a:prstGeom>
          <a:noFill/>
        </p:spPr>
        <p:txBody>
          <a:bodyPr wrap="square" rtlCol="0">
            <a:spAutoFit/>
          </a:bodyPr>
          <a:lstStyle/>
          <a:p>
            <a:pPr algn="ctr"/>
            <a:r>
              <a:rPr lang="en-US" sz="2000" dirty="0" smtClean="0"/>
              <a:t>http://www.itre.ncsu.edu</a:t>
            </a:r>
            <a:endParaRPr lang="en-US" sz="2000" dirty="0"/>
          </a:p>
        </p:txBody>
      </p:sp>
      <p:cxnSp>
        <p:nvCxnSpPr>
          <p:cNvPr id="11" name="Straight Connector 10"/>
          <p:cNvCxnSpPr/>
          <p:nvPr userDrawn="1"/>
        </p:nvCxnSpPr>
        <p:spPr>
          <a:xfrm>
            <a:off x="29028" y="957943"/>
            <a:ext cx="12192000" cy="0"/>
          </a:xfrm>
          <a:prstGeom prst="line">
            <a:avLst/>
          </a:prstGeom>
          <a:ln>
            <a:solidFill>
              <a:schemeClr val="tx1">
                <a:lumMod val="50000"/>
                <a:lumOff val="50000"/>
              </a:schemeClr>
            </a:solidFill>
          </a:ln>
        </p:spPr>
        <p:style>
          <a:lnRef idx="2">
            <a:schemeClr val="dk1"/>
          </a:lnRef>
          <a:fillRef idx="0">
            <a:schemeClr val="dk1"/>
          </a:fillRef>
          <a:effectRef idx="1">
            <a:schemeClr val="dk1"/>
          </a:effectRef>
          <a:fontRef idx="minor">
            <a:schemeClr val="tx1"/>
          </a:fontRef>
        </p:style>
      </p:cxnSp>
      <p:pic>
        <p:nvPicPr>
          <p:cNvPr id="16" name="Picture 2" descr="http://politics.mync.com/wp-content/uploads/2008/10/nc_state.jpg"/>
          <p:cNvPicPr>
            <a:picLocks noChangeAspect="1" noChangeArrowheads="1"/>
          </p:cNvPicPr>
          <p:nvPr userDrawn="1"/>
        </p:nvPicPr>
        <p:blipFill>
          <a:blip r:embed="rId14" cstate="print"/>
          <a:srcRect/>
          <a:stretch>
            <a:fillRect/>
          </a:stretch>
        </p:blipFill>
        <p:spPr bwMode="auto">
          <a:xfrm>
            <a:off x="10972800" y="228600"/>
            <a:ext cx="948267" cy="5334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447800"/>
            <a:ext cx="7772400" cy="1470025"/>
          </a:xfrm>
        </p:spPr>
        <p:txBody>
          <a:bodyPr>
            <a:normAutofit/>
          </a:bodyPr>
          <a:lstStyle/>
          <a:p>
            <a:r>
              <a:rPr lang="en-US" sz="3600" dirty="0">
                <a:latin typeface="Times New Roman" panose="02020603050405020304" pitchFamily="18" charset="0"/>
                <a:cs typeface="Times New Roman" panose="02020603050405020304" pitchFamily="18" charset="0"/>
              </a:rPr>
              <a:t>Autonomous Vehicle Impact </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Demand Side Story</a:t>
            </a:r>
            <a:endParaRPr lang="en-US" sz="31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214282" y="3657600"/>
            <a:ext cx="8153400" cy="2362200"/>
          </a:xfrm>
        </p:spPr>
        <p:txBody>
          <a:bodyPr>
            <a:normAutofit lnSpcReduction="10000"/>
          </a:bodyPr>
          <a:lstStyle/>
          <a:p>
            <a:r>
              <a:rPr lang="en-US" sz="2200" dirty="0">
                <a:solidFill>
                  <a:schemeClr val="tx1"/>
                </a:solidFill>
                <a:latin typeface="Times New Roman" panose="02020603050405020304" pitchFamily="18" charset="0"/>
                <a:cs typeface="Times New Roman" panose="02020603050405020304" pitchFamily="18" charset="0"/>
              </a:rPr>
              <a:t>17</a:t>
            </a:r>
            <a:r>
              <a:rPr lang="en-US" sz="2200" baseline="30000" dirty="0">
                <a:solidFill>
                  <a:schemeClr val="tx1"/>
                </a:solidFill>
                <a:latin typeface="Times New Roman" panose="02020603050405020304" pitchFamily="18" charset="0"/>
                <a:cs typeface="Times New Roman" panose="02020603050405020304" pitchFamily="18" charset="0"/>
              </a:rPr>
              <a:t>th</a:t>
            </a:r>
            <a:r>
              <a:rPr lang="en-US" sz="2200" dirty="0">
                <a:solidFill>
                  <a:schemeClr val="tx1"/>
                </a:solidFill>
                <a:latin typeface="Times New Roman" panose="02020603050405020304" pitchFamily="18" charset="0"/>
                <a:cs typeface="Times New Roman" panose="02020603050405020304" pitchFamily="18" charset="0"/>
              </a:rPr>
              <a:t> TRB National </a:t>
            </a:r>
            <a:r>
              <a:rPr lang="en-US" sz="2200" dirty="0" smtClean="0">
                <a:solidFill>
                  <a:schemeClr val="tx1"/>
                </a:solidFill>
                <a:latin typeface="Times New Roman" panose="02020603050405020304" pitchFamily="18" charset="0"/>
                <a:cs typeface="Times New Roman" panose="02020603050405020304" pitchFamily="18" charset="0"/>
              </a:rPr>
              <a:t>Transportation Planning </a:t>
            </a:r>
            <a:r>
              <a:rPr lang="en-US" sz="2200" dirty="0">
                <a:solidFill>
                  <a:schemeClr val="tx1"/>
                </a:solidFill>
                <a:latin typeface="Times New Roman" panose="02020603050405020304" pitchFamily="18" charset="0"/>
                <a:cs typeface="Times New Roman" panose="02020603050405020304" pitchFamily="18" charset="0"/>
              </a:rPr>
              <a:t>Applications Conference</a:t>
            </a:r>
          </a:p>
          <a:p>
            <a:r>
              <a:rPr lang="en-US" sz="2200" dirty="0">
                <a:solidFill>
                  <a:schemeClr val="tx1"/>
                </a:solidFill>
                <a:latin typeface="Times New Roman" panose="02020603050405020304" pitchFamily="18" charset="0"/>
                <a:cs typeface="Times New Roman" panose="02020603050405020304" pitchFamily="18" charset="0"/>
              </a:rPr>
              <a:t>Tuesday, June 4, </a:t>
            </a:r>
            <a:r>
              <a:rPr lang="en-US" sz="2200" dirty="0" smtClean="0">
                <a:solidFill>
                  <a:schemeClr val="tx1"/>
                </a:solidFill>
                <a:latin typeface="Times New Roman" panose="02020603050405020304" pitchFamily="18" charset="0"/>
                <a:cs typeface="Times New Roman" panose="02020603050405020304" pitchFamily="18" charset="0"/>
              </a:rPr>
              <a:t>2019</a:t>
            </a:r>
          </a:p>
          <a:p>
            <a:endParaRPr lang="en-US" sz="2200" dirty="0">
              <a:solidFill>
                <a:schemeClr val="tx1"/>
              </a:solidFill>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Mei Ingram</a:t>
            </a:r>
          </a:p>
          <a:p>
            <a:r>
              <a:rPr lang="en-US" sz="1600" dirty="0">
                <a:latin typeface="Times New Roman" panose="02020603050405020304" pitchFamily="18" charset="0"/>
                <a:cs typeface="Times New Roman" panose="02020603050405020304" pitchFamily="18" charset="0"/>
              </a:rPr>
              <a:t>Travel Behavior Modeling Group/ITRE/NCSU</a:t>
            </a:r>
          </a:p>
          <a:p>
            <a:r>
              <a:rPr lang="en-US" sz="1600" dirty="0">
                <a:latin typeface="Times New Roman" panose="02020603050405020304" pitchFamily="18" charset="0"/>
                <a:cs typeface="Times New Roman" panose="02020603050405020304" pitchFamily="18" charset="0"/>
              </a:rPr>
              <a:t>mzingram@ncsu.edu</a:t>
            </a:r>
          </a:p>
        </p:txBody>
      </p:sp>
      <p:sp>
        <p:nvSpPr>
          <p:cNvPr id="4" name="Slide Number Placeholder 3"/>
          <p:cNvSpPr>
            <a:spLocks noGrp="1"/>
          </p:cNvSpPr>
          <p:nvPr>
            <p:ph type="sldNum" sz="quarter" idx="4"/>
          </p:nvPr>
        </p:nvSpPr>
        <p:spPr/>
        <p:txBody>
          <a:bodyPr/>
          <a:lstStyle/>
          <a:p>
            <a:fld id="{CE86DA74-C5E9-4B50-9FD0-2F4B60E41C0E}" type="slidenum">
              <a:rPr lang="en-US" smtClean="0"/>
              <a:pPr/>
              <a:t>1</a:t>
            </a:fld>
            <a:endParaRPr lang="en-US" dirty="0"/>
          </a:p>
        </p:txBody>
      </p:sp>
    </p:spTree>
    <p:extLst>
      <p:ext uri="{BB962C8B-B14F-4D97-AF65-F5344CB8AC3E}">
        <p14:creationId xmlns:p14="http://schemas.microsoft.com/office/powerpoint/2010/main" val="761609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Few Potential </a:t>
            </a:r>
            <a:r>
              <a:rPr lang="en-US" b="1" dirty="0" smtClean="0"/>
              <a:t>Further Tests</a:t>
            </a:r>
          </a:p>
        </p:txBody>
      </p:sp>
      <p:sp>
        <p:nvSpPr>
          <p:cNvPr id="3" name="Content Placeholder 2"/>
          <p:cNvSpPr>
            <a:spLocks noGrp="1"/>
          </p:cNvSpPr>
          <p:nvPr>
            <p:ph idx="1"/>
          </p:nvPr>
        </p:nvSpPr>
        <p:spPr/>
        <p:txBody>
          <a:bodyPr>
            <a:normAutofit fontScale="92500"/>
          </a:bodyPr>
          <a:lstStyle/>
          <a:p>
            <a:r>
              <a:rPr lang="en-US" sz="2600" b="1" dirty="0" smtClean="0">
                <a:latin typeface="Times New Roman" panose="02020603050405020304" pitchFamily="18" charset="0"/>
                <a:cs typeface="Times New Roman" panose="02020603050405020304" pitchFamily="18" charset="0"/>
              </a:rPr>
              <a:t>Regional employment change by industry</a:t>
            </a:r>
            <a:r>
              <a:rPr lang="en-US" sz="2600" dirty="0" smtClean="0">
                <a:latin typeface="Times New Roman" panose="02020603050405020304" pitchFamily="18" charset="0"/>
                <a:cs typeface="Times New Roman" panose="02020603050405020304" pitchFamily="18" charset="0"/>
              </a:rPr>
              <a:t>: some existing ones would be removed </a:t>
            </a:r>
            <a:r>
              <a:rPr lang="en-US" sz="2600" dirty="0" smtClean="0">
                <a:latin typeface="Times New Roman" panose="02020603050405020304" pitchFamily="18" charset="0"/>
                <a:cs typeface="Times New Roman" panose="02020603050405020304" pitchFamily="18" charset="0"/>
              </a:rPr>
              <a:t>while </a:t>
            </a:r>
            <a:r>
              <a:rPr lang="en-US" sz="2600" dirty="0" smtClean="0">
                <a:latin typeface="Times New Roman" panose="02020603050405020304" pitchFamily="18" charset="0"/>
                <a:cs typeface="Times New Roman" panose="02020603050405020304" pitchFamily="18" charset="0"/>
              </a:rPr>
              <a:t>new ones </a:t>
            </a:r>
            <a:r>
              <a:rPr lang="en-US" sz="2600" dirty="0" smtClean="0">
                <a:latin typeface="Times New Roman" panose="02020603050405020304" pitchFamily="18" charset="0"/>
                <a:cs typeface="Times New Roman" panose="02020603050405020304" pitchFamily="18" charset="0"/>
              </a:rPr>
              <a:t>created</a:t>
            </a:r>
          </a:p>
          <a:p>
            <a:endParaRPr lang="en-US" sz="2600" dirty="0" smtClean="0">
              <a:latin typeface="Times New Roman" panose="02020603050405020304" pitchFamily="18" charset="0"/>
              <a:cs typeface="Times New Roman" panose="02020603050405020304" pitchFamily="18" charset="0"/>
            </a:endParaRPr>
          </a:p>
          <a:p>
            <a:r>
              <a:rPr lang="en-US" sz="2600" b="1" dirty="0" smtClean="0">
                <a:latin typeface="Times New Roman" panose="02020603050405020304" pitchFamily="18" charset="0"/>
                <a:cs typeface="Times New Roman" panose="02020603050405020304" pitchFamily="18" charset="0"/>
              </a:rPr>
              <a:t>HBW trip </a:t>
            </a:r>
            <a:r>
              <a:rPr lang="en-US" sz="2600" b="1" dirty="0">
                <a:latin typeface="Times New Roman" panose="02020603050405020304" pitchFamily="18" charset="0"/>
                <a:cs typeface="Times New Roman" panose="02020603050405020304" pitchFamily="18" charset="0"/>
              </a:rPr>
              <a:t>rate </a:t>
            </a:r>
            <a:r>
              <a:rPr lang="en-US" sz="2600" b="1" dirty="0" smtClean="0">
                <a:latin typeface="Times New Roman" panose="02020603050405020304" pitchFamily="18" charset="0"/>
                <a:cs typeface="Times New Roman" panose="02020603050405020304" pitchFamily="18" charset="0"/>
              </a:rPr>
              <a:t>reduction </a:t>
            </a:r>
            <a:r>
              <a:rPr lang="en-US" sz="2600" dirty="0">
                <a:latin typeface="Times New Roman" panose="02020603050405020304" pitchFamily="18" charset="0"/>
                <a:cs typeface="Times New Roman" panose="02020603050405020304" pitchFamily="18" charset="0"/>
              </a:rPr>
              <a:t>by </a:t>
            </a:r>
            <a:r>
              <a:rPr lang="en-US" sz="2600" dirty="0" smtClean="0">
                <a:latin typeface="Times New Roman" panose="02020603050405020304" pitchFamily="18" charset="0"/>
                <a:cs typeface="Times New Roman" panose="02020603050405020304" pitchFamily="18" charset="0"/>
              </a:rPr>
              <a:t>Industry (even by employee type), full-time/part-time, due </a:t>
            </a:r>
            <a:r>
              <a:rPr lang="en-US" sz="2600" dirty="0">
                <a:latin typeface="Times New Roman" panose="02020603050405020304" pitchFamily="18" charset="0"/>
                <a:cs typeface="Times New Roman" panose="02020603050405020304" pitchFamily="18" charset="0"/>
              </a:rPr>
              <a:t>to telecommuting, flexible schedule, work in the </a:t>
            </a:r>
            <a:r>
              <a:rPr lang="en-US" sz="2600" dirty="0" smtClean="0">
                <a:latin typeface="Times New Roman" panose="02020603050405020304" pitchFamily="18" charset="0"/>
                <a:cs typeface="Times New Roman" panose="02020603050405020304" pitchFamily="18" charset="0"/>
              </a:rPr>
              <a:t>AV</a:t>
            </a:r>
          </a:p>
          <a:p>
            <a:endParaRPr lang="en-US" sz="2600" dirty="0">
              <a:latin typeface="Times New Roman" panose="02020603050405020304" pitchFamily="18" charset="0"/>
              <a:cs typeface="Times New Roman" panose="02020603050405020304" pitchFamily="18" charset="0"/>
            </a:endParaRPr>
          </a:p>
          <a:p>
            <a:r>
              <a:rPr lang="en-US" sz="2600" b="1" dirty="0" smtClean="0">
                <a:latin typeface="Times New Roman" panose="02020603050405020304" pitchFamily="18" charset="0"/>
                <a:cs typeface="Times New Roman" panose="02020603050405020304" pitchFamily="18" charset="0"/>
              </a:rPr>
              <a:t>HBU trip rate reduction </a:t>
            </a:r>
            <a:r>
              <a:rPr lang="en-US" sz="2600" dirty="0" smtClean="0">
                <a:latin typeface="Times New Roman" panose="02020603050405020304" pitchFamily="18" charset="0"/>
                <a:cs typeface="Times New Roman" panose="02020603050405020304" pitchFamily="18" charset="0"/>
              </a:rPr>
              <a:t>due to distant </a:t>
            </a:r>
            <a:r>
              <a:rPr lang="en-US" sz="2600" dirty="0" smtClean="0">
                <a:latin typeface="Times New Roman" panose="02020603050405020304" pitchFamily="18" charset="0"/>
                <a:cs typeface="Times New Roman" panose="02020603050405020304" pitchFamily="18" charset="0"/>
              </a:rPr>
              <a:t>learning</a:t>
            </a:r>
          </a:p>
          <a:p>
            <a:endParaRPr lang="en-US" sz="2600" dirty="0" smtClean="0">
              <a:latin typeface="Times New Roman" panose="02020603050405020304" pitchFamily="18" charset="0"/>
              <a:cs typeface="Times New Roman" panose="02020603050405020304" pitchFamily="18" charset="0"/>
            </a:endParaRPr>
          </a:p>
          <a:p>
            <a:r>
              <a:rPr lang="en-US" sz="2600" b="1" dirty="0" smtClean="0">
                <a:latin typeface="Times New Roman" panose="02020603050405020304" pitchFamily="18" charset="0"/>
                <a:cs typeface="Times New Roman" panose="02020603050405020304" pitchFamily="18" charset="0"/>
              </a:rPr>
              <a:t>HBO and NHNW </a:t>
            </a:r>
            <a:r>
              <a:rPr lang="en-US" sz="2600" b="1" dirty="0" smtClean="0">
                <a:latin typeface="Times New Roman" panose="02020603050405020304" pitchFamily="18" charset="0"/>
                <a:cs typeface="Times New Roman" panose="02020603050405020304" pitchFamily="18" charset="0"/>
              </a:rPr>
              <a:t>trip rate </a:t>
            </a:r>
            <a:r>
              <a:rPr lang="en-US" sz="2600" b="1" dirty="0" smtClean="0">
                <a:latin typeface="Times New Roman" panose="02020603050405020304" pitchFamily="18" charset="0"/>
                <a:cs typeface="Times New Roman" panose="02020603050405020304" pitchFamily="18" charset="0"/>
              </a:rPr>
              <a:t>increase </a:t>
            </a:r>
            <a:r>
              <a:rPr lang="en-US" sz="2600" dirty="0" smtClean="0">
                <a:latin typeface="Times New Roman" panose="02020603050405020304" pitchFamily="18" charset="0"/>
                <a:cs typeface="Times New Roman" panose="02020603050405020304" pitchFamily="18" charset="0"/>
              </a:rPr>
              <a:t>due to more non-work time and CAV</a:t>
            </a:r>
          </a:p>
          <a:p>
            <a:pPr marL="858838" indent="0">
              <a:buNone/>
            </a:pPr>
            <a:r>
              <a:rPr lang="en-US" sz="2600" dirty="0" smtClean="0">
                <a:latin typeface="Times New Roman" panose="02020603050405020304" pitchFamily="18" charset="0"/>
                <a:cs typeface="Times New Roman" panose="02020603050405020304" pitchFamily="18" charset="0"/>
              </a:rPr>
              <a:t>	- Key: just because CAV can bring convenience and lower cost, does not mean you will travel entire day on the roadway network!  E.g., if average person trip rate is 3-4, you probably would less likely to make more than ten with CAV</a:t>
            </a:r>
            <a:endParaRPr lang="en-US" sz="2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4"/>
          </p:nvPr>
        </p:nvSpPr>
        <p:spPr/>
        <p:txBody>
          <a:bodyPr/>
          <a:lstStyle/>
          <a:p>
            <a:fld id="{CE86DA74-C5E9-4B50-9FD0-2F4B60E41C0E}" type="slidenum">
              <a:rPr lang="en-US" smtClean="0"/>
              <a:pPr/>
              <a:t>10</a:t>
            </a:fld>
            <a:endParaRPr lang="en-US" dirty="0"/>
          </a:p>
        </p:txBody>
      </p:sp>
    </p:spTree>
    <p:extLst>
      <p:ext uri="{BB962C8B-B14F-4D97-AF65-F5344CB8AC3E}">
        <p14:creationId xmlns:p14="http://schemas.microsoft.com/office/powerpoint/2010/main" val="3061868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Acknowledgement </a:t>
            </a:r>
          </a:p>
        </p:txBody>
      </p:sp>
      <p:sp>
        <p:nvSpPr>
          <p:cNvPr id="3" name="Content Placeholder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Triangle Regional Model stakeholder for funding the surveys </a:t>
            </a:r>
          </a:p>
          <a:p>
            <a:pPr>
              <a:buNone/>
            </a:pPr>
            <a:r>
              <a:rPr lang="en-US" sz="24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 North Carolina Department of Transportation</a:t>
            </a:r>
          </a:p>
          <a:p>
            <a:pPr>
              <a:buNone/>
            </a:pPr>
            <a:r>
              <a:rPr lang="en-US" sz="2600" dirty="0">
                <a:latin typeface="Times New Roman" panose="02020603050405020304" pitchFamily="18" charset="0"/>
                <a:cs typeface="Times New Roman" panose="02020603050405020304" pitchFamily="18" charset="0"/>
              </a:rPr>
              <a:t>	- Durham - Chapel Hill - Carrboro MPO</a:t>
            </a:r>
          </a:p>
          <a:p>
            <a:pPr>
              <a:buNone/>
            </a:pPr>
            <a:r>
              <a:rPr lang="en-US" sz="2600" dirty="0">
                <a:latin typeface="Times New Roman" panose="02020603050405020304" pitchFamily="18" charset="0"/>
                <a:cs typeface="Times New Roman" panose="02020603050405020304" pitchFamily="18" charset="0"/>
              </a:rPr>
              <a:t>	- Capital Area MPO</a:t>
            </a:r>
          </a:p>
          <a:p>
            <a:pPr>
              <a:buNone/>
            </a:pPr>
            <a:r>
              <a:rPr lang="en-US" sz="2600" dirty="0">
                <a:latin typeface="Times New Roman" panose="02020603050405020304" pitchFamily="18" charset="0"/>
                <a:cs typeface="Times New Roman" panose="02020603050405020304" pitchFamily="18" charset="0"/>
              </a:rPr>
              <a:t>	- </a:t>
            </a:r>
            <a:r>
              <a:rPr lang="en-US" sz="2600" dirty="0" err="1">
                <a:latin typeface="Times New Roman" panose="02020603050405020304" pitchFamily="18" charset="0"/>
                <a:cs typeface="Times New Roman" panose="02020603050405020304" pitchFamily="18" charset="0"/>
              </a:rPr>
              <a:t>GoTriangle</a:t>
            </a:r>
            <a:endParaRPr lang="en-US" sz="2600" dirty="0">
              <a:latin typeface="Times New Roman" panose="02020603050405020304" pitchFamily="18" charset="0"/>
              <a:cs typeface="Times New Roman" panose="02020603050405020304" pitchFamily="18" charset="0"/>
            </a:endParaRPr>
          </a:p>
          <a:p>
            <a:pPr algn="ctr"/>
            <a:endParaRPr lang="en-US" dirty="0" smtClean="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Travel Behavior Modeling Group team members for processing data</a:t>
            </a:r>
          </a:p>
          <a:p>
            <a:endParaRPr lang="en-US" dirty="0" smtClean="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2016HTS conducted by RSG</a:t>
            </a:r>
            <a:endParaRPr lang="en-US" sz="2800" b="1" dirty="0"/>
          </a:p>
        </p:txBody>
      </p:sp>
      <p:sp>
        <p:nvSpPr>
          <p:cNvPr id="4" name="Slide Number Placeholder 3"/>
          <p:cNvSpPr>
            <a:spLocks noGrp="1"/>
          </p:cNvSpPr>
          <p:nvPr>
            <p:ph type="sldNum" sz="quarter" idx="4"/>
          </p:nvPr>
        </p:nvSpPr>
        <p:spPr/>
        <p:txBody>
          <a:bodyPr/>
          <a:lstStyle/>
          <a:p>
            <a:fld id="{CE86DA74-C5E9-4B50-9FD0-2F4B60E41C0E}" type="slidenum">
              <a:rPr lang="en-US" smtClean="0"/>
              <a:pPr/>
              <a:t>11</a:t>
            </a:fld>
            <a:endParaRPr lang="en-US" dirty="0"/>
          </a:p>
        </p:txBody>
      </p:sp>
    </p:spTree>
    <p:extLst>
      <p:ext uri="{BB962C8B-B14F-4D97-AF65-F5344CB8AC3E}">
        <p14:creationId xmlns:p14="http://schemas.microsoft.com/office/powerpoint/2010/main" val="3011909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b="1" dirty="0"/>
          </a:p>
        </p:txBody>
      </p:sp>
      <p:sp>
        <p:nvSpPr>
          <p:cNvPr id="3" name="Content Placeholder 2"/>
          <p:cNvSpPr>
            <a:spLocks noGrp="1"/>
          </p:cNvSpPr>
          <p:nvPr>
            <p:ph idx="1"/>
          </p:nvPr>
        </p:nvSpPr>
        <p:spPr/>
        <p:txBody>
          <a:bodyPr>
            <a:normAutofit/>
          </a:bodyPr>
          <a:lstStyle/>
          <a:p>
            <a:endParaRPr lang="en-US" dirty="0" smtClean="0"/>
          </a:p>
          <a:p>
            <a:pPr marL="0" indent="0" algn="ctr">
              <a:buNone/>
            </a:pPr>
            <a:r>
              <a:rPr lang="en-US" sz="4000" b="1" dirty="0">
                <a:latin typeface="Times New Roman" panose="02020603050405020304" pitchFamily="18" charset="0"/>
                <a:cs typeface="Times New Roman" panose="02020603050405020304" pitchFamily="18" charset="0"/>
              </a:rPr>
              <a:t>Questions and Suggestions?</a:t>
            </a:r>
          </a:p>
          <a:p>
            <a:pPr marL="0" indent="0" algn="ctr">
              <a:buNone/>
            </a:pPr>
            <a:endParaRPr lang="en-US" b="1" dirty="0" smtClean="0">
              <a:latin typeface="Times New Roman" panose="02020603050405020304" pitchFamily="18" charset="0"/>
              <a:cs typeface="Times New Roman" panose="02020603050405020304" pitchFamily="18" charset="0"/>
            </a:endParaRPr>
          </a:p>
          <a:p>
            <a:pPr marL="0" indent="0" algn="ctr">
              <a:buNone/>
            </a:pPr>
            <a:endParaRPr lang="en-US" b="1" dirty="0" smtClean="0">
              <a:latin typeface="Times New Roman" panose="02020603050405020304" pitchFamily="18" charset="0"/>
              <a:cs typeface="Times New Roman" panose="02020603050405020304" pitchFamily="18" charset="0"/>
            </a:endParaRPr>
          </a:p>
          <a:p>
            <a:pPr marL="0" indent="0" algn="ctr">
              <a:buNone/>
            </a:pPr>
            <a:r>
              <a:rPr lang="en-US" sz="4000" b="1" dirty="0">
                <a:latin typeface="Times New Roman" panose="02020603050405020304" pitchFamily="18" charset="0"/>
                <a:cs typeface="Times New Roman" panose="02020603050405020304" pitchFamily="18" charset="0"/>
              </a:rPr>
              <a:t>Thanks for your time!</a:t>
            </a:r>
          </a:p>
          <a:p>
            <a:pPr marL="0" indent="0" algn="ctr">
              <a:buNone/>
            </a:pPr>
            <a:endParaRPr lang="en-US" sz="4000" b="1" dirty="0">
              <a:latin typeface="Times New Roman" panose="02020603050405020304" pitchFamily="18" charset="0"/>
              <a:cs typeface="Times New Roman" panose="02020603050405020304" pitchFamily="18" charset="0"/>
            </a:endParaRPr>
          </a:p>
          <a:p>
            <a:pPr marL="0" indent="0" algn="ctr">
              <a:buNone/>
            </a:pPr>
            <a:r>
              <a:rPr lang="en-US" sz="2400" dirty="0">
                <a:latin typeface="Times New Roman" panose="02020603050405020304" pitchFamily="18" charset="0"/>
                <a:cs typeface="Times New Roman" panose="02020603050405020304" pitchFamily="18" charset="0"/>
              </a:rPr>
              <a:t>Please send to: mzingram@ncsu.edu</a:t>
            </a:r>
          </a:p>
          <a:p>
            <a:pPr marL="0" indent="0">
              <a:buNone/>
            </a:pPr>
            <a:endParaRPr lang="en-US" sz="4000" b="1" dirty="0"/>
          </a:p>
        </p:txBody>
      </p:sp>
      <p:sp>
        <p:nvSpPr>
          <p:cNvPr id="4" name="Slide Number Placeholder 3"/>
          <p:cNvSpPr>
            <a:spLocks noGrp="1"/>
          </p:cNvSpPr>
          <p:nvPr>
            <p:ph type="sldNum" sz="quarter" idx="4"/>
          </p:nvPr>
        </p:nvSpPr>
        <p:spPr/>
        <p:txBody>
          <a:bodyPr/>
          <a:lstStyle/>
          <a:p>
            <a:fld id="{CE86DA74-C5E9-4B50-9FD0-2F4B60E41C0E}" type="slidenum">
              <a:rPr lang="en-US" smtClean="0"/>
              <a:pPr/>
              <a:t>12</a:t>
            </a:fld>
            <a:endParaRPr lang="en-US" dirty="0"/>
          </a:p>
        </p:txBody>
      </p:sp>
    </p:spTree>
    <p:extLst>
      <p:ext uri="{BB962C8B-B14F-4D97-AF65-F5344CB8AC3E}">
        <p14:creationId xmlns:p14="http://schemas.microsoft.com/office/powerpoint/2010/main" val="131919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Outline</a:t>
            </a:r>
            <a:endParaRPr lang="en-US" b="1" dirty="0" smtClean="0">
              <a:solidFill>
                <a:srgbClr val="FF0000"/>
              </a:solidFill>
            </a:endParaRPr>
          </a:p>
        </p:txBody>
      </p:sp>
      <p:sp>
        <p:nvSpPr>
          <p:cNvPr id="3" name="Content Placeholder 2"/>
          <p:cNvSpPr>
            <a:spLocks noGrp="1"/>
          </p:cNvSpPr>
          <p:nvPr>
            <p:ph idx="1"/>
          </p:nvPr>
        </p:nvSpPr>
        <p:spPr/>
        <p:txBody>
          <a:bodyPr>
            <a:normAutofit fontScale="92500"/>
          </a:bodyPr>
          <a:lstStyle/>
          <a:p>
            <a:pPr>
              <a:lnSpc>
                <a:spcPct val="150000"/>
              </a:lnSpc>
            </a:pPr>
            <a:r>
              <a:rPr lang="en-US" b="1" dirty="0" smtClean="0">
                <a:latin typeface="Times New Roman" panose="02020603050405020304" pitchFamily="18" charset="0"/>
                <a:cs typeface="Times New Roman" panose="02020603050405020304" pitchFamily="18" charset="0"/>
              </a:rPr>
              <a:t>Think </a:t>
            </a:r>
            <a:r>
              <a:rPr lang="en-US" b="1" dirty="0">
                <a:latin typeface="Times New Roman" panose="02020603050405020304" pitchFamily="18" charset="0"/>
                <a:cs typeface="Times New Roman" panose="02020603050405020304" pitchFamily="18" charset="0"/>
              </a:rPr>
              <a:t>first, </a:t>
            </a:r>
            <a:r>
              <a:rPr lang="en-US" b="1" dirty="0" smtClean="0">
                <a:latin typeface="Times New Roman" panose="02020603050405020304" pitchFamily="18" charset="0"/>
                <a:cs typeface="Times New Roman" panose="02020603050405020304" pitchFamily="18" charset="0"/>
              </a:rPr>
              <a:t>forecast technique </a:t>
            </a:r>
            <a:r>
              <a:rPr lang="en-US" b="1" dirty="0">
                <a:latin typeface="Times New Roman" panose="02020603050405020304" pitchFamily="18" charset="0"/>
                <a:cs typeface="Times New Roman" panose="02020603050405020304" pitchFamily="18" charset="0"/>
              </a:rPr>
              <a:t>follows - What If </a:t>
            </a:r>
            <a:r>
              <a:rPr lang="en-US" b="1" dirty="0" smtClean="0">
                <a:latin typeface="Times New Roman" panose="02020603050405020304" pitchFamily="18" charset="0"/>
                <a:cs typeface="Times New Roman" panose="02020603050405020304" pitchFamily="18" charset="0"/>
              </a:rPr>
              <a:t>Scenarios</a:t>
            </a:r>
          </a:p>
          <a:p>
            <a:pPr marL="457200" indent="0">
              <a:lnSpc>
                <a:spcPct val="150000"/>
              </a:lnSpc>
              <a:buNone/>
            </a:pPr>
            <a:r>
              <a:rPr lang="en-US" sz="3000" dirty="0" smtClean="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What </a:t>
            </a:r>
            <a:r>
              <a:rPr lang="en-US" sz="3000" dirty="0" smtClean="0">
                <a:latin typeface="Times New Roman" panose="02020603050405020304" pitchFamily="18" charset="0"/>
                <a:cs typeface="Times New Roman" panose="02020603050405020304" pitchFamily="18" charset="0"/>
              </a:rPr>
              <a:t>are actually happening and would happen </a:t>
            </a:r>
            <a:r>
              <a:rPr lang="en-US" sz="3000" dirty="0" smtClean="0">
                <a:latin typeface="Times New Roman" panose="02020603050405020304" pitchFamily="18" charset="0"/>
                <a:cs typeface="Times New Roman" panose="02020603050405020304" pitchFamily="18" charset="0"/>
              </a:rPr>
              <a:t>from </a:t>
            </a:r>
            <a:r>
              <a:rPr lang="en-US" sz="3000" dirty="0" smtClean="0">
                <a:latin typeface="Times New Roman" panose="02020603050405020304" pitchFamily="18" charset="0"/>
                <a:cs typeface="Times New Roman" panose="02020603050405020304" pitchFamily="18" charset="0"/>
              </a:rPr>
              <a:t>the demand side</a:t>
            </a:r>
          </a:p>
          <a:p>
            <a:pPr>
              <a:lnSpc>
                <a:spcPct val="150000"/>
              </a:lnSpc>
            </a:pPr>
            <a:r>
              <a:rPr lang="en-US" dirty="0" smtClean="0">
                <a:latin typeface="Times New Roman" panose="02020603050405020304" pitchFamily="18" charset="0"/>
                <a:cs typeface="Times New Roman" panose="02020603050405020304" pitchFamily="18" charset="0"/>
              </a:rPr>
              <a:t>Scenario 1: </a:t>
            </a:r>
            <a:r>
              <a:rPr lang="en-US" b="1" dirty="0" smtClean="0">
                <a:latin typeface="Times New Roman" panose="02020603050405020304" pitchFamily="18" charset="0"/>
                <a:cs typeface="Times New Roman" panose="02020603050405020304" pitchFamily="18" charset="0"/>
              </a:rPr>
              <a:t>Aging </a:t>
            </a:r>
            <a:r>
              <a:rPr lang="en-US" b="1" dirty="0">
                <a:latin typeface="Times New Roman" panose="02020603050405020304" pitchFamily="18" charset="0"/>
                <a:cs typeface="Times New Roman" panose="02020603050405020304" pitchFamily="18" charset="0"/>
              </a:rPr>
              <a:t>Society </a:t>
            </a:r>
            <a:r>
              <a:rPr lang="en-US" b="1" dirty="0" smtClean="0">
                <a:latin typeface="Times New Roman" panose="02020603050405020304" pitchFamily="18" charset="0"/>
                <a:cs typeface="Times New Roman" panose="02020603050405020304" pitchFamily="18" charset="0"/>
              </a:rPr>
              <a:t>Nationwide and NC Triangle Region</a:t>
            </a:r>
            <a:endParaRPr lang="en-US" dirty="0">
              <a:latin typeface="Times New Roman" panose="02020603050405020304" pitchFamily="18" charset="0"/>
              <a:cs typeface="Times New Roman" panose="02020603050405020304" pitchFamily="18" charset="0"/>
            </a:endParaRPr>
          </a:p>
          <a:p>
            <a:pPr>
              <a:lnSpc>
                <a:spcPct val="150000"/>
              </a:lnSpc>
            </a:pPr>
            <a:r>
              <a:rPr lang="en-US" dirty="0" smtClean="0">
                <a:latin typeface="Times New Roman" panose="02020603050405020304" pitchFamily="18" charset="0"/>
                <a:cs typeface="Times New Roman" panose="02020603050405020304" pitchFamily="18" charset="0"/>
              </a:rPr>
              <a:t>Scenario 2: </a:t>
            </a:r>
            <a:r>
              <a:rPr lang="en-US" b="1" dirty="0" smtClean="0">
                <a:latin typeface="Times New Roman" panose="02020603050405020304" pitchFamily="18" charset="0"/>
                <a:cs typeface="Times New Roman" panose="02020603050405020304" pitchFamily="18" charset="0"/>
              </a:rPr>
              <a:t>Regional </a:t>
            </a:r>
            <a:r>
              <a:rPr lang="en-US" b="1" dirty="0">
                <a:latin typeface="Times New Roman" panose="02020603050405020304" pitchFamily="18" charset="0"/>
                <a:cs typeface="Times New Roman" panose="02020603050405020304" pitchFamily="18" charset="0"/>
              </a:rPr>
              <a:t>Industry </a:t>
            </a:r>
            <a:r>
              <a:rPr lang="en-US" b="1" dirty="0" smtClean="0">
                <a:latin typeface="Times New Roman" panose="02020603050405020304" pitchFamily="18" charset="0"/>
                <a:cs typeface="Times New Roman" panose="02020603050405020304" pitchFamily="18" charset="0"/>
              </a:rPr>
              <a:t>(Job) Mix </a:t>
            </a:r>
            <a:r>
              <a:rPr lang="en-US" b="1" dirty="0">
                <a:latin typeface="Times New Roman" panose="02020603050405020304" pitchFamily="18" charset="0"/>
                <a:cs typeface="Times New Roman" panose="02020603050405020304" pitchFamily="18" charset="0"/>
              </a:rPr>
              <a:t>Shift Due to Automation/AI</a:t>
            </a:r>
          </a:p>
          <a:p>
            <a:pPr>
              <a:lnSpc>
                <a:spcPct val="150000"/>
              </a:lnSpc>
            </a:pPr>
            <a:r>
              <a:rPr lang="en-US" dirty="0" smtClean="0">
                <a:latin typeface="Times New Roman" panose="02020603050405020304" pitchFamily="18" charset="0"/>
                <a:cs typeface="Times New Roman" panose="02020603050405020304" pitchFamily="18" charset="0"/>
              </a:rPr>
              <a:t>Scenario 3: </a:t>
            </a:r>
            <a:r>
              <a:rPr lang="en-US" b="1" dirty="0" smtClean="0">
                <a:latin typeface="Times New Roman" panose="02020603050405020304" pitchFamily="18" charset="0"/>
                <a:cs typeface="Times New Roman" panose="02020603050405020304" pitchFamily="18" charset="0"/>
              </a:rPr>
              <a:t>Impact of Autonomous Vehicle</a:t>
            </a:r>
            <a:endParaRPr lang="en-US" sz="2200" dirty="0">
              <a:latin typeface="Times New Roman" panose="02020603050405020304" pitchFamily="18" charset="0"/>
              <a:cs typeface="Times New Roman" panose="02020603050405020304" pitchFamily="18" charset="0"/>
            </a:endParaRPr>
          </a:p>
          <a:p>
            <a:pPr marL="738188" indent="-396875">
              <a:buFontTx/>
              <a:buChar char="-"/>
            </a:pPr>
            <a:endParaRPr lang="en-US" sz="2200" dirty="0">
              <a:latin typeface="Times New Roman" panose="02020603050405020304" pitchFamily="18" charset="0"/>
              <a:cs typeface="Times New Roman" panose="02020603050405020304" pitchFamily="18" charset="0"/>
            </a:endParaRPr>
          </a:p>
          <a:p>
            <a:pPr marL="738188" indent="-396875">
              <a:buFontTx/>
              <a:buChar char="-"/>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marL="0" indent="0">
              <a:buNone/>
            </a:pPr>
            <a:endParaRPr lang="en-US" b="1" dirty="0"/>
          </a:p>
        </p:txBody>
      </p:sp>
      <p:sp>
        <p:nvSpPr>
          <p:cNvPr id="4" name="Slide Number Placeholder 3"/>
          <p:cNvSpPr>
            <a:spLocks noGrp="1"/>
          </p:cNvSpPr>
          <p:nvPr>
            <p:ph type="sldNum" sz="quarter" idx="4"/>
          </p:nvPr>
        </p:nvSpPr>
        <p:spPr/>
        <p:txBody>
          <a:bodyPr/>
          <a:lstStyle/>
          <a:p>
            <a:fld id="{CE86DA74-C5E9-4B50-9FD0-2F4B60E41C0E}" type="slidenum">
              <a:rPr lang="en-US" smtClean="0"/>
              <a:pPr/>
              <a:t>2</a:t>
            </a:fld>
            <a:endParaRPr lang="en-US" dirty="0"/>
          </a:p>
        </p:txBody>
      </p:sp>
    </p:spTree>
    <p:extLst>
      <p:ext uri="{BB962C8B-B14F-4D97-AF65-F5344CB8AC3E}">
        <p14:creationId xmlns:p14="http://schemas.microsoft.com/office/powerpoint/2010/main" val="2994525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9" y="152400"/>
            <a:ext cx="11031071" cy="685800"/>
          </a:xfrm>
        </p:spPr>
        <p:txBody>
          <a:bodyPr>
            <a:noAutofit/>
          </a:bodyPr>
          <a:lstStyle/>
          <a:p>
            <a:r>
              <a:rPr lang="en-US" sz="3000" b="1" dirty="0"/>
              <a:t>Aging Nation - </a:t>
            </a:r>
            <a:r>
              <a:rPr lang="en-US" sz="3000" b="1" dirty="0" smtClean="0"/>
              <a:t>% </a:t>
            </a:r>
            <a:r>
              <a:rPr lang="en-US" sz="3000" b="1" dirty="0" smtClean="0"/>
              <a:t>Age </a:t>
            </a:r>
            <a:r>
              <a:rPr lang="en-US" sz="3000" b="1" dirty="0" smtClean="0"/>
              <a:t>65/+: 13.7% [2012] increase to 21.0% [2040]</a:t>
            </a:r>
            <a:endParaRPr lang="en-US" sz="3000" b="1" dirty="0"/>
          </a:p>
        </p:txBody>
      </p:sp>
      <p:sp>
        <p:nvSpPr>
          <p:cNvPr id="4" name="Slide Number Placeholder 3"/>
          <p:cNvSpPr>
            <a:spLocks noGrp="1"/>
          </p:cNvSpPr>
          <p:nvPr>
            <p:ph type="sldNum" sz="quarter" idx="4"/>
          </p:nvPr>
        </p:nvSpPr>
        <p:spPr/>
        <p:txBody>
          <a:bodyPr/>
          <a:lstStyle/>
          <a:p>
            <a:fld id="{CE86DA74-C5E9-4B50-9FD0-2F4B60E41C0E}" type="slidenum">
              <a:rPr lang="en-US" smtClean="0"/>
              <a:pPr/>
              <a:t>3</a:t>
            </a:fld>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067796757"/>
              </p:ext>
            </p:extLst>
          </p:nvPr>
        </p:nvGraphicFramePr>
        <p:xfrm>
          <a:off x="17929" y="1239017"/>
          <a:ext cx="12021671" cy="4716516"/>
        </p:xfrm>
        <a:graphic>
          <a:graphicData uri="http://schemas.openxmlformats.org/presentationml/2006/ole">
            <mc:AlternateContent xmlns:mc="http://schemas.openxmlformats.org/markup-compatibility/2006">
              <mc:Choice xmlns:v="urn:schemas-microsoft-com:vml" Requires="v">
                <p:oleObj spid="_x0000_s1115" r:id="rId4" imgW="10018800" imgH="3834720" progId="">
                  <p:embed/>
                </p:oleObj>
              </mc:Choice>
              <mc:Fallback>
                <p:oleObj r:id="rId4" imgW="10018800" imgH="3834720" progId="">
                  <p:embed/>
                  <p:pic>
                    <p:nvPicPr>
                      <p:cNvPr id="0" name=""/>
                      <p:cNvPicPr/>
                      <p:nvPr/>
                    </p:nvPicPr>
                    <p:blipFill>
                      <a:blip r:embed="rId5"/>
                      <a:stretch>
                        <a:fillRect/>
                      </a:stretch>
                    </p:blipFill>
                    <p:spPr>
                      <a:xfrm>
                        <a:off x="17929" y="1239017"/>
                        <a:ext cx="12021671" cy="4716516"/>
                      </a:xfrm>
                      <a:prstGeom prst="rect">
                        <a:avLst/>
                      </a:prstGeom>
                    </p:spPr>
                  </p:pic>
                </p:oleObj>
              </mc:Fallback>
            </mc:AlternateContent>
          </a:graphicData>
        </a:graphic>
      </p:graphicFrame>
    </p:spTree>
    <p:extLst>
      <p:ext uri="{BB962C8B-B14F-4D97-AF65-F5344CB8AC3E}">
        <p14:creationId xmlns:p14="http://schemas.microsoft.com/office/powerpoint/2010/main" val="3495705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5900"/>
            <a:ext cx="10210800" cy="685800"/>
          </a:xfrm>
        </p:spPr>
        <p:txBody>
          <a:bodyPr>
            <a:normAutofit/>
          </a:bodyPr>
          <a:lstStyle/>
          <a:p>
            <a:pPr algn="l"/>
            <a:r>
              <a:rPr lang="en-US" sz="2800" b="1" dirty="0"/>
              <a:t>Scenario 1 – </a:t>
            </a:r>
            <a:r>
              <a:rPr lang="en-US" sz="2800" b="1" dirty="0" smtClean="0"/>
              <a:t>2045 Aging vs. </a:t>
            </a:r>
            <a:r>
              <a:rPr lang="en-US" sz="2800" b="1" dirty="0" smtClean="0"/>
              <a:t>2016 </a:t>
            </a:r>
            <a:r>
              <a:rPr lang="en-US" sz="2800" b="1" dirty="0" smtClean="0"/>
              <a:t>Age Distribution [NC Triangle]</a:t>
            </a:r>
            <a:endParaRPr lang="en-US" sz="2800" b="1" dirty="0"/>
          </a:p>
        </p:txBody>
      </p:sp>
      <p:sp>
        <p:nvSpPr>
          <p:cNvPr id="3" name="Content Placeholder 2"/>
          <p:cNvSpPr>
            <a:spLocks noGrp="1"/>
          </p:cNvSpPr>
          <p:nvPr>
            <p:ph idx="1"/>
          </p:nvPr>
        </p:nvSpPr>
        <p:spPr>
          <a:xfrm>
            <a:off x="1524000" y="914400"/>
            <a:ext cx="9067800" cy="3276600"/>
          </a:xfrm>
        </p:spPr>
        <p:txBody>
          <a:bodyPr>
            <a:noAutofit/>
          </a:bodyPr>
          <a:lstStyle/>
          <a:p>
            <a:pPr marL="0" indent="0">
              <a:buNone/>
            </a:pPr>
            <a:endParaRPr lang="en-US" sz="2000" dirty="0"/>
          </a:p>
        </p:txBody>
      </p:sp>
      <p:sp>
        <p:nvSpPr>
          <p:cNvPr id="4" name="Slide Number Placeholder 3"/>
          <p:cNvSpPr>
            <a:spLocks noGrp="1"/>
          </p:cNvSpPr>
          <p:nvPr>
            <p:ph type="sldNum" sz="quarter" idx="4"/>
          </p:nvPr>
        </p:nvSpPr>
        <p:spPr/>
        <p:txBody>
          <a:bodyPr/>
          <a:lstStyle/>
          <a:p>
            <a:fld id="{CE86DA74-C5E9-4B50-9FD0-2F4B60E41C0E}" type="slidenum">
              <a:rPr lang="en-US" smtClean="0"/>
              <a:pPr/>
              <a:t>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69196683"/>
              </p:ext>
            </p:extLst>
          </p:nvPr>
        </p:nvGraphicFramePr>
        <p:xfrm>
          <a:off x="76200" y="1020764"/>
          <a:ext cx="11963400" cy="5089524"/>
        </p:xfrm>
        <a:graphic>
          <a:graphicData uri="http://schemas.openxmlformats.org/drawingml/2006/table">
            <a:tbl>
              <a:tblPr firstRow="1" bandRow="1">
                <a:tableStyleId>{5C22544A-7EE6-4342-B048-85BDC9FD1C3A}</a:tableStyleId>
              </a:tblPr>
              <a:tblGrid>
                <a:gridCol w="1443859">
                  <a:extLst>
                    <a:ext uri="{9D8B030D-6E8A-4147-A177-3AD203B41FA5}">
                      <a16:colId xmlns="" xmlns:a16="http://schemas.microsoft.com/office/drawing/2014/main" val="20000"/>
                    </a:ext>
                  </a:extLst>
                </a:gridCol>
                <a:gridCol w="1572124">
                  <a:extLst>
                    <a:ext uri="{9D8B030D-6E8A-4147-A177-3AD203B41FA5}">
                      <a16:colId xmlns="" xmlns:a16="http://schemas.microsoft.com/office/drawing/2014/main" val="20001"/>
                    </a:ext>
                  </a:extLst>
                </a:gridCol>
                <a:gridCol w="1769378">
                  <a:extLst>
                    <a:ext uri="{9D8B030D-6E8A-4147-A177-3AD203B41FA5}">
                      <a16:colId xmlns="" xmlns:a16="http://schemas.microsoft.com/office/drawing/2014/main" val="1376646282"/>
                    </a:ext>
                  </a:extLst>
                </a:gridCol>
                <a:gridCol w="1775214">
                  <a:extLst>
                    <a:ext uri="{9D8B030D-6E8A-4147-A177-3AD203B41FA5}">
                      <a16:colId xmlns="" xmlns:a16="http://schemas.microsoft.com/office/drawing/2014/main" val="20002"/>
                    </a:ext>
                  </a:extLst>
                </a:gridCol>
                <a:gridCol w="1669026">
                  <a:extLst>
                    <a:ext uri="{9D8B030D-6E8A-4147-A177-3AD203B41FA5}">
                      <a16:colId xmlns="" xmlns:a16="http://schemas.microsoft.com/office/drawing/2014/main" val="20003"/>
                    </a:ext>
                  </a:extLst>
                </a:gridCol>
                <a:gridCol w="1881402">
                  <a:extLst>
                    <a:ext uri="{9D8B030D-6E8A-4147-A177-3AD203B41FA5}">
                      <a16:colId xmlns="" xmlns:a16="http://schemas.microsoft.com/office/drawing/2014/main" val="1490700749"/>
                    </a:ext>
                  </a:extLst>
                </a:gridCol>
                <a:gridCol w="1852397">
                  <a:extLst>
                    <a:ext uri="{9D8B030D-6E8A-4147-A177-3AD203B41FA5}">
                      <a16:colId xmlns="" xmlns:a16="http://schemas.microsoft.com/office/drawing/2014/main" val="755740808"/>
                    </a:ext>
                  </a:extLst>
                </a:gridCol>
              </a:tblGrid>
              <a:tr h="751839">
                <a:tc>
                  <a:txBody>
                    <a:bodyPr/>
                    <a:lstStyle/>
                    <a:p>
                      <a:pPr algn="ctr" fontAlgn="b"/>
                      <a:r>
                        <a:rPr lang="en-US" sz="2000" b="1" i="0" u="none" strike="noStrike" dirty="0" smtClean="0">
                          <a:solidFill>
                            <a:schemeClr val="bg1"/>
                          </a:solidFill>
                          <a:effectLst/>
                          <a:latin typeface="Times New Roman" panose="02020603050405020304" pitchFamily="18" charset="0"/>
                          <a:cs typeface="Times New Roman" panose="02020603050405020304" pitchFamily="18" charset="0"/>
                        </a:rPr>
                        <a:t>Age </a:t>
                      </a:r>
                      <a:r>
                        <a:rPr lang="en-US" sz="2000" b="1" i="0" u="none" strike="noStrike" dirty="0" smtClean="0">
                          <a:solidFill>
                            <a:schemeClr val="bg1"/>
                          </a:solidFill>
                          <a:effectLst/>
                          <a:latin typeface="Times New Roman" panose="02020603050405020304" pitchFamily="18" charset="0"/>
                          <a:cs typeface="Times New Roman" panose="02020603050405020304" pitchFamily="18" charset="0"/>
                        </a:rPr>
                        <a:t>Group</a:t>
                      </a:r>
                    </a:p>
                    <a:p>
                      <a:pPr algn="ctr" fontAlgn="b"/>
                      <a:endParaRPr lang="en-US" sz="2000" b="0" i="0" u="none" strike="noStrike" dirty="0" smtClean="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2016</a:t>
                      </a:r>
                    </a:p>
                    <a:p>
                      <a:pPr algn="ctr" fontAlgn="b"/>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  </a:t>
                      </a:r>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Distribution</a:t>
                      </a:r>
                      <a:endParaRPr lang="en-US" sz="1600" b="0" i="0" u="none" strike="noStrike" baseline="0" dirty="0" smtClean="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2045MTP</a:t>
                      </a:r>
                    </a:p>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Population</a:t>
                      </a:r>
                    </a:p>
                    <a:p>
                      <a:pPr algn="ctr" fontAlgn="b"/>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No</a:t>
                      </a:r>
                      <a:r>
                        <a:rPr lang="en-US" sz="1600" b="0" i="0" u="none" strike="noStrike" baseline="0" dirty="0" smtClean="0">
                          <a:solidFill>
                            <a:schemeClr val="bg1"/>
                          </a:solidFill>
                          <a:effectLst/>
                          <a:latin typeface="Times New Roman" panose="02020603050405020304" pitchFamily="18" charset="0"/>
                          <a:cs typeface="Times New Roman" panose="02020603050405020304" pitchFamily="18" charset="0"/>
                        </a:rPr>
                        <a:t> </a:t>
                      </a:r>
                      <a:r>
                        <a:rPr lang="en-US" sz="1600" b="0" i="0" u="none" strike="noStrike" baseline="0" dirty="0" smtClean="0">
                          <a:solidFill>
                            <a:schemeClr val="bg1"/>
                          </a:solidFill>
                          <a:effectLst/>
                          <a:latin typeface="Times New Roman" panose="02020603050405020304" pitchFamily="18" charset="0"/>
                          <a:cs typeface="Times New Roman" panose="02020603050405020304" pitchFamily="18" charset="0"/>
                        </a:rPr>
                        <a:t>Aging</a:t>
                      </a:r>
                      <a:endParaRPr lang="en-US" sz="16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2045 </a:t>
                      </a:r>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Aging</a:t>
                      </a:r>
                    </a:p>
                    <a:p>
                      <a:pPr algn="ctr" fontAlgn="b"/>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 </a:t>
                      </a:r>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Distribution</a:t>
                      </a:r>
                    </a:p>
                  </a:txBody>
                  <a:tcPr marL="0" marR="0" marT="0" marB="0" anchor="b"/>
                </a:tc>
                <a:tc>
                  <a:txBody>
                    <a:bodyPr/>
                    <a:lstStyle/>
                    <a:p>
                      <a:pPr algn="ctr" fontAlgn="b"/>
                      <a:r>
                        <a:rPr lang="en-US" sz="2000" b="1" i="0" u="none" strike="noStrike" dirty="0" smtClean="0">
                          <a:solidFill>
                            <a:schemeClr val="bg1"/>
                          </a:solidFill>
                          <a:effectLst/>
                          <a:latin typeface="Times New Roman" panose="02020603050405020304" pitchFamily="18" charset="0"/>
                          <a:cs typeface="Times New Roman" panose="02020603050405020304" pitchFamily="18" charset="0"/>
                        </a:rPr>
                        <a:t>2045 </a:t>
                      </a:r>
                      <a:r>
                        <a:rPr lang="en-US" sz="2000" b="1" i="0" u="none" strike="noStrike" dirty="0" smtClean="0">
                          <a:solidFill>
                            <a:schemeClr val="bg1"/>
                          </a:solidFill>
                          <a:effectLst/>
                          <a:latin typeface="Times New Roman" panose="02020603050405020304" pitchFamily="18" charset="0"/>
                          <a:cs typeface="Times New Roman" panose="02020603050405020304" pitchFamily="18" charset="0"/>
                        </a:rPr>
                        <a:t>Population</a:t>
                      </a:r>
                    </a:p>
                    <a:p>
                      <a:pPr algn="ctr" fontAlgn="b"/>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Aging</a:t>
                      </a:r>
                      <a:endParaRPr lang="en-US" sz="16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Difference</a:t>
                      </a:r>
                    </a:p>
                    <a:p>
                      <a:pPr algn="ctr" fontAlgn="b"/>
                      <a:r>
                        <a:rPr lang="en-US" sz="1400" b="0" i="0" u="none" strike="noStrike" dirty="0" smtClean="0">
                          <a:solidFill>
                            <a:schemeClr val="bg1"/>
                          </a:solidFill>
                          <a:effectLst/>
                          <a:latin typeface="Times New Roman" panose="02020603050405020304" pitchFamily="18" charset="0"/>
                          <a:cs typeface="Times New Roman" panose="02020603050405020304" pitchFamily="18" charset="0"/>
                        </a:rPr>
                        <a:t>Aging </a:t>
                      </a:r>
                      <a:endParaRPr lang="en-US" sz="1400" b="0" i="0" u="none" strike="noStrike" dirty="0" smtClean="0">
                        <a:solidFill>
                          <a:schemeClr val="bg1"/>
                        </a:solidFill>
                        <a:effectLst/>
                        <a:latin typeface="Times New Roman" panose="02020603050405020304" pitchFamily="18" charset="0"/>
                        <a:cs typeface="Times New Roman" panose="02020603050405020304" pitchFamily="18" charset="0"/>
                      </a:endParaRPr>
                    </a:p>
                    <a:p>
                      <a:pPr algn="ctr" fontAlgn="b"/>
                      <a:r>
                        <a:rPr lang="en-US" sz="1400" b="0" i="0" u="none" strike="noStrike" dirty="0" smtClean="0">
                          <a:solidFill>
                            <a:schemeClr val="bg1"/>
                          </a:solidFill>
                          <a:effectLst/>
                          <a:latin typeface="Times New Roman" panose="02020603050405020304" pitchFamily="18" charset="0"/>
                          <a:cs typeface="Times New Roman" panose="02020603050405020304" pitchFamily="18" charset="0"/>
                        </a:rPr>
                        <a:t>vs. 2016 Distribution</a:t>
                      </a:r>
                    </a:p>
                  </a:txBody>
                  <a:tcPr marL="0" marR="0" marT="0" marB="0" anchor="b"/>
                </a:tc>
                <a:tc>
                  <a:txBody>
                    <a:bodyPr/>
                    <a:lstStyle/>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 </a:t>
                      </a:r>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Difference</a:t>
                      </a:r>
                    </a:p>
                    <a:p>
                      <a:pPr algn="ctr" fontAlgn="b"/>
                      <a:r>
                        <a:rPr lang="en-US" sz="1400" b="0" i="0" u="none" strike="noStrike" dirty="0" smtClean="0">
                          <a:solidFill>
                            <a:schemeClr val="bg1"/>
                          </a:solidFill>
                          <a:effectLst/>
                          <a:latin typeface="Times New Roman" panose="02020603050405020304" pitchFamily="18" charset="0"/>
                          <a:cs typeface="Times New Roman" panose="02020603050405020304" pitchFamily="18" charset="0"/>
                        </a:rPr>
                        <a:t>Aging</a:t>
                      </a:r>
                      <a:endParaRPr lang="en-US" sz="1400" b="0" i="0" u="none" strike="noStrike" dirty="0" smtClean="0">
                        <a:solidFill>
                          <a:schemeClr val="bg1"/>
                        </a:solidFill>
                        <a:effectLst/>
                        <a:latin typeface="Times New Roman" panose="02020603050405020304" pitchFamily="18" charset="0"/>
                        <a:cs typeface="Times New Roman" panose="02020603050405020304" pitchFamily="18" charset="0"/>
                      </a:endParaRPr>
                    </a:p>
                    <a:p>
                      <a:pPr algn="ctr" fontAlgn="b"/>
                      <a:r>
                        <a:rPr lang="en-US" sz="1400" b="0" i="0" u="none" strike="noStrike" dirty="0" smtClean="0">
                          <a:solidFill>
                            <a:schemeClr val="bg1"/>
                          </a:solidFill>
                          <a:effectLst/>
                          <a:latin typeface="Times New Roman" panose="02020603050405020304" pitchFamily="18" charset="0"/>
                          <a:cs typeface="Times New Roman" panose="02020603050405020304" pitchFamily="18" charset="0"/>
                        </a:rPr>
                        <a:t>vs</a:t>
                      </a:r>
                      <a:r>
                        <a:rPr lang="en-US" sz="1400" b="0" i="0" u="none" strike="noStrike" dirty="0" smtClean="0">
                          <a:solidFill>
                            <a:schemeClr val="bg1"/>
                          </a:solidFill>
                          <a:effectLst/>
                          <a:latin typeface="Times New Roman" panose="02020603050405020304" pitchFamily="18" charset="0"/>
                          <a:cs typeface="Times New Roman" panose="02020603050405020304" pitchFamily="18" charset="0"/>
                        </a:rPr>
                        <a:t>. 2016 Distribution</a:t>
                      </a:r>
                      <a:endParaRPr lang="en-US" sz="14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 xmlns:a16="http://schemas.microsoft.com/office/drawing/2014/main" val="10000"/>
                  </a:ext>
                </a:extLst>
              </a:tr>
              <a:tr h="507999">
                <a:tc>
                  <a:txBody>
                    <a:bodyPr/>
                    <a:lstStyle/>
                    <a:p>
                      <a:pPr algn="ctr" fontAlgn="b"/>
                      <a:r>
                        <a:rPr lang="en-US" sz="2000" b="0" i="0" u="none" strike="noStrike" dirty="0" smtClean="0">
                          <a:solidFill>
                            <a:srgbClr val="000000"/>
                          </a:solidFill>
                          <a:effectLst/>
                          <a:latin typeface="Times New Roman" panose="02020603050405020304" pitchFamily="18" charset="0"/>
                        </a:rPr>
                        <a:t>0 – </a:t>
                      </a:r>
                      <a:r>
                        <a:rPr lang="en-US" sz="2000" b="0" i="0" u="none" strike="noStrike" dirty="0">
                          <a:solidFill>
                            <a:srgbClr val="000000"/>
                          </a:solidFill>
                          <a:effectLst/>
                          <a:latin typeface="Times New Roman" panose="02020603050405020304" pitchFamily="18" charset="0"/>
                        </a:rPr>
                        <a:t>17</a:t>
                      </a: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24.5%</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cs typeface="Times New Roman" panose="02020603050405020304" pitchFamily="18" charset="0"/>
                        </a:rPr>
                        <a:t>726K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2000" b="0" i="0" u="none" strike="noStrike" dirty="0">
                          <a:solidFill>
                            <a:srgbClr val="000000"/>
                          </a:solidFill>
                          <a:effectLst/>
                          <a:latin typeface="Times New Roman" panose="02020603050405020304" pitchFamily="18" charset="0"/>
                        </a:rPr>
                        <a:t>21.6%</a:t>
                      </a: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641K</a:t>
                      </a:r>
                      <a:endParaRPr lang="en-US" sz="2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- 85K</a:t>
                      </a:r>
                      <a:endParaRPr lang="en-US" sz="2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- 12%</a:t>
                      </a:r>
                      <a:endParaRPr lang="en-US" sz="2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 xmlns:a16="http://schemas.microsoft.com/office/drawing/2014/main" val="10001"/>
                  </a:ext>
                </a:extLst>
              </a:tr>
              <a:tr h="581397">
                <a:tc>
                  <a:txBody>
                    <a:bodyPr/>
                    <a:lstStyle/>
                    <a:p>
                      <a:pPr algn="ctr" fontAlgn="b"/>
                      <a:r>
                        <a:rPr lang="en-US" sz="2000" b="0" i="0" u="none" strike="noStrike" dirty="0" smtClean="0">
                          <a:solidFill>
                            <a:srgbClr val="000000"/>
                          </a:solidFill>
                          <a:effectLst/>
                          <a:latin typeface="Times New Roman" panose="02020603050405020304" pitchFamily="18" charset="0"/>
                        </a:rPr>
                        <a:t>18 – </a:t>
                      </a:r>
                      <a:r>
                        <a:rPr lang="en-US" sz="2000" b="0" i="0" u="none" strike="noStrike" dirty="0">
                          <a:solidFill>
                            <a:srgbClr val="000000"/>
                          </a:solidFill>
                          <a:effectLst/>
                          <a:latin typeface="Times New Roman" panose="02020603050405020304" pitchFamily="18" charset="0"/>
                        </a:rPr>
                        <a:t>64</a:t>
                      </a: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63.4%</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2000" b="0" i="0" u="none" strike="noStrike" dirty="0" smtClean="0">
                          <a:solidFill>
                            <a:srgbClr val="000000"/>
                          </a:solidFill>
                          <a:effectLst/>
                          <a:latin typeface="Times New Roman" panose="02020603050405020304" pitchFamily="18" charset="0"/>
                          <a:cs typeface="Times New Roman" panose="02020603050405020304" pitchFamily="18" charset="0"/>
                        </a:rPr>
                        <a:t>1,879K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2000" b="0" i="0" u="none" strike="noStrike" dirty="0">
                          <a:solidFill>
                            <a:srgbClr val="000000"/>
                          </a:solidFill>
                          <a:effectLst/>
                          <a:latin typeface="Times New Roman" panose="02020603050405020304" pitchFamily="18" charset="0"/>
                        </a:rPr>
                        <a:t>57.4%</a:t>
                      </a:r>
                    </a:p>
                  </a:txBody>
                  <a:tcPr marL="9525" marR="9525" marT="9525" marB="0" anchor="b"/>
                </a:tc>
                <a:tc>
                  <a:txBody>
                    <a:bodyPr/>
                    <a:lstStyle/>
                    <a:p>
                      <a:pPr algn="r" fontAlgn="b"/>
                      <a:r>
                        <a:rPr lang="en-US" sz="2000" b="0" i="0" u="none" strike="noStrike" dirty="0">
                          <a:solidFill>
                            <a:srgbClr val="000000"/>
                          </a:solidFill>
                          <a:effectLst/>
                          <a:latin typeface="Times New Roman" panose="02020603050405020304" pitchFamily="18" charset="0"/>
                        </a:rPr>
                        <a:t>                    </a:t>
                      </a:r>
                      <a:r>
                        <a:rPr lang="en-US" sz="2000" b="0" i="0" u="none" strike="noStrike" dirty="0" smtClean="0">
                          <a:solidFill>
                            <a:srgbClr val="000000"/>
                          </a:solidFill>
                          <a:effectLst/>
                          <a:latin typeface="Times New Roman" panose="02020603050405020304" pitchFamily="18" charset="0"/>
                        </a:rPr>
                        <a:t>1,702K </a:t>
                      </a:r>
                      <a:endParaRPr lang="en-US" sz="2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- 177K</a:t>
                      </a:r>
                      <a:endParaRPr lang="en-US" sz="2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- 9%</a:t>
                      </a:r>
                      <a:endParaRPr lang="en-US" sz="2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 xmlns:a16="http://schemas.microsoft.com/office/drawing/2014/main" val="10002"/>
                  </a:ext>
                </a:extLst>
              </a:tr>
              <a:tr h="581397">
                <a:tc>
                  <a:txBody>
                    <a:bodyPr/>
                    <a:lstStyle/>
                    <a:p>
                      <a:pPr algn="ctr" fontAlgn="b"/>
                      <a:r>
                        <a:rPr lang="en-US" sz="2000" b="0" i="0" u="none" strike="noStrike" dirty="0" smtClean="0">
                          <a:solidFill>
                            <a:srgbClr val="000000"/>
                          </a:solidFill>
                          <a:effectLst/>
                          <a:latin typeface="Times New Roman" panose="02020603050405020304" pitchFamily="18" charset="0"/>
                        </a:rPr>
                        <a:t>65 – 84</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200" b="1" i="0" u="none" strike="noStrike" dirty="0" smtClean="0">
                          <a:solidFill>
                            <a:schemeClr val="accent6">
                              <a:lumMod val="75000"/>
                            </a:schemeClr>
                          </a:solidFill>
                          <a:effectLst/>
                          <a:latin typeface="Times New Roman" panose="02020603050405020304" pitchFamily="18" charset="0"/>
                        </a:rPr>
                        <a:t>11.5%</a:t>
                      </a:r>
                      <a:endParaRPr lang="en-US" sz="2200" b="1" i="0" u="none" strike="noStrike" dirty="0">
                        <a:solidFill>
                          <a:schemeClr val="accent6">
                            <a:lumMod val="75000"/>
                          </a:schemeClr>
                        </a:solidFill>
                        <a:effectLst/>
                        <a:latin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340K</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200" b="1" i="0" u="none" strike="noStrike" dirty="0">
                          <a:solidFill>
                            <a:schemeClr val="accent6">
                              <a:lumMod val="75000"/>
                            </a:schemeClr>
                          </a:solidFill>
                          <a:effectLst/>
                          <a:latin typeface="Times New Roman" panose="02020603050405020304" pitchFamily="18" charset="0"/>
                        </a:rPr>
                        <a:t>16.8%</a:t>
                      </a:r>
                    </a:p>
                  </a:txBody>
                  <a:tcPr marL="9525" marR="9525" marT="9525" marB="0" anchor="b"/>
                </a:tc>
                <a:tc>
                  <a:txBody>
                    <a:bodyPr/>
                    <a:lstStyle/>
                    <a:p>
                      <a:pPr algn="r" fontAlgn="b"/>
                      <a:r>
                        <a:rPr lang="en-US" sz="2000" b="0" i="0" u="none" strike="noStrike" dirty="0">
                          <a:solidFill>
                            <a:srgbClr val="000000"/>
                          </a:solidFill>
                          <a:effectLst/>
                          <a:latin typeface="Times New Roman" panose="02020603050405020304" pitchFamily="18" charset="0"/>
                        </a:rPr>
                        <a:t>                       </a:t>
                      </a:r>
                      <a:r>
                        <a:rPr lang="en-US" sz="2000" b="0" i="0" u="none" strike="noStrike" dirty="0" smtClean="0">
                          <a:solidFill>
                            <a:srgbClr val="000000"/>
                          </a:solidFill>
                          <a:effectLst/>
                          <a:latin typeface="Times New Roman" panose="02020603050405020304" pitchFamily="18" charset="0"/>
                        </a:rPr>
                        <a:t>499K </a:t>
                      </a:r>
                      <a:endParaRPr lang="en-US" sz="2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2200" b="1" i="0" u="none" strike="noStrike" dirty="0" smtClean="0">
                          <a:solidFill>
                            <a:schemeClr val="accent6">
                              <a:lumMod val="75000"/>
                            </a:schemeClr>
                          </a:solidFill>
                          <a:effectLst/>
                          <a:latin typeface="Times New Roman" panose="02020603050405020304" pitchFamily="18" charset="0"/>
                        </a:rPr>
                        <a:t>+ 159K</a:t>
                      </a:r>
                      <a:endParaRPr lang="en-US" sz="2200" b="1" i="0" u="none" strike="noStrike" dirty="0">
                        <a:solidFill>
                          <a:schemeClr val="accent6">
                            <a:lumMod val="75000"/>
                          </a:schemeClr>
                        </a:solidFill>
                        <a:effectLst/>
                        <a:latin typeface="Times New Roman" panose="02020603050405020304" pitchFamily="18" charset="0"/>
                      </a:endParaRPr>
                    </a:p>
                  </a:txBody>
                  <a:tcPr marL="0" marR="0" marT="0" marB="0" anchor="b"/>
                </a:tc>
                <a:tc>
                  <a:txBody>
                    <a:bodyPr/>
                    <a:lstStyle/>
                    <a:p>
                      <a:pPr algn="r" fontAlgn="b"/>
                      <a:r>
                        <a:rPr lang="en-US" sz="2200" b="1" i="0" u="none" strike="noStrike" dirty="0" smtClean="0">
                          <a:solidFill>
                            <a:schemeClr val="accent6">
                              <a:lumMod val="75000"/>
                            </a:schemeClr>
                          </a:solidFill>
                          <a:effectLst/>
                          <a:latin typeface="Times New Roman" panose="02020603050405020304" pitchFamily="18" charset="0"/>
                        </a:rPr>
                        <a:t>+ 47%</a:t>
                      </a:r>
                      <a:endParaRPr lang="en-US" sz="2200" b="1" i="0" u="none" strike="noStrike" dirty="0">
                        <a:solidFill>
                          <a:schemeClr val="accent6">
                            <a:lumMod val="75000"/>
                          </a:schemeClr>
                        </a:solidFill>
                        <a:effectLst/>
                        <a:latin typeface="Times New Roman" panose="02020603050405020304" pitchFamily="18" charset="0"/>
                      </a:endParaRPr>
                    </a:p>
                  </a:txBody>
                  <a:tcPr marL="0" marR="0" marT="0" marB="0" anchor="b"/>
                </a:tc>
                <a:extLst>
                  <a:ext uri="{0D108BD9-81ED-4DB2-BD59-A6C34878D82A}">
                    <a16:rowId xmlns="" xmlns:a16="http://schemas.microsoft.com/office/drawing/2014/main" val="10003"/>
                  </a:ext>
                </a:extLst>
              </a:tr>
              <a:tr h="605824">
                <a:tc>
                  <a:txBody>
                    <a:bodyPr/>
                    <a:lstStyle/>
                    <a:p>
                      <a:pPr algn="ctr" fontAlgn="b"/>
                      <a:r>
                        <a:rPr lang="en-US" sz="2000" b="0" i="0" u="none" strike="noStrike" dirty="0" smtClean="0">
                          <a:solidFill>
                            <a:srgbClr val="000000"/>
                          </a:solidFill>
                          <a:effectLst/>
                          <a:latin typeface="Times New Roman" panose="02020603050405020304" pitchFamily="18" charset="0"/>
                        </a:rPr>
                        <a:t>85</a:t>
                      </a:r>
                      <a:r>
                        <a:rPr lang="en-US" sz="2000" b="0" i="0" u="none" strike="noStrike" dirty="0">
                          <a:solidFill>
                            <a:srgbClr val="000000"/>
                          </a:solidFill>
                          <a:effectLst/>
                          <a:latin typeface="Times New Roman" panose="02020603050405020304" pitchFamily="18" charset="0"/>
                        </a:rPr>
                        <a:t>/+</a:t>
                      </a:r>
                    </a:p>
                  </a:txBody>
                  <a:tcPr marL="9525" marR="9525" marT="9525" marB="0" anchor="b"/>
                </a:tc>
                <a:tc>
                  <a:txBody>
                    <a:bodyPr/>
                    <a:lstStyle/>
                    <a:p>
                      <a:pPr algn="r" fontAlgn="b"/>
                      <a:r>
                        <a:rPr lang="en-US" sz="2200" b="1" i="0" u="none" strike="noStrike" dirty="0" smtClean="0">
                          <a:solidFill>
                            <a:schemeClr val="accent6">
                              <a:lumMod val="75000"/>
                            </a:schemeClr>
                          </a:solidFill>
                          <a:effectLst/>
                          <a:latin typeface="Times New Roman" panose="02020603050405020304" pitchFamily="18" charset="0"/>
                        </a:rPr>
                        <a:t>0.7%</a:t>
                      </a:r>
                      <a:endParaRPr lang="en-US" sz="2200" b="1" i="0" u="none" strike="noStrike" dirty="0">
                        <a:solidFill>
                          <a:schemeClr val="accent6">
                            <a:lumMod val="75000"/>
                          </a:schemeClr>
                        </a:solidFill>
                        <a:effectLst/>
                        <a:latin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19K</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200" b="1" i="0" u="none" strike="noStrike" dirty="0">
                          <a:solidFill>
                            <a:schemeClr val="accent6">
                              <a:lumMod val="75000"/>
                            </a:schemeClr>
                          </a:solidFill>
                          <a:effectLst/>
                          <a:latin typeface="Times New Roman" panose="02020603050405020304" pitchFamily="18" charset="0"/>
                        </a:rPr>
                        <a:t>4.1%</a:t>
                      </a:r>
                    </a:p>
                  </a:txBody>
                  <a:tcPr marL="9525" marR="9525" marT="9525" marB="0" anchor="b"/>
                </a:tc>
                <a:tc>
                  <a:txBody>
                    <a:bodyPr/>
                    <a:lstStyle/>
                    <a:p>
                      <a:pPr algn="r" fontAlgn="b"/>
                      <a:r>
                        <a:rPr lang="en-US" sz="2000" b="0" i="0" u="none" strike="noStrike" dirty="0">
                          <a:solidFill>
                            <a:srgbClr val="000000"/>
                          </a:solidFill>
                          <a:effectLst/>
                          <a:latin typeface="Times New Roman" panose="02020603050405020304" pitchFamily="18" charset="0"/>
                        </a:rPr>
                        <a:t>                       </a:t>
                      </a:r>
                      <a:r>
                        <a:rPr lang="en-US" sz="2000" b="0" i="0" u="none" strike="noStrike" dirty="0" smtClean="0">
                          <a:solidFill>
                            <a:srgbClr val="000000"/>
                          </a:solidFill>
                          <a:effectLst/>
                          <a:latin typeface="Times New Roman" panose="02020603050405020304" pitchFamily="18" charset="0"/>
                        </a:rPr>
                        <a:t>122K</a:t>
                      </a:r>
                      <a:endParaRPr lang="en-US" sz="2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2200" b="1" i="0" u="none" strike="noStrike" dirty="0" smtClean="0">
                          <a:solidFill>
                            <a:schemeClr val="accent6">
                              <a:lumMod val="75000"/>
                            </a:schemeClr>
                          </a:solidFill>
                          <a:effectLst/>
                          <a:latin typeface="Times New Roman" panose="02020603050405020304" pitchFamily="18" charset="0"/>
                        </a:rPr>
                        <a:t>+ 103K</a:t>
                      </a:r>
                      <a:endParaRPr lang="en-US" sz="2200" b="1" i="0" u="none" strike="noStrike" dirty="0">
                        <a:solidFill>
                          <a:schemeClr val="accent6">
                            <a:lumMod val="75000"/>
                          </a:schemeClr>
                        </a:solidFill>
                        <a:effectLst/>
                        <a:latin typeface="Times New Roman" panose="02020603050405020304" pitchFamily="18" charset="0"/>
                      </a:endParaRPr>
                    </a:p>
                  </a:txBody>
                  <a:tcPr marL="0" marR="0" marT="0" marB="0" anchor="b"/>
                </a:tc>
                <a:tc>
                  <a:txBody>
                    <a:bodyPr/>
                    <a:lstStyle/>
                    <a:p>
                      <a:pPr algn="r" fontAlgn="b"/>
                      <a:r>
                        <a:rPr lang="en-US" sz="2200" b="1" i="0" u="none" strike="noStrike" dirty="0" smtClean="0">
                          <a:solidFill>
                            <a:schemeClr val="accent6">
                              <a:lumMod val="75000"/>
                            </a:schemeClr>
                          </a:solidFill>
                          <a:effectLst/>
                          <a:latin typeface="Times New Roman" panose="02020603050405020304" pitchFamily="18" charset="0"/>
                        </a:rPr>
                        <a:t>+ 532% </a:t>
                      </a:r>
                      <a:endParaRPr lang="en-US" sz="2200" b="1" i="0" u="none" strike="noStrike" dirty="0">
                        <a:solidFill>
                          <a:schemeClr val="accent6">
                            <a:lumMod val="75000"/>
                          </a:schemeClr>
                        </a:solidFill>
                        <a:effectLst/>
                        <a:latin typeface="Times New Roman" panose="02020603050405020304" pitchFamily="18" charset="0"/>
                      </a:endParaRPr>
                    </a:p>
                  </a:txBody>
                  <a:tcPr marL="0" marR="0" marT="0" marB="0" anchor="b"/>
                </a:tc>
                <a:extLst>
                  <a:ext uri="{0D108BD9-81ED-4DB2-BD59-A6C34878D82A}">
                    <a16:rowId xmlns="" xmlns:a16="http://schemas.microsoft.com/office/drawing/2014/main" val="10004"/>
                  </a:ext>
                </a:extLst>
              </a:tr>
              <a:tr h="572453">
                <a:tc>
                  <a:txBody>
                    <a:bodyPr/>
                    <a:lstStyle/>
                    <a:p>
                      <a:pPr algn="ctr" fontAlgn="b"/>
                      <a:r>
                        <a:rPr lang="en-US" sz="2000" b="1" i="0" u="none" strike="noStrike" dirty="0">
                          <a:solidFill>
                            <a:srgbClr val="000000"/>
                          </a:solidFill>
                          <a:effectLst/>
                          <a:latin typeface="Times New Roman" panose="02020603050405020304" pitchFamily="18" charset="0"/>
                        </a:rPr>
                        <a:t>All Ages</a:t>
                      </a:r>
                    </a:p>
                  </a:txBody>
                  <a:tcPr marL="9525" marR="9525" marT="9525" marB="0" anchor="b"/>
                </a:tc>
                <a:tc>
                  <a:txBody>
                    <a:bodyPr/>
                    <a:lstStyle/>
                    <a:p>
                      <a:pPr algn="r" fontAlgn="b"/>
                      <a:r>
                        <a:rPr lang="en-US" sz="2000" b="1" i="0" u="none" strike="noStrike" dirty="0">
                          <a:solidFill>
                            <a:srgbClr val="000000"/>
                          </a:solidFill>
                          <a:effectLst/>
                          <a:latin typeface="Times New Roman" panose="02020603050405020304" pitchFamily="18" charset="0"/>
                        </a:rPr>
                        <a:t>100%</a:t>
                      </a:r>
                    </a:p>
                  </a:txBody>
                  <a:tcPr marL="9525" marR="9525" marT="9525" marB="0" anchor="b"/>
                </a:tc>
                <a:tc>
                  <a:txBody>
                    <a:bodyPr/>
                    <a:lstStyle/>
                    <a:p>
                      <a:pPr algn="r" fontAlgn="b"/>
                      <a:r>
                        <a:rPr lang="en-US" sz="2000" b="1" i="0" u="none" strike="noStrike" dirty="0" smtClean="0">
                          <a:solidFill>
                            <a:srgbClr val="000000"/>
                          </a:solidFill>
                          <a:effectLst/>
                          <a:latin typeface="Times New Roman" panose="02020603050405020304" pitchFamily="18" charset="0"/>
                        </a:rPr>
                        <a:t>2,964K</a:t>
                      </a:r>
                      <a:endParaRPr lang="en-US" sz="20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000" b="1" i="0" u="none" strike="noStrike" dirty="0">
                          <a:solidFill>
                            <a:srgbClr val="000000"/>
                          </a:solidFill>
                          <a:effectLst/>
                          <a:latin typeface="Times New Roman" panose="02020603050405020304" pitchFamily="18" charset="0"/>
                        </a:rPr>
                        <a:t>100%</a:t>
                      </a:r>
                    </a:p>
                  </a:txBody>
                  <a:tcPr marL="9525" marR="9525" marT="9525" marB="0" anchor="b"/>
                </a:tc>
                <a:tc>
                  <a:txBody>
                    <a:bodyPr/>
                    <a:lstStyle/>
                    <a:p>
                      <a:pPr algn="r" fontAlgn="b"/>
                      <a:r>
                        <a:rPr lang="en-US" sz="2000" b="1" i="0" u="none" strike="noStrike" dirty="0">
                          <a:solidFill>
                            <a:srgbClr val="000000"/>
                          </a:solidFill>
                          <a:effectLst/>
                          <a:latin typeface="Times New Roman" panose="02020603050405020304" pitchFamily="18" charset="0"/>
                        </a:rPr>
                        <a:t>                  </a:t>
                      </a:r>
                      <a:r>
                        <a:rPr lang="en-US" sz="2000" b="1" i="0" u="none" strike="noStrike" dirty="0" smtClean="0">
                          <a:solidFill>
                            <a:srgbClr val="000000"/>
                          </a:solidFill>
                          <a:effectLst/>
                          <a:latin typeface="Times New Roman" panose="02020603050405020304" pitchFamily="18" charset="0"/>
                        </a:rPr>
                        <a:t>2,964K </a:t>
                      </a:r>
                      <a:endParaRPr lang="en-US" sz="2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2000" b="1" i="0" u="none" strike="noStrike" dirty="0" smtClean="0">
                          <a:solidFill>
                            <a:srgbClr val="000000"/>
                          </a:solidFill>
                          <a:effectLst/>
                          <a:latin typeface="Times New Roman" panose="02020603050405020304" pitchFamily="18" charset="0"/>
                        </a:rPr>
                        <a:t>No Change</a:t>
                      </a:r>
                      <a:endParaRPr lang="en-US" sz="2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2000" b="1" i="0" u="none" strike="noStrike" dirty="0" smtClean="0">
                          <a:solidFill>
                            <a:srgbClr val="000000"/>
                          </a:solidFill>
                          <a:effectLst/>
                          <a:latin typeface="Times New Roman" panose="02020603050405020304" pitchFamily="18" charset="0"/>
                        </a:rPr>
                        <a:t>No</a:t>
                      </a:r>
                      <a:r>
                        <a:rPr lang="en-US" sz="2000" b="1" i="0" u="none" strike="noStrike" baseline="0" dirty="0" smtClean="0">
                          <a:solidFill>
                            <a:srgbClr val="000000"/>
                          </a:solidFill>
                          <a:effectLst/>
                          <a:latin typeface="Times New Roman" panose="02020603050405020304" pitchFamily="18" charset="0"/>
                        </a:rPr>
                        <a:t> Change</a:t>
                      </a:r>
                      <a:endParaRPr lang="en-US" sz="2000" b="1"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 xmlns:a16="http://schemas.microsoft.com/office/drawing/2014/main" val="10005"/>
                  </a:ext>
                </a:extLst>
              </a:tr>
              <a:tr h="997596">
                <a:tc gridSpan="7">
                  <a:txBody>
                    <a:bodyPr/>
                    <a:lstStyle/>
                    <a:p>
                      <a:pPr algn="l" fontAlgn="b"/>
                      <a:endParaRPr lang="en-US" sz="1400" b="0" i="0" u="sng"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b"/>
                      <a:r>
                        <a:rPr lang="en-US" sz="1400" b="0" i="0" u="sng" strike="noStrike" dirty="0" smtClean="0">
                          <a:solidFill>
                            <a:srgbClr val="000000"/>
                          </a:solidFill>
                          <a:effectLst/>
                          <a:latin typeface="Times New Roman" panose="02020603050405020304" pitchFamily="18" charset="0"/>
                          <a:cs typeface="Times New Roman" panose="02020603050405020304" pitchFamily="18" charset="0"/>
                        </a:rPr>
                        <a:t>Notes</a:t>
                      </a:r>
                      <a:r>
                        <a:rPr lang="en-US" sz="1400" b="0" i="0" u="sng" strike="noStrike" dirty="0" smtClean="0">
                          <a:solidFill>
                            <a:srgbClr val="000000"/>
                          </a:solidFill>
                          <a:effectLst/>
                          <a:latin typeface="Times New Roman" panose="02020603050405020304" pitchFamily="18" charset="0"/>
                          <a:cs typeface="Times New Roman" panose="02020603050405020304" pitchFamily="18" charset="0"/>
                        </a:rPr>
                        <a:t>:</a:t>
                      </a:r>
                    </a:p>
                    <a:p>
                      <a:pPr algn="l" fontAlgn="b"/>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1. 2016 % Distribution: 2016HTS [Expanded to 2010_2016ACS HHs]; %</a:t>
                      </a:r>
                      <a:r>
                        <a:rPr lang="en-US" sz="1400" b="0" i="0" u="none" strike="noStrike" baseline="0" dirty="0" smtClean="0">
                          <a:solidFill>
                            <a:srgbClr val="000000"/>
                          </a:solidFill>
                          <a:effectLst/>
                          <a:latin typeface="Times New Roman" panose="02020603050405020304" pitchFamily="18" charset="0"/>
                          <a:cs typeface="Times New Roman" panose="02020603050405020304" pitchFamily="18" charset="0"/>
                        </a:rPr>
                        <a:t> Elderly [65/+] in 2016 was  12.2% &lt; 13.7% [Nationwide 2012] </a:t>
                      </a:r>
                      <a:endParaRPr lang="en-US" sz="14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b"/>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2. 2045 Aging % distribution:</a:t>
                      </a:r>
                      <a:r>
                        <a:rPr lang="en-US" sz="1400" b="0" i="0" u="none" strike="noStrike" baseline="0" dirty="0" smtClean="0">
                          <a:solidFill>
                            <a:srgbClr val="000000"/>
                          </a:solidFill>
                          <a:effectLst/>
                          <a:latin typeface="Times New Roman" panose="02020603050405020304" pitchFamily="18" charset="0"/>
                          <a:cs typeface="Times New Roman" panose="02020603050405020304" pitchFamily="18" charset="0"/>
                        </a:rPr>
                        <a:t> </a:t>
                      </a:r>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U.S. Census Bureau, "Projections and Distribution of the Total Population by Age for the United States 2012 to 2050" [average of 2040 and 2050]</a:t>
                      </a:r>
                    </a:p>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3. 2045 Aging</a:t>
                      </a:r>
                      <a:r>
                        <a:rPr lang="en-US" sz="1400" b="0" i="0" u="none" strike="noStrike" baseline="0" dirty="0" smtClean="0">
                          <a:solidFill>
                            <a:srgbClr val="000000"/>
                          </a:solidFill>
                          <a:effectLst/>
                          <a:latin typeface="Times New Roman" panose="02020603050405020304" pitchFamily="18" charset="0"/>
                          <a:cs typeface="Times New Roman" panose="02020603050405020304" pitchFamily="18" charset="0"/>
                        </a:rPr>
                        <a:t> population = 2045MTP total population * 2045 Aging % distribution</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hMerge="1">
                  <a:txBody>
                    <a:bodyPr/>
                    <a:lstStyle/>
                    <a:p>
                      <a:pPr algn="r"/>
                      <a:endParaRPr lang="en-US" sz="1600" b="0" dirty="0">
                        <a:solidFill>
                          <a:srgbClr val="FF0000"/>
                        </a:solidFill>
                        <a:latin typeface="Times New Roman" panose="02020603050405020304" pitchFamily="18" charset="0"/>
                        <a:cs typeface="Times New Roman" panose="02020603050405020304" pitchFamily="18" charset="0"/>
                      </a:endParaRPr>
                    </a:p>
                  </a:txBody>
                  <a:tcPr marL="0" marR="0" marT="0" marB="0" anchor="b"/>
                </a:tc>
                <a:tc hMerge="1">
                  <a:txBody>
                    <a:bodyPr/>
                    <a:lstStyle/>
                    <a:p>
                      <a:endParaRPr lang="en-US"/>
                    </a:p>
                  </a:txBody>
                  <a:tcPr/>
                </a:tc>
                <a:tc hMerge="1">
                  <a:txBody>
                    <a:bodyPr/>
                    <a:lstStyle/>
                    <a:p>
                      <a:pPr algn="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pPr marL="457200" indent="-457200" algn="l" fontAlgn="b">
                        <a:buAutoNum type="arabicPeriod"/>
                      </a:pP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hMerge="1">
                  <a:txBody>
                    <a:bodyPr/>
                    <a:lstStyle/>
                    <a:p>
                      <a:pPr marL="457200" indent="-457200" algn="l" fontAlgn="b">
                        <a:buAutoNum type="arabicPeriod"/>
                      </a:pP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hMerge="1">
                  <a:txBody>
                    <a:bodyPr/>
                    <a:lstStyle/>
                    <a:p>
                      <a:pPr marL="457200" indent="-457200" algn="l" fontAlgn="b">
                        <a:buAutoNum type="arabicPeriod"/>
                      </a:pP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789143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90500"/>
            <a:ext cx="11252200" cy="685800"/>
          </a:xfrm>
        </p:spPr>
        <p:txBody>
          <a:bodyPr>
            <a:noAutofit/>
          </a:bodyPr>
          <a:lstStyle/>
          <a:p>
            <a:pPr algn="l"/>
            <a:r>
              <a:rPr lang="en-US" sz="2800" b="1" dirty="0"/>
              <a:t>Scenario 2 – 2045 Industry </a:t>
            </a:r>
            <a:r>
              <a:rPr lang="en-US" sz="2800" b="1" dirty="0" smtClean="0"/>
              <a:t>Shift </a:t>
            </a:r>
            <a:r>
              <a:rPr lang="en-US" sz="2800" b="1" dirty="0"/>
              <a:t>- Automation/AI </a:t>
            </a:r>
            <a:r>
              <a:rPr lang="en-US" sz="2800" b="1" dirty="0" smtClean="0"/>
              <a:t>Impact [NC Triangle]</a:t>
            </a:r>
            <a:endParaRPr lang="en-US" sz="2800" b="1" dirty="0"/>
          </a:p>
        </p:txBody>
      </p:sp>
      <p:sp>
        <p:nvSpPr>
          <p:cNvPr id="3" name="Content Placeholder 2"/>
          <p:cNvSpPr>
            <a:spLocks noGrp="1"/>
          </p:cNvSpPr>
          <p:nvPr>
            <p:ph idx="1"/>
          </p:nvPr>
        </p:nvSpPr>
        <p:spPr>
          <a:xfrm>
            <a:off x="1524000" y="914400"/>
            <a:ext cx="9067800" cy="3276600"/>
          </a:xfrm>
        </p:spPr>
        <p:txBody>
          <a:bodyPr>
            <a:noAutofit/>
          </a:bodyPr>
          <a:lstStyle/>
          <a:p>
            <a:pPr marL="0" indent="0">
              <a:buNone/>
            </a:pPr>
            <a:endParaRPr lang="en-US" sz="2000" dirty="0"/>
          </a:p>
        </p:txBody>
      </p:sp>
      <p:sp>
        <p:nvSpPr>
          <p:cNvPr id="4" name="Slide Number Placeholder 3"/>
          <p:cNvSpPr>
            <a:spLocks noGrp="1"/>
          </p:cNvSpPr>
          <p:nvPr>
            <p:ph type="sldNum" sz="quarter" idx="4"/>
          </p:nvPr>
        </p:nvSpPr>
        <p:spPr/>
        <p:txBody>
          <a:bodyPr/>
          <a:lstStyle/>
          <a:p>
            <a:fld id="{CE86DA74-C5E9-4B50-9FD0-2F4B60E41C0E}" type="slidenum">
              <a:rPr lang="en-US" smtClean="0"/>
              <a:pPr/>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56150653"/>
              </p:ext>
            </p:extLst>
          </p:nvPr>
        </p:nvGraphicFramePr>
        <p:xfrm>
          <a:off x="0" y="979136"/>
          <a:ext cx="12191999" cy="5093061"/>
        </p:xfrm>
        <a:graphic>
          <a:graphicData uri="http://schemas.openxmlformats.org/drawingml/2006/table">
            <a:tbl>
              <a:tblPr firstRow="1" bandRow="1">
                <a:tableStyleId>{5C22544A-7EE6-4342-B048-85BDC9FD1C3A}</a:tableStyleId>
              </a:tblPr>
              <a:tblGrid>
                <a:gridCol w="2819400">
                  <a:extLst>
                    <a:ext uri="{9D8B030D-6E8A-4147-A177-3AD203B41FA5}">
                      <a16:colId xmlns="" xmlns:a16="http://schemas.microsoft.com/office/drawing/2014/main" val="20000"/>
                    </a:ext>
                  </a:extLst>
                </a:gridCol>
                <a:gridCol w="1371600"/>
                <a:gridCol w="1600200">
                  <a:extLst>
                    <a:ext uri="{9D8B030D-6E8A-4147-A177-3AD203B41FA5}">
                      <a16:colId xmlns="" xmlns:a16="http://schemas.microsoft.com/office/drawing/2014/main" val="1376646282"/>
                    </a:ext>
                  </a:extLst>
                </a:gridCol>
                <a:gridCol w="1752600">
                  <a:extLst>
                    <a:ext uri="{9D8B030D-6E8A-4147-A177-3AD203B41FA5}">
                      <a16:colId xmlns="" xmlns:a16="http://schemas.microsoft.com/office/drawing/2014/main" val="20002"/>
                    </a:ext>
                  </a:extLst>
                </a:gridCol>
                <a:gridCol w="1524000"/>
                <a:gridCol w="1445590">
                  <a:extLst>
                    <a:ext uri="{9D8B030D-6E8A-4147-A177-3AD203B41FA5}">
                      <a16:colId xmlns="" xmlns:a16="http://schemas.microsoft.com/office/drawing/2014/main" val="20003"/>
                    </a:ext>
                  </a:extLst>
                </a:gridCol>
                <a:gridCol w="1678609">
                  <a:extLst>
                    <a:ext uri="{9D8B030D-6E8A-4147-A177-3AD203B41FA5}">
                      <a16:colId xmlns="" xmlns:a16="http://schemas.microsoft.com/office/drawing/2014/main" val="1490700749"/>
                    </a:ext>
                  </a:extLst>
                </a:gridCol>
              </a:tblGrid>
              <a:tr h="801434">
                <a:tc>
                  <a:txBody>
                    <a:bodyPr/>
                    <a:lstStyle/>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Establishment</a:t>
                      </a:r>
                      <a:r>
                        <a:rPr lang="en-US" sz="1800" b="1" i="0" u="none" strike="noStrike" baseline="0" dirty="0" smtClean="0">
                          <a:solidFill>
                            <a:schemeClr val="bg1"/>
                          </a:solidFill>
                          <a:effectLst/>
                          <a:latin typeface="Times New Roman" panose="02020603050405020304" pitchFamily="18" charset="0"/>
                          <a:cs typeface="Times New Roman" panose="02020603050405020304" pitchFamily="18" charset="0"/>
                        </a:rPr>
                        <a:t> Type</a:t>
                      </a:r>
                      <a:endParaRPr lang="en-US" sz="1800" b="0" i="0" u="none" strike="noStrike" dirty="0" smtClean="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2045 MTP</a:t>
                      </a:r>
                    </a:p>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 of Total Jobs</a:t>
                      </a:r>
                    </a:p>
                    <a:p>
                      <a:pPr marL="0" marR="0" indent="0" algn="ctr" defTabSz="914400" rtl="0" eaLnBrk="1" fontAlgn="b" latinLnBrk="0" hangingPunct="1">
                        <a:lnSpc>
                          <a:spcPct val="100000"/>
                        </a:lnSpc>
                        <a:spcBef>
                          <a:spcPts val="0"/>
                        </a:spcBef>
                        <a:spcAft>
                          <a:spcPts val="0"/>
                        </a:spcAft>
                        <a:buClrTx/>
                        <a:buSzTx/>
                        <a:buFontTx/>
                        <a:buNone/>
                        <a:tabLst/>
                        <a:defRPr/>
                      </a:pPr>
                      <a:endParaRPr lang="en-US" sz="1600" b="0" i="0" u="none" strike="noStrike" dirty="0" smtClean="0">
                        <a:solidFill>
                          <a:schemeClr val="bg1"/>
                        </a:solidFill>
                        <a:effectLst/>
                        <a:latin typeface="Times New Roman" panose="02020603050405020304" pitchFamily="18" charset="0"/>
                        <a:cs typeface="Times New Roman" panose="02020603050405020304" pitchFamily="18" charset="0"/>
                      </a:endParaRPr>
                    </a:p>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baseline="0" dirty="0" smtClean="0">
                          <a:solidFill>
                            <a:schemeClr val="bg1"/>
                          </a:solidFill>
                          <a:effectLst/>
                          <a:latin typeface="Times New Roman" panose="02020603050405020304" pitchFamily="18" charset="0"/>
                          <a:cs typeface="Times New Roman" panose="02020603050405020304" pitchFamily="18" charset="0"/>
                        </a:rPr>
                        <a:t>No Auto./AI</a:t>
                      </a:r>
                      <a:endParaRPr lang="en-US" sz="16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2045MTP </a:t>
                      </a:r>
                    </a:p>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Jobs</a:t>
                      </a:r>
                    </a:p>
                    <a:p>
                      <a:pPr algn="ctr" fontAlgn="b"/>
                      <a:endParaRPr lang="en-US" sz="1800" b="1" i="0" u="none" strike="noStrike" dirty="0" smtClean="0">
                        <a:solidFill>
                          <a:schemeClr val="bg1"/>
                        </a:solidFill>
                        <a:effectLst/>
                        <a:latin typeface="Times New Roman" panose="02020603050405020304" pitchFamily="18" charset="0"/>
                        <a:cs typeface="Times New Roman" panose="02020603050405020304" pitchFamily="18" charset="0"/>
                      </a:endParaRPr>
                    </a:p>
                    <a:p>
                      <a:pPr algn="ctr" fontAlgn="b"/>
                      <a:r>
                        <a:rPr lang="en-US" sz="1600" b="0" i="0" u="none" strike="noStrike" baseline="0" dirty="0" smtClean="0">
                          <a:solidFill>
                            <a:schemeClr val="bg1"/>
                          </a:solidFill>
                          <a:effectLst/>
                          <a:latin typeface="Times New Roman" panose="02020603050405020304" pitchFamily="18" charset="0"/>
                          <a:cs typeface="Times New Roman" panose="02020603050405020304" pitchFamily="18" charset="0"/>
                        </a:rPr>
                        <a:t>No Auto./AI</a:t>
                      </a:r>
                      <a:endParaRPr lang="en-US" sz="16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Job Market Change Assumption</a:t>
                      </a:r>
                    </a:p>
                    <a:p>
                      <a:pPr algn="ctr" fontAlgn="b"/>
                      <a:endParaRPr lang="en-US" sz="1800" b="1" i="0" u="none" strike="noStrike" dirty="0" smtClean="0">
                        <a:solidFill>
                          <a:schemeClr val="bg1"/>
                        </a:solidFill>
                        <a:effectLst/>
                        <a:latin typeface="Times New Roman" panose="02020603050405020304" pitchFamily="18" charset="0"/>
                        <a:cs typeface="Times New Roman" panose="02020603050405020304" pitchFamily="18" charset="0"/>
                      </a:endParaRPr>
                    </a:p>
                    <a:p>
                      <a:pPr algn="ctr" fontAlgn="b"/>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Automation/</a:t>
                      </a:r>
                    </a:p>
                    <a:p>
                      <a:pPr algn="ctr" fontAlgn="b"/>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AI Impact</a:t>
                      </a:r>
                    </a:p>
                  </a:txBody>
                  <a:tcPr marL="0" marR="0" marT="0" marB="0" anchor="b"/>
                </a:tc>
                <a:tc>
                  <a:txBody>
                    <a:bodyPr/>
                    <a:lstStyle/>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2045 </a:t>
                      </a:r>
                    </a:p>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 of Total Jobs</a:t>
                      </a:r>
                    </a:p>
                    <a:p>
                      <a:pPr marL="0" marR="0" indent="0" algn="ctr" defTabSz="914400" rtl="0" eaLnBrk="1" fontAlgn="b" latinLnBrk="0" hangingPunct="1">
                        <a:lnSpc>
                          <a:spcPct val="100000"/>
                        </a:lnSpc>
                        <a:spcBef>
                          <a:spcPts val="0"/>
                        </a:spcBef>
                        <a:spcAft>
                          <a:spcPts val="0"/>
                        </a:spcAft>
                        <a:buClrTx/>
                        <a:buSzTx/>
                        <a:buFontTx/>
                        <a:buNone/>
                        <a:tabLst/>
                        <a:defRPr/>
                      </a:pPr>
                      <a:endParaRPr lang="en-US" sz="1600" b="0" i="0" u="none" strike="noStrike" dirty="0" smtClean="0">
                        <a:solidFill>
                          <a:schemeClr val="bg1"/>
                        </a:solidFill>
                        <a:effectLst/>
                        <a:latin typeface="Times New Roman" panose="02020603050405020304" pitchFamily="18" charset="0"/>
                        <a:cs typeface="Times New Roman" panose="02020603050405020304" pitchFamily="18" charset="0"/>
                      </a:endParaRPr>
                    </a:p>
                    <a:p>
                      <a:pPr algn="ctr" fontAlgn="b"/>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Automation/</a:t>
                      </a:r>
                    </a:p>
                    <a:p>
                      <a:pPr algn="ctr" fontAlgn="b"/>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AI Impact</a:t>
                      </a:r>
                    </a:p>
                  </a:txBody>
                  <a:tcPr marL="0" marR="0" marT="0" marB="0" anchor="b"/>
                </a:tc>
                <a:tc>
                  <a:txBody>
                    <a:bodyPr/>
                    <a:lstStyle/>
                    <a:p>
                      <a:pPr algn="ctr" fontAlgn="b"/>
                      <a:r>
                        <a:rPr lang="en-US" sz="2000" b="1" i="0" u="none" strike="noStrike" dirty="0" smtClean="0">
                          <a:solidFill>
                            <a:schemeClr val="bg1"/>
                          </a:solidFill>
                          <a:effectLst/>
                          <a:latin typeface="Times New Roman" panose="02020603050405020304" pitchFamily="18" charset="0"/>
                          <a:cs typeface="Times New Roman" panose="02020603050405020304" pitchFamily="18" charset="0"/>
                        </a:rPr>
                        <a:t>2045 Jobs</a:t>
                      </a:r>
                    </a:p>
                    <a:p>
                      <a:pPr algn="ctr" fontAlgn="b"/>
                      <a:endParaRPr lang="en-US" sz="2000" b="1" i="0" u="none" strike="noStrike" dirty="0" smtClean="0">
                        <a:solidFill>
                          <a:schemeClr val="bg1"/>
                        </a:solidFill>
                        <a:effectLst/>
                        <a:latin typeface="Times New Roman" panose="02020603050405020304" pitchFamily="18" charset="0"/>
                        <a:cs typeface="Times New Roman" panose="02020603050405020304" pitchFamily="18" charset="0"/>
                      </a:endParaRPr>
                    </a:p>
                    <a:p>
                      <a:pPr algn="ctr" fontAlgn="b"/>
                      <a:r>
                        <a:rPr lang="en-US" sz="1600" b="0" i="0" u="none" strike="noStrike" baseline="0" dirty="0" smtClean="0">
                          <a:solidFill>
                            <a:schemeClr val="bg1"/>
                          </a:solidFill>
                          <a:effectLst/>
                          <a:latin typeface="Times New Roman" panose="02020603050405020304" pitchFamily="18" charset="0"/>
                          <a:cs typeface="Times New Roman" panose="02020603050405020304" pitchFamily="18" charset="0"/>
                        </a:rPr>
                        <a:t>Automation/AI Impact</a:t>
                      </a:r>
                      <a:endParaRPr lang="en-US" sz="16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2045 Job </a:t>
                      </a:r>
                    </a:p>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Changes</a:t>
                      </a:r>
                    </a:p>
                    <a:p>
                      <a:pPr algn="ctr" fontAlgn="b"/>
                      <a:endParaRPr lang="en-US" sz="1800" b="1" i="0" u="none" strike="noStrike" dirty="0" smtClean="0">
                        <a:solidFill>
                          <a:schemeClr val="bg1"/>
                        </a:solidFill>
                        <a:effectLst/>
                        <a:latin typeface="Times New Roman" panose="02020603050405020304" pitchFamily="18" charset="0"/>
                        <a:cs typeface="Times New Roman" panose="02020603050405020304" pitchFamily="18" charset="0"/>
                      </a:endParaRPr>
                    </a:p>
                    <a:p>
                      <a:pPr algn="ctr" fontAlgn="b"/>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Automation/AI Impact</a:t>
                      </a:r>
                      <a:r>
                        <a:rPr lang="en-US" sz="1600" b="0" i="0" u="none" strike="noStrike" baseline="0" dirty="0" smtClean="0">
                          <a:solidFill>
                            <a:schemeClr val="bg1"/>
                          </a:solidFill>
                          <a:effectLst/>
                          <a:latin typeface="Times New Roman" panose="02020603050405020304" pitchFamily="18" charset="0"/>
                          <a:cs typeface="Times New Roman" panose="02020603050405020304" pitchFamily="18" charset="0"/>
                        </a:rPr>
                        <a:t> - </a:t>
                      </a:r>
                      <a:endParaRPr lang="en-US" sz="1600" b="0" i="0" u="none" strike="noStrike" dirty="0" smtClean="0">
                        <a:solidFill>
                          <a:schemeClr val="bg1"/>
                        </a:solidFill>
                        <a:effectLst/>
                        <a:latin typeface="Times New Roman" panose="02020603050405020304" pitchFamily="18" charset="0"/>
                        <a:cs typeface="Times New Roman" panose="02020603050405020304" pitchFamily="18" charset="0"/>
                      </a:endParaRPr>
                    </a:p>
                    <a:p>
                      <a:pPr algn="ctr" fontAlgn="b"/>
                      <a:r>
                        <a:rPr lang="en-US" sz="1400" b="0" i="0" u="none" strike="noStrike" dirty="0" smtClean="0">
                          <a:solidFill>
                            <a:schemeClr val="bg1"/>
                          </a:solidFill>
                          <a:effectLst/>
                          <a:latin typeface="Times New Roman" panose="02020603050405020304" pitchFamily="18" charset="0"/>
                          <a:cs typeface="Times New Roman" panose="02020603050405020304" pitchFamily="18" charset="0"/>
                        </a:rPr>
                        <a:t>vs. No Impact</a:t>
                      </a:r>
                    </a:p>
                  </a:txBody>
                  <a:tcPr marL="0" marR="0" marT="0" marB="0" anchor="b"/>
                </a:tc>
                <a:extLst>
                  <a:ext uri="{0D108BD9-81ED-4DB2-BD59-A6C34878D82A}">
                    <a16:rowId xmlns="" xmlns:a16="http://schemas.microsoft.com/office/drawing/2014/main" val="10000"/>
                  </a:ext>
                </a:extLst>
              </a:tr>
              <a:tr h="505430">
                <a:tc>
                  <a:txBody>
                    <a:bodyPr/>
                    <a:lstStyle/>
                    <a:p>
                      <a:pPr algn="l" fontAlgn="b"/>
                      <a:r>
                        <a:rPr lang="en-US" sz="2000" b="0" i="0" u="none" strike="noStrike" dirty="0" smtClean="0">
                          <a:solidFill>
                            <a:srgbClr val="000000"/>
                          </a:solidFill>
                          <a:effectLst/>
                          <a:latin typeface="Times New Roman" panose="02020603050405020304" pitchFamily="18" charset="0"/>
                        </a:rPr>
                        <a:t>Industry</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cs typeface="Times New Roman" panose="02020603050405020304" pitchFamily="18" charset="0"/>
                        </a:rPr>
                        <a:t>14%</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cs typeface="Times New Roman" panose="02020603050405020304" pitchFamily="18" charset="0"/>
                        </a:rPr>
                        <a:t>218K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2000" b="0" i="0" u="none" strike="noStrike" dirty="0" smtClean="0">
                          <a:solidFill>
                            <a:srgbClr val="000000"/>
                          </a:solidFill>
                          <a:effectLst/>
                          <a:latin typeface="Times New Roman" panose="02020603050405020304" pitchFamily="18" charset="0"/>
                        </a:rPr>
                        <a:t>- 50%</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cs typeface="Times New Roman" panose="02020603050405020304" pitchFamily="18" charset="0"/>
                        </a:rPr>
                        <a:t>11%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109K</a:t>
                      </a:r>
                      <a:endParaRPr lang="en-US" sz="2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- 109K</a:t>
                      </a:r>
                      <a:endParaRPr lang="en-US" sz="2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 xmlns:a16="http://schemas.microsoft.com/office/drawing/2014/main" val="10001"/>
                  </a:ext>
                </a:extLst>
              </a:tr>
              <a:tr h="511874">
                <a:tc>
                  <a:txBody>
                    <a:bodyPr/>
                    <a:lstStyle/>
                    <a:p>
                      <a:pPr algn="l" fontAlgn="b"/>
                      <a:r>
                        <a:rPr lang="en-US" sz="2000" b="0" i="0" u="none" strike="noStrike" dirty="0" smtClean="0">
                          <a:solidFill>
                            <a:srgbClr val="000000"/>
                          </a:solidFill>
                          <a:effectLst/>
                          <a:latin typeface="Times New Roman" panose="02020603050405020304" pitchFamily="18" charset="0"/>
                        </a:rPr>
                        <a:t>Office</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cs typeface="Times New Roman" panose="02020603050405020304" pitchFamily="18" charset="0"/>
                        </a:rPr>
                        <a:t>36%</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cs typeface="Times New Roman" panose="02020603050405020304" pitchFamily="18" charset="0"/>
                        </a:rPr>
                        <a:t>553K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2000" b="0" i="0" u="none" strike="noStrike" dirty="0" smtClean="0">
                          <a:solidFill>
                            <a:srgbClr val="000000"/>
                          </a:solidFill>
                          <a:effectLst/>
                          <a:latin typeface="Times New Roman" panose="02020603050405020304" pitchFamily="18" charset="0"/>
                        </a:rPr>
                        <a:t>- 50%</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cs typeface="Times New Roman" panose="02020603050405020304" pitchFamily="18" charset="0"/>
                        </a:rPr>
                        <a:t>29%</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276K </a:t>
                      </a:r>
                      <a:endParaRPr lang="en-US" sz="2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- 276K</a:t>
                      </a:r>
                      <a:endParaRPr lang="en-US" sz="2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 xmlns:a16="http://schemas.microsoft.com/office/drawing/2014/main" val="10002"/>
                  </a:ext>
                </a:extLst>
              </a:tr>
              <a:tr h="714003">
                <a:tc>
                  <a:txBody>
                    <a:bodyPr/>
                    <a:lstStyle/>
                    <a:p>
                      <a:pPr algn="l" fontAlgn="b"/>
                      <a:r>
                        <a:rPr lang="en-US" sz="2000" b="0" i="0" u="none" strike="noStrike" dirty="0" smtClean="0">
                          <a:solidFill>
                            <a:srgbClr val="000000"/>
                          </a:solidFill>
                          <a:effectLst/>
                          <a:latin typeface="Times New Roman" panose="02020603050405020304" pitchFamily="18" charset="0"/>
                        </a:rPr>
                        <a:t>Service – Low Attraction Rate per Employee</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cs typeface="Times New Roman" panose="02020603050405020304" pitchFamily="18" charset="0"/>
                        </a:rPr>
                        <a:t>26%</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401K</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2000" b="0" i="0" u="none" strike="noStrike" dirty="0" smtClean="0">
                          <a:solidFill>
                            <a:srgbClr val="000000"/>
                          </a:solidFill>
                          <a:effectLst/>
                          <a:latin typeface="Times New Roman" panose="02020603050405020304" pitchFamily="18" charset="0"/>
                        </a:rPr>
                        <a:t>- 10%</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cs typeface="Times New Roman" panose="02020603050405020304" pitchFamily="18" charset="0"/>
                        </a:rPr>
                        <a:t>38%</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361K</a:t>
                      </a:r>
                      <a:endParaRPr lang="en-US" sz="2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- 40K</a:t>
                      </a:r>
                      <a:endParaRPr lang="en-US" sz="2000" b="0" i="0" u="none" strike="noStrike" dirty="0">
                        <a:solidFill>
                          <a:srgbClr val="000000"/>
                        </a:solidFill>
                        <a:effectLst/>
                        <a:latin typeface="Times New Roman" panose="02020603050405020304" pitchFamily="18" charset="0"/>
                      </a:endParaRPr>
                    </a:p>
                  </a:txBody>
                  <a:tcPr marL="0" marR="0" marT="0" marB="0" anchor="b"/>
                </a:tc>
              </a:tr>
              <a:tr h="581397">
                <a:tc>
                  <a:txBody>
                    <a:bodyPr/>
                    <a:lstStyle/>
                    <a:p>
                      <a:pPr algn="l" fontAlgn="b"/>
                      <a:r>
                        <a:rPr lang="en-US" sz="2000" b="0" i="0" u="none" strike="noStrike" dirty="0" smtClean="0">
                          <a:solidFill>
                            <a:srgbClr val="000000"/>
                          </a:solidFill>
                          <a:effectLst/>
                          <a:latin typeface="Times New Roman" panose="02020603050405020304" pitchFamily="18" charset="0"/>
                        </a:rPr>
                        <a:t>Service – High Attraction Rate per Employee</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cs typeface="Times New Roman" panose="02020603050405020304" pitchFamily="18" charset="0"/>
                        </a:rPr>
                        <a:t>6%</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94K</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2000" b="0" i="0" u="none" strike="noStrike" dirty="0" smtClean="0">
                          <a:solidFill>
                            <a:srgbClr val="000000"/>
                          </a:solidFill>
                          <a:effectLst/>
                          <a:latin typeface="Times New Roman" panose="02020603050405020304" pitchFamily="18" charset="0"/>
                        </a:rPr>
                        <a:t>- 20%</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cs typeface="Times New Roman" panose="02020603050405020304" pitchFamily="18" charset="0"/>
                        </a:rPr>
                        <a:t>8%</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75K</a:t>
                      </a:r>
                      <a:endParaRPr lang="en-US" sz="2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-19K</a:t>
                      </a:r>
                      <a:endParaRPr lang="en-US" sz="2000" b="0" i="0" u="none" strike="noStrike" dirty="0">
                        <a:solidFill>
                          <a:srgbClr val="000000"/>
                        </a:solidFill>
                        <a:effectLst/>
                        <a:latin typeface="Times New Roman" panose="02020603050405020304" pitchFamily="18" charset="0"/>
                      </a:endParaRPr>
                    </a:p>
                  </a:txBody>
                  <a:tcPr marL="0" marR="0" marT="0" marB="0" anchor="b"/>
                </a:tc>
              </a:tr>
              <a:tr h="371475">
                <a:tc>
                  <a:txBody>
                    <a:bodyPr/>
                    <a:lstStyle/>
                    <a:p>
                      <a:pPr algn="l" fontAlgn="b"/>
                      <a:r>
                        <a:rPr lang="en-US" sz="2000" b="0" i="0" u="none" strike="noStrike" dirty="0" smtClean="0">
                          <a:solidFill>
                            <a:srgbClr val="000000"/>
                          </a:solidFill>
                          <a:effectLst/>
                          <a:latin typeface="Times New Roman" panose="02020603050405020304" pitchFamily="18" charset="0"/>
                        </a:rPr>
                        <a:t>Retail</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cs typeface="Times New Roman" panose="02020603050405020304" pitchFamily="18" charset="0"/>
                        </a:rPr>
                        <a:t>17%</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266K</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2000" b="0" i="0" u="none" strike="noStrike" dirty="0" smtClean="0">
                          <a:solidFill>
                            <a:srgbClr val="000000"/>
                          </a:solidFill>
                          <a:effectLst/>
                          <a:latin typeface="Times New Roman" panose="02020603050405020304" pitchFamily="18" charset="0"/>
                        </a:rPr>
                        <a:t>- 50%</a:t>
                      </a:r>
                      <a:endParaRPr lang="en-US"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cs typeface="Times New Roman" panose="02020603050405020304" pitchFamily="18" charset="0"/>
                        </a:rPr>
                        <a:t>14%</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133K </a:t>
                      </a:r>
                      <a:endParaRPr lang="en-US" sz="2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2000" b="0" i="0" u="none" strike="noStrike" dirty="0" smtClean="0">
                          <a:solidFill>
                            <a:srgbClr val="000000"/>
                          </a:solidFill>
                          <a:effectLst/>
                          <a:latin typeface="Times New Roman" panose="02020603050405020304" pitchFamily="18" charset="0"/>
                        </a:rPr>
                        <a:t>- 133K</a:t>
                      </a:r>
                      <a:endParaRPr lang="en-US" sz="2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 xmlns:a16="http://schemas.microsoft.com/office/drawing/2014/main" val="10003"/>
                  </a:ext>
                </a:extLst>
              </a:tr>
              <a:tr h="381000">
                <a:tc>
                  <a:txBody>
                    <a:bodyPr/>
                    <a:lstStyle/>
                    <a:p>
                      <a:pPr algn="ctr" fontAlgn="b"/>
                      <a:r>
                        <a:rPr lang="en-US" sz="2000" b="1" i="0" u="none" strike="noStrike" dirty="0" smtClean="0">
                          <a:solidFill>
                            <a:srgbClr val="000000"/>
                          </a:solidFill>
                          <a:effectLst/>
                          <a:latin typeface="Times New Roman" panose="02020603050405020304" pitchFamily="18" charset="0"/>
                        </a:rPr>
                        <a:t>Total Jobs</a:t>
                      </a:r>
                      <a:endParaRPr lang="en-US" sz="20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000" b="1" i="0" u="none" strike="noStrike" dirty="0" smtClean="0">
                          <a:solidFill>
                            <a:srgbClr val="000000"/>
                          </a:solidFill>
                          <a:effectLst/>
                          <a:latin typeface="Times New Roman" panose="02020603050405020304" pitchFamily="18" charset="0"/>
                        </a:rPr>
                        <a:t>100%</a:t>
                      </a:r>
                      <a:endParaRPr lang="en-US" sz="20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200" b="1" i="0" u="none" strike="noStrike" dirty="0" smtClean="0">
                          <a:solidFill>
                            <a:schemeClr val="accent6">
                              <a:lumMod val="75000"/>
                            </a:schemeClr>
                          </a:solidFill>
                          <a:effectLst/>
                          <a:latin typeface="Times New Roman" panose="02020603050405020304" pitchFamily="18" charset="0"/>
                        </a:rPr>
                        <a:t>1,531K</a:t>
                      </a:r>
                      <a:endParaRPr lang="en-US" sz="2200" b="1" i="0" u="none" strike="noStrike" dirty="0">
                        <a:solidFill>
                          <a:schemeClr val="accent6">
                            <a:lumMod val="75000"/>
                          </a:schemeClr>
                        </a:solidFill>
                        <a:effectLst/>
                        <a:latin typeface="Times New Roman" panose="02020603050405020304" pitchFamily="18" charset="0"/>
                      </a:endParaRPr>
                    </a:p>
                  </a:txBody>
                  <a:tcPr marL="9525" marR="9525" marT="9525" marB="0" anchor="b"/>
                </a:tc>
                <a:tc>
                  <a:txBody>
                    <a:bodyPr/>
                    <a:lstStyle/>
                    <a:p>
                      <a:pPr algn="ctr" fontAlgn="b"/>
                      <a:r>
                        <a:rPr lang="en-US" sz="2200" b="1" i="0" u="none" strike="noStrike" dirty="0" smtClean="0">
                          <a:solidFill>
                            <a:schemeClr val="accent6">
                              <a:lumMod val="75000"/>
                            </a:schemeClr>
                          </a:solidFill>
                          <a:effectLst/>
                          <a:latin typeface="Times New Roman" panose="02020603050405020304" pitchFamily="18" charset="0"/>
                        </a:rPr>
                        <a:t>- 32%</a:t>
                      </a:r>
                      <a:endParaRPr lang="en-US" sz="2200" b="1" i="0" u="none" strike="noStrike" dirty="0">
                        <a:solidFill>
                          <a:schemeClr val="accent6">
                            <a:lumMod val="75000"/>
                          </a:schemeClr>
                        </a:solidFill>
                        <a:effectLst/>
                        <a:latin typeface="Times New Roman" panose="02020603050405020304" pitchFamily="18" charset="0"/>
                      </a:endParaRPr>
                    </a:p>
                  </a:txBody>
                  <a:tcPr marL="9525" marR="9525" marT="9525" marB="0" anchor="b"/>
                </a:tc>
                <a:tc>
                  <a:txBody>
                    <a:bodyPr/>
                    <a:lstStyle/>
                    <a:p>
                      <a:pPr algn="r" fontAlgn="b"/>
                      <a:r>
                        <a:rPr lang="en-US" sz="2000" b="1" i="0" u="none" strike="noStrike" dirty="0" smtClean="0">
                          <a:solidFill>
                            <a:srgbClr val="000000"/>
                          </a:solidFill>
                          <a:effectLst/>
                          <a:latin typeface="Times New Roman" panose="02020603050405020304" pitchFamily="18" charset="0"/>
                        </a:rPr>
                        <a:t>100%</a:t>
                      </a:r>
                      <a:endParaRPr lang="en-US" sz="20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200" b="1" i="0" u="none" strike="noStrike" dirty="0" smtClean="0">
                          <a:solidFill>
                            <a:schemeClr val="accent6">
                              <a:lumMod val="75000"/>
                            </a:schemeClr>
                          </a:solidFill>
                          <a:effectLst/>
                          <a:latin typeface="Times New Roman" panose="02020603050405020304" pitchFamily="18" charset="0"/>
                        </a:rPr>
                        <a:t>954K </a:t>
                      </a:r>
                      <a:endParaRPr lang="en-US" sz="2200" b="1" i="0" u="none" strike="noStrike" dirty="0">
                        <a:solidFill>
                          <a:schemeClr val="accent6">
                            <a:lumMod val="75000"/>
                          </a:schemeClr>
                        </a:solidFill>
                        <a:effectLst/>
                        <a:latin typeface="Times New Roman" panose="02020603050405020304" pitchFamily="18" charset="0"/>
                      </a:endParaRPr>
                    </a:p>
                  </a:txBody>
                  <a:tcPr marL="0" marR="0" marT="0" marB="0" anchor="b"/>
                </a:tc>
                <a:tc>
                  <a:txBody>
                    <a:bodyPr/>
                    <a:lstStyle/>
                    <a:p>
                      <a:pPr algn="r" fontAlgn="b"/>
                      <a:r>
                        <a:rPr lang="en-US" sz="2200" b="1" i="0" u="none" strike="noStrike" dirty="0" smtClean="0">
                          <a:solidFill>
                            <a:schemeClr val="accent6">
                              <a:lumMod val="75000"/>
                            </a:schemeClr>
                          </a:solidFill>
                          <a:effectLst/>
                          <a:latin typeface="Times New Roman" panose="02020603050405020304" pitchFamily="18" charset="0"/>
                        </a:rPr>
                        <a:t>- 577K</a:t>
                      </a:r>
                      <a:endParaRPr lang="en-US" sz="2200" b="1" i="0" u="none" strike="noStrike" dirty="0">
                        <a:solidFill>
                          <a:schemeClr val="accent6">
                            <a:lumMod val="75000"/>
                          </a:schemeClr>
                        </a:solidFill>
                        <a:effectLst/>
                        <a:latin typeface="Times New Roman" panose="02020603050405020304" pitchFamily="18" charset="0"/>
                      </a:endParaRPr>
                    </a:p>
                  </a:txBody>
                  <a:tcPr marL="0" marR="0" marT="0" marB="0" anchor="b"/>
                </a:tc>
                <a:extLst>
                  <a:ext uri="{0D108BD9-81ED-4DB2-BD59-A6C34878D82A}">
                    <a16:rowId xmlns="" xmlns:a16="http://schemas.microsoft.com/office/drawing/2014/main" val="10005"/>
                  </a:ext>
                </a:extLst>
              </a:tr>
              <a:tr h="405194">
                <a:tc gridSpan="7">
                  <a:txBody>
                    <a:bodyPr/>
                    <a:lstStyle/>
                    <a:p>
                      <a:pPr algn="l" fontAlgn="b"/>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Source</a:t>
                      </a:r>
                      <a:r>
                        <a:rPr lang="en-US" sz="1400" b="0" i="0" u="none" strike="noStrike" baseline="0" dirty="0" smtClean="0">
                          <a:solidFill>
                            <a:srgbClr val="000000"/>
                          </a:solidFill>
                          <a:effectLst/>
                          <a:latin typeface="Times New Roman" panose="02020603050405020304" pitchFamily="18" charset="0"/>
                          <a:cs typeface="Times New Roman" panose="02020603050405020304" pitchFamily="18" charset="0"/>
                        </a:rPr>
                        <a:t> – 2045 MTP Jobs [TRM v.6-2045 Employment by Establishment Type] SVN 307</a:t>
                      </a:r>
                      <a:endParaRPr lang="en-US" sz="14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pPr algn="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en-US"/>
                    </a:p>
                  </a:txBody>
                  <a:tcPr/>
                </a:tc>
                <a:tc hMerge="1">
                  <a:txBody>
                    <a:bodyPr/>
                    <a:lstStyle/>
                    <a:p>
                      <a:pPr marL="457200" indent="-457200" algn="l" fontAlgn="b">
                        <a:buAutoNum type="arabicPeriod"/>
                      </a:pP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hMerge="1">
                  <a:txBody>
                    <a:bodyPr/>
                    <a:lstStyle/>
                    <a:p>
                      <a:pPr marL="457200" indent="-457200" algn="l" fontAlgn="b">
                        <a:buAutoNum type="arabicPeriod"/>
                      </a:pP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106471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8114"/>
            <a:ext cx="11049000" cy="685800"/>
          </a:xfrm>
        </p:spPr>
        <p:txBody>
          <a:bodyPr>
            <a:noAutofit/>
          </a:bodyPr>
          <a:lstStyle/>
          <a:p>
            <a:r>
              <a:rPr lang="en-US" sz="3200" b="1" dirty="0" smtClean="0"/>
              <a:t>Scenario 3 [Impact of Autonomous Vehicle] - Assumptions</a:t>
            </a:r>
          </a:p>
        </p:txBody>
      </p:sp>
      <p:sp>
        <p:nvSpPr>
          <p:cNvPr id="3" name="Content Placeholder 2"/>
          <p:cNvSpPr>
            <a:spLocks noGrp="1"/>
          </p:cNvSpPr>
          <p:nvPr>
            <p:ph idx="1"/>
          </p:nvPr>
        </p:nvSpPr>
        <p:spPr>
          <a:xfrm>
            <a:off x="457200" y="1479550"/>
            <a:ext cx="10972800" cy="5059363"/>
          </a:xfrm>
        </p:spPr>
        <p:txBody>
          <a:bodyPr>
            <a:normAutofit/>
          </a:bodyPr>
          <a:lstStyle/>
          <a:p>
            <a:r>
              <a:rPr lang="en-US" sz="2600" b="1" dirty="0" smtClean="0">
                <a:latin typeface="Times New Roman" panose="02020603050405020304" pitchFamily="18" charset="0"/>
                <a:cs typeface="Times New Roman" panose="02020603050405020304" pitchFamily="18" charset="0"/>
              </a:rPr>
              <a:t>Elderly </a:t>
            </a:r>
            <a:r>
              <a:rPr lang="en-US" sz="2600" b="1" dirty="0">
                <a:latin typeface="Times New Roman" panose="02020603050405020304" pitchFamily="18" charset="0"/>
                <a:cs typeface="Times New Roman" panose="02020603050405020304" pitchFamily="18" charset="0"/>
              </a:rPr>
              <a:t>[65/+] </a:t>
            </a:r>
            <a:r>
              <a:rPr lang="en-US" sz="2600" dirty="0">
                <a:latin typeface="Times New Roman" panose="02020603050405020304" pitchFamily="18" charset="0"/>
                <a:cs typeface="Times New Roman" panose="02020603050405020304" pitchFamily="18" charset="0"/>
              </a:rPr>
              <a:t>each makes as many </a:t>
            </a:r>
            <a:r>
              <a:rPr lang="en-US" sz="2600" dirty="0" smtClean="0">
                <a:latin typeface="Times New Roman" panose="02020603050405020304" pitchFamily="18" charset="0"/>
                <a:cs typeface="Times New Roman" panose="02020603050405020304" pitchFamily="18" charset="0"/>
              </a:rPr>
              <a:t>trips (</a:t>
            </a:r>
            <a:r>
              <a:rPr lang="en-US" sz="2600" dirty="0" err="1" smtClean="0">
                <a:latin typeface="Times New Roman" panose="02020603050405020304" pitchFamily="18" charset="0"/>
                <a:cs typeface="Times New Roman" panose="02020603050405020304" pitchFamily="18" charset="0"/>
              </a:rPr>
              <a:t>HBShop</a:t>
            </a:r>
            <a:r>
              <a:rPr lang="en-US" sz="2600" dirty="0">
                <a:latin typeface="Times New Roman" panose="02020603050405020304" pitchFamily="18" charset="0"/>
                <a:cs typeface="Times New Roman" panose="02020603050405020304" pitchFamily="18" charset="0"/>
              </a:rPr>
              <a:t>, HBO, and NHNW) as </a:t>
            </a:r>
            <a:r>
              <a:rPr lang="en-US" sz="2600" dirty="0" smtClean="0">
                <a:latin typeface="Times New Roman" panose="02020603050405020304" pitchFamily="18" charset="0"/>
                <a:cs typeface="Times New Roman" panose="02020603050405020304" pitchFamily="18" charset="0"/>
              </a:rPr>
              <a:t> younger [Age 18-64] non-working adult</a:t>
            </a:r>
          </a:p>
          <a:p>
            <a:endParaRPr lang="en-US" sz="2600" b="1" dirty="0">
              <a:latin typeface="Times New Roman" panose="02020603050405020304" pitchFamily="18" charset="0"/>
              <a:cs typeface="Times New Roman" panose="02020603050405020304" pitchFamily="18" charset="0"/>
            </a:endParaRPr>
          </a:p>
          <a:p>
            <a:r>
              <a:rPr lang="en-US" sz="2600" b="1" dirty="0">
                <a:latin typeface="Times New Roman" panose="02020603050405020304" pitchFamily="18" charset="0"/>
                <a:cs typeface="Times New Roman" panose="02020603050405020304" pitchFamily="18" charset="0"/>
              </a:rPr>
              <a:t>Teenager </a:t>
            </a:r>
            <a:r>
              <a:rPr lang="en-US" sz="2600" dirty="0">
                <a:latin typeface="Times New Roman" panose="02020603050405020304" pitchFamily="18" charset="0"/>
                <a:cs typeface="Times New Roman" panose="02020603050405020304" pitchFamily="18" charset="0"/>
              </a:rPr>
              <a:t>each makes twice of </a:t>
            </a:r>
            <a:r>
              <a:rPr lang="en-US" sz="2600" dirty="0" err="1">
                <a:latin typeface="Times New Roman" panose="02020603050405020304" pitchFamily="18" charset="0"/>
                <a:cs typeface="Times New Roman" panose="02020603050405020304" pitchFamily="18" charset="0"/>
              </a:rPr>
              <a:t>HBShop</a:t>
            </a:r>
            <a:r>
              <a:rPr lang="en-US" sz="2600" dirty="0">
                <a:latin typeface="Times New Roman" panose="02020603050405020304" pitchFamily="18" charset="0"/>
                <a:cs typeface="Times New Roman" panose="02020603050405020304" pitchFamily="18" charset="0"/>
              </a:rPr>
              <a:t>, and as many HBO and NHNW as non-working </a:t>
            </a:r>
            <a:r>
              <a:rPr lang="en-US" sz="2600" dirty="0" smtClean="0">
                <a:latin typeface="Times New Roman" panose="02020603050405020304" pitchFamily="18" charset="0"/>
                <a:cs typeface="Times New Roman" panose="02020603050405020304" pitchFamily="18" charset="0"/>
              </a:rPr>
              <a:t>adults</a:t>
            </a:r>
          </a:p>
          <a:p>
            <a:endParaRPr lang="en-US" sz="2600" b="1" dirty="0" smtClean="0">
              <a:latin typeface="Times New Roman" panose="02020603050405020304" pitchFamily="18" charset="0"/>
              <a:cs typeface="Times New Roman" panose="02020603050405020304" pitchFamily="18" charset="0"/>
            </a:endParaRPr>
          </a:p>
          <a:p>
            <a:r>
              <a:rPr lang="en-US" sz="2600" b="1" dirty="0" smtClean="0">
                <a:latin typeface="Times New Roman" panose="02020603050405020304" pitchFamily="18" charset="0"/>
                <a:cs typeface="Times New Roman" panose="02020603050405020304" pitchFamily="18" charset="0"/>
              </a:rPr>
              <a:t>Labor </a:t>
            </a:r>
            <a:r>
              <a:rPr lang="en-US" sz="2600" b="1" dirty="0">
                <a:latin typeface="Times New Roman" panose="02020603050405020304" pitchFamily="18" charset="0"/>
                <a:cs typeface="Times New Roman" panose="02020603050405020304" pitchFamily="18" charset="0"/>
              </a:rPr>
              <a:t>force </a:t>
            </a:r>
            <a:r>
              <a:rPr lang="en-US" sz="2600" dirty="0">
                <a:latin typeface="Times New Roman" panose="02020603050405020304" pitchFamily="18" charset="0"/>
                <a:cs typeface="Times New Roman" panose="02020603050405020304" pitchFamily="18" charset="0"/>
              </a:rPr>
              <a:t>reduced by 32% </a:t>
            </a:r>
            <a:endParaRPr lang="en-US" sz="2600" dirty="0" smtClean="0">
              <a:latin typeface="Times New Roman" panose="02020603050405020304" pitchFamily="18" charset="0"/>
              <a:cs typeface="Times New Roman" panose="02020603050405020304" pitchFamily="18" charset="0"/>
            </a:endParaRPr>
          </a:p>
          <a:p>
            <a:endParaRPr lang="en-US" sz="2600" b="1" dirty="0">
              <a:latin typeface="Times New Roman" panose="02020603050405020304" pitchFamily="18" charset="0"/>
              <a:cs typeface="Times New Roman" panose="02020603050405020304" pitchFamily="18" charset="0"/>
            </a:endParaRPr>
          </a:p>
          <a:p>
            <a:r>
              <a:rPr lang="en-US" sz="2600" b="1" dirty="0" smtClean="0">
                <a:latin typeface="Times New Roman" panose="02020603050405020304" pitchFamily="18" charset="0"/>
                <a:cs typeface="Times New Roman" panose="02020603050405020304" pitchFamily="18" charset="0"/>
              </a:rPr>
              <a:t>Auto </a:t>
            </a:r>
            <a:r>
              <a:rPr lang="en-US" sz="2600" b="1" dirty="0">
                <a:latin typeface="Times New Roman" panose="02020603050405020304" pitchFamily="18" charset="0"/>
                <a:cs typeface="Times New Roman" panose="02020603050405020304" pitchFamily="18" charset="0"/>
              </a:rPr>
              <a:t>VMT </a:t>
            </a:r>
            <a:r>
              <a:rPr lang="en-US" sz="2600" dirty="0">
                <a:latin typeface="Times New Roman" panose="02020603050405020304" pitchFamily="18" charset="0"/>
                <a:cs typeface="Times New Roman" panose="02020603050405020304" pitchFamily="18" charset="0"/>
              </a:rPr>
              <a:t>increase by 10</a:t>
            </a:r>
            <a:r>
              <a:rPr lang="en-US" sz="2600" dirty="0" smtClean="0">
                <a:latin typeface="Times New Roman" panose="02020603050405020304" pitchFamily="18" charset="0"/>
                <a:cs typeface="Times New Roman" panose="02020603050405020304" pitchFamily="18" charset="0"/>
              </a:rPr>
              <a:t>% for all trip purposes except HBK12</a:t>
            </a:r>
            <a:endParaRPr lang="en-US" sz="2600" dirty="0">
              <a:latin typeface="Times New Roman" panose="02020603050405020304" pitchFamily="18" charset="0"/>
              <a:cs typeface="Times New Roman" panose="02020603050405020304" pitchFamily="18" charset="0"/>
            </a:endParaRPr>
          </a:p>
          <a:p>
            <a:endParaRPr lang="en-US" sz="2600" b="1" dirty="0">
              <a:latin typeface="Times New Roman" panose="02020603050405020304" pitchFamily="18" charset="0"/>
              <a:cs typeface="Times New Roman" panose="02020603050405020304" pitchFamily="18" charset="0"/>
            </a:endParaRPr>
          </a:p>
          <a:p>
            <a:endParaRPr lang="en-US" sz="2600" b="1" dirty="0">
              <a:latin typeface="Times New Roman" panose="02020603050405020304" pitchFamily="18" charset="0"/>
              <a:cs typeface="Times New Roman" panose="02020603050405020304" pitchFamily="18" charset="0"/>
            </a:endParaRPr>
          </a:p>
          <a:p>
            <a:pPr marL="738188" indent="-396875">
              <a:buFontTx/>
              <a:buChar char="-"/>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marL="0" indent="0">
              <a:buNone/>
            </a:pPr>
            <a:endParaRPr lang="en-US" b="1" dirty="0"/>
          </a:p>
        </p:txBody>
      </p:sp>
      <p:sp>
        <p:nvSpPr>
          <p:cNvPr id="4" name="Slide Number Placeholder 3"/>
          <p:cNvSpPr>
            <a:spLocks noGrp="1"/>
          </p:cNvSpPr>
          <p:nvPr>
            <p:ph type="sldNum" sz="quarter" idx="4"/>
          </p:nvPr>
        </p:nvSpPr>
        <p:spPr/>
        <p:txBody>
          <a:bodyPr/>
          <a:lstStyle/>
          <a:p>
            <a:fld id="{CE86DA74-C5E9-4B50-9FD0-2F4B60E41C0E}" type="slidenum">
              <a:rPr lang="en-US" smtClean="0"/>
              <a:pPr/>
              <a:t>6</a:t>
            </a:fld>
            <a:endParaRPr lang="en-US" dirty="0"/>
          </a:p>
        </p:txBody>
      </p:sp>
    </p:spTree>
    <p:extLst>
      <p:ext uri="{BB962C8B-B14F-4D97-AF65-F5344CB8AC3E}">
        <p14:creationId xmlns:p14="http://schemas.microsoft.com/office/powerpoint/2010/main" val="957865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638" y="152400"/>
            <a:ext cx="10184524" cy="685800"/>
          </a:xfrm>
        </p:spPr>
        <p:txBody>
          <a:bodyPr>
            <a:normAutofit/>
          </a:bodyPr>
          <a:lstStyle/>
          <a:p>
            <a:pPr algn="l"/>
            <a:r>
              <a:rPr lang="en-US" sz="3200" b="1" dirty="0"/>
              <a:t>Scenario 3 </a:t>
            </a:r>
            <a:r>
              <a:rPr lang="en-US" sz="3200" b="1" dirty="0" smtClean="0"/>
              <a:t>– AV </a:t>
            </a:r>
            <a:r>
              <a:rPr lang="en-US" sz="3200" b="1" dirty="0"/>
              <a:t>Impact: Person Trip Rate </a:t>
            </a:r>
            <a:r>
              <a:rPr lang="en-US" sz="3200" b="1" dirty="0" smtClean="0"/>
              <a:t>Assumption</a:t>
            </a:r>
            <a:endParaRPr lang="en-US" sz="3200" b="1" dirty="0"/>
          </a:p>
        </p:txBody>
      </p:sp>
      <p:sp>
        <p:nvSpPr>
          <p:cNvPr id="3" name="Content Placeholder 2"/>
          <p:cNvSpPr>
            <a:spLocks noGrp="1"/>
          </p:cNvSpPr>
          <p:nvPr>
            <p:ph idx="1"/>
          </p:nvPr>
        </p:nvSpPr>
        <p:spPr>
          <a:xfrm>
            <a:off x="1524000" y="914400"/>
            <a:ext cx="9067800" cy="3276600"/>
          </a:xfrm>
        </p:spPr>
        <p:txBody>
          <a:bodyPr>
            <a:noAutofit/>
          </a:bodyPr>
          <a:lstStyle/>
          <a:p>
            <a:pPr marL="0" indent="0">
              <a:buNone/>
            </a:pPr>
            <a:endParaRPr lang="en-US" sz="2000" dirty="0"/>
          </a:p>
        </p:txBody>
      </p:sp>
      <p:sp>
        <p:nvSpPr>
          <p:cNvPr id="4" name="Slide Number Placeholder 3"/>
          <p:cNvSpPr>
            <a:spLocks noGrp="1"/>
          </p:cNvSpPr>
          <p:nvPr>
            <p:ph type="sldNum" sz="quarter" idx="4"/>
          </p:nvPr>
        </p:nvSpPr>
        <p:spPr/>
        <p:txBody>
          <a:bodyPr/>
          <a:lstStyle/>
          <a:p>
            <a:fld id="{CE86DA74-C5E9-4B50-9FD0-2F4B60E41C0E}" type="slidenum">
              <a:rPr lang="en-US" smtClean="0"/>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98943806"/>
              </p:ext>
            </p:extLst>
          </p:nvPr>
        </p:nvGraphicFramePr>
        <p:xfrm>
          <a:off x="76200" y="990600"/>
          <a:ext cx="12115801" cy="5044169"/>
        </p:xfrm>
        <a:graphic>
          <a:graphicData uri="http://schemas.openxmlformats.org/drawingml/2006/table">
            <a:tbl>
              <a:tblPr firstRow="1" bandRow="1">
                <a:tableStyleId>{5C22544A-7EE6-4342-B048-85BDC9FD1C3A}</a:tableStyleId>
              </a:tblPr>
              <a:tblGrid>
                <a:gridCol w="1893093">
                  <a:extLst>
                    <a:ext uri="{9D8B030D-6E8A-4147-A177-3AD203B41FA5}">
                      <a16:colId xmlns="" xmlns:a16="http://schemas.microsoft.com/office/drawing/2014/main" val="20000"/>
                    </a:ext>
                  </a:extLst>
                </a:gridCol>
                <a:gridCol w="1307307">
                  <a:extLst>
                    <a:ext uri="{9D8B030D-6E8A-4147-A177-3AD203B41FA5}">
                      <a16:colId xmlns="" xmlns:a16="http://schemas.microsoft.com/office/drawing/2014/main" val="20001"/>
                    </a:ext>
                  </a:extLst>
                </a:gridCol>
                <a:gridCol w="1553371">
                  <a:extLst>
                    <a:ext uri="{9D8B030D-6E8A-4147-A177-3AD203B41FA5}">
                      <a16:colId xmlns="" xmlns:a16="http://schemas.microsoft.com/office/drawing/2014/main" val="20002"/>
                    </a:ext>
                  </a:extLst>
                </a:gridCol>
                <a:gridCol w="1266029">
                  <a:extLst>
                    <a:ext uri="{9D8B030D-6E8A-4147-A177-3AD203B41FA5}">
                      <a16:colId xmlns="" xmlns:a16="http://schemas.microsoft.com/office/drawing/2014/main" val="20003"/>
                    </a:ext>
                  </a:extLst>
                </a:gridCol>
                <a:gridCol w="1678783">
                  <a:extLst>
                    <a:ext uri="{9D8B030D-6E8A-4147-A177-3AD203B41FA5}">
                      <a16:colId xmlns="" xmlns:a16="http://schemas.microsoft.com/office/drawing/2014/main" val="20004"/>
                    </a:ext>
                  </a:extLst>
                </a:gridCol>
                <a:gridCol w="1472406">
                  <a:extLst>
                    <a:ext uri="{9D8B030D-6E8A-4147-A177-3AD203B41FA5}">
                      <a16:colId xmlns="" xmlns:a16="http://schemas.microsoft.com/office/drawing/2014/main" val="20005"/>
                    </a:ext>
                  </a:extLst>
                </a:gridCol>
                <a:gridCol w="1116011">
                  <a:extLst>
                    <a:ext uri="{9D8B030D-6E8A-4147-A177-3AD203B41FA5}">
                      <a16:colId xmlns="" xmlns:a16="http://schemas.microsoft.com/office/drawing/2014/main" val="20006"/>
                    </a:ext>
                  </a:extLst>
                </a:gridCol>
                <a:gridCol w="1828801">
                  <a:extLst>
                    <a:ext uri="{9D8B030D-6E8A-4147-A177-3AD203B41FA5}">
                      <a16:colId xmlns="" xmlns:a16="http://schemas.microsoft.com/office/drawing/2014/main" val="20007"/>
                    </a:ext>
                  </a:extLst>
                </a:gridCol>
              </a:tblGrid>
              <a:tr h="636927">
                <a:tc>
                  <a:txBody>
                    <a:bodyPr/>
                    <a:lstStyle/>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Age Group</a:t>
                      </a:r>
                    </a:p>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&amp;</a:t>
                      </a:r>
                    </a:p>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Industry </a:t>
                      </a:r>
                      <a:endParaRPr lang="en-US" sz="1600" b="0" i="0" u="none" strike="noStrike" dirty="0" smtClean="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HBW</a:t>
                      </a:r>
                      <a:endParaRPr lang="en-US" sz="1600" b="0" i="0" u="none" strike="noStrike" baseline="0" dirty="0" smtClean="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600" b="1" i="0" u="none" strike="noStrike" baseline="0" dirty="0" err="1" smtClean="0">
                          <a:solidFill>
                            <a:schemeClr val="bg1"/>
                          </a:solidFill>
                          <a:effectLst/>
                          <a:latin typeface="Times New Roman" panose="02020603050405020304" pitchFamily="18" charset="0"/>
                          <a:cs typeface="Times New Roman" panose="02020603050405020304" pitchFamily="18" charset="0"/>
                        </a:rPr>
                        <a:t>HBShop</a:t>
                      </a:r>
                      <a:endParaRPr lang="en-US" sz="1600" b="1" i="0" u="none" strike="noStrike" baseline="0" dirty="0" smtClean="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HBK12</a:t>
                      </a:r>
                      <a:endParaRPr lang="en-US" sz="16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HBO</a:t>
                      </a:r>
                      <a:endParaRPr lang="en-US" sz="16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NHNW</a:t>
                      </a:r>
                      <a:endParaRPr lang="en-US" sz="16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WBNH</a:t>
                      </a:r>
                      <a:endParaRPr lang="en-US" sz="16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All Purpose</a:t>
                      </a:r>
                      <a:endParaRPr lang="en-US" sz="16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 xmlns:a16="http://schemas.microsoft.com/office/drawing/2014/main" val="10000"/>
                  </a:ext>
                </a:extLst>
              </a:tr>
              <a:tr h="310649">
                <a:tc>
                  <a:txBody>
                    <a:bodyPr/>
                    <a:lstStyle/>
                    <a:p>
                      <a:pPr algn="l" fontAlgn="b"/>
                      <a:r>
                        <a:rPr lang="en-US" sz="1800" b="1" i="0" u="none" strike="noStrike" dirty="0" smtClean="0">
                          <a:solidFill>
                            <a:schemeClr val="tx1"/>
                          </a:solidFill>
                          <a:effectLst/>
                          <a:latin typeface="Times New Roman" panose="02020603050405020304" pitchFamily="18" charset="0"/>
                        </a:rPr>
                        <a:t>0 – </a:t>
                      </a:r>
                      <a:r>
                        <a:rPr lang="en-US" sz="1800" b="1" i="0" u="none" strike="noStrike" dirty="0">
                          <a:solidFill>
                            <a:schemeClr val="tx1"/>
                          </a:solidFill>
                          <a:effectLst/>
                          <a:latin typeface="Times New Roman" panose="02020603050405020304" pitchFamily="18" charset="0"/>
                        </a:rPr>
                        <a:t>17</a:t>
                      </a:r>
                    </a:p>
                  </a:txBody>
                  <a:tcPr marL="9525" marR="9525" marT="9525" marB="0" anchor="b"/>
                </a:tc>
                <a:tc>
                  <a:txBody>
                    <a:bodyPr/>
                    <a:lstStyle/>
                    <a:p>
                      <a:pPr algn="r" fontAlgn="b"/>
                      <a:r>
                        <a:rPr lang="en-US" sz="1800" b="0" i="0" u="none" strike="noStrike" dirty="0">
                          <a:solidFill>
                            <a:schemeClr val="tx1"/>
                          </a:solidFill>
                          <a:effectLst/>
                          <a:latin typeface="Times New Roman" panose="02020603050405020304" pitchFamily="18" charset="0"/>
                        </a:rPr>
                        <a:t>         0.01 </a:t>
                      </a:r>
                    </a:p>
                  </a:txBody>
                  <a:tcPr marL="9525" marR="9525" marT="9525" marB="0" anchor="b"/>
                </a:tc>
                <a:tc>
                  <a:txBody>
                    <a:bodyPr/>
                    <a:lstStyle/>
                    <a:p>
                      <a:pPr algn="r" fontAlgn="b"/>
                      <a:r>
                        <a:rPr lang="en-US" sz="1800" b="1" i="0" u="none" strike="noStrike" dirty="0">
                          <a:solidFill>
                            <a:srgbClr val="0000FF"/>
                          </a:solidFill>
                          <a:effectLst/>
                          <a:latin typeface="Times New Roman" panose="02020603050405020304" pitchFamily="18" charset="0"/>
                        </a:rPr>
                        <a:t>   </a:t>
                      </a:r>
                      <a:r>
                        <a:rPr lang="en-US" sz="1800" b="1" i="0" u="none" strike="noStrike" dirty="0" smtClean="0">
                          <a:solidFill>
                            <a:schemeClr val="accent6">
                              <a:lumMod val="75000"/>
                            </a:schemeClr>
                          </a:solidFill>
                          <a:effectLst/>
                          <a:latin typeface="Times New Roman" panose="02020603050405020304" pitchFamily="18" charset="0"/>
                        </a:rPr>
                        <a:t>0.60</a:t>
                      </a:r>
                      <a:r>
                        <a:rPr lang="en-US" sz="1800" b="1" i="0" u="none" strike="noStrike" dirty="0" smtClean="0">
                          <a:solidFill>
                            <a:srgbClr val="0000FF"/>
                          </a:solidFill>
                          <a:effectLst/>
                          <a:latin typeface="Times New Roman" panose="02020603050405020304" pitchFamily="18" charset="0"/>
                        </a:rPr>
                        <a:t> </a:t>
                      </a:r>
                      <a:r>
                        <a:rPr lang="en-US" sz="1800" b="0" i="0" u="none" strike="noStrike" dirty="0" smtClean="0">
                          <a:solidFill>
                            <a:schemeClr val="tx1"/>
                          </a:solidFill>
                          <a:effectLst/>
                          <a:latin typeface="Times New Roman" panose="02020603050405020304" pitchFamily="18" charset="0"/>
                        </a:rPr>
                        <a:t>&lt;= </a:t>
                      </a:r>
                      <a:r>
                        <a:rPr lang="en-US" sz="1800" b="0" i="0" u="none" strike="noStrike" dirty="0">
                          <a:solidFill>
                            <a:schemeClr val="tx1"/>
                          </a:solidFill>
                          <a:effectLst/>
                          <a:latin typeface="Times New Roman" panose="02020603050405020304" pitchFamily="18" charset="0"/>
                        </a:rPr>
                        <a:t>0.29 </a:t>
                      </a:r>
                    </a:p>
                  </a:txBody>
                  <a:tcPr marL="9525" marR="9525" marT="9525" marB="0" anchor="b"/>
                </a:tc>
                <a:tc>
                  <a:txBody>
                    <a:bodyPr/>
                    <a:lstStyle/>
                    <a:p>
                      <a:pPr algn="r" fontAlgn="b"/>
                      <a:r>
                        <a:rPr lang="en-US" sz="1800" b="0" i="0" u="none" strike="noStrike" dirty="0">
                          <a:solidFill>
                            <a:schemeClr val="tx1"/>
                          </a:solidFill>
                          <a:effectLst/>
                          <a:latin typeface="Times New Roman" panose="02020603050405020304" pitchFamily="18" charset="0"/>
                        </a:rPr>
                        <a:t>    0.87 </a:t>
                      </a:r>
                    </a:p>
                  </a:txBody>
                  <a:tcPr marL="9525" marR="9525" marT="9525" marB="0" anchor="b"/>
                </a:tc>
                <a:tc>
                  <a:txBody>
                    <a:bodyPr/>
                    <a:lstStyle/>
                    <a:p>
                      <a:pPr algn="r" fontAlgn="b"/>
                      <a:r>
                        <a:rPr lang="en-US" sz="1800" b="1" i="0" u="none" strike="noStrike" dirty="0" smtClean="0">
                          <a:solidFill>
                            <a:schemeClr val="accent6">
                              <a:lumMod val="75000"/>
                            </a:schemeClr>
                          </a:solidFill>
                          <a:effectLst/>
                          <a:latin typeface="Times New Roman" panose="02020603050405020304" pitchFamily="18" charset="0"/>
                        </a:rPr>
                        <a:t>1.40</a:t>
                      </a:r>
                      <a:r>
                        <a:rPr lang="en-US" sz="1800" b="1" i="0" u="none" strike="noStrike" dirty="0" smtClean="0">
                          <a:solidFill>
                            <a:srgbClr val="0000FF"/>
                          </a:solidFill>
                          <a:effectLst/>
                          <a:latin typeface="Times New Roman" panose="02020603050405020304" pitchFamily="18" charset="0"/>
                        </a:rPr>
                        <a:t> </a:t>
                      </a:r>
                      <a:r>
                        <a:rPr lang="en-US" sz="1800" b="0" i="0" u="none" strike="noStrike" dirty="0" smtClean="0">
                          <a:solidFill>
                            <a:schemeClr val="tx1"/>
                          </a:solidFill>
                          <a:effectLst/>
                          <a:latin typeface="Times New Roman" panose="02020603050405020304" pitchFamily="18" charset="0"/>
                        </a:rPr>
                        <a:t>&lt;= </a:t>
                      </a:r>
                      <a:r>
                        <a:rPr lang="en-US" sz="1800" b="0" i="0" u="none" strike="noStrike" dirty="0">
                          <a:solidFill>
                            <a:schemeClr val="tx1"/>
                          </a:solidFill>
                          <a:effectLst/>
                          <a:latin typeface="Times New Roman" panose="02020603050405020304" pitchFamily="18" charset="0"/>
                        </a:rPr>
                        <a:t>1.04 </a:t>
                      </a:r>
                    </a:p>
                  </a:txBody>
                  <a:tcPr marL="9525" marR="9525" marT="9525" marB="0" anchor="b"/>
                </a:tc>
                <a:tc>
                  <a:txBody>
                    <a:bodyPr/>
                    <a:lstStyle/>
                    <a:p>
                      <a:pPr algn="r" fontAlgn="b"/>
                      <a:r>
                        <a:rPr lang="en-US" sz="1800" b="0" i="0" u="none" strike="noStrike" dirty="0">
                          <a:solidFill>
                            <a:schemeClr val="tx1"/>
                          </a:solidFill>
                          <a:effectLst/>
                          <a:latin typeface="Times New Roman" panose="02020603050405020304" pitchFamily="18" charset="0"/>
                        </a:rPr>
                        <a:t>    </a:t>
                      </a:r>
                      <a:r>
                        <a:rPr lang="en-US" sz="1800" b="1" i="0" u="none" strike="noStrike" dirty="0" smtClean="0">
                          <a:solidFill>
                            <a:schemeClr val="accent6">
                              <a:lumMod val="75000"/>
                            </a:schemeClr>
                          </a:solidFill>
                          <a:effectLst/>
                          <a:latin typeface="Times New Roman" panose="02020603050405020304" pitchFamily="18" charset="0"/>
                        </a:rPr>
                        <a:t>0.76 </a:t>
                      </a:r>
                      <a:r>
                        <a:rPr lang="en-US" sz="1800" b="0" i="0" u="none" strike="noStrike" dirty="0" smtClean="0">
                          <a:solidFill>
                            <a:schemeClr val="tx1"/>
                          </a:solidFill>
                          <a:effectLst/>
                          <a:latin typeface="Times New Roman" panose="02020603050405020304" pitchFamily="18" charset="0"/>
                        </a:rPr>
                        <a:t>&lt;= 0.55 </a:t>
                      </a:r>
                      <a:endParaRPr lang="en-US" sz="18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r" fontAlgn="b"/>
                      <a:r>
                        <a:rPr lang="en-US" sz="1800" b="0" i="0" u="none" strike="noStrike" dirty="0">
                          <a:solidFill>
                            <a:schemeClr val="tx1"/>
                          </a:solidFill>
                          <a:effectLst/>
                          <a:latin typeface="Times New Roman" panose="02020603050405020304" pitchFamily="18" charset="0"/>
                        </a:rPr>
                        <a:t>    0.00 </a:t>
                      </a:r>
                    </a:p>
                  </a:txBody>
                  <a:tcPr marL="9525" marR="9525" marT="9525" marB="0" anchor="b"/>
                </a:tc>
                <a:tc>
                  <a:txBody>
                    <a:bodyPr/>
                    <a:lstStyle/>
                    <a:p>
                      <a:pPr algn="r" fontAlgn="b"/>
                      <a:r>
                        <a:rPr lang="en-US" sz="1800" b="1" i="0" u="none" strike="noStrike" dirty="0">
                          <a:solidFill>
                            <a:schemeClr val="tx1"/>
                          </a:solidFill>
                          <a:effectLst/>
                          <a:latin typeface="Times New Roman" panose="02020603050405020304" pitchFamily="18" charset="0"/>
                        </a:rPr>
                        <a:t>        2.76 </a:t>
                      </a:r>
                    </a:p>
                  </a:txBody>
                  <a:tcPr marL="9525" marR="9525" marT="9525" marB="0" anchor="b"/>
                </a:tc>
                <a:extLst>
                  <a:ext uri="{0D108BD9-81ED-4DB2-BD59-A6C34878D82A}">
                    <a16:rowId xmlns="" xmlns:a16="http://schemas.microsoft.com/office/drawing/2014/main" val="10002"/>
                  </a:ext>
                </a:extLst>
              </a:tr>
              <a:tr h="326287">
                <a:tc>
                  <a:txBody>
                    <a:bodyPr/>
                    <a:lstStyle/>
                    <a:p>
                      <a:pPr algn="l" fontAlgn="b"/>
                      <a:r>
                        <a:rPr lang="en-US" sz="1800" b="1" i="0" u="none" strike="noStrike" dirty="0" smtClean="0">
                          <a:solidFill>
                            <a:schemeClr val="tx1"/>
                          </a:solidFill>
                          <a:effectLst/>
                          <a:latin typeface="Times New Roman" panose="02020603050405020304" pitchFamily="18" charset="0"/>
                        </a:rPr>
                        <a:t>18 – </a:t>
                      </a:r>
                      <a:r>
                        <a:rPr lang="en-US" sz="1800" b="1" i="0" u="none" strike="noStrike" dirty="0">
                          <a:solidFill>
                            <a:schemeClr val="tx1"/>
                          </a:solidFill>
                          <a:effectLst/>
                          <a:latin typeface="Times New Roman" panose="02020603050405020304" pitchFamily="18" charset="0"/>
                        </a:rPr>
                        <a:t>64</a:t>
                      </a:r>
                    </a:p>
                  </a:txBody>
                  <a:tcPr marL="9525" marR="9525" marT="9525" marB="0" anchor="b"/>
                </a:tc>
                <a:tc>
                  <a:txBody>
                    <a:bodyPr/>
                    <a:lstStyle/>
                    <a:p>
                      <a:pPr algn="r" fontAlgn="b"/>
                      <a:r>
                        <a:rPr lang="en-US" sz="1800" b="0" i="0" u="none" strike="noStrike" dirty="0">
                          <a:solidFill>
                            <a:schemeClr val="tx1"/>
                          </a:solidFill>
                          <a:effectLst/>
                          <a:latin typeface="Times New Roman" panose="02020603050405020304" pitchFamily="18" charset="0"/>
                        </a:rPr>
                        <a:t>         0.77 </a:t>
                      </a:r>
                    </a:p>
                  </a:txBody>
                  <a:tcPr marL="9525" marR="9525" marT="9525" marB="0" anchor="b"/>
                </a:tc>
                <a:tc>
                  <a:txBody>
                    <a:bodyPr/>
                    <a:lstStyle/>
                    <a:p>
                      <a:pPr algn="r" fontAlgn="b"/>
                      <a:r>
                        <a:rPr lang="en-US" sz="1800" b="0" i="0" u="none" strike="noStrike" dirty="0">
                          <a:solidFill>
                            <a:schemeClr val="tx1"/>
                          </a:solidFill>
                          <a:effectLst/>
                          <a:latin typeface="Times New Roman" panose="02020603050405020304" pitchFamily="18" charset="0"/>
                        </a:rPr>
                        <a:t>    0.57 </a:t>
                      </a:r>
                    </a:p>
                  </a:txBody>
                  <a:tcPr marL="9525" marR="9525" marT="9525" marB="0" anchor="b"/>
                </a:tc>
                <a:tc>
                  <a:txBody>
                    <a:bodyPr/>
                    <a:lstStyle/>
                    <a:p>
                      <a:pPr algn="r" fontAlgn="b"/>
                      <a:r>
                        <a:rPr lang="en-US" sz="1800" b="0" i="0" u="none" strike="noStrike" dirty="0">
                          <a:solidFill>
                            <a:schemeClr val="tx1"/>
                          </a:solidFill>
                          <a:effectLst/>
                          <a:latin typeface="Times New Roman" panose="02020603050405020304" pitchFamily="18" charset="0"/>
                        </a:rPr>
                        <a:t>    0.23 </a:t>
                      </a:r>
                    </a:p>
                  </a:txBody>
                  <a:tcPr marL="9525" marR="9525" marT="9525" marB="0" anchor="b"/>
                </a:tc>
                <a:tc>
                  <a:txBody>
                    <a:bodyPr/>
                    <a:lstStyle/>
                    <a:p>
                      <a:pPr algn="r" fontAlgn="b"/>
                      <a:r>
                        <a:rPr lang="en-US" sz="1800" b="0" i="0" u="none" strike="noStrike" dirty="0">
                          <a:solidFill>
                            <a:schemeClr val="tx1"/>
                          </a:solidFill>
                          <a:effectLst/>
                          <a:latin typeface="Times New Roman" panose="02020603050405020304" pitchFamily="18" charset="0"/>
                        </a:rPr>
                        <a:t>    0.98 </a:t>
                      </a:r>
                    </a:p>
                  </a:txBody>
                  <a:tcPr marL="9525" marR="9525" marT="9525" marB="0" anchor="b"/>
                </a:tc>
                <a:tc>
                  <a:txBody>
                    <a:bodyPr/>
                    <a:lstStyle/>
                    <a:p>
                      <a:pPr algn="r" fontAlgn="b"/>
                      <a:r>
                        <a:rPr lang="en-US" sz="1800" b="0" i="0" u="none" strike="noStrike" dirty="0">
                          <a:solidFill>
                            <a:schemeClr val="tx1"/>
                          </a:solidFill>
                          <a:effectLst/>
                          <a:latin typeface="Times New Roman" panose="02020603050405020304" pitchFamily="18" charset="0"/>
                        </a:rPr>
                        <a:t>    0.51 </a:t>
                      </a:r>
                    </a:p>
                  </a:txBody>
                  <a:tcPr marL="9525" marR="9525" marT="9525" marB="0" anchor="b"/>
                </a:tc>
                <a:tc>
                  <a:txBody>
                    <a:bodyPr/>
                    <a:lstStyle/>
                    <a:p>
                      <a:pPr algn="r" fontAlgn="b"/>
                      <a:r>
                        <a:rPr lang="en-US" sz="1800" b="0" i="0" u="none" strike="noStrike" dirty="0">
                          <a:solidFill>
                            <a:schemeClr val="tx1"/>
                          </a:solidFill>
                          <a:effectLst/>
                          <a:latin typeface="Times New Roman" panose="02020603050405020304" pitchFamily="18" charset="0"/>
                        </a:rPr>
                        <a:t>    0.64 </a:t>
                      </a:r>
                    </a:p>
                  </a:txBody>
                  <a:tcPr marL="9525" marR="9525" marT="9525" marB="0" anchor="b"/>
                </a:tc>
                <a:tc>
                  <a:txBody>
                    <a:bodyPr/>
                    <a:lstStyle/>
                    <a:p>
                      <a:pPr algn="r" fontAlgn="b"/>
                      <a:r>
                        <a:rPr lang="en-US" sz="1800" b="1" i="0" u="none" strike="noStrike" dirty="0">
                          <a:solidFill>
                            <a:schemeClr val="tx1"/>
                          </a:solidFill>
                          <a:effectLst/>
                          <a:latin typeface="Times New Roman" panose="02020603050405020304" pitchFamily="18" charset="0"/>
                        </a:rPr>
                        <a:t>        3.70 </a:t>
                      </a:r>
                    </a:p>
                  </a:txBody>
                  <a:tcPr marL="9525" marR="9525" marT="9525" marB="0" anchor="b"/>
                </a:tc>
                <a:extLst>
                  <a:ext uri="{0D108BD9-81ED-4DB2-BD59-A6C34878D82A}">
                    <a16:rowId xmlns="" xmlns:a16="http://schemas.microsoft.com/office/drawing/2014/main" val="10003"/>
                  </a:ext>
                </a:extLst>
              </a:tr>
              <a:tr h="277291">
                <a:tc>
                  <a:txBody>
                    <a:bodyPr/>
                    <a:lstStyle/>
                    <a:p>
                      <a:pPr algn="r" fontAlgn="b"/>
                      <a:r>
                        <a:rPr lang="en-US" sz="1600" b="1" i="0" u="none" strike="noStrike" dirty="0" smtClean="0">
                          <a:solidFill>
                            <a:srgbClr val="000000"/>
                          </a:solidFill>
                          <a:effectLst/>
                          <a:latin typeface="Times New Roman" panose="02020603050405020304" pitchFamily="18" charset="0"/>
                        </a:rPr>
                        <a:t>Worker</a:t>
                      </a:r>
                      <a:endParaRPr lang="en-US" sz="16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1" i="0" u="none" strike="noStrike" dirty="0">
                          <a:solidFill>
                            <a:srgbClr val="000000"/>
                          </a:solidFill>
                          <a:effectLst/>
                          <a:latin typeface="Times New Roman" panose="02020603050405020304" pitchFamily="18" charset="0"/>
                        </a:rPr>
                        <a:t>           1.01 </a:t>
                      </a:r>
                    </a:p>
                  </a:txBody>
                  <a:tcPr marL="9525" marR="9525" marT="9525" marB="0" anchor="b"/>
                </a:tc>
                <a:tc>
                  <a:txBody>
                    <a:bodyPr/>
                    <a:lstStyle/>
                    <a:p>
                      <a:pPr algn="r" fontAlgn="b"/>
                      <a:r>
                        <a:rPr lang="en-US" sz="1600" b="1" i="0" u="none" strike="noStrike" dirty="0">
                          <a:solidFill>
                            <a:srgbClr val="000000"/>
                          </a:solidFill>
                          <a:effectLst/>
                          <a:latin typeface="Times New Roman" panose="02020603050405020304" pitchFamily="18" charset="0"/>
                        </a:rPr>
                        <a:t>           0.51 </a:t>
                      </a:r>
                    </a:p>
                  </a:txBody>
                  <a:tcPr marL="9525" marR="9525" marT="9525" marB="0" anchor="b"/>
                </a:tc>
                <a:tc>
                  <a:txBody>
                    <a:bodyPr/>
                    <a:lstStyle/>
                    <a:p>
                      <a:pPr algn="r" fontAlgn="b"/>
                      <a:r>
                        <a:rPr lang="en-US" sz="1600" b="1" i="0" u="none" strike="noStrike" dirty="0">
                          <a:solidFill>
                            <a:srgbClr val="000000"/>
                          </a:solidFill>
                          <a:effectLst/>
                          <a:latin typeface="Times New Roman" panose="02020603050405020304" pitchFamily="18" charset="0"/>
                        </a:rPr>
                        <a:t>           0.18 </a:t>
                      </a:r>
                    </a:p>
                  </a:txBody>
                  <a:tcPr marL="9525" marR="9525" marT="9525" marB="0" anchor="b"/>
                </a:tc>
                <a:tc>
                  <a:txBody>
                    <a:bodyPr/>
                    <a:lstStyle/>
                    <a:p>
                      <a:pPr algn="r" fontAlgn="b"/>
                      <a:r>
                        <a:rPr lang="en-US" sz="1600" b="1" i="0" u="none" strike="noStrike" dirty="0">
                          <a:solidFill>
                            <a:srgbClr val="000000"/>
                          </a:solidFill>
                          <a:effectLst/>
                          <a:latin typeface="Times New Roman" panose="02020603050405020304" pitchFamily="18" charset="0"/>
                        </a:rPr>
                        <a:t>           0.84 </a:t>
                      </a:r>
                    </a:p>
                  </a:txBody>
                  <a:tcPr marL="9525" marR="9525" marT="9525" marB="0" anchor="b"/>
                </a:tc>
                <a:tc>
                  <a:txBody>
                    <a:bodyPr/>
                    <a:lstStyle/>
                    <a:p>
                      <a:pPr algn="r" fontAlgn="b"/>
                      <a:r>
                        <a:rPr lang="en-US" sz="1600" b="1" i="0" u="none" strike="noStrike" dirty="0">
                          <a:solidFill>
                            <a:srgbClr val="000000"/>
                          </a:solidFill>
                          <a:effectLst/>
                          <a:latin typeface="Times New Roman" panose="02020603050405020304" pitchFamily="18" charset="0"/>
                        </a:rPr>
                        <a:t>           0.42 </a:t>
                      </a:r>
                    </a:p>
                  </a:txBody>
                  <a:tcPr marL="9525" marR="9525" marT="9525" marB="0" anchor="b"/>
                </a:tc>
                <a:tc>
                  <a:txBody>
                    <a:bodyPr/>
                    <a:lstStyle/>
                    <a:p>
                      <a:pPr algn="r" fontAlgn="b"/>
                      <a:r>
                        <a:rPr lang="en-US" sz="1600" b="1" i="0" u="none" strike="noStrike" dirty="0">
                          <a:solidFill>
                            <a:srgbClr val="000000"/>
                          </a:solidFill>
                          <a:effectLst/>
                          <a:latin typeface="Times New Roman" panose="02020603050405020304" pitchFamily="18" charset="0"/>
                        </a:rPr>
                        <a:t>           0.85 </a:t>
                      </a:r>
                    </a:p>
                  </a:txBody>
                  <a:tcPr marL="9525" marR="9525" marT="9525" marB="0" anchor="b"/>
                </a:tc>
                <a:tc>
                  <a:txBody>
                    <a:bodyPr/>
                    <a:lstStyle/>
                    <a:p>
                      <a:pPr algn="r" fontAlgn="b"/>
                      <a:r>
                        <a:rPr lang="en-US" sz="1600" b="1" i="0" u="none" strike="noStrike" dirty="0">
                          <a:solidFill>
                            <a:srgbClr val="000000"/>
                          </a:solidFill>
                          <a:effectLst/>
                          <a:latin typeface="Times New Roman" panose="02020603050405020304" pitchFamily="18" charset="0"/>
                        </a:rPr>
                        <a:t>              3.81 </a:t>
                      </a:r>
                    </a:p>
                  </a:txBody>
                  <a:tcPr marL="9525" marR="9525" marT="9525" marB="0" anchor="b"/>
                </a:tc>
              </a:tr>
              <a:tr h="277291">
                <a:tc>
                  <a:txBody>
                    <a:bodyPr/>
                    <a:lstStyle/>
                    <a:p>
                      <a:pPr algn="r" fontAlgn="b"/>
                      <a:r>
                        <a:rPr lang="en-US" sz="1400" b="0" i="0" u="none" strike="noStrike" dirty="0" smtClean="0">
                          <a:solidFill>
                            <a:srgbClr val="000000"/>
                          </a:solidFill>
                          <a:effectLst/>
                          <a:latin typeface="Times New Roman" panose="02020603050405020304" pitchFamily="18" charset="0"/>
                        </a:rPr>
                        <a:t>Industry</a:t>
                      </a:r>
                      <a:endParaRPr lang="en-US" sz="14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1.14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0.42 </a:t>
                      </a:r>
                    </a:p>
                  </a:txBody>
                  <a:tcPr marL="9525" marR="9525" marT="9525" marB="0" anchor="b"/>
                </a:tc>
                <a:tc>
                  <a:txBody>
                    <a:bodyPr/>
                    <a:lstStyle/>
                    <a:p>
                      <a:pPr algn="r" fontAlgn="b"/>
                      <a:r>
                        <a:rPr lang="en-US" sz="1600" b="0" i="0" u="none" strike="noStrike">
                          <a:solidFill>
                            <a:srgbClr val="000000"/>
                          </a:solidFill>
                          <a:effectLst/>
                          <a:latin typeface="Times New Roman" panose="02020603050405020304" pitchFamily="18" charset="0"/>
                          <a:cs typeface="Times New Roman" panose="02020603050405020304" pitchFamily="18" charset="0"/>
                        </a:rPr>
                        <a:t>          0.13 </a:t>
                      </a:r>
                    </a:p>
                  </a:txBody>
                  <a:tcPr marL="9525" marR="9525" marT="9525" marB="0" anchor="b"/>
                </a:tc>
                <a:tc>
                  <a:txBody>
                    <a:bodyPr/>
                    <a:lstStyle/>
                    <a:p>
                      <a:pPr algn="r" fontAlgn="b"/>
                      <a:r>
                        <a:rPr lang="en-US" sz="1600" b="0" i="0" u="none" strike="noStrike">
                          <a:solidFill>
                            <a:srgbClr val="000000"/>
                          </a:solidFill>
                          <a:effectLst/>
                          <a:latin typeface="Times New Roman" panose="02020603050405020304" pitchFamily="18" charset="0"/>
                          <a:cs typeface="Times New Roman" panose="02020603050405020304" pitchFamily="18" charset="0"/>
                        </a:rPr>
                        <a:t>          0.70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0.33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0.79 </a:t>
                      </a:r>
                    </a:p>
                  </a:txBody>
                  <a:tcPr marL="9525" marR="9525" marT="9525" marB="0" anchor="b"/>
                </a:tc>
                <a:tc>
                  <a:txBody>
                    <a:bodyPr/>
                    <a:lstStyle/>
                    <a:p>
                      <a:pPr algn="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3.51 </a:t>
                      </a:r>
                    </a:p>
                  </a:txBody>
                  <a:tcPr marL="9525" marR="9525" marT="9525" marB="0" anchor="b"/>
                </a:tc>
              </a:tr>
              <a:tr h="277291">
                <a:tc>
                  <a:txBody>
                    <a:bodyPr/>
                    <a:lstStyle/>
                    <a:p>
                      <a:pPr algn="r" fontAlgn="b"/>
                      <a:r>
                        <a:rPr lang="en-US" sz="1400" b="0" i="0" u="none" strike="noStrike" dirty="0" smtClean="0">
                          <a:solidFill>
                            <a:srgbClr val="000000"/>
                          </a:solidFill>
                          <a:effectLst/>
                          <a:latin typeface="Times New Roman" panose="02020603050405020304" pitchFamily="18" charset="0"/>
                        </a:rPr>
                        <a:t>Office</a:t>
                      </a:r>
                      <a:endParaRPr lang="en-US" sz="14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1.00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0.51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0.20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0.89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0.42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0.93 </a:t>
                      </a:r>
                    </a:p>
                  </a:txBody>
                  <a:tcPr marL="9525" marR="9525" marT="9525" marB="0" anchor="b"/>
                </a:tc>
                <a:tc>
                  <a:txBody>
                    <a:bodyPr/>
                    <a:lstStyle/>
                    <a:p>
                      <a:pPr algn="r" fontAlgn="b"/>
                      <a:r>
                        <a:rPr lang="en-US" sz="1600" b="1" i="0" u="none" strike="noStrike">
                          <a:solidFill>
                            <a:srgbClr val="000000"/>
                          </a:solidFill>
                          <a:effectLst/>
                          <a:latin typeface="Times New Roman" panose="02020603050405020304" pitchFamily="18" charset="0"/>
                          <a:cs typeface="Times New Roman" panose="02020603050405020304" pitchFamily="18" charset="0"/>
                        </a:rPr>
                        <a:t>              3.93 </a:t>
                      </a:r>
                    </a:p>
                  </a:txBody>
                  <a:tcPr marL="9525" marR="9525" marT="9525" marB="0" anchor="b"/>
                </a:tc>
              </a:tr>
              <a:tr h="256464">
                <a:tc>
                  <a:txBody>
                    <a:bodyPr/>
                    <a:lstStyle/>
                    <a:p>
                      <a:pPr algn="r" fontAlgn="b"/>
                      <a:r>
                        <a:rPr lang="en-US" sz="1400" b="0" i="0" u="none" strike="noStrike" dirty="0" smtClean="0">
                          <a:solidFill>
                            <a:srgbClr val="000000"/>
                          </a:solidFill>
                          <a:effectLst/>
                          <a:latin typeface="Times New Roman" panose="02020603050405020304" pitchFamily="18" charset="0"/>
                        </a:rPr>
                        <a:t>Service – Low Rate</a:t>
                      </a:r>
                      <a:endParaRPr lang="en-US" sz="14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0.96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0.54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0.17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0.88 </a:t>
                      </a:r>
                    </a:p>
                  </a:txBody>
                  <a:tcPr marL="9525" marR="9525" marT="9525" marB="0" anchor="b"/>
                </a:tc>
                <a:tc>
                  <a:txBody>
                    <a:bodyPr/>
                    <a:lstStyle/>
                    <a:p>
                      <a:pPr algn="r" fontAlgn="b"/>
                      <a:r>
                        <a:rPr lang="en-US" sz="1600" b="0" i="0" u="none" strike="noStrike">
                          <a:solidFill>
                            <a:srgbClr val="000000"/>
                          </a:solidFill>
                          <a:effectLst/>
                          <a:latin typeface="Times New Roman" panose="02020603050405020304" pitchFamily="18" charset="0"/>
                          <a:cs typeface="Times New Roman" panose="02020603050405020304" pitchFamily="18" charset="0"/>
                        </a:rPr>
                        <a:t>          0.47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0.87 </a:t>
                      </a:r>
                    </a:p>
                  </a:txBody>
                  <a:tcPr marL="9525" marR="9525" marT="9525" marB="0" anchor="b"/>
                </a:tc>
                <a:tc>
                  <a:txBody>
                    <a:bodyPr/>
                    <a:lstStyle/>
                    <a:p>
                      <a:pPr algn="r" fontAlgn="b"/>
                      <a:r>
                        <a:rPr lang="en-US" sz="1600" b="1" i="0" u="none" strike="noStrike">
                          <a:solidFill>
                            <a:srgbClr val="000000"/>
                          </a:solidFill>
                          <a:effectLst/>
                          <a:latin typeface="Times New Roman" panose="02020603050405020304" pitchFamily="18" charset="0"/>
                          <a:cs typeface="Times New Roman" panose="02020603050405020304" pitchFamily="18" charset="0"/>
                        </a:rPr>
                        <a:t>              3.88 </a:t>
                      </a:r>
                    </a:p>
                  </a:txBody>
                  <a:tcPr marL="9525" marR="9525" marT="9525" marB="0" anchor="b"/>
                </a:tc>
              </a:tr>
              <a:tr h="275917">
                <a:tc>
                  <a:txBody>
                    <a:bodyPr/>
                    <a:lstStyle/>
                    <a:p>
                      <a:pPr algn="r" fontAlgn="b"/>
                      <a:r>
                        <a:rPr lang="en-US" sz="1400" b="0" i="0" u="none" strike="noStrike" dirty="0" smtClean="0">
                          <a:solidFill>
                            <a:srgbClr val="000000"/>
                          </a:solidFill>
                          <a:effectLst/>
                          <a:latin typeface="Times New Roman" panose="02020603050405020304" pitchFamily="18" charset="0"/>
                        </a:rPr>
                        <a:t>Service – High Rate</a:t>
                      </a:r>
                      <a:endParaRPr lang="en-US" sz="14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1.09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0.47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0.27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0.72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0.48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0.84 </a:t>
                      </a:r>
                    </a:p>
                  </a:txBody>
                  <a:tcPr marL="9525" marR="9525" marT="9525" marB="0" anchor="b"/>
                </a:tc>
                <a:tc>
                  <a:txBody>
                    <a:bodyPr/>
                    <a:lstStyle/>
                    <a:p>
                      <a:pPr algn="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3.88 </a:t>
                      </a:r>
                    </a:p>
                  </a:txBody>
                  <a:tcPr marL="9525" marR="9525" marT="9525" marB="0" anchor="b"/>
                </a:tc>
              </a:tr>
              <a:tr h="277291">
                <a:tc>
                  <a:txBody>
                    <a:bodyPr/>
                    <a:lstStyle/>
                    <a:p>
                      <a:pPr algn="r" fontAlgn="b"/>
                      <a:r>
                        <a:rPr lang="en-US" sz="1400" b="0" i="0" u="none" strike="noStrike" dirty="0" smtClean="0">
                          <a:solidFill>
                            <a:srgbClr val="000000"/>
                          </a:solidFill>
                          <a:effectLst/>
                          <a:latin typeface="Times New Roman" panose="02020603050405020304" pitchFamily="18" charset="0"/>
                        </a:rPr>
                        <a:t>Retail</a:t>
                      </a:r>
                      <a:endParaRPr lang="en-US" sz="14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0" i="0" u="none" strike="noStrike">
                          <a:solidFill>
                            <a:srgbClr val="000000"/>
                          </a:solidFill>
                          <a:effectLst/>
                          <a:latin typeface="Times New Roman" panose="02020603050405020304" pitchFamily="18" charset="0"/>
                          <a:cs typeface="Times New Roman" panose="02020603050405020304" pitchFamily="18" charset="0"/>
                        </a:rPr>
                        <a:t>          1.04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0.52 </a:t>
                      </a:r>
                    </a:p>
                  </a:txBody>
                  <a:tcPr marL="9525" marR="9525" marT="9525" marB="0" anchor="b"/>
                </a:tc>
                <a:tc>
                  <a:txBody>
                    <a:bodyPr/>
                    <a:lstStyle/>
                    <a:p>
                      <a:pPr algn="r" fontAlgn="b"/>
                      <a:r>
                        <a:rPr lang="en-US" sz="1600" b="0" i="0" u="none" strike="noStrike">
                          <a:solidFill>
                            <a:srgbClr val="000000"/>
                          </a:solidFill>
                          <a:effectLst/>
                          <a:latin typeface="Times New Roman" panose="02020603050405020304" pitchFamily="18" charset="0"/>
                          <a:cs typeface="Times New Roman" panose="02020603050405020304" pitchFamily="18" charset="0"/>
                        </a:rPr>
                        <a:t>          0.16 </a:t>
                      </a: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          0.77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a:solidFill>
                            <a:srgbClr val="000000"/>
                          </a:solidFill>
                          <a:effectLst/>
                          <a:latin typeface="Times New Roman" panose="02020603050405020304" pitchFamily="18" charset="0"/>
                          <a:cs typeface="Times New Roman" panose="02020603050405020304" pitchFamily="18" charset="0"/>
                        </a:rPr>
                        <a:t>          0.34 </a:t>
                      </a:r>
                    </a:p>
                  </a:txBody>
                  <a:tcPr marL="9525" marR="9525" marT="9525" marB="0" anchor="b"/>
                </a:tc>
                <a:tc>
                  <a:txBody>
                    <a:bodyPr/>
                    <a:lstStyle/>
                    <a:p>
                      <a:pPr algn="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0.51 </a:t>
                      </a:r>
                    </a:p>
                  </a:txBody>
                  <a:tcPr marL="9525" marR="9525" marT="9525" marB="0" anchor="b"/>
                </a:tc>
                <a:tc>
                  <a:txBody>
                    <a:bodyPr/>
                    <a:lstStyle/>
                    <a:p>
                      <a:pPr algn="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3.34 </a:t>
                      </a:r>
                    </a:p>
                  </a:txBody>
                  <a:tcPr marL="9525" marR="9525" marT="9525" marB="0" anchor="b"/>
                </a:tc>
              </a:tr>
              <a:tr h="277291">
                <a:tc>
                  <a:txBody>
                    <a:bodyPr/>
                    <a:lstStyle/>
                    <a:p>
                      <a:pPr algn="r" fontAlgn="b"/>
                      <a:r>
                        <a:rPr lang="en-US" sz="1600" b="1" i="0" u="none" strike="noStrike" dirty="0" smtClean="0">
                          <a:solidFill>
                            <a:srgbClr val="000000"/>
                          </a:solidFill>
                          <a:effectLst/>
                          <a:latin typeface="Times New Roman" panose="02020603050405020304" pitchFamily="18" charset="0"/>
                        </a:rPr>
                        <a:t>Non-Worker</a:t>
                      </a:r>
                      <a:endParaRPr lang="en-US" sz="16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rPr>
                        <a:t>0.00 </a:t>
                      </a:r>
                      <a:endParaRPr lang="en-US" sz="16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rPr>
                        <a:t>0.77 </a:t>
                      </a:r>
                      <a:endParaRPr lang="en-US" sz="16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rPr>
                        <a:t>0.33 </a:t>
                      </a:r>
                      <a:endParaRPr lang="en-US" sz="16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rPr>
                        <a:t>1.40 </a:t>
                      </a:r>
                      <a:endParaRPr lang="en-US" sz="16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rPr>
                        <a:t>0.76 </a:t>
                      </a:r>
                      <a:endParaRPr lang="en-US" sz="16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rPr>
                        <a:t>0.00 </a:t>
                      </a:r>
                      <a:endParaRPr lang="en-US" sz="16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rPr>
                        <a:t>3.30 </a:t>
                      </a:r>
                      <a:endParaRPr lang="en-US" sz="1600" b="1" i="0" u="none" strike="noStrike" dirty="0">
                        <a:solidFill>
                          <a:srgbClr val="000000"/>
                        </a:solidFill>
                        <a:effectLst/>
                        <a:latin typeface="Times New Roman" panose="02020603050405020304" pitchFamily="18" charset="0"/>
                      </a:endParaRPr>
                    </a:p>
                  </a:txBody>
                  <a:tcPr marL="9525" marR="9525" marT="9525" marB="0" anchor="b"/>
                </a:tc>
              </a:tr>
              <a:tr h="310649">
                <a:tc>
                  <a:txBody>
                    <a:bodyPr/>
                    <a:lstStyle/>
                    <a:p>
                      <a:pPr algn="l" fontAlgn="b"/>
                      <a:r>
                        <a:rPr lang="en-US" sz="1800" b="1" i="0" u="none" strike="noStrike" dirty="0" smtClean="0">
                          <a:solidFill>
                            <a:schemeClr val="tx1"/>
                          </a:solidFill>
                          <a:effectLst/>
                          <a:latin typeface="Times New Roman" panose="02020603050405020304" pitchFamily="18" charset="0"/>
                        </a:rPr>
                        <a:t>65 – 84</a:t>
                      </a:r>
                      <a:endParaRPr lang="en-US" sz="1800" b="1"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a:solidFill>
                            <a:schemeClr val="tx1"/>
                          </a:solidFill>
                          <a:effectLst/>
                          <a:latin typeface="Times New Roman" panose="02020603050405020304" pitchFamily="18" charset="0"/>
                        </a:rPr>
                        <a:t>         0.18 </a:t>
                      </a:r>
                    </a:p>
                  </a:txBody>
                  <a:tcPr marL="9525" marR="9525" marT="9525" marB="0" anchor="b"/>
                </a:tc>
                <a:tc>
                  <a:txBody>
                    <a:bodyPr/>
                    <a:lstStyle/>
                    <a:p>
                      <a:pPr algn="r" fontAlgn="b"/>
                      <a:r>
                        <a:rPr lang="en-US" sz="1800" b="1" i="0" u="none" strike="noStrike" dirty="0">
                          <a:solidFill>
                            <a:schemeClr val="accent6">
                              <a:lumMod val="75000"/>
                            </a:schemeClr>
                          </a:solidFill>
                          <a:effectLst/>
                          <a:latin typeface="Times New Roman" panose="02020603050405020304" pitchFamily="18" charset="0"/>
                        </a:rPr>
                        <a:t>    </a:t>
                      </a:r>
                      <a:r>
                        <a:rPr lang="en-US" sz="1800" b="1" i="0" u="none" strike="noStrike" dirty="0" smtClean="0">
                          <a:solidFill>
                            <a:schemeClr val="accent6">
                              <a:lumMod val="75000"/>
                            </a:schemeClr>
                          </a:solidFill>
                          <a:effectLst/>
                          <a:latin typeface="Times New Roman" panose="02020603050405020304" pitchFamily="18" charset="0"/>
                        </a:rPr>
                        <a:t>0.77 </a:t>
                      </a:r>
                      <a:r>
                        <a:rPr lang="en-US" sz="1800" b="1" i="0" u="none" strike="noStrike" dirty="0" smtClean="0">
                          <a:solidFill>
                            <a:schemeClr val="tx1"/>
                          </a:solidFill>
                          <a:effectLst/>
                          <a:latin typeface="Times New Roman" panose="02020603050405020304" pitchFamily="18" charset="0"/>
                        </a:rPr>
                        <a:t>&lt;= 0.73 </a:t>
                      </a:r>
                      <a:endParaRPr lang="en-US" sz="1800" b="1"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a:solidFill>
                            <a:schemeClr val="tx1"/>
                          </a:solidFill>
                          <a:effectLst/>
                          <a:latin typeface="Times New Roman" panose="02020603050405020304" pitchFamily="18" charset="0"/>
                        </a:rPr>
                        <a:t>    0.04 </a:t>
                      </a:r>
                    </a:p>
                  </a:txBody>
                  <a:tcPr marL="9525" marR="9525" marT="9525" marB="0" anchor="b"/>
                </a:tc>
                <a:tc>
                  <a:txBody>
                    <a:bodyPr/>
                    <a:lstStyle/>
                    <a:p>
                      <a:pPr algn="r" fontAlgn="b"/>
                      <a:r>
                        <a:rPr lang="en-US" sz="1800" b="1" i="0" u="none" strike="noStrike" dirty="0">
                          <a:solidFill>
                            <a:srgbClr val="0000FF"/>
                          </a:solidFill>
                          <a:effectLst/>
                          <a:latin typeface="Times New Roman" panose="02020603050405020304" pitchFamily="18" charset="0"/>
                        </a:rPr>
                        <a:t>   </a:t>
                      </a:r>
                      <a:r>
                        <a:rPr lang="en-US" sz="1800" b="1" i="0" u="none" strike="noStrike" dirty="0">
                          <a:solidFill>
                            <a:schemeClr val="accent6">
                              <a:lumMod val="75000"/>
                            </a:schemeClr>
                          </a:solidFill>
                          <a:effectLst/>
                          <a:latin typeface="Times New Roman" panose="02020603050405020304" pitchFamily="18" charset="0"/>
                        </a:rPr>
                        <a:t> </a:t>
                      </a:r>
                      <a:r>
                        <a:rPr lang="en-US" sz="1800" b="1" i="0" u="none" strike="noStrike" dirty="0" smtClean="0">
                          <a:solidFill>
                            <a:schemeClr val="accent6">
                              <a:lumMod val="75000"/>
                            </a:schemeClr>
                          </a:solidFill>
                          <a:effectLst/>
                          <a:latin typeface="Times New Roman" panose="02020603050405020304" pitchFamily="18" charset="0"/>
                        </a:rPr>
                        <a:t>1.40 </a:t>
                      </a:r>
                      <a:r>
                        <a:rPr lang="en-US" sz="1800" b="1" i="0" u="none" strike="noStrike" dirty="0" smtClean="0">
                          <a:solidFill>
                            <a:schemeClr val="tx1"/>
                          </a:solidFill>
                          <a:effectLst/>
                          <a:latin typeface="Times New Roman" panose="02020603050405020304" pitchFamily="18" charset="0"/>
                        </a:rPr>
                        <a:t>&lt;= 1.15 </a:t>
                      </a:r>
                      <a:endParaRPr lang="en-US" sz="1800" b="1"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a:solidFill>
                            <a:schemeClr val="accent6">
                              <a:lumMod val="75000"/>
                            </a:schemeClr>
                          </a:solidFill>
                          <a:effectLst/>
                          <a:latin typeface="Times New Roman" panose="02020603050405020304" pitchFamily="18" charset="0"/>
                        </a:rPr>
                        <a:t>    </a:t>
                      </a:r>
                      <a:r>
                        <a:rPr lang="en-US" sz="1800" b="1" i="0" u="none" strike="noStrike" dirty="0" smtClean="0">
                          <a:solidFill>
                            <a:schemeClr val="accent6">
                              <a:lumMod val="75000"/>
                            </a:schemeClr>
                          </a:solidFill>
                          <a:effectLst/>
                          <a:latin typeface="Times New Roman" panose="02020603050405020304" pitchFamily="18" charset="0"/>
                        </a:rPr>
                        <a:t>0.76 &lt;= </a:t>
                      </a:r>
                      <a:r>
                        <a:rPr lang="en-US" sz="1800" b="1" i="0" u="none" strike="noStrike" dirty="0" smtClean="0">
                          <a:solidFill>
                            <a:schemeClr val="tx1"/>
                          </a:solidFill>
                          <a:effectLst/>
                          <a:latin typeface="Times New Roman" panose="02020603050405020304" pitchFamily="18" charset="0"/>
                        </a:rPr>
                        <a:t>0.61</a:t>
                      </a:r>
                      <a:endParaRPr lang="en-US" sz="1800" b="1"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a:solidFill>
                            <a:schemeClr val="tx1"/>
                          </a:solidFill>
                          <a:effectLst/>
                          <a:latin typeface="Times New Roman" panose="02020603050405020304" pitchFamily="18" charset="0"/>
                        </a:rPr>
                        <a:t>    0.14 </a:t>
                      </a:r>
                    </a:p>
                  </a:txBody>
                  <a:tcPr marL="9525" marR="9525" marT="9525" marB="0" anchor="b"/>
                </a:tc>
                <a:tc>
                  <a:txBody>
                    <a:bodyPr/>
                    <a:lstStyle/>
                    <a:p>
                      <a:pPr algn="r" fontAlgn="b"/>
                      <a:r>
                        <a:rPr lang="en-US" sz="1800" b="1" i="0" u="none" strike="noStrike" dirty="0">
                          <a:solidFill>
                            <a:srgbClr val="0000FF"/>
                          </a:solidFill>
                          <a:effectLst/>
                          <a:latin typeface="Times New Roman" panose="02020603050405020304" pitchFamily="18" charset="0"/>
                        </a:rPr>
                        <a:t>        </a:t>
                      </a:r>
                      <a:r>
                        <a:rPr lang="en-US" sz="1800" b="1" i="0" u="none" strike="noStrike" dirty="0" smtClean="0">
                          <a:solidFill>
                            <a:schemeClr val="accent6">
                              <a:lumMod val="75000"/>
                            </a:schemeClr>
                          </a:solidFill>
                          <a:effectLst/>
                          <a:latin typeface="Times New Roman" panose="02020603050405020304" pitchFamily="18" charset="0"/>
                        </a:rPr>
                        <a:t>3.29 </a:t>
                      </a:r>
                      <a:r>
                        <a:rPr lang="en-US" sz="1800" b="1" i="0" u="none" strike="noStrike" dirty="0" smtClean="0">
                          <a:solidFill>
                            <a:schemeClr val="tx1"/>
                          </a:solidFill>
                          <a:effectLst/>
                          <a:latin typeface="Times New Roman" panose="02020603050405020304" pitchFamily="18" charset="0"/>
                        </a:rPr>
                        <a:t>&lt;=  2.85</a:t>
                      </a:r>
                      <a:endParaRPr lang="en-US" sz="1800" b="1" i="0" u="none" strike="noStrike" dirty="0">
                        <a:solidFill>
                          <a:schemeClr val="tx1"/>
                        </a:solidFill>
                        <a:effectLst/>
                        <a:latin typeface="Times New Roman" panose="02020603050405020304" pitchFamily="18" charset="0"/>
                      </a:endParaRPr>
                    </a:p>
                  </a:txBody>
                  <a:tcPr marL="9525" marR="9525" marT="9525" marB="0" anchor="b"/>
                </a:tc>
                <a:extLst>
                  <a:ext uri="{0D108BD9-81ED-4DB2-BD59-A6C34878D82A}">
                    <a16:rowId xmlns="" xmlns:a16="http://schemas.microsoft.com/office/drawing/2014/main" val="10004"/>
                  </a:ext>
                </a:extLst>
              </a:tr>
              <a:tr h="461343">
                <a:tc>
                  <a:txBody>
                    <a:bodyPr/>
                    <a:lstStyle/>
                    <a:p>
                      <a:pPr algn="l" fontAlgn="b"/>
                      <a:r>
                        <a:rPr lang="en-US" sz="1800" b="1" i="0" u="none" strike="noStrike" dirty="0" smtClean="0">
                          <a:solidFill>
                            <a:schemeClr val="tx1"/>
                          </a:solidFill>
                          <a:effectLst/>
                          <a:latin typeface="Times New Roman" panose="02020603050405020304" pitchFamily="18" charset="0"/>
                        </a:rPr>
                        <a:t>85</a:t>
                      </a:r>
                      <a:r>
                        <a:rPr lang="en-US" sz="1800" b="1" i="0" u="none" strike="noStrike" dirty="0">
                          <a:solidFill>
                            <a:schemeClr val="tx1"/>
                          </a:solidFill>
                          <a:effectLst/>
                          <a:latin typeface="Times New Roman" panose="02020603050405020304" pitchFamily="18" charset="0"/>
                        </a:rPr>
                        <a:t>/+</a:t>
                      </a:r>
                    </a:p>
                  </a:txBody>
                  <a:tcPr marL="9525" marR="9525" marT="9525" marB="0" anchor="b"/>
                </a:tc>
                <a:tc>
                  <a:txBody>
                    <a:bodyPr/>
                    <a:lstStyle/>
                    <a:p>
                      <a:pPr algn="r" fontAlgn="b"/>
                      <a:r>
                        <a:rPr lang="en-US" sz="1800" b="1" i="0" u="none" strike="noStrike" dirty="0">
                          <a:solidFill>
                            <a:schemeClr val="tx1"/>
                          </a:solidFill>
                          <a:effectLst/>
                          <a:latin typeface="Times New Roman" panose="02020603050405020304" pitchFamily="18" charset="0"/>
                        </a:rPr>
                        <a:t>         0.04 </a:t>
                      </a:r>
                    </a:p>
                  </a:txBody>
                  <a:tcPr marL="9525" marR="9525" marT="9525" marB="0" anchor="b"/>
                </a:tc>
                <a:tc>
                  <a:txBody>
                    <a:bodyPr/>
                    <a:lstStyle/>
                    <a:p>
                      <a:pPr algn="r" fontAlgn="b"/>
                      <a:r>
                        <a:rPr lang="en-US" sz="1800" b="1" i="0" u="none" strike="noStrike" dirty="0">
                          <a:solidFill>
                            <a:srgbClr val="0000FF"/>
                          </a:solidFill>
                          <a:effectLst/>
                          <a:latin typeface="Times New Roman" panose="02020603050405020304" pitchFamily="18" charset="0"/>
                        </a:rPr>
                        <a:t>    </a:t>
                      </a:r>
                      <a:r>
                        <a:rPr lang="en-US" sz="1800" b="1" i="0" u="none" strike="noStrike" dirty="0" smtClean="0">
                          <a:solidFill>
                            <a:schemeClr val="accent6">
                              <a:lumMod val="75000"/>
                            </a:schemeClr>
                          </a:solidFill>
                          <a:effectLst/>
                          <a:latin typeface="Times New Roman" panose="02020603050405020304" pitchFamily="18" charset="0"/>
                        </a:rPr>
                        <a:t>0.77</a:t>
                      </a:r>
                      <a:r>
                        <a:rPr lang="en-US" sz="1800" b="1" i="0" u="none" strike="noStrike" baseline="0" dirty="0" smtClean="0">
                          <a:solidFill>
                            <a:srgbClr val="0000FF"/>
                          </a:solidFill>
                          <a:effectLst/>
                          <a:latin typeface="Times New Roman" panose="02020603050405020304" pitchFamily="18" charset="0"/>
                        </a:rPr>
                        <a:t> </a:t>
                      </a:r>
                      <a:r>
                        <a:rPr lang="en-US" sz="1800" b="1" i="0" u="none" strike="noStrike" dirty="0" smtClean="0">
                          <a:solidFill>
                            <a:schemeClr val="tx1"/>
                          </a:solidFill>
                          <a:effectLst/>
                          <a:latin typeface="Times New Roman" panose="02020603050405020304" pitchFamily="18" charset="0"/>
                        </a:rPr>
                        <a:t>&lt;= 0.57 </a:t>
                      </a:r>
                      <a:endParaRPr lang="en-US" sz="1800" b="1"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a:solidFill>
                            <a:schemeClr val="tx1"/>
                          </a:solidFill>
                          <a:effectLst/>
                          <a:latin typeface="Times New Roman" panose="02020603050405020304" pitchFamily="18" charset="0"/>
                        </a:rPr>
                        <a:t>    0.01 </a:t>
                      </a:r>
                    </a:p>
                  </a:txBody>
                  <a:tcPr marL="9525" marR="9525" marT="9525" marB="0" anchor="b"/>
                </a:tc>
                <a:tc>
                  <a:txBody>
                    <a:bodyPr/>
                    <a:lstStyle/>
                    <a:p>
                      <a:pPr algn="r" fontAlgn="b"/>
                      <a:r>
                        <a:rPr lang="en-US" sz="1800" b="1" i="0" u="none" strike="noStrike" dirty="0" smtClean="0">
                          <a:solidFill>
                            <a:schemeClr val="accent6">
                              <a:lumMod val="75000"/>
                            </a:schemeClr>
                          </a:solidFill>
                          <a:effectLst/>
                          <a:latin typeface="Times New Roman" panose="02020603050405020304" pitchFamily="18" charset="0"/>
                        </a:rPr>
                        <a:t>1.40</a:t>
                      </a:r>
                      <a:r>
                        <a:rPr lang="en-US" sz="1800" b="1" i="0" u="none" strike="noStrike" baseline="0" dirty="0" smtClean="0">
                          <a:solidFill>
                            <a:srgbClr val="0000FF"/>
                          </a:solidFill>
                          <a:effectLst/>
                          <a:latin typeface="Times New Roman" panose="02020603050405020304" pitchFamily="18" charset="0"/>
                        </a:rPr>
                        <a:t> </a:t>
                      </a:r>
                      <a:r>
                        <a:rPr lang="en-US" sz="1800" b="1" i="0" u="none" strike="noStrike" dirty="0" smtClean="0">
                          <a:solidFill>
                            <a:schemeClr val="tx1"/>
                          </a:solidFill>
                          <a:effectLst/>
                          <a:latin typeface="Times New Roman" panose="02020603050405020304" pitchFamily="18" charset="0"/>
                        </a:rPr>
                        <a:t>&lt;=  1.05 </a:t>
                      </a:r>
                      <a:endParaRPr lang="en-US" sz="1800" b="1"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a:solidFill>
                            <a:srgbClr val="0000FF"/>
                          </a:solidFill>
                          <a:effectLst/>
                          <a:latin typeface="Times New Roman" panose="02020603050405020304" pitchFamily="18" charset="0"/>
                        </a:rPr>
                        <a:t>    </a:t>
                      </a:r>
                      <a:r>
                        <a:rPr lang="en-US" sz="1800" b="1" i="0" u="none" strike="noStrike" dirty="0" smtClean="0">
                          <a:solidFill>
                            <a:schemeClr val="accent6">
                              <a:lumMod val="75000"/>
                            </a:schemeClr>
                          </a:solidFill>
                          <a:effectLst/>
                          <a:latin typeface="Times New Roman" panose="02020603050405020304" pitchFamily="18" charset="0"/>
                        </a:rPr>
                        <a:t>0.76</a:t>
                      </a:r>
                      <a:r>
                        <a:rPr lang="en-US" sz="1800" b="1" i="0" u="none" strike="noStrike" baseline="0" dirty="0" smtClean="0">
                          <a:solidFill>
                            <a:srgbClr val="0000FF"/>
                          </a:solidFill>
                          <a:effectLst/>
                          <a:latin typeface="Times New Roman" panose="02020603050405020304" pitchFamily="18" charset="0"/>
                        </a:rPr>
                        <a:t> </a:t>
                      </a:r>
                      <a:r>
                        <a:rPr lang="en-US" sz="1800" b="1" i="0" u="none" strike="noStrike" dirty="0" smtClean="0">
                          <a:solidFill>
                            <a:schemeClr val="tx1"/>
                          </a:solidFill>
                          <a:effectLst/>
                          <a:latin typeface="Times New Roman" panose="02020603050405020304" pitchFamily="18" charset="0"/>
                        </a:rPr>
                        <a:t>&lt;= 0.48 </a:t>
                      </a:r>
                      <a:endParaRPr lang="en-US" sz="1800" b="1"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a:solidFill>
                            <a:schemeClr val="tx1"/>
                          </a:solidFill>
                          <a:effectLst/>
                          <a:latin typeface="Times New Roman" panose="02020603050405020304" pitchFamily="18" charset="0"/>
                        </a:rPr>
                        <a:t>    0.04 </a:t>
                      </a:r>
                    </a:p>
                  </a:txBody>
                  <a:tcPr marL="9525" marR="9525" marT="9525" marB="0" anchor="b"/>
                </a:tc>
                <a:tc>
                  <a:txBody>
                    <a:bodyPr/>
                    <a:lstStyle/>
                    <a:p>
                      <a:pPr algn="r" fontAlgn="b"/>
                      <a:r>
                        <a:rPr lang="en-US" sz="1800" b="1" i="0" u="none" strike="noStrike" dirty="0" smtClean="0">
                          <a:solidFill>
                            <a:schemeClr val="accent6">
                              <a:lumMod val="75000"/>
                            </a:schemeClr>
                          </a:solidFill>
                          <a:effectLst/>
                          <a:latin typeface="Times New Roman" panose="02020603050405020304" pitchFamily="18" charset="0"/>
                        </a:rPr>
                        <a:t>3.01</a:t>
                      </a:r>
                      <a:r>
                        <a:rPr lang="en-US" sz="1800" b="1" i="0" u="none" strike="noStrike" baseline="0" dirty="0" smtClean="0">
                          <a:solidFill>
                            <a:schemeClr val="accent6">
                              <a:lumMod val="75000"/>
                            </a:schemeClr>
                          </a:solidFill>
                          <a:effectLst/>
                          <a:latin typeface="Times New Roman" panose="02020603050405020304" pitchFamily="18" charset="0"/>
                        </a:rPr>
                        <a:t> </a:t>
                      </a:r>
                      <a:r>
                        <a:rPr lang="en-US" sz="1800" b="1" i="0" u="none" strike="noStrike" dirty="0" smtClean="0">
                          <a:solidFill>
                            <a:schemeClr val="tx1"/>
                          </a:solidFill>
                          <a:effectLst/>
                          <a:latin typeface="Times New Roman" panose="02020603050405020304" pitchFamily="18" charset="0"/>
                        </a:rPr>
                        <a:t>&lt;= 2.17 </a:t>
                      </a:r>
                      <a:endParaRPr lang="en-US" sz="1800" b="1" i="0" u="none" strike="noStrike" dirty="0">
                        <a:solidFill>
                          <a:schemeClr val="tx1"/>
                        </a:solidFill>
                        <a:effectLst/>
                        <a:latin typeface="Times New Roman" panose="02020603050405020304" pitchFamily="18" charset="0"/>
                      </a:endParaRPr>
                    </a:p>
                  </a:txBody>
                  <a:tcPr marL="9525" marR="9525" marT="9525" marB="0" anchor="b"/>
                </a:tc>
                <a:extLst>
                  <a:ext uri="{0D108BD9-81ED-4DB2-BD59-A6C34878D82A}">
                    <a16:rowId xmlns="" xmlns:a16="http://schemas.microsoft.com/office/drawing/2014/main" val="10005"/>
                  </a:ext>
                </a:extLst>
              </a:tr>
              <a:tr h="425223">
                <a:tc gridSpan="8">
                  <a:txBody>
                    <a:bodyPr/>
                    <a:lstStyle/>
                    <a:p>
                      <a:pPr algn="l" fontAlgn="b"/>
                      <a:r>
                        <a:rPr lang="en-US" sz="1600" b="0" i="0" u="sng" strike="noStrike" dirty="0" smtClean="0">
                          <a:solidFill>
                            <a:srgbClr val="000000"/>
                          </a:solidFill>
                          <a:effectLst/>
                          <a:latin typeface="Times New Roman" panose="02020603050405020304" pitchFamily="18" charset="0"/>
                        </a:rPr>
                        <a:t>Notes:</a:t>
                      </a:r>
                    </a:p>
                    <a:p>
                      <a:pPr marL="342900" indent="-342900" algn="l" fontAlgn="b">
                        <a:buAutoNum type="arabicParenR"/>
                      </a:pPr>
                      <a:r>
                        <a:rPr lang="en-US" sz="1600" b="0" i="0" u="none" strike="noStrike" dirty="0" smtClean="0">
                          <a:solidFill>
                            <a:srgbClr val="000000"/>
                          </a:solidFill>
                          <a:effectLst/>
                          <a:latin typeface="Times New Roman" panose="02020603050405020304" pitchFamily="18" charset="0"/>
                        </a:rPr>
                        <a:t>2016HTS [linked</a:t>
                      </a:r>
                      <a:r>
                        <a:rPr lang="en-US" sz="1600" b="0" i="0" u="none" strike="noStrike" baseline="0" dirty="0" smtClean="0">
                          <a:solidFill>
                            <a:srgbClr val="000000"/>
                          </a:solidFill>
                          <a:effectLst/>
                          <a:latin typeface="Times New Roman" panose="02020603050405020304" pitchFamily="18" charset="0"/>
                        </a:rPr>
                        <a:t> trip data]; 95% of workers are within age 18-64;</a:t>
                      </a:r>
                    </a:p>
                    <a:p>
                      <a:pPr marL="342900" indent="-342900" algn="l" fontAlgn="b">
                        <a:buAutoNum type="arabicParenR" startAt="2"/>
                      </a:pPr>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workers in 2016 and in 2045MTP  [Adult</a:t>
                      </a:r>
                      <a:r>
                        <a:rPr lang="en-US" sz="1600" b="0" i="0" u="none" strike="noStrike" baseline="0" dirty="0" smtClean="0">
                          <a:solidFill>
                            <a:srgbClr val="000000"/>
                          </a:solidFill>
                          <a:effectLst/>
                          <a:latin typeface="Times New Roman" panose="02020603050405020304" pitchFamily="18" charset="0"/>
                          <a:cs typeface="Times New Roman" panose="02020603050405020304" pitchFamily="18" charset="0"/>
                        </a:rPr>
                        <a:t> -</a:t>
                      </a:r>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worker</a:t>
                      </a:r>
                      <a:r>
                        <a:rPr lang="en-US" sz="1600" b="0" i="0" u="none" strike="noStrike" baseline="0" dirty="0" smtClean="0">
                          <a:solidFill>
                            <a:srgbClr val="000000"/>
                          </a:solidFill>
                          <a:effectLst/>
                          <a:latin typeface="Times New Roman" panose="02020603050405020304" pitchFamily="18" charset="0"/>
                          <a:cs typeface="Times New Roman" panose="02020603050405020304" pitchFamily="18" charset="0"/>
                        </a:rPr>
                        <a:t> vs. Adult-non-worker (2016HTS) = 65.7% vs. 34.3%] </a:t>
                      </a:r>
                      <a:endParaRPr lang="en-US" sz="1600" b="0" i="0" u="none" strike="noStrike" baseline="0" dirty="0" smtClean="0">
                        <a:solidFill>
                          <a:srgbClr val="000000"/>
                        </a:solidFill>
                        <a:effectLst/>
                        <a:latin typeface="Times New Roman" panose="02020603050405020304" pitchFamily="18" charset="0"/>
                        <a:cs typeface="Times New Roman" panose="02020603050405020304" pitchFamily="18" charset="0"/>
                      </a:endParaRPr>
                    </a:p>
                    <a:p>
                      <a:pPr marL="342900" indent="-342900" algn="l" fontAlgn="b">
                        <a:buAutoNum type="arabicParenR" startAt="2"/>
                      </a:pPr>
                      <a:r>
                        <a:rPr lang="en-US" sz="1600" b="0" i="0" u="none" strike="noStrike" baseline="0" dirty="0" smtClean="0">
                          <a:solidFill>
                            <a:srgbClr val="000000"/>
                          </a:solidFill>
                          <a:effectLst/>
                          <a:latin typeface="Times New Roman" panose="02020603050405020304" pitchFamily="18" charset="0"/>
                          <a:cs typeface="Times New Roman" panose="02020603050405020304" pitchFamily="18" charset="0"/>
                        </a:rPr>
                        <a:t>2016HTS person trip rate  (all ages combined): All purposes combined: 3.36 [HBW 0.51, </a:t>
                      </a:r>
                      <a:r>
                        <a:rPr lang="en-US" sz="1600" b="0" i="0" u="none" strike="noStrike" baseline="0" dirty="0" err="1" smtClean="0">
                          <a:solidFill>
                            <a:srgbClr val="000000"/>
                          </a:solidFill>
                          <a:effectLst/>
                          <a:latin typeface="Times New Roman" panose="02020603050405020304" pitchFamily="18" charset="0"/>
                          <a:cs typeface="Times New Roman" panose="02020603050405020304" pitchFamily="18" charset="0"/>
                        </a:rPr>
                        <a:t>HBShop</a:t>
                      </a:r>
                      <a:r>
                        <a:rPr lang="en-US" sz="1600" b="0" i="0" u="none" strike="noStrike" baseline="0" dirty="0" smtClean="0">
                          <a:solidFill>
                            <a:srgbClr val="000000"/>
                          </a:solidFill>
                          <a:effectLst/>
                          <a:latin typeface="Times New Roman" panose="02020603050405020304" pitchFamily="18" charset="0"/>
                          <a:cs typeface="Times New Roman" panose="02020603050405020304" pitchFamily="18" charset="0"/>
                        </a:rPr>
                        <a:t> 0.52, HBK12 0.36, HBO 1.02, NHNW 0.42]</a:t>
                      </a:r>
                      <a:endParaRPr lang="en-US" sz="1600" b="0" i="0" u="none" strike="noStrike" dirty="0">
                        <a:solidFill>
                          <a:srgbClr val="000000"/>
                        </a:solidFill>
                        <a:effectLst/>
                        <a:latin typeface="Times New Roman" panose="02020603050405020304" pitchFamily="18" charset="0"/>
                      </a:endParaRPr>
                    </a:p>
                  </a:txBody>
                  <a:tcPr marL="9525" marR="9525" marT="9525" marB="0" anchor="b"/>
                </a:tc>
                <a:tc hMerge="1">
                  <a:txBody>
                    <a:bodyPr/>
                    <a:lstStyle/>
                    <a:p>
                      <a:pPr algn="r" fontAlgn="b"/>
                      <a:endParaRPr lang="en-US" sz="1800" b="0" i="0" u="none" strike="noStrike" dirty="0">
                        <a:solidFill>
                          <a:schemeClr val="tx1"/>
                        </a:solidFill>
                        <a:effectLst/>
                        <a:latin typeface="Times New Roman" panose="02020603050405020304" pitchFamily="18" charset="0"/>
                      </a:endParaRPr>
                    </a:p>
                  </a:txBody>
                  <a:tcPr marL="9525" marR="9525" marT="9525" marB="0" anchor="b"/>
                </a:tc>
                <a:tc hMerge="1">
                  <a:txBody>
                    <a:bodyPr/>
                    <a:lstStyle/>
                    <a:p>
                      <a:pPr algn="r" fontAlgn="b"/>
                      <a:endParaRPr lang="en-US" sz="1600" b="1" i="0" u="none" strike="noStrike" dirty="0">
                        <a:solidFill>
                          <a:schemeClr val="tx1"/>
                        </a:solidFill>
                        <a:effectLst/>
                        <a:latin typeface="Times New Roman" panose="02020603050405020304" pitchFamily="18" charset="0"/>
                      </a:endParaRPr>
                    </a:p>
                  </a:txBody>
                  <a:tcPr marL="9525" marR="9525" marT="9525" marB="0" anchor="b"/>
                </a:tc>
                <a:tc hMerge="1">
                  <a:txBody>
                    <a:bodyPr/>
                    <a:lstStyle/>
                    <a:p>
                      <a:pPr algn="r" fontAlgn="b"/>
                      <a:endParaRPr lang="en-US" sz="1600" b="1" i="0" u="none" strike="noStrike" dirty="0">
                        <a:solidFill>
                          <a:schemeClr val="tx1"/>
                        </a:solidFill>
                        <a:effectLst/>
                        <a:latin typeface="Times New Roman" panose="02020603050405020304" pitchFamily="18" charset="0"/>
                      </a:endParaRPr>
                    </a:p>
                  </a:txBody>
                  <a:tcPr marL="9525" marR="9525" marT="9525" marB="0" anchor="b"/>
                </a:tc>
                <a:tc hMerge="1">
                  <a:txBody>
                    <a:bodyPr/>
                    <a:lstStyle/>
                    <a:p>
                      <a:pPr algn="r" fontAlgn="b"/>
                      <a:endParaRPr lang="en-US" sz="1600" b="1" i="0" u="none" strike="noStrike" dirty="0">
                        <a:solidFill>
                          <a:schemeClr val="tx1"/>
                        </a:solidFill>
                        <a:effectLst/>
                        <a:latin typeface="Times New Roman" panose="02020603050405020304" pitchFamily="18" charset="0"/>
                      </a:endParaRPr>
                    </a:p>
                  </a:txBody>
                  <a:tcPr marL="9525" marR="9525" marT="9525" marB="0" anchor="b"/>
                </a:tc>
                <a:tc hMerge="1">
                  <a:txBody>
                    <a:bodyPr/>
                    <a:lstStyle/>
                    <a:p>
                      <a:pPr algn="r" fontAlgn="b"/>
                      <a:endParaRPr lang="en-US" sz="1600" b="1" i="0" u="none" strike="noStrike" dirty="0">
                        <a:solidFill>
                          <a:schemeClr val="tx1"/>
                        </a:solidFill>
                        <a:effectLst/>
                        <a:latin typeface="Times New Roman" panose="02020603050405020304" pitchFamily="18" charset="0"/>
                      </a:endParaRPr>
                    </a:p>
                  </a:txBody>
                  <a:tcPr marL="9525" marR="9525" marT="9525" marB="0" anchor="b"/>
                </a:tc>
                <a:tc hMerge="1">
                  <a:txBody>
                    <a:bodyPr/>
                    <a:lstStyle/>
                    <a:p>
                      <a:pPr algn="r" fontAlgn="b"/>
                      <a:endParaRPr lang="en-US" sz="1600" b="1" i="0" u="none" strike="noStrike" dirty="0">
                        <a:solidFill>
                          <a:schemeClr val="tx1"/>
                        </a:solidFill>
                        <a:effectLst/>
                        <a:latin typeface="Times New Roman" panose="02020603050405020304" pitchFamily="18" charset="0"/>
                      </a:endParaRPr>
                    </a:p>
                  </a:txBody>
                  <a:tcPr marL="9525" marR="9525" marT="9525" marB="0" anchor="b"/>
                </a:tc>
                <a:tc hMerge="1">
                  <a:txBody>
                    <a:bodyPr/>
                    <a:lstStyle/>
                    <a:p>
                      <a:pPr algn="r" fontAlgn="b"/>
                      <a:endParaRPr lang="en-US" sz="1600" b="1" i="0" u="none" strike="noStrike" dirty="0">
                        <a:solidFill>
                          <a:schemeClr val="tx1"/>
                        </a:solidFill>
                        <a:effectLst/>
                        <a:latin typeface="Times New Roman" panose="02020603050405020304" pitchFamily="18" charset="0"/>
                      </a:endParaRPr>
                    </a:p>
                  </a:txBody>
                  <a:tcPr marL="9525" marR="9525" marT="9525" marB="0" anchor="b"/>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398002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10439400" cy="685800"/>
          </a:xfrm>
        </p:spPr>
        <p:txBody>
          <a:bodyPr>
            <a:normAutofit fontScale="90000"/>
          </a:bodyPr>
          <a:lstStyle/>
          <a:p>
            <a:r>
              <a:rPr lang="en-US" sz="2800" b="1" dirty="0"/>
              <a:t>Scenario 3 </a:t>
            </a:r>
            <a:r>
              <a:rPr lang="en-US" sz="2800" b="1" dirty="0" smtClean="0"/>
              <a:t>– AV </a:t>
            </a:r>
            <a:r>
              <a:rPr lang="en-US" sz="2800" b="1" dirty="0"/>
              <a:t>Impact: VMT per Auto Trip </a:t>
            </a:r>
            <a:r>
              <a:rPr lang="en-US" sz="2800" b="1" dirty="0" smtClean="0"/>
              <a:t>Assumption </a:t>
            </a:r>
            <a:br>
              <a:rPr lang="en-US" sz="2800" b="1" dirty="0" smtClean="0"/>
            </a:br>
            <a:r>
              <a:rPr lang="en-US" sz="2800" b="1" dirty="0" smtClean="0"/>
              <a:t>[</a:t>
            </a:r>
            <a:r>
              <a:rPr lang="en-US" sz="2800" b="1" dirty="0"/>
              <a:t>Increase </a:t>
            </a:r>
            <a:r>
              <a:rPr lang="en-US" sz="2800" b="1" dirty="0" smtClean="0"/>
              <a:t>by </a:t>
            </a:r>
            <a:r>
              <a:rPr lang="en-US" sz="2800" b="1" dirty="0"/>
              <a:t>10% except </a:t>
            </a:r>
            <a:r>
              <a:rPr lang="en-US" sz="2800" b="1" dirty="0" smtClean="0"/>
              <a:t>HBK12 (shown), </a:t>
            </a:r>
            <a:r>
              <a:rPr lang="en-US" sz="2800" b="1" dirty="0"/>
              <a:t>from </a:t>
            </a:r>
            <a:r>
              <a:rPr lang="en-US" sz="2800" b="1" dirty="0" smtClean="0"/>
              <a:t>2016HTS Observed]</a:t>
            </a:r>
            <a:endParaRPr lang="en-US" sz="2800" b="1" dirty="0"/>
          </a:p>
        </p:txBody>
      </p:sp>
      <p:sp>
        <p:nvSpPr>
          <p:cNvPr id="3" name="Content Placeholder 2"/>
          <p:cNvSpPr>
            <a:spLocks noGrp="1"/>
          </p:cNvSpPr>
          <p:nvPr>
            <p:ph idx="1"/>
          </p:nvPr>
        </p:nvSpPr>
        <p:spPr>
          <a:xfrm>
            <a:off x="1524000" y="914400"/>
            <a:ext cx="9067800" cy="3276600"/>
          </a:xfrm>
        </p:spPr>
        <p:txBody>
          <a:bodyPr>
            <a:noAutofit/>
          </a:bodyPr>
          <a:lstStyle/>
          <a:p>
            <a:pPr marL="0" indent="0">
              <a:buNone/>
            </a:pPr>
            <a:endParaRPr lang="en-US" sz="2000" dirty="0"/>
          </a:p>
        </p:txBody>
      </p:sp>
      <p:sp>
        <p:nvSpPr>
          <p:cNvPr id="4" name="Slide Number Placeholder 3"/>
          <p:cNvSpPr>
            <a:spLocks noGrp="1"/>
          </p:cNvSpPr>
          <p:nvPr>
            <p:ph type="sldNum" sz="quarter" idx="4"/>
          </p:nvPr>
        </p:nvSpPr>
        <p:spPr/>
        <p:txBody>
          <a:bodyPr/>
          <a:lstStyle/>
          <a:p>
            <a:fld id="{CE86DA74-C5E9-4B50-9FD0-2F4B60E41C0E}" type="slidenum">
              <a:rPr lang="en-US" smtClean="0"/>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55830001"/>
              </p:ext>
            </p:extLst>
          </p:nvPr>
        </p:nvGraphicFramePr>
        <p:xfrm>
          <a:off x="76200" y="896006"/>
          <a:ext cx="12115801" cy="5009616"/>
        </p:xfrm>
        <a:graphic>
          <a:graphicData uri="http://schemas.openxmlformats.org/drawingml/2006/table">
            <a:tbl>
              <a:tblPr firstRow="1" bandRow="1">
                <a:tableStyleId>{5C22544A-7EE6-4342-B048-85BDC9FD1C3A}</a:tableStyleId>
              </a:tblPr>
              <a:tblGrid>
                <a:gridCol w="1893093">
                  <a:extLst>
                    <a:ext uri="{9D8B030D-6E8A-4147-A177-3AD203B41FA5}">
                      <a16:colId xmlns="" xmlns:a16="http://schemas.microsoft.com/office/drawing/2014/main" val="20000"/>
                    </a:ext>
                  </a:extLst>
                </a:gridCol>
                <a:gridCol w="1430339">
                  <a:extLst>
                    <a:ext uri="{9D8B030D-6E8A-4147-A177-3AD203B41FA5}">
                      <a16:colId xmlns="" xmlns:a16="http://schemas.microsoft.com/office/drawing/2014/main" val="20001"/>
                    </a:ext>
                  </a:extLst>
                </a:gridCol>
                <a:gridCol w="1430339">
                  <a:extLst>
                    <a:ext uri="{9D8B030D-6E8A-4147-A177-3AD203B41FA5}">
                      <a16:colId xmlns="" xmlns:a16="http://schemas.microsoft.com/office/drawing/2014/main" val="20002"/>
                    </a:ext>
                  </a:extLst>
                </a:gridCol>
                <a:gridCol w="1472406">
                  <a:extLst>
                    <a:ext uri="{9D8B030D-6E8A-4147-A177-3AD203B41FA5}">
                      <a16:colId xmlns="" xmlns:a16="http://schemas.microsoft.com/office/drawing/2014/main" val="20003"/>
                    </a:ext>
                  </a:extLst>
                </a:gridCol>
                <a:gridCol w="1472406">
                  <a:extLst>
                    <a:ext uri="{9D8B030D-6E8A-4147-A177-3AD203B41FA5}">
                      <a16:colId xmlns="" xmlns:a16="http://schemas.microsoft.com/office/drawing/2014/main" val="20004"/>
                    </a:ext>
                  </a:extLst>
                </a:gridCol>
                <a:gridCol w="1472406">
                  <a:extLst>
                    <a:ext uri="{9D8B030D-6E8A-4147-A177-3AD203B41FA5}">
                      <a16:colId xmlns="" xmlns:a16="http://schemas.microsoft.com/office/drawing/2014/main" val="20005"/>
                    </a:ext>
                  </a:extLst>
                </a:gridCol>
                <a:gridCol w="1472406">
                  <a:extLst>
                    <a:ext uri="{9D8B030D-6E8A-4147-A177-3AD203B41FA5}">
                      <a16:colId xmlns="" xmlns:a16="http://schemas.microsoft.com/office/drawing/2014/main" val="20006"/>
                    </a:ext>
                  </a:extLst>
                </a:gridCol>
                <a:gridCol w="1472406">
                  <a:extLst>
                    <a:ext uri="{9D8B030D-6E8A-4147-A177-3AD203B41FA5}">
                      <a16:colId xmlns="" xmlns:a16="http://schemas.microsoft.com/office/drawing/2014/main" val="20007"/>
                    </a:ext>
                  </a:extLst>
                </a:gridCol>
              </a:tblGrid>
              <a:tr h="490737">
                <a:tc>
                  <a:txBody>
                    <a:bodyPr/>
                    <a:lstStyle/>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Age Group</a:t>
                      </a:r>
                    </a:p>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&amp;</a:t>
                      </a:r>
                    </a:p>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Industry </a:t>
                      </a:r>
                      <a:endParaRPr lang="en-US" sz="1600" b="0" i="0" u="none" strike="noStrike" dirty="0" smtClean="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HBW</a:t>
                      </a:r>
                      <a:endParaRPr lang="en-US" sz="1600" b="0" i="0" u="none" strike="noStrike" baseline="0" dirty="0" smtClean="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600" b="1" i="0" u="none" strike="noStrike" baseline="0" dirty="0" err="1" smtClean="0">
                          <a:solidFill>
                            <a:schemeClr val="bg1"/>
                          </a:solidFill>
                          <a:effectLst/>
                          <a:latin typeface="Times New Roman" panose="02020603050405020304" pitchFamily="18" charset="0"/>
                          <a:cs typeface="Times New Roman" panose="02020603050405020304" pitchFamily="18" charset="0"/>
                        </a:rPr>
                        <a:t>HBShop</a:t>
                      </a:r>
                      <a:endParaRPr lang="en-US" sz="1600" b="1" i="0" u="none" strike="noStrike" baseline="0" dirty="0" smtClean="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HBK12</a:t>
                      </a:r>
                      <a:endParaRPr lang="en-US" sz="16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HBO</a:t>
                      </a:r>
                      <a:endParaRPr lang="en-US" sz="16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NHNW</a:t>
                      </a:r>
                      <a:endParaRPr lang="en-US" sz="16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WBNH</a:t>
                      </a:r>
                      <a:endParaRPr lang="en-US" sz="16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All Purpose</a:t>
                      </a:r>
                      <a:endParaRPr lang="en-US" sz="16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 xmlns:a16="http://schemas.microsoft.com/office/drawing/2014/main" val="10000"/>
                  </a:ext>
                </a:extLst>
              </a:tr>
              <a:tr h="429874">
                <a:tc>
                  <a:txBody>
                    <a:bodyPr/>
                    <a:lstStyle/>
                    <a:p>
                      <a:pPr algn="l" fontAlgn="b"/>
                      <a:r>
                        <a:rPr lang="en-US" sz="1800" b="1" i="0" u="none" strike="noStrike" dirty="0" smtClean="0">
                          <a:solidFill>
                            <a:schemeClr val="tx1"/>
                          </a:solidFill>
                          <a:effectLst/>
                          <a:latin typeface="Times New Roman" panose="02020603050405020304" pitchFamily="18" charset="0"/>
                        </a:rPr>
                        <a:t>0 – </a:t>
                      </a:r>
                      <a:r>
                        <a:rPr lang="en-US" sz="1800" b="1" i="0" u="none" strike="noStrike" dirty="0">
                          <a:solidFill>
                            <a:schemeClr val="tx1"/>
                          </a:solidFill>
                          <a:effectLst/>
                          <a:latin typeface="Times New Roman" panose="02020603050405020304" pitchFamily="18" charset="0"/>
                        </a:rPr>
                        <a:t>17</a:t>
                      </a: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cs typeface="Times New Roman" panose="02020603050405020304" pitchFamily="18" charset="0"/>
                        </a:rPr>
                        <a:t>21.9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cs typeface="Times New Roman" panose="02020603050405020304" pitchFamily="18" charset="0"/>
                        </a:rPr>
                        <a:t>6.8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cs typeface="Times New Roman" panose="02020603050405020304" pitchFamily="18" charset="0"/>
                        </a:rPr>
                        <a:t>5.9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cs typeface="Times New Roman" panose="02020603050405020304" pitchFamily="18" charset="0"/>
                        </a:rPr>
                        <a:t>7.1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cs typeface="Times New Roman" panose="02020603050405020304" pitchFamily="18" charset="0"/>
                        </a:rPr>
                        <a:t>6.1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cs typeface="Times New Roman" panose="02020603050405020304" pitchFamily="18" charset="0"/>
                        </a:rPr>
                        <a:t>5.8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cs typeface="Times New Roman" panose="02020603050405020304" pitchFamily="18" charset="0"/>
                        </a:rPr>
                        <a:t>6.7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 xmlns:a16="http://schemas.microsoft.com/office/drawing/2014/main" val="10002"/>
                  </a:ext>
                </a:extLst>
              </a:tr>
              <a:tr h="326287">
                <a:tc>
                  <a:txBody>
                    <a:bodyPr/>
                    <a:lstStyle/>
                    <a:p>
                      <a:pPr algn="l" fontAlgn="b"/>
                      <a:r>
                        <a:rPr lang="en-US" sz="1800" b="1" i="0" u="none" strike="noStrike" dirty="0" smtClean="0">
                          <a:solidFill>
                            <a:schemeClr val="tx1"/>
                          </a:solidFill>
                          <a:effectLst/>
                          <a:latin typeface="Times New Roman" panose="02020603050405020304" pitchFamily="18" charset="0"/>
                        </a:rPr>
                        <a:t>18 – </a:t>
                      </a:r>
                      <a:r>
                        <a:rPr lang="en-US" sz="1800" b="1" i="0" u="none" strike="noStrike" dirty="0">
                          <a:solidFill>
                            <a:schemeClr val="tx1"/>
                          </a:solidFill>
                          <a:effectLst/>
                          <a:latin typeface="Times New Roman" panose="02020603050405020304" pitchFamily="18" charset="0"/>
                        </a:rPr>
                        <a:t>64</a:t>
                      </a: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cs typeface="Times New Roman" panose="02020603050405020304" pitchFamily="18" charset="0"/>
                        </a:rPr>
                        <a:t>13.0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cs typeface="Times New Roman" panose="02020603050405020304" pitchFamily="18" charset="0"/>
                        </a:rPr>
                        <a:t>5.9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cs typeface="Times New Roman" panose="02020603050405020304" pitchFamily="18" charset="0"/>
                        </a:rPr>
                        <a:t>5.7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cs typeface="Times New Roman" panose="02020603050405020304" pitchFamily="18" charset="0"/>
                        </a:rPr>
                        <a:t>7.8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cs typeface="Times New Roman" panose="02020603050405020304" pitchFamily="18" charset="0"/>
                        </a:rPr>
                        <a:t>6.1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cs typeface="Times New Roman" panose="02020603050405020304" pitchFamily="18" charset="0"/>
                        </a:rPr>
                        <a:t>8.3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cs typeface="Times New Roman" panose="02020603050405020304" pitchFamily="18" charset="0"/>
                        </a:rPr>
                        <a:t>8.7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 xmlns:a16="http://schemas.microsoft.com/office/drawing/2014/main" val="10003"/>
                  </a:ext>
                </a:extLst>
              </a:tr>
              <a:tr h="277291">
                <a:tc>
                  <a:txBody>
                    <a:bodyPr/>
                    <a:lstStyle/>
                    <a:p>
                      <a:pPr algn="r" fontAlgn="b"/>
                      <a:r>
                        <a:rPr lang="en-US" sz="1600" b="1" i="0" u="none" strike="noStrike" dirty="0" smtClean="0">
                          <a:solidFill>
                            <a:srgbClr val="000000"/>
                          </a:solidFill>
                          <a:effectLst/>
                          <a:latin typeface="Times New Roman" panose="02020603050405020304" pitchFamily="18" charset="0"/>
                        </a:rPr>
                        <a:t>Worker</a:t>
                      </a:r>
                      <a:endParaRPr lang="en-US" sz="16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13.0 </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5.9 </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5.6 </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7.6 </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6.1 </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8.3 </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9.1 </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r h="277291">
                <a:tc>
                  <a:txBody>
                    <a:bodyPr/>
                    <a:lstStyle/>
                    <a:p>
                      <a:pPr algn="r" fontAlgn="b"/>
                      <a:r>
                        <a:rPr lang="en-US" sz="1600" b="0" i="0" u="none" strike="noStrike" dirty="0" smtClean="0">
                          <a:solidFill>
                            <a:srgbClr val="000000"/>
                          </a:solidFill>
                          <a:effectLst/>
                          <a:latin typeface="Times New Roman" panose="02020603050405020304" pitchFamily="18" charset="0"/>
                        </a:rPr>
                        <a:t>Industry</a:t>
                      </a:r>
                      <a:endParaRPr lang="en-US"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13.4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5.6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5.6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7.6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6.1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9.1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9.8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r h="277291">
                <a:tc>
                  <a:txBody>
                    <a:bodyPr/>
                    <a:lstStyle/>
                    <a:p>
                      <a:pPr algn="r" fontAlgn="b"/>
                      <a:r>
                        <a:rPr lang="en-US" sz="1600" b="0" i="0" u="none" strike="noStrike" dirty="0" smtClean="0">
                          <a:solidFill>
                            <a:srgbClr val="000000"/>
                          </a:solidFill>
                          <a:effectLst/>
                          <a:latin typeface="Times New Roman" panose="02020603050405020304" pitchFamily="18" charset="0"/>
                        </a:rPr>
                        <a:t>Office</a:t>
                      </a:r>
                      <a:endParaRPr lang="en-US"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13.2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5.5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5.7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7.5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5.6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7.9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8.9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r h="365840">
                <a:tc>
                  <a:txBody>
                    <a:bodyPr/>
                    <a:lstStyle/>
                    <a:p>
                      <a:pPr algn="r" fontAlgn="b"/>
                      <a:r>
                        <a:rPr lang="en-US" sz="1600" b="0" i="0" u="none" strike="noStrike" dirty="0" smtClean="0">
                          <a:solidFill>
                            <a:srgbClr val="000000"/>
                          </a:solidFill>
                          <a:effectLst/>
                          <a:latin typeface="Times New Roman" panose="02020603050405020304" pitchFamily="18" charset="0"/>
                        </a:rPr>
                        <a:t>Service – Low Rate</a:t>
                      </a:r>
                      <a:endParaRPr lang="en-US"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13.5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6.2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5.3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7.5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6.3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8.8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9.3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r h="381000">
                <a:tc>
                  <a:txBody>
                    <a:bodyPr/>
                    <a:lstStyle/>
                    <a:p>
                      <a:pPr algn="r" fontAlgn="b"/>
                      <a:r>
                        <a:rPr lang="en-US" sz="1600" b="0" i="0" u="none" strike="noStrike" dirty="0" smtClean="0">
                          <a:solidFill>
                            <a:srgbClr val="000000"/>
                          </a:solidFill>
                          <a:effectLst/>
                          <a:latin typeface="Times New Roman" panose="02020603050405020304" pitchFamily="18" charset="0"/>
                        </a:rPr>
                        <a:t>Service – High Rate</a:t>
                      </a:r>
                      <a:endParaRPr lang="en-US"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12.0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5.2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4.4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8.5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8.9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7.3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8.9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r h="277291">
                <a:tc>
                  <a:txBody>
                    <a:bodyPr/>
                    <a:lstStyle/>
                    <a:p>
                      <a:pPr algn="r" fontAlgn="b"/>
                      <a:r>
                        <a:rPr lang="en-US" sz="1600" b="0" i="0" u="none" strike="noStrike" dirty="0" smtClean="0">
                          <a:solidFill>
                            <a:srgbClr val="000000"/>
                          </a:solidFill>
                          <a:effectLst/>
                          <a:latin typeface="Times New Roman" panose="02020603050405020304" pitchFamily="18" charset="0"/>
                        </a:rPr>
                        <a:t>Retail</a:t>
                      </a:r>
                      <a:endParaRPr lang="en-US"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10.3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6.9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7.6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8.0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4.8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7.2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8.2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r h="277291">
                <a:tc>
                  <a:txBody>
                    <a:bodyPr/>
                    <a:lstStyle/>
                    <a:p>
                      <a:pPr algn="r" fontAlgn="b"/>
                      <a:r>
                        <a:rPr lang="en-US" sz="1600" b="1" i="0" u="none" strike="noStrike" dirty="0" smtClean="0">
                          <a:solidFill>
                            <a:srgbClr val="000000"/>
                          </a:solidFill>
                          <a:effectLst/>
                          <a:latin typeface="Times New Roman" panose="02020603050405020304" pitchFamily="18" charset="0"/>
                        </a:rPr>
                        <a:t>Non-Worker</a:t>
                      </a:r>
                      <a:endParaRPr lang="en-US" sz="16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8.0 </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5.9 </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5.8 </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8.3 </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6.2 </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5.0 </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6.9 </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r h="310649">
                <a:tc>
                  <a:txBody>
                    <a:bodyPr/>
                    <a:lstStyle/>
                    <a:p>
                      <a:pPr algn="l" fontAlgn="b"/>
                      <a:r>
                        <a:rPr lang="en-US" sz="1800" b="1" i="0" u="none" strike="noStrike" dirty="0" smtClean="0">
                          <a:solidFill>
                            <a:schemeClr val="tx1"/>
                          </a:solidFill>
                          <a:effectLst/>
                          <a:latin typeface="Times New Roman" panose="02020603050405020304" pitchFamily="18" charset="0"/>
                        </a:rPr>
                        <a:t>65 – 84</a:t>
                      </a:r>
                      <a:endParaRPr lang="en-US" sz="1800" b="1"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r" fontAlgn="b"/>
                      <a:r>
                        <a:rPr lang="en-US" sz="1800" b="0" i="0" u="none" strike="noStrike" dirty="0" smtClean="0">
                          <a:solidFill>
                            <a:srgbClr val="000000"/>
                          </a:solidFill>
                          <a:effectLst/>
                          <a:latin typeface="Times New Roman" panose="02020603050405020304" pitchFamily="18" charset="0"/>
                        </a:rPr>
                        <a:t>11.4 </a:t>
                      </a:r>
                      <a:endParaRPr lang="en-US" sz="1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5.5 </a:t>
                      </a:r>
                      <a:endParaRPr lang="en-US" sz="18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7.7 </a:t>
                      </a:r>
                      <a:endParaRPr lang="en-US" sz="18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7.7 </a:t>
                      </a:r>
                      <a:endParaRPr lang="en-US" sz="18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5.7 </a:t>
                      </a:r>
                      <a:endParaRPr lang="en-US" sz="18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0" i="0" u="none" strike="noStrike" dirty="0" smtClean="0">
                          <a:solidFill>
                            <a:srgbClr val="000000"/>
                          </a:solidFill>
                          <a:effectLst/>
                          <a:latin typeface="Times New Roman" panose="02020603050405020304" pitchFamily="18" charset="0"/>
                        </a:rPr>
                        <a:t>11.8 </a:t>
                      </a:r>
                      <a:endParaRPr lang="en-US" sz="1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7.0 </a:t>
                      </a:r>
                      <a:endParaRPr lang="en-US" sz="1800" b="1"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 xmlns:a16="http://schemas.microsoft.com/office/drawing/2014/main" val="10004"/>
                  </a:ext>
                </a:extLst>
              </a:tr>
              <a:tr h="342119">
                <a:tc>
                  <a:txBody>
                    <a:bodyPr/>
                    <a:lstStyle/>
                    <a:p>
                      <a:pPr algn="l" fontAlgn="b"/>
                      <a:r>
                        <a:rPr lang="en-US" sz="1800" b="1" i="0" u="none" strike="noStrike" dirty="0" smtClean="0">
                          <a:solidFill>
                            <a:schemeClr val="tx1"/>
                          </a:solidFill>
                          <a:effectLst/>
                          <a:latin typeface="Times New Roman" panose="02020603050405020304" pitchFamily="18" charset="0"/>
                        </a:rPr>
                        <a:t>85</a:t>
                      </a:r>
                      <a:r>
                        <a:rPr lang="en-US" sz="1800" b="1" i="0" u="none" strike="noStrike" dirty="0">
                          <a:solidFill>
                            <a:schemeClr val="tx1"/>
                          </a:solidFill>
                          <a:effectLst/>
                          <a:latin typeface="Times New Roman" panose="02020603050405020304" pitchFamily="18" charset="0"/>
                        </a:rPr>
                        <a:t>/+</a:t>
                      </a:r>
                    </a:p>
                  </a:txBody>
                  <a:tcPr marL="9525" marR="9525" marT="9525" marB="0" anchor="b"/>
                </a:tc>
                <a:tc>
                  <a:txBody>
                    <a:bodyPr/>
                    <a:lstStyle/>
                    <a:p>
                      <a:pPr algn="r" fontAlgn="b"/>
                      <a:r>
                        <a:rPr lang="en-US" sz="1800" b="0" i="0" u="none" strike="noStrike" dirty="0" smtClean="0">
                          <a:solidFill>
                            <a:srgbClr val="000000"/>
                          </a:solidFill>
                          <a:effectLst/>
                          <a:latin typeface="Times New Roman" panose="02020603050405020304" pitchFamily="18" charset="0"/>
                        </a:rPr>
                        <a:t>27.4 </a:t>
                      </a:r>
                      <a:endParaRPr lang="en-US" sz="1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5.9 </a:t>
                      </a:r>
                      <a:endParaRPr lang="en-US" sz="18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7.7 </a:t>
                      </a:r>
                      <a:endParaRPr lang="en-US" sz="18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7.0 </a:t>
                      </a:r>
                      <a:endParaRPr lang="en-US" sz="18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5.7 </a:t>
                      </a:r>
                      <a:endParaRPr lang="en-US" sz="18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0" i="0" u="none" strike="noStrike" dirty="0" smtClean="0">
                          <a:solidFill>
                            <a:srgbClr val="000000"/>
                          </a:solidFill>
                          <a:effectLst/>
                          <a:latin typeface="Times New Roman" panose="02020603050405020304" pitchFamily="18" charset="0"/>
                        </a:rPr>
                        <a:t>9.6 </a:t>
                      </a:r>
                      <a:endParaRPr lang="en-US" sz="1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6.5 </a:t>
                      </a:r>
                      <a:endParaRPr lang="en-US" sz="1800" b="1"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 xmlns:a16="http://schemas.microsoft.com/office/drawing/2014/main" val="10005"/>
                  </a:ext>
                </a:extLst>
              </a:tr>
              <a:tr h="310649">
                <a:tc>
                  <a:txBody>
                    <a:bodyPr/>
                    <a:lstStyle/>
                    <a:p>
                      <a:pPr algn="ctr" fontAlgn="b"/>
                      <a:r>
                        <a:rPr lang="en-US" sz="1800" b="1" i="0" u="none" strike="noStrike" dirty="0">
                          <a:solidFill>
                            <a:srgbClr val="000000"/>
                          </a:solidFill>
                          <a:effectLst/>
                          <a:latin typeface="Times New Roman" panose="02020603050405020304" pitchFamily="18" charset="0"/>
                        </a:rPr>
                        <a:t>All Ages</a:t>
                      </a: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12.9 </a:t>
                      </a:r>
                      <a:endParaRPr lang="en-US" sz="18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6.0 </a:t>
                      </a:r>
                      <a:endParaRPr lang="en-US" sz="18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5.8 </a:t>
                      </a:r>
                      <a:endParaRPr lang="en-US" sz="18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7.5 </a:t>
                      </a:r>
                      <a:endParaRPr lang="en-US" sz="18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6.0 </a:t>
                      </a:r>
                      <a:endParaRPr lang="en-US" sz="18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8.2 </a:t>
                      </a:r>
                      <a:endParaRPr lang="en-US" sz="18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1800" b="1" i="0" u="none" strike="noStrike" dirty="0" smtClean="0">
                          <a:solidFill>
                            <a:srgbClr val="000000"/>
                          </a:solidFill>
                          <a:effectLst/>
                          <a:latin typeface="Times New Roman" panose="02020603050405020304" pitchFamily="18" charset="0"/>
                        </a:rPr>
                        <a:t>8.3 </a:t>
                      </a:r>
                      <a:endParaRPr lang="en-US" sz="1800" b="1"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 xmlns:a16="http://schemas.microsoft.com/office/drawing/2014/main" val="10006"/>
                  </a:ext>
                </a:extLst>
              </a:tr>
              <a:tr h="425223">
                <a:tc gridSpan="8">
                  <a:txBody>
                    <a:bodyPr/>
                    <a:lstStyle/>
                    <a:p>
                      <a:pPr algn="l" fontAlgn="b"/>
                      <a:r>
                        <a:rPr lang="en-US" sz="1800" b="0" i="0" u="none" strike="noStrike" dirty="0" smtClean="0">
                          <a:solidFill>
                            <a:srgbClr val="000000"/>
                          </a:solidFill>
                          <a:effectLst/>
                          <a:latin typeface="Times New Roman" panose="02020603050405020304" pitchFamily="18" charset="0"/>
                        </a:rPr>
                        <a:t>Source: 2016HTS [linked</a:t>
                      </a:r>
                      <a:r>
                        <a:rPr lang="en-US" sz="1800" b="0" i="0" u="none" strike="noStrike" baseline="0" dirty="0" smtClean="0">
                          <a:solidFill>
                            <a:srgbClr val="000000"/>
                          </a:solidFill>
                          <a:effectLst/>
                          <a:latin typeface="Times New Roman" panose="02020603050405020304" pitchFamily="18" charset="0"/>
                        </a:rPr>
                        <a:t> trip data] </a:t>
                      </a:r>
                      <a:endParaRPr lang="en-US" sz="1800" b="0" i="0" u="none" strike="noStrike" dirty="0">
                        <a:solidFill>
                          <a:srgbClr val="000000"/>
                        </a:solidFill>
                        <a:effectLst/>
                        <a:latin typeface="Times New Roman" panose="02020603050405020304" pitchFamily="18" charset="0"/>
                      </a:endParaRPr>
                    </a:p>
                  </a:txBody>
                  <a:tcPr marL="9525" marR="9525" marT="9525" marB="0" anchor="b"/>
                </a:tc>
                <a:tc hMerge="1">
                  <a:txBody>
                    <a:bodyPr/>
                    <a:lstStyle/>
                    <a:p>
                      <a:pPr algn="r" fontAlgn="b"/>
                      <a:endParaRPr lang="en-US" sz="1800" b="0" i="0" u="none" strike="noStrike" dirty="0">
                        <a:solidFill>
                          <a:schemeClr val="tx1"/>
                        </a:solidFill>
                        <a:effectLst/>
                        <a:latin typeface="Times New Roman" panose="02020603050405020304" pitchFamily="18" charset="0"/>
                      </a:endParaRPr>
                    </a:p>
                  </a:txBody>
                  <a:tcPr marL="9525" marR="9525" marT="9525" marB="0" anchor="b"/>
                </a:tc>
                <a:tc hMerge="1">
                  <a:txBody>
                    <a:bodyPr/>
                    <a:lstStyle/>
                    <a:p>
                      <a:pPr algn="r" fontAlgn="b"/>
                      <a:endParaRPr lang="en-US" sz="1600" b="1" i="0" u="none" strike="noStrike" dirty="0">
                        <a:solidFill>
                          <a:schemeClr val="tx1"/>
                        </a:solidFill>
                        <a:effectLst/>
                        <a:latin typeface="Times New Roman" panose="02020603050405020304" pitchFamily="18" charset="0"/>
                      </a:endParaRPr>
                    </a:p>
                  </a:txBody>
                  <a:tcPr marL="9525" marR="9525" marT="9525" marB="0" anchor="b"/>
                </a:tc>
                <a:tc hMerge="1">
                  <a:txBody>
                    <a:bodyPr/>
                    <a:lstStyle/>
                    <a:p>
                      <a:pPr algn="r" fontAlgn="b"/>
                      <a:endParaRPr lang="en-US" sz="1600" b="1" i="0" u="none" strike="noStrike" dirty="0">
                        <a:solidFill>
                          <a:schemeClr val="tx1"/>
                        </a:solidFill>
                        <a:effectLst/>
                        <a:latin typeface="Times New Roman" panose="02020603050405020304" pitchFamily="18" charset="0"/>
                      </a:endParaRPr>
                    </a:p>
                  </a:txBody>
                  <a:tcPr marL="9525" marR="9525" marT="9525" marB="0" anchor="b"/>
                </a:tc>
                <a:tc hMerge="1">
                  <a:txBody>
                    <a:bodyPr/>
                    <a:lstStyle/>
                    <a:p>
                      <a:pPr algn="r" fontAlgn="b"/>
                      <a:endParaRPr lang="en-US" sz="1600" b="1" i="0" u="none" strike="noStrike" dirty="0">
                        <a:solidFill>
                          <a:schemeClr val="tx1"/>
                        </a:solidFill>
                        <a:effectLst/>
                        <a:latin typeface="Times New Roman" panose="02020603050405020304" pitchFamily="18" charset="0"/>
                      </a:endParaRPr>
                    </a:p>
                  </a:txBody>
                  <a:tcPr marL="9525" marR="9525" marT="9525" marB="0" anchor="b"/>
                </a:tc>
                <a:tc hMerge="1">
                  <a:txBody>
                    <a:bodyPr/>
                    <a:lstStyle/>
                    <a:p>
                      <a:pPr algn="r" fontAlgn="b"/>
                      <a:endParaRPr lang="en-US" sz="1600" b="1" i="0" u="none" strike="noStrike" dirty="0">
                        <a:solidFill>
                          <a:schemeClr val="tx1"/>
                        </a:solidFill>
                        <a:effectLst/>
                        <a:latin typeface="Times New Roman" panose="02020603050405020304" pitchFamily="18" charset="0"/>
                      </a:endParaRPr>
                    </a:p>
                  </a:txBody>
                  <a:tcPr marL="9525" marR="9525" marT="9525" marB="0" anchor="b"/>
                </a:tc>
                <a:tc hMerge="1">
                  <a:txBody>
                    <a:bodyPr/>
                    <a:lstStyle/>
                    <a:p>
                      <a:pPr algn="r" fontAlgn="b"/>
                      <a:endParaRPr lang="en-US" sz="1600" b="1" i="0" u="none" strike="noStrike" dirty="0">
                        <a:solidFill>
                          <a:schemeClr val="tx1"/>
                        </a:solidFill>
                        <a:effectLst/>
                        <a:latin typeface="Times New Roman" panose="02020603050405020304" pitchFamily="18" charset="0"/>
                      </a:endParaRPr>
                    </a:p>
                  </a:txBody>
                  <a:tcPr marL="9525" marR="9525" marT="9525" marB="0" anchor="b"/>
                </a:tc>
                <a:tc hMerge="1">
                  <a:txBody>
                    <a:bodyPr/>
                    <a:lstStyle/>
                    <a:p>
                      <a:pPr algn="r" fontAlgn="b"/>
                      <a:endParaRPr lang="en-US" sz="1600" b="1" i="0" u="none" strike="noStrike" dirty="0">
                        <a:solidFill>
                          <a:schemeClr val="tx1"/>
                        </a:solidFill>
                        <a:effectLst/>
                        <a:latin typeface="Times New Roman" panose="02020603050405020304" pitchFamily="18" charset="0"/>
                      </a:endParaRPr>
                    </a:p>
                  </a:txBody>
                  <a:tcPr marL="9525" marR="9525" marT="9525" marB="0" anchor="b"/>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584219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11353800" cy="685800"/>
          </a:xfrm>
        </p:spPr>
        <p:txBody>
          <a:bodyPr>
            <a:noAutofit/>
          </a:bodyPr>
          <a:lstStyle/>
          <a:p>
            <a:pPr algn="l"/>
            <a:r>
              <a:rPr lang="en-US" sz="3200" b="1" dirty="0"/>
              <a:t>Scenario 3 – CAV Impact: Person Trips &amp; Auto VMT vs. 2045MTP</a:t>
            </a:r>
          </a:p>
        </p:txBody>
      </p:sp>
      <p:sp>
        <p:nvSpPr>
          <p:cNvPr id="3" name="Content Placeholder 2"/>
          <p:cNvSpPr>
            <a:spLocks noGrp="1"/>
          </p:cNvSpPr>
          <p:nvPr>
            <p:ph idx="1"/>
          </p:nvPr>
        </p:nvSpPr>
        <p:spPr>
          <a:xfrm>
            <a:off x="1524000" y="914400"/>
            <a:ext cx="9067800" cy="3276600"/>
          </a:xfrm>
        </p:spPr>
        <p:txBody>
          <a:bodyPr>
            <a:noAutofit/>
          </a:bodyPr>
          <a:lstStyle/>
          <a:p>
            <a:pPr marL="0" indent="0">
              <a:buNone/>
            </a:pPr>
            <a:endParaRPr lang="en-US" sz="2000" dirty="0"/>
          </a:p>
        </p:txBody>
      </p:sp>
      <p:sp>
        <p:nvSpPr>
          <p:cNvPr id="4" name="Slide Number Placeholder 3"/>
          <p:cNvSpPr>
            <a:spLocks noGrp="1"/>
          </p:cNvSpPr>
          <p:nvPr>
            <p:ph type="sldNum" sz="quarter" idx="4"/>
          </p:nvPr>
        </p:nvSpPr>
        <p:spPr/>
        <p:txBody>
          <a:bodyPr/>
          <a:lstStyle/>
          <a:p>
            <a:fld id="{CE86DA74-C5E9-4B50-9FD0-2F4B60E41C0E}" type="slidenum">
              <a:rPr lang="en-US" smtClean="0"/>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90708441"/>
              </p:ext>
            </p:extLst>
          </p:nvPr>
        </p:nvGraphicFramePr>
        <p:xfrm>
          <a:off x="152402" y="990601"/>
          <a:ext cx="12039598" cy="4818938"/>
        </p:xfrm>
        <a:graphic>
          <a:graphicData uri="http://schemas.openxmlformats.org/drawingml/2006/table">
            <a:tbl>
              <a:tblPr firstRow="1" bandRow="1">
                <a:tableStyleId>{5C22544A-7EE6-4342-B048-85BDC9FD1C3A}</a:tableStyleId>
              </a:tblPr>
              <a:tblGrid>
                <a:gridCol w="1881187">
                  <a:extLst>
                    <a:ext uri="{9D8B030D-6E8A-4147-A177-3AD203B41FA5}">
                      <a16:colId xmlns="" xmlns:a16="http://schemas.microsoft.com/office/drawing/2014/main" val="20000"/>
                    </a:ext>
                  </a:extLst>
                </a:gridCol>
                <a:gridCol w="1421343">
                  <a:extLst>
                    <a:ext uri="{9D8B030D-6E8A-4147-A177-3AD203B41FA5}">
                      <a16:colId xmlns="" xmlns:a16="http://schemas.microsoft.com/office/drawing/2014/main" val="20001"/>
                    </a:ext>
                  </a:extLst>
                </a:gridCol>
                <a:gridCol w="1421343">
                  <a:extLst>
                    <a:ext uri="{9D8B030D-6E8A-4147-A177-3AD203B41FA5}">
                      <a16:colId xmlns="" xmlns:a16="http://schemas.microsoft.com/office/drawing/2014/main" val="20002"/>
                    </a:ext>
                  </a:extLst>
                </a:gridCol>
                <a:gridCol w="1463145">
                  <a:extLst>
                    <a:ext uri="{9D8B030D-6E8A-4147-A177-3AD203B41FA5}">
                      <a16:colId xmlns="" xmlns:a16="http://schemas.microsoft.com/office/drawing/2014/main" val="20003"/>
                    </a:ext>
                  </a:extLst>
                </a:gridCol>
                <a:gridCol w="1463145">
                  <a:extLst>
                    <a:ext uri="{9D8B030D-6E8A-4147-A177-3AD203B41FA5}">
                      <a16:colId xmlns="" xmlns:a16="http://schemas.microsoft.com/office/drawing/2014/main" val="20004"/>
                    </a:ext>
                  </a:extLst>
                </a:gridCol>
                <a:gridCol w="1463145">
                  <a:extLst>
                    <a:ext uri="{9D8B030D-6E8A-4147-A177-3AD203B41FA5}">
                      <a16:colId xmlns="" xmlns:a16="http://schemas.microsoft.com/office/drawing/2014/main" val="20005"/>
                    </a:ext>
                  </a:extLst>
                </a:gridCol>
                <a:gridCol w="1463145">
                  <a:extLst>
                    <a:ext uri="{9D8B030D-6E8A-4147-A177-3AD203B41FA5}">
                      <a16:colId xmlns="" xmlns:a16="http://schemas.microsoft.com/office/drawing/2014/main" val="20006"/>
                    </a:ext>
                  </a:extLst>
                </a:gridCol>
                <a:gridCol w="1463145">
                  <a:extLst>
                    <a:ext uri="{9D8B030D-6E8A-4147-A177-3AD203B41FA5}">
                      <a16:colId xmlns="" xmlns:a16="http://schemas.microsoft.com/office/drawing/2014/main" val="20007"/>
                    </a:ext>
                  </a:extLst>
                </a:gridCol>
              </a:tblGrid>
              <a:tr h="1752599">
                <a:tc>
                  <a:txBody>
                    <a:bodyPr/>
                    <a:lstStyle/>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Age Group</a:t>
                      </a:r>
                    </a:p>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If Worker</a:t>
                      </a:r>
                    </a:p>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&amp;</a:t>
                      </a:r>
                    </a:p>
                    <a:p>
                      <a:pPr algn="ctr" fontAlgn="b"/>
                      <a:r>
                        <a:rPr lang="en-US" sz="1600" b="1" i="0" u="none" strike="noStrike" dirty="0" smtClean="0">
                          <a:solidFill>
                            <a:schemeClr val="bg1"/>
                          </a:solidFill>
                          <a:effectLst/>
                          <a:latin typeface="Times New Roman" panose="02020603050405020304" pitchFamily="18" charset="0"/>
                          <a:cs typeface="Times New Roman" panose="02020603050405020304" pitchFamily="18" charset="0"/>
                        </a:rPr>
                        <a:t>Industry </a:t>
                      </a:r>
                    </a:p>
                    <a:p>
                      <a:pPr algn="ctr" fontAlgn="b"/>
                      <a:endParaRPr lang="en-US" sz="1600" b="1" i="0" u="none" strike="noStrike" dirty="0" smtClean="0">
                        <a:solidFill>
                          <a:schemeClr val="bg1"/>
                        </a:solidFill>
                        <a:effectLst/>
                        <a:latin typeface="Times New Roman" panose="02020603050405020304" pitchFamily="18" charset="0"/>
                        <a:cs typeface="Times New Roman" panose="02020603050405020304" pitchFamily="18" charset="0"/>
                      </a:endParaRPr>
                    </a:p>
                    <a:p>
                      <a:pPr algn="ctr" fontAlgn="b"/>
                      <a:endParaRPr lang="en-US" sz="1600" b="0" i="0" u="none" strike="noStrike" dirty="0" smtClean="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2045 MTP</a:t>
                      </a:r>
                    </a:p>
                    <a:p>
                      <a:pPr marL="0" marR="0" indent="0" algn="ctr" defTabSz="914400" rtl="0" eaLnBrk="1" fontAlgn="b" latinLnBrk="0" hangingPunct="1">
                        <a:lnSpc>
                          <a:spcPct val="100000"/>
                        </a:lnSpc>
                        <a:spcBef>
                          <a:spcPts val="0"/>
                        </a:spcBef>
                        <a:spcAft>
                          <a:spcPts val="0"/>
                        </a:spcAft>
                        <a:buClrTx/>
                        <a:buSzTx/>
                        <a:buFontTx/>
                        <a:buNone/>
                        <a:tabLst/>
                        <a:defRPr/>
                      </a:pPr>
                      <a:endParaRPr lang="en-US" sz="1600" b="1" i="0" u="none" strike="noStrike" dirty="0" smtClean="0">
                        <a:solidFill>
                          <a:schemeClr val="bg1"/>
                        </a:solidFill>
                        <a:effectLst/>
                        <a:latin typeface="Times New Roman" panose="02020603050405020304" pitchFamily="18" charset="0"/>
                        <a:cs typeface="Times New Roman" panose="02020603050405020304" pitchFamily="18" charset="0"/>
                      </a:endParaRPr>
                    </a:p>
                    <a:p>
                      <a:pPr marL="285750" indent="-285750" algn="ctr" fontAlgn="b">
                        <a:buFontTx/>
                        <a:buChar char="-"/>
                      </a:pPr>
                      <a:r>
                        <a:rPr lang="en-US" sz="1400" b="0" i="0" u="none" strike="noStrike" baseline="0" dirty="0" smtClean="0">
                          <a:solidFill>
                            <a:schemeClr val="bg1"/>
                          </a:solidFill>
                          <a:effectLst/>
                          <a:latin typeface="Times New Roman" panose="02020603050405020304" pitchFamily="18" charset="0"/>
                          <a:cs typeface="Times New Roman" panose="02020603050405020304" pitchFamily="18" charset="0"/>
                        </a:rPr>
                        <a:t>NO Aging</a:t>
                      </a:r>
                    </a:p>
                    <a:p>
                      <a:pPr marL="285750" indent="-285750" algn="ctr" fontAlgn="b">
                        <a:buFontTx/>
                        <a:buChar char="-"/>
                      </a:pPr>
                      <a:r>
                        <a:rPr lang="en-US" sz="1400" b="0" i="0" u="none" strike="noStrike" baseline="0" dirty="0" smtClean="0">
                          <a:solidFill>
                            <a:schemeClr val="bg1"/>
                          </a:solidFill>
                          <a:effectLst/>
                          <a:latin typeface="Times New Roman" panose="02020603050405020304" pitchFamily="18" charset="0"/>
                          <a:cs typeface="Times New Roman" panose="02020603050405020304" pitchFamily="18" charset="0"/>
                        </a:rPr>
                        <a:t>NO Labor Mix Shift</a:t>
                      </a:r>
                    </a:p>
                    <a:p>
                      <a:pPr algn="ctr" fontAlgn="b"/>
                      <a:r>
                        <a:rPr lang="en-US" sz="1400" b="0" i="0" u="none" strike="noStrike" baseline="0" dirty="0" smtClean="0">
                          <a:solidFill>
                            <a:schemeClr val="bg1"/>
                          </a:solidFill>
                          <a:effectLst/>
                          <a:latin typeface="Times New Roman" panose="02020603050405020304" pitchFamily="18" charset="0"/>
                          <a:cs typeface="Times New Roman" panose="02020603050405020304" pitchFamily="18" charset="0"/>
                        </a:rPr>
                        <a:t>- NO Auto./AI</a:t>
                      </a:r>
                      <a:endParaRPr lang="en-US" sz="1600" b="0" i="0" u="none" strike="noStrike" baseline="0" dirty="0" smtClean="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800" b="1" i="0" u="none" strike="noStrike" baseline="0" dirty="0" smtClean="0">
                          <a:solidFill>
                            <a:schemeClr val="bg1"/>
                          </a:solidFill>
                          <a:effectLst/>
                          <a:latin typeface="Times New Roman" panose="02020603050405020304" pitchFamily="18" charset="0"/>
                          <a:cs typeface="Times New Roman" panose="02020603050405020304" pitchFamily="18" charset="0"/>
                        </a:rPr>
                        <a:t>S1</a:t>
                      </a:r>
                    </a:p>
                    <a:p>
                      <a:pPr algn="ctr" fontAlgn="b"/>
                      <a:r>
                        <a:rPr lang="en-US" sz="1800" b="1" i="0" u="none" strike="noStrike" baseline="0" dirty="0" smtClean="0">
                          <a:solidFill>
                            <a:schemeClr val="bg1"/>
                          </a:solidFill>
                          <a:effectLst/>
                          <a:latin typeface="Times New Roman" panose="02020603050405020304" pitchFamily="18" charset="0"/>
                          <a:cs typeface="Times New Roman" panose="02020603050405020304" pitchFamily="18" charset="0"/>
                        </a:rPr>
                        <a:t>2045</a:t>
                      </a:r>
                    </a:p>
                    <a:p>
                      <a:pPr algn="ctr" fontAlgn="b"/>
                      <a:endParaRPr lang="en-US" sz="1800" b="1" i="0" u="none" strike="noStrike" baseline="0" dirty="0" smtClean="0">
                        <a:solidFill>
                          <a:schemeClr val="bg1"/>
                        </a:solidFill>
                        <a:effectLst/>
                        <a:latin typeface="Times New Roman" panose="02020603050405020304" pitchFamily="18" charset="0"/>
                        <a:cs typeface="Times New Roman" panose="02020603050405020304" pitchFamily="18" charset="0"/>
                      </a:endParaRPr>
                    </a:p>
                    <a:p>
                      <a:pPr marL="285750" indent="-285750" algn="ctr" fontAlgn="b">
                        <a:buFontTx/>
                        <a:buChar char="-"/>
                      </a:pPr>
                      <a:r>
                        <a:rPr lang="en-US" sz="1400" b="0" i="0" u="none" strike="noStrike" baseline="0" dirty="0" smtClean="0">
                          <a:solidFill>
                            <a:schemeClr val="bg1"/>
                          </a:solidFill>
                          <a:effectLst/>
                          <a:latin typeface="Times New Roman" panose="02020603050405020304" pitchFamily="18" charset="0"/>
                          <a:cs typeface="Times New Roman" panose="02020603050405020304" pitchFamily="18" charset="0"/>
                        </a:rPr>
                        <a:t>Aging</a:t>
                      </a:r>
                    </a:p>
                    <a:p>
                      <a:pPr marL="285750" indent="-285750" algn="ctr" fontAlgn="b">
                        <a:buFontTx/>
                        <a:buChar char="-"/>
                      </a:pPr>
                      <a:r>
                        <a:rPr lang="en-US" sz="1400" b="0" i="0" u="none" strike="noStrike" baseline="0" dirty="0" smtClean="0">
                          <a:solidFill>
                            <a:schemeClr val="bg1"/>
                          </a:solidFill>
                          <a:effectLst/>
                          <a:latin typeface="Times New Roman" panose="02020603050405020304" pitchFamily="18" charset="0"/>
                          <a:cs typeface="Times New Roman" panose="02020603050405020304" pitchFamily="18" charset="0"/>
                        </a:rPr>
                        <a:t>No Labor Mix Shift</a:t>
                      </a:r>
                    </a:p>
                    <a:p>
                      <a:pPr algn="ctr" fontAlgn="b"/>
                      <a:r>
                        <a:rPr lang="en-US" sz="1400" b="0" i="0" u="none" strike="noStrike" baseline="0" dirty="0" smtClean="0">
                          <a:solidFill>
                            <a:schemeClr val="bg1"/>
                          </a:solidFill>
                          <a:effectLst/>
                          <a:latin typeface="Times New Roman" panose="02020603050405020304" pitchFamily="18" charset="0"/>
                          <a:cs typeface="Times New Roman" panose="02020603050405020304" pitchFamily="18" charset="0"/>
                        </a:rPr>
                        <a:t>- No Auto./AI</a:t>
                      </a:r>
                    </a:p>
                  </a:txBody>
                  <a:tcPr marL="0" marR="0" marT="0" marB="0" anchor="b"/>
                </a:tc>
                <a:tc>
                  <a:txBody>
                    <a:bodyPr/>
                    <a:lstStyle/>
                    <a:p>
                      <a:pPr algn="ctr" fontAlgn="b"/>
                      <a:r>
                        <a:rPr lang="en-US" sz="2000" b="0" i="0" u="none" strike="noStrike" dirty="0" smtClean="0">
                          <a:solidFill>
                            <a:schemeClr val="bg1"/>
                          </a:solidFill>
                          <a:effectLst/>
                          <a:latin typeface="Times New Roman" panose="02020603050405020304" pitchFamily="18" charset="0"/>
                          <a:cs typeface="Times New Roman" panose="02020603050405020304" pitchFamily="18" charset="0"/>
                        </a:rPr>
                        <a:t>Change</a:t>
                      </a:r>
                    </a:p>
                    <a:p>
                      <a:pPr algn="ctr" fontAlgn="b"/>
                      <a:endParaRPr lang="en-US" sz="2000" b="0" i="0" u="none" strike="noStrike" dirty="0" smtClean="0">
                        <a:solidFill>
                          <a:schemeClr val="bg1"/>
                        </a:solidFill>
                        <a:effectLst/>
                        <a:latin typeface="Times New Roman" panose="02020603050405020304" pitchFamily="18" charset="0"/>
                        <a:cs typeface="Times New Roman" panose="02020603050405020304" pitchFamily="18" charset="0"/>
                      </a:endParaRPr>
                    </a:p>
                    <a:p>
                      <a:pPr algn="ctr" fontAlgn="b"/>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S1 </a:t>
                      </a:r>
                    </a:p>
                    <a:p>
                      <a:pPr algn="ctr" fontAlgn="b"/>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vs.  2045 MTP</a:t>
                      </a:r>
                      <a:endParaRPr lang="en-US" sz="16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S2</a:t>
                      </a:r>
                    </a:p>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2045</a:t>
                      </a:r>
                    </a:p>
                    <a:p>
                      <a:pPr algn="ctr" fontAlgn="b"/>
                      <a:endParaRPr lang="en-US" sz="1800" b="1" i="0" u="none" strike="noStrike" dirty="0" smtClean="0">
                        <a:solidFill>
                          <a:schemeClr val="bg1"/>
                        </a:solidFill>
                        <a:effectLst/>
                        <a:latin typeface="Times New Roman" panose="02020603050405020304" pitchFamily="18" charset="0"/>
                        <a:cs typeface="Times New Roman" panose="02020603050405020304" pitchFamily="18" charset="0"/>
                      </a:endParaRPr>
                    </a:p>
                    <a:p>
                      <a:pPr marL="285750" indent="-285750" algn="ctr" fontAlgn="b">
                        <a:buFontTx/>
                        <a:buChar char="-"/>
                      </a:pPr>
                      <a:r>
                        <a:rPr lang="en-US" sz="1400" b="0" i="0" u="none" strike="noStrike" baseline="0" dirty="0" smtClean="0">
                          <a:solidFill>
                            <a:schemeClr val="bg1"/>
                          </a:solidFill>
                          <a:effectLst/>
                          <a:latin typeface="Times New Roman" panose="02020603050405020304" pitchFamily="18" charset="0"/>
                          <a:cs typeface="Times New Roman" panose="02020603050405020304" pitchFamily="18" charset="0"/>
                        </a:rPr>
                        <a:t>Aging</a:t>
                      </a:r>
                    </a:p>
                    <a:p>
                      <a:pPr marL="285750" indent="-285750" algn="ctr" fontAlgn="b">
                        <a:buFontTx/>
                        <a:buChar char="-"/>
                      </a:pPr>
                      <a:r>
                        <a:rPr lang="en-US" sz="1400" b="0" i="0" u="none" strike="noStrike" baseline="0" dirty="0" smtClean="0">
                          <a:solidFill>
                            <a:schemeClr val="bg1"/>
                          </a:solidFill>
                          <a:effectLst/>
                          <a:latin typeface="Times New Roman" panose="02020603050405020304" pitchFamily="18" charset="0"/>
                          <a:cs typeface="Times New Roman" panose="02020603050405020304" pitchFamily="18" charset="0"/>
                        </a:rPr>
                        <a:t>Labor Mix Shift</a:t>
                      </a:r>
                    </a:p>
                    <a:p>
                      <a:pPr algn="ctr" fontAlgn="b"/>
                      <a:r>
                        <a:rPr lang="en-US" sz="1400" b="0" i="0" u="none" strike="noStrike" baseline="0" dirty="0" smtClean="0">
                          <a:solidFill>
                            <a:schemeClr val="bg1"/>
                          </a:solidFill>
                          <a:effectLst/>
                          <a:latin typeface="Times New Roman" panose="02020603050405020304" pitchFamily="18" charset="0"/>
                          <a:cs typeface="Times New Roman" panose="02020603050405020304" pitchFamily="18" charset="0"/>
                        </a:rPr>
                        <a:t>- No Auto./AI</a:t>
                      </a:r>
                    </a:p>
                  </a:txBody>
                  <a:tcPr marL="0" marR="0" marT="0" marB="0" anchor="b"/>
                </a:tc>
                <a:tc>
                  <a:txBody>
                    <a:bodyPr/>
                    <a:lstStyle/>
                    <a:p>
                      <a:pPr algn="ctr" fontAlgn="b"/>
                      <a:r>
                        <a:rPr lang="en-US" sz="2000" b="0" i="0" u="none" strike="noStrike" dirty="0" smtClean="0">
                          <a:solidFill>
                            <a:schemeClr val="bg1"/>
                          </a:solidFill>
                          <a:effectLst/>
                          <a:latin typeface="Times New Roman" panose="02020603050405020304" pitchFamily="18" charset="0"/>
                          <a:cs typeface="Times New Roman" panose="02020603050405020304" pitchFamily="18" charset="0"/>
                        </a:rPr>
                        <a:t>Change</a:t>
                      </a:r>
                    </a:p>
                    <a:p>
                      <a:pPr algn="ctr" fontAlgn="b"/>
                      <a:endParaRPr lang="en-US" sz="2000" b="0" i="0" u="none" strike="noStrike" dirty="0" smtClean="0">
                        <a:solidFill>
                          <a:schemeClr val="bg1"/>
                        </a:solidFill>
                        <a:effectLst/>
                        <a:latin typeface="Times New Roman" panose="02020603050405020304" pitchFamily="18" charset="0"/>
                        <a:cs typeface="Times New Roman" panose="02020603050405020304" pitchFamily="18" charset="0"/>
                      </a:endParaRPr>
                    </a:p>
                    <a:p>
                      <a:pPr algn="ctr" fontAlgn="b"/>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S2 </a:t>
                      </a:r>
                    </a:p>
                    <a:p>
                      <a:pPr algn="ctr" fontAlgn="b"/>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vs.  2045 MTP</a:t>
                      </a:r>
                      <a:endParaRPr lang="en-US" sz="16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S3</a:t>
                      </a:r>
                    </a:p>
                    <a:p>
                      <a:pPr algn="ctr" fontAlgn="b"/>
                      <a:r>
                        <a:rPr lang="en-US" sz="1800" b="1" i="0" u="none" strike="noStrike" dirty="0" smtClean="0">
                          <a:solidFill>
                            <a:schemeClr val="bg1"/>
                          </a:solidFill>
                          <a:effectLst/>
                          <a:latin typeface="Times New Roman" panose="02020603050405020304" pitchFamily="18" charset="0"/>
                          <a:cs typeface="Times New Roman" panose="02020603050405020304" pitchFamily="18" charset="0"/>
                        </a:rPr>
                        <a:t>2045</a:t>
                      </a:r>
                    </a:p>
                    <a:p>
                      <a:pPr algn="ctr" fontAlgn="b"/>
                      <a:endParaRPr lang="en-US" sz="1800" b="1" i="0" u="none" strike="noStrike" dirty="0" smtClean="0">
                        <a:solidFill>
                          <a:schemeClr val="bg1"/>
                        </a:solidFill>
                        <a:effectLst/>
                        <a:latin typeface="Times New Roman" panose="02020603050405020304" pitchFamily="18" charset="0"/>
                        <a:cs typeface="Times New Roman" panose="02020603050405020304" pitchFamily="18" charset="0"/>
                      </a:endParaRPr>
                    </a:p>
                    <a:p>
                      <a:pPr marL="285750" indent="-285750" algn="ctr" fontAlgn="b">
                        <a:buFontTx/>
                        <a:buChar char="-"/>
                      </a:pPr>
                      <a:r>
                        <a:rPr lang="en-US" sz="1400" b="0" i="0" u="none" strike="noStrike" baseline="0" dirty="0" smtClean="0">
                          <a:solidFill>
                            <a:schemeClr val="bg1"/>
                          </a:solidFill>
                          <a:effectLst/>
                          <a:latin typeface="Times New Roman" panose="02020603050405020304" pitchFamily="18" charset="0"/>
                          <a:cs typeface="Times New Roman" panose="02020603050405020304" pitchFamily="18" charset="0"/>
                        </a:rPr>
                        <a:t>Aging</a:t>
                      </a:r>
                    </a:p>
                    <a:p>
                      <a:pPr marL="285750" indent="-285750" algn="ctr" fontAlgn="b">
                        <a:buFontTx/>
                        <a:buChar char="-"/>
                      </a:pPr>
                      <a:r>
                        <a:rPr lang="en-US" sz="1400" b="0" i="0" u="none" strike="noStrike" baseline="0" dirty="0" smtClean="0">
                          <a:solidFill>
                            <a:schemeClr val="bg1"/>
                          </a:solidFill>
                          <a:effectLst/>
                          <a:latin typeface="Times New Roman" panose="02020603050405020304" pitchFamily="18" charset="0"/>
                          <a:cs typeface="Times New Roman" panose="02020603050405020304" pitchFamily="18" charset="0"/>
                        </a:rPr>
                        <a:t>Labor Mix Shift</a:t>
                      </a:r>
                    </a:p>
                    <a:p>
                      <a:pPr algn="ctr" fontAlgn="b"/>
                      <a:r>
                        <a:rPr lang="en-US" sz="1400" b="0" i="0" u="none" strike="noStrike" baseline="0" dirty="0" smtClean="0">
                          <a:solidFill>
                            <a:schemeClr val="bg1"/>
                          </a:solidFill>
                          <a:effectLst/>
                          <a:latin typeface="Times New Roman" panose="02020603050405020304" pitchFamily="18" charset="0"/>
                          <a:cs typeface="Times New Roman" panose="02020603050405020304" pitchFamily="18" charset="0"/>
                        </a:rPr>
                        <a:t>- Auto./AI Impact</a:t>
                      </a:r>
                    </a:p>
                  </a:txBody>
                  <a:tcPr marL="0" marR="0" marT="0" marB="0" anchor="b"/>
                </a:tc>
                <a:tc>
                  <a:txBody>
                    <a:bodyPr/>
                    <a:lstStyle/>
                    <a:p>
                      <a:pPr algn="ctr" fontAlgn="b"/>
                      <a:r>
                        <a:rPr lang="en-US" sz="2000" b="0" i="0" u="none" strike="noStrike" dirty="0" smtClean="0">
                          <a:solidFill>
                            <a:schemeClr val="bg1"/>
                          </a:solidFill>
                          <a:effectLst/>
                          <a:latin typeface="Times New Roman" panose="02020603050405020304" pitchFamily="18" charset="0"/>
                          <a:cs typeface="Times New Roman" panose="02020603050405020304" pitchFamily="18" charset="0"/>
                        </a:rPr>
                        <a:t>Change</a:t>
                      </a:r>
                    </a:p>
                    <a:p>
                      <a:pPr algn="ctr" fontAlgn="b"/>
                      <a:endParaRPr lang="en-US" sz="2000" b="0" i="0" u="none" strike="noStrike" dirty="0" smtClean="0">
                        <a:solidFill>
                          <a:schemeClr val="bg1"/>
                        </a:solidFill>
                        <a:effectLst/>
                        <a:latin typeface="Times New Roman" panose="02020603050405020304" pitchFamily="18" charset="0"/>
                        <a:cs typeface="Times New Roman" panose="02020603050405020304" pitchFamily="18" charset="0"/>
                      </a:endParaRPr>
                    </a:p>
                    <a:p>
                      <a:pPr algn="ctr" fontAlgn="b"/>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S3 </a:t>
                      </a:r>
                    </a:p>
                    <a:p>
                      <a:pPr algn="ctr" fontAlgn="b"/>
                      <a:r>
                        <a:rPr lang="en-US" sz="1600" b="0" i="0" u="none" strike="noStrike" dirty="0" smtClean="0">
                          <a:solidFill>
                            <a:schemeClr val="bg1"/>
                          </a:solidFill>
                          <a:effectLst/>
                          <a:latin typeface="Times New Roman" panose="02020603050405020304" pitchFamily="18" charset="0"/>
                          <a:cs typeface="Times New Roman" panose="02020603050405020304" pitchFamily="18" charset="0"/>
                        </a:rPr>
                        <a:t>vs.  2045 MTP</a:t>
                      </a:r>
                      <a:endParaRPr lang="en-US" sz="16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 xmlns:a16="http://schemas.microsoft.com/office/drawing/2014/main" val="10000"/>
                  </a:ext>
                </a:extLst>
              </a:tr>
              <a:tr h="945382">
                <a:tc>
                  <a:txBody>
                    <a:bodyPr/>
                    <a:lstStyle/>
                    <a:p>
                      <a:pPr algn="l" fontAlgn="b"/>
                      <a:r>
                        <a:rPr lang="en-US" sz="2400" b="1" i="0" u="none" strike="noStrike" dirty="0" smtClean="0">
                          <a:solidFill>
                            <a:schemeClr val="tx1"/>
                          </a:solidFill>
                          <a:effectLst/>
                          <a:latin typeface="Times New Roman" panose="02020603050405020304" pitchFamily="18" charset="0"/>
                        </a:rPr>
                        <a:t>Person Trips</a:t>
                      </a:r>
                      <a:endParaRPr lang="en-US" sz="2400" b="1"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r" fontAlgn="b"/>
                      <a:r>
                        <a:rPr lang="en-US" sz="2400" b="0" i="0" u="none" strike="noStrike" dirty="0" smtClean="0">
                          <a:solidFill>
                            <a:schemeClr val="tx1"/>
                          </a:solidFill>
                          <a:effectLst/>
                          <a:latin typeface="Times New Roman" panose="02020603050405020304" pitchFamily="18" charset="0"/>
                        </a:rPr>
                        <a:t>9,937 K</a:t>
                      </a:r>
                      <a:endParaRPr lang="en-US" sz="24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r" fontAlgn="b"/>
                      <a:endParaRPr lang="en-US" sz="2400" b="0" i="0" u="none" strike="noStrike" dirty="0" smtClean="0">
                        <a:solidFill>
                          <a:schemeClr val="tx1"/>
                        </a:solidFill>
                        <a:effectLst/>
                        <a:latin typeface="Times New Roman" panose="02020603050405020304" pitchFamily="18" charset="0"/>
                      </a:endParaRPr>
                    </a:p>
                    <a:p>
                      <a:pPr algn="r" fontAlgn="b"/>
                      <a:r>
                        <a:rPr lang="en-US" sz="2400" b="0" i="0" u="none" strike="noStrike" dirty="0" smtClean="0">
                          <a:solidFill>
                            <a:schemeClr val="tx1"/>
                          </a:solidFill>
                          <a:effectLst/>
                          <a:latin typeface="Times New Roman" panose="02020603050405020304" pitchFamily="18" charset="0"/>
                        </a:rPr>
                        <a:t>9,795 K</a:t>
                      </a:r>
                      <a:endParaRPr lang="en-US" sz="24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marL="285750" indent="-285750" algn="r" fontAlgn="b">
                        <a:buFontTx/>
                        <a:buChar char="-"/>
                      </a:pPr>
                      <a:r>
                        <a:rPr lang="en-US" sz="2400" b="0" i="0" u="none" strike="noStrike" dirty="0" smtClean="0">
                          <a:solidFill>
                            <a:schemeClr val="tx1"/>
                          </a:solidFill>
                          <a:effectLst/>
                          <a:latin typeface="Times New Roman" panose="02020603050405020304" pitchFamily="18" charset="0"/>
                        </a:rPr>
                        <a:t>142 K</a:t>
                      </a:r>
                    </a:p>
                    <a:p>
                      <a:pPr marL="0" indent="0" algn="r" fontAlgn="b">
                        <a:buFontTx/>
                        <a:buNone/>
                      </a:pPr>
                      <a:r>
                        <a:rPr lang="en-US" sz="2400" b="0" i="0" u="none" strike="noStrike" dirty="0" smtClean="0">
                          <a:solidFill>
                            <a:schemeClr val="tx1"/>
                          </a:solidFill>
                          <a:effectLst/>
                          <a:latin typeface="Times New Roman" panose="02020603050405020304" pitchFamily="18" charset="0"/>
                        </a:rPr>
                        <a:t>[ - 1%]</a:t>
                      </a:r>
                      <a:endParaRPr lang="en-US" sz="24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r" fontAlgn="b"/>
                      <a:r>
                        <a:rPr lang="en-US" sz="2400" b="0" i="0" u="none" strike="noStrike" dirty="0" smtClean="0">
                          <a:solidFill>
                            <a:schemeClr val="tx1"/>
                          </a:solidFill>
                          <a:effectLst/>
                          <a:latin typeface="Times New Roman" panose="02020603050405020304" pitchFamily="18" charset="0"/>
                        </a:rPr>
                        <a:t>9,549K</a:t>
                      </a:r>
                      <a:endParaRPr lang="en-US" sz="24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marL="285750" indent="-285750" algn="r" fontAlgn="b">
                        <a:buFontTx/>
                        <a:buChar char="-"/>
                      </a:pPr>
                      <a:r>
                        <a:rPr lang="en-US" sz="2400" b="0" i="0" u="none" strike="noStrike" dirty="0" smtClean="0">
                          <a:solidFill>
                            <a:schemeClr val="tx1"/>
                          </a:solidFill>
                          <a:effectLst/>
                          <a:latin typeface="Times New Roman" panose="02020603050405020304" pitchFamily="18" charset="0"/>
                        </a:rPr>
                        <a:t>388 K</a:t>
                      </a:r>
                    </a:p>
                    <a:p>
                      <a:pPr marL="0" indent="0" algn="r" fontAlgn="b">
                        <a:buFontTx/>
                        <a:buNone/>
                      </a:pPr>
                      <a:r>
                        <a:rPr lang="en-US" sz="2400" b="0" i="0" u="none" strike="noStrike" dirty="0" smtClean="0">
                          <a:solidFill>
                            <a:schemeClr val="tx1"/>
                          </a:solidFill>
                          <a:effectLst/>
                          <a:latin typeface="Times New Roman" panose="02020603050405020304" pitchFamily="18" charset="0"/>
                        </a:rPr>
                        <a:t>[ - 4%]</a:t>
                      </a:r>
                      <a:endParaRPr lang="en-US" sz="24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r" fontAlgn="b"/>
                      <a:r>
                        <a:rPr lang="en-US" sz="2400" b="0" i="0" u="none" strike="noStrike" dirty="0" smtClean="0">
                          <a:solidFill>
                            <a:schemeClr val="tx1"/>
                          </a:solidFill>
                          <a:effectLst/>
                          <a:latin typeface="Times New Roman" panose="02020603050405020304" pitchFamily="18" charset="0"/>
                        </a:rPr>
                        <a:t>10,438K</a:t>
                      </a:r>
                      <a:endParaRPr lang="en-US" sz="24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r" fontAlgn="b"/>
                      <a:r>
                        <a:rPr lang="en-US" sz="2400" b="0" i="0" u="none" strike="noStrike" dirty="0" smtClean="0">
                          <a:solidFill>
                            <a:schemeClr val="tx1"/>
                          </a:solidFill>
                          <a:effectLst/>
                          <a:latin typeface="Times New Roman" panose="02020603050405020304" pitchFamily="18" charset="0"/>
                        </a:rPr>
                        <a:t>+ 501 K</a:t>
                      </a:r>
                    </a:p>
                    <a:p>
                      <a:pPr algn="r" fontAlgn="b"/>
                      <a:r>
                        <a:rPr lang="en-US" sz="2400" b="1" i="0" u="none" strike="noStrike" dirty="0" smtClean="0">
                          <a:solidFill>
                            <a:schemeClr val="tx1"/>
                          </a:solidFill>
                          <a:effectLst/>
                          <a:latin typeface="Times New Roman" panose="02020603050405020304" pitchFamily="18" charset="0"/>
                        </a:rPr>
                        <a:t>[+ 5%</a:t>
                      </a:r>
                      <a:r>
                        <a:rPr lang="en-US" sz="2400" b="0" i="0" u="none" strike="noStrike" dirty="0" smtClean="0">
                          <a:solidFill>
                            <a:schemeClr val="tx1"/>
                          </a:solidFill>
                          <a:effectLst/>
                          <a:latin typeface="Times New Roman" panose="02020603050405020304" pitchFamily="18" charset="0"/>
                        </a:rPr>
                        <a:t>]</a:t>
                      </a:r>
                      <a:endParaRPr lang="en-US" sz="2400" b="1" i="0" u="none" strike="noStrike" dirty="0">
                        <a:solidFill>
                          <a:schemeClr val="tx1"/>
                        </a:solidFill>
                        <a:effectLst/>
                        <a:latin typeface="Times New Roman" panose="02020603050405020304" pitchFamily="18" charset="0"/>
                      </a:endParaRPr>
                    </a:p>
                  </a:txBody>
                  <a:tcPr marL="9525" marR="9525" marT="9525" marB="0" anchor="b"/>
                </a:tc>
                <a:extLst>
                  <a:ext uri="{0D108BD9-81ED-4DB2-BD59-A6C34878D82A}">
                    <a16:rowId xmlns="" xmlns:a16="http://schemas.microsoft.com/office/drawing/2014/main" val="10002"/>
                  </a:ext>
                </a:extLst>
              </a:tr>
              <a:tr h="93843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b="1" i="0" u="none" strike="noStrike" dirty="0" smtClean="0">
                          <a:solidFill>
                            <a:schemeClr val="tx1"/>
                          </a:solidFill>
                          <a:effectLst/>
                          <a:latin typeface="Times New Roman" panose="02020603050405020304" pitchFamily="18" charset="0"/>
                        </a:rPr>
                        <a:t>Auto</a:t>
                      </a:r>
                      <a:r>
                        <a:rPr lang="en-US" sz="2400" b="1" i="0" u="none" strike="noStrike" baseline="0" dirty="0" smtClean="0">
                          <a:solidFill>
                            <a:schemeClr val="tx1"/>
                          </a:solidFill>
                          <a:effectLst/>
                          <a:latin typeface="Times New Roman" panose="02020603050405020304" pitchFamily="18" charset="0"/>
                        </a:rPr>
                        <a:t> VMT</a:t>
                      </a:r>
                    </a:p>
                    <a:p>
                      <a:pPr marL="0" marR="0" indent="0" algn="l" defTabSz="914400" rtl="0" eaLnBrk="1" fontAlgn="b" latinLnBrk="0" hangingPunct="1">
                        <a:lnSpc>
                          <a:spcPct val="100000"/>
                        </a:lnSpc>
                        <a:spcBef>
                          <a:spcPts val="0"/>
                        </a:spcBef>
                        <a:spcAft>
                          <a:spcPts val="0"/>
                        </a:spcAft>
                        <a:buClrTx/>
                        <a:buSzTx/>
                        <a:buFontTx/>
                        <a:buNone/>
                        <a:tabLst/>
                        <a:defRPr/>
                      </a:pPr>
                      <a:r>
                        <a:rPr lang="en-US" sz="2400" b="0" i="0" u="none" strike="noStrike" baseline="0" dirty="0" smtClean="0">
                          <a:solidFill>
                            <a:schemeClr val="tx1"/>
                          </a:solidFill>
                          <a:effectLst/>
                          <a:latin typeface="Times New Roman" panose="02020603050405020304" pitchFamily="18" charset="0"/>
                        </a:rPr>
                        <a:t>[Miles</a:t>
                      </a:r>
                      <a:r>
                        <a:rPr lang="en-US" sz="2400" b="0" i="0" u="none" strike="noStrike" baseline="0" dirty="0" smtClean="0">
                          <a:solidFill>
                            <a:schemeClr val="tx1"/>
                          </a:solidFill>
                          <a:effectLst/>
                          <a:latin typeface="Times New Roman" panose="02020603050405020304" pitchFamily="18" charset="0"/>
                        </a:rPr>
                        <a:t>]</a:t>
                      </a:r>
                      <a:endParaRPr lang="en-US" sz="24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fontAlgn="b"/>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49.4 M</a:t>
                      </a:r>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49.6 M</a:t>
                      </a:r>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+ 231 K</a:t>
                      </a:r>
                    </a:p>
                    <a:p>
                      <a:pPr algn="r" fontAlgn="b"/>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[+ 0.5%]</a:t>
                      </a:r>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47.4 M</a:t>
                      </a:r>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marL="285750" indent="-285750" algn="r" fontAlgn="b">
                        <a:buFontTx/>
                        <a:buChar char="-"/>
                      </a:pPr>
                      <a:r>
                        <a:rPr lang="en-US" sz="2400" b="0" i="0" u="none" strike="noStrike" baseline="0" dirty="0" smtClean="0">
                          <a:solidFill>
                            <a:srgbClr val="000000"/>
                          </a:solidFill>
                          <a:effectLst/>
                          <a:latin typeface="Times New Roman" panose="02020603050405020304" pitchFamily="18" charset="0"/>
                          <a:cs typeface="Times New Roman" panose="02020603050405020304" pitchFamily="18" charset="0"/>
                        </a:rPr>
                        <a:t>2.0 M</a:t>
                      </a:r>
                    </a:p>
                    <a:p>
                      <a:pPr marL="0" indent="0" algn="r" fontAlgn="b">
                        <a:buFontTx/>
                        <a:buNone/>
                      </a:pPr>
                      <a:r>
                        <a:rPr lang="en-US" sz="2400" b="0" i="0" u="none" strike="noStrike" baseline="0" dirty="0" smtClean="0">
                          <a:solidFill>
                            <a:srgbClr val="000000"/>
                          </a:solidFill>
                          <a:effectLst/>
                          <a:latin typeface="Times New Roman" panose="02020603050405020304" pitchFamily="18" charset="0"/>
                          <a:cs typeface="Times New Roman" panose="02020603050405020304" pitchFamily="18" charset="0"/>
                        </a:rPr>
                        <a:t>[- 4.0 % ]</a:t>
                      </a:r>
                    </a:p>
                  </a:txBody>
                  <a:tcPr marL="9525" marR="9525" marT="9525" marB="0" anchor="b"/>
                </a:tc>
                <a:tc>
                  <a:txBody>
                    <a:bodyPr/>
                    <a:lstStyle/>
                    <a:p>
                      <a:pPr algn="r" fontAlgn="b"/>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50.0 M</a:t>
                      </a:r>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2400" b="1" i="0" u="none" strike="noStrike" dirty="0" smtClean="0">
                          <a:solidFill>
                            <a:srgbClr val="000000"/>
                          </a:solidFill>
                          <a:effectLst/>
                          <a:latin typeface="Times New Roman" panose="02020603050405020304" pitchFamily="18" charset="0"/>
                          <a:cs typeface="Times New Roman" panose="02020603050405020304" pitchFamily="18" charset="0"/>
                        </a:rPr>
                        <a:t>+ 0.6 M</a:t>
                      </a:r>
                      <a:endParaRPr lang="en-US" sz="24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r" fontAlgn="b"/>
                      <a:r>
                        <a:rPr lang="en-US" sz="2400" b="1" i="0" u="none" strike="noStrike" dirty="0" smtClean="0">
                          <a:solidFill>
                            <a:srgbClr val="000000"/>
                          </a:solidFill>
                          <a:effectLst/>
                          <a:latin typeface="Times New Roman" panose="02020603050405020304" pitchFamily="18" charset="0"/>
                          <a:cs typeface="Times New Roman" panose="02020603050405020304" pitchFamily="18" charset="0"/>
                        </a:rPr>
                        <a:t>[+ 1.2%]</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r h="1182526">
                <a:tc gridSpan="8">
                  <a:txBody>
                    <a:bodyPr/>
                    <a:lstStyle/>
                    <a:p>
                      <a:pPr algn="l" fontAlgn="b"/>
                      <a:r>
                        <a:rPr lang="en-US" sz="2000" b="0" i="0" u="none" strike="noStrike" dirty="0" smtClean="0">
                          <a:solidFill>
                            <a:srgbClr val="000000"/>
                          </a:solidFill>
                          <a:effectLst/>
                          <a:latin typeface="Times New Roman" panose="02020603050405020304" pitchFamily="18" charset="0"/>
                        </a:rPr>
                        <a:t>Note: Not</a:t>
                      </a:r>
                      <a:r>
                        <a:rPr lang="en-US" sz="2000" b="0" i="0" u="none" strike="noStrike" baseline="0" dirty="0" smtClean="0">
                          <a:solidFill>
                            <a:srgbClr val="000000"/>
                          </a:solidFill>
                          <a:effectLst/>
                          <a:latin typeface="Times New Roman" panose="02020603050405020304" pitchFamily="18" charset="0"/>
                        </a:rPr>
                        <a:t> including empty auto vehicle VMT.</a:t>
                      </a:r>
                      <a:endParaRPr lang="en-US" sz="2000" b="0" i="0" u="none" strike="noStrike" dirty="0">
                        <a:solidFill>
                          <a:srgbClr val="000000"/>
                        </a:solidFill>
                        <a:effectLst/>
                        <a:latin typeface="Times New Roman" panose="02020603050405020304" pitchFamily="18" charset="0"/>
                      </a:endParaRPr>
                    </a:p>
                  </a:txBody>
                  <a:tcPr marL="9525" marR="9525" marT="9525" marB="0" anchor="b"/>
                </a:tc>
                <a:tc hMerge="1">
                  <a:txBody>
                    <a:bodyPr/>
                    <a:lstStyle/>
                    <a:p>
                      <a:pPr algn="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pPr algn="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pPr algn="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pPr algn="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pPr marL="0" indent="0" algn="r" fontAlgn="b">
                        <a:buFontTx/>
                        <a:buNone/>
                      </a:pPr>
                      <a:endParaRPr lang="en-US" sz="1400" b="0" i="0" u="none" strike="noStrike" baseline="0" dirty="0" smtClean="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pPr algn="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pPr algn="r" fontAlgn="b"/>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r>
            </a:tbl>
          </a:graphicData>
        </a:graphic>
      </p:graphicFrame>
    </p:spTree>
    <p:extLst>
      <p:ext uri="{BB962C8B-B14F-4D97-AF65-F5344CB8AC3E}">
        <p14:creationId xmlns:p14="http://schemas.microsoft.com/office/powerpoint/2010/main" val="2543813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10147</TotalTime>
  <Words>1594</Words>
  <Application>Microsoft Office PowerPoint</Application>
  <PresentationFormat>Widescreen</PresentationFormat>
  <Paragraphs>570</Paragraphs>
  <Slides>12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12</vt:i4>
      </vt:variant>
    </vt:vector>
  </HeadingPairs>
  <TitlesOfParts>
    <vt:vector size="17" baseType="lpstr">
      <vt:lpstr>Arial</vt:lpstr>
      <vt:lpstr>Calibri</vt:lpstr>
      <vt:lpstr>Times New Roman</vt:lpstr>
      <vt:lpstr>Wingdings</vt:lpstr>
      <vt:lpstr>Office Theme</vt:lpstr>
      <vt:lpstr>Autonomous Vehicle Impact  – Demand Side Story</vt:lpstr>
      <vt:lpstr>Outline</vt:lpstr>
      <vt:lpstr>Aging Nation - % Age 65/+: 13.7% [2012] increase to 21.0% [2040]</vt:lpstr>
      <vt:lpstr>Scenario 1 – 2045 Aging vs. 2016 Age Distribution [NC Triangle]</vt:lpstr>
      <vt:lpstr>Scenario 2 – 2045 Industry Shift - Automation/AI Impact [NC Triangle]</vt:lpstr>
      <vt:lpstr>Scenario 3 [Impact of Autonomous Vehicle] - Assumptions</vt:lpstr>
      <vt:lpstr>Scenario 3 – AV Impact: Person Trip Rate Assumption</vt:lpstr>
      <vt:lpstr>Scenario 3 – AV Impact: VMT per Auto Trip Assumption  [Increase by 10% except HBK12 (shown), from 2016HTS Observed]</vt:lpstr>
      <vt:lpstr>Scenario 3 – CAV Impact: Person Trips &amp; Auto VMT vs. 2045MTP</vt:lpstr>
      <vt:lpstr>A Few Potential Further Tests</vt:lpstr>
      <vt:lpstr>Acknowledgement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Findley</dc:creator>
  <cp:lastModifiedBy>MZI</cp:lastModifiedBy>
  <cp:revision>1030</cp:revision>
  <cp:lastPrinted>2019-05-31T22:53:50Z</cp:lastPrinted>
  <dcterms:created xsi:type="dcterms:W3CDTF">2010-05-18T20:11:27Z</dcterms:created>
  <dcterms:modified xsi:type="dcterms:W3CDTF">2019-05-31T23:05:39Z</dcterms:modified>
</cp:coreProperties>
</file>