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646" r:id="rId2"/>
    <p:sldId id="633" r:id="rId3"/>
    <p:sldId id="616" r:id="rId4"/>
    <p:sldId id="632" r:id="rId5"/>
    <p:sldId id="607" r:id="rId6"/>
    <p:sldId id="569" r:id="rId7"/>
    <p:sldId id="300" r:id="rId8"/>
    <p:sldId id="563" r:id="rId9"/>
    <p:sldId id="470" r:id="rId10"/>
    <p:sldId id="560" r:id="rId11"/>
    <p:sldId id="552" r:id="rId12"/>
    <p:sldId id="645" r:id="rId13"/>
    <p:sldId id="471" r:id="rId14"/>
    <p:sldId id="528" r:id="rId15"/>
    <p:sldId id="539" r:id="rId16"/>
    <p:sldId id="541" r:id="rId17"/>
    <p:sldId id="566" r:id="rId18"/>
    <p:sldId id="542" r:id="rId19"/>
    <p:sldId id="406" r:id="rId20"/>
    <p:sldId id="404" r:id="rId21"/>
    <p:sldId id="473" r:id="rId22"/>
    <p:sldId id="257" r:id="rId23"/>
    <p:sldId id="545" r:id="rId24"/>
    <p:sldId id="64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6" autoAdjust="0"/>
    <p:restoredTop sz="94660"/>
  </p:normalViewPr>
  <p:slideViewPr>
    <p:cSldViewPr snapToGrid="0">
      <p:cViewPr varScale="1">
        <p:scale>
          <a:sx n="120" d="100"/>
          <a:sy n="120"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C925C9-0B20-4BD7-B344-DE15A66E3C8C}" type="doc">
      <dgm:prSet loTypeId="urn:microsoft.com/office/officeart/2005/8/layout/gear1" loCatId="relationship" qsTypeId="urn:microsoft.com/office/officeart/2005/8/quickstyle/simple1" qsCatId="simple" csTypeId="urn:microsoft.com/office/officeart/2005/8/colors/colorful3" csCatId="colorful" phldr="1"/>
      <dgm:spPr/>
      <dgm:t>
        <a:bodyPr/>
        <a:lstStyle/>
        <a:p>
          <a:endParaRPr lang="en-US"/>
        </a:p>
      </dgm:t>
    </dgm:pt>
    <dgm:pt modelId="{AD5EE13B-D251-4F0C-98BC-D2FEBC33E566}">
      <dgm:prSet phldrT="[Text]" custT="1"/>
      <dgm:spPr/>
      <dgm:t>
        <a:bodyPr/>
        <a:lstStyle/>
        <a:p>
          <a:r>
            <a:rPr lang="en-US" sz="1800" dirty="0">
              <a:solidFill>
                <a:schemeClr val="tx1"/>
              </a:solidFill>
            </a:rPr>
            <a:t>Demand (Population and Employment)</a:t>
          </a:r>
        </a:p>
      </dgm:t>
    </dgm:pt>
    <dgm:pt modelId="{13FF59AE-C5F2-4814-B06C-DA448509ED19}" type="parTrans" cxnId="{D9144D4B-C67A-493B-84D6-9698CC0D1661}">
      <dgm:prSet/>
      <dgm:spPr/>
      <dgm:t>
        <a:bodyPr/>
        <a:lstStyle/>
        <a:p>
          <a:endParaRPr lang="en-US"/>
        </a:p>
      </dgm:t>
    </dgm:pt>
    <dgm:pt modelId="{9AACB735-AF41-49D8-92E5-CDB752A4B675}" type="sibTrans" cxnId="{D9144D4B-C67A-493B-84D6-9698CC0D1661}">
      <dgm:prSet/>
      <dgm:spPr/>
      <dgm:t>
        <a:bodyPr/>
        <a:lstStyle/>
        <a:p>
          <a:endParaRPr lang="en-US"/>
        </a:p>
      </dgm:t>
    </dgm:pt>
    <dgm:pt modelId="{C414F1AE-D390-49CD-A748-43EB77F2F4BB}">
      <dgm:prSet phldrT="[Text]" custT="1"/>
      <dgm:spPr/>
      <dgm:t>
        <a:bodyPr/>
        <a:lstStyle/>
        <a:p>
          <a:r>
            <a:rPr lang="en-US" sz="1800" dirty="0">
              <a:solidFill>
                <a:schemeClr val="bg1"/>
              </a:solidFill>
            </a:rPr>
            <a:t>Supply (Network &amp; Assignment Model)</a:t>
          </a:r>
        </a:p>
      </dgm:t>
    </dgm:pt>
    <dgm:pt modelId="{D0E8F3AC-962E-49AB-BE7D-24872872F515}" type="parTrans" cxnId="{8EBEC16D-A350-4D05-948A-2178DA95FC14}">
      <dgm:prSet/>
      <dgm:spPr/>
      <dgm:t>
        <a:bodyPr/>
        <a:lstStyle/>
        <a:p>
          <a:endParaRPr lang="en-US"/>
        </a:p>
      </dgm:t>
    </dgm:pt>
    <dgm:pt modelId="{A22A47DD-E2C7-4C45-9639-8BE51875D9B9}" type="sibTrans" cxnId="{8EBEC16D-A350-4D05-948A-2178DA95FC14}">
      <dgm:prSet/>
      <dgm:spPr/>
      <dgm:t>
        <a:bodyPr/>
        <a:lstStyle/>
        <a:p>
          <a:endParaRPr lang="en-US"/>
        </a:p>
      </dgm:t>
    </dgm:pt>
    <dgm:pt modelId="{30D717BF-B105-44C9-AAAE-812ABDD1D1A0}" type="pres">
      <dgm:prSet presAssocID="{40C925C9-0B20-4BD7-B344-DE15A66E3C8C}" presName="composite" presStyleCnt="0">
        <dgm:presLayoutVars>
          <dgm:chMax val="3"/>
          <dgm:animLvl val="lvl"/>
          <dgm:resizeHandles val="exact"/>
        </dgm:presLayoutVars>
      </dgm:prSet>
      <dgm:spPr/>
    </dgm:pt>
    <dgm:pt modelId="{043D4AA7-43CE-4B11-A0BA-D188D38F0660}" type="pres">
      <dgm:prSet presAssocID="{AD5EE13B-D251-4F0C-98BC-D2FEBC33E566}" presName="gear1" presStyleLbl="node1" presStyleIdx="0" presStyleCnt="2" custScaleX="137196" custScaleY="144703" custLinFactX="-32567" custLinFactNeighborX="-100000" custLinFactNeighborY="-33342">
        <dgm:presLayoutVars>
          <dgm:chMax val="1"/>
          <dgm:bulletEnabled val="1"/>
        </dgm:presLayoutVars>
      </dgm:prSet>
      <dgm:spPr/>
    </dgm:pt>
    <dgm:pt modelId="{DA7B3ECA-6B8A-4492-A6BD-C3E9E89D3CCF}" type="pres">
      <dgm:prSet presAssocID="{AD5EE13B-D251-4F0C-98BC-D2FEBC33E566}" presName="gear1srcNode" presStyleLbl="node1" presStyleIdx="0" presStyleCnt="2"/>
      <dgm:spPr/>
    </dgm:pt>
    <dgm:pt modelId="{AA736D60-6DBF-4E05-AA7E-10E6E63535D3}" type="pres">
      <dgm:prSet presAssocID="{AD5EE13B-D251-4F0C-98BC-D2FEBC33E566}" presName="gear1dstNode" presStyleLbl="node1" presStyleIdx="0" presStyleCnt="2"/>
      <dgm:spPr/>
    </dgm:pt>
    <dgm:pt modelId="{14FE4FAB-EA66-42BC-832F-27D9AEDE66F1}" type="pres">
      <dgm:prSet presAssocID="{C414F1AE-D390-49CD-A748-43EB77F2F4BB}" presName="gear2" presStyleLbl="node1" presStyleIdx="1" presStyleCnt="2" custScaleX="196944" custScaleY="198740" custLinFactX="8500" custLinFactNeighborX="100000" custLinFactNeighborY="41081">
        <dgm:presLayoutVars>
          <dgm:chMax val="1"/>
          <dgm:bulletEnabled val="1"/>
        </dgm:presLayoutVars>
      </dgm:prSet>
      <dgm:spPr/>
    </dgm:pt>
    <dgm:pt modelId="{1CC60B7C-435B-4976-AD8D-4A462EBF08AA}" type="pres">
      <dgm:prSet presAssocID="{C414F1AE-D390-49CD-A748-43EB77F2F4BB}" presName="gear2srcNode" presStyleLbl="node1" presStyleIdx="1" presStyleCnt="2"/>
      <dgm:spPr/>
    </dgm:pt>
    <dgm:pt modelId="{C0FB663B-5806-4164-9FCB-A7DBC621D99D}" type="pres">
      <dgm:prSet presAssocID="{C414F1AE-D390-49CD-A748-43EB77F2F4BB}" presName="gear2dstNode" presStyleLbl="node1" presStyleIdx="1" presStyleCnt="2"/>
      <dgm:spPr/>
    </dgm:pt>
    <dgm:pt modelId="{786D6C30-0E04-43EC-8DA8-39397E536403}" type="pres">
      <dgm:prSet presAssocID="{9AACB735-AF41-49D8-92E5-CDB752A4B675}" presName="connector1" presStyleLbl="sibTrans2D1" presStyleIdx="0" presStyleCnt="2" custAng="20417746" custScaleX="87122" custScaleY="96634" custLinFactNeighborX="19524" custLinFactNeighborY="-29377"/>
      <dgm:spPr/>
    </dgm:pt>
    <dgm:pt modelId="{3902C02D-E0CB-4C1A-AB8B-809DE0930E2F}" type="pres">
      <dgm:prSet presAssocID="{A22A47DD-E2C7-4C45-9639-8BE51875D9B9}" presName="connector2" presStyleLbl="sibTrans2D1" presStyleIdx="1" presStyleCnt="2" custLinFactX="-6409" custLinFactNeighborX="-100000" custLinFactNeighborY="10669"/>
      <dgm:spPr/>
    </dgm:pt>
  </dgm:ptLst>
  <dgm:cxnLst>
    <dgm:cxn modelId="{1B5B450E-F54A-4A20-93DD-F7F52067AE2B}" type="presOf" srcId="{AD5EE13B-D251-4F0C-98BC-D2FEBC33E566}" destId="{043D4AA7-43CE-4B11-A0BA-D188D38F0660}" srcOrd="0" destOrd="0" presId="urn:microsoft.com/office/officeart/2005/8/layout/gear1"/>
    <dgm:cxn modelId="{F6DD7811-647B-410F-B15E-FC30021B2DE9}" type="presOf" srcId="{AD5EE13B-D251-4F0C-98BC-D2FEBC33E566}" destId="{DA7B3ECA-6B8A-4492-A6BD-C3E9E89D3CCF}" srcOrd="1" destOrd="0" presId="urn:microsoft.com/office/officeart/2005/8/layout/gear1"/>
    <dgm:cxn modelId="{F904811B-8518-44FD-8CDB-190F3A2AE1F7}" type="presOf" srcId="{C414F1AE-D390-49CD-A748-43EB77F2F4BB}" destId="{1CC60B7C-435B-4976-AD8D-4A462EBF08AA}" srcOrd="1" destOrd="0" presId="urn:microsoft.com/office/officeart/2005/8/layout/gear1"/>
    <dgm:cxn modelId="{50B3A23E-2441-40BA-A07E-074AFC94D6F8}" type="presOf" srcId="{9AACB735-AF41-49D8-92E5-CDB752A4B675}" destId="{786D6C30-0E04-43EC-8DA8-39397E536403}" srcOrd="0" destOrd="0" presId="urn:microsoft.com/office/officeart/2005/8/layout/gear1"/>
    <dgm:cxn modelId="{D9144D4B-C67A-493B-84D6-9698CC0D1661}" srcId="{40C925C9-0B20-4BD7-B344-DE15A66E3C8C}" destId="{AD5EE13B-D251-4F0C-98BC-D2FEBC33E566}" srcOrd="0" destOrd="0" parTransId="{13FF59AE-C5F2-4814-B06C-DA448509ED19}" sibTransId="{9AACB735-AF41-49D8-92E5-CDB752A4B675}"/>
    <dgm:cxn modelId="{A316476D-9286-4447-A4A7-09F1822245CE}" type="presOf" srcId="{AD5EE13B-D251-4F0C-98BC-D2FEBC33E566}" destId="{AA736D60-6DBF-4E05-AA7E-10E6E63535D3}" srcOrd="2" destOrd="0" presId="urn:microsoft.com/office/officeart/2005/8/layout/gear1"/>
    <dgm:cxn modelId="{8EBEC16D-A350-4D05-948A-2178DA95FC14}" srcId="{40C925C9-0B20-4BD7-B344-DE15A66E3C8C}" destId="{C414F1AE-D390-49CD-A748-43EB77F2F4BB}" srcOrd="1" destOrd="0" parTransId="{D0E8F3AC-962E-49AB-BE7D-24872872F515}" sibTransId="{A22A47DD-E2C7-4C45-9639-8BE51875D9B9}"/>
    <dgm:cxn modelId="{2EC6B771-D27B-4F95-89DC-1EAC5B481F31}" type="presOf" srcId="{C414F1AE-D390-49CD-A748-43EB77F2F4BB}" destId="{14FE4FAB-EA66-42BC-832F-27D9AEDE66F1}" srcOrd="0" destOrd="0" presId="urn:microsoft.com/office/officeart/2005/8/layout/gear1"/>
    <dgm:cxn modelId="{78703181-8C4A-40EF-AF24-BD32A407A9A7}" type="presOf" srcId="{A22A47DD-E2C7-4C45-9639-8BE51875D9B9}" destId="{3902C02D-E0CB-4C1A-AB8B-809DE0930E2F}" srcOrd="0" destOrd="0" presId="urn:microsoft.com/office/officeart/2005/8/layout/gear1"/>
    <dgm:cxn modelId="{3E03A0B3-4D7F-4A47-969A-25CC7EC35358}" type="presOf" srcId="{40C925C9-0B20-4BD7-B344-DE15A66E3C8C}" destId="{30D717BF-B105-44C9-AAAE-812ABDD1D1A0}" srcOrd="0" destOrd="0" presId="urn:microsoft.com/office/officeart/2005/8/layout/gear1"/>
    <dgm:cxn modelId="{0C2566F7-C154-4212-8D92-BD09EBFCD6A6}" type="presOf" srcId="{C414F1AE-D390-49CD-A748-43EB77F2F4BB}" destId="{C0FB663B-5806-4164-9FCB-A7DBC621D99D}" srcOrd="2" destOrd="0" presId="urn:microsoft.com/office/officeart/2005/8/layout/gear1"/>
    <dgm:cxn modelId="{CF0BBA5E-AA63-4338-B7A0-09FFC591C189}" type="presParOf" srcId="{30D717BF-B105-44C9-AAAE-812ABDD1D1A0}" destId="{043D4AA7-43CE-4B11-A0BA-D188D38F0660}" srcOrd="0" destOrd="0" presId="urn:microsoft.com/office/officeart/2005/8/layout/gear1"/>
    <dgm:cxn modelId="{5FDA7AFA-1F10-401C-A8CE-F284D47BB109}" type="presParOf" srcId="{30D717BF-B105-44C9-AAAE-812ABDD1D1A0}" destId="{DA7B3ECA-6B8A-4492-A6BD-C3E9E89D3CCF}" srcOrd="1" destOrd="0" presId="urn:microsoft.com/office/officeart/2005/8/layout/gear1"/>
    <dgm:cxn modelId="{C927DE3A-40E4-42D4-B248-A1990BD165FB}" type="presParOf" srcId="{30D717BF-B105-44C9-AAAE-812ABDD1D1A0}" destId="{AA736D60-6DBF-4E05-AA7E-10E6E63535D3}" srcOrd="2" destOrd="0" presId="urn:microsoft.com/office/officeart/2005/8/layout/gear1"/>
    <dgm:cxn modelId="{423FBC6F-31EB-4721-93E1-235C8563B66A}" type="presParOf" srcId="{30D717BF-B105-44C9-AAAE-812ABDD1D1A0}" destId="{14FE4FAB-EA66-42BC-832F-27D9AEDE66F1}" srcOrd="3" destOrd="0" presId="urn:microsoft.com/office/officeart/2005/8/layout/gear1"/>
    <dgm:cxn modelId="{9D8636A4-1E61-4EFA-B7F6-69C22F3AEB46}" type="presParOf" srcId="{30D717BF-B105-44C9-AAAE-812ABDD1D1A0}" destId="{1CC60B7C-435B-4976-AD8D-4A462EBF08AA}" srcOrd="4" destOrd="0" presId="urn:microsoft.com/office/officeart/2005/8/layout/gear1"/>
    <dgm:cxn modelId="{D3CD4D8D-E944-426F-8541-3ABCEAF32B86}" type="presParOf" srcId="{30D717BF-B105-44C9-AAAE-812ABDD1D1A0}" destId="{C0FB663B-5806-4164-9FCB-A7DBC621D99D}" srcOrd="5" destOrd="0" presId="urn:microsoft.com/office/officeart/2005/8/layout/gear1"/>
    <dgm:cxn modelId="{0F2CD906-EE7E-4BE1-9CBD-D2C419D4497B}" type="presParOf" srcId="{30D717BF-B105-44C9-AAAE-812ABDD1D1A0}" destId="{786D6C30-0E04-43EC-8DA8-39397E536403}" srcOrd="6" destOrd="0" presId="urn:microsoft.com/office/officeart/2005/8/layout/gear1"/>
    <dgm:cxn modelId="{A354897B-3290-40B2-B305-254F9668FD8E}" type="presParOf" srcId="{30D717BF-B105-44C9-AAAE-812ABDD1D1A0}" destId="{3902C02D-E0CB-4C1A-AB8B-809DE0930E2F}" srcOrd="7"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B9F30C-4A05-426F-8B8A-6082C4CCC89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EACE676-B62D-4681-A1EA-A5E8037ED345}">
      <dgm:prSet phldrT="[Text]"/>
      <dgm:spPr/>
      <dgm:t>
        <a:bodyPr/>
        <a:lstStyle/>
        <a:p>
          <a:r>
            <a:rPr lang="en-US" dirty="0"/>
            <a:t>Trip</a:t>
          </a:r>
        </a:p>
      </dgm:t>
    </dgm:pt>
    <dgm:pt modelId="{00180F43-0DEE-406C-822B-07B49B5FD45D}" type="parTrans" cxnId="{F7AE0056-92F3-4FF3-8621-BEB5C24C19AF}">
      <dgm:prSet/>
      <dgm:spPr/>
      <dgm:t>
        <a:bodyPr/>
        <a:lstStyle/>
        <a:p>
          <a:endParaRPr lang="en-US"/>
        </a:p>
      </dgm:t>
    </dgm:pt>
    <dgm:pt modelId="{D2A0AAEC-F828-4A9A-9F9E-C947C80990C2}" type="sibTrans" cxnId="{F7AE0056-92F3-4FF3-8621-BEB5C24C19AF}">
      <dgm:prSet/>
      <dgm:spPr/>
      <dgm:t>
        <a:bodyPr/>
        <a:lstStyle/>
        <a:p>
          <a:endParaRPr lang="en-US"/>
        </a:p>
      </dgm:t>
    </dgm:pt>
    <dgm:pt modelId="{8CD18F79-DB63-4F99-90FB-BB3F284FF933}">
      <dgm:prSet phldrT="[Text]"/>
      <dgm:spPr/>
      <dgm:t>
        <a:bodyPr/>
        <a:lstStyle/>
        <a:p>
          <a:r>
            <a:rPr lang="en-US" dirty="0"/>
            <a:t>3 Step</a:t>
          </a:r>
        </a:p>
      </dgm:t>
    </dgm:pt>
    <dgm:pt modelId="{41DD34C8-5AF1-4007-A349-23C114675A72}" type="parTrans" cxnId="{0D88CC90-7F2B-495D-9623-D9DCAE22FD4F}">
      <dgm:prSet/>
      <dgm:spPr/>
      <dgm:t>
        <a:bodyPr/>
        <a:lstStyle/>
        <a:p>
          <a:endParaRPr lang="en-US"/>
        </a:p>
      </dgm:t>
    </dgm:pt>
    <dgm:pt modelId="{CC4E9019-9C37-4ADC-BB40-BEF878F9FCF3}" type="sibTrans" cxnId="{0D88CC90-7F2B-495D-9623-D9DCAE22FD4F}">
      <dgm:prSet/>
      <dgm:spPr/>
      <dgm:t>
        <a:bodyPr/>
        <a:lstStyle/>
        <a:p>
          <a:endParaRPr lang="en-US"/>
        </a:p>
      </dgm:t>
    </dgm:pt>
    <dgm:pt modelId="{1DDDB347-4EF6-4CCD-806F-15DA67A27BFB}">
      <dgm:prSet phldrT="[Text]"/>
      <dgm:spPr/>
      <dgm:t>
        <a:bodyPr/>
        <a:lstStyle/>
        <a:p>
          <a:r>
            <a:rPr lang="en-US" dirty="0"/>
            <a:t>4 Step</a:t>
          </a:r>
        </a:p>
      </dgm:t>
    </dgm:pt>
    <dgm:pt modelId="{1EFFB015-FCA5-4F6E-BB86-1485C9D50D88}" type="parTrans" cxnId="{40569ABE-F950-4D7C-8C25-E77DB9112298}">
      <dgm:prSet/>
      <dgm:spPr/>
      <dgm:t>
        <a:bodyPr/>
        <a:lstStyle/>
        <a:p>
          <a:endParaRPr lang="en-US"/>
        </a:p>
      </dgm:t>
    </dgm:pt>
    <dgm:pt modelId="{CB11B35E-2A56-4F93-921A-C5A075B5D9A3}" type="sibTrans" cxnId="{40569ABE-F950-4D7C-8C25-E77DB9112298}">
      <dgm:prSet/>
      <dgm:spPr/>
      <dgm:t>
        <a:bodyPr/>
        <a:lstStyle/>
        <a:p>
          <a:endParaRPr lang="en-US"/>
        </a:p>
      </dgm:t>
    </dgm:pt>
    <dgm:pt modelId="{44BFE10A-ADCE-400C-8624-EE17126F03B6}">
      <dgm:prSet phldrT="[Text]"/>
      <dgm:spPr/>
      <dgm:t>
        <a:bodyPr/>
        <a:lstStyle/>
        <a:p>
          <a:r>
            <a:rPr lang="en-US" dirty="0"/>
            <a:t>Hybrid</a:t>
          </a:r>
        </a:p>
      </dgm:t>
    </dgm:pt>
    <dgm:pt modelId="{3D327551-D0F5-43B5-89D2-D42FD1D43FBC}" type="parTrans" cxnId="{123E8011-187C-4BB0-ABD9-897682503BEE}">
      <dgm:prSet/>
      <dgm:spPr/>
      <dgm:t>
        <a:bodyPr/>
        <a:lstStyle/>
        <a:p>
          <a:endParaRPr lang="en-US"/>
        </a:p>
      </dgm:t>
    </dgm:pt>
    <dgm:pt modelId="{C97CF470-ABD0-48B8-AF95-215DD0C37853}" type="sibTrans" cxnId="{123E8011-187C-4BB0-ABD9-897682503BEE}">
      <dgm:prSet/>
      <dgm:spPr/>
      <dgm:t>
        <a:bodyPr/>
        <a:lstStyle/>
        <a:p>
          <a:endParaRPr lang="en-US"/>
        </a:p>
      </dgm:t>
    </dgm:pt>
    <dgm:pt modelId="{FF858712-9058-4051-8106-B9609378178B}">
      <dgm:prSet phldrT="[Text]"/>
      <dgm:spPr/>
      <dgm:t>
        <a:bodyPr/>
        <a:lstStyle/>
        <a:p>
          <a:r>
            <a:rPr lang="en-US" dirty="0"/>
            <a:t>Hybrid-</a:t>
          </a:r>
          <a:r>
            <a:rPr lang="en-US" dirty="0" err="1"/>
            <a:t>Tripbased</a:t>
          </a:r>
          <a:endParaRPr lang="en-US" dirty="0"/>
        </a:p>
      </dgm:t>
    </dgm:pt>
    <dgm:pt modelId="{8ABDE1D2-A9FC-414A-836D-9A96DE2AF630}" type="parTrans" cxnId="{D1985AD3-6034-4DE0-AD08-EDA3E421E15D}">
      <dgm:prSet/>
      <dgm:spPr/>
      <dgm:t>
        <a:bodyPr/>
        <a:lstStyle/>
        <a:p>
          <a:endParaRPr lang="en-US"/>
        </a:p>
      </dgm:t>
    </dgm:pt>
    <dgm:pt modelId="{F42EEE99-7958-4A95-9180-E3BE79EEE921}" type="sibTrans" cxnId="{D1985AD3-6034-4DE0-AD08-EDA3E421E15D}">
      <dgm:prSet/>
      <dgm:spPr/>
      <dgm:t>
        <a:bodyPr/>
        <a:lstStyle/>
        <a:p>
          <a:endParaRPr lang="en-US"/>
        </a:p>
      </dgm:t>
    </dgm:pt>
    <dgm:pt modelId="{78663A3E-37D8-4DDD-801F-476791F7241B}">
      <dgm:prSet phldrT="[Text]"/>
      <dgm:spPr/>
      <dgm:t>
        <a:bodyPr/>
        <a:lstStyle/>
        <a:p>
          <a:r>
            <a:rPr lang="en-US" dirty="0"/>
            <a:t>Hybrid-</a:t>
          </a:r>
          <a:r>
            <a:rPr lang="en-US" dirty="0" err="1"/>
            <a:t>Tourbased</a:t>
          </a:r>
          <a:endParaRPr lang="en-US" dirty="0"/>
        </a:p>
      </dgm:t>
    </dgm:pt>
    <dgm:pt modelId="{0FE14273-3390-42FB-997C-6A1074BA618A}" type="parTrans" cxnId="{23BB5528-E1F2-4C08-9C08-3AAAD37D8030}">
      <dgm:prSet/>
      <dgm:spPr/>
      <dgm:t>
        <a:bodyPr/>
        <a:lstStyle/>
        <a:p>
          <a:endParaRPr lang="en-US"/>
        </a:p>
      </dgm:t>
    </dgm:pt>
    <dgm:pt modelId="{E1C283C0-FA67-4305-9A1C-0D88976AA743}" type="sibTrans" cxnId="{23BB5528-E1F2-4C08-9C08-3AAAD37D8030}">
      <dgm:prSet/>
      <dgm:spPr/>
      <dgm:t>
        <a:bodyPr/>
        <a:lstStyle/>
        <a:p>
          <a:endParaRPr lang="en-US"/>
        </a:p>
      </dgm:t>
    </dgm:pt>
    <dgm:pt modelId="{E8B87EDA-E42A-4ACA-B69F-7DA4576F006D}">
      <dgm:prSet phldrT="[Text]"/>
      <dgm:spPr/>
      <dgm:t>
        <a:bodyPr/>
        <a:lstStyle/>
        <a:p>
          <a:r>
            <a:rPr lang="en-US" dirty="0"/>
            <a:t>Tour</a:t>
          </a:r>
        </a:p>
      </dgm:t>
    </dgm:pt>
    <dgm:pt modelId="{E9777D1A-03F5-4426-A31A-EAE15B6E1B91}" type="parTrans" cxnId="{754CD636-972D-49D3-A09D-B7E15D23EC28}">
      <dgm:prSet/>
      <dgm:spPr/>
      <dgm:t>
        <a:bodyPr/>
        <a:lstStyle/>
        <a:p>
          <a:endParaRPr lang="en-US"/>
        </a:p>
      </dgm:t>
    </dgm:pt>
    <dgm:pt modelId="{28ACE7B7-D456-4CC5-8392-88948E8D4F25}" type="sibTrans" cxnId="{754CD636-972D-49D3-A09D-B7E15D23EC28}">
      <dgm:prSet/>
      <dgm:spPr/>
      <dgm:t>
        <a:bodyPr/>
        <a:lstStyle/>
        <a:p>
          <a:endParaRPr lang="en-US"/>
        </a:p>
      </dgm:t>
    </dgm:pt>
    <dgm:pt modelId="{6F1BDF3F-0F48-4AAD-8FD6-9BF390E95EF0}">
      <dgm:prSet phldrT="[Text]"/>
      <dgm:spPr/>
      <dgm:t>
        <a:bodyPr/>
        <a:lstStyle/>
        <a:p>
          <a:r>
            <a:rPr lang="en-US" dirty="0"/>
            <a:t>Aggregated Simple Tour based</a:t>
          </a:r>
        </a:p>
      </dgm:t>
    </dgm:pt>
    <dgm:pt modelId="{A9AD0153-CEA4-4F61-8554-CB9FE3170EE4}" type="parTrans" cxnId="{0BD8C8C1-7E78-4EFC-BA34-551D0F87AF67}">
      <dgm:prSet/>
      <dgm:spPr/>
      <dgm:t>
        <a:bodyPr/>
        <a:lstStyle/>
        <a:p>
          <a:endParaRPr lang="en-US"/>
        </a:p>
      </dgm:t>
    </dgm:pt>
    <dgm:pt modelId="{8A2190B9-D4F6-4CD3-832C-38803ACCD7D3}" type="sibTrans" cxnId="{0BD8C8C1-7E78-4EFC-BA34-551D0F87AF67}">
      <dgm:prSet/>
      <dgm:spPr/>
      <dgm:t>
        <a:bodyPr/>
        <a:lstStyle/>
        <a:p>
          <a:endParaRPr lang="en-US"/>
        </a:p>
      </dgm:t>
    </dgm:pt>
    <dgm:pt modelId="{850EAB65-BA5A-48FB-B97B-9C462BE5A79F}">
      <dgm:prSet phldrT="[Text]"/>
      <dgm:spPr/>
      <dgm:t>
        <a:bodyPr/>
        <a:lstStyle/>
        <a:p>
          <a:r>
            <a:rPr lang="en-US" dirty="0"/>
            <a:t>Disaggregated Tour based</a:t>
          </a:r>
        </a:p>
      </dgm:t>
    </dgm:pt>
    <dgm:pt modelId="{F24724EF-778E-4CC9-8C54-CFD79EE2378E}" type="parTrans" cxnId="{AAB43A11-25F3-4A0F-BDD6-34AB02B3F8E1}">
      <dgm:prSet/>
      <dgm:spPr/>
      <dgm:t>
        <a:bodyPr/>
        <a:lstStyle/>
        <a:p>
          <a:endParaRPr lang="en-US"/>
        </a:p>
      </dgm:t>
    </dgm:pt>
    <dgm:pt modelId="{8EC65741-F521-4C63-9E64-7C5F4A2F287F}" type="sibTrans" cxnId="{AAB43A11-25F3-4A0F-BDD6-34AB02B3F8E1}">
      <dgm:prSet/>
      <dgm:spPr/>
      <dgm:t>
        <a:bodyPr/>
        <a:lstStyle/>
        <a:p>
          <a:endParaRPr lang="en-US"/>
        </a:p>
      </dgm:t>
    </dgm:pt>
    <dgm:pt modelId="{4520F0F4-F0C6-4137-A4B0-733B317EF56C}">
      <dgm:prSet phldrT="[Text]"/>
      <dgm:spPr/>
      <dgm:t>
        <a:bodyPr/>
        <a:lstStyle/>
        <a:p>
          <a:r>
            <a:rPr lang="en-US" dirty="0"/>
            <a:t>Activity</a:t>
          </a:r>
        </a:p>
      </dgm:t>
    </dgm:pt>
    <dgm:pt modelId="{5FAF32C4-615F-4138-A214-7B896005188B}" type="parTrans" cxnId="{09C8B15C-1292-48C6-8481-E60999485AA9}">
      <dgm:prSet/>
      <dgm:spPr/>
      <dgm:t>
        <a:bodyPr/>
        <a:lstStyle/>
        <a:p>
          <a:endParaRPr lang="en-US"/>
        </a:p>
      </dgm:t>
    </dgm:pt>
    <dgm:pt modelId="{8B966642-6A6B-47A9-93D2-896CB6503DA1}" type="sibTrans" cxnId="{09C8B15C-1292-48C6-8481-E60999485AA9}">
      <dgm:prSet/>
      <dgm:spPr/>
      <dgm:t>
        <a:bodyPr/>
        <a:lstStyle/>
        <a:p>
          <a:endParaRPr lang="en-US"/>
        </a:p>
      </dgm:t>
    </dgm:pt>
    <dgm:pt modelId="{E797C19C-EF26-434D-A474-E6FE8B99137A}">
      <dgm:prSet/>
      <dgm:spPr/>
      <dgm:t>
        <a:bodyPr/>
        <a:lstStyle/>
        <a:p>
          <a:r>
            <a:rPr lang="en-US" dirty="0"/>
            <a:t>Standard</a:t>
          </a:r>
        </a:p>
      </dgm:t>
    </dgm:pt>
    <dgm:pt modelId="{6B92C045-E32B-4829-83A7-024D77BC9D44}" type="parTrans" cxnId="{F8098D0B-6968-47E8-8F0E-51AF79B3F9F5}">
      <dgm:prSet/>
      <dgm:spPr/>
      <dgm:t>
        <a:bodyPr/>
        <a:lstStyle/>
        <a:p>
          <a:endParaRPr lang="en-US"/>
        </a:p>
      </dgm:t>
    </dgm:pt>
    <dgm:pt modelId="{C79EB7E1-7CD1-4BF0-8B90-EF6D35371CE9}" type="sibTrans" cxnId="{F8098D0B-6968-47E8-8F0E-51AF79B3F9F5}">
      <dgm:prSet/>
      <dgm:spPr/>
      <dgm:t>
        <a:bodyPr/>
        <a:lstStyle/>
        <a:p>
          <a:endParaRPr lang="en-US"/>
        </a:p>
      </dgm:t>
    </dgm:pt>
    <dgm:pt modelId="{AE9740CA-4C4B-4DC2-BA27-38129E01FCA3}">
      <dgm:prSet/>
      <dgm:spPr/>
      <dgm:t>
        <a:bodyPr/>
        <a:lstStyle/>
        <a:p>
          <a:endParaRPr lang="en-US" dirty="0"/>
        </a:p>
      </dgm:t>
    </dgm:pt>
    <dgm:pt modelId="{C1F34B79-4E1E-454F-AF7A-5FC7494542F8}" type="parTrans" cxnId="{7EC827B7-EB22-477D-87A4-9F7B76E537CC}">
      <dgm:prSet/>
      <dgm:spPr/>
      <dgm:t>
        <a:bodyPr/>
        <a:lstStyle/>
        <a:p>
          <a:endParaRPr lang="en-US"/>
        </a:p>
      </dgm:t>
    </dgm:pt>
    <dgm:pt modelId="{1536C795-8A7C-4BB9-9ED8-F4DB3BB90EE7}" type="sibTrans" cxnId="{7EC827B7-EB22-477D-87A4-9F7B76E537CC}">
      <dgm:prSet/>
      <dgm:spPr/>
      <dgm:t>
        <a:bodyPr/>
        <a:lstStyle/>
        <a:p>
          <a:endParaRPr lang="en-US"/>
        </a:p>
      </dgm:t>
    </dgm:pt>
    <dgm:pt modelId="{B594648C-2896-47E1-94D5-C3DE0F0496FB}">
      <dgm:prSet phldrT="[Text]"/>
      <dgm:spPr/>
      <dgm:t>
        <a:bodyPr/>
        <a:lstStyle/>
        <a:p>
          <a:r>
            <a:rPr lang="en-US" dirty="0"/>
            <a:t>Advanced 4 step</a:t>
          </a:r>
        </a:p>
      </dgm:t>
    </dgm:pt>
    <dgm:pt modelId="{E4315250-5203-4932-B49E-FC455C028D82}" type="parTrans" cxnId="{DCAC21F0-BA99-4EB3-8215-94B4561F6A15}">
      <dgm:prSet/>
      <dgm:spPr/>
      <dgm:t>
        <a:bodyPr/>
        <a:lstStyle/>
        <a:p>
          <a:endParaRPr lang="en-US"/>
        </a:p>
      </dgm:t>
    </dgm:pt>
    <dgm:pt modelId="{990BC25E-2511-4092-BC15-EA4D8AE8ED8F}" type="sibTrans" cxnId="{DCAC21F0-BA99-4EB3-8215-94B4561F6A15}">
      <dgm:prSet/>
      <dgm:spPr/>
      <dgm:t>
        <a:bodyPr/>
        <a:lstStyle/>
        <a:p>
          <a:endParaRPr lang="en-US"/>
        </a:p>
      </dgm:t>
    </dgm:pt>
    <dgm:pt modelId="{4B21D3B1-2921-4AB9-B1A9-F837FA5DD3C5}">
      <dgm:prSet phldrT="[Text]"/>
      <dgm:spPr/>
      <dgm:t>
        <a:bodyPr/>
        <a:lstStyle/>
        <a:p>
          <a:r>
            <a:rPr lang="en-US" dirty="0"/>
            <a:t>Enhanced</a:t>
          </a:r>
        </a:p>
      </dgm:t>
    </dgm:pt>
    <dgm:pt modelId="{DF9C826A-CCA3-4CDA-A2A2-ACF482AE62A2}" type="parTrans" cxnId="{12C1BA96-681B-47F6-B0D9-618028A9553E}">
      <dgm:prSet/>
      <dgm:spPr/>
      <dgm:t>
        <a:bodyPr/>
        <a:lstStyle/>
        <a:p>
          <a:endParaRPr lang="en-US"/>
        </a:p>
      </dgm:t>
    </dgm:pt>
    <dgm:pt modelId="{817625E8-F833-4049-9AF7-BBD288E7B373}" type="sibTrans" cxnId="{12C1BA96-681B-47F6-B0D9-618028A9553E}">
      <dgm:prSet/>
      <dgm:spPr/>
      <dgm:t>
        <a:bodyPr/>
        <a:lstStyle/>
        <a:p>
          <a:endParaRPr lang="en-US"/>
        </a:p>
      </dgm:t>
    </dgm:pt>
    <dgm:pt modelId="{E6BBBDD1-2A85-4FEB-BB08-B4E50C8D2DE3}">
      <dgm:prSet phldrT="[Text]"/>
      <dgm:spPr/>
      <dgm:t>
        <a:bodyPr/>
        <a:lstStyle/>
        <a:p>
          <a:r>
            <a:rPr lang="en-US" dirty="0"/>
            <a:t>Advanced</a:t>
          </a:r>
        </a:p>
      </dgm:t>
    </dgm:pt>
    <dgm:pt modelId="{7A78C71C-3569-4D50-8677-BA6D10008182}" type="parTrans" cxnId="{64C279F5-0420-4DE0-8B8C-DDB646782462}">
      <dgm:prSet/>
      <dgm:spPr/>
      <dgm:t>
        <a:bodyPr/>
        <a:lstStyle/>
        <a:p>
          <a:endParaRPr lang="en-US"/>
        </a:p>
      </dgm:t>
    </dgm:pt>
    <dgm:pt modelId="{088E7D3F-30E0-41B9-9A61-4B9562EE0250}" type="sibTrans" cxnId="{64C279F5-0420-4DE0-8B8C-DDB646782462}">
      <dgm:prSet/>
      <dgm:spPr/>
      <dgm:t>
        <a:bodyPr/>
        <a:lstStyle/>
        <a:p>
          <a:endParaRPr lang="en-US"/>
        </a:p>
      </dgm:t>
    </dgm:pt>
    <dgm:pt modelId="{46FAF540-1B96-4EDB-8A9A-56CFC311E42D}">
      <dgm:prSet phldrT="[Text]"/>
      <dgm:spPr/>
      <dgm:t>
        <a:bodyPr/>
        <a:lstStyle/>
        <a:p>
          <a:endParaRPr lang="en-US" dirty="0"/>
        </a:p>
      </dgm:t>
    </dgm:pt>
    <dgm:pt modelId="{AF327794-33AB-4400-AFB3-41862CD4CEA1}" type="parTrans" cxnId="{34B64E31-657C-494F-A24E-0FE6EB298BCE}">
      <dgm:prSet/>
      <dgm:spPr/>
      <dgm:t>
        <a:bodyPr/>
        <a:lstStyle/>
        <a:p>
          <a:endParaRPr lang="en-US"/>
        </a:p>
      </dgm:t>
    </dgm:pt>
    <dgm:pt modelId="{C249321E-21B6-48DC-88C8-AFDD00911AF5}" type="sibTrans" cxnId="{34B64E31-657C-494F-A24E-0FE6EB298BCE}">
      <dgm:prSet/>
      <dgm:spPr/>
      <dgm:t>
        <a:bodyPr/>
        <a:lstStyle/>
        <a:p>
          <a:endParaRPr lang="en-US"/>
        </a:p>
      </dgm:t>
    </dgm:pt>
    <dgm:pt modelId="{C675182D-47C1-4B7A-A84E-597E2A39CBEA}" type="pres">
      <dgm:prSet presAssocID="{90B9F30C-4A05-426F-8B8A-6082C4CCC891}" presName="Name0" presStyleCnt="0">
        <dgm:presLayoutVars>
          <dgm:dir/>
          <dgm:animLvl val="lvl"/>
          <dgm:resizeHandles val="exact"/>
        </dgm:presLayoutVars>
      </dgm:prSet>
      <dgm:spPr/>
    </dgm:pt>
    <dgm:pt modelId="{768D9BB8-10EC-459B-91F2-03A7E449A4DC}" type="pres">
      <dgm:prSet presAssocID="{EEACE676-B62D-4681-A1EA-A5E8037ED345}" presName="composite" presStyleCnt="0"/>
      <dgm:spPr/>
    </dgm:pt>
    <dgm:pt modelId="{15E9A7CD-C225-4DFE-B054-4D68A85AF35A}" type="pres">
      <dgm:prSet presAssocID="{EEACE676-B62D-4681-A1EA-A5E8037ED345}" presName="parTx" presStyleLbl="alignNode1" presStyleIdx="0" presStyleCnt="4">
        <dgm:presLayoutVars>
          <dgm:chMax val="0"/>
          <dgm:chPref val="0"/>
          <dgm:bulletEnabled val="1"/>
        </dgm:presLayoutVars>
      </dgm:prSet>
      <dgm:spPr/>
    </dgm:pt>
    <dgm:pt modelId="{3D8A70AF-6F7C-4E73-8A8E-3FD79E05A759}" type="pres">
      <dgm:prSet presAssocID="{EEACE676-B62D-4681-A1EA-A5E8037ED345}" presName="desTx" presStyleLbl="alignAccFollowNode1" presStyleIdx="0" presStyleCnt="4">
        <dgm:presLayoutVars>
          <dgm:bulletEnabled val="1"/>
        </dgm:presLayoutVars>
      </dgm:prSet>
      <dgm:spPr/>
    </dgm:pt>
    <dgm:pt modelId="{A523D6C7-0209-4D74-9980-F37F12FFC987}" type="pres">
      <dgm:prSet presAssocID="{D2A0AAEC-F828-4A9A-9F9E-C947C80990C2}" presName="space" presStyleCnt="0"/>
      <dgm:spPr/>
    </dgm:pt>
    <dgm:pt modelId="{4154E220-8264-440B-98A0-46E70F70ADF5}" type="pres">
      <dgm:prSet presAssocID="{44BFE10A-ADCE-400C-8624-EE17126F03B6}" presName="composite" presStyleCnt="0"/>
      <dgm:spPr/>
    </dgm:pt>
    <dgm:pt modelId="{706FB29C-54AD-4EF5-BC4F-439F78E53E34}" type="pres">
      <dgm:prSet presAssocID="{44BFE10A-ADCE-400C-8624-EE17126F03B6}" presName="parTx" presStyleLbl="alignNode1" presStyleIdx="1" presStyleCnt="4">
        <dgm:presLayoutVars>
          <dgm:chMax val="0"/>
          <dgm:chPref val="0"/>
          <dgm:bulletEnabled val="1"/>
        </dgm:presLayoutVars>
      </dgm:prSet>
      <dgm:spPr/>
    </dgm:pt>
    <dgm:pt modelId="{E1B4C84A-6339-428C-9AEA-4DBE52781BA9}" type="pres">
      <dgm:prSet presAssocID="{44BFE10A-ADCE-400C-8624-EE17126F03B6}" presName="desTx" presStyleLbl="alignAccFollowNode1" presStyleIdx="1" presStyleCnt="4">
        <dgm:presLayoutVars>
          <dgm:bulletEnabled val="1"/>
        </dgm:presLayoutVars>
      </dgm:prSet>
      <dgm:spPr/>
    </dgm:pt>
    <dgm:pt modelId="{EB322EA6-EAEA-48B7-BD7C-A0B576A010E4}" type="pres">
      <dgm:prSet presAssocID="{C97CF470-ABD0-48B8-AF95-215DD0C37853}" presName="space" presStyleCnt="0"/>
      <dgm:spPr/>
    </dgm:pt>
    <dgm:pt modelId="{775CEF92-D4BB-4961-B032-C75AF2BA5DB1}" type="pres">
      <dgm:prSet presAssocID="{E8B87EDA-E42A-4ACA-B69F-7DA4576F006D}" presName="composite" presStyleCnt="0"/>
      <dgm:spPr/>
    </dgm:pt>
    <dgm:pt modelId="{09C25862-77CB-4455-A15D-C48A9E24FCAD}" type="pres">
      <dgm:prSet presAssocID="{E8B87EDA-E42A-4ACA-B69F-7DA4576F006D}" presName="parTx" presStyleLbl="alignNode1" presStyleIdx="2" presStyleCnt="4">
        <dgm:presLayoutVars>
          <dgm:chMax val="0"/>
          <dgm:chPref val="0"/>
          <dgm:bulletEnabled val="1"/>
        </dgm:presLayoutVars>
      </dgm:prSet>
      <dgm:spPr/>
    </dgm:pt>
    <dgm:pt modelId="{82D71F38-7158-416D-8FD5-B553E3208880}" type="pres">
      <dgm:prSet presAssocID="{E8B87EDA-E42A-4ACA-B69F-7DA4576F006D}" presName="desTx" presStyleLbl="alignAccFollowNode1" presStyleIdx="2" presStyleCnt="4">
        <dgm:presLayoutVars>
          <dgm:bulletEnabled val="1"/>
        </dgm:presLayoutVars>
      </dgm:prSet>
      <dgm:spPr/>
    </dgm:pt>
    <dgm:pt modelId="{3AD69F4F-C5E9-4B70-AB6F-483849639BC9}" type="pres">
      <dgm:prSet presAssocID="{28ACE7B7-D456-4CC5-8392-88948E8D4F25}" presName="space" presStyleCnt="0"/>
      <dgm:spPr/>
    </dgm:pt>
    <dgm:pt modelId="{B089D2FE-7785-44B5-84B8-8C5CDFEC9FFA}" type="pres">
      <dgm:prSet presAssocID="{4520F0F4-F0C6-4137-A4B0-733B317EF56C}" presName="composite" presStyleCnt="0"/>
      <dgm:spPr/>
    </dgm:pt>
    <dgm:pt modelId="{98CF4918-3F45-4579-AC75-FC26E5AA5853}" type="pres">
      <dgm:prSet presAssocID="{4520F0F4-F0C6-4137-A4B0-733B317EF56C}" presName="parTx" presStyleLbl="alignNode1" presStyleIdx="3" presStyleCnt="4">
        <dgm:presLayoutVars>
          <dgm:chMax val="0"/>
          <dgm:chPref val="0"/>
          <dgm:bulletEnabled val="1"/>
        </dgm:presLayoutVars>
      </dgm:prSet>
      <dgm:spPr/>
    </dgm:pt>
    <dgm:pt modelId="{CCE82338-0C9E-4A47-AB41-248926996CA7}" type="pres">
      <dgm:prSet presAssocID="{4520F0F4-F0C6-4137-A4B0-733B317EF56C}" presName="desTx" presStyleLbl="alignAccFollowNode1" presStyleIdx="3" presStyleCnt="4">
        <dgm:presLayoutVars>
          <dgm:bulletEnabled val="1"/>
        </dgm:presLayoutVars>
      </dgm:prSet>
      <dgm:spPr/>
    </dgm:pt>
  </dgm:ptLst>
  <dgm:cxnLst>
    <dgm:cxn modelId="{DF127702-B575-46E0-B21C-EEC7EC27AAB2}" type="presOf" srcId="{46FAF540-1B96-4EDB-8A9A-56CFC311E42D}" destId="{CCE82338-0C9E-4A47-AB41-248926996CA7}" srcOrd="0" destOrd="3" presId="urn:microsoft.com/office/officeart/2005/8/layout/hList1"/>
    <dgm:cxn modelId="{F8098D0B-6968-47E8-8F0E-51AF79B3F9F5}" srcId="{4520F0F4-F0C6-4137-A4B0-733B317EF56C}" destId="{E797C19C-EF26-434D-A474-E6FE8B99137A}" srcOrd="0" destOrd="0" parTransId="{6B92C045-E32B-4829-83A7-024D77BC9D44}" sibTransId="{C79EB7E1-7CD1-4BF0-8B90-EF6D35371CE9}"/>
    <dgm:cxn modelId="{AAB43A11-25F3-4A0F-BDD6-34AB02B3F8E1}" srcId="{E8B87EDA-E42A-4ACA-B69F-7DA4576F006D}" destId="{850EAB65-BA5A-48FB-B97B-9C462BE5A79F}" srcOrd="1" destOrd="0" parTransId="{F24724EF-778E-4CC9-8C54-CFD79EE2378E}" sibTransId="{8EC65741-F521-4C63-9E64-7C5F4A2F287F}"/>
    <dgm:cxn modelId="{123E8011-187C-4BB0-ABD9-897682503BEE}" srcId="{90B9F30C-4A05-426F-8B8A-6082C4CCC891}" destId="{44BFE10A-ADCE-400C-8624-EE17126F03B6}" srcOrd="1" destOrd="0" parTransId="{3D327551-D0F5-43B5-89D2-D42FD1D43FBC}" sibTransId="{C97CF470-ABD0-48B8-AF95-215DD0C37853}"/>
    <dgm:cxn modelId="{CEA02C17-AB7A-4C1F-92A8-664383E20261}" type="presOf" srcId="{44BFE10A-ADCE-400C-8624-EE17126F03B6}" destId="{706FB29C-54AD-4EF5-BC4F-439F78E53E34}" srcOrd="0" destOrd="0" presId="urn:microsoft.com/office/officeart/2005/8/layout/hList1"/>
    <dgm:cxn modelId="{D855CC1E-5258-4976-97D1-A1D1F0DA6988}" type="presOf" srcId="{FF858712-9058-4051-8106-B9609378178B}" destId="{E1B4C84A-6339-428C-9AEA-4DBE52781BA9}" srcOrd="0" destOrd="0" presId="urn:microsoft.com/office/officeart/2005/8/layout/hList1"/>
    <dgm:cxn modelId="{23BB5528-E1F2-4C08-9C08-3AAAD37D8030}" srcId="{44BFE10A-ADCE-400C-8624-EE17126F03B6}" destId="{78663A3E-37D8-4DDD-801F-476791F7241B}" srcOrd="1" destOrd="0" parTransId="{0FE14273-3390-42FB-997C-6A1074BA618A}" sibTransId="{E1C283C0-FA67-4305-9A1C-0D88976AA743}"/>
    <dgm:cxn modelId="{34B64E31-657C-494F-A24E-0FE6EB298BCE}" srcId="{4520F0F4-F0C6-4137-A4B0-733B317EF56C}" destId="{46FAF540-1B96-4EDB-8A9A-56CFC311E42D}" srcOrd="3" destOrd="0" parTransId="{AF327794-33AB-4400-AFB3-41862CD4CEA1}" sibTransId="{C249321E-21B6-48DC-88C8-AFDD00911AF5}"/>
    <dgm:cxn modelId="{754CD636-972D-49D3-A09D-B7E15D23EC28}" srcId="{90B9F30C-4A05-426F-8B8A-6082C4CCC891}" destId="{E8B87EDA-E42A-4ACA-B69F-7DA4576F006D}" srcOrd="2" destOrd="0" parTransId="{E9777D1A-03F5-4426-A31A-EAE15B6E1B91}" sibTransId="{28ACE7B7-D456-4CC5-8392-88948E8D4F25}"/>
    <dgm:cxn modelId="{CF809F3B-0EFA-4E50-A00A-EC341A8BB873}" type="presOf" srcId="{E797C19C-EF26-434D-A474-E6FE8B99137A}" destId="{CCE82338-0C9E-4A47-AB41-248926996CA7}" srcOrd="0" destOrd="0" presId="urn:microsoft.com/office/officeart/2005/8/layout/hList1"/>
    <dgm:cxn modelId="{6CC86C3C-3EBF-4267-B899-A33F601B9966}" type="presOf" srcId="{AE9740CA-4C4B-4DC2-BA27-38129E01FCA3}" destId="{CCE82338-0C9E-4A47-AB41-248926996CA7}" srcOrd="0" destOrd="4" presId="urn:microsoft.com/office/officeart/2005/8/layout/hList1"/>
    <dgm:cxn modelId="{09C8B15C-1292-48C6-8481-E60999485AA9}" srcId="{90B9F30C-4A05-426F-8B8A-6082C4CCC891}" destId="{4520F0F4-F0C6-4137-A4B0-733B317EF56C}" srcOrd="3" destOrd="0" parTransId="{5FAF32C4-615F-4138-A214-7B896005188B}" sibTransId="{8B966642-6A6B-47A9-93D2-896CB6503DA1}"/>
    <dgm:cxn modelId="{E460F147-3F2E-4F4A-B545-8472B1966A28}" type="presOf" srcId="{E8B87EDA-E42A-4ACA-B69F-7DA4576F006D}" destId="{09C25862-77CB-4455-A15D-C48A9E24FCAD}" srcOrd="0" destOrd="0" presId="urn:microsoft.com/office/officeart/2005/8/layout/hList1"/>
    <dgm:cxn modelId="{86170D72-516A-4046-B916-A4F26B068433}" type="presOf" srcId="{8CD18F79-DB63-4F99-90FB-BB3F284FF933}" destId="{3D8A70AF-6F7C-4E73-8A8E-3FD79E05A759}" srcOrd="0" destOrd="0" presId="urn:microsoft.com/office/officeart/2005/8/layout/hList1"/>
    <dgm:cxn modelId="{F7AE0056-92F3-4FF3-8621-BEB5C24C19AF}" srcId="{90B9F30C-4A05-426F-8B8A-6082C4CCC891}" destId="{EEACE676-B62D-4681-A1EA-A5E8037ED345}" srcOrd="0" destOrd="0" parTransId="{00180F43-0DEE-406C-822B-07B49B5FD45D}" sibTransId="{D2A0AAEC-F828-4A9A-9F9E-C947C80990C2}"/>
    <dgm:cxn modelId="{1ED54D81-977B-4A72-A413-0677B946EFA4}" type="presOf" srcId="{E6BBBDD1-2A85-4FEB-BB08-B4E50C8D2DE3}" destId="{CCE82338-0C9E-4A47-AB41-248926996CA7}" srcOrd="0" destOrd="2" presId="urn:microsoft.com/office/officeart/2005/8/layout/hList1"/>
    <dgm:cxn modelId="{BFAF9083-6B7B-45E9-9398-06E51A4DE383}" type="presOf" srcId="{90B9F30C-4A05-426F-8B8A-6082C4CCC891}" destId="{C675182D-47C1-4B7A-A84E-597E2A39CBEA}" srcOrd="0" destOrd="0" presId="urn:microsoft.com/office/officeart/2005/8/layout/hList1"/>
    <dgm:cxn modelId="{E87F2F86-4E49-4819-8620-89722075E296}" type="presOf" srcId="{4520F0F4-F0C6-4137-A4B0-733B317EF56C}" destId="{98CF4918-3F45-4579-AC75-FC26E5AA5853}" srcOrd="0" destOrd="0" presId="urn:microsoft.com/office/officeart/2005/8/layout/hList1"/>
    <dgm:cxn modelId="{0D88CC90-7F2B-495D-9623-D9DCAE22FD4F}" srcId="{EEACE676-B62D-4681-A1EA-A5E8037ED345}" destId="{8CD18F79-DB63-4F99-90FB-BB3F284FF933}" srcOrd="0" destOrd="0" parTransId="{41DD34C8-5AF1-4007-A349-23C114675A72}" sibTransId="{CC4E9019-9C37-4ADC-BB40-BEF878F9FCF3}"/>
    <dgm:cxn modelId="{12C1BA96-681B-47F6-B0D9-618028A9553E}" srcId="{4520F0F4-F0C6-4137-A4B0-733B317EF56C}" destId="{4B21D3B1-2921-4AB9-B1A9-F837FA5DD3C5}" srcOrd="1" destOrd="0" parTransId="{DF9C826A-CCA3-4CDA-A2A2-ACF482AE62A2}" sibTransId="{817625E8-F833-4049-9AF7-BBD288E7B373}"/>
    <dgm:cxn modelId="{22A8C69E-C60B-45E9-B4DF-2F7C3212B0BA}" type="presOf" srcId="{6F1BDF3F-0F48-4AAD-8FD6-9BF390E95EF0}" destId="{82D71F38-7158-416D-8FD5-B553E3208880}" srcOrd="0" destOrd="0" presId="urn:microsoft.com/office/officeart/2005/8/layout/hList1"/>
    <dgm:cxn modelId="{B618A3AA-37DC-4D21-8D2B-0C08A59CBAD3}" type="presOf" srcId="{B594648C-2896-47E1-94D5-C3DE0F0496FB}" destId="{3D8A70AF-6F7C-4E73-8A8E-3FD79E05A759}" srcOrd="0" destOrd="2" presId="urn:microsoft.com/office/officeart/2005/8/layout/hList1"/>
    <dgm:cxn modelId="{7EC827B7-EB22-477D-87A4-9F7B76E537CC}" srcId="{4520F0F4-F0C6-4137-A4B0-733B317EF56C}" destId="{AE9740CA-4C4B-4DC2-BA27-38129E01FCA3}" srcOrd="4" destOrd="0" parTransId="{C1F34B79-4E1E-454F-AF7A-5FC7494542F8}" sibTransId="{1536C795-8A7C-4BB9-9ED8-F4DB3BB90EE7}"/>
    <dgm:cxn modelId="{0EABE4BD-1ACA-4EC6-B314-EAFCA136924E}" type="presOf" srcId="{850EAB65-BA5A-48FB-B97B-9C462BE5A79F}" destId="{82D71F38-7158-416D-8FD5-B553E3208880}" srcOrd="0" destOrd="1" presId="urn:microsoft.com/office/officeart/2005/8/layout/hList1"/>
    <dgm:cxn modelId="{40569ABE-F950-4D7C-8C25-E77DB9112298}" srcId="{EEACE676-B62D-4681-A1EA-A5E8037ED345}" destId="{1DDDB347-4EF6-4CCD-806F-15DA67A27BFB}" srcOrd="1" destOrd="0" parTransId="{1EFFB015-FCA5-4F6E-BB86-1485C9D50D88}" sibTransId="{CB11B35E-2A56-4F93-921A-C5A075B5D9A3}"/>
    <dgm:cxn modelId="{0BD8C8C1-7E78-4EFC-BA34-551D0F87AF67}" srcId="{E8B87EDA-E42A-4ACA-B69F-7DA4576F006D}" destId="{6F1BDF3F-0F48-4AAD-8FD6-9BF390E95EF0}" srcOrd="0" destOrd="0" parTransId="{A9AD0153-CEA4-4F61-8554-CB9FE3170EE4}" sibTransId="{8A2190B9-D4F6-4CD3-832C-38803ACCD7D3}"/>
    <dgm:cxn modelId="{91900DCB-616E-492D-9BE2-1765549B0725}" type="presOf" srcId="{1DDDB347-4EF6-4CCD-806F-15DA67A27BFB}" destId="{3D8A70AF-6F7C-4E73-8A8E-3FD79E05A759}" srcOrd="0" destOrd="1" presId="urn:microsoft.com/office/officeart/2005/8/layout/hList1"/>
    <dgm:cxn modelId="{B7164ECD-13DF-4F00-BE37-3EFCE4A089F4}" type="presOf" srcId="{78663A3E-37D8-4DDD-801F-476791F7241B}" destId="{E1B4C84A-6339-428C-9AEA-4DBE52781BA9}" srcOrd="0" destOrd="1" presId="urn:microsoft.com/office/officeart/2005/8/layout/hList1"/>
    <dgm:cxn modelId="{D1985AD3-6034-4DE0-AD08-EDA3E421E15D}" srcId="{44BFE10A-ADCE-400C-8624-EE17126F03B6}" destId="{FF858712-9058-4051-8106-B9609378178B}" srcOrd="0" destOrd="0" parTransId="{8ABDE1D2-A9FC-414A-836D-9A96DE2AF630}" sibTransId="{F42EEE99-7958-4A95-9180-E3BE79EEE921}"/>
    <dgm:cxn modelId="{789F7CD3-5400-4483-833E-DCB4FD9E577E}" type="presOf" srcId="{4B21D3B1-2921-4AB9-B1A9-F837FA5DD3C5}" destId="{CCE82338-0C9E-4A47-AB41-248926996CA7}" srcOrd="0" destOrd="1" presId="urn:microsoft.com/office/officeart/2005/8/layout/hList1"/>
    <dgm:cxn modelId="{91C710DF-EA83-4A3B-B967-B1C9D0D60297}" type="presOf" srcId="{EEACE676-B62D-4681-A1EA-A5E8037ED345}" destId="{15E9A7CD-C225-4DFE-B054-4D68A85AF35A}" srcOrd="0" destOrd="0" presId="urn:microsoft.com/office/officeart/2005/8/layout/hList1"/>
    <dgm:cxn modelId="{DCAC21F0-BA99-4EB3-8215-94B4561F6A15}" srcId="{EEACE676-B62D-4681-A1EA-A5E8037ED345}" destId="{B594648C-2896-47E1-94D5-C3DE0F0496FB}" srcOrd="2" destOrd="0" parTransId="{E4315250-5203-4932-B49E-FC455C028D82}" sibTransId="{990BC25E-2511-4092-BC15-EA4D8AE8ED8F}"/>
    <dgm:cxn modelId="{64C279F5-0420-4DE0-8B8C-DDB646782462}" srcId="{4520F0F4-F0C6-4137-A4B0-733B317EF56C}" destId="{E6BBBDD1-2A85-4FEB-BB08-B4E50C8D2DE3}" srcOrd="2" destOrd="0" parTransId="{7A78C71C-3569-4D50-8677-BA6D10008182}" sibTransId="{088E7D3F-30E0-41B9-9A61-4B9562EE0250}"/>
    <dgm:cxn modelId="{E8CE1ECD-4636-47E1-AB4B-7AFCE534F0BA}" type="presParOf" srcId="{C675182D-47C1-4B7A-A84E-597E2A39CBEA}" destId="{768D9BB8-10EC-459B-91F2-03A7E449A4DC}" srcOrd="0" destOrd="0" presId="urn:microsoft.com/office/officeart/2005/8/layout/hList1"/>
    <dgm:cxn modelId="{E785BE39-16EB-495B-BCA5-F5998DA991E1}" type="presParOf" srcId="{768D9BB8-10EC-459B-91F2-03A7E449A4DC}" destId="{15E9A7CD-C225-4DFE-B054-4D68A85AF35A}" srcOrd="0" destOrd="0" presId="urn:microsoft.com/office/officeart/2005/8/layout/hList1"/>
    <dgm:cxn modelId="{8234ECF7-8AF4-4A1B-9B06-00C1938AED36}" type="presParOf" srcId="{768D9BB8-10EC-459B-91F2-03A7E449A4DC}" destId="{3D8A70AF-6F7C-4E73-8A8E-3FD79E05A759}" srcOrd="1" destOrd="0" presId="urn:microsoft.com/office/officeart/2005/8/layout/hList1"/>
    <dgm:cxn modelId="{D98A4E9F-DB32-4BB8-AE1A-6AA75C130198}" type="presParOf" srcId="{C675182D-47C1-4B7A-A84E-597E2A39CBEA}" destId="{A523D6C7-0209-4D74-9980-F37F12FFC987}" srcOrd="1" destOrd="0" presId="urn:microsoft.com/office/officeart/2005/8/layout/hList1"/>
    <dgm:cxn modelId="{1A350BB6-98CB-429C-9569-AC6C990B043F}" type="presParOf" srcId="{C675182D-47C1-4B7A-A84E-597E2A39CBEA}" destId="{4154E220-8264-440B-98A0-46E70F70ADF5}" srcOrd="2" destOrd="0" presId="urn:microsoft.com/office/officeart/2005/8/layout/hList1"/>
    <dgm:cxn modelId="{F544F70C-BAE5-4D2D-BAB3-75DB0CD785EA}" type="presParOf" srcId="{4154E220-8264-440B-98A0-46E70F70ADF5}" destId="{706FB29C-54AD-4EF5-BC4F-439F78E53E34}" srcOrd="0" destOrd="0" presId="urn:microsoft.com/office/officeart/2005/8/layout/hList1"/>
    <dgm:cxn modelId="{81CF9973-07D5-4BAE-AFB9-7154CCE98923}" type="presParOf" srcId="{4154E220-8264-440B-98A0-46E70F70ADF5}" destId="{E1B4C84A-6339-428C-9AEA-4DBE52781BA9}" srcOrd="1" destOrd="0" presId="urn:microsoft.com/office/officeart/2005/8/layout/hList1"/>
    <dgm:cxn modelId="{EE87FAC2-BB75-4D62-B774-AC847E94EFA0}" type="presParOf" srcId="{C675182D-47C1-4B7A-A84E-597E2A39CBEA}" destId="{EB322EA6-EAEA-48B7-BD7C-A0B576A010E4}" srcOrd="3" destOrd="0" presId="urn:microsoft.com/office/officeart/2005/8/layout/hList1"/>
    <dgm:cxn modelId="{FD40FAC2-4891-4E26-B5E0-D77D1038C74C}" type="presParOf" srcId="{C675182D-47C1-4B7A-A84E-597E2A39CBEA}" destId="{775CEF92-D4BB-4961-B032-C75AF2BA5DB1}" srcOrd="4" destOrd="0" presId="urn:microsoft.com/office/officeart/2005/8/layout/hList1"/>
    <dgm:cxn modelId="{A719A585-56A9-4247-B8FB-AF068369361A}" type="presParOf" srcId="{775CEF92-D4BB-4961-B032-C75AF2BA5DB1}" destId="{09C25862-77CB-4455-A15D-C48A9E24FCAD}" srcOrd="0" destOrd="0" presId="urn:microsoft.com/office/officeart/2005/8/layout/hList1"/>
    <dgm:cxn modelId="{8D20E207-94F2-4AF2-9264-4F043BFFF975}" type="presParOf" srcId="{775CEF92-D4BB-4961-B032-C75AF2BA5DB1}" destId="{82D71F38-7158-416D-8FD5-B553E3208880}" srcOrd="1" destOrd="0" presId="urn:microsoft.com/office/officeart/2005/8/layout/hList1"/>
    <dgm:cxn modelId="{336F73E4-32CD-4F39-98CE-6D46BD51125D}" type="presParOf" srcId="{C675182D-47C1-4B7A-A84E-597E2A39CBEA}" destId="{3AD69F4F-C5E9-4B70-AB6F-483849639BC9}" srcOrd="5" destOrd="0" presId="urn:microsoft.com/office/officeart/2005/8/layout/hList1"/>
    <dgm:cxn modelId="{C7C40E61-E540-401D-AEB5-3D6FAB14EEED}" type="presParOf" srcId="{C675182D-47C1-4B7A-A84E-597E2A39CBEA}" destId="{B089D2FE-7785-44B5-84B8-8C5CDFEC9FFA}" srcOrd="6" destOrd="0" presId="urn:microsoft.com/office/officeart/2005/8/layout/hList1"/>
    <dgm:cxn modelId="{FAAA8AD8-9A0D-4E32-93BD-EB40F4B7E3DC}" type="presParOf" srcId="{B089D2FE-7785-44B5-84B8-8C5CDFEC9FFA}" destId="{98CF4918-3F45-4579-AC75-FC26E5AA5853}" srcOrd="0" destOrd="0" presId="urn:microsoft.com/office/officeart/2005/8/layout/hList1"/>
    <dgm:cxn modelId="{1200C593-338B-4909-9C8C-858341D09110}" type="presParOf" srcId="{B089D2FE-7785-44B5-84B8-8C5CDFEC9FFA}" destId="{CCE82338-0C9E-4A47-AB41-248926996CA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D4AA7-43CE-4B11-A0BA-D188D38F0660}">
      <dsp:nvSpPr>
        <dsp:cNvPr id="0" name=""/>
        <dsp:cNvSpPr/>
      </dsp:nvSpPr>
      <dsp:spPr>
        <a:xfrm>
          <a:off x="1003855" y="68408"/>
          <a:ext cx="2462867" cy="2597628"/>
        </a:xfrm>
        <a:prstGeom prst="gear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Demand (Population and Employment)</a:t>
          </a:r>
        </a:p>
      </dsp:txBody>
      <dsp:txXfrm>
        <a:off x="1499001" y="667937"/>
        <a:ext cx="1472575" cy="1352552"/>
      </dsp:txXfrm>
    </dsp:sp>
    <dsp:sp modelId="{14FE4FAB-EA66-42BC-832F-27D9AEDE66F1}">
      <dsp:nvSpPr>
        <dsp:cNvPr id="0" name=""/>
        <dsp:cNvSpPr/>
      </dsp:nvSpPr>
      <dsp:spPr>
        <a:xfrm>
          <a:off x="3456740" y="535662"/>
          <a:ext cx="2571222" cy="2594669"/>
        </a:xfrm>
        <a:prstGeom prst="gear6">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Supply (Network &amp; Assignment Model)</a:t>
          </a:r>
        </a:p>
      </dsp:txBody>
      <dsp:txXfrm>
        <a:off x="4104053" y="1190346"/>
        <a:ext cx="1276596" cy="1285301"/>
      </dsp:txXfrm>
    </dsp:sp>
    <dsp:sp modelId="{786D6C30-0E04-43EC-8DA8-39397E536403}">
      <dsp:nvSpPr>
        <dsp:cNvPr id="0" name=""/>
        <dsp:cNvSpPr/>
      </dsp:nvSpPr>
      <dsp:spPr>
        <a:xfrm rot="20417746">
          <a:off x="4350174" y="163633"/>
          <a:ext cx="1923678" cy="2133706"/>
        </a:xfrm>
        <a:prstGeom prst="circularArrow">
          <a:avLst>
            <a:gd name="adj1" fmla="val 4878"/>
            <a:gd name="adj2" fmla="val 312630"/>
            <a:gd name="adj3" fmla="val 3062770"/>
            <a:gd name="adj4" fmla="val 15333701"/>
            <a:gd name="adj5" fmla="val 569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02C02D-E0CB-4C1A-AB8B-809DE0930E2F}">
      <dsp:nvSpPr>
        <dsp:cNvPr id="0" name=""/>
        <dsp:cNvSpPr/>
      </dsp:nvSpPr>
      <dsp:spPr>
        <a:xfrm>
          <a:off x="665344" y="537119"/>
          <a:ext cx="1669484" cy="1669484"/>
        </a:xfrm>
        <a:prstGeom prst="leftCircularArrow">
          <a:avLst>
            <a:gd name="adj1" fmla="val 6452"/>
            <a:gd name="adj2" fmla="val 429999"/>
            <a:gd name="adj3" fmla="val 10489124"/>
            <a:gd name="adj4" fmla="val 14837806"/>
            <a:gd name="adj5" fmla="val 7527"/>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9A7CD-C225-4DFE-B054-4D68A85AF35A}">
      <dsp:nvSpPr>
        <dsp:cNvPr id="0" name=""/>
        <dsp:cNvSpPr/>
      </dsp:nvSpPr>
      <dsp:spPr>
        <a:xfrm>
          <a:off x="2965" y="858591"/>
          <a:ext cx="1782979"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Trip</a:t>
          </a:r>
        </a:p>
      </dsp:txBody>
      <dsp:txXfrm>
        <a:off x="2965" y="858591"/>
        <a:ext cx="1782979" cy="518400"/>
      </dsp:txXfrm>
    </dsp:sp>
    <dsp:sp modelId="{3D8A70AF-6F7C-4E73-8A8E-3FD79E05A759}">
      <dsp:nvSpPr>
        <dsp:cNvPr id="0" name=""/>
        <dsp:cNvSpPr/>
      </dsp:nvSpPr>
      <dsp:spPr>
        <a:xfrm>
          <a:off x="2965" y="1376991"/>
          <a:ext cx="1782979" cy="1687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3 Step</a:t>
          </a:r>
        </a:p>
        <a:p>
          <a:pPr marL="171450" lvl="1" indent="-171450" algn="l" defTabSz="800100">
            <a:lnSpc>
              <a:spcPct val="90000"/>
            </a:lnSpc>
            <a:spcBef>
              <a:spcPct val="0"/>
            </a:spcBef>
            <a:spcAft>
              <a:spcPct val="15000"/>
            </a:spcAft>
            <a:buChar char="•"/>
          </a:pPr>
          <a:r>
            <a:rPr lang="en-US" sz="1800" kern="1200" dirty="0"/>
            <a:t>4 Step</a:t>
          </a:r>
        </a:p>
        <a:p>
          <a:pPr marL="171450" lvl="1" indent="-171450" algn="l" defTabSz="800100">
            <a:lnSpc>
              <a:spcPct val="90000"/>
            </a:lnSpc>
            <a:spcBef>
              <a:spcPct val="0"/>
            </a:spcBef>
            <a:spcAft>
              <a:spcPct val="15000"/>
            </a:spcAft>
            <a:buChar char="•"/>
          </a:pPr>
          <a:r>
            <a:rPr lang="en-US" sz="1800" kern="1200" dirty="0"/>
            <a:t>Advanced 4 step</a:t>
          </a:r>
        </a:p>
      </dsp:txBody>
      <dsp:txXfrm>
        <a:off x="2965" y="1376991"/>
        <a:ext cx="1782979" cy="1687129"/>
      </dsp:txXfrm>
    </dsp:sp>
    <dsp:sp modelId="{706FB29C-54AD-4EF5-BC4F-439F78E53E34}">
      <dsp:nvSpPr>
        <dsp:cNvPr id="0" name=""/>
        <dsp:cNvSpPr/>
      </dsp:nvSpPr>
      <dsp:spPr>
        <a:xfrm>
          <a:off x="2035561" y="858591"/>
          <a:ext cx="1782979"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Hybrid</a:t>
          </a:r>
        </a:p>
      </dsp:txBody>
      <dsp:txXfrm>
        <a:off x="2035561" y="858591"/>
        <a:ext cx="1782979" cy="518400"/>
      </dsp:txXfrm>
    </dsp:sp>
    <dsp:sp modelId="{E1B4C84A-6339-428C-9AEA-4DBE52781BA9}">
      <dsp:nvSpPr>
        <dsp:cNvPr id="0" name=""/>
        <dsp:cNvSpPr/>
      </dsp:nvSpPr>
      <dsp:spPr>
        <a:xfrm>
          <a:off x="2035561" y="1376991"/>
          <a:ext cx="1782979" cy="1687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Hybrid-</a:t>
          </a:r>
          <a:r>
            <a:rPr lang="en-US" sz="1800" kern="1200" dirty="0" err="1"/>
            <a:t>Tripbased</a:t>
          </a:r>
          <a:endParaRPr lang="en-US" sz="1800" kern="1200" dirty="0"/>
        </a:p>
        <a:p>
          <a:pPr marL="171450" lvl="1" indent="-171450" algn="l" defTabSz="800100">
            <a:lnSpc>
              <a:spcPct val="90000"/>
            </a:lnSpc>
            <a:spcBef>
              <a:spcPct val="0"/>
            </a:spcBef>
            <a:spcAft>
              <a:spcPct val="15000"/>
            </a:spcAft>
            <a:buChar char="•"/>
          </a:pPr>
          <a:r>
            <a:rPr lang="en-US" sz="1800" kern="1200" dirty="0"/>
            <a:t>Hybrid-</a:t>
          </a:r>
          <a:r>
            <a:rPr lang="en-US" sz="1800" kern="1200" dirty="0" err="1"/>
            <a:t>Tourbased</a:t>
          </a:r>
          <a:endParaRPr lang="en-US" sz="1800" kern="1200" dirty="0"/>
        </a:p>
      </dsp:txBody>
      <dsp:txXfrm>
        <a:off x="2035561" y="1376991"/>
        <a:ext cx="1782979" cy="1687129"/>
      </dsp:txXfrm>
    </dsp:sp>
    <dsp:sp modelId="{09C25862-77CB-4455-A15D-C48A9E24FCAD}">
      <dsp:nvSpPr>
        <dsp:cNvPr id="0" name=""/>
        <dsp:cNvSpPr/>
      </dsp:nvSpPr>
      <dsp:spPr>
        <a:xfrm>
          <a:off x="4068158" y="858591"/>
          <a:ext cx="1782979"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Tour</a:t>
          </a:r>
        </a:p>
      </dsp:txBody>
      <dsp:txXfrm>
        <a:off x="4068158" y="858591"/>
        <a:ext cx="1782979" cy="518400"/>
      </dsp:txXfrm>
    </dsp:sp>
    <dsp:sp modelId="{82D71F38-7158-416D-8FD5-B553E3208880}">
      <dsp:nvSpPr>
        <dsp:cNvPr id="0" name=""/>
        <dsp:cNvSpPr/>
      </dsp:nvSpPr>
      <dsp:spPr>
        <a:xfrm>
          <a:off x="4068158" y="1376991"/>
          <a:ext cx="1782979" cy="1687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Aggregated Simple Tour based</a:t>
          </a:r>
        </a:p>
        <a:p>
          <a:pPr marL="171450" lvl="1" indent="-171450" algn="l" defTabSz="800100">
            <a:lnSpc>
              <a:spcPct val="90000"/>
            </a:lnSpc>
            <a:spcBef>
              <a:spcPct val="0"/>
            </a:spcBef>
            <a:spcAft>
              <a:spcPct val="15000"/>
            </a:spcAft>
            <a:buChar char="•"/>
          </a:pPr>
          <a:r>
            <a:rPr lang="en-US" sz="1800" kern="1200" dirty="0"/>
            <a:t>Disaggregated Tour based</a:t>
          </a:r>
        </a:p>
      </dsp:txBody>
      <dsp:txXfrm>
        <a:off x="4068158" y="1376991"/>
        <a:ext cx="1782979" cy="1687129"/>
      </dsp:txXfrm>
    </dsp:sp>
    <dsp:sp modelId="{98CF4918-3F45-4579-AC75-FC26E5AA5853}">
      <dsp:nvSpPr>
        <dsp:cNvPr id="0" name=""/>
        <dsp:cNvSpPr/>
      </dsp:nvSpPr>
      <dsp:spPr>
        <a:xfrm>
          <a:off x="6100755" y="858591"/>
          <a:ext cx="1782979"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Activity</a:t>
          </a:r>
        </a:p>
      </dsp:txBody>
      <dsp:txXfrm>
        <a:off x="6100755" y="858591"/>
        <a:ext cx="1782979" cy="518400"/>
      </dsp:txXfrm>
    </dsp:sp>
    <dsp:sp modelId="{CCE82338-0C9E-4A47-AB41-248926996CA7}">
      <dsp:nvSpPr>
        <dsp:cNvPr id="0" name=""/>
        <dsp:cNvSpPr/>
      </dsp:nvSpPr>
      <dsp:spPr>
        <a:xfrm>
          <a:off x="6100755" y="1376991"/>
          <a:ext cx="1782979" cy="1687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Standard</a:t>
          </a:r>
        </a:p>
        <a:p>
          <a:pPr marL="171450" lvl="1" indent="-171450" algn="l" defTabSz="800100">
            <a:lnSpc>
              <a:spcPct val="90000"/>
            </a:lnSpc>
            <a:spcBef>
              <a:spcPct val="0"/>
            </a:spcBef>
            <a:spcAft>
              <a:spcPct val="15000"/>
            </a:spcAft>
            <a:buChar char="•"/>
          </a:pPr>
          <a:r>
            <a:rPr lang="en-US" sz="1800" kern="1200" dirty="0"/>
            <a:t>Enhanced</a:t>
          </a:r>
        </a:p>
        <a:p>
          <a:pPr marL="171450" lvl="1" indent="-171450" algn="l" defTabSz="800100">
            <a:lnSpc>
              <a:spcPct val="90000"/>
            </a:lnSpc>
            <a:spcBef>
              <a:spcPct val="0"/>
            </a:spcBef>
            <a:spcAft>
              <a:spcPct val="15000"/>
            </a:spcAft>
            <a:buChar char="•"/>
          </a:pPr>
          <a:r>
            <a:rPr lang="en-US" sz="1800" kern="1200" dirty="0"/>
            <a:t>Advanced</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a:off x="6100755" y="1376991"/>
        <a:ext cx="1782979" cy="1687129"/>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78623-C69F-47A9-878C-A849F63ECBD2}" type="datetimeFigureOut">
              <a:rPr lang="en-US" smtClean="0"/>
              <a:t>5/29/2019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C9B28-97A7-4A56-AFFF-C831101FE588}" type="slidenum">
              <a:rPr lang="en-US" smtClean="0"/>
              <a:t>‹#›</a:t>
            </a:fld>
            <a:endParaRPr lang="en-US"/>
          </a:p>
        </p:txBody>
      </p:sp>
    </p:spTree>
    <p:extLst>
      <p:ext uri="{BB962C8B-B14F-4D97-AF65-F5344CB8AC3E}">
        <p14:creationId xmlns:p14="http://schemas.microsoft.com/office/powerpoint/2010/main" val="3271604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2E39B-A7D8-4F3F-8D34-F3BAB2137CF4}" type="slidenum">
              <a:rPr lang="en-US" smtClean="0"/>
              <a:t>2</a:t>
            </a:fld>
            <a:endParaRPr lang="en-US" dirty="0"/>
          </a:p>
        </p:txBody>
      </p:sp>
    </p:spTree>
    <p:extLst>
      <p:ext uri="{BB962C8B-B14F-4D97-AF65-F5344CB8AC3E}">
        <p14:creationId xmlns:p14="http://schemas.microsoft.com/office/powerpoint/2010/main" val="3050514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plan</a:t>
            </a:r>
            <a:r>
              <a:rPr lang="en-US" baseline="0" dirty="0"/>
              <a:t> to use the scenario planning exercise and today’s conversation to begin to inform the planning process for the next long range plan update in 2020. However, we hope to expand the conversation beyond this building. With this in mind, we are planning to launch an online scenario planning visualization game…</a:t>
            </a:r>
          </a:p>
          <a:p>
            <a:endParaRPr lang="en-US" baseline="0" dirty="0"/>
          </a:p>
        </p:txBody>
      </p:sp>
      <p:sp>
        <p:nvSpPr>
          <p:cNvPr id="4" name="Slide Number Placeholder 3"/>
          <p:cNvSpPr>
            <a:spLocks noGrp="1"/>
          </p:cNvSpPr>
          <p:nvPr>
            <p:ph type="sldNum" sz="quarter" idx="10"/>
          </p:nvPr>
        </p:nvSpPr>
        <p:spPr/>
        <p:txBody>
          <a:bodyPr/>
          <a:lstStyle/>
          <a:p>
            <a:fld id="{0927D6CE-995B-489C-B3CF-52D6AB48CD08}" type="slidenum">
              <a:rPr lang="en-US" smtClean="0"/>
              <a:pPr/>
              <a:t>23</a:t>
            </a:fld>
            <a:endParaRPr lang="en-US"/>
          </a:p>
        </p:txBody>
      </p:sp>
    </p:spTree>
    <p:extLst>
      <p:ext uri="{BB962C8B-B14F-4D97-AF65-F5344CB8AC3E}">
        <p14:creationId xmlns:p14="http://schemas.microsoft.com/office/powerpoint/2010/main" val="333217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endParaRPr lang="x-none" sz="1600" baseline="0" dirty="0"/>
          </a:p>
        </p:txBody>
      </p:sp>
      <p:sp>
        <p:nvSpPr>
          <p:cNvPr id="4" name="Slide Number Placeholder 3"/>
          <p:cNvSpPr>
            <a:spLocks noGrp="1"/>
          </p:cNvSpPr>
          <p:nvPr>
            <p:ph type="sldNum" sz="quarter" idx="10"/>
          </p:nvPr>
        </p:nvSpPr>
        <p:spPr/>
        <p:txBody>
          <a:bodyPr/>
          <a:lstStyle/>
          <a:p>
            <a:fld id="{77831572-F41F-A440-ADD4-44AEB6A96E90}" type="slidenum">
              <a:rPr lang="en-US" smtClean="0"/>
              <a:t>24</a:t>
            </a:fld>
            <a:endParaRPr lang="en-US"/>
          </a:p>
        </p:txBody>
      </p:sp>
    </p:spTree>
    <p:extLst>
      <p:ext uri="{BB962C8B-B14F-4D97-AF65-F5344CB8AC3E}">
        <p14:creationId xmlns:p14="http://schemas.microsoft.com/office/powerpoint/2010/main" val="796420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Also, our transportation planning is more inclusive than ever. So, we try to embrace with other territories such as strategic policy analysis, economic, housing, equity, water, environmental, resilience, and health, you just name it.</a:t>
            </a:r>
          </a:p>
        </p:txBody>
      </p:sp>
      <p:sp>
        <p:nvSpPr>
          <p:cNvPr id="4" name="Slide Number Placeholder 3"/>
          <p:cNvSpPr>
            <a:spLocks noGrp="1"/>
          </p:cNvSpPr>
          <p:nvPr>
            <p:ph type="sldNum" sz="quarter" idx="10"/>
          </p:nvPr>
        </p:nvSpPr>
        <p:spPr/>
        <p:txBody>
          <a:bodyPr/>
          <a:lstStyle/>
          <a:p>
            <a:fld id="{451B3002-F2FF-4EF0-87E3-5D7BFA1C00E1}" type="slidenum">
              <a:rPr lang="en-US" smtClean="0"/>
              <a:t>6</a:t>
            </a:fld>
            <a:endParaRPr lang="en-US"/>
          </a:p>
        </p:txBody>
      </p:sp>
    </p:spTree>
    <p:extLst>
      <p:ext uri="{BB962C8B-B14F-4D97-AF65-F5344CB8AC3E}">
        <p14:creationId xmlns:p14="http://schemas.microsoft.com/office/powerpoint/2010/main" val="1980668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This is how we create demand and supply trip tables. Two aspects are all important and we have to understand the linkage. </a:t>
            </a:r>
          </a:p>
          <a:p>
            <a:pPr lvl="0"/>
            <a:r>
              <a:rPr lang="en-US" sz="1200" kern="1200" dirty="0">
                <a:solidFill>
                  <a:schemeClr val="tx1"/>
                </a:solidFill>
                <a:effectLst/>
                <a:latin typeface="+mn-lt"/>
                <a:ea typeface="+mn-ea"/>
                <a:cs typeface="+mn-cs"/>
              </a:rPr>
              <a:t>Here is one issue I would like to stress. The transportation model is heavily depending on population and employment with small geography. </a:t>
            </a:r>
          </a:p>
          <a:p>
            <a:pPr lvl="0"/>
            <a:r>
              <a:rPr lang="en-US" sz="1200" kern="1200" dirty="0">
                <a:solidFill>
                  <a:schemeClr val="tx1"/>
                </a:solidFill>
                <a:effectLst/>
                <a:latin typeface="+mn-lt"/>
                <a:ea typeface="+mn-ea"/>
                <a:cs typeface="+mn-cs"/>
              </a:rPr>
              <a:t>If we ask around demographer and economist, they will tell us how that future forecast is not solid. </a:t>
            </a:r>
          </a:p>
          <a:p>
            <a:pPr lvl="0"/>
            <a:r>
              <a:rPr lang="en-US" sz="1200" kern="1200" dirty="0">
                <a:solidFill>
                  <a:schemeClr val="tx1"/>
                </a:solidFill>
                <a:effectLst/>
                <a:latin typeface="+mn-lt"/>
                <a:ea typeface="+mn-ea"/>
                <a:cs typeface="+mn-cs"/>
              </a:rPr>
              <a:t>So, again, we have to remember what we predict based on pretty unstable foundation. How much we can rely and how much confidence do we have? Well, we have think about this very seriously.</a:t>
            </a:r>
          </a:p>
          <a:p>
            <a:endParaRPr lang="en-US" dirty="0"/>
          </a:p>
        </p:txBody>
      </p:sp>
      <p:sp>
        <p:nvSpPr>
          <p:cNvPr id="4" name="Slide Number Placeholder 3"/>
          <p:cNvSpPr>
            <a:spLocks noGrp="1"/>
          </p:cNvSpPr>
          <p:nvPr>
            <p:ph type="sldNum" sz="quarter" idx="10"/>
          </p:nvPr>
        </p:nvSpPr>
        <p:spPr/>
        <p:txBody>
          <a:bodyPr/>
          <a:lstStyle/>
          <a:p>
            <a:fld id="{451B3002-F2FF-4EF0-87E3-5D7BFA1C00E1}" type="slidenum">
              <a:rPr lang="en-US" smtClean="0"/>
              <a:t>8</a:t>
            </a:fld>
            <a:endParaRPr lang="en-US"/>
          </a:p>
        </p:txBody>
      </p:sp>
    </p:spTree>
    <p:extLst>
      <p:ext uri="{BB962C8B-B14F-4D97-AF65-F5344CB8AC3E}">
        <p14:creationId xmlns:p14="http://schemas.microsoft.com/office/powerpoint/2010/main" val="785542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There are many types of travel demand models. There is not one perfect model design. It has to be good for your purpose and needs. </a:t>
            </a:r>
          </a:p>
          <a:p>
            <a:pPr lvl="0"/>
            <a:r>
              <a:rPr lang="en-US" sz="1200" kern="1200" dirty="0">
                <a:solidFill>
                  <a:schemeClr val="tx1"/>
                </a:solidFill>
                <a:effectLst/>
                <a:latin typeface="+mn-lt"/>
                <a:ea typeface="+mn-ea"/>
                <a:cs typeface="+mn-cs"/>
              </a:rPr>
              <a:t>The most important element is how we understand and we use the tool wisely. </a:t>
            </a:r>
          </a:p>
          <a:p>
            <a:pPr lvl="0"/>
            <a:r>
              <a:rPr lang="en-US" sz="1200" kern="1200" dirty="0">
                <a:solidFill>
                  <a:schemeClr val="tx1"/>
                </a:solidFill>
                <a:effectLst/>
                <a:latin typeface="+mn-lt"/>
                <a:ea typeface="+mn-ea"/>
                <a:cs typeface="+mn-cs"/>
              </a:rPr>
              <a:t>My humble opinion, any model form is good as long as we understand the result and use that data well.</a:t>
            </a:r>
          </a:p>
          <a:p>
            <a:endParaRPr lang="en-US" dirty="0"/>
          </a:p>
        </p:txBody>
      </p:sp>
      <p:sp>
        <p:nvSpPr>
          <p:cNvPr id="4" name="Slide Number Placeholder 3"/>
          <p:cNvSpPr>
            <a:spLocks noGrp="1"/>
          </p:cNvSpPr>
          <p:nvPr>
            <p:ph type="sldNum" sz="quarter" idx="10"/>
          </p:nvPr>
        </p:nvSpPr>
        <p:spPr/>
        <p:txBody>
          <a:bodyPr/>
          <a:lstStyle/>
          <a:p>
            <a:fld id="{451B3002-F2FF-4EF0-87E3-5D7BFA1C00E1}" type="slidenum">
              <a:rPr lang="en-US" smtClean="0"/>
              <a:t>10</a:t>
            </a:fld>
            <a:endParaRPr lang="en-US"/>
          </a:p>
        </p:txBody>
      </p:sp>
    </p:spTree>
    <p:extLst>
      <p:ext uri="{BB962C8B-B14F-4D97-AF65-F5344CB8AC3E}">
        <p14:creationId xmlns:p14="http://schemas.microsoft.com/office/powerpoint/2010/main" val="2898749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are very well aware of accelerating growth in technology. Given the speed of this fast technology changes, we all have to admit that we can’t predict future for 20 or 30 years later. </a:t>
            </a:r>
          </a:p>
          <a:p>
            <a:pPr lvl="0"/>
            <a:r>
              <a:rPr lang="en-US" sz="1200" kern="1200" dirty="0">
                <a:solidFill>
                  <a:schemeClr val="tx1"/>
                </a:solidFill>
                <a:effectLst/>
                <a:latin typeface="+mn-lt"/>
                <a:ea typeface="+mn-ea"/>
                <a:cs typeface="+mn-cs"/>
              </a:rPr>
              <a:t>No model is good enough for this no matter the tools and data.</a:t>
            </a:r>
          </a:p>
          <a:p>
            <a:endParaRPr lang="en-US" dirty="0"/>
          </a:p>
        </p:txBody>
      </p:sp>
      <p:sp>
        <p:nvSpPr>
          <p:cNvPr id="4" name="Slide Number Placeholder 3"/>
          <p:cNvSpPr>
            <a:spLocks noGrp="1"/>
          </p:cNvSpPr>
          <p:nvPr>
            <p:ph type="sldNum" sz="quarter" idx="10"/>
          </p:nvPr>
        </p:nvSpPr>
        <p:spPr/>
        <p:txBody>
          <a:bodyPr/>
          <a:lstStyle/>
          <a:p>
            <a:fld id="{451B3002-F2FF-4EF0-87E3-5D7BFA1C00E1}" type="slidenum">
              <a:rPr lang="en-US" smtClean="0"/>
              <a:t>11</a:t>
            </a:fld>
            <a:endParaRPr lang="en-US"/>
          </a:p>
        </p:txBody>
      </p:sp>
    </p:spTree>
    <p:extLst>
      <p:ext uri="{BB962C8B-B14F-4D97-AF65-F5344CB8AC3E}">
        <p14:creationId xmlns:p14="http://schemas.microsoft.com/office/powerpoint/2010/main" val="201862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nine key drivers…</a:t>
            </a:r>
          </a:p>
        </p:txBody>
      </p:sp>
      <p:sp>
        <p:nvSpPr>
          <p:cNvPr id="4" name="Slide Number Placeholder 3"/>
          <p:cNvSpPr>
            <a:spLocks noGrp="1"/>
          </p:cNvSpPr>
          <p:nvPr>
            <p:ph type="sldNum" sz="quarter" idx="10"/>
          </p:nvPr>
        </p:nvSpPr>
        <p:spPr/>
        <p:txBody>
          <a:bodyPr/>
          <a:lstStyle/>
          <a:p>
            <a:fld id="{0927D6CE-995B-489C-B3CF-52D6AB48CD08}" type="slidenum">
              <a:rPr lang="en-US" smtClean="0"/>
              <a:pPr/>
              <a:t>15</a:t>
            </a:fld>
            <a:endParaRPr lang="en-US"/>
          </a:p>
        </p:txBody>
      </p:sp>
    </p:spTree>
    <p:extLst>
      <p:ext uri="{BB962C8B-B14F-4D97-AF65-F5344CB8AC3E}">
        <p14:creationId xmlns:p14="http://schemas.microsoft.com/office/powerpoint/2010/main" val="96564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r>
              <a:rPr lang="en-US" baseline="0" dirty="0"/>
              <a:t> alternate futures that echoed the framework of Impacts 2050 but created futures for the Atlanta region</a:t>
            </a:r>
            <a:endParaRPr lang="en-US" dirty="0"/>
          </a:p>
        </p:txBody>
      </p:sp>
      <p:sp>
        <p:nvSpPr>
          <p:cNvPr id="4" name="Slide Number Placeholder 3"/>
          <p:cNvSpPr>
            <a:spLocks noGrp="1"/>
          </p:cNvSpPr>
          <p:nvPr>
            <p:ph type="sldNum" sz="quarter" idx="10"/>
          </p:nvPr>
        </p:nvSpPr>
        <p:spPr/>
        <p:txBody>
          <a:bodyPr/>
          <a:lstStyle/>
          <a:p>
            <a:fld id="{0927D6CE-995B-489C-B3CF-52D6AB48CD08}" type="slidenum">
              <a:rPr lang="en-US" smtClean="0"/>
              <a:pPr/>
              <a:t>16</a:t>
            </a:fld>
            <a:endParaRPr lang="en-US"/>
          </a:p>
        </p:txBody>
      </p:sp>
    </p:spTree>
    <p:extLst>
      <p:ext uri="{BB962C8B-B14F-4D97-AF65-F5344CB8AC3E}">
        <p14:creationId xmlns:p14="http://schemas.microsoft.com/office/powerpoint/2010/main" val="1205792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27D6CE-995B-489C-B3CF-52D6AB48CD08}" type="slidenum">
              <a:rPr lang="en-US" smtClean="0"/>
              <a:pPr/>
              <a:t>17</a:t>
            </a:fld>
            <a:endParaRPr lang="en-US"/>
          </a:p>
        </p:txBody>
      </p:sp>
    </p:spTree>
    <p:extLst>
      <p:ext uri="{BB962C8B-B14F-4D97-AF65-F5344CB8AC3E}">
        <p14:creationId xmlns:p14="http://schemas.microsoft.com/office/powerpoint/2010/main" val="62546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27D6CE-995B-489C-B3CF-52D6AB48CD08}" type="slidenum">
              <a:rPr lang="en-US" smtClean="0"/>
              <a:pPr/>
              <a:t>18</a:t>
            </a:fld>
            <a:endParaRPr lang="en-US"/>
          </a:p>
        </p:txBody>
      </p:sp>
    </p:spTree>
    <p:extLst>
      <p:ext uri="{BB962C8B-B14F-4D97-AF65-F5344CB8AC3E}">
        <p14:creationId xmlns:p14="http://schemas.microsoft.com/office/powerpoint/2010/main" val="4067657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C66F-6759-45F3-8688-62D75CD77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38920B-32E8-451E-839B-A5583C461B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3BA9C5-D6A1-4837-A399-1925A2C0F975}"/>
              </a:ext>
            </a:extLst>
          </p:cNvPr>
          <p:cNvSpPr>
            <a:spLocks noGrp="1"/>
          </p:cNvSpPr>
          <p:nvPr>
            <p:ph type="dt" sz="half" idx="10"/>
          </p:nvPr>
        </p:nvSpPr>
        <p:spPr/>
        <p:txBody>
          <a:bodyPr/>
          <a:lstStyle/>
          <a:p>
            <a:fld id="{59C57CEC-171E-4768-8C69-E09915C9BF0E}" type="datetimeFigureOut">
              <a:rPr lang="en-US" smtClean="0"/>
              <a:t>5/29/2019</a:t>
            </a:fld>
            <a:endParaRPr lang="en-US"/>
          </a:p>
        </p:txBody>
      </p:sp>
      <p:sp>
        <p:nvSpPr>
          <p:cNvPr id="5" name="Footer Placeholder 4">
            <a:extLst>
              <a:ext uri="{FF2B5EF4-FFF2-40B4-BE49-F238E27FC236}">
                <a16:creationId xmlns:a16="http://schemas.microsoft.com/office/drawing/2014/main" id="{78A2DECD-D3A1-4732-B9F7-55613BE91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3B5D2-4409-42A6-899F-33668D226EFE}"/>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1323303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9DCB-2EEE-4DD3-A1B8-EFF5B87344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88190F-F533-45CC-B9D4-40DA05A88D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C7BB6-3AEA-4A01-921A-99CE00E6A4FA}"/>
              </a:ext>
            </a:extLst>
          </p:cNvPr>
          <p:cNvSpPr>
            <a:spLocks noGrp="1"/>
          </p:cNvSpPr>
          <p:nvPr>
            <p:ph type="dt" sz="half" idx="10"/>
          </p:nvPr>
        </p:nvSpPr>
        <p:spPr/>
        <p:txBody>
          <a:bodyPr/>
          <a:lstStyle/>
          <a:p>
            <a:fld id="{59C57CEC-171E-4768-8C69-E09915C9BF0E}" type="datetimeFigureOut">
              <a:rPr lang="en-US" smtClean="0"/>
              <a:t>5/29/2019</a:t>
            </a:fld>
            <a:endParaRPr lang="en-US"/>
          </a:p>
        </p:txBody>
      </p:sp>
      <p:sp>
        <p:nvSpPr>
          <p:cNvPr id="5" name="Footer Placeholder 4">
            <a:extLst>
              <a:ext uri="{FF2B5EF4-FFF2-40B4-BE49-F238E27FC236}">
                <a16:creationId xmlns:a16="http://schemas.microsoft.com/office/drawing/2014/main" id="{08CBD11F-7429-4013-A44C-8859D3EBC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5190E-4192-4F3F-93D5-609EE75F84A0}"/>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2196924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31F25-EEDB-4346-A6C1-6446BDBCDE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257267-BBAF-4153-9658-AEA532822D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855E3-E9DD-4C3F-A329-9A626D5ACFF0}"/>
              </a:ext>
            </a:extLst>
          </p:cNvPr>
          <p:cNvSpPr>
            <a:spLocks noGrp="1"/>
          </p:cNvSpPr>
          <p:nvPr>
            <p:ph type="dt" sz="half" idx="10"/>
          </p:nvPr>
        </p:nvSpPr>
        <p:spPr/>
        <p:txBody>
          <a:bodyPr/>
          <a:lstStyle/>
          <a:p>
            <a:fld id="{59C57CEC-171E-4768-8C69-E09915C9BF0E}" type="datetimeFigureOut">
              <a:rPr lang="en-US" smtClean="0"/>
              <a:t>5/29/2019</a:t>
            </a:fld>
            <a:endParaRPr lang="en-US"/>
          </a:p>
        </p:txBody>
      </p:sp>
      <p:sp>
        <p:nvSpPr>
          <p:cNvPr id="5" name="Footer Placeholder 4">
            <a:extLst>
              <a:ext uri="{FF2B5EF4-FFF2-40B4-BE49-F238E27FC236}">
                <a16:creationId xmlns:a16="http://schemas.microsoft.com/office/drawing/2014/main" id="{3ED99B94-FF70-49C3-A6AE-72D5D546C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34616-9F3A-4D16-BC8E-7BCD4187DB57}"/>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301643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D8BD8-763D-4411-B38C-47EB288FC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7314D6-5906-447E-B2B3-69BD89406E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3F592-36EA-4D1E-BC6F-9910DE457987}"/>
              </a:ext>
            </a:extLst>
          </p:cNvPr>
          <p:cNvSpPr>
            <a:spLocks noGrp="1"/>
          </p:cNvSpPr>
          <p:nvPr>
            <p:ph type="dt" sz="half" idx="10"/>
          </p:nvPr>
        </p:nvSpPr>
        <p:spPr/>
        <p:txBody>
          <a:bodyPr/>
          <a:lstStyle/>
          <a:p>
            <a:fld id="{59C57CEC-171E-4768-8C69-E09915C9BF0E}" type="datetimeFigureOut">
              <a:rPr lang="en-US" smtClean="0"/>
              <a:t>5/29/2019</a:t>
            </a:fld>
            <a:endParaRPr lang="en-US"/>
          </a:p>
        </p:txBody>
      </p:sp>
      <p:sp>
        <p:nvSpPr>
          <p:cNvPr id="5" name="Footer Placeholder 4">
            <a:extLst>
              <a:ext uri="{FF2B5EF4-FFF2-40B4-BE49-F238E27FC236}">
                <a16:creationId xmlns:a16="http://schemas.microsoft.com/office/drawing/2014/main" id="{9C6DE6F5-7B69-44D6-906A-D18DD7977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E78F8-B6C9-4E68-BE75-15E078A24241}"/>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76750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7094-38A6-49B9-9128-35A691D671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54929A-26D0-4EF7-89ED-31CE9E0E76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8064B-B629-4E26-A6A3-CEFFBE5A06FE}"/>
              </a:ext>
            </a:extLst>
          </p:cNvPr>
          <p:cNvSpPr>
            <a:spLocks noGrp="1"/>
          </p:cNvSpPr>
          <p:nvPr>
            <p:ph type="dt" sz="half" idx="10"/>
          </p:nvPr>
        </p:nvSpPr>
        <p:spPr/>
        <p:txBody>
          <a:bodyPr/>
          <a:lstStyle/>
          <a:p>
            <a:fld id="{59C57CEC-171E-4768-8C69-E09915C9BF0E}" type="datetimeFigureOut">
              <a:rPr lang="en-US" smtClean="0"/>
              <a:t>5/29/2019</a:t>
            </a:fld>
            <a:endParaRPr lang="en-US"/>
          </a:p>
        </p:txBody>
      </p:sp>
      <p:sp>
        <p:nvSpPr>
          <p:cNvPr id="5" name="Footer Placeholder 4">
            <a:extLst>
              <a:ext uri="{FF2B5EF4-FFF2-40B4-BE49-F238E27FC236}">
                <a16:creationId xmlns:a16="http://schemas.microsoft.com/office/drawing/2014/main" id="{1F185ED0-8343-4B9F-AFCA-7CB270A3A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CDE73-2EC6-461F-9C50-EDFDEB879785}"/>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40438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E6E31-4D58-4644-8C16-AE220053DD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3E40F-3AB3-4D70-B8F0-D080B6B84DC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2395E9-42BC-4FBB-A902-AC10D679FE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311E4A-71B4-4EA4-ACA7-743BAD48856B}"/>
              </a:ext>
            </a:extLst>
          </p:cNvPr>
          <p:cNvSpPr>
            <a:spLocks noGrp="1"/>
          </p:cNvSpPr>
          <p:nvPr>
            <p:ph type="dt" sz="half" idx="10"/>
          </p:nvPr>
        </p:nvSpPr>
        <p:spPr/>
        <p:txBody>
          <a:bodyPr/>
          <a:lstStyle/>
          <a:p>
            <a:fld id="{59C57CEC-171E-4768-8C69-E09915C9BF0E}" type="datetimeFigureOut">
              <a:rPr lang="en-US" smtClean="0"/>
              <a:t>5/29/2019</a:t>
            </a:fld>
            <a:endParaRPr lang="en-US"/>
          </a:p>
        </p:txBody>
      </p:sp>
      <p:sp>
        <p:nvSpPr>
          <p:cNvPr id="6" name="Footer Placeholder 5">
            <a:extLst>
              <a:ext uri="{FF2B5EF4-FFF2-40B4-BE49-F238E27FC236}">
                <a16:creationId xmlns:a16="http://schemas.microsoft.com/office/drawing/2014/main" id="{7E9AA6AE-9729-465E-B160-4B8E70E32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97FDDE-E123-47E1-B300-C82DBE1CA27D}"/>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3408916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C6E2-7793-4B50-AB47-051AC65BA2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E4D508-74F1-49AF-B4B2-7B928EB0DD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23B6B3-9757-45A0-9F13-1DE5CE5611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45DC3A-9509-4947-935E-D7CD3BBBE8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B8EFB3-8ACC-4EF6-B174-DDC6022DB1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A34E78-E544-4AED-BCC8-BE32E28F5309}"/>
              </a:ext>
            </a:extLst>
          </p:cNvPr>
          <p:cNvSpPr>
            <a:spLocks noGrp="1"/>
          </p:cNvSpPr>
          <p:nvPr>
            <p:ph type="dt" sz="half" idx="10"/>
          </p:nvPr>
        </p:nvSpPr>
        <p:spPr/>
        <p:txBody>
          <a:bodyPr/>
          <a:lstStyle/>
          <a:p>
            <a:fld id="{59C57CEC-171E-4768-8C69-E09915C9BF0E}" type="datetimeFigureOut">
              <a:rPr lang="en-US" smtClean="0"/>
              <a:t>5/29/2019</a:t>
            </a:fld>
            <a:endParaRPr lang="en-US"/>
          </a:p>
        </p:txBody>
      </p:sp>
      <p:sp>
        <p:nvSpPr>
          <p:cNvPr id="8" name="Footer Placeholder 7">
            <a:extLst>
              <a:ext uri="{FF2B5EF4-FFF2-40B4-BE49-F238E27FC236}">
                <a16:creationId xmlns:a16="http://schemas.microsoft.com/office/drawing/2014/main" id="{FBCB70BD-4EDC-43CA-9443-9DEF3ED57F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727721-3EED-4847-8B9A-7BE5C84521F8}"/>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207613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90FA5-0BE6-46FD-A817-AE15FEA6DB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DC8973-E842-45B6-8DEB-012D68273A45}"/>
              </a:ext>
            </a:extLst>
          </p:cNvPr>
          <p:cNvSpPr>
            <a:spLocks noGrp="1"/>
          </p:cNvSpPr>
          <p:nvPr>
            <p:ph type="dt" sz="half" idx="10"/>
          </p:nvPr>
        </p:nvSpPr>
        <p:spPr/>
        <p:txBody>
          <a:bodyPr/>
          <a:lstStyle/>
          <a:p>
            <a:fld id="{59C57CEC-171E-4768-8C69-E09915C9BF0E}" type="datetimeFigureOut">
              <a:rPr lang="en-US" smtClean="0"/>
              <a:t>5/29/2019</a:t>
            </a:fld>
            <a:endParaRPr lang="en-US"/>
          </a:p>
        </p:txBody>
      </p:sp>
      <p:sp>
        <p:nvSpPr>
          <p:cNvPr id="4" name="Footer Placeholder 3">
            <a:extLst>
              <a:ext uri="{FF2B5EF4-FFF2-40B4-BE49-F238E27FC236}">
                <a16:creationId xmlns:a16="http://schemas.microsoft.com/office/drawing/2014/main" id="{9B316DCB-1C40-489C-AC0A-62657E72DE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8F714-51F3-4122-9373-BD20B8D97C87}"/>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3388615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6BBFDE-A70C-4044-BBD8-7CA84A9EDAEC}"/>
              </a:ext>
            </a:extLst>
          </p:cNvPr>
          <p:cNvSpPr>
            <a:spLocks noGrp="1"/>
          </p:cNvSpPr>
          <p:nvPr>
            <p:ph type="dt" sz="half" idx="10"/>
          </p:nvPr>
        </p:nvSpPr>
        <p:spPr/>
        <p:txBody>
          <a:bodyPr/>
          <a:lstStyle/>
          <a:p>
            <a:fld id="{59C57CEC-171E-4768-8C69-E09915C9BF0E}" type="datetimeFigureOut">
              <a:rPr lang="en-US" smtClean="0"/>
              <a:t>5/29/2019</a:t>
            </a:fld>
            <a:endParaRPr lang="en-US"/>
          </a:p>
        </p:txBody>
      </p:sp>
      <p:sp>
        <p:nvSpPr>
          <p:cNvPr id="3" name="Footer Placeholder 2">
            <a:extLst>
              <a:ext uri="{FF2B5EF4-FFF2-40B4-BE49-F238E27FC236}">
                <a16:creationId xmlns:a16="http://schemas.microsoft.com/office/drawing/2014/main" id="{27BF9739-3106-44C8-9F6A-2D86BC3E33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B32DB1-7571-46F5-9B60-8C027342AFC4}"/>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50384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E0682-832E-47B8-8205-0D055DF8A6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704146-619B-4964-92A7-B1E46EE439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341CAE-994C-4D9B-8B6B-C5FEAC350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692AC6-5E0B-461C-B614-326578D80AD8}"/>
              </a:ext>
            </a:extLst>
          </p:cNvPr>
          <p:cNvSpPr>
            <a:spLocks noGrp="1"/>
          </p:cNvSpPr>
          <p:nvPr>
            <p:ph type="dt" sz="half" idx="10"/>
          </p:nvPr>
        </p:nvSpPr>
        <p:spPr/>
        <p:txBody>
          <a:bodyPr/>
          <a:lstStyle/>
          <a:p>
            <a:fld id="{59C57CEC-171E-4768-8C69-E09915C9BF0E}" type="datetimeFigureOut">
              <a:rPr lang="en-US" smtClean="0"/>
              <a:t>5/29/2019</a:t>
            </a:fld>
            <a:endParaRPr lang="en-US"/>
          </a:p>
        </p:txBody>
      </p:sp>
      <p:sp>
        <p:nvSpPr>
          <p:cNvPr id="6" name="Footer Placeholder 5">
            <a:extLst>
              <a:ext uri="{FF2B5EF4-FFF2-40B4-BE49-F238E27FC236}">
                <a16:creationId xmlns:a16="http://schemas.microsoft.com/office/drawing/2014/main" id="{C3760C5D-0356-49E3-A42B-1FAF02CFD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603890-4148-43B0-B743-08E2D5DD97AF}"/>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16001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BD821-6CB4-4770-AE16-77D4BE3E5A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356EA3-654A-408D-89B6-087DEA66A5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854C23-C935-42AC-9E7E-0B73888CB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F7AEDB-2BD1-4A90-842C-98B59A35FE5F}"/>
              </a:ext>
            </a:extLst>
          </p:cNvPr>
          <p:cNvSpPr>
            <a:spLocks noGrp="1"/>
          </p:cNvSpPr>
          <p:nvPr>
            <p:ph type="dt" sz="half" idx="10"/>
          </p:nvPr>
        </p:nvSpPr>
        <p:spPr/>
        <p:txBody>
          <a:bodyPr/>
          <a:lstStyle/>
          <a:p>
            <a:fld id="{59C57CEC-171E-4768-8C69-E09915C9BF0E}" type="datetimeFigureOut">
              <a:rPr lang="en-US" smtClean="0"/>
              <a:t>5/29/2019</a:t>
            </a:fld>
            <a:endParaRPr lang="en-US"/>
          </a:p>
        </p:txBody>
      </p:sp>
      <p:sp>
        <p:nvSpPr>
          <p:cNvPr id="6" name="Footer Placeholder 5">
            <a:extLst>
              <a:ext uri="{FF2B5EF4-FFF2-40B4-BE49-F238E27FC236}">
                <a16:creationId xmlns:a16="http://schemas.microsoft.com/office/drawing/2014/main" id="{44B99E92-240C-4283-9BAE-9942C61EEF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08A8B-6EA6-433F-8D05-2530DE8F16D5}"/>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797967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BE86D6-B3C5-4D3D-818F-1DF8BAEC69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40D6D1-83A1-4771-9085-A25DF808C8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6D3EC-F704-4833-946B-E9EE18A84C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57CEC-171E-4768-8C69-E09915C9BF0E}" type="datetimeFigureOut">
              <a:rPr lang="en-US" smtClean="0"/>
              <a:t>5/29/2019</a:t>
            </a:fld>
            <a:endParaRPr lang="en-US"/>
          </a:p>
        </p:txBody>
      </p:sp>
      <p:sp>
        <p:nvSpPr>
          <p:cNvPr id="5" name="Footer Placeholder 4">
            <a:extLst>
              <a:ext uri="{FF2B5EF4-FFF2-40B4-BE49-F238E27FC236}">
                <a16:creationId xmlns:a16="http://schemas.microsoft.com/office/drawing/2014/main" id="{5D60A9E3-5172-4321-A84D-DB72CA4461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111E2E-B128-46FA-BBAB-5F51092CFF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46A37-F9FE-44E7-AAAD-EB8250F37F72}" type="slidenum">
              <a:rPr lang="en-US" smtClean="0"/>
              <a:t>‹#›</a:t>
            </a:fld>
            <a:endParaRPr lang="en-US"/>
          </a:p>
        </p:txBody>
      </p:sp>
    </p:spTree>
    <p:extLst>
      <p:ext uri="{BB962C8B-B14F-4D97-AF65-F5344CB8AC3E}">
        <p14:creationId xmlns:p14="http://schemas.microsoft.com/office/powerpoint/2010/main" val="2299593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39.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microsoft.com/office/2007/relationships/hdphoto" Target="../media/hdphoto2.wdp"/><Relationship Id="rId17" Type="http://schemas.openxmlformats.org/officeDocument/2006/relationships/image" Target="../media/image2.jpeg"/><Relationship Id="rId2" Type="http://schemas.openxmlformats.org/officeDocument/2006/relationships/image" Target="../media/image30.png"/><Relationship Id="rId16"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44.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29.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demo3.pbid.com/#/"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mailto:kkim@atlantaregional.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6929-46D0-420E-95B1-1057B865FA1B}"/>
              </a:ext>
            </a:extLst>
          </p:cNvPr>
          <p:cNvSpPr>
            <a:spLocks noGrp="1"/>
          </p:cNvSpPr>
          <p:nvPr>
            <p:ph type="ctrTitle"/>
          </p:nvPr>
        </p:nvSpPr>
        <p:spPr>
          <a:xfrm>
            <a:off x="1524000" y="-95928"/>
            <a:ext cx="9144000" cy="2387600"/>
          </a:xfrm>
        </p:spPr>
        <p:txBody>
          <a:bodyPr>
            <a:normAutofit/>
          </a:bodyPr>
          <a:lstStyle/>
          <a:p>
            <a:r>
              <a:rPr lang="en-US" sz="4000" b="1" dirty="0">
                <a:latin typeface="+mn-lt"/>
              </a:rPr>
              <a:t>Exploratory Scenario Planning in the Long Range Transportation Planning Process: </a:t>
            </a:r>
            <a:r>
              <a:rPr lang="en-US" sz="3600" b="1" dirty="0">
                <a:solidFill>
                  <a:schemeClr val="tx1">
                    <a:lumMod val="65000"/>
                    <a:lumOff val="35000"/>
                  </a:schemeClr>
                </a:solidFill>
                <a:latin typeface="+mn-lt"/>
              </a:rPr>
              <a:t>The Atlanta Region’s Analysis Experience</a:t>
            </a:r>
          </a:p>
        </p:txBody>
      </p:sp>
      <p:sp>
        <p:nvSpPr>
          <p:cNvPr id="3" name="Subtitle 2">
            <a:extLst>
              <a:ext uri="{FF2B5EF4-FFF2-40B4-BE49-F238E27FC236}">
                <a16:creationId xmlns:a16="http://schemas.microsoft.com/office/drawing/2014/main" id="{36C0C8F7-5107-4B24-9FEE-F6D42E7B5702}"/>
              </a:ext>
            </a:extLst>
          </p:cNvPr>
          <p:cNvSpPr>
            <a:spLocks noGrp="1"/>
          </p:cNvSpPr>
          <p:nvPr>
            <p:ph type="subTitle" idx="1"/>
          </p:nvPr>
        </p:nvSpPr>
        <p:spPr>
          <a:xfrm>
            <a:off x="1524000" y="3543980"/>
            <a:ext cx="9144000" cy="2387600"/>
          </a:xfrm>
        </p:spPr>
        <p:txBody>
          <a:bodyPr>
            <a:normAutofit/>
          </a:bodyPr>
          <a:lstStyle/>
          <a:p>
            <a:endParaRPr lang="en-US" dirty="0"/>
          </a:p>
          <a:p>
            <a:r>
              <a:rPr lang="en-US" sz="3200" b="1" dirty="0">
                <a:solidFill>
                  <a:schemeClr val="accent1">
                    <a:lumMod val="75000"/>
                  </a:schemeClr>
                </a:solidFill>
              </a:rPr>
              <a:t>17</a:t>
            </a:r>
            <a:r>
              <a:rPr lang="en-US" sz="3200" b="1" baseline="30000" dirty="0">
                <a:solidFill>
                  <a:schemeClr val="accent1">
                    <a:lumMod val="75000"/>
                  </a:schemeClr>
                </a:solidFill>
              </a:rPr>
              <a:t>th</a:t>
            </a:r>
            <a:r>
              <a:rPr lang="en-US" sz="3200" b="1" dirty="0">
                <a:solidFill>
                  <a:schemeClr val="accent1">
                    <a:lumMod val="75000"/>
                  </a:schemeClr>
                </a:solidFill>
              </a:rPr>
              <a:t> TRB Transportation Planning Application </a:t>
            </a:r>
          </a:p>
          <a:p>
            <a:r>
              <a:rPr lang="en-US" sz="3200" b="1" dirty="0">
                <a:solidFill>
                  <a:schemeClr val="accent1">
                    <a:lumMod val="75000"/>
                  </a:schemeClr>
                </a:solidFill>
              </a:rPr>
              <a:t>June 2019</a:t>
            </a:r>
            <a:endParaRPr lang="en-US" sz="3200" dirty="0">
              <a:solidFill>
                <a:schemeClr val="accent1">
                  <a:lumMod val="75000"/>
                </a:schemeClr>
              </a:solidFill>
            </a:endParaRPr>
          </a:p>
          <a:p>
            <a:endParaRPr lang="en-US" dirty="0"/>
          </a:p>
        </p:txBody>
      </p:sp>
      <p:pic>
        <p:nvPicPr>
          <p:cNvPr id="8" name="Picture 7">
            <a:extLst>
              <a:ext uri="{FF2B5EF4-FFF2-40B4-BE49-F238E27FC236}">
                <a16:creationId xmlns:a16="http://schemas.microsoft.com/office/drawing/2014/main" id="{7FF8DD83-85D5-45BF-A3C6-640B44905A5E}"/>
              </a:ext>
            </a:extLst>
          </p:cNvPr>
          <p:cNvPicPr>
            <a:picLocks noChangeAspect="1"/>
          </p:cNvPicPr>
          <p:nvPr/>
        </p:nvPicPr>
        <p:blipFill>
          <a:blip r:embed="rId2"/>
          <a:stretch>
            <a:fillRect/>
          </a:stretch>
        </p:blipFill>
        <p:spPr>
          <a:xfrm>
            <a:off x="1001864" y="0"/>
            <a:ext cx="377952" cy="6858000"/>
          </a:xfrm>
          <a:prstGeom prst="rect">
            <a:avLst/>
          </a:prstGeom>
        </p:spPr>
      </p:pic>
    </p:spTree>
    <p:extLst>
      <p:ext uri="{BB962C8B-B14F-4D97-AF65-F5344CB8AC3E}">
        <p14:creationId xmlns:p14="http://schemas.microsoft.com/office/powerpoint/2010/main" val="481976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C98E-8EE9-4D9E-AE98-B34837A879E2}"/>
              </a:ext>
            </a:extLst>
          </p:cNvPr>
          <p:cNvSpPr>
            <a:spLocks noGrp="1"/>
          </p:cNvSpPr>
          <p:nvPr>
            <p:ph type="title" idx="4294967295"/>
          </p:nvPr>
        </p:nvSpPr>
        <p:spPr>
          <a:xfrm>
            <a:off x="1981200" y="319578"/>
            <a:ext cx="8229600" cy="1143000"/>
          </a:xfrm>
        </p:spPr>
        <p:txBody>
          <a:bodyPr>
            <a:normAutofit/>
          </a:bodyPr>
          <a:lstStyle/>
          <a:p>
            <a:r>
              <a:rPr lang="en-US" sz="3200" b="1" dirty="0">
                <a:solidFill>
                  <a:schemeClr val="tx1">
                    <a:lumMod val="50000"/>
                    <a:lumOff val="50000"/>
                  </a:schemeClr>
                </a:solidFill>
                <a:latin typeface="Cambria" panose="02040503050406030204" pitchFamily="18" charset="0"/>
                <a:ea typeface="Cambria" panose="02040503050406030204" pitchFamily="18" charset="0"/>
                <a:cs typeface="Calibri" panose="020F0502020204030204" pitchFamily="34" charset="0"/>
              </a:rPr>
              <a:t>Many type of Travel Demand Models</a:t>
            </a:r>
          </a:p>
        </p:txBody>
      </p:sp>
      <p:graphicFrame>
        <p:nvGraphicFramePr>
          <p:cNvPr id="5" name="Content Placeholder 4">
            <a:extLst>
              <a:ext uri="{FF2B5EF4-FFF2-40B4-BE49-F238E27FC236}">
                <a16:creationId xmlns:a16="http://schemas.microsoft.com/office/drawing/2014/main" id="{7F11A897-58C2-4F64-B401-54AD1270D463}"/>
              </a:ext>
            </a:extLst>
          </p:cNvPr>
          <p:cNvGraphicFramePr>
            <a:graphicFrameLocks noGrp="1"/>
          </p:cNvGraphicFramePr>
          <p:nvPr>
            <p:ph idx="4294967295"/>
            <p:extLst/>
          </p:nvPr>
        </p:nvGraphicFramePr>
        <p:xfrm>
          <a:off x="2244970" y="1667731"/>
          <a:ext cx="7886700" cy="3922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RC logo_Gold.jpg">
            <a:extLst>
              <a:ext uri="{FF2B5EF4-FFF2-40B4-BE49-F238E27FC236}">
                <a16:creationId xmlns:a16="http://schemas.microsoft.com/office/drawing/2014/main" id="{744CC9B1-728C-4CAB-AB37-164545BB27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2100" y="6000751"/>
            <a:ext cx="1244494" cy="612857"/>
          </a:xfrm>
          <a:prstGeom prst="rect">
            <a:avLst/>
          </a:prstGeom>
        </p:spPr>
      </p:pic>
      <p:pic>
        <p:nvPicPr>
          <p:cNvPr id="6" name="Picture 5" descr="left side_Page_5.jpg">
            <a:extLst>
              <a:ext uri="{FF2B5EF4-FFF2-40B4-BE49-F238E27FC236}">
                <a16:creationId xmlns:a16="http://schemas.microsoft.com/office/drawing/2014/main" id="{D8CE72FD-7893-4B1F-AC73-1B0FE486C2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1" y="0"/>
            <a:ext cx="282001" cy="6858000"/>
          </a:xfrm>
          <a:prstGeom prst="rect">
            <a:avLst/>
          </a:prstGeom>
        </p:spPr>
      </p:pic>
    </p:spTree>
    <p:extLst>
      <p:ext uri="{BB962C8B-B14F-4D97-AF65-F5344CB8AC3E}">
        <p14:creationId xmlns:p14="http://schemas.microsoft.com/office/powerpoint/2010/main" val="400901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Related image">
            <a:extLst>
              <a:ext uri="{FF2B5EF4-FFF2-40B4-BE49-F238E27FC236}">
                <a16:creationId xmlns:a16="http://schemas.microsoft.com/office/drawing/2014/main" id="{61F7C6DF-FC35-4FD7-9838-DB737E8D15F4}"/>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600325" y="920629"/>
            <a:ext cx="6991350" cy="46656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RC logo_Gold.jpg">
            <a:extLst>
              <a:ext uri="{FF2B5EF4-FFF2-40B4-BE49-F238E27FC236}">
                <a16:creationId xmlns:a16="http://schemas.microsoft.com/office/drawing/2014/main" id="{0473E929-1574-4519-AAC7-7A66ED2F1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2100" y="6000751"/>
            <a:ext cx="1244494" cy="612857"/>
          </a:xfrm>
          <a:prstGeom prst="rect">
            <a:avLst/>
          </a:prstGeom>
        </p:spPr>
      </p:pic>
      <p:pic>
        <p:nvPicPr>
          <p:cNvPr id="4" name="Picture 3" descr="left side_Page_5.jpg">
            <a:extLst>
              <a:ext uri="{FF2B5EF4-FFF2-40B4-BE49-F238E27FC236}">
                <a16:creationId xmlns:a16="http://schemas.microsoft.com/office/drawing/2014/main" id="{E6B956DB-4841-4497-A54E-72171AF6E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0"/>
            <a:ext cx="282001" cy="6858000"/>
          </a:xfrm>
          <a:prstGeom prst="rect">
            <a:avLst/>
          </a:prstGeom>
        </p:spPr>
      </p:pic>
    </p:spTree>
    <p:extLst>
      <p:ext uri="{BB962C8B-B14F-4D97-AF65-F5344CB8AC3E}">
        <p14:creationId xmlns:p14="http://schemas.microsoft.com/office/powerpoint/2010/main" val="3135174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transportation uncertainty of future quotes">
            <a:extLst>
              <a:ext uri="{FF2B5EF4-FFF2-40B4-BE49-F238E27FC236}">
                <a16:creationId xmlns:a16="http://schemas.microsoft.com/office/drawing/2014/main" id="{6717A6D2-E82B-4ACE-BD67-532DCED21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933" y="498075"/>
            <a:ext cx="4641326" cy="232066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motor scooter birds lime">
            <a:extLst>
              <a:ext uri="{FF2B5EF4-FFF2-40B4-BE49-F238E27FC236}">
                <a16:creationId xmlns:a16="http://schemas.microsoft.com/office/drawing/2014/main" id="{5E7B7B9C-0BFF-48A8-A11D-7A712716B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96" y="3143124"/>
            <a:ext cx="2283694" cy="302150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tesla picture">
            <a:extLst>
              <a:ext uri="{FF2B5EF4-FFF2-40B4-BE49-F238E27FC236}">
                <a16:creationId xmlns:a16="http://schemas.microsoft.com/office/drawing/2014/main" id="{88D14062-2328-4A35-A1E4-472039122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380" y="4711838"/>
            <a:ext cx="3121426" cy="180226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flying car picture">
            <a:extLst>
              <a:ext uri="{FF2B5EF4-FFF2-40B4-BE49-F238E27FC236}">
                <a16:creationId xmlns:a16="http://schemas.microsoft.com/office/drawing/2014/main" id="{5AE117CE-2828-4E19-8613-1F8CDEECE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812" y="499082"/>
            <a:ext cx="3430064" cy="256923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result for drone delivery">
            <a:extLst>
              <a:ext uri="{FF2B5EF4-FFF2-40B4-BE49-F238E27FC236}">
                <a16:creationId xmlns:a16="http://schemas.microsoft.com/office/drawing/2014/main" id="{8D3F33AF-1054-4FE6-BE10-FCF208864E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177" y="4027176"/>
            <a:ext cx="3933797" cy="221120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age result for bird scooter">
            <a:extLst>
              <a:ext uri="{FF2B5EF4-FFF2-40B4-BE49-F238E27FC236}">
                <a16:creationId xmlns:a16="http://schemas.microsoft.com/office/drawing/2014/main" id="{78822C50-CCFF-4D8D-9BE5-386B3FD1F4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5645" y="2279138"/>
            <a:ext cx="3609386" cy="2432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eft side_Page_5.jpg">
            <a:extLst>
              <a:ext uri="{FF2B5EF4-FFF2-40B4-BE49-F238E27FC236}">
                <a16:creationId xmlns:a16="http://schemas.microsoft.com/office/drawing/2014/main" id="{884B7BD3-A105-4C12-AC3F-F45BCE191D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176" y="-8836"/>
            <a:ext cx="282001" cy="6858000"/>
          </a:xfrm>
          <a:prstGeom prst="rect">
            <a:avLst/>
          </a:prstGeom>
        </p:spPr>
      </p:pic>
    </p:spTree>
    <p:extLst>
      <p:ext uri="{BB962C8B-B14F-4D97-AF65-F5344CB8AC3E}">
        <p14:creationId xmlns:p14="http://schemas.microsoft.com/office/powerpoint/2010/main" val="2708204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2220" y="1402188"/>
            <a:ext cx="8725255" cy="830997"/>
          </a:xfrm>
          <a:prstGeom prst="rect">
            <a:avLst/>
          </a:prstGeom>
          <a:noFill/>
        </p:spPr>
        <p:txBody>
          <a:bodyPr wrap="square" rtlCol="0">
            <a:spAutoFit/>
          </a:bodyPr>
          <a:lstStyle/>
          <a:p>
            <a:pPr>
              <a:defRPr/>
            </a:pPr>
            <a:r>
              <a:rPr lang="en-US" sz="2400" kern="0" dirty="0">
                <a:solidFill>
                  <a:sysClr val="windowText" lastClr="000000"/>
                </a:solidFill>
              </a:rPr>
              <a:t>Allows us to look at current and projected issues from multiple perspectives so our plans are dynamic and resilient.</a:t>
            </a:r>
          </a:p>
        </p:txBody>
      </p:sp>
      <p:sp>
        <p:nvSpPr>
          <p:cNvPr id="6" name="Title 1"/>
          <p:cNvSpPr>
            <a:spLocks noGrp="1"/>
          </p:cNvSpPr>
          <p:nvPr>
            <p:ph type="title"/>
          </p:nvPr>
        </p:nvSpPr>
        <p:spPr>
          <a:xfrm>
            <a:off x="1987859" y="159745"/>
            <a:ext cx="7634486" cy="837185"/>
          </a:xfrm>
        </p:spPr>
        <p:txBody>
          <a:bodyPr>
            <a:normAutofit/>
          </a:bodyPr>
          <a:lstStyle/>
          <a:p>
            <a:r>
              <a:rPr lang="en-US" sz="3200" b="1" dirty="0">
                <a:solidFill>
                  <a:schemeClr val="tx1">
                    <a:lumMod val="50000"/>
                    <a:lumOff val="50000"/>
                  </a:schemeClr>
                </a:solidFill>
                <a:latin typeface="+mn-lt"/>
              </a:rPr>
              <a:t>         </a:t>
            </a:r>
            <a:r>
              <a:rPr lang="en-US" sz="3200" b="1" dirty="0">
                <a:solidFill>
                  <a:schemeClr val="tx1">
                    <a:lumMod val="50000"/>
                    <a:lumOff val="50000"/>
                  </a:schemeClr>
                </a:solidFill>
                <a:latin typeface="Cambria" panose="02040503050406030204" pitchFamily="18" charset="0"/>
                <a:ea typeface="Cambria" panose="02040503050406030204" pitchFamily="18" charset="0"/>
              </a:rPr>
              <a:t>Exploratory Scenario Planning</a:t>
            </a:r>
          </a:p>
        </p:txBody>
      </p:sp>
      <p:pic>
        <p:nvPicPr>
          <p:cNvPr id="1026" name="Picture 2" descr="http://img.picturequotes.com/2/4/3649/sometimes-you-need-to-look-at-life-from-a-different-perspective-quote-1.jpg"/>
          <p:cNvPicPr>
            <a:picLocks noChangeAspect="1" noChangeArrowheads="1"/>
          </p:cNvPicPr>
          <p:nvPr/>
        </p:nvPicPr>
        <p:blipFill rotWithShape="1">
          <a:blip r:embed="rId2">
            <a:extLst>
              <a:ext uri="{28A0092B-C50C-407E-A947-70E740481C1C}">
                <a14:useLocalDpi xmlns:a14="http://schemas.microsoft.com/office/drawing/2010/main" val="0"/>
              </a:ext>
            </a:extLst>
          </a:blip>
          <a:srcRect t="18123" b="5785"/>
          <a:stretch/>
        </p:blipFill>
        <p:spPr bwMode="auto">
          <a:xfrm>
            <a:off x="2824356" y="2705954"/>
            <a:ext cx="6285294" cy="3573708"/>
          </a:xfrm>
          <a:prstGeom prst="round2DiagRect">
            <a:avLst/>
          </a:prstGeom>
          <a:noFill/>
          <a:ln>
            <a:solidFill>
              <a:schemeClr val="tx1"/>
            </a:solidFill>
          </a:ln>
          <a:effectLst>
            <a:outerShdw blurRad="50800" dist="38100" dir="2700000" sx="101000" sy="101000" algn="tl" rotWithShape="0">
              <a:prstClr val="black">
                <a:alpha val="50000"/>
              </a:prstClr>
            </a:outerShdw>
          </a:effectLst>
          <a:extLst>
            <a:ext uri="{909E8E84-426E-40DD-AFC4-6F175D3DCCD1}">
              <a14:hiddenFill xmlns:a14="http://schemas.microsoft.com/office/drawing/2010/main">
                <a:solidFill>
                  <a:srgbClr val="FFFFFF"/>
                </a:solidFill>
              </a14:hiddenFill>
            </a:ext>
          </a:extLst>
        </p:spPr>
      </p:pic>
      <p:pic>
        <p:nvPicPr>
          <p:cNvPr id="5" name="Picture 4" descr="left side_Page_5.jpg">
            <a:extLst>
              <a:ext uri="{FF2B5EF4-FFF2-40B4-BE49-F238E27FC236}">
                <a16:creationId xmlns:a16="http://schemas.microsoft.com/office/drawing/2014/main" id="{519A0322-A3C9-4315-8FB9-C92E5EC120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81" y="0"/>
            <a:ext cx="282001" cy="6858000"/>
          </a:xfrm>
          <a:prstGeom prst="rect">
            <a:avLst/>
          </a:prstGeom>
        </p:spPr>
      </p:pic>
    </p:spTree>
    <p:extLst>
      <p:ext uri="{BB962C8B-B14F-4D97-AF65-F5344CB8AC3E}">
        <p14:creationId xmlns:p14="http://schemas.microsoft.com/office/powerpoint/2010/main" val="82911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6645" y="4692503"/>
            <a:ext cx="1983355" cy="1466015"/>
          </a:xfrm>
          <a:prstGeom prst="round2DiagRect">
            <a:avLst/>
          </a:prstGeom>
          <a:ln>
            <a:solidFill>
              <a:schemeClr val="tx1"/>
            </a:solidFill>
          </a:ln>
          <a:effectLst>
            <a:outerShdw blurRad="50800" dist="38100" dir="2700000" sx="101000" sy="101000" algn="tl" rotWithShape="0">
              <a:prstClr val="black">
                <a:alpha val="50000"/>
              </a:prstClr>
            </a:outerShdw>
          </a:effectLst>
        </p:spPr>
      </p:pic>
      <p:sp>
        <p:nvSpPr>
          <p:cNvPr id="6" name="TextBox 5"/>
          <p:cNvSpPr txBox="1"/>
          <p:nvPr/>
        </p:nvSpPr>
        <p:spPr>
          <a:xfrm>
            <a:off x="4245808" y="4952093"/>
            <a:ext cx="4812589" cy="984885"/>
          </a:xfrm>
          <a:prstGeom prst="rect">
            <a:avLst/>
          </a:prstGeom>
          <a:noFill/>
        </p:spPr>
        <p:txBody>
          <a:bodyPr wrap="square" rtlCol="0">
            <a:spAutoFit/>
          </a:bodyPr>
          <a:lstStyle/>
          <a:p>
            <a:pPr marL="0" lvl="1"/>
            <a:r>
              <a:rPr lang="en-US" sz="2000" dirty="0"/>
              <a:t>Migration patterns are increasingly more complicated and impactful</a:t>
            </a:r>
          </a:p>
          <a:p>
            <a:endParaRPr lang="en-US" dirty="0"/>
          </a:p>
        </p:txBody>
      </p:sp>
      <p:pic>
        <p:nvPicPr>
          <p:cNvPr id="7" name="Picture 6"/>
          <p:cNvPicPr>
            <a:picLocks noChangeAspect="1"/>
          </p:cNvPicPr>
          <p:nvPr/>
        </p:nvPicPr>
        <p:blipFill>
          <a:blip r:embed="rId3"/>
          <a:stretch>
            <a:fillRect/>
          </a:stretch>
        </p:blipFill>
        <p:spPr>
          <a:xfrm>
            <a:off x="1807104" y="1615301"/>
            <a:ext cx="1983355" cy="1487516"/>
          </a:xfrm>
          <a:prstGeom prst="round2DiagRect">
            <a:avLst/>
          </a:prstGeom>
          <a:ln>
            <a:solidFill>
              <a:schemeClr val="tx1"/>
            </a:solidFill>
          </a:ln>
          <a:effectLst>
            <a:outerShdw blurRad="50800" dist="38100" dir="2700000" sx="101000" sy="101000" algn="tl" rotWithShape="0">
              <a:prstClr val="black">
                <a:alpha val="50000"/>
              </a:prstClr>
            </a:outerShdw>
          </a:effectLst>
        </p:spPr>
      </p:pic>
      <p:sp>
        <p:nvSpPr>
          <p:cNvPr id="8" name="TextBox 7"/>
          <p:cNvSpPr txBox="1"/>
          <p:nvPr/>
        </p:nvSpPr>
        <p:spPr>
          <a:xfrm>
            <a:off x="4245807" y="1894227"/>
            <a:ext cx="5951930" cy="707886"/>
          </a:xfrm>
          <a:prstGeom prst="rect">
            <a:avLst/>
          </a:prstGeom>
          <a:noFill/>
        </p:spPr>
        <p:txBody>
          <a:bodyPr wrap="square" rtlCol="0">
            <a:spAutoFit/>
          </a:bodyPr>
          <a:lstStyle/>
          <a:p>
            <a:pPr marL="0" lvl="1"/>
            <a:r>
              <a:rPr lang="en-US" sz="2000" dirty="0"/>
              <a:t>Mobility options are changing/expanding with advent of autonomous vehicles and ride hailing services</a:t>
            </a:r>
          </a:p>
        </p:txBody>
      </p:sp>
      <p:sp>
        <p:nvSpPr>
          <p:cNvPr id="9" name="TextBox 8"/>
          <p:cNvSpPr txBox="1"/>
          <p:nvPr/>
        </p:nvSpPr>
        <p:spPr>
          <a:xfrm>
            <a:off x="4245808" y="3651094"/>
            <a:ext cx="6391237" cy="677108"/>
          </a:xfrm>
          <a:prstGeom prst="rect">
            <a:avLst/>
          </a:prstGeom>
          <a:noFill/>
        </p:spPr>
        <p:txBody>
          <a:bodyPr wrap="none" rtlCol="0">
            <a:spAutoFit/>
          </a:bodyPr>
          <a:lstStyle/>
          <a:p>
            <a:pPr lvl="1" indent="-457200">
              <a:buClr>
                <a:schemeClr val="accent6"/>
              </a:buClr>
            </a:pPr>
            <a:r>
              <a:rPr lang="en-US" sz="2000" dirty="0"/>
              <a:t>New business models are disrupting transportation logistics</a:t>
            </a:r>
          </a:p>
          <a:p>
            <a:endParaRPr lang="en-US" dirty="0"/>
          </a:p>
        </p:txBody>
      </p:sp>
      <p:pic>
        <p:nvPicPr>
          <p:cNvPr id="10" name="Picture 9"/>
          <p:cNvPicPr>
            <a:picLocks noChangeAspect="1"/>
          </p:cNvPicPr>
          <p:nvPr/>
        </p:nvPicPr>
        <p:blipFill>
          <a:blip r:embed="rId4"/>
          <a:stretch>
            <a:fillRect/>
          </a:stretch>
        </p:blipFill>
        <p:spPr>
          <a:xfrm>
            <a:off x="1807104" y="3288610"/>
            <a:ext cx="1983355" cy="1225564"/>
          </a:xfrm>
          <a:prstGeom prst="round2DiagRect">
            <a:avLst/>
          </a:prstGeom>
          <a:ln>
            <a:solidFill>
              <a:schemeClr val="tx1"/>
            </a:solidFill>
          </a:ln>
          <a:effectLst>
            <a:outerShdw blurRad="50800" dist="38100" dir="2700000" sx="101000" sy="101000" algn="tl" rotWithShape="0">
              <a:prstClr val="black">
                <a:alpha val="50000"/>
              </a:prstClr>
            </a:outerShdw>
          </a:effectLst>
        </p:spPr>
      </p:pic>
      <p:sp>
        <p:nvSpPr>
          <p:cNvPr id="11" name="Title 1"/>
          <p:cNvSpPr>
            <a:spLocks noGrp="1"/>
          </p:cNvSpPr>
          <p:nvPr>
            <p:ph type="title"/>
          </p:nvPr>
        </p:nvSpPr>
        <p:spPr>
          <a:xfrm>
            <a:off x="2928859" y="92233"/>
            <a:ext cx="7739141" cy="837185"/>
          </a:xfrm>
        </p:spPr>
        <p:txBody>
          <a:bodyPr>
            <a:normAutofit/>
          </a:bodyPr>
          <a:lstStyle/>
          <a:p>
            <a:r>
              <a:rPr lang="en-US" sz="2400" b="1" dirty="0">
                <a:solidFill>
                  <a:schemeClr val="tx1">
                    <a:lumMod val="65000"/>
                    <a:lumOff val="35000"/>
                  </a:schemeClr>
                </a:solidFill>
                <a:latin typeface="Cambria" panose="02040503050406030204" pitchFamily="18" charset="0"/>
                <a:ea typeface="Cambria" panose="02040503050406030204" pitchFamily="18" charset="0"/>
              </a:rPr>
              <a:t>Key themes from Stakeholder Advisory Committee </a:t>
            </a:r>
          </a:p>
        </p:txBody>
      </p:sp>
      <p:pic>
        <p:nvPicPr>
          <p:cNvPr id="12" name="Picture 11" descr="left side_Page_5.jpg">
            <a:extLst>
              <a:ext uri="{FF2B5EF4-FFF2-40B4-BE49-F238E27FC236}">
                <a16:creationId xmlns:a16="http://schemas.microsoft.com/office/drawing/2014/main" id="{11D41DAF-E3A7-4F41-B3A3-71086CE47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7428" y="0"/>
            <a:ext cx="282001" cy="6858000"/>
          </a:xfrm>
          <a:prstGeom prst="rect">
            <a:avLst/>
          </a:prstGeom>
        </p:spPr>
      </p:pic>
    </p:spTree>
    <p:extLst>
      <p:ext uri="{BB962C8B-B14F-4D97-AF65-F5344CB8AC3E}">
        <p14:creationId xmlns:p14="http://schemas.microsoft.com/office/powerpoint/2010/main" val="279868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7020013" y="4873136"/>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271826" y="4874009"/>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332878" y="5673140"/>
            <a:ext cx="1622738" cy="369332"/>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Port Traffic</a:t>
            </a:r>
          </a:p>
        </p:txBody>
      </p:sp>
      <p:sp>
        <p:nvSpPr>
          <p:cNvPr id="27" name="Rectangle 26"/>
          <p:cNvSpPr/>
          <p:nvPr/>
        </p:nvSpPr>
        <p:spPr>
          <a:xfrm>
            <a:off x="3450602" y="4880346"/>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012601" y="3035974"/>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228847" y="3035974"/>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289899" y="3744952"/>
            <a:ext cx="1622738" cy="923330"/>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Transportation Finance Structure</a:t>
            </a:r>
          </a:p>
        </p:txBody>
      </p:sp>
      <p:sp>
        <p:nvSpPr>
          <p:cNvPr id="21" name="Rectangle 20"/>
          <p:cNvSpPr/>
          <p:nvPr/>
        </p:nvSpPr>
        <p:spPr>
          <a:xfrm>
            <a:off x="3456893" y="3036847"/>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517945" y="3810221"/>
            <a:ext cx="1622738" cy="646331"/>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Aging of the Population</a:t>
            </a:r>
          </a:p>
        </p:txBody>
      </p:sp>
      <p:sp>
        <p:nvSpPr>
          <p:cNvPr id="20" name="Rectangle 19"/>
          <p:cNvSpPr/>
          <p:nvPr/>
        </p:nvSpPr>
        <p:spPr>
          <a:xfrm>
            <a:off x="3450602" y="1339400"/>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012601" y="1339400"/>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228847" y="1339401"/>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itle 1"/>
          <p:cNvSpPr>
            <a:spLocks noGrp="1"/>
          </p:cNvSpPr>
          <p:nvPr>
            <p:ph type="title"/>
          </p:nvPr>
        </p:nvSpPr>
        <p:spPr>
          <a:xfrm>
            <a:off x="2928859" y="92233"/>
            <a:ext cx="7739141" cy="837185"/>
          </a:xfrm>
        </p:spPr>
        <p:txBody>
          <a:bodyPr>
            <a:normAutofit fontScale="90000"/>
          </a:bodyPr>
          <a:lstStyle/>
          <a:p>
            <a:r>
              <a:rPr lang="en-US" sz="3200" b="1" dirty="0">
                <a:solidFill>
                  <a:schemeClr val="tx1">
                    <a:lumMod val="50000"/>
                    <a:lumOff val="50000"/>
                  </a:schemeClr>
                </a:solidFill>
                <a:latin typeface="Cambria" panose="02040503050406030204" pitchFamily="18" charset="0"/>
                <a:ea typeface="Cambria" panose="02040503050406030204" pitchFamily="18" charset="0"/>
                <a:cs typeface="Calibri" panose="020F0502020204030204" pitchFamily="34" charset="0"/>
              </a:rPr>
              <a:t>Key Drivers of Change for the Atlanta Region</a:t>
            </a:r>
          </a:p>
        </p:txBody>
      </p:sp>
      <p:pic>
        <p:nvPicPr>
          <p:cNvPr id="2" name="Picture 1"/>
          <p:cNvPicPr>
            <a:picLocks noChangeAspect="1"/>
          </p:cNvPicPr>
          <p:nvPr/>
        </p:nvPicPr>
        <p:blipFill>
          <a:blip r:embed="rId3"/>
          <a:stretch>
            <a:fillRect/>
          </a:stretch>
        </p:blipFill>
        <p:spPr>
          <a:xfrm>
            <a:off x="3865860" y="3085206"/>
            <a:ext cx="658369" cy="676657"/>
          </a:xfrm>
          <a:prstGeom prst="rect">
            <a:avLst/>
          </a:prstGeom>
        </p:spPr>
      </p:pic>
      <p:pic>
        <p:nvPicPr>
          <p:cNvPr id="4" name="Picture 3"/>
          <p:cNvPicPr>
            <a:picLocks noChangeAspect="1"/>
          </p:cNvPicPr>
          <p:nvPr/>
        </p:nvPicPr>
        <p:blipFill>
          <a:blip r:embed="rId4"/>
          <a:stretch>
            <a:fillRect/>
          </a:stretch>
        </p:blipFill>
        <p:spPr>
          <a:xfrm>
            <a:off x="5744000" y="1416967"/>
            <a:ext cx="643129" cy="643129"/>
          </a:xfrm>
          <a:prstGeom prst="rect">
            <a:avLst/>
          </a:prstGeom>
        </p:spPr>
      </p:pic>
      <p:pic>
        <p:nvPicPr>
          <p:cNvPr id="5" name="Picture 4"/>
          <p:cNvPicPr>
            <a:picLocks noChangeAspect="1"/>
          </p:cNvPicPr>
          <p:nvPr/>
        </p:nvPicPr>
        <p:blipFill>
          <a:blip r:embed="rId5"/>
          <a:stretch>
            <a:fillRect/>
          </a:stretch>
        </p:blipFill>
        <p:spPr>
          <a:xfrm>
            <a:off x="7498786" y="1413180"/>
            <a:ext cx="667513" cy="667513"/>
          </a:xfrm>
          <a:prstGeom prst="rect">
            <a:avLst/>
          </a:prstGeom>
        </p:spPr>
      </p:pic>
      <p:pic>
        <p:nvPicPr>
          <p:cNvPr id="6" name="Picture 5"/>
          <p:cNvPicPr>
            <a:picLocks noChangeAspect="1"/>
          </p:cNvPicPr>
          <p:nvPr/>
        </p:nvPicPr>
        <p:blipFill>
          <a:blip r:embed="rId6"/>
          <a:stretch>
            <a:fillRect/>
          </a:stretch>
        </p:blipFill>
        <p:spPr>
          <a:xfrm>
            <a:off x="7486478" y="3088657"/>
            <a:ext cx="649225" cy="649225"/>
          </a:xfrm>
          <a:prstGeom prst="rect">
            <a:avLst/>
          </a:prstGeom>
        </p:spPr>
      </p:pic>
      <p:pic>
        <p:nvPicPr>
          <p:cNvPr id="7" name="Picture 6"/>
          <p:cNvPicPr>
            <a:picLocks noChangeAspect="1"/>
          </p:cNvPicPr>
          <p:nvPr/>
        </p:nvPicPr>
        <p:blipFill>
          <a:blip r:embed="rId7"/>
          <a:stretch>
            <a:fillRect/>
          </a:stretch>
        </p:blipFill>
        <p:spPr>
          <a:xfrm>
            <a:off x="5692184" y="4935306"/>
            <a:ext cx="673609" cy="673609"/>
          </a:xfrm>
          <a:prstGeom prst="rect">
            <a:avLst/>
          </a:prstGeom>
        </p:spPr>
      </p:pic>
      <p:pic>
        <p:nvPicPr>
          <p:cNvPr id="8" name="Picture 7"/>
          <p:cNvPicPr>
            <a:picLocks noChangeAspect="1"/>
          </p:cNvPicPr>
          <p:nvPr/>
        </p:nvPicPr>
        <p:blipFill>
          <a:blip r:embed="rId8"/>
          <a:stretch>
            <a:fillRect/>
          </a:stretch>
        </p:blipFill>
        <p:spPr>
          <a:xfrm>
            <a:off x="7478495" y="4955713"/>
            <a:ext cx="637033" cy="637033"/>
          </a:xfrm>
          <a:prstGeom prst="rect">
            <a:avLst/>
          </a:prstGeom>
        </p:spPr>
      </p:pic>
      <p:pic>
        <p:nvPicPr>
          <p:cNvPr id="9" name="Picture 8"/>
          <p:cNvPicPr>
            <a:picLocks noChangeAspect="1"/>
          </p:cNvPicPr>
          <p:nvPr/>
        </p:nvPicPr>
        <p:blipFill>
          <a:blip r:embed="rId9"/>
          <a:stretch>
            <a:fillRect/>
          </a:stretch>
        </p:blipFill>
        <p:spPr>
          <a:xfrm>
            <a:off x="3858381" y="4938695"/>
            <a:ext cx="662594" cy="662594"/>
          </a:xfrm>
          <a:prstGeom prst="rect">
            <a:avLst/>
          </a:prstGeom>
        </p:spPr>
      </p:pic>
      <p:pic>
        <p:nvPicPr>
          <p:cNvPr id="10" name="Picture 9"/>
          <p:cNvPicPr>
            <a:picLocks noChangeAspect="1"/>
          </p:cNvPicPr>
          <p:nvPr/>
        </p:nvPicPr>
        <p:blipFill>
          <a:blip r:embed="rId10"/>
          <a:stretch>
            <a:fillRect/>
          </a:stretch>
        </p:blipFill>
        <p:spPr>
          <a:xfrm>
            <a:off x="5744000" y="3087103"/>
            <a:ext cx="621793" cy="621793"/>
          </a:xfrm>
          <a:prstGeom prst="rect">
            <a:avLst/>
          </a:prstGeom>
        </p:spPr>
      </p:pic>
      <p:pic>
        <p:nvPicPr>
          <p:cNvPr id="11" name="Picture 10"/>
          <p:cNvPicPr>
            <a:picLocks noChangeAspect="1"/>
          </p:cNvPicPr>
          <p:nvPr/>
        </p:nvPicPr>
        <p:blipFill>
          <a:blip r:embed="rId11"/>
          <a:stretch>
            <a:fillRect/>
          </a:stretch>
        </p:blipFill>
        <p:spPr>
          <a:xfrm>
            <a:off x="3884140" y="1475279"/>
            <a:ext cx="688849" cy="688849"/>
          </a:xfrm>
          <a:prstGeom prst="rect">
            <a:avLst/>
          </a:prstGeom>
        </p:spPr>
      </p:pic>
      <p:sp>
        <p:nvSpPr>
          <p:cNvPr id="13" name="TextBox 12"/>
          <p:cNvSpPr txBox="1"/>
          <p:nvPr/>
        </p:nvSpPr>
        <p:spPr>
          <a:xfrm>
            <a:off x="3511654" y="2138531"/>
            <a:ext cx="1622738" cy="369332"/>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Water Supply</a:t>
            </a:r>
          </a:p>
        </p:txBody>
      </p:sp>
      <p:sp>
        <p:nvSpPr>
          <p:cNvPr id="16" name="TextBox 15"/>
          <p:cNvSpPr txBox="1"/>
          <p:nvPr/>
        </p:nvSpPr>
        <p:spPr>
          <a:xfrm>
            <a:off x="5238382" y="2122744"/>
            <a:ext cx="1622738" cy="646331"/>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Autonomous Vehicles</a:t>
            </a:r>
          </a:p>
        </p:txBody>
      </p:sp>
      <p:sp>
        <p:nvSpPr>
          <p:cNvPr id="18" name="TextBox 17"/>
          <p:cNvSpPr txBox="1"/>
          <p:nvPr/>
        </p:nvSpPr>
        <p:spPr>
          <a:xfrm>
            <a:off x="7149963" y="2028709"/>
            <a:ext cx="1622738" cy="923330"/>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Climate Change Regulations</a:t>
            </a:r>
          </a:p>
        </p:txBody>
      </p:sp>
      <p:sp>
        <p:nvSpPr>
          <p:cNvPr id="26" name="TextBox 25"/>
          <p:cNvSpPr txBox="1"/>
          <p:nvPr/>
        </p:nvSpPr>
        <p:spPr>
          <a:xfrm>
            <a:off x="7073653" y="3732073"/>
            <a:ext cx="1622738" cy="923330"/>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Intelligent Infrastructure/Technology</a:t>
            </a:r>
          </a:p>
        </p:txBody>
      </p:sp>
      <p:sp>
        <p:nvSpPr>
          <p:cNvPr id="28" name="TextBox 27"/>
          <p:cNvSpPr txBox="1"/>
          <p:nvPr/>
        </p:nvSpPr>
        <p:spPr>
          <a:xfrm>
            <a:off x="3511654" y="5550687"/>
            <a:ext cx="1622738" cy="923330"/>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Spatial, Racial, and Economic Equity</a:t>
            </a:r>
          </a:p>
        </p:txBody>
      </p:sp>
      <p:sp>
        <p:nvSpPr>
          <p:cNvPr id="33" name="TextBox 32"/>
          <p:cNvSpPr txBox="1"/>
          <p:nvPr/>
        </p:nvSpPr>
        <p:spPr>
          <a:xfrm>
            <a:off x="7073653" y="5599034"/>
            <a:ext cx="1622738" cy="646331"/>
          </a:xfrm>
          <a:prstGeom prst="rect">
            <a:avLst/>
          </a:prstGeom>
          <a:noFill/>
        </p:spPr>
        <p:txBody>
          <a:bodyPr wrap="square" rtlCol="0">
            <a:spAutoFit/>
          </a:bodyPr>
          <a:lstStyle/>
          <a:p>
            <a:r>
              <a:rPr lang="en-US" dirty="0" err="1">
                <a:latin typeface="Neutra Text Book" panose="02000600030000020004" pitchFamily="50" charset="0"/>
                <a:cs typeface="DIN Offc Pro" panose="020B0504020101020102" pitchFamily="34" charset="0"/>
              </a:rPr>
              <a:t>Ridehailing</a:t>
            </a:r>
            <a:r>
              <a:rPr lang="en-US" dirty="0">
                <a:latin typeface="Neutra Text Book" panose="02000600030000020004" pitchFamily="50" charset="0"/>
                <a:cs typeface="DIN Offc Pro" panose="020B0504020101020102" pitchFamily="34" charset="0"/>
              </a:rPr>
              <a:t>/</a:t>
            </a:r>
          </a:p>
          <a:p>
            <a:r>
              <a:rPr lang="en-US" dirty="0" err="1">
                <a:latin typeface="Neutra Text Book" panose="02000600030000020004" pitchFamily="50" charset="0"/>
                <a:cs typeface="DIN Offc Pro" panose="020B0504020101020102" pitchFamily="34" charset="0"/>
              </a:rPr>
              <a:t>Carsharing</a:t>
            </a:r>
            <a:endParaRPr lang="en-US" dirty="0">
              <a:latin typeface="Neutra Text Book" panose="02000600030000020004" pitchFamily="50" charset="0"/>
              <a:cs typeface="DIN Offc Pro" panose="020B0504020101020102" pitchFamily="34" charset="0"/>
            </a:endParaRPr>
          </a:p>
        </p:txBody>
      </p:sp>
      <p:pic>
        <p:nvPicPr>
          <p:cNvPr id="32" name="Picture 31" descr="left side_Page_5.jpg">
            <a:extLst>
              <a:ext uri="{FF2B5EF4-FFF2-40B4-BE49-F238E27FC236}">
                <a16:creationId xmlns:a16="http://schemas.microsoft.com/office/drawing/2014/main" id="{03D2D4A9-8702-4C65-902F-532AE8922A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1" y="0"/>
            <a:ext cx="282001" cy="6858000"/>
          </a:xfrm>
          <a:prstGeom prst="rect">
            <a:avLst/>
          </a:prstGeom>
        </p:spPr>
      </p:pic>
    </p:spTree>
    <p:extLst>
      <p:ext uri="{BB962C8B-B14F-4D97-AF65-F5344CB8AC3E}">
        <p14:creationId xmlns:p14="http://schemas.microsoft.com/office/powerpoint/2010/main" val="1351087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5" name="Straight Connector 54"/>
          <p:cNvCxnSpPr/>
          <p:nvPr/>
        </p:nvCxnSpPr>
        <p:spPr>
          <a:xfrm>
            <a:off x="4458627" y="2378318"/>
            <a:ext cx="0" cy="1358542"/>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458627" y="3977632"/>
            <a:ext cx="0" cy="1358542"/>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100207" y="4031947"/>
            <a:ext cx="0" cy="1358542"/>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830512" y="2378318"/>
            <a:ext cx="0" cy="1358542"/>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2821459" y="2302175"/>
            <a:ext cx="3278749" cy="3108960"/>
          </a:xfrm>
          <a:custGeom>
            <a:avLst/>
            <a:gdLst>
              <a:gd name="connsiteX0" fmla="*/ 14068 w 4881489"/>
              <a:gd name="connsiteY0" fmla="*/ 0 h 3108960"/>
              <a:gd name="connsiteX1" fmla="*/ 3305908 w 4881489"/>
              <a:gd name="connsiteY1" fmla="*/ 0 h 3108960"/>
              <a:gd name="connsiteX2" fmla="*/ 3305908 w 4881489"/>
              <a:gd name="connsiteY2" fmla="*/ 1603717 h 3108960"/>
              <a:gd name="connsiteX3" fmla="*/ 0 w 4881489"/>
              <a:gd name="connsiteY3" fmla="*/ 1603717 h 3108960"/>
              <a:gd name="connsiteX4" fmla="*/ 0 w 4881489"/>
              <a:gd name="connsiteY4" fmla="*/ 3108960 h 3108960"/>
              <a:gd name="connsiteX5" fmla="*/ 4881489 w 4881489"/>
              <a:gd name="connsiteY5" fmla="*/ 3108960 h 3108960"/>
              <a:gd name="connsiteX0" fmla="*/ 14068 w 3305908"/>
              <a:gd name="connsiteY0" fmla="*/ 0 h 3108960"/>
              <a:gd name="connsiteX1" fmla="*/ 3305908 w 3305908"/>
              <a:gd name="connsiteY1" fmla="*/ 0 h 3108960"/>
              <a:gd name="connsiteX2" fmla="*/ 3305908 w 3305908"/>
              <a:gd name="connsiteY2" fmla="*/ 1603717 h 3108960"/>
              <a:gd name="connsiteX3" fmla="*/ 0 w 3305908"/>
              <a:gd name="connsiteY3" fmla="*/ 1603717 h 3108960"/>
              <a:gd name="connsiteX4" fmla="*/ 0 w 3305908"/>
              <a:gd name="connsiteY4" fmla="*/ 3108960 h 3108960"/>
              <a:gd name="connsiteX5" fmla="*/ 3241532 w 3305908"/>
              <a:gd name="connsiteY5" fmla="*/ 3099021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908" h="3108960">
                <a:moveTo>
                  <a:pt x="14068" y="0"/>
                </a:moveTo>
                <a:lnTo>
                  <a:pt x="3305908" y="0"/>
                </a:lnTo>
                <a:lnTo>
                  <a:pt x="3305908" y="1603717"/>
                </a:lnTo>
                <a:lnTo>
                  <a:pt x="0" y="1603717"/>
                </a:lnTo>
                <a:lnTo>
                  <a:pt x="0" y="3108960"/>
                </a:lnTo>
                <a:lnTo>
                  <a:pt x="3241532" y="3099021"/>
                </a:lnTo>
              </a:path>
            </a:pathLst>
          </a:custGeom>
          <a:noFill/>
          <a:ln w="152400">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3999815" y="1878489"/>
            <a:ext cx="898738" cy="9261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640309" y="1841172"/>
            <a:ext cx="905961" cy="9676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640308" y="3424127"/>
            <a:ext cx="837271" cy="93429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982341" y="3424344"/>
            <a:ext cx="951853" cy="9340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466534" y="3351354"/>
            <a:ext cx="858246" cy="10070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2381088" y="4928461"/>
            <a:ext cx="912612" cy="9272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999815" y="4928461"/>
            <a:ext cx="934379" cy="8610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5640307" y="4973739"/>
            <a:ext cx="937944" cy="8610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374120" y="1919688"/>
            <a:ext cx="919580" cy="8610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4065858" y="1889514"/>
            <a:ext cx="811488" cy="811488"/>
          </a:xfrm>
          <a:prstGeom prst="rect">
            <a:avLst/>
          </a:prstGeom>
        </p:spPr>
      </p:pic>
      <p:pic>
        <p:nvPicPr>
          <p:cNvPr id="13" name="Picture 12"/>
          <p:cNvPicPr>
            <a:picLocks noChangeAspect="1"/>
          </p:cNvPicPr>
          <p:nvPr/>
        </p:nvPicPr>
        <p:blipFill>
          <a:blip r:embed="rId4"/>
          <a:stretch>
            <a:fillRect/>
          </a:stretch>
        </p:blipFill>
        <p:spPr>
          <a:xfrm>
            <a:off x="4025573" y="3449378"/>
            <a:ext cx="885825" cy="885825"/>
          </a:xfrm>
          <a:prstGeom prst="rect">
            <a:avLst/>
          </a:prstGeom>
        </p:spPr>
      </p:pic>
      <p:pic>
        <p:nvPicPr>
          <p:cNvPr id="14" name="Picture 13"/>
          <p:cNvPicPr>
            <a:picLocks noChangeAspect="1"/>
          </p:cNvPicPr>
          <p:nvPr/>
        </p:nvPicPr>
        <p:blipFill>
          <a:blip r:embed="rId5"/>
          <a:stretch>
            <a:fillRect/>
          </a:stretch>
        </p:blipFill>
        <p:spPr>
          <a:xfrm>
            <a:off x="5687336" y="1923824"/>
            <a:ext cx="826449" cy="826449"/>
          </a:xfrm>
          <a:prstGeom prst="rect">
            <a:avLst/>
          </a:prstGeom>
        </p:spPr>
      </p:pic>
      <p:pic>
        <p:nvPicPr>
          <p:cNvPr id="15" name="Picture 14"/>
          <p:cNvPicPr>
            <a:picLocks noChangeAspect="1"/>
          </p:cNvPicPr>
          <p:nvPr/>
        </p:nvPicPr>
        <p:blipFill>
          <a:blip r:embed="rId6"/>
          <a:stretch>
            <a:fillRect/>
          </a:stretch>
        </p:blipFill>
        <p:spPr>
          <a:xfrm>
            <a:off x="2448774" y="3441021"/>
            <a:ext cx="808438" cy="830895"/>
          </a:xfrm>
          <a:prstGeom prst="rect">
            <a:avLst/>
          </a:prstGeom>
        </p:spPr>
      </p:pic>
      <p:pic>
        <p:nvPicPr>
          <p:cNvPr id="16" name="Picture 15"/>
          <p:cNvPicPr>
            <a:picLocks noChangeAspect="1"/>
          </p:cNvPicPr>
          <p:nvPr/>
        </p:nvPicPr>
        <p:blipFill>
          <a:blip r:embed="rId7"/>
          <a:stretch>
            <a:fillRect/>
          </a:stretch>
        </p:blipFill>
        <p:spPr>
          <a:xfrm>
            <a:off x="2407881" y="4995725"/>
            <a:ext cx="839096" cy="839096"/>
          </a:xfrm>
          <a:prstGeom prst="rect">
            <a:avLst/>
          </a:prstGeom>
        </p:spPr>
      </p:pic>
      <p:pic>
        <p:nvPicPr>
          <p:cNvPr id="17" name="Picture 16"/>
          <p:cNvPicPr>
            <a:picLocks noChangeAspect="1"/>
          </p:cNvPicPr>
          <p:nvPr/>
        </p:nvPicPr>
        <p:blipFill>
          <a:blip r:embed="rId8"/>
          <a:stretch>
            <a:fillRect/>
          </a:stretch>
        </p:blipFill>
        <p:spPr>
          <a:xfrm>
            <a:off x="2435495" y="1932775"/>
            <a:ext cx="796065" cy="796065"/>
          </a:xfrm>
          <a:prstGeom prst="rect">
            <a:avLst/>
          </a:prstGeom>
        </p:spPr>
      </p:pic>
      <p:pic>
        <p:nvPicPr>
          <p:cNvPr id="18" name="Picture 17"/>
          <p:cNvPicPr>
            <a:picLocks noChangeAspect="1"/>
          </p:cNvPicPr>
          <p:nvPr/>
        </p:nvPicPr>
        <p:blipFill>
          <a:blip r:embed="rId9"/>
          <a:stretch>
            <a:fillRect/>
          </a:stretch>
        </p:blipFill>
        <p:spPr>
          <a:xfrm>
            <a:off x="4049638" y="5003594"/>
            <a:ext cx="850697" cy="850697"/>
          </a:xfrm>
          <a:prstGeom prst="rect">
            <a:avLst/>
          </a:prstGeom>
        </p:spPr>
      </p:pic>
      <p:pic>
        <p:nvPicPr>
          <p:cNvPr id="19" name="Picture 18"/>
          <p:cNvPicPr>
            <a:picLocks noChangeAspect="1"/>
          </p:cNvPicPr>
          <p:nvPr/>
        </p:nvPicPr>
        <p:blipFill>
          <a:blip r:embed="rId10"/>
          <a:stretch>
            <a:fillRect/>
          </a:stretch>
        </p:blipFill>
        <p:spPr>
          <a:xfrm>
            <a:off x="5680930" y="3464757"/>
            <a:ext cx="880783" cy="880783"/>
          </a:xfrm>
          <a:prstGeom prst="rect">
            <a:avLst/>
          </a:prstGeom>
        </p:spPr>
      </p:pic>
      <p:pic>
        <p:nvPicPr>
          <p:cNvPr id="20" name="Picture 19"/>
          <p:cNvPicPr>
            <a:picLocks noChangeAspect="1"/>
          </p:cNvPicPr>
          <p:nvPr/>
        </p:nvPicPr>
        <p:blipFill>
          <a:blip r:embed="rId11"/>
          <a:stretch>
            <a:fillRect/>
          </a:stretch>
        </p:blipFill>
        <p:spPr>
          <a:xfrm>
            <a:off x="5699588" y="5021189"/>
            <a:ext cx="840438" cy="840438"/>
          </a:xfrm>
          <a:prstGeom prst="rect">
            <a:avLst/>
          </a:prstGeom>
        </p:spPr>
      </p:pic>
      <p:sp>
        <p:nvSpPr>
          <p:cNvPr id="65" name="Title 1"/>
          <p:cNvSpPr>
            <a:spLocks noGrp="1"/>
          </p:cNvSpPr>
          <p:nvPr>
            <p:ph type="title"/>
          </p:nvPr>
        </p:nvSpPr>
        <p:spPr>
          <a:xfrm>
            <a:off x="1400338" y="92233"/>
            <a:ext cx="9163007" cy="837185"/>
          </a:xfrm>
        </p:spPr>
        <p:txBody>
          <a:bodyPr>
            <a:noAutofit/>
          </a:bodyPr>
          <a:lstStyle/>
          <a:p>
            <a:r>
              <a:rPr lang="en-US" sz="3000" b="1" dirty="0">
                <a:solidFill>
                  <a:schemeClr val="tx1">
                    <a:lumMod val="50000"/>
                    <a:lumOff val="50000"/>
                  </a:schemeClr>
                </a:solidFill>
                <a:latin typeface="Cambria" panose="02040503050406030204" pitchFamily="18" charset="0"/>
                <a:ea typeface="Cambria" panose="02040503050406030204" pitchFamily="18" charset="0"/>
                <a:cs typeface="Calibri" panose="020F0502020204030204" pitchFamily="34" charset="0"/>
              </a:rPr>
              <a:t>Drivers Woven Together to Form Alternate Futures</a:t>
            </a:r>
          </a:p>
        </p:txBody>
      </p:sp>
      <p:cxnSp>
        <p:nvCxnSpPr>
          <p:cNvPr id="9" name="Straight Connector 8"/>
          <p:cNvCxnSpPr/>
          <p:nvPr/>
        </p:nvCxnSpPr>
        <p:spPr>
          <a:xfrm>
            <a:off x="3185948" y="2690241"/>
            <a:ext cx="930524" cy="855719"/>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830608" y="4229044"/>
            <a:ext cx="930524" cy="855719"/>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4822586" y="2669399"/>
            <a:ext cx="923138" cy="881045"/>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3179868" y="4179706"/>
            <a:ext cx="923138" cy="881045"/>
          </a:xfrm>
          <a:prstGeom prst="line">
            <a:avLst/>
          </a:prstGeom>
          <a:ln w="1524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8432021" y="2133087"/>
            <a:ext cx="2419604" cy="3170099"/>
          </a:xfrm>
          <a:prstGeom prst="rect">
            <a:avLst/>
          </a:prstGeom>
          <a:noFill/>
        </p:spPr>
        <p:txBody>
          <a:bodyPr wrap="square" rtlCol="0">
            <a:spAutoFit/>
          </a:bodyPr>
          <a:lstStyle/>
          <a:p>
            <a:r>
              <a:rPr lang="en-US" sz="20000" dirty="0">
                <a:solidFill>
                  <a:schemeClr val="bg1">
                    <a:lumMod val="65000"/>
                  </a:schemeClr>
                </a:solidFill>
              </a:rPr>
              <a:t>?</a:t>
            </a:r>
          </a:p>
        </p:txBody>
      </p:sp>
      <p:cxnSp>
        <p:nvCxnSpPr>
          <p:cNvPr id="44" name="Straight Arrow Connector 43"/>
          <p:cNvCxnSpPr/>
          <p:nvPr/>
        </p:nvCxnSpPr>
        <p:spPr>
          <a:xfrm>
            <a:off x="7208371" y="3891273"/>
            <a:ext cx="767944" cy="0"/>
          </a:xfrm>
          <a:prstGeom prst="straightConnector1">
            <a:avLst/>
          </a:prstGeom>
          <a:ln w="142875">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2" name="Picture 31" descr="left side_Page_5.jpg">
            <a:extLst>
              <a:ext uri="{FF2B5EF4-FFF2-40B4-BE49-F238E27FC236}">
                <a16:creationId xmlns:a16="http://schemas.microsoft.com/office/drawing/2014/main" id="{537FC8DC-DEEF-4D10-9B9C-72971B1C07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6070" y="0"/>
            <a:ext cx="282001" cy="6858000"/>
          </a:xfrm>
          <a:prstGeom prst="rect">
            <a:avLst/>
          </a:prstGeom>
        </p:spPr>
      </p:pic>
    </p:spTree>
    <p:extLst>
      <p:ext uri="{BB962C8B-B14F-4D97-AF65-F5344CB8AC3E}">
        <p14:creationId xmlns:p14="http://schemas.microsoft.com/office/powerpoint/2010/main" val="583801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ight Arrow 22"/>
          <p:cNvSpPr/>
          <p:nvPr/>
        </p:nvSpPr>
        <p:spPr>
          <a:xfrm>
            <a:off x="5811196" y="3127761"/>
            <a:ext cx="728037" cy="1054538"/>
          </a:xfrm>
          <a:prstGeom prst="rightArrow">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6784268" y="2557606"/>
            <a:ext cx="3701487" cy="2401750"/>
          </a:xfrm>
          <a:prstGeom prst="rect">
            <a:avLst/>
          </a:prstGeom>
        </p:spPr>
      </p:pic>
      <p:pic>
        <p:nvPicPr>
          <p:cNvPr id="3" name="Picture 2"/>
          <p:cNvPicPr>
            <a:picLocks noChangeAspect="1"/>
          </p:cNvPicPr>
          <p:nvPr/>
        </p:nvPicPr>
        <p:blipFill>
          <a:blip r:embed="rId4"/>
          <a:stretch>
            <a:fillRect/>
          </a:stretch>
        </p:blipFill>
        <p:spPr>
          <a:xfrm>
            <a:off x="2018544" y="1968170"/>
            <a:ext cx="3547616" cy="3388690"/>
          </a:xfrm>
          <a:prstGeom prst="rect">
            <a:avLst/>
          </a:prstGeom>
        </p:spPr>
      </p:pic>
      <p:sp>
        <p:nvSpPr>
          <p:cNvPr id="49" name="Title 1"/>
          <p:cNvSpPr txBox="1">
            <a:spLocks/>
          </p:cNvSpPr>
          <p:nvPr/>
        </p:nvSpPr>
        <p:spPr>
          <a:xfrm>
            <a:off x="2018544" y="240351"/>
            <a:ext cx="7634486" cy="837185"/>
          </a:xfrm>
          <a:prstGeom prst="rect">
            <a:avLst/>
          </a:prstGeom>
        </p:spPr>
        <p:txBody>
          <a:bodyPr>
            <a:noAutofit/>
          </a:bodyPr>
          <a:lstStyle>
            <a:lvl1pPr algn="l" defTabSz="457200" rtl="0" eaLnBrk="1" latinLnBrk="0" hangingPunct="1">
              <a:lnSpc>
                <a:spcPts val="4200"/>
              </a:lnSpc>
              <a:spcBef>
                <a:spcPct val="0"/>
              </a:spcBef>
              <a:buNone/>
              <a:defRPr sz="4000" b="0" kern="1200">
                <a:solidFill>
                  <a:srgbClr val="404040"/>
                </a:solidFill>
                <a:latin typeface="Trebuchet MS"/>
                <a:ea typeface="+mj-ea"/>
                <a:cs typeface="Trebuchet MS"/>
              </a:defRPr>
            </a:lvl1pPr>
          </a:lstStyle>
          <a:p>
            <a:pPr>
              <a:lnSpc>
                <a:spcPts val="3000"/>
              </a:lnSpc>
            </a:pPr>
            <a:r>
              <a:rPr lang="en-US" sz="2400" b="1" dirty="0">
                <a:latin typeface="Trebuchet MS" panose="020B0603020202020204" pitchFamily="34" charset="0"/>
              </a:rPr>
              <a:t>Identifying relationships between drivers is key to the development of alternate futures</a:t>
            </a:r>
          </a:p>
        </p:txBody>
      </p:sp>
      <p:pic>
        <p:nvPicPr>
          <p:cNvPr id="6" name="Picture 5" descr="left side_Page_5.jpg">
            <a:extLst>
              <a:ext uri="{FF2B5EF4-FFF2-40B4-BE49-F238E27FC236}">
                <a16:creationId xmlns:a16="http://schemas.microsoft.com/office/drawing/2014/main" id="{F6BD0441-368D-4889-AFF6-C231603E11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8490" y="0"/>
            <a:ext cx="282001" cy="6858000"/>
          </a:xfrm>
          <a:prstGeom prst="rect">
            <a:avLst/>
          </a:prstGeom>
        </p:spPr>
      </p:pic>
    </p:spTree>
    <p:extLst>
      <p:ext uri="{BB962C8B-B14F-4D97-AF65-F5344CB8AC3E}">
        <p14:creationId xmlns:p14="http://schemas.microsoft.com/office/powerpoint/2010/main" val="2842265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a:spLocks noGrp="1"/>
          </p:cNvSpPr>
          <p:nvPr>
            <p:ph type="title"/>
          </p:nvPr>
        </p:nvSpPr>
        <p:spPr>
          <a:xfrm>
            <a:off x="2298879" y="189040"/>
            <a:ext cx="8190456" cy="837185"/>
          </a:xfrm>
        </p:spPr>
        <p:txBody>
          <a:bodyPr>
            <a:normAutofit fontScale="90000"/>
          </a:bodyPr>
          <a:lstStyle/>
          <a:p>
            <a:r>
              <a:rPr lang="en-US" sz="3200" b="1" dirty="0">
                <a:solidFill>
                  <a:schemeClr val="tx1">
                    <a:lumMod val="50000"/>
                    <a:lumOff val="50000"/>
                  </a:schemeClr>
                </a:solidFill>
                <a:latin typeface="Cambria" panose="02040503050406030204" pitchFamily="18" charset="0"/>
                <a:ea typeface="Cambria" panose="02040503050406030204" pitchFamily="18" charset="0"/>
                <a:cs typeface="Calibri" panose="020F0502020204030204" pitchFamily="34" charset="0"/>
              </a:rPr>
              <a:t>Four Alternate Futures (2050) for the Region</a:t>
            </a:r>
          </a:p>
        </p:txBody>
      </p:sp>
      <p:sp>
        <p:nvSpPr>
          <p:cNvPr id="4" name="TextBox 3"/>
          <p:cNvSpPr txBox="1"/>
          <p:nvPr/>
        </p:nvSpPr>
        <p:spPr>
          <a:xfrm>
            <a:off x="2298879" y="1788153"/>
            <a:ext cx="3537379" cy="523220"/>
          </a:xfrm>
          <a:prstGeom prst="rect">
            <a:avLst/>
          </a:prstGeom>
          <a:noFill/>
        </p:spPr>
        <p:txBody>
          <a:bodyPr wrap="none" rtlCol="0">
            <a:spAutoFit/>
          </a:bodyPr>
          <a:lstStyle/>
          <a:p>
            <a:r>
              <a:rPr lang="en-US" sz="2800" b="1" dirty="0">
                <a:solidFill>
                  <a:srgbClr val="3E7B93"/>
                </a:solidFill>
                <a:latin typeface="Neutra Text Bold" panose="02000800040000020004" pitchFamily="50" charset="0"/>
              </a:rPr>
              <a:t>FULL STEAM AHEAD</a:t>
            </a:r>
          </a:p>
        </p:txBody>
      </p:sp>
      <p:sp>
        <p:nvSpPr>
          <p:cNvPr id="6" name="TextBox 5"/>
          <p:cNvSpPr txBox="1"/>
          <p:nvPr/>
        </p:nvSpPr>
        <p:spPr>
          <a:xfrm>
            <a:off x="2246091" y="4211258"/>
            <a:ext cx="3950697" cy="523220"/>
          </a:xfrm>
          <a:prstGeom prst="rect">
            <a:avLst/>
          </a:prstGeom>
          <a:noFill/>
        </p:spPr>
        <p:txBody>
          <a:bodyPr wrap="none" rtlCol="0">
            <a:spAutoFit/>
          </a:bodyPr>
          <a:lstStyle/>
          <a:p>
            <a:r>
              <a:rPr lang="en-US" sz="2800" b="1" dirty="0">
                <a:solidFill>
                  <a:srgbClr val="F36D29"/>
                </a:solidFill>
                <a:latin typeface="Neutra Text Bold" panose="02000800040000020004" pitchFamily="50" charset="0"/>
              </a:rPr>
              <a:t>TECHNOLOGY REIGNS</a:t>
            </a:r>
          </a:p>
        </p:txBody>
      </p:sp>
      <p:sp>
        <p:nvSpPr>
          <p:cNvPr id="7" name="TextBox 6"/>
          <p:cNvSpPr txBox="1"/>
          <p:nvPr/>
        </p:nvSpPr>
        <p:spPr>
          <a:xfrm>
            <a:off x="6988502" y="4188956"/>
            <a:ext cx="3006208" cy="523220"/>
          </a:xfrm>
          <a:prstGeom prst="rect">
            <a:avLst/>
          </a:prstGeom>
          <a:noFill/>
        </p:spPr>
        <p:txBody>
          <a:bodyPr wrap="none" rtlCol="0">
            <a:spAutoFit/>
          </a:bodyPr>
          <a:lstStyle/>
          <a:p>
            <a:r>
              <a:rPr lang="en-US" sz="2800" b="1" dirty="0">
                <a:solidFill>
                  <a:srgbClr val="499A74"/>
                </a:solidFill>
                <a:latin typeface="Neutra Text Bold" panose="02000800040000020004" pitchFamily="50" charset="0"/>
              </a:rPr>
              <a:t>GREEN GROWTH</a:t>
            </a:r>
          </a:p>
        </p:txBody>
      </p:sp>
      <p:pic>
        <p:nvPicPr>
          <p:cNvPr id="1026" name="Picture 2"/>
          <p:cNvPicPr>
            <a:picLocks noChangeAspect="1" noChangeArrowheads="1"/>
          </p:cNvPicPr>
          <p:nvPr/>
        </p:nvPicPr>
        <p:blipFill>
          <a:blip r:embed="rId3"/>
          <a:stretch>
            <a:fillRect/>
          </a:stretch>
        </p:blipFill>
        <p:spPr bwMode="auto">
          <a:xfrm>
            <a:off x="2496602" y="4867244"/>
            <a:ext cx="1654690" cy="1451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stretch>
            <a:fillRect/>
          </a:stretch>
        </p:blipFill>
        <p:spPr bwMode="auto">
          <a:xfrm>
            <a:off x="7077529" y="4660660"/>
            <a:ext cx="1554544" cy="1719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87376" y="1778776"/>
            <a:ext cx="3544240" cy="523220"/>
          </a:xfrm>
          <a:prstGeom prst="rect">
            <a:avLst/>
          </a:prstGeom>
          <a:noFill/>
        </p:spPr>
        <p:txBody>
          <a:bodyPr wrap="none" rtlCol="0">
            <a:spAutoFit/>
          </a:bodyPr>
          <a:lstStyle/>
          <a:p>
            <a:r>
              <a:rPr lang="en-US" sz="2800" b="1" dirty="0">
                <a:solidFill>
                  <a:srgbClr val="A33E4C"/>
                </a:solidFill>
                <a:latin typeface="Neutra Text Bold" panose="02000800040000020004" pitchFamily="50" charset="0"/>
              </a:rPr>
              <a:t>FIERCE HEADWINDS</a:t>
            </a:r>
          </a:p>
        </p:txBody>
      </p:sp>
      <p:pic>
        <p:nvPicPr>
          <p:cNvPr id="10" name="Picture 9"/>
          <p:cNvPicPr>
            <a:picLocks noChangeAspect="1"/>
          </p:cNvPicPr>
          <p:nvPr/>
        </p:nvPicPr>
        <p:blipFill>
          <a:blip r:embed="rId5"/>
          <a:stretch>
            <a:fillRect/>
          </a:stretch>
        </p:blipFill>
        <p:spPr>
          <a:xfrm rot="10800000">
            <a:off x="7111066" y="2442933"/>
            <a:ext cx="2047257" cy="1333816"/>
          </a:xfrm>
          <a:prstGeom prst="rect">
            <a:avLst/>
          </a:prstGeom>
        </p:spPr>
      </p:pic>
      <p:pic>
        <p:nvPicPr>
          <p:cNvPr id="1034" name="Picture 10"/>
          <p:cNvPicPr>
            <a:picLocks noChangeAspect="1" noChangeArrowheads="1"/>
          </p:cNvPicPr>
          <p:nvPr/>
        </p:nvPicPr>
        <p:blipFill>
          <a:blip r:embed="rId6"/>
          <a:stretch>
            <a:fillRect/>
          </a:stretch>
        </p:blipFill>
        <p:spPr bwMode="auto">
          <a:xfrm>
            <a:off x="2298879" y="2442933"/>
            <a:ext cx="2040309" cy="11868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eft side_Page_5.jpg">
            <a:extLst>
              <a:ext uri="{FF2B5EF4-FFF2-40B4-BE49-F238E27FC236}">
                <a16:creationId xmlns:a16="http://schemas.microsoft.com/office/drawing/2014/main" id="{1B16031D-0B75-40A1-819F-09B82BC2D1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5350" y="0"/>
            <a:ext cx="282001" cy="6858000"/>
          </a:xfrm>
          <a:prstGeom prst="rect">
            <a:avLst/>
          </a:prstGeom>
        </p:spPr>
      </p:pic>
    </p:spTree>
    <p:extLst>
      <p:ext uri="{BB962C8B-B14F-4D97-AF65-F5344CB8AC3E}">
        <p14:creationId xmlns:p14="http://schemas.microsoft.com/office/powerpoint/2010/main" val="2234136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9945" y="1849691"/>
            <a:ext cx="4381757" cy="461665"/>
          </a:xfrm>
          <a:prstGeom prst="rect">
            <a:avLst/>
          </a:prstGeom>
          <a:noFill/>
        </p:spPr>
        <p:txBody>
          <a:bodyPr wrap="square" rtlCol="0">
            <a:spAutoFit/>
          </a:bodyPr>
          <a:lstStyle/>
          <a:p>
            <a:r>
              <a:rPr lang="en-US" sz="2400" b="1" u="sng" dirty="0">
                <a:latin typeface="Tw Cen MT Condensed Extra Bold" panose="020B0803020202020204" pitchFamily="34" charset="0"/>
                <a:cs typeface="Aharoni" panose="02010803020104030203" pitchFamily="2" charset="-79"/>
              </a:rPr>
              <a:t>Baseline alternate futures</a:t>
            </a:r>
          </a:p>
        </p:txBody>
      </p:sp>
      <p:sp>
        <p:nvSpPr>
          <p:cNvPr id="4" name="TextBox 3"/>
          <p:cNvSpPr txBox="1"/>
          <p:nvPr/>
        </p:nvSpPr>
        <p:spPr>
          <a:xfrm>
            <a:off x="1974167" y="1544362"/>
            <a:ext cx="788999" cy="1569660"/>
          </a:xfrm>
          <a:prstGeom prst="rect">
            <a:avLst/>
          </a:prstGeom>
          <a:noFill/>
        </p:spPr>
        <p:txBody>
          <a:bodyPr wrap="none" rtlCol="0">
            <a:spAutoFit/>
          </a:bodyPr>
          <a:lstStyle/>
          <a:p>
            <a:r>
              <a:rPr lang="en-US" sz="9600" dirty="0">
                <a:solidFill>
                  <a:srgbClr val="FF0000"/>
                </a:solidFill>
                <a:latin typeface="Tw Cen MT Condensed Extra Bold" panose="020B0803020202020204" pitchFamily="34" charset="0"/>
              </a:rPr>
              <a:t>4</a:t>
            </a:r>
          </a:p>
        </p:txBody>
      </p:sp>
      <p:sp>
        <p:nvSpPr>
          <p:cNvPr id="5" name="TextBox 4"/>
          <p:cNvSpPr txBox="1"/>
          <p:nvPr/>
        </p:nvSpPr>
        <p:spPr>
          <a:xfrm>
            <a:off x="1974167" y="2945853"/>
            <a:ext cx="755221" cy="1569660"/>
          </a:xfrm>
          <a:prstGeom prst="rect">
            <a:avLst/>
          </a:prstGeom>
          <a:noFill/>
        </p:spPr>
        <p:txBody>
          <a:bodyPr wrap="square" rtlCol="0">
            <a:spAutoFit/>
          </a:bodyPr>
          <a:lstStyle/>
          <a:p>
            <a:r>
              <a:rPr lang="en-US" sz="9600" dirty="0">
                <a:solidFill>
                  <a:srgbClr val="FF0000"/>
                </a:solidFill>
                <a:latin typeface="Tw Cen MT Condensed Extra Bold" panose="020B0803020202020204" pitchFamily="34" charset="0"/>
              </a:rPr>
              <a:t>4</a:t>
            </a:r>
          </a:p>
        </p:txBody>
      </p:sp>
      <p:sp>
        <p:nvSpPr>
          <p:cNvPr id="6" name="TextBox 5"/>
          <p:cNvSpPr txBox="1"/>
          <p:nvPr/>
        </p:nvSpPr>
        <p:spPr>
          <a:xfrm>
            <a:off x="2769945" y="3269019"/>
            <a:ext cx="4381757" cy="461665"/>
          </a:xfrm>
          <a:prstGeom prst="rect">
            <a:avLst/>
          </a:prstGeom>
          <a:noFill/>
        </p:spPr>
        <p:txBody>
          <a:bodyPr wrap="square" rtlCol="0">
            <a:spAutoFit/>
          </a:bodyPr>
          <a:lstStyle/>
          <a:p>
            <a:r>
              <a:rPr lang="en-US" sz="2400" b="1" u="sng" dirty="0">
                <a:latin typeface="Tw Cen MT Condensed Extra Bold" panose="020B0803020202020204" pitchFamily="34" charset="0"/>
                <a:cs typeface="Aharoni" panose="02010803020104030203" pitchFamily="2" charset="-79"/>
              </a:rPr>
              <a:t>Key variables</a:t>
            </a:r>
          </a:p>
        </p:txBody>
      </p:sp>
      <p:sp>
        <p:nvSpPr>
          <p:cNvPr id="7" name="TextBox 6"/>
          <p:cNvSpPr txBox="1"/>
          <p:nvPr/>
        </p:nvSpPr>
        <p:spPr>
          <a:xfrm>
            <a:off x="1967388" y="4496212"/>
            <a:ext cx="755221" cy="1569660"/>
          </a:xfrm>
          <a:prstGeom prst="rect">
            <a:avLst/>
          </a:prstGeom>
          <a:noFill/>
        </p:spPr>
        <p:txBody>
          <a:bodyPr wrap="square" rtlCol="0">
            <a:spAutoFit/>
          </a:bodyPr>
          <a:lstStyle/>
          <a:p>
            <a:r>
              <a:rPr lang="en-US" sz="9600" dirty="0">
                <a:solidFill>
                  <a:srgbClr val="FF0000"/>
                </a:solidFill>
                <a:latin typeface="Tw Cen MT Condensed Extra Bold" panose="020B0803020202020204" pitchFamily="34" charset="0"/>
              </a:rPr>
              <a:t>3</a:t>
            </a:r>
          </a:p>
        </p:txBody>
      </p:sp>
      <p:sp>
        <p:nvSpPr>
          <p:cNvPr id="8" name="TextBox 7"/>
          <p:cNvSpPr txBox="1"/>
          <p:nvPr/>
        </p:nvSpPr>
        <p:spPr>
          <a:xfrm>
            <a:off x="2769945" y="4811635"/>
            <a:ext cx="4381757" cy="461665"/>
          </a:xfrm>
          <a:prstGeom prst="rect">
            <a:avLst/>
          </a:prstGeom>
          <a:noFill/>
        </p:spPr>
        <p:txBody>
          <a:bodyPr wrap="square" rtlCol="0">
            <a:spAutoFit/>
          </a:bodyPr>
          <a:lstStyle/>
          <a:p>
            <a:r>
              <a:rPr lang="en-US" sz="2400" b="1" u="sng" dirty="0">
                <a:latin typeface="Tw Cen MT Condensed Extra Bold" panose="020B0803020202020204" pitchFamily="34" charset="0"/>
                <a:cs typeface="Aharoni" panose="02010803020104030203" pitchFamily="2" charset="-79"/>
              </a:rPr>
              <a:t>Settings per variable</a:t>
            </a:r>
          </a:p>
        </p:txBody>
      </p:sp>
      <p:sp>
        <p:nvSpPr>
          <p:cNvPr id="9" name="TextBox 8"/>
          <p:cNvSpPr txBox="1"/>
          <p:nvPr/>
        </p:nvSpPr>
        <p:spPr>
          <a:xfrm>
            <a:off x="7517748" y="1764647"/>
            <a:ext cx="2957212" cy="3046988"/>
          </a:xfrm>
          <a:prstGeom prst="rect">
            <a:avLst/>
          </a:prstGeom>
          <a:noFill/>
        </p:spPr>
        <p:txBody>
          <a:bodyPr wrap="square" rtlCol="0">
            <a:spAutoFit/>
          </a:bodyPr>
          <a:lstStyle/>
          <a:p>
            <a:r>
              <a:rPr lang="en-US" sz="9600" dirty="0">
                <a:solidFill>
                  <a:srgbClr val="0070C0"/>
                </a:solidFill>
                <a:latin typeface="Tw Cen MT Condensed Extra Bold" panose="020B0803020202020204" pitchFamily="34" charset="0"/>
              </a:rPr>
              <a:t>324 vs. 2</a:t>
            </a:r>
          </a:p>
        </p:txBody>
      </p:sp>
      <p:cxnSp>
        <p:nvCxnSpPr>
          <p:cNvPr id="11" name="Straight Connector 10"/>
          <p:cNvCxnSpPr/>
          <p:nvPr/>
        </p:nvCxnSpPr>
        <p:spPr>
          <a:xfrm>
            <a:off x="6687467" y="2009617"/>
            <a:ext cx="0" cy="3833623"/>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Right Arrow 11"/>
          <p:cNvSpPr/>
          <p:nvPr/>
        </p:nvSpPr>
        <p:spPr>
          <a:xfrm>
            <a:off x="6687467" y="3637106"/>
            <a:ext cx="464234" cy="556709"/>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666599" y="4961663"/>
            <a:ext cx="2318654" cy="830997"/>
          </a:xfrm>
          <a:prstGeom prst="rect">
            <a:avLst/>
          </a:prstGeom>
          <a:noFill/>
        </p:spPr>
        <p:txBody>
          <a:bodyPr wrap="square" rtlCol="0">
            <a:spAutoFit/>
          </a:bodyPr>
          <a:lstStyle/>
          <a:p>
            <a:pPr algn="ctr"/>
            <a:r>
              <a:rPr lang="en-US" sz="2400" b="1" dirty="0">
                <a:latin typeface="Tw Cen MT Condensed Extra Bold" panose="020B0803020202020204" pitchFamily="34" charset="0"/>
                <a:cs typeface="Aharoni" panose="02010803020104030203" pitchFamily="2" charset="-79"/>
              </a:rPr>
              <a:t>Alternate futures to explore</a:t>
            </a:r>
          </a:p>
        </p:txBody>
      </p:sp>
      <p:pic>
        <p:nvPicPr>
          <p:cNvPr id="21" name="Picture 6"/>
          <p:cNvPicPr>
            <a:picLocks noChangeAspect="1" noChangeArrowheads="1"/>
          </p:cNvPicPr>
          <p:nvPr/>
        </p:nvPicPr>
        <p:blipFill>
          <a:blip r:embed="rId2"/>
          <a:stretch>
            <a:fillRect/>
          </a:stretch>
        </p:blipFill>
        <p:spPr bwMode="auto">
          <a:xfrm>
            <a:off x="5098473" y="2283967"/>
            <a:ext cx="404967" cy="4479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3"/>
          <a:stretch>
            <a:fillRect/>
          </a:stretch>
        </p:blipFill>
        <p:spPr>
          <a:xfrm flipH="1">
            <a:off x="4366730" y="2340127"/>
            <a:ext cx="594092" cy="367834"/>
          </a:xfrm>
          <a:prstGeom prst="rect">
            <a:avLst/>
          </a:prstGeom>
        </p:spPr>
      </p:pic>
      <p:pic>
        <p:nvPicPr>
          <p:cNvPr id="23" name="Picture 10"/>
          <p:cNvPicPr>
            <a:picLocks noChangeAspect="1" noChangeArrowheads="1"/>
          </p:cNvPicPr>
          <p:nvPr/>
        </p:nvPicPr>
        <p:blipFill>
          <a:blip r:embed="rId4">
            <a:clrChange>
              <a:clrFrom>
                <a:srgbClr val="FFFFFF"/>
              </a:clrFrom>
              <a:clrTo>
                <a:srgbClr val="FFFFFF">
                  <a:alpha val="0"/>
                </a:srgbClr>
              </a:clrTo>
            </a:clrChange>
          </a:blip>
          <a:stretch>
            <a:fillRect/>
          </a:stretch>
        </p:blipFill>
        <p:spPr bwMode="auto">
          <a:xfrm>
            <a:off x="2858078" y="2376574"/>
            <a:ext cx="628315" cy="3654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5"/>
          <a:stretch>
            <a:fillRect/>
          </a:stretch>
        </p:blipFill>
        <p:spPr bwMode="auto">
          <a:xfrm>
            <a:off x="3684530" y="2325016"/>
            <a:ext cx="509563" cy="447126"/>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a:spLocks noGrp="1"/>
          </p:cNvSpPr>
          <p:nvPr>
            <p:ph type="title"/>
          </p:nvPr>
        </p:nvSpPr>
        <p:spPr>
          <a:xfrm>
            <a:off x="2689008" y="371175"/>
            <a:ext cx="6813983" cy="837185"/>
          </a:xfrm>
        </p:spPr>
        <p:txBody>
          <a:bodyPr>
            <a:normAutofit/>
          </a:bodyPr>
          <a:lstStyle/>
          <a:p>
            <a:pPr>
              <a:lnSpc>
                <a:spcPts val="2600"/>
              </a:lnSpc>
            </a:pPr>
            <a:r>
              <a:rPr lang="en-US" sz="3200" b="1" dirty="0">
                <a:solidFill>
                  <a:schemeClr val="tx1">
                    <a:lumMod val="50000"/>
                    <a:lumOff val="50000"/>
                  </a:schemeClr>
                </a:solidFill>
                <a:latin typeface="Cambria" panose="02040503050406030204" pitchFamily="18" charset="0"/>
                <a:ea typeface="Cambria" panose="02040503050406030204" pitchFamily="18" charset="0"/>
              </a:rPr>
              <a:t>         Alternate futures analyzed</a:t>
            </a:r>
          </a:p>
        </p:txBody>
      </p:sp>
      <p:sp>
        <p:nvSpPr>
          <p:cNvPr id="26" name="TextBox 25"/>
          <p:cNvSpPr txBox="1"/>
          <p:nvPr/>
        </p:nvSpPr>
        <p:spPr>
          <a:xfrm>
            <a:off x="2777460" y="3689603"/>
            <a:ext cx="3760576"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t>Arterial lane miles</a:t>
            </a:r>
          </a:p>
          <a:p>
            <a:pPr marL="285750" indent="-285750">
              <a:buFont typeface="Arial" panose="020B0604020202020204" pitchFamily="34" charset="0"/>
              <a:buChar char="•"/>
            </a:pPr>
            <a:r>
              <a:rPr lang="en-US" sz="1400" b="1" dirty="0"/>
              <a:t>Transit service</a:t>
            </a:r>
          </a:p>
          <a:p>
            <a:pPr marL="285750" indent="-285750">
              <a:buFont typeface="Arial" panose="020B0604020202020204" pitchFamily="34" charset="0"/>
              <a:buChar char="•"/>
            </a:pPr>
            <a:r>
              <a:rPr lang="en-US" sz="1400" b="1" dirty="0"/>
              <a:t>Autonomous vehicles and car service use</a:t>
            </a:r>
          </a:p>
          <a:p>
            <a:pPr marL="285750" indent="-285750">
              <a:buFont typeface="Arial" panose="020B0604020202020204" pitchFamily="34" charset="0"/>
              <a:buChar char="•"/>
            </a:pPr>
            <a:r>
              <a:rPr lang="en-US" sz="1400" b="1" dirty="0"/>
              <a:t>Congestion charges</a:t>
            </a:r>
            <a:endParaRPr lang="en-US" sz="1400" dirty="0"/>
          </a:p>
        </p:txBody>
      </p:sp>
      <p:sp>
        <p:nvSpPr>
          <p:cNvPr id="28" name="TextBox 27"/>
          <p:cNvSpPr txBox="1"/>
          <p:nvPr/>
        </p:nvSpPr>
        <p:spPr>
          <a:xfrm>
            <a:off x="2777460" y="5247606"/>
            <a:ext cx="3760576" cy="738664"/>
          </a:xfrm>
          <a:prstGeom prst="rect">
            <a:avLst/>
          </a:prstGeom>
          <a:noFill/>
        </p:spPr>
        <p:txBody>
          <a:bodyPr wrap="square" rtlCol="0">
            <a:spAutoFit/>
          </a:bodyPr>
          <a:lstStyle/>
          <a:p>
            <a:pPr marL="285750" indent="-285750">
              <a:buFont typeface="Arial" panose="020B0604020202020204" pitchFamily="34" charset="0"/>
              <a:buChar char="•"/>
            </a:pPr>
            <a:r>
              <a:rPr lang="en-US" sz="1400" b="1" dirty="0"/>
              <a:t>High</a:t>
            </a:r>
          </a:p>
          <a:p>
            <a:pPr marL="285750" indent="-285750">
              <a:buFont typeface="Arial" panose="020B0604020202020204" pitchFamily="34" charset="0"/>
              <a:buChar char="•"/>
            </a:pPr>
            <a:r>
              <a:rPr lang="en-US" sz="1400" b="1" dirty="0"/>
              <a:t>Medium</a:t>
            </a:r>
          </a:p>
          <a:p>
            <a:pPr marL="285750" indent="-285750">
              <a:buFont typeface="Arial" panose="020B0604020202020204" pitchFamily="34" charset="0"/>
              <a:buChar char="•"/>
            </a:pPr>
            <a:r>
              <a:rPr lang="en-US" sz="1400" b="1" dirty="0"/>
              <a:t>Low</a:t>
            </a:r>
            <a:endParaRPr lang="en-US" sz="1400" dirty="0"/>
          </a:p>
        </p:txBody>
      </p:sp>
      <p:pic>
        <p:nvPicPr>
          <p:cNvPr id="19" name="Picture 18" descr="left side_Page_5.jpg">
            <a:extLst>
              <a:ext uri="{FF2B5EF4-FFF2-40B4-BE49-F238E27FC236}">
                <a16:creationId xmlns:a16="http://schemas.microsoft.com/office/drawing/2014/main" id="{5CAA51CE-6500-4F4A-9D67-7E1A198A8B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1" y="0"/>
            <a:ext cx="282001" cy="6858000"/>
          </a:xfrm>
          <a:prstGeom prst="rect">
            <a:avLst/>
          </a:prstGeom>
        </p:spPr>
      </p:pic>
    </p:spTree>
    <p:extLst>
      <p:ext uri="{BB962C8B-B14F-4D97-AF65-F5344CB8AC3E}">
        <p14:creationId xmlns:p14="http://schemas.microsoft.com/office/powerpoint/2010/main" val="3536988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390275" y="1871413"/>
            <a:ext cx="8085221" cy="3908762"/>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orbel" panose="020B0503020204020204" pitchFamily="34" charset="0"/>
              </a:rPr>
              <a:t>2</a:t>
            </a:r>
            <a:r>
              <a:rPr lang="en-US" sz="2800" baseline="30000" dirty="0">
                <a:latin typeface="Corbel" panose="020B0503020204020204" pitchFamily="34" charset="0"/>
              </a:rPr>
              <a:t>nd</a:t>
            </a:r>
            <a:r>
              <a:rPr lang="en-US" sz="2800" dirty="0">
                <a:latin typeface="Corbel" panose="020B0503020204020204" pitchFamily="34" charset="0"/>
              </a:rPr>
              <a:t> Largest Geographic Urban Area in the Nation (in square miles); Lower-density in Nature</a:t>
            </a:r>
          </a:p>
          <a:p>
            <a:pPr marL="457200" indent="-457200">
              <a:buFont typeface="Arial" panose="020B0604020202020204" pitchFamily="34" charset="0"/>
              <a:buChar char="•"/>
            </a:pPr>
            <a:endParaRPr lang="en-US" sz="800" dirty="0">
              <a:latin typeface="Corbel" panose="020B0503020204020204" pitchFamily="34" charset="0"/>
            </a:endParaRPr>
          </a:p>
          <a:p>
            <a:pPr marL="457200" indent="-457200">
              <a:buFont typeface="Arial" panose="020B0604020202020204" pitchFamily="34" charset="0"/>
              <a:buChar char="•"/>
            </a:pPr>
            <a:r>
              <a:rPr lang="en-US" sz="2800" dirty="0">
                <a:latin typeface="Corbel" panose="020B0503020204020204" pitchFamily="34" charset="0"/>
              </a:rPr>
              <a:t>Rapid Growth Brings 90,000 New Residents Per Year (2017)</a:t>
            </a:r>
          </a:p>
          <a:p>
            <a:pPr marL="457200" indent="-457200">
              <a:buFont typeface="Arial" panose="020B0604020202020204" pitchFamily="34" charset="0"/>
              <a:buChar char="•"/>
            </a:pPr>
            <a:endParaRPr lang="en-US" sz="800" dirty="0">
              <a:latin typeface="Corbel" panose="020B0503020204020204" pitchFamily="34" charset="0"/>
            </a:endParaRPr>
          </a:p>
          <a:p>
            <a:pPr marL="457200" indent="-457200">
              <a:buFont typeface="Arial" panose="020B0604020202020204" pitchFamily="34" charset="0"/>
              <a:buChar char="•"/>
            </a:pPr>
            <a:r>
              <a:rPr lang="en-US" sz="2800" dirty="0">
                <a:latin typeface="Corbel" panose="020B0503020204020204" pitchFamily="34" charset="0"/>
              </a:rPr>
              <a:t>Most Residents Travel Outside of Their Home Communities to Work</a:t>
            </a:r>
          </a:p>
          <a:p>
            <a:pPr marL="457200" indent="-457200">
              <a:buFont typeface="Arial" panose="020B0604020202020204" pitchFamily="34" charset="0"/>
              <a:buChar char="•"/>
            </a:pPr>
            <a:endParaRPr lang="en-US" sz="800" dirty="0">
              <a:latin typeface="Corbel" panose="020B0503020204020204" pitchFamily="34" charset="0"/>
            </a:endParaRPr>
          </a:p>
          <a:p>
            <a:pPr marL="457200" indent="-457200">
              <a:buFont typeface="Arial" panose="020B0604020202020204" pitchFamily="34" charset="0"/>
              <a:buChar char="•"/>
            </a:pPr>
            <a:r>
              <a:rPr lang="en-US" sz="2800" dirty="0">
                <a:latin typeface="Corbel" panose="020B0503020204020204" pitchFamily="34" charset="0"/>
              </a:rPr>
              <a:t>Limited Transit Options Place an Overreliance on Driving Alone</a:t>
            </a:r>
          </a:p>
        </p:txBody>
      </p:sp>
      <p:sp>
        <p:nvSpPr>
          <p:cNvPr id="3" name="Slide Number Placeholder 2"/>
          <p:cNvSpPr>
            <a:spLocks noGrp="1"/>
          </p:cNvSpPr>
          <p:nvPr>
            <p:ph type="sldNum" sz="quarter" idx="12"/>
          </p:nvPr>
        </p:nvSpPr>
        <p:spPr/>
        <p:txBody>
          <a:bodyPr/>
          <a:lstStyle/>
          <a:p>
            <a:fld id="{5D259D3F-C8E6-E548-9359-4036D75B6ECB}" type="slidenum">
              <a:rPr lang="en-US" smtClean="0"/>
              <a:t>2</a:t>
            </a:fld>
            <a:endParaRPr lang="en-US" dirty="0"/>
          </a:p>
        </p:txBody>
      </p:sp>
      <p:sp>
        <p:nvSpPr>
          <p:cNvPr id="6" name="Text Placeholder 3">
            <a:extLst>
              <a:ext uri="{FF2B5EF4-FFF2-40B4-BE49-F238E27FC236}">
                <a16:creationId xmlns:a16="http://schemas.microsoft.com/office/drawing/2014/main" id="{C12AEC16-101F-409C-BE96-D29892C2AEFE}"/>
              </a:ext>
            </a:extLst>
          </p:cNvPr>
          <p:cNvSpPr txBox="1">
            <a:spLocks/>
          </p:cNvSpPr>
          <p:nvPr/>
        </p:nvSpPr>
        <p:spPr>
          <a:xfrm>
            <a:off x="2390275" y="319087"/>
            <a:ext cx="8085221" cy="1311542"/>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2800" b="1" dirty="0">
                <a:solidFill>
                  <a:schemeClr val="tx1">
                    <a:lumMod val="65000"/>
                    <a:lumOff val="35000"/>
                  </a:schemeClr>
                </a:solidFill>
                <a:latin typeface="Cambria" panose="02040503050406030204" pitchFamily="18" charset="0"/>
                <a:ea typeface="Cambria" panose="02040503050406030204" pitchFamily="18" charset="0"/>
                <a:cs typeface="Calibri Light" panose="020F0302020204030204" pitchFamily="34" charset="0"/>
              </a:rPr>
              <a:t>The Atlanta Region’s Historic Growth Patterns and Low Transit Use Creates Unique Challenges</a:t>
            </a:r>
          </a:p>
        </p:txBody>
      </p:sp>
      <p:pic>
        <p:nvPicPr>
          <p:cNvPr id="7" name="Picture 6" descr="left side_Page_5.jpg">
            <a:extLst>
              <a:ext uri="{FF2B5EF4-FFF2-40B4-BE49-F238E27FC236}">
                <a16:creationId xmlns:a16="http://schemas.microsoft.com/office/drawing/2014/main" id="{E2489A9A-33F2-4C35-A8D7-D07BE10B2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331" y="0"/>
            <a:ext cx="282001" cy="6858000"/>
          </a:xfrm>
          <a:prstGeom prst="rect">
            <a:avLst/>
          </a:prstGeom>
        </p:spPr>
      </p:pic>
    </p:spTree>
    <p:extLst>
      <p:ext uri="{BB962C8B-B14F-4D97-AF65-F5344CB8AC3E}">
        <p14:creationId xmlns:p14="http://schemas.microsoft.com/office/powerpoint/2010/main" val="774947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a:xfrm>
            <a:off x="1874246" y="2720596"/>
            <a:ext cx="1837368" cy="1901646"/>
          </a:xfrm>
          <a:prstGeom prst="round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2278757" y="255359"/>
            <a:ext cx="7634486" cy="837185"/>
          </a:xfrm>
        </p:spPr>
        <p:txBody>
          <a:bodyPr>
            <a:normAutofit/>
          </a:bodyPr>
          <a:lstStyle/>
          <a:p>
            <a:pPr algn="ctr"/>
            <a:r>
              <a:rPr lang="en-US" sz="3200" b="1" dirty="0">
                <a:solidFill>
                  <a:schemeClr val="tx1">
                    <a:lumMod val="50000"/>
                    <a:lumOff val="50000"/>
                  </a:schemeClr>
                </a:solidFill>
                <a:latin typeface="Cambria" panose="02040503050406030204" pitchFamily="18" charset="0"/>
                <a:ea typeface="Cambria" panose="02040503050406030204" pitchFamily="18" charset="0"/>
              </a:rPr>
              <a:t>Analysis process</a:t>
            </a:r>
          </a:p>
        </p:txBody>
      </p:sp>
      <p:pic>
        <p:nvPicPr>
          <p:cNvPr id="11" name="Picture 10"/>
          <p:cNvPicPr>
            <a:picLocks noChangeAspect="1"/>
          </p:cNvPicPr>
          <p:nvPr/>
        </p:nvPicPr>
        <p:blipFill>
          <a:blip r:embed="rId2">
            <a:biLevel thresh="75000"/>
          </a:blip>
          <a:stretch>
            <a:fillRect/>
          </a:stretch>
        </p:blipFill>
        <p:spPr>
          <a:xfrm>
            <a:off x="4950610" y="2762044"/>
            <a:ext cx="2085261" cy="2085261"/>
          </a:xfrm>
          <a:prstGeom prst="rect">
            <a:avLst/>
          </a:prstGeom>
        </p:spPr>
      </p:pic>
      <p:sp>
        <p:nvSpPr>
          <p:cNvPr id="12" name="Right Arrow 11"/>
          <p:cNvSpPr/>
          <p:nvPr/>
        </p:nvSpPr>
        <p:spPr>
          <a:xfrm>
            <a:off x="4078413" y="3491348"/>
            <a:ext cx="697477" cy="626650"/>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7223977" y="3491348"/>
            <a:ext cx="697477" cy="626650"/>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018293" y="2918544"/>
            <a:ext cx="974947" cy="523220"/>
          </a:xfrm>
          <a:prstGeom prst="rect">
            <a:avLst/>
          </a:prstGeom>
          <a:noFill/>
        </p:spPr>
        <p:txBody>
          <a:bodyPr wrap="none" rtlCol="0">
            <a:spAutoFit/>
          </a:bodyPr>
          <a:lstStyle/>
          <a:p>
            <a:r>
              <a:rPr lang="en-US" sz="2800" b="1" dirty="0">
                <a:latin typeface="Tw Cen MT Condensed Extra Bold" panose="020B0803020202020204" pitchFamily="34" charset="0"/>
              </a:rPr>
              <a:t>RSPM</a:t>
            </a:r>
          </a:p>
        </p:txBody>
      </p:sp>
      <p:sp>
        <p:nvSpPr>
          <p:cNvPr id="15" name="Rounded Rectangle 14"/>
          <p:cNvSpPr/>
          <p:nvPr/>
        </p:nvSpPr>
        <p:spPr>
          <a:xfrm>
            <a:off x="8109559" y="1660900"/>
            <a:ext cx="2371056" cy="4705177"/>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192386" y="1864727"/>
            <a:ext cx="2277547" cy="4401205"/>
          </a:xfrm>
          <a:prstGeom prst="rect">
            <a:avLst/>
          </a:prstGeom>
          <a:noFill/>
        </p:spPr>
        <p:txBody>
          <a:bodyPr wrap="none" rtlCol="0">
            <a:spAutoFit/>
          </a:bodyPr>
          <a:lstStyle/>
          <a:p>
            <a:r>
              <a:rPr lang="en-US" sz="1400" b="1" dirty="0"/>
              <a:t>Annual CO2 Emissions</a:t>
            </a:r>
          </a:p>
          <a:p>
            <a:r>
              <a:rPr lang="en-US" sz="1400" dirty="0"/>
              <a:t>(total and per capita)</a:t>
            </a:r>
          </a:p>
          <a:p>
            <a:endParaRPr lang="en-US" sz="1400" dirty="0"/>
          </a:p>
          <a:p>
            <a:r>
              <a:rPr lang="en-US" sz="1400" b="1" dirty="0"/>
              <a:t>Transit ridership</a:t>
            </a:r>
          </a:p>
          <a:p>
            <a:r>
              <a:rPr lang="en-US" sz="1400" dirty="0"/>
              <a:t>(total and per capita)</a:t>
            </a:r>
          </a:p>
          <a:p>
            <a:endParaRPr lang="en-US" sz="1400" dirty="0"/>
          </a:p>
          <a:p>
            <a:r>
              <a:rPr lang="en-US" sz="1400" b="1" dirty="0"/>
              <a:t>Walking/bicycling trips</a:t>
            </a:r>
          </a:p>
          <a:p>
            <a:r>
              <a:rPr lang="en-US" sz="1400" dirty="0"/>
              <a:t>(total and per capita)</a:t>
            </a:r>
          </a:p>
          <a:p>
            <a:endParaRPr lang="en-US" sz="1400" dirty="0"/>
          </a:p>
          <a:p>
            <a:r>
              <a:rPr lang="en-US" sz="1400" b="1" dirty="0"/>
              <a:t>Annual hours of delay</a:t>
            </a:r>
          </a:p>
          <a:p>
            <a:r>
              <a:rPr lang="en-US" sz="1400" dirty="0"/>
              <a:t>(per capita)</a:t>
            </a:r>
          </a:p>
          <a:p>
            <a:endParaRPr lang="en-US" sz="1400" b="1" dirty="0"/>
          </a:p>
          <a:p>
            <a:r>
              <a:rPr lang="en-US" sz="1400" b="1" dirty="0"/>
              <a:t>Vehicle miles traveled</a:t>
            </a:r>
          </a:p>
          <a:p>
            <a:r>
              <a:rPr lang="en-US" sz="1400" dirty="0"/>
              <a:t>(per capita)</a:t>
            </a:r>
          </a:p>
          <a:p>
            <a:endParaRPr lang="en-US" sz="1400" dirty="0"/>
          </a:p>
          <a:p>
            <a:r>
              <a:rPr lang="en-US" sz="1400" b="1" dirty="0"/>
              <a:t>Vehicle operating cost</a:t>
            </a:r>
          </a:p>
          <a:p>
            <a:r>
              <a:rPr lang="en-US" sz="1400" dirty="0"/>
              <a:t>(per capita)</a:t>
            </a:r>
          </a:p>
          <a:p>
            <a:endParaRPr lang="en-US" sz="1400" dirty="0"/>
          </a:p>
          <a:p>
            <a:r>
              <a:rPr lang="en-US" sz="1400" b="1" dirty="0"/>
              <a:t>Social cost of transportation</a:t>
            </a:r>
          </a:p>
          <a:p>
            <a:r>
              <a:rPr lang="en-US" sz="1400" dirty="0"/>
              <a:t>(per household) </a:t>
            </a:r>
          </a:p>
        </p:txBody>
      </p:sp>
      <p:sp>
        <p:nvSpPr>
          <p:cNvPr id="16" name="TextBox 15"/>
          <p:cNvSpPr txBox="1"/>
          <p:nvPr/>
        </p:nvSpPr>
        <p:spPr>
          <a:xfrm>
            <a:off x="1750192" y="2720596"/>
            <a:ext cx="2026118" cy="1785104"/>
          </a:xfrm>
          <a:prstGeom prst="rect">
            <a:avLst/>
          </a:prstGeom>
          <a:noFill/>
        </p:spPr>
        <p:txBody>
          <a:bodyPr wrap="square" rtlCol="0">
            <a:spAutoFit/>
          </a:bodyPr>
          <a:lstStyle/>
          <a:p>
            <a:pPr algn="ctr"/>
            <a:r>
              <a:rPr lang="en-US" sz="5400" dirty="0">
                <a:solidFill>
                  <a:srgbClr val="0070C0"/>
                </a:solidFill>
                <a:latin typeface="Tw Cen MT Condensed Extra Bold" panose="020B0803020202020204" pitchFamily="34" charset="0"/>
              </a:rPr>
              <a:t>324</a:t>
            </a:r>
          </a:p>
          <a:p>
            <a:pPr algn="ctr"/>
            <a:r>
              <a:rPr lang="en-US" sz="2800" dirty="0">
                <a:latin typeface="Tw Cen MT Condensed Extra Bold" panose="020B0803020202020204" pitchFamily="34" charset="0"/>
              </a:rPr>
              <a:t>Alternate Futures</a:t>
            </a:r>
          </a:p>
        </p:txBody>
      </p:sp>
      <p:pic>
        <p:nvPicPr>
          <p:cNvPr id="18" name="Picture 17" descr="left side_Page_5.jpg">
            <a:extLst>
              <a:ext uri="{FF2B5EF4-FFF2-40B4-BE49-F238E27FC236}">
                <a16:creationId xmlns:a16="http://schemas.microsoft.com/office/drawing/2014/main" id="{470E3EEE-B242-4585-B9CA-13B548285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164" y="0"/>
            <a:ext cx="282001" cy="6858000"/>
          </a:xfrm>
          <a:prstGeom prst="rect">
            <a:avLst/>
          </a:prstGeom>
        </p:spPr>
      </p:pic>
    </p:spTree>
    <p:extLst>
      <p:ext uri="{BB962C8B-B14F-4D97-AF65-F5344CB8AC3E}">
        <p14:creationId xmlns:p14="http://schemas.microsoft.com/office/powerpoint/2010/main" val="113027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20104" y="5669280"/>
            <a:ext cx="5538645" cy="740077"/>
          </a:xfrm>
          <a:prstGeom prst="roundRect">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itle 1"/>
          <p:cNvSpPr>
            <a:spLocks noGrp="1"/>
          </p:cNvSpPr>
          <p:nvPr>
            <p:ph type="title"/>
          </p:nvPr>
        </p:nvSpPr>
        <p:spPr>
          <a:xfrm>
            <a:off x="2928860" y="70717"/>
            <a:ext cx="6813983" cy="837185"/>
          </a:xfrm>
        </p:spPr>
        <p:txBody>
          <a:bodyPr>
            <a:normAutofit/>
          </a:bodyPr>
          <a:lstStyle/>
          <a:p>
            <a:pPr>
              <a:lnSpc>
                <a:spcPts val="2600"/>
              </a:lnSpc>
            </a:pPr>
            <a:r>
              <a:rPr lang="en-US" sz="2800" b="1" dirty="0">
                <a:solidFill>
                  <a:schemeClr val="tx1">
                    <a:lumMod val="50000"/>
                    <a:lumOff val="50000"/>
                  </a:schemeClr>
                </a:solidFill>
                <a:latin typeface="Cambria" panose="02040503050406030204" pitchFamily="18" charset="0"/>
                <a:ea typeface="Cambria" panose="02040503050406030204" pitchFamily="18" charset="0"/>
              </a:rPr>
              <a:t>    The actual future?  Nobody knows.</a:t>
            </a:r>
          </a:p>
        </p:txBody>
      </p:sp>
      <p:sp>
        <p:nvSpPr>
          <p:cNvPr id="62" name="Down Arrow 61"/>
          <p:cNvSpPr/>
          <p:nvPr/>
        </p:nvSpPr>
        <p:spPr>
          <a:xfrm>
            <a:off x="4681783" y="1281087"/>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Down Arrow 65"/>
          <p:cNvSpPr/>
          <p:nvPr/>
        </p:nvSpPr>
        <p:spPr>
          <a:xfrm>
            <a:off x="5242114" y="1280625"/>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Down Arrow 66"/>
          <p:cNvSpPr/>
          <p:nvPr/>
        </p:nvSpPr>
        <p:spPr>
          <a:xfrm>
            <a:off x="5800996" y="1280163"/>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Down Arrow 67"/>
          <p:cNvSpPr/>
          <p:nvPr/>
        </p:nvSpPr>
        <p:spPr>
          <a:xfrm>
            <a:off x="6348155" y="1279701"/>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Down Arrow 68"/>
          <p:cNvSpPr/>
          <p:nvPr/>
        </p:nvSpPr>
        <p:spPr>
          <a:xfrm>
            <a:off x="6929034" y="1279239"/>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Down Arrow 69"/>
          <p:cNvSpPr/>
          <p:nvPr/>
        </p:nvSpPr>
        <p:spPr>
          <a:xfrm>
            <a:off x="7480540" y="1278777"/>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Down Arrow 70"/>
          <p:cNvSpPr/>
          <p:nvPr/>
        </p:nvSpPr>
        <p:spPr>
          <a:xfrm>
            <a:off x="8040871" y="1278315"/>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Down Arrow 71"/>
          <p:cNvSpPr/>
          <p:nvPr/>
        </p:nvSpPr>
        <p:spPr>
          <a:xfrm>
            <a:off x="8624648" y="1277853"/>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Down Arrow 72"/>
          <p:cNvSpPr/>
          <p:nvPr/>
        </p:nvSpPr>
        <p:spPr>
          <a:xfrm>
            <a:off x="4133175" y="1281549"/>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3904947" y="2571272"/>
            <a:ext cx="5197514" cy="6023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3975214" y="3537568"/>
            <a:ext cx="5197514" cy="6023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3958982" y="4503864"/>
            <a:ext cx="5197514" cy="6023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3884108" y="1604976"/>
            <a:ext cx="5197514" cy="6023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ight Arrow 123"/>
          <p:cNvSpPr/>
          <p:nvPr/>
        </p:nvSpPr>
        <p:spPr>
          <a:xfrm>
            <a:off x="3545542" y="1748307"/>
            <a:ext cx="328009" cy="33396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ight Arrow 124"/>
          <p:cNvSpPr/>
          <p:nvPr/>
        </p:nvSpPr>
        <p:spPr>
          <a:xfrm>
            <a:off x="3550821" y="2710870"/>
            <a:ext cx="328009" cy="33396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ight Arrow 125"/>
          <p:cNvSpPr/>
          <p:nvPr/>
        </p:nvSpPr>
        <p:spPr>
          <a:xfrm>
            <a:off x="3556100" y="3673433"/>
            <a:ext cx="328009" cy="33396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ight Arrow 126"/>
          <p:cNvSpPr/>
          <p:nvPr/>
        </p:nvSpPr>
        <p:spPr>
          <a:xfrm>
            <a:off x="3561379" y="4635996"/>
            <a:ext cx="328009" cy="33396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TextBox 136"/>
          <p:cNvSpPr txBox="1"/>
          <p:nvPr/>
        </p:nvSpPr>
        <p:spPr>
          <a:xfrm>
            <a:off x="5539172" y="6369806"/>
            <a:ext cx="1504937" cy="390171"/>
          </a:xfrm>
          <a:prstGeom prst="rect">
            <a:avLst/>
          </a:prstGeom>
          <a:noFill/>
        </p:spPr>
        <p:txBody>
          <a:bodyPr wrap="square" rtlCol="0">
            <a:spAutoFit/>
          </a:bodyPr>
          <a:lstStyle/>
          <a:p>
            <a:pPr algn="r">
              <a:lnSpc>
                <a:spcPts val="2600"/>
              </a:lnSpc>
            </a:pPr>
            <a:r>
              <a:rPr lang="en-US" sz="1600" b="1" dirty="0">
                <a:latin typeface="Tw Cen MT Condensed Extra Bold" panose="020B0803020202020204" pitchFamily="34" charset="0"/>
              </a:rPr>
              <a:t>Actual Future (?)</a:t>
            </a:r>
          </a:p>
        </p:txBody>
      </p:sp>
      <p:pic>
        <p:nvPicPr>
          <p:cNvPr id="76" name="Picture 75"/>
          <p:cNvPicPr>
            <a:picLocks noChangeAspect="1"/>
          </p:cNvPicPr>
          <p:nvPr/>
        </p:nvPicPr>
        <p:blipFill>
          <a:blip r:embed="rId2">
            <a:duotone>
              <a:schemeClr val="bg2">
                <a:shade val="45000"/>
                <a:satMod val="135000"/>
              </a:schemeClr>
              <a:prstClr val="white"/>
            </a:duotone>
          </a:blip>
          <a:stretch>
            <a:fillRect/>
          </a:stretch>
        </p:blipFill>
        <p:spPr>
          <a:xfrm>
            <a:off x="7400598" y="1654971"/>
            <a:ext cx="502005" cy="502005"/>
          </a:xfrm>
          <a:prstGeom prst="rect">
            <a:avLst/>
          </a:prstGeom>
        </p:spPr>
      </p:pic>
      <p:pic>
        <p:nvPicPr>
          <p:cNvPr id="77" name="Picture 76"/>
          <p:cNvPicPr>
            <a:picLocks noChangeAspect="1"/>
          </p:cNvPicPr>
          <p:nvPr/>
        </p:nvPicPr>
        <p:blipFill>
          <a:blip r:embed="rId3">
            <a:duotone>
              <a:schemeClr val="bg2">
                <a:shade val="45000"/>
                <a:satMod val="135000"/>
              </a:schemeClr>
              <a:prstClr val="white"/>
            </a:duotone>
          </a:blip>
          <a:stretch>
            <a:fillRect/>
          </a:stretch>
        </p:blipFill>
        <p:spPr>
          <a:xfrm>
            <a:off x="5150534" y="1654971"/>
            <a:ext cx="502005" cy="502005"/>
          </a:xfrm>
          <a:prstGeom prst="rect">
            <a:avLst/>
          </a:prstGeom>
        </p:spPr>
      </p:pic>
      <p:pic>
        <p:nvPicPr>
          <p:cNvPr id="138" name="Picture 137"/>
          <p:cNvPicPr>
            <a:picLocks noChangeAspect="1"/>
          </p:cNvPicPr>
          <p:nvPr/>
        </p:nvPicPr>
        <p:blipFill>
          <a:blip r:embed="rId4">
            <a:duotone>
              <a:schemeClr val="bg2">
                <a:shade val="45000"/>
                <a:satMod val="135000"/>
              </a:schemeClr>
              <a:prstClr val="white"/>
            </a:duotone>
          </a:blip>
          <a:stretch>
            <a:fillRect/>
          </a:stretch>
        </p:blipFill>
        <p:spPr>
          <a:xfrm>
            <a:off x="8525423" y="1654971"/>
            <a:ext cx="502005" cy="502005"/>
          </a:xfrm>
          <a:prstGeom prst="rect">
            <a:avLst/>
          </a:prstGeom>
        </p:spPr>
      </p:pic>
      <p:pic>
        <p:nvPicPr>
          <p:cNvPr id="139" name="Picture 138"/>
          <p:cNvPicPr>
            <a:picLocks noChangeAspect="1"/>
          </p:cNvPicPr>
          <p:nvPr/>
        </p:nvPicPr>
        <p:blipFill>
          <a:blip r:embed="rId5">
            <a:duotone>
              <a:schemeClr val="bg2">
                <a:shade val="45000"/>
                <a:satMod val="135000"/>
              </a:schemeClr>
              <a:prstClr val="white"/>
            </a:duotone>
          </a:blip>
          <a:stretch>
            <a:fillRect/>
          </a:stretch>
        </p:blipFill>
        <p:spPr>
          <a:xfrm>
            <a:off x="6839039" y="1654971"/>
            <a:ext cx="502005" cy="502005"/>
          </a:xfrm>
          <a:prstGeom prst="rect">
            <a:avLst/>
          </a:prstGeom>
        </p:spPr>
      </p:pic>
      <p:pic>
        <p:nvPicPr>
          <p:cNvPr id="140" name="Picture 139"/>
          <p:cNvPicPr>
            <a:picLocks noChangeAspect="1"/>
          </p:cNvPicPr>
          <p:nvPr/>
        </p:nvPicPr>
        <p:blipFill>
          <a:blip r:embed="rId6">
            <a:duotone>
              <a:schemeClr val="bg2">
                <a:shade val="45000"/>
                <a:satMod val="135000"/>
              </a:schemeClr>
              <a:prstClr val="white"/>
            </a:duotone>
          </a:blip>
          <a:stretch>
            <a:fillRect/>
          </a:stretch>
        </p:blipFill>
        <p:spPr>
          <a:xfrm>
            <a:off x="5720887" y="1654971"/>
            <a:ext cx="502005" cy="502005"/>
          </a:xfrm>
          <a:prstGeom prst="rect">
            <a:avLst/>
          </a:prstGeom>
        </p:spPr>
      </p:pic>
      <p:pic>
        <p:nvPicPr>
          <p:cNvPr id="141" name="Picture 140"/>
          <p:cNvPicPr>
            <a:picLocks noChangeAspect="1"/>
          </p:cNvPicPr>
          <p:nvPr/>
        </p:nvPicPr>
        <p:blipFill>
          <a:blip r:embed="rId7">
            <a:duotone>
              <a:schemeClr val="bg2">
                <a:shade val="45000"/>
                <a:satMod val="135000"/>
              </a:schemeClr>
              <a:prstClr val="white"/>
            </a:duotone>
          </a:blip>
          <a:stretch>
            <a:fillRect/>
          </a:stretch>
        </p:blipFill>
        <p:spPr>
          <a:xfrm>
            <a:off x="6279963" y="1654971"/>
            <a:ext cx="502005" cy="502005"/>
          </a:xfrm>
          <a:prstGeom prst="rect">
            <a:avLst/>
          </a:prstGeom>
        </p:spPr>
      </p:pic>
      <p:pic>
        <p:nvPicPr>
          <p:cNvPr id="142" name="Picture 141"/>
          <p:cNvPicPr>
            <a:picLocks noChangeAspect="1"/>
          </p:cNvPicPr>
          <p:nvPr/>
        </p:nvPicPr>
        <p:blipFill>
          <a:blip r:embed="rId8">
            <a:duotone>
              <a:schemeClr val="bg2">
                <a:shade val="45000"/>
                <a:satMod val="135000"/>
              </a:schemeClr>
              <a:prstClr val="white"/>
            </a:duotone>
          </a:blip>
          <a:stretch>
            <a:fillRect/>
          </a:stretch>
        </p:blipFill>
        <p:spPr>
          <a:xfrm>
            <a:off x="7959438" y="1654971"/>
            <a:ext cx="511051" cy="511051"/>
          </a:xfrm>
          <a:prstGeom prst="rect">
            <a:avLst/>
          </a:prstGeom>
        </p:spPr>
      </p:pic>
      <p:pic>
        <p:nvPicPr>
          <p:cNvPr id="144" name="Picture 143"/>
          <p:cNvPicPr>
            <a:picLocks noChangeAspect="1"/>
          </p:cNvPicPr>
          <p:nvPr/>
        </p:nvPicPr>
        <p:blipFill>
          <a:blip r:embed="rId9"/>
          <a:stretch>
            <a:fillRect/>
          </a:stretch>
        </p:blipFill>
        <p:spPr>
          <a:xfrm>
            <a:off x="4018326" y="5822598"/>
            <a:ext cx="503864" cy="503864"/>
          </a:xfrm>
          <a:prstGeom prst="rect">
            <a:avLst/>
          </a:prstGeom>
        </p:spPr>
      </p:pic>
      <p:pic>
        <p:nvPicPr>
          <p:cNvPr id="145" name="Picture 144"/>
          <p:cNvPicPr>
            <a:picLocks noChangeAspect="1"/>
          </p:cNvPicPr>
          <p:nvPr/>
        </p:nvPicPr>
        <p:blipFill>
          <a:blip r:embed="rId10"/>
          <a:stretch>
            <a:fillRect/>
          </a:stretch>
        </p:blipFill>
        <p:spPr>
          <a:xfrm>
            <a:off x="4599952" y="5822598"/>
            <a:ext cx="488438" cy="502006"/>
          </a:xfrm>
          <a:prstGeom prst="rect">
            <a:avLst/>
          </a:prstGeom>
        </p:spPr>
      </p:pic>
      <p:pic>
        <p:nvPicPr>
          <p:cNvPr id="146" name="Picture 145"/>
          <p:cNvPicPr>
            <a:picLocks noChangeAspect="1"/>
          </p:cNvPicPr>
          <p:nvPr/>
        </p:nvPicPr>
        <p:blipFill>
          <a:blip r:embed="rId2"/>
          <a:stretch>
            <a:fillRect/>
          </a:stretch>
        </p:blipFill>
        <p:spPr>
          <a:xfrm>
            <a:off x="7402056" y="5822599"/>
            <a:ext cx="502005" cy="502005"/>
          </a:xfrm>
          <a:prstGeom prst="rect">
            <a:avLst/>
          </a:prstGeom>
        </p:spPr>
      </p:pic>
      <p:pic>
        <p:nvPicPr>
          <p:cNvPr id="147" name="Picture 146"/>
          <p:cNvPicPr>
            <a:picLocks noChangeAspect="1"/>
          </p:cNvPicPr>
          <p:nvPr/>
        </p:nvPicPr>
        <p:blipFill>
          <a:blip r:embed="rId3"/>
          <a:stretch>
            <a:fillRect/>
          </a:stretch>
        </p:blipFill>
        <p:spPr>
          <a:xfrm>
            <a:off x="5151992" y="5822599"/>
            <a:ext cx="502005" cy="502005"/>
          </a:xfrm>
          <a:prstGeom prst="rect">
            <a:avLst/>
          </a:prstGeom>
        </p:spPr>
      </p:pic>
      <p:pic>
        <p:nvPicPr>
          <p:cNvPr id="148" name="Picture 147"/>
          <p:cNvPicPr>
            <a:picLocks noChangeAspect="1"/>
          </p:cNvPicPr>
          <p:nvPr/>
        </p:nvPicPr>
        <p:blipFill>
          <a:blip r:embed="rId4"/>
          <a:stretch>
            <a:fillRect/>
          </a:stretch>
        </p:blipFill>
        <p:spPr>
          <a:xfrm>
            <a:off x="8526881" y="5822599"/>
            <a:ext cx="502005" cy="502005"/>
          </a:xfrm>
          <a:prstGeom prst="rect">
            <a:avLst/>
          </a:prstGeom>
        </p:spPr>
      </p:pic>
      <p:pic>
        <p:nvPicPr>
          <p:cNvPr id="149" name="Picture 148"/>
          <p:cNvPicPr>
            <a:picLocks noChangeAspect="1"/>
          </p:cNvPicPr>
          <p:nvPr/>
        </p:nvPicPr>
        <p:blipFill>
          <a:blip r:embed="rId5"/>
          <a:stretch>
            <a:fillRect/>
          </a:stretch>
        </p:blipFill>
        <p:spPr>
          <a:xfrm>
            <a:off x="6840497" y="5822599"/>
            <a:ext cx="502005" cy="502005"/>
          </a:xfrm>
          <a:prstGeom prst="rect">
            <a:avLst/>
          </a:prstGeom>
        </p:spPr>
      </p:pic>
      <p:pic>
        <p:nvPicPr>
          <p:cNvPr id="150" name="Picture 149"/>
          <p:cNvPicPr>
            <a:picLocks noChangeAspect="1"/>
          </p:cNvPicPr>
          <p:nvPr/>
        </p:nvPicPr>
        <p:blipFill>
          <a:blip r:embed="rId6"/>
          <a:stretch>
            <a:fillRect/>
          </a:stretch>
        </p:blipFill>
        <p:spPr>
          <a:xfrm>
            <a:off x="5722345" y="5822599"/>
            <a:ext cx="502005" cy="502005"/>
          </a:xfrm>
          <a:prstGeom prst="rect">
            <a:avLst/>
          </a:prstGeom>
        </p:spPr>
      </p:pic>
      <p:pic>
        <p:nvPicPr>
          <p:cNvPr id="151" name="Picture 150"/>
          <p:cNvPicPr>
            <a:picLocks noChangeAspect="1"/>
          </p:cNvPicPr>
          <p:nvPr/>
        </p:nvPicPr>
        <p:blipFill>
          <a:blip r:embed="rId7"/>
          <a:stretch>
            <a:fillRect/>
          </a:stretch>
        </p:blipFill>
        <p:spPr>
          <a:xfrm>
            <a:off x="6281421" y="5822599"/>
            <a:ext cx="502005" cy="502005"/>
          </a:xfrm>
          <a:prstGeom prst="rect">
            <a:avLst/>
          </a:prstGeom>
        </p:spPr>
      </p:pic>
      <p:pic>
        <p:nvPicPr>
          <p:cNvPr id="152" name="Picture 151"/>
          <p:cNvPicPr>
            <a:picLocks noChangeAspect="1"/>
          </p:cNvPicPr>
          <p:nvPr/>
        </p:nvPicPr>
        <p:blipFill>
          <a:blip r:embed="rId8"/>
          <a:stretch>
            <a:fillRect/>
          </a:stretch>
        </p:blipFill>
        <p:spPr>
          <a:xfrm>
            <a:off x="7960896" y="5822599"/>
            <a:ext cx="511051" cy="511051"/>
          </a:xfrm>
          <a:prstGeom prst="rect">
            <a:avLst/>
          </a:prstGeom>
        </p:spPr>
      </p:pic>
      <p:pic>
        <p:nvPicPr>
          <p:cNvPr id="163" name="Picture 162"/>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66000"/>
                    </a14:imgEffect>
                  </a14:imgLayer>
                </a14:imgProps>
              </a:ext>
            </a:extLst>
          </a:blip>
          <a:stretch>
            <a:fillRect/>
          </a:stretch>
        </p:blipFill>
        <p:spPr>
          <a:xfrm>
            <a:off x="4019912" y="2626743"/>
            <a:ext cx="503864" cy="503864"/>
          </a:xfrm>
          <a:prstGeom prst="rect">
            <a:avLst/>
          </a:prstGeom>
        </p:spPr>
      </p:pic>
      <p:pic>
        <p:nvPicPr>
          <p:cNvPr id="164" name="Picture 163"/>
          <p:cNvPicPr>
            <a:picLocks noChangeAspect="1"/>
          </p:cNvPicPr>
          <p:nvPr/>
        </p:nvPicPr>
        <p:blipFill>
          <a:blip r:embed="rId10">
            <a:duotone>
              <a:schemeClr val="bg2">
                <a:shade val="45000"/>
                <a:satMod val="135000"/>
              </a:schemeClr>
              <a:prstClr val="white"/>
            </a:duotone>
          </a:blip>
          <a:stretch>
            <a:fillRect/>
          </a:stretch>
        </p:blipFill>
        <p:spPr>
          <a:xfrm>
            <a:off x="4601538" y="2626743"/>
            <a:ext cx="488438" cy="502006"/>
          </a:xfrm>
          <a:prstGeom prst="rect">
            <a:avLst/>
          </a:prstGeom>
        </p:spPr>
      </p:pic>
      <p:pic>
        <p:nvPicPr>
          <p:cNvPr id="165" name="Picture 164"/>
          <p:cNvPicPr>
            <a:picLocks noChangeAspect="1"/>
          </p:cNvPicPr>
          <p:nvPr/>
        </p:nvPicPr>
        <p:blipFill>
          <a:blip r:embed="rId2">
            <a:duotone>
              <a:schemeClr val="bg2">
                <a:shade val="45000"/>
                <a:satMod val="135000"/>
              </a:schemeClr>
              <a:prstClr val="white"/>
            </a:duotone>
          </a:blip>
          <a:stretch>
            <a:fillRect/>
          </a:stretch>
        </p:blipFill>
        <p:spPr>
          <a:xfrm>
            <a:off x="7403642" y="2626744"/>
            <a:ext cx="502005" cy="502005"/>
          </a:xfrm>
          <a:prstGeom prst="rect">
            <a:avLst/>
          </a:prstGeom>
        </p:spPr>
      </p:pic>
      <p:pic>
        <p:nvPicPr>
          <p:cNvPr id="167" name="Picture 166"/>
          <p:cNvPicPr>
            <a:picLocks noChangeAspect="1"/>
          </p:cNvPicPr>
          <p:nvPr/>
        </p:nvPicPr>
        <p:blipFill>
          <a:blip r:embed="rId4">
            <a:duotone>
              <a:schemeClr val="bg2">
                <a:shade val="45000"/>
                <a:satMod val="135000"/>
              </a:schemeClr>
              <a:prstClr val="white"/>
            </a:duotone>
          </a:blip>
          <a:stretch>
            <a:fillRect/>
          </a:stretch>
        </p:blipFill>
        <p:spPr>
          <a:xfrm>
            <a:off x="8528467" y="2626744"/>
            <a:ext cx="502005" cy="502005"/>
          </a:xfrm>
          <a:prstGeom prst="rect">
            <a:avLst/>
          </a:prstGeom>
        </p:spPr>
      </p:pic>
      <p:pic>
        <p:nvPicPr>
          <p:cNvPr id="168" name="Picture 167"/>
          <p:cNvPicPr>
            <a:picLocks noChangeAspect="1"/>
          </p:cNvPicPr>
          <p:nvPr/>
        </p:nvPicPr>
        <p:blipFill>
          <a:blip r:embed="rId5">
            <a:duotone>
              <a:schemeClr val="bg2">
                <a:shade val="45000"/>
                <a:satMod val="135000"/>
              </a:schemeClr>
              <a:prstClr val="white"/>
            </a:duotone>
          </a:blip>
          <a:stretch>
            <a:fillRect/>
          </a:stretch>
        </p:blipFill>
        <p:spPr>
          <a:xfrm>
            <a:off x="6842083" y="2626744"/>
            <a:ext cx="502005" cy="502005"/>
          </a:xfrm>
          <a:prstGeom prst="rect">
            <a:avLst/>
          </a:prstGeom>
        </p:spPr>
      </p:pic>
      <p:pic>
        <p:nvPicPr>
          <p:cNvPr id="169" name="Picture 168"/>
          <p:cNvPicPr>
            <a:picLocks noChangeAspect="1"/>
          </p:cNvPicPr>
          <p:nvPr/>
        </p:nvPicPr>
        <p:blipFill>
          <a:blip r:embed="rId6">
            <a:duotone>
              <a:schemeClr val="bg2">
                <a:shade val="45000"/>
                <a:satMod val="135000"/>
              </a:schemeClr>
              <a:prstClr val="white"/>
            </a:duotone>
          </a:blip>
          <a:stretch>
            <a:fillRect/>
          </a:stretch>
        </p:blipFill>
        <p:spPr>
          <a:xfrm>
            <a:off x="5723931" y="2626744"/>
            <a:ext cx="502005" cy="502005"/>
          </a:xfrm>
          <a:prstGeom prst="rect">
            <a:avLst/>
          </a:prstGeom>
        </p:spPr>
      </p:pic>
      <p:pic>
        <p:nvPicPr>
          <p:cNvPr id="170" name="Picture 169"/>
          <p:cNvPicPr>
            <a:picLocks noChangeAspect="1"/>
          </p:cNvPicPr>
          <p:nvPr/>
        </p:nvPicPr>
        <p:blipFill>
          <a:blip r:embed="rId7">
            <a:duotone>
              <a:schemeClr val="bg2">
                <a:shade val="45000"/>
                <a:satMod val="135000"/>
              </a:schemeClr>
              <a:prstClr val="white"/>
            </a:duotone>
          </a:blip>
          <a:stretch>
            <a:fillRect/>
          </a:stretch>
        </p:blipFill>
        <p:spPr>
          <a:xfrm>
            <a:off x="6283007" y="2626744"/>
            <a:ext cx="502005" cy="502005"/>
          </a:xfrm>
          <a:prstGeom prst="rect">
            <a:avLst/>
          </a:prstGeom>
        </p:spPr>
      </p:pic>
      <p:pic>
        <p:nvPicPr>
          <p:cNvPr id="171" name="Picture 170"/>
          <p:cNvPicPr>
            <a:picLocks noChangeAspect="1"/>
          </p:cNvPicPr>
          <p:nvPr/>
        </p:nvPicPr>
        <p:blipFill>
          <a:blip r:embed="rId8">
            <a:duotone>
              <a:schemeClr val="bg2">
                <a:shade val="45000"/>
                <a:satMod val="135000"/>
              </a:schemeClr>
              <a:prstClr val="white"/>
            </a:duotone>
          </a:blip>
          <a:stretch>
            <a:fillRect/>
          </a:stretch>
        </p:blipFill>
        <p:spPr>
          <a:xfrm>
            <a:off x="7962482" y="2626744"/>
            <a:ext cx="511051" cy="511051"/>
          </a:xfrm>
          <a:prstGeom prst="rect">
            <a:avLst/>
          </a:prstGeom>
        </p:spPr>
      </p:pic>
      <p:pic>
        <p:nvPicPr>
          <p:cNvPr id="172" name="Picture 171"/>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66000"/>
                    </a14:imgEffect>
                  </a14:imgLayer>
                </a14:imgProps>
              </a:ext>
            </a:extLst>
          </a:blip>
          <a:stretch>
            <a:fillRect/>
          </a:stretch>
        </p:blipFill>
        <p:spPr>
          <a:xfrm>
            <a:off x="4022956" y="3598516"/>
            <a:ext cx="503864" cy="503864"/>
          </a:xfrm>
          <a:prstGeom prst="rect">
            <a:avLst/>
          </a:prstGeom>
        </p:spPr>
      </p:pic>
      <p:pic>
        <p:nvPicPr>
          <p:cNvPr id="173" name="Picture 172"/>
          <p:cNvPicPr>
            <a:picLocks noChangeAspect="1"/>
          </p:cNvPicPr>
          <p:nvPr/>
        </p:nvPicPr>
        <p:blipFill>
          <a:blip r:embed="rId10">
            <a:duotone>
              <a:schemeClr val="bg2">
                <a:shade val="45000"/>
                <a:satMod val="135000"/>
              </a:schemeClr>
              <a:prstClr val="white"/>
            </a:duotone>
          </a:blip>
          <a:stretch>
            <a:fillRect/>
          </a:stretch>
        </p:blipFill>
        <p:spPr>
          <a:xfrm>
            <a:off x="4604582" y="3598516"/>
            <a:ext cx="488438" cy="502006"/>
          </a:xfrm>
          <a:prstGeom prst="rect">
            <a:avLst/>
          </a:prstGeom>
        </p:spPr>
      </p:pic>
      <p:pic>
        <p:nvPicPr>
          <p:cNvPr id="174" name="Picture 173"/>
          <p:cNvPicPr>
            <a:picLocks noChangeAspect="1"/>
          </p:cNvPicPr>
          <p:nvPr/>
        </p:nvPicPr>
        <p:blipFill>
          <a:blip r:embed="rId2">
            <a:duotone>
              <a:schemeClr val="bg2">
                <a:shade val="45000"/>
                <a:satMod val="135000"/>
              </a:schemeClr>
              <a:prstClr val="white"/>
            </a:duotone>
          </a:blip>
          <a:stretch>
            <a:fillRect/>
          </a:stretch>
        </p:blipFill>
        <p:spPr>
          <a:xfrm>
            <a:off x="7406686" y="3598517"/>
            <a:ext cx="502005" cy="502005"/>
          </a:xfrm>
          <a:prstGeom prst="rect">
            <a:avLst/>
          </a:prstGeom>
        </p:spPr>
      </p:pic>
      <p:pic>
        <p:nvPicPr>
          <p:cNvPr id="175" name="Picture 174"/>
          <p:cNvPicPr>
            <a:picLocks noChangeAspect="1"/>
          </p:cNvPicPr>
          <p:nvPr/>
        </p:nvPicPr>
        <p:blipFill>
          <a:blip r:embed="rId3">
            <a:duotone>
              <a:schemeClr val="bg2">
                <a:shade val="45000"/>
                <a:satMod val="135000"/>
              </a:schemeClr>
              <a:prstClr val="white"/>
            </a:duotone>
          </a:blip>
          <a:stretch>
            <a:fillRect/>
          </a:stretch>
        </p:blipFill>
        <p:spPr>
          <a:xfrm>
            <a:off x="5156622" y="3598517"/>
            <a:ext cx="502005" cy="502005"/>
          </a:xfrm>
          <a:prstGeom prst="rect">
            <a:avLst/>
          </a:prstGeom>
        </p:spPr>
      </p:pic>
      <p:pic>
        <p:nvPicPr>
          <p:cNvPr id="176" name="Picture 175"/>
          <p:cNvPicPr>
            <a:picLocks noChangeAspect="1"/>
          </p:cNvPicPr>
          <p:nvPr/>
        </p:nvPicPr>
        <p:blipFill>
          <a:blip r:embed="rId4">
            <a:duotone>
              <a:schemeClr val="bg2">
                <a:shade val="45000"/>
                <a:satMod val="135000"/>
              </a:schemeClr>
              <a:prstClr val="white"/>
            </a:duotone>
          </a:blip>
          <a:stretch>
            <a:fillRect/>
          </a:stretch>
        </p:blipFill>
        <p:spPr>
          <a:xfrm>
            <a:off x="8531511" y="3598517"/>
            <a:ext cx="502005" cy="502005"/>
          </a:xfrm>
          <a:prstGeom prst="rect">
            <a:avLst/>
          </a:prstGeom>
        </p:spPr>
      </p:pic>
      <p:pic>
        <p:nvPicPr>
          <p:cNvPr id="180" name="Picture 179"/>
          <p:cNvPicPr>
            <a:picLocks noChangeAspect="1"/>
          </p:cNvPicPr>
          <p:nvPr/>
        </p:nvPicPr>
        <p:blipFill>
          <a:blip r:embed="rId8">
            <a:duotone>
              <a:schemeClr val="bg2">
                <a:shade val="45000"/>
                <a:satMod val="135000"/>
              </a:schemeClr>
              <a:prstClr val="white"/>
            </a:duotone>
          </a:blip>
          <a:stretch>
            <a:fillRect/>
          </a:stretch>
        </p:blipFill>
        <p:spPr>
          <a:xfrm>
            <a:off x="7965526" y="3598517"/>
            <a:ext cx="511051" cy="511051"/>
          </a:xfrm>
          <a:prstGeom prst="rect">
            <a:avLst/>
          </a:prstGeom>
        </p:spPr>
      </p:pic>
      <p:pic>
        <p:nvPicPr>
          <p:cNvPr id="181" name="Picture 180"/>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66000"/>
                    </a14:imgEffect>
                  </a14:imgLayer>
                </a14:imgProps>
              </a:ext>
            </a:extLst>
          </a:blip>
          <a:stretch>
            <a:fillRect/>
          </a:stretch>
        </p:blipFill>
        <p:spPr>
          <a:xfrm>
            <a:off x="4026000" y="4570289"/>
            <a:ext cx="503864" cy="503864"/>
          </a:xfrm>
          <a:prstGeom prst="rect">
            <a:avLst/>
          </a:prstGeom>
        </p:spPr>
      </p:pic>
      <p:pic>
        <p:nvPicPr>
          <p:cNvPr id="182" name="Picture 181"/>
          <p:cNvPicPr>
            <a:picLocks noChangeAspect="1"/>
          </p:cNvPicPr>
          <p:nvPr/>
        </p:nvPicPr>
        <p:blipFill>
          <a:blip r:embed="rId10">
            <a:duotone>
              <a:schemeClr val="bg2">
                <a:shade val="45000"/>
                <a:satMod val="135000"/>
              </a:schemeClr>
              <a:prstClr val="white"/>
            </a:duotone>
          </a:blip>
          <a:stretch>
            <a:fillRect/>
          </a:stretch>
        </p:blipFill>
        <p:spPr>
          <a:xfrm>
            <a:off x="4607626" y="4570289"/>
            <a:ext cx="488438" cy="502006"/>
          </a:xfrm>
          <a:prstGeom prst="rect">
            <a:avLst/>
          </a:prstGeom>
        </p:spPr>
      </p:pic>
      <p:pic>
        <p:nvPicPr>
          <p:cNvPr id="184" name="Picture 183"/>
          <p:cNvPicPr>
            <a:picLocks noChangeAspect="1"/>
          </p:cNvPicPr>
          <p:nvPr/>
        </p:nvPicPr>
        <p:blipFill>
          <a:blip r:embed="rId3">
            <a:duotone>
              <a:schemeClr val="bg2">
                <a:shade val="45000"/>
                <a:satMod val="135000"/>
              </a:schemeClr>
              <a:prstClr val="white"/>
            </a:duotone>
          </a:blip>
          <a:stretch>
            <a:fillRect/>
          </a:stretch>
        </p:blipFill>
        <p:spPr>
          <a:xfrm>
            <a:off x="5159666" y="4570290"/>
            <a:ext cx="502005" cy="502005"/>
          </a:xfrm>
          <a:prstGeom prst="rect">
            <a:avLst/>
          </a:prstGeom>
        </p:spPr>
      </p:pic>
      <p:pic>
        <p:nvPicPr>
          <p:cNvPr id="186" name="Picture 185"/>
          <p:cNvPicPr>
            <a:picLocks noChangeAspect="1"/>
          </p:cNvPicPr>
          <p:nvPr/>
        </p:nvPicPr>
        <p:blipFill>
          <a:blip r:embed="rId5">
            <a:duotone>
              <a:schemeClr val="bg2">
                <a:shade val="45000"/>
                <a:satMod val="135000"/>
              </a:schemeClr>
              <a:prstClr val="white"/>
            </a:duotone>
          </a:blip>
          <a:stretch>
            <a:fillRect/>
          </a:stretch>
        </p:blipFill>
        <p:spPr>
          <a:xfrm>
            <a:off x="6848171" y="4570290"/>
            <a:ext cx="502005" cy="502005"/>
          </a:xfrm>
          <a:prstGeom prst="rect">
            <a:avLst/>
          </a:prstGeom>
        </p:spPr>
      </p:pic>
      <p:pic>
        <p:nvPicPr>
          <p:cNvPr id="187" name="Picture 186"/>
          <p:cNvPicPr>
            <a:picLocks noChangeAspect="1"/>
          </p:cNvPicPr>
          <p:nvPr/>
        </p:nvPicPr>
        <p:blipFill>
          <a:blip r:embed="rId6">
            <a:duotone>
              <a:schemeClr val="bg2">
                <a:shade val="45000"/>
                <a:satMod val="135000"/>
              </a:schemeClr>
              <a:prstClr val="white"/>
            </a:duotone>
          </a:blip>
          <a:stretch>
            <a:fillRect/>
          </a:stretch>
        </p:blipFill>
        <p:spPr>
          <a:xfrm>
            <a:off x="5730019" y="4570290"/>
            <a:ext cx="502005" cy="502005"/>
          </a:xfrm>
          <a:prstGeom prst="rect">
            <a:avLst/>
          </a:prstGeom>
        </p:spPr>
      </p:pic>
      <p:pic>
        <p:nvPicPr>
          <p:cNvPr id="188" name="Picture 187"/>
          <p:cNvPicPr>
            <a:picLocks noChangeAspect="1"/>
          </p:cNvPicPr>
          <p:nvPr/>
        </p:nvPicPr>
        <p:blipFill>
          <a:blip r:embed="rId7">
            <a:duotone>
              <a:schemeClr val="bg2">
                <a:shade val="45000"/>
                <a:satMod val="135000"/>
              </a:schemeClr>
              <a:prstClr val="white"/>
            </a:duotone>
          </a:blip>
          <a:stretch>
            <a:fillRect/>
          </a:stretch>
        </p:blipFill>
        <p:spPr>
          <a:xfrm>
            <a:off x="6289095" y="4570290"/>
            <a:ext cx="502005" cy="502005"/>
          </a:xfrm>
          <a:prstGeom prst="rect">
            <a:avLst/>
          </a:prstGeom>
        </p:spPr>
      </p:pic>
      <p:pic>
        <p:nvPicPr>
          <p:cNvPr id="190" name="Picture 189"/>
          <p:cNvPicPr>
            <a:picLocks noChangeAspect="1"/>
          </p:cNvPicPr>
          <p:nvPr/>
        </p:nvPicPr>
        <p:blipFill>
          <a:blip r:embed="rId9"/>
          <a:stretch>
            <a:fillRect/>
          </a:stretch>
        </p:blipFill>
        <p:spPr>
          <a:xfrm>
            <a:off x="4008489" y="1659644"/>
            <a:ext cx="503864" cy="503864"/>
          </a:xfrm>
          <a:prstGeom prst="rect">
            <a:avLst/>
          </a:prstGeom>
        </p:spPr>
      </p:pic>
      <p:pic>
        <p:nvPicPr>
          <p:cNvPr id="191" name="Picture 190"/>
          <p:cNvPicPr>
            <a:picLocks noChangeAspect="1"/>
          </p:cNvPicPr>
          <p:nvPr/>
        </p:nvPicPr>
        <p:blipFill>
          <a:blip r:embed="rId10"/>
          <a:stretch>
            <a:fillRect/>
          </a:stretch>
        </p:blipFill>
        <p:spPr>
          <a:xfrm>
            <a:off x="4597011" y="1660573"/>
            <a:ext cx="488438" cy="502006"/>
          </a:xfrm>
          <a:prstGeom prst="rect">
            <a:avLst/>
          </a:prstGeom>
        </p:spPr>
      </p:pic>
      <p:pic>
        <p:nvPicPr>
          <p:cNvPr id="192" name="Picture 191"/>
          <p:cNvPicPr>
            <a:picLocks noChangeAspect="1"/>
          </p:cNvPicPr>
          <p:nvPr/>
        </p:nvPicPr>
        <p:blipFill>
          <a:blip r:embed="rId3"/>
          <a:stretch>
            <a:fillRect/>
          </a:stretch>
        </p:blipFill>
        <p:spPr>
          <a:xfrm>
            <a:off x="5150728" y="2626744"/>
            <a:ext cx="502005" cy="502005"/>
          </a:xfrm>
          <a:prstGeom prst="rect">
            <a:avLst/>
          </a:prstGeom>
        </p:spPr>
      </p:pic>
      <p:pic>
        <p:nvPicPr>
          <p:cNvPr id="193" name="Picture 192"/>
          <p:cNvPicPr>
            <a:picLocks noChangeAspect="1"/>
          </p:cNvPicPr>
          <p:nvPr/>
        </p:nvPicPr>
        <p:blipFill>
          <a:blip r:embed="rId5"/>
          <a:stretch>
            <a:fillRect/>
          </a:stretch>
        </p:blipFill>
        <p:spPr>
          <a:xfrm>
            <a:off x="6818881" y="3584987"/>
            <a:ext cx="502005" cy="502005"/>
          </a:xfrm>
          <a:prstGeom prst="rect">
            <a:avLst/>
          </a:prstGeom>
        </p:spPr>
      </p:pic>
      <p:pic>
        <p:nvPicPr>
          <p:cNvPr id="194" name="Picture 193"/>
          <p:cNvPicPr>
            <a:picLocks noChangeAspect="1"/>
          </p:cNvPicPr>
          <p:nvPr/>
        </p:nvPicPr>
        <p:blipFill>
          <a:blip r:embed="rId6"/>
          <a:stretch>
            <a:fillRect/>
          </a:stretch>
        </p:blipFill>
        <p:spPr>
          <a:xfrm>
            <a:off x="5700729" y="3584987"/>
            <a:ext cx="502005" cy="502005"/>
          </a:xfrm>
          <a:prstGeom prst="rect">
            <a:avLst/>
          </a:prstGeom>
        </p:spPr>
      </p:pic>
      <p:pic>
        <p:nvPicPr>
          <p:cNvPr id="195" name="Picture 194"/>
          <p:cNvPicPr>
            <a:picLocks noChangeAspect="1"/>
          </p:cNvPicPr>
          <p:nvPr/>
        </p:nvPicPr>
        <p:blipFill>
          <a:blip r:embed="rId7"/>
          <a:stretch>
            <a:fillRect/>
          </a:stretch>
        </p:blipFill>
        <p:spPr>
          <a:xfrm>
            <a:off x="6259805" y="3584987"/>
            <a:ext cx="502005" cy="502005"/>
          </a:xfrm>
          <a:prstGeom prst="rect">
            <a:avLst/>
          </a:prstGeom>
        </p:spPr>
      </p:pic>
      <p:pic>
        <p:nvPicPr>
          <p:cNvPr id="196" name="Picture 195"/>
          <p:cNvPicPr>
            <a:picLocks noChangeAspect="1"/>
          </p:cNvPicPr>
          <p:nvPr/>
        </p:nvPicPr>
        <p:blipFill>
          <a:blip r:embed="rId2"/>
          <a:stretch>
            <a:fillRect/>
          </a:stretch>
        </p:blipFill>
        <p:spPr>
          <a:xfrm>
            <a:off x="7399923" y="4548678"/>
            <a:ext cx="502005" cy="502005"/>
          </a:xfrm>
          <a:prstGeom prst="rect">
            <a:avLst/>
          </a:prstGeom>
        </p:spPr>
      </p:pic>
      <p:pic>
        <p:nvPicPr>
          <p:cNvPr id="197" name="Picture 196"/>
          <p:cNvPicPr>
            <a:picLocks noChangeAspect="1"/>
          </p:cNvPicPr>
          <p:nvPr/>
        </p:nvPicPr>
        <p:blipFill>
          <a:blip r:embed="rId4"/>
          <a:stretch>
            <a:fillRect/>
          </a:stretch>
        </p:blipFill>
        <p:spPr>
          <a:xfrm>
            <a:off x="8524748" y="4548678"/>
            <a:ext cx="502005" cy="502005"/>
          </a:xfrm>
          <a:prstGeom prst="rect">
            <a:avLst/>
          </a:prstGeom>
        </p:spPr>
      </p:pic>
      <p:pic>
        <p:nvPicPr>
          <p:cNvPr id="198" name="Picture 197"/>
          <p:cNvPicPr>
            <a:picLocks noChangeAspect="1"/>
          </p:cNvPicPr>
          <p:nvPr/>
        </p:nvPicPr>
        <p:blipFill>
          <a:blip r:embed="rId8"/>
          <a:stretch>
            <a:fillRect/>
          </a:stretch>
        </p:blipFill>
        <p:spPr>
          <a:xfrm>
            <a:off x="7958763" y="4548678"/>
            <a:ext cx="511051" cy="511051"/>
          </a:xfrm>
          <a:prstGeom prst="rect">
            <a:avLst/>
          </a:prstGeom>
        </p:spPr>
      </p:pic>
      <p:pic>
        <p:nvPicPr>
          <p:cNvPr id="199" name="Picture 6"/>
          <p:cNvPicPr>
            <a:picLocks noChangeAspect="1" noChangeArrowheads="1"/>
          </p:cNvPicPr>
          <p:nvPr/>
        </p:nvPicPr>
        <p:blipFill>
          <a:blip r:embed="rId13"/>
          <a:stretch>
            <a:fillRect/>
          </a:stretch>
        </p:blipFill>
        <p:spPr bwMode="auto">
          <a:xfrm>
            <a:off x="2455757" y="4465335"/>
            <a:ext cx="636950" cy="704591"/>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199"/>
          <p:cNvPicPr>
            <a:picLocks noChangeAspect="1"/>
          </p:cNvPicPr>
          <p:nvPr/>
        </p:nvPicPr>
        <p:blipFill>
          <a:blip r:embed="rId14"/>
          <a:stretch>
            <a:fillRect/>
          </a:stretch>
        </p:blipFill>
        <p:spPr>
          <a:xfrm flipH="1">
            <a:off x="2322937" y="3568556"/>
            <a:ext cx="934411" cy="578544"/>
          </a:xfrm>
          <a:prstGeom prst="rect">
            <a:avLst/>
          </a:prstGeom>
        </p:spPr>
      </p:pic>
      <p:pic>
        <p:nvPicPr>
          <p:cNvPr id="201" name="Picture 10"/>
          <p:cNvPicPr>
            <a:picLocks noChangeAspect="1" noChangeArrowheads="1"/>
          </p:cNvPicPr>
          <p:nvPr/>
        </p:nvPicPr>
        <p:blipFill>
          <a:blip r:embed="rId15">
            <a:clrChange>
              <a:clrFrom>
                <a:srgbClr val="FFFFFF"/>
              </a:clrFrom>
              <a:clrTo>
                <a:srgbClr val="FFFFFF">
                  <a:alpha val="0"/>
                </a:srgbClr>
              </a:clrTo>
            </a:clrChange>
          </a:blip>
          <a:stretch>
            <a:fillRect/>
          </a:stretch>
        </p:blipFill>
        <p:spPr bwMode="auto">
          <a:xfrm>
            <a:off x="2275614" y="1613106"/>
            <a:ext cx="988240" cy="574858"/>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
          <p:cNvPicPr>
            <a:picLocks noChangeAspect="1" noChangeArrowheads="1"/>
          </p:cNvPicPr>
          <p:nvPr/>
        </p:nvPicPr>
        <p:blipFill>
          <a:blip r:embed="rId16"/>
          <a:stretch>
            <a:fillRect/>
          </a:stretch>
        </p:blipFill>
        <p:spPr bwMode="auto">
          <a:xfrm>
            <a:off x="2378826" y="2587056"/>
            <a:ext cx="801463" cy="70325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168209" y="1386673"/>
            <a:ext cx="1166138" cy="3984224"/>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TextBox 202"/>
          <p:cNvSpPr txBox="1"/>
          <p:nvPr/>
        </p:nvSpPr>
        <p:spPr>
          <a:xfrm rot="16200000">
            <a:off x="1084258" y="3423179"/>
            <a:ext cx="1771198" cy="390171"/>
          </a:xfrm>
          <a:prstGeom prst="rect">
            <a:avLst/>
          </a:prstGeom>
          <a:noFill/>
        </p:spPr>
        <p:txBody>
          <a:bodyPr wrap="square" rtlCol="0">
            <a:spAutoFit/>
          </a:bodyPr>
          <a:lstStyle/>
          <a:p>
            <a:pPr algn="r">
              <a:lnSpc>
                <a:spcPts val="2600"/>
              </a:lnSpc>
            </a:pPr>
            <a:r>
              <a:rPr lang="en-US" sz="1600" b="1" dirty="0">
                <a:latin typeface="Tw Cen MT Condensed Extra Bold" panose="020B0803020202020204" pitchFamily="34" charset="0"/>
              </a:rPr>
              <a:t>Plausible Futures</a:t>
            </a:r>
          </a:p>
        </p:txBody>
      </p:sp>
      <p:pic>
        <p:nvPicPr>
          <p:cNvPr id="74" name="Picture 73" descr="left side_Page_5.jpg">
            <a:extLst>
              <a:ext uri="{FF2B5EF4-FFF2-40B4-BE49-F238E27FC236}">
                <a16:creationId xmlns:a16="http://schemas.microsoft.com/office/drawing/2014/main" id="{FAE41A0D-8EE6-4AA6-ACFB-F974112F03B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61155" y="-5598"/>
            <a:ext cx="282001" cy="6858000"/>
          </a:xfrm>
          <a:prstGeom prst="rect">
            <a:avLst/>
          </a:prstGeom>
        </p:spPr>
      </p:pic>
    </p:spTree>
    <p:extLst>
      <p:ext uri="{BB962C8B-B14F-4D97-AF65-F5344CB8AC3E}">
        <p14:creationId xmlns:p14="http://schemas.microsoft.com/office/powerpoint/2010/main" val="613284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E944C-3C9D-4157-BA25-C74F24650AC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66C04EF-3C81-47CD-91D8-50DA2EB2E3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324" y="311588"/>
            <a:ext cx="11749351" cy="6181287"/>
          </a:xfrm>
        </p:spPr>
      </p:pic>
    </p:spTree>
    <p:extLst>
      <p:ext uri="{BB962C8B-B14F-4D97-AF65-F5344CB8AC3E}">
        <p14:creationId xmlns:p14="http://schemas.microsoft.com/office/powerpoint/2010/main" val="1190315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2928859" y="92233"/>
            <a:ext cx="7634486" cy="837185"/>
          </a:xfrm>
        </p:spPr>
        <p:txBody>
          <a:bodyPr>
            <a:normAutofit/>
          </a:bodyPr>
          <a:lstStyle/>
          <a:p>
            <a:r>
              <a:rPr lang="en-US" sz="3200" b="1" dirty="0">
                <a:solidFill>
                  <a:schemeClr val="tx1">
                    <a:lumMod val="50000"/>
                    <a:lumOff val="50000"/>
                  </a:schemeClr>
                </a:solidFill>
                <a:latin typeface="Cambria" panose="02040503050406030204" pitchFamily="18" charset="0"/>
                <a:ea typeface="Cambria" panose="02040503050406030204" pitchFamily="18" charset="0"/>
                <a:cs typeface="Calibri" panose="020F0502020204030204" pitchFamily="34" charset="0"/>
              </a:rPr>
              <a:t>Personalized Alternate Futures</a:t>
            </a:r>
          </a:p>
        </p:txBody>
      </p:sp>
      <p:pic>
        <p:nvPicPr>
          <p:cNvPr id="2" name="Picture 1">
            <a:hlinkClick r:id="rId3"/>
          </p:cNvPr>
          <p:cNvPicPr>
            <a:picLocks noChangeAspect="1"/>
          </p:cNvPicPr>
          <p:nvPr/>
        </p:nvPicPr>
        <p:blipFill>
          <a:blip r:embed="rId4"/>
          <a:stretch>
            <a:fillRect/>
          </a:stretch>
        </p:blipFill>
        <p:spPr>
          <a:xfrm>
            <a:off x="1524000" y="929418"/>
            <a:ext cx="9144000" cy="5140989"/>
          </a:xfrm>
          <a:prstGeom prst="rect">
            <a:avLst/>
          </a:prstGeom>
        </p:spPr>
      </p:pic>
    </p:spTree>
    <p:extLst>
      <p:ext uri="{BB962C8B-B14F-4D97-AF65-F5344CB8AC3E}">
        <p14:creationId xmlns:p14="http://schemas.microsoft.com/office/powerpoint/2010/main" val="3704736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85447309_LARGE.jpg"/>
          <p:cNvPicPr>
            <a:picLocks noChangeAspect="1"/>
          </p:cNvPicPr>
          <p:nvPr/>
        </p:nvPicPr>
        <p:blipFill rotWithShape="1">
          <a:blip r:embed="rId3">
            <a:extLst>
              <a:ext uri="{28A0092B-C50C-407E-A947-70E740481C1C}">
                <a14:useLocalDpi xmlns:a14="http://schemas.microsoft.com/office/drawing/2010/main" val="0"/>
              </a:ext>
            </a:extLst>
          </a:blip>
          <a:srcRect l="24147" r="16870" b="34390"/>
          <a:stretch/>
        </p:blipFill>
        <p:spPr>
          <a:xfrm>
            <a:off x="1372925" y="0"/>
            <a:ext cx="9144000" cy="6915050"/>
          </a:xfrm>
          <a:prstGeom prst="rect">
            <a:avLst/>
          </a:prstGeom>
        </p:spPr>
      </p:pic>
      <p:sp>
        <p:nvSpPr>
          <p:cNvPr id="3" name="TextBox 2">
            <a:extLst>
              <a:ext uri="{FF2B5EF4-FFF2-40B4-BE49-F238E27FC236}">
                <a16:creationId xmlns:a16="http://schemas.microsoft.com/office/drawing/2014/main" id="{D0703CD9-CBCA-487C-B639-884DB18D417A}"/>
              </a:ext>
            </a:extLst>
          </p:cNvPr>
          <p:cNvSpPr txBox="1"/>
          <p:nvPr/>
        </p:nvSpPr>
        <p:spPr>
          <a:xfrm>
            <a:off x="5918421" y="4883725"/>
            <a:ext cx="4900654" cy="2031325"/>
          </a:xfrm>
          <a:prstGeom prst="rect">
            <a:avLst/>
          </a:prstGeom>
          <a:noFill/>
        </p:spPr>
        <p:txBody>
          <a:bodyPr wrap="square" rtlCol="0">
            <a:spAutoFit/>
          </a:bodyPr>
          <a:lstStyle/>
          <a:p>
            <a:r>
              <a:rPr lang="en-US" dirty="0">
                <a:solidFill>
                  <a:schemeClr val="bg1"/>
                </a:solidFill>
              </a:rPr>
              <a:t>Kyung-Hwa Kim</a:t>
            </a:r>
          </a:p>
          <a:p>
            <a:endParaRPr lang="en-US" dirty="0">
              <a:solidFill>
                <a:schemeClr val="bg1"/>
              </a:solidFill>
            </a:endParaRPr>
          </a:p>
          <a:p>
            <a:r>
              <a:rPr lang="en-US" dirty="0">
                <a:solidFill>
                  <a:schemeClr val="bg1">
                    <a:lumMod val="85000"/>
                  </a:schemeClr>
                </a:solidFill>
                <a:hlinkClick r:id="rId4">
                  <a:extLst>
                    <a:ext uri="{A12FA001-AC4F-418D-AE19-62706E023703}">
                      <ahyp:hlinkClr xmlns:ahyp="http://schemas.microsoft.com/office/drawing/2018/hyperlinkcolor" val="tx"/>
                    </a:ext>
                  </a:extLst>
                </a:hlinkClick>
              </a:rPr>
              <a:t>kkim@atlantaregional.org</a:t>
            </a:r>
            <a:endParaRPr lang="en-US" dirty="0">
              <a:solidFill>
                <a:schemeClr val="bg1">
                  <a:lumMod val="85000"/>
                </a:schemeClr>
              </a:solidFill>
            </a:endParaRPr>
          </a:p>
          <a:p>
            <a:r>
              <a:rPr lang="en-US" dirty="0">
                <a:solidFill>
                  <a:schemeClr val="bg1"/>
                </a:solidFill>
              </a:rPr>
              <a:t>470-378-1562</a:t>
            </a:r>
          </a:p>
          <a:p>
            <a:endParaRPr lang="en-US" dirty="0">
              <a:solidFill>
                <a:schemeClr val="bg1"/>
              </a:solidFill>
            </a:endParaRPr>
          </a:p>
          <a:p>
            <a:r>
              <a:rPr lang="en-US" dirty="0">
                <a:solidFill>
                  <a:schemeClr val="bg1"/>
                </a:solidFill>
              </a:rPr>
              <a:t>Performance Analysis and Monitoring Manager</a:t>
            </a:r>
          </a:p>
          <a:p>
            <a:r>
              <a:rPr lang="en-US" dirty="0">
                <a:solidFill>
                  <a:schemeClr val="bg1"/>
                </a:solidFill>
              </a:rPr>
              <a:t>Atlanta Regional Commission</a:t>
            </a:r>
          </a:p>
        </p:txBody>
      </p:sp>
    </p:spTree>
    <p:extLst>
      <p:ext uri="{BB962C8B-B14F-4D97-AF65-F5344CB8AC3E}">
        <p14:creationId xmlns:p14="http://schemas.microsoft.com/office/powerpoint/2010/main" val="365213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7534363" y="4078255"/>
            <a:ext cx="2975131" cy="1575305"/>
          </a:xfrm>
          <a:prstGeom prst="roundRect">
            <a:avLst/>
          </a:prstGeom>
          <a:solidFill>
            <a:schemeClr val="bg1">
              <a:lumMod val="85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 name="Rectangle: Rounded Corners 3"/>
          <p:cNvSpPr/>
          <p:nvPr/>
        </p:nvSpPr>
        <p:spPr>
          <a:xfrm>
            <a:off x="7489747" y="2312295"/>
            <a:ext cx="2975131" cy="1575305"/>
          </a:xfrm>
          <a:prstGeom prst="roundRect">
            <a:avLst/>
          </a:prstGeom>
          <a:solidFill>
            <a:schemeClr val="bg1">
              <a:lumMod val="85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598387" y="2810382"/>
            <a:ext cx="2866490" cy="954107"/>
          </a:xfrm>
          <a:prstGeom prst="rect">
            <a:avLst/>
          </a:prstGeom>
          <a:noFill/>
        </p:spPr>
        <p:txBody>
          <a:bodyPr wrap="none" rtlCol="0">
            <a:spAutoFit/>
          </a:bodyPr>
          <a:lstStyle/>
          <a:p>
            <a:r>
              <a:rPr lang="en-US" sz="2800" b="1" dirty="0"/>
              <a:t>5.6 million people</a:t>
            </a:r>
          </a:p>
          <a:p>
            <a:r>
              <a:rPr lang="en-US" sz="2800" b="1" dirty="0"/>
              <a:t>2.9 million jobs</a:t>
            </a:r>
          </a:p>
        </p:txBody>
      </p:sp>
      <p:sp>
        <p:nvSpPr>
          <p:cNvPr id="6" name="TextBox 5"/>
          <p:cNvSpPr txBox="1"/>
          <p:nvPr/>
        </p:nvSpPr>
        <p:spPr>
          <a:xfrm>
            <a:off x="7708801" y="4611685"/>
            <a:ext cx="2866490" cy="954107"/>
          </a:xfrm>
          <a:prstGeom prst="rect">
            <a:avLst/>
          </a:prstGeom>
          <a:noFill/>
        </p:spPr>
        <p:txBody>
          <a:bodyPr wrap="none" rtlCol="0">
            <a:spAutoFit/>
          </a:bodyPr>
          <a:lstStyle/>
          <a:p>
            <a:r>
              <a:rPr lang="en-US" sz="2800" b="1" dirty="0"/>
              <a:t>8.1 million people</a:t>
            </a:r>
          </a:p>
          <a:p>
            <a:r>
              <a:rPr lang="en-US" sz="2800" b="1" dirty="0"/>
              <a:t>4.0 million jobs</a:t>
            </a:r>
          </a:p>
        </p:txBody>
      </p:sp>
      <p:sp>
        <p:nvSpPr>
          <p:cNvPr id="7" name="TextBox 6"/>
          <p:cNvSpPr txBox="1"/>
          <p:nvPr/>
        </p:nvSpPr>
        <p:spPr>
          <a:xfrm>
            <a:off x="7598387" y="2377704"/>
            <a:ext cx="1877630" cy="461665"/>
          </a:xfrm>
          <a:prstGeom prst="rect">
            <a:avLst/>
          </a:prstGeom>
          <a:noFill/>
        </p:spPr>
        <p:txBody>
          <a:bodyPr wrap="none" rtlCol="0">
            <a:spAutoFit/>
          </a:bodyPr>
          <a:lstStyle/>
          <a:p>
            <a:r>
              <a:rPr lang="en-US" sz="2400" b="1" u="sng" dirty="0"/>
              <a:t>Region Today</a:t>
            </a:r>
          </a:p>
        </p:txBody>
      </p:sp>
      <p:sp>
        <p:nvSpPr>
          <p:cNvPr id="8" name="TextBox 7"/>
          <p:cNvSpPr txBox="1"/>
          <p:nvPr/>
        </p:nvSpPr>
        <p:spPr>
          <a:xfrm>
            <a:off x="7709301" y="4143665"/>
            <a:ext cx="1751120" cy="461665"/>
          </a:xfrm>
          <a:prstGeom prst="rect">
            <a:avLst/>
          </a:prstGeom>
          <a:noFill/>
        </p:spPr>
        <p:txBody>
          <a:bodyPr wrap="none" rtlCol="0">
            <a:spAutoFit/>
          </a:bodyPr>
          <a:lstStyle/>
          <a:p>
            <a:r>
              <a:rPr lang="en-US" sz="2400" b="1" u="sng" dirty="0"/>
              <a:t>Region 2040</a:t>
            </a:r>
          </a:p>
        </p:txBody>
      </p:sp>
      <p:grpSp>
        <p:nvGrpSpPr>
          <p:cNvPr id="19" name="Group 18">
            <a:extLst>
              <a:ext uri="{FF2B5EF4-FFF2-40B4-BE49-F238E27FC236}">
                <a16:creationId xmlns:a16="http://schemas.microsoft.com/office/drawing/2014/main" id="{DF6A3859-B2DD-4E80-82F5-7331F8D71750}"/>
              </a:ext>
            </a:extLst>
          </p:cNvPr>
          <p:cNvGrpSpPr/>
          <p:nvPr/>
        </p:nvGrpSpPr>
        <p:grpSpPr>
          <a:xfrm>
            <a:off x="1524000" y="1275666"/>
            <a:ext cx="5637369" cy="5582334"/>
            <a:chOff x="194912" y="1275666"/>
            <a:chExt cx="5213426" cy="5305471"/>
          </a:xfrm>
        </p:grpSpPr>
        <p:sp>
          <p:nvSpPr>
            <p:cNvPr id="9" name="Arrow: Right 8"/>
            <p:cNvSpPr/>
            <p:nvPr/>
          </p:nvSpPr>
          <p:spPr>
            <a:xfrm>
              <a:off x="3959106" y="5590151"/>
              <a:ext cx="1176950" cy="715949"/>
            </a:xfrm>
            <a:prstGeom prst="rightArrow">
              <a:avLst/>
            </a:prstGeom>
            <a:solidFill>
              <a:schemeClr val="bg1">
                <a:lumMod val="85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86" r="4494" b="19415"/>
            <a:stretch/>
          </p:blipFill>
          <p:spPr bwMode="auto">
            <a:xfrm>
              <a:off x="194912" y="1275666"/>
              <a:ext cx="5213426" cy="5305471"/>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sp>
          <p:nvSpPr>
            <p:cNvPr id="11" name="Rounded Rectangle 2"/>
            <p:cNvSpPr/>
            <p:nvPr/>
          </p:nvSpPr>
          <p:spPr>
            <a:xfrm>
              <a:off x="399879" y="4492300"/>
              <a:ext cx="992458" cy="301083"/>
            </a:xfrm>
            <a:prstGeom prst="roundRect">
              <a:avLst/>
            </a:prstGeom>
            <a:solidFill>
              <a:srgbClr val="72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1950</a:t>
              </a:r>
            </a:p>
          </p:txBody>
        </p:sp>
        <p:sp>
          <p:nvSpPr>
            <p:cNvPr id="12" name="Rounded Rectangle 3"/>
            <p:cNvSpPr/>
            <p:nvPr/>
          </p:nvSpPr>
          <p:spPr>
            <a:xfrm>
              <a:off x="399879" y="4883455"/>
              <a:ext cx="992458" cy="301083"/>
            </a:xfrm>
            <a:prstGeom prst="roundRect">
              <a:avLst/>
            </a:prstGeom>
            <a:solidFill>
              <a:srgbClr val="E749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1970</a:t>
              </a:r>
            </a:p>
          </p:txBody>
        </p:sp>
        <p:sp>
          <p:nvSpPr>
            <p:cNvPr id="13" name="Rounded Rectangle 4"/>
            <p:cNvSpPr/>
            <p:nvPr/>
          </p:nvSpPr>
          <p:spPr>
            <a:xfrm>
              <a:off x="399879" y="5291682"/>
              <a:ext cx="992458" cy="301083"/>
            </a:xfrm>
            <a:prstGeom prst="roundRect">
              <a:avLst/>
            </a:prstGeom>
            <a:solidFill>
              <a:srgbClr val="FFFD7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1990</a:t>
              </a:r>
            </a:p>
          </p:txBody>
        </p:sp>
        <p:sp>
          <p:nvSpPr>
            <p:cNvPr id="14" name="Rounded Rectangle 5"/>
            <p:cNvSpPr/>
            <p:nvPr/>
          </p:nvSpPr>
          <p:spPr>
            <a:xfrm>
              <a:off x="399879" y="5691373"/>
              <a:ext cx="992458" cy="301083"/>
            </a:xfrm>
            <a:prstGeom prst="roundRect">
              <a:avLst/>
            </a:prstGeom>
            <a:solidFill>
              <a:srgbClr val="B3D99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2000</a:t>
              </a:r>
            </a:p>
          </p:txBody>
        </p:sp>
        <p:sp>
          <p:nvSpPr>
            <p:cNvPr id="15" name="Rounded Rectangle 6"/>
            <p:cNvSpPr/>
            <p:nvPr/>
          </p:nvSpPr>
          <p:spPr>
            <a:xfrm>
              <a:off x="399879" y="6091064"/>
              <a:ext cx="992458" cy="301083"/>
            </a:xfrm>
            <a:prstGeom prst="roundRect">
              <a:avLst/>
            </a:prstGeom>
            <a:solidFill>
              <a:srgbClr val="CCFEB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2010</a:t>
              </a:r>
            </a:p>
          </p:txBody>
        </p:sp>
      </p:grpSp>
      <p:sp>
        <p:nvSpPr>
          <p:cNvPr id="18" name="Text Placeholder 3">
            <a:extLst>
              <a:ext uri="{FF2B5EF4-FFF2-40B4-BE49-F238E27FC236}">
                <a16:creationId xmlns:a16="http://schemas.microsoft.com/office/drawing/2014/main" id="{04136CBC-30D6-4861-AAE9-C4B6FEB0AE9C}"/>
              </a:ext>
            </a:extLst>
          </p:cNvPr>
          <p:cNvSpPr txBox="1">
            <a:spLocks/>
          </p:cNvSpPr>
          <p:nvPr/>
        </p:nvSpPr>
        <p:spPr>
          <a:xfrm>
            <a:off x="2282214" y="165967"/>
            <a:ext cx="7776186" cy="986589"/>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2600" b="1" dirty="0">
                <a:solidFill>
                  <a:schemeClr val="tx1">
                    <a:lumMod val="65000"/>
                    <a:lumOff val="35000"/>
                  </a:schemeClr>
                </a:solidFill>
                <a:latin typeface="Cambria" panose="02040503050406030204" pitchFamily="18" charset="0"/>
                <a:ea typeface="Cambria" panose="02040503050406030204" pitchFamily="18" charset="0"/>
                <a:cs typeface="Corbel"/>
              </a:rPr>
              <a:t>Since 1950 the Atlanta Region has Expanded Faster than Any Large Area in the Nation</a:t>
            </a:r>
          </a:p>
        </p:txBody>
      </p:sp>
      <p:pic>
        <p:nvPicPr>
          <p:cNvPr id="17" name="Picture 16" descr="left side_Page_5.jpg">
            <a:extLst>
              <a:ext uri="{FF2B5EF4-FFF2-40B4-BE49-F238E27FC236}">
                <a16:creationId xmlns:a16="http://schemas.microsoft.com/office/drawing/2014/main" id="{C29F3D78-A91D-43D1-9B1E-FE1C5C4C0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827" y="0"/>
            <a:ext cx="282001" cy="6858000"/>
          </a:xfrm>
          <a:prstGeom prst="rect">
            <a:avLst/>
          </a:prstGeom>
        </p:spPr>
      </p:pic>
    </p:spTree>
    <p:extLst>
      <p:ext uri="{BB962C8B-B14F-4D97-AF65-F5344CB8AC3E}">
        <p14:creationId xmlns:p14="http://schemas.microsoft.com/office/powerpoint/2010/main" val="1421277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7CE39-9F96-4B03-8183-8360F797C925}"/>
              </a:ext>
            </a:extLst>
          </p:cNvPr>
          <p:cNvPicPr>
            <a:picLocks noChangeAspect="1"/>
          </p:cNvPicPr>
          <p:nvPr/>
        </p:nvPicPr>
        <p:blipFill rotWithShape="1">
          <a:blip r:embed="rId2">
            <a:extLst>
              <a:ext uri="{28A0092B-C50C-407E-A947-70E740481C1C}">
                <a14:useLocalDpi xmlns:a14="http://schemas.microsoft.com/office/drawing/2010/main" val="0"/>
              </a:ext>
            </a:extLst>
          </a:blip>
          <a:srcRect l="28267" t="37643" r="34800" b="36267"/>
          <a:stretch/>
        </p:blipFill>
        <p:spPr>
          <a:xfrm>
            <a:off x="2694432" y="1152016"/>
            <a:ext cx="7504336" cy="5301210"/>
          </a:xfrm>
          <a:prstGeom prst="rect">
            <a:avLst/>
          </a:prstGeom>
        </p:spPr>
      </p:pic>
      <p:sp>
        <p:nvSpPr>
          <p:cNvPr id="6" name="Text Placeholder 3">
            <a:extLst>
              <a:ext uri="{FF2B5EF4-FFF2-40B4-BE49-F238E27FC236}">
                <a16:creationId xmlns:a16="http://schemas.microsoft.com/office/drawing/2014/main" id="{BAAAB8B8-1344-499C-A38D-737B9D7323F9}"/>
              </a:ext>
            </a:extLst>
          </p:cNvPr>
          <p:cNvSpPr txBox="1">
            <a:spLocks/>
          </p:cNvSpPr>
          <p:nvPr/>
        </p:nvSpPr>
        <p:spPr>
          <a:xfrm>
            <a:off x="2474976" y="41960"/>
            <a:ext cx="8101584" cy="947386"/>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2800" b="1" dirty="0">
                <a:solidFill>
                  <a:schemeClr val="tx1">
                    <a:lumMod val="50000"/>
                    <a:lumOff val="50000"/>
                  </a:schemeClr>
                </a:solidFill>
                <a:latin typeface="Cambria" panose="02040503050406030204" pitchFamily="18" charset="0"/>
                <a:ea typeface="Cambria" panose="02040503050406030204" pitchFamily="18" charset="0"/>
                <a:cs typeface="Corbel"/>
              </a:rPr>
              <a:t>60% of Gwinnett County’s Employed Residents         (over 206,000) Work Outside of the County</a:t>
            </a:r>
          </a:p>
        </p:txBody>
      </p:sp>
      <p:pic>
        <p:nvPicPr>
          <p:cNvPr id="8" name="Picture 7">
            <a:extLst>
              <a:ext uri="{FF2B5EF4-FFF2-40B4-BE49-F238E27FC236}">
                <a16:creationId xmlns:a16="http://schemas.microsoft.com/office/drawing/2014/main" id="{224A0AF9-7BDA-43C1-8EA7-326F1A03655E}"/>
              </a:ext>
            </a:extLst>
          </p:cNvPr>
          <p:cNvPicPr>
            <a:picLocks noChangeAspect="1"/>
          </p:cNvPicPr>
          <p:nvPr/>
        </p:nvPicPr>
        <p:blipFill rotWithShape="1">
          <a:blip r:embed="rId3">
            <a:extLst>
              <a:ext uri="{28A0092B-C50C-407E-A947-70E740481C1C}">
                <a14:useLocalDpi xmlns:a14="http://schemas.microsoft.com/office/drawing/2010/main" val="0"/>
              </a:ext>
            </a:extLst>
          </a:blip>
          <a:srcRect t="32857" r="16769"/>
          <a:stretch/>
        </p:blipFill>
        <p:spPr>
          <a:xfrm>
            <a:off x="7462132" y="5208171"/>
            <a:ext cx="2866275" cy="1245055"/>
          </a:xfrm>
          <a:prstGeom prst="rect">
            <a:avLst/>
          </a:prstGeom>
        </p:spPr>
      </p:pic>
      <p:sp>
        <p:nvSpPr>
          <p:cNvPr id="5" name="TextBox 4">
            <a:extLst>
              <a:ext uri="{FF2B5EF4-FFF2-40B4-BE49-F238E27FC236}">
                <a16:creationId xmlns:a16="http://schemas.microsoft.com/office/drawing/2014/main" id="{94A2D1F0-81BE-45CA-8E28-5CD394722F93}"/>
              </a:ext>
            </a:extLst>
          </p:cNvPr>
          <p:cNvSpPr txBox="1"/>
          <p:nvPr/>
        </p:nvSpPr>
        <p:spPr>
          <a:xfrm>
            <a:off x="2564795" y="6453225"/>
            <a:ext cx="2873121" cy="338554"/>
          </a:xfrm>
          <a:prstGeom prst="rect">
            <a:avLst/>
          </a:prstGeom>
          <a:noFill/>
        </p:spPr>
        <p:txBody>
          <a:bodyPr wrap="square" rtlCol="0">
            <a:spAutoFit/>
          </a:bodyPr>
          <a:lstStyle/>
          <a:p>
            <a:r>
              <a:rPr lang="en-US" sz="1600" b="1" dirty="0">
                <a:latin typeface="Corbel" panose="020B0503020204020204" pitchFamily="34" charset="0"/>
              </a:rPr>
              <a:t>Source: US Census Bureau</a:t>
            </a:r>
          </a:p>
        </p:txBody>
      </p:sp>
      <p:pic>
        <p:nvPicPr>
          <p:cNvPr id="7" name="Picture 6" descr="left side_Page_5.jpg">
            <a:extLst>
              <a:ext uri="{FF2B5EF4-FFF2-40B4-BE49-F238E27FC236}">
                <a16:creationId xmlns:a16="http://schemas.microsoft.com/office/drawing/2014/main" id="{9694998A-26D6-4CC3-9709-60276D9A6D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1" y="0"/>
            <a:ext cx="282001" cy="6858000"/>
          </a:xfrm>
          <a:prstGeom prst="rect">
            <a:avLst/>
          </a:prstGeom>
        </p:spPr>
      </p:pic>
    </p:spTree>
    <p:extLst>
      <p:ext uri="{BB962C8B-B14F-4D97-AF65-F5344CB8AC3E}">
        <p14:creationId xmlns:p14="http://schemas.microsoft.com/office/powerpoint/2010/main" val="3559868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cenar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644" y="1665953"/>
            <a:ext cx="6673337" cy="42961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2928859" y="-33953"/>
            <a:ext cx="7634486" cy="837185"/>
          </a:xfrm>
        </p:spPr>
        <p:txBody>
          <a:bodyPr>
            <a:normAutofit/>
          </a:bodyPr>
          <a:lstStyle/>
          <a:p>
            <a:r>
              <a:rPr lang="en-US" sz="2400" b="1" dirty="0"/>
              <a:t>There is no single path to “Win the Future” </a:t>
            </a:r>
          </a:p>
        </p:txBody>
      </p:sp>
      <p:pic>
        <p:nvPicPr>
          <p:cNvPr id="5" name="Picture 4"/>
          <p:cNvPicPr>
            <a:picLocks noChangeAspect="1"/>
          </p:cNvPicPr>
          <p:nvPr/>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3389" t="22687" r="13084" b="22786"/>
          <a:stretch/>
        </p:blipFill>
        <p:spPr>
          <a:xfrm>
            <a:off x="2140502" y="1665954"/>
            <a:ext cx="1204179" cy="1155675"/>
          </a:xfrm>
          <a:prstGeom prst="rect">
            <a:avLst/>
          </a:prstGeom>
        </p:spPr>
      </p:pic>
      <p:pic>
        <p:nvPicPr>
          <p:cNvPr id="6" name="Picture 5"/>
          <p:cNvPicPr>
            <a:picLocks noChangeAspect="1"/>
          </p:cNvPicPr>
          <p:nvPr/>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3389" t="22687" r="13084" b="22786"/>
          <a:stretch/>
        </p:blipFill>
        <p:spPr>
          <a:xfrm>
            <a:off x="2140502" y="5384256"/>
            <a:ext cx="1204179" cy="1155675"/>
          </a:xfrm>
          <a:prstGeom prst="rect">
            <a:avLst/>
          </a:prstGeom>
        </p:spPr>
      </p:pic>
      <p:pic>
        <p:nvPicPr>
          <p:cNvPr id="7" name="Picture 6"/>
          <p:cNvPicPr>
            <a:picLocks noChangeAspect="1"/>
          </p:cNvPicPr>
          <p:nvPr/>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3389" t="22687" r="13084" b="22786"/>
          <a:stretch/>
        </p:blipFill>
        <p:spPr>
          <a:xfrm>
            <a:off x="8853501" y="1665954"/>
            <a:ext cx="1204179" cy="1155675"/>
          </a:xfrm>
          <a:prstGeom prst="rect">
            <a:avLst/>
          </a:prstGeom>
        </p:spPr>
      </p:pic>
      <p:pic>
        <p:nvPicPr>
          <p:cNvPr id="8" name="Picture 7"/>
          <p:cNvPicPr>
            <a:picLocks noChangeAspect="1"/>
          </p:cNvPicPr>
          <p:nvPr/>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3389" t="22687" r="13084" b="22786"/>
          <a:stretch/>
        </p:blipFill>
        <p:spPr>
          <a:xfrm>
            <a:off x="8853501" y="5384256"/>
            <a:ext cx="1204179" cy="1155675"/>
          </a:xfrm>
          <a:prstGeom prst="rect">
            <a:avLst/>
          </a:prstGeom>
        </p:spPr>
      </p:pic>
      <p:pic>
        <p:nvPicPr>
          <p:cNvPr id="9" name="Picture 8" descr="left side_Page_5.jpg">
            <a:extLst>
              <a:ext uri="{FF2B5EF4-FFF2-40B4-BE49-F238E27FC236}">
                <a16:creationId xmlns:a16="http://schemas.microsoft.com/office/drawing/2014/main" id="{ADFE0D12-D4F5-4908-9FD1-D721F94E4C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9146" y="0"/>
            <a:ext cx="282001" cy="6858000"/>
          </a:xfrm>
          <a:prstGeom prst="rect">
            <a:avLst/>
          </a:prstGeom>
        </p:spPr>
      </p:pic>
    </p:spTree>
    <p:extLst>
      <p:ext uri="{BB962C8B-B14F-4D97-AF65-F5344CB8AC3E}">
        <p14:creationId xmlns:p14="http://schemas.microsoft.com/office/powerpoint/2010/main" val="866932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FDD7CE0B-4741-467D-99EC-6B958BABD1AD}"/>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057400" y="612775"/>
            <a:ext cx="8610600" cy="52149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RC logo_Gold.jpg">
            <a:extLst>
              <a:ext uri="{FF2B5EF4-FFF2-40B4-BE49-F238E27FC236}">
                <a16:creationId xmlns:a16="http://schemas.microsoft.com/office/drawing/2014/main" id="{3BF937A2-B421-4CA0-87F7-6A420768B7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2100" y="6000751"/>
            <a:ext cx="1244494" cy="612857"/>
          </a:xfrm>
          <a:prstGeom prst="rect">
            <a:avLst/>
          </a:prstGeom>
        </p:spPr>
      </p:pic>
      <p:pic>
        <p:nvPicPr>
          <p:cNvPr id="4" name="Picture 3" descr="left side_Page_5.jpg">
            <a:extLst>
              <a:ext uri="{FF2B5EF4-FFF2-40B4-BE49-F238E27FC236}">
                <a16:creationId xmlns:a16="http://schemas.microsoft.com/office/drawing/2014/main" id="{430F88C2-566B-4CE4-8BB5-E095E17959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0"/>
            <a:ext cx="282001" cy="6858000"/>
          </a:xfrm>
          <a:prstGeom prst="rect">
            <a:avLst/>
          </a:prstGeom>
        </p:spPr>
      </p:pic>
    </p:spTree>
    <p:extLst>
      <p:ext uri="{BB962C8B-B14F-4D97-AF65-F5344CB8AC3E}">
        <p14:creationId xmlns:p14="http://schemas.microsoft.com/office/powerpoint/2010/main" val="188334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Rectangle 19"/>
          <p:cNvSpPr/>
          <p:nvPr/>
        </p:nvSpPr>
        <p:spPr>
          <a:xfrm>
            <a:off x="5301995" y="4203472"/>
            <a:ext cx="2051305" cy="723999"/>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21" name="Rectangle 20"/>
          <p:cNvSpPr/>
          <p:nvPr/>
        </p:nvSpPr>
        <p:spPr>
          <a:xfrm>
            <a:off x="5301995" y="5043783"/>
            <a:ext cx="2051305" cy="723999"/>
          </a:xfrm>
          <a:prstGeom prst="rect">
            <a:avLst/>
          </a:prstGeom>
          <a:solidFill>
            <a:srgbClr val="124B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9971"/>
              </a:solidFill>
            </a:endParaRPr>
          </a:p>
        </p:txBody>
      </p:sp>
      <p:sp>
        <p:nvSpPr>
          <p:cNvPr id="22" name="Rectangle 21"/>
          <p:cNvSpPr/>
          <p:nvPr/>
        </p:nvSpPr>
        <p:spPr>
          <a:xfrm>
            <a:off x="5301995" y="5909320"/>
            <a:ext cx="2051304" cy="723999"/>
          </a:xfrm>
          <a:prstGeom prst="rect">
            <a:avLst/>
          </a:prstGeom>
          <a:solidFill>
            <a:srgbClr val="1E99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9971"/>
              </a:solidFill>
            </a:endParaRPr>
          </a:p>
        </p:txBody>
      </p:sp>
      <p:sp>
        <p:nvSpPr>
          <p:cNvPr id="19" name="Rectangle 18"/>
          <p:cNvSpPr/>
          <p:nvPr/>
        </p:nvSpPr>
        <p:spPr>
          <a:xfrm>
            <a:off x="5315130" y="1759620"/>
            <a:ext cx="5352870" cy="2256550"/>
          </a:xfrm>
          <a:prstGeom prst="rect">
            <a:avLst/>
          </a:prstGeom>
          <a:solidFill>
            <a:srgbClr val="124B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9971"/>
              </a:solidFill>
            </a:endParaRPr>
          </a:p>
        </p:txBody>
      </p:sp>
      <p:sp>
        <p:nvSpPr>
          <p:cNvPr id="8" name="Title 1"/>
          <p:cNvSpPr txBox="1">
            <a:spLocks/>
          </p:cNvSpPr>
          <p:nvPr/>
        </p:nvSpPr>
        <p:spPr>
          <a:xfrm>
            <a:off x="6133708" y="2568399"/>
            <a:ext cx="4384889" cy="1523288"/>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3200" b="0" dirty="0">
                <a:solidFill>
                  <a:schemeClr val="bg1"/>
                </a:solidFill>
                <a:latin typeface="Corbel"/>
                <a:cs typeface="Corbel"/>
              </a:rPr>
              <a:t>RTP is a </a:t>
            </a:r>
            <a:r>
              <a:rPr lang="en-US" sz="3200" b="0" dirty="0">
                <a:solidFill>
                  <a:schemeClr val="accent5">
                    <a:lumMod val="40000"/>
                    <a:lumOff val="60000"/>
                  </a:schemeClr>
                </a:solidFill>
                <a:latin typeface="Corbel"/>
                <a:cs typeface="Corbel"/>
              </a:rPr>
              <a:t>20+ year </a:t>
            </a:r>
            <a:r>
              <a:rPr lang="en-US" sz="3200" dirty="0">
                <a:solidFill>
                  <a:schemeClr val="accent5">
                    <a:lumMod val="40000"/>
                    <a:lumOff val="60000"/>
                  </a:schemeClr>
                </a:solidFill>
                <a:latin typeface="Corbel"/>
                <a:cs typeface="Corbel"/>
              </a:rPr>
              <a:t>long range plan </a:t>
            </a:r>
            <a:r>
              <a:rPr lang="en-US" sz="3200" b="0" dirty="0">
                <a:solidFill>
                  <a:schemeClr val="bg1"/>
                </a:solidFill>
                <a:latin typeface="Corbel"/>
                <a:cs typeface="Corbel"/>
              </a:rPr>
              <a:t>that is updated every 4 years  </a:t>
            </a:r>
            <a:br>
              <a:rPr lang="en-US" sz="3200" b="0" dirty="0">
                <a:solidFill>
                  <a:schemeClr val="bg1"/>
                </a:solidFill>
                <a:latin typeface="Corbel"/>
                <a:cs typeface="Corbel"/>
              </a:rPr>
            </a:br>
            <a:endParaRPr lang="en-US" sz="3200" b="0" dirty="0">
              <a:solidFill>
                <a:schemeClr val="bg1"/>
              </a:solidFill>
              <a:latin typeface="Corbel"/>
              <a:cs typeface="Corbel"/>
            </a:endParaRPr>
          </a:p>
        </p:txBody>
      </p:sp>
      <p:sp>
        <p:nvSpPr>
          <p:cNvPr id="10" name="Text Placeholder 3"/>
          <p:cNvSpPr txBox="1">
            <a:spLocks/>
          </p:cNvSpPr>
          <p:nvPr/>
        </p:nvSpPr>
        <p:spPr>
          <a:xfrm>
            <a:off x="2757758" y="360809"/>
            <a:ext cx="5715682" cy="1147049"/>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3200" b="1" dirty="0">
                <a:solidFill>
                  <a:schemeClr val="tx1">
                    <a:lumMod val="50000"/>
                    <a:lumOff val="50000"/>
                  </a:schemeClr>
                </a:solidFill>
                <a:latin typeface="Cambria" panose="02040503050406030204" pitchFamily="18" charset="0"/>
                <a:ea typeface="Cambria" panose="02040503050406030204" pitchFamily="18" charset="0"/>
                <a:cs typeface="Corbel"/>
              </a:rPr>
              <a:t>REGIONAL TRANSPORTATION PLAN (RTP) </a:t>
            </a:r>
          </a:p>
        </p:txBody>
      </p:sp>
      <p:cxnSp>
        <p:nvCxnSpPr>
          <p:cNvPr id="11" name="Straight Connector 10"/>
          <p:cNvCxnSpPr/>
          <p:nvPr/>
        </p:nvCxnSpPr>
        <p:spPr>
          <a:xfrm>
            <a:off x="2501928" y="496183"/>
            <a:ext cx="0" cy="876300"/>
          </a:xfrm>
          <a:prstGeom prst="line">
            <a:avLst/>
          </a:prstGeom>
          <a:ln w="57150" cmpd="sng">
            <a:solidFill>
              <a:srgbClr val="124B68"/>
            </a:solidFill>
          </a:ln>
        </p:spPr>
        <p:style>
          <a:lnRef idx="2">
            <a:schemeClr val="accent1"/>
          </a:lnRef>
          <a:fillRef idx="0">
            <a:schemeClr val="accent1"/>
          </a:fillRef>
          <a:effectRef idx="1">
            <a:schemeClr val="accent1"/>
          </a:effectRef>
          <a:fontRef idx="minor">
            <a:schemeClr val="tx1"/>
          </a:fontRef>
        </p:style>
      </p:cxnSp>
      <p:sp>
        <p:nvSpPr>
          <p:cNvPr id="14" name="Title 13"/>
          <p:cNvSpPr>
            <a:spLocks noGrp="1"/>
          </p:cNvSpPr>
          <p:nvPr>
            <p:ph type="title"/>
          </p:nvPr>
        </p:nvSpPr>
        <p:spPr>
          <a:xfrm>
            <a:off x="5315131" y="4203471"/>
            <a:ext cx="2015325" cy="707146"/>
          </a:xfrm>
        </p:spPr>
        <p:txBody>
          <a:bodyPr>
            <a:noAutofit/>
          </a:bodyPr>
          <a:lstStyle/>
          <a:p>
            <a:r>
              <a:rPr lang="en-US" sz="1900" b="1" dirty="0">
                <a:solidFill>
                  <a:schemeClr val="bg1"/>
                </a:solidFill>
                <a:latin typeface="Corbel"/>
                <a:cs typeface="Corbel"/>
              </a:rPr>
              <a:t>World Class Infrastructure</a:t>
            </a:r>
          </a:p>
        </p:txBody>
      </p:sp>
      <p:sp>
        <p:nvSpPr>
          <p:cNvPr id="15" name="Title 13"/>
          <p:cNvSpPr txBox="1">
            <a:spLocks/>
          </p:cNvSpPr>
          <p:nvPr/>
        </p:nvSpPr>
        <p:spPr>
          <a:xfrm>
            <a:off x="5416935" y="5093283"/>
            <a:ext cx="1936365" cy="566738"/>
          </a:xfrm>
          <a:prstGeom prst="rect">
            <a:avLst/>
          </a:prstGeom>
        </p:spPr>
        <p:txBody>
          <a:bodyPr vert="horz" lIns="91440" tIns="45720" rIns="91440" bIns="45720" rtlCol="0" anchor="b">
            <a:normAutofit fontScale="92500" lnSpcReduction="20000"/>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dirty="0">
                <a:solidFill>
                  <a:srgbClr val="FFFFFF"/>
                </a:solidFill>
                <a:latin typeface="Corbel"/>
                <a:cs typeface="Corbel"/>
              </a:rPr>
              <a:t>Healthy Livable Communities </a:t>
            </a:r>
          </a:p>
        </p:txBody>
      </p:sp>
      <p:sp>
        <p:nvSpPr>
          <p:cNvPr id="16" name="Title 13"/>
          <p:cNvSpPr txBox="1">
            <a:spLocks/>
          </p:cNvSpPr>
          <p:nvPr/>
        </p:nvSpPr>
        <p:spPr>
          <a:xfrm>
            <a:off x="5431195" y="5825121"/>
            <a:ext cx="2198427" cy="77215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dirty="0">
                <a:solidFill>
                  <a:srgbClr val="FFFFFF"/>
                </a:solidFill>
                <a:latin typeface="Corbel"/>
                <a:cs typeface="Corbel"/>
              </a:rPr>
              <a:t>Competitive Economy </a:t>
            </a:r>
          </a:p>
        </p:txBody>
      </p:sp>
      <p:pic>
        <p:nvPicPr>
          <p:cNvPr id="18" name="Picture 17"/>
          <p:cNvPicPr>
            <a:picLocks noChangeAspect="1"/>
          </p:cNvPicPr>
          <p:nvPr/>
        </p:nvPicPr>
        <p:blipFill rotWithShape="1">
          <a:blip r:embed="rId2"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3389" t="22687" r="13084" b="22786"/>
          <a:stretch/>
        </p:blipFill>
        <p:spPr>
          <a:xfrm>
            <a:off x="2282474" y="4057186"/>
            <a:ext cx="2684921" cy="2576773"/>
          </a:xfrm>
          <a:prstGeom prst="rect">
            <a:avLst/>
          </a:prstGeom>
        </p:spPr>
      </p:pic>
      <p:sp>
        <p:nvSpPr>
          <p:cNvPr id="23" name="Title 13"/>
          <p:cNvSpPr txBox="1">
            <a:spLocks/>
          </p:cNvSpPr>
          <p:nvPr/>
        </p:nvSpPr>
        <p:spPr>
          <a:xfrm>
            <a:off x="7683500" y="4257686"/>
            <a:ext cx="2885896" cy="2508812"/>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b="0" dirty="0">
                <a:solidFill>
                  <a:srgbClr val="124B68"/>
                </a:solidFill>
                <a:latin typeface="Corbel"/>
                <a:cs typeface="Corbel"/>
              </a:rPr>
              <a:t>Ensuring a comprehensive transportation network</a:t>
            </a:r>
          </a:p>
          <a:p>
            <a:endParaRPr lang="en-US" b="0" dirty="0">
              <a:solidFill>
                <a:srgbClr val="124B68"/>
              </a:solidFill>
              <a:latin typeface="Corbel"/>
              <a:cs typeface="Corbel"/>
            </a:endParaRPr>
          </a:p>
          <a:p>
            <a:r>
              <a:rPr lang="en-US" b="0" dirty="0">
                <a:solidFill>
                  <a:srgbClr val="124B68"/>
                </a:solidFill>
                <a:latin typeface="Corbel"/>
                <a:cs typeface="Corbel"/>
              </a:rPr>
              <a:t>Developing </a:t>
            </a:r>
            <a:r>
              <a:rPr lang="en-US" b="0" dirty="0" err="1">
                <a:solidFill>
                  <a:srgbClr val="124B68"/>
                </a:solidFill>
                <a:latin typeface="Corbel"/>
                <a:cs typeface="Corbel"/>
              </a:rPr>
              <a:t>walkable</a:t>
            </a:r>
            <a:r>
              <a:rPr lang="en-US" b="0" dirty="0">
                <a:solidFill>
                  <a:srgbClr val="124B68"/>
                </a:solidFill>
                <a:latin typeface="Corbel"/>
                <a:cs typeface="Corbel"/>
              </a:rPr>
              <a:t>, vibrant communities </a:t>
            </a:r>
          </a:p>
          <a:p>
            <a:endParaRPr lang="en-US" b="0" dirty="0">
              <a:solidFill>
                <a:srgbClr val="124B68"/>
              </a:solidFill>
              <a:latin typeface="Corbel"/>
              <a:cs typeface="Corbel"/>
            </a:endParaRPr>
          </a:p>
          <a:p>
            <a:r>
              <a:rPr lang="en-US" b="0" dirty="0">
                <a:solidFill>
                  <a:srgbClr val="124B68"/>
                </a:solidFill>
                <a:latin typeface="Corbel"/>
                <a:cs typeface="Corbel"/>
              </a:rPr>
              <a:t>Building the region as a global hub of innovation and prosperity </a:t>
            </a:r>
          </a:p>
          <a:p>
            <a:endParaRPr lang="en-US" b="0" dirty="0">
              <a:solidFill>
                <a:srgbClr val="124B68"/>
              </a:solidFill>
              <a:latin typeface="Corbel"/>
              <a:cs typeface="Corbel"/>
            </a:endParaRPr>
          </a:p>
        </p:txBody>
      </p:sp>
      <p:cxnSp>
        <p:nvCxnSpPr>
          <p:cNvPr id="25" name="Straight Connector 24"/>
          <p:cNvCxnSpPr/>
          <p:nvPr/>
        </p:nvCxnSpPr>
        <p:spPr>
          <a:xfrm flipV="1">
            <a:off x="7270849" y="4558261"/>
            <a:ext cx="358773" cy="7210"/>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330454" y="5393448"/>
            <a:ext cx="302246" cy="1"/>
          </a:xfrm>
          <a:prstGeom prst="line">
            <a:avLst/>
          </a:prstGeom>
          <a:ln>
            <a:solidFill>
              <a:srgbClr val="124B68"/>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330454" y="6244931"/>
            <a:ext cx="302246" cy="0"/>
          </a:xfrm>
          <a:prstGeom prst="line">
            <a:avLst/>
          </a:prstGeom>
          <a:ln>
            <a:solidFill>
              <a:srgbClr val="1E9971"/>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538302" y="2070100"/>
            <a:ext cx="2472887" cy="1740372"/>
          </a:xfrm>
          <a:prstGeom prst="rect">
            <a:avLst/>
          </a:prstGeom>
        </p:spPr>
      </p:pic>
      <p:pic>
        <p:nvPicPr>
          <p:cNvPr id="28" name="Picture 27" descr="left side_Page_5.jpg">
            <a:extLst>
              <a:ext uri="{FF2B5EF4-FFF2-40B4-BE49-F238E27FC236}">
                <a16:creationId xmlns:a16="http://schemas.microsoft.com/office/drawing/2014/main" id="{285A5541-7B6F-495C-868C-39366F6B89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1" y="0"/>
            <a:ext cx="282001" cy="6858000"/>
          </a:xfrm>
          <a:prstGeom prst="rect">
            <a:avLst/>
          </a:prstGeom>
        </p:spPr>
      </p:pic>
    </p:spTree>
    <p:extLst>
      <p:ext uri="{BB962C8B-B14F-4D97-AF65-F5344CB8AC3E}">
        <p14:creationId xmlns:p14="http://schemas.microsoft.com/office/powerpoint/2010/main" val="1406309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BC40A-D6D5-45AF-B0DE-1704213F934E}"/>
              </a:ext>
            </a:extLst>
          </p:cNvPr>
          <p:cNvSpPr>
            <a:spLocks noGrp="1"/>
          </p:cNvSpPr>
          <p:nvPr>
            <p:ph type="title" idx="4294967295"/>
          </p:nvPr>
        </p:nvSpPr>
        <p:spPr>
          <a:xfrm>
            <a:off x="2066925" y="356577"/>
            <a:ext cx="8058150" cy="1193800"/>
          </a:xfrm>
        </p:spPr>
        <p:txBody>
          <a:bodyPr>
            <a:normAutofit/>
          </a:bodyPr>
          <a:lstStyle/>
          <a:p>
            <a:r>
              <a:rPr lang="en-US" dirty="0"/>
              <a:t> </a:t>
            </a:r>
            <a:r>
              <a:rPr lang="en-US" sz="3600" b="1" dirty="0">
                <a:solidFill>
                  <a:schemeClr val="tx1">
                    <a:lumMod val="50000"/>
                    <a:lumOff val="50000"/>
                  </a:schemeClr>
                </a:solidFill>
                <a:latin typeface="Cambria" panose="02040503050406030204" pitchFamily="18" charset="0"/>
                <a:ea typeface="Cambria" panose="02040503050406030204" pitchFamily="18" charset="0"/>
                <a:cs typeface="Calibri" panose="020F0502020204030204" pitchFamily="34" charset="0"/>
              </a:rPr>
              <a:t>Trips created by Demand and Supply</a:t>
            </a:r>
          </a:p>
        </p:txBody>
      </p:sp>
      <p:graphicFrame>
        <p:nvGraphicFramePr>
          <p:cNvPr id="4" name="Content Placeholder 3">
            <a:extLst>
              <a:ext uri="{FF2B5EF4-FFF2-40B4-BE49-F238E27FC236}">
                <a16:creationId xmlns:a16="http://schemas.microsoft.com/office/drawing/2014/main" id="{A7FFDDA0-EB54-4754-8B77-BE0D6CEF8473}"/>
              </a:ext>
            </a:extLst>
          </p:cNvPr>
          <p:cNvGraphicFramePr>
            <a:graphicFrameLocks noGrp="1"/>
          </p:cNvGraphicFramePr>
          <p:nvPr>
            <p:ph idx="4294967295"/>
            <p:extLst/>
          </p:nvPr>
        </p:nvGraphicFramePr>
        <p:xfrm>
          <a:off x="2473569" y="2204794"/>
          <a:ext cx="7886700" cy="326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RC logo_Gold.jpg">
            <a:extLst>
              <a:ext uri="{FF2B5EF4-FFF2-40B4-BE49-F238E27FC236}">
                <a16:creationId xmlns:a16="http://schemas.microsoft.com/office/drawing/2014/main" id="{DF5A3086-55A1-4ED3-A468-EC63BD7095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2100" y="6000751"/>
            <a:ext cx="1244494" cy="612857"/>
          </a:xfrm>
          <a:prstGeom prst="rect">
            <a:avLst/>
          </a:prstGeom>
        </p:spPr>
      </p:pic>
      <p:pic>
        <p:nvPicPr>
          <p:cNvPr id="8" name="Picture 7" descr="left side_Page_5.jpg">
            <a:extLst>
              <a:ext uri="{FF2B5EF4-FFF2-40B4-BE49-F238E27FC236}">
                <a16:creationId xmlns:a16="http://schemas.microsoft.com/office/drawing/2014/main" id="{E32E6AED-7F6B-4EEC-8257-156DC86D0F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1" y="0"/>
            <a:ext cx="282001" cy="6858000"/>
          </a:xfrm>
          <a:prstGeom prst="rect">
            <a:avLst/>
          </a:prstGeom>
        </p:spPr>
      </p:pic>
    </p:spTree>
    <p:extLst>
      <p:ext uri="{BB962C8B-B14F-4D97-AF65-F5344CB8AC3E}">
        <p14:creationId xmlns:p14="http://schemas.microsoft.com/office/powerpoint/2010/main" val="285429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4677925" y="1131684"/>
            <a:ext cx="2542218" cy="5613149"/>
          </a:xfrm>
          <a:prstGeom prst="roundRect">
            <a:avLst/>
          </a:prstGeom>
          <a:solidFill>
            <a:schemeClr val="bg1">
              <a:lumMod val="9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3" name="Title 1"/>
          <p:cNvSpPr>
            <a:spLocks noGrp="1"/>
          </p:cNvSpPr>
          <p:nvPr>
            <p:ph type="title"/>
          </p:nvPr>
        </p:nvSpPr>
        <p:spPr>
          <a:xfrm>
            <a:off x="2928859" y="92233"/>
            <a:ext cx="7634486" cy="837185"/>
          </a:xfrm>
        </p:spPr>
        <p:txBody>
          <a:bodyPr>
            <a:normAutofit/>
          </a:bodyPr>
          <a:lstStyle/>
          <a:p>
            <a:r>
              <a:rPr lang="en-US" sz="2800" b="1" dirty="0">
                <a:solidFill>
                  <a:schemeClr val="tx1">
                    <a:lumMod val="50000"/>
                    <a:lumOff val="50000"/>
                  </a:schemeClr>
                </a:solidFill>
                <a:latin typeface="Cambria" panose="02040503050406030204" pitchFamily="18" charset="0"/>
                <a:ea typeface="Cambria" panose="02040503050406030204" pitchFamily="18" charset="0"/>
              </a:rPr>
              <a:t>“Normative” scenario development process</a:t>
            </a:r>
          </a:p>
        </p:txBody>
      </p:sp>
      <p:sp>
        <p:nvSpPr>
          <p:cNvPr id="4" name="Oval 3"/>
          <p:cNvSpPr/>
          <p:nvPr/>
        </p:nvSpPr>
        <p:spPr>
          <a:xfrm>
            <a:off x="1736245" y="2856949"/>
            <a:ext cx="2059320" cy="205932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5" name="TextBox 4"/>
          <p:cNvSpPr txBox="1"/>
          <p:nvPr/>
        </p:nvSpPr>
        <p:spPr>
          <a:xfrm>
            <a:off x="2233067" y="2487617"/>
            <a:ext cx="1065676" cy="369332"/>
          </a:xfrm>
          <a:prstGeom prst="rect">
            <a:avLst/>
          </a:prstGeom>
          <a:noFill/>
        </p:spPr>
        <p:txBody>
          <a:bodyPr wrap="none" rtlCol="0">
            <a:spAutoFit/>
          </a:bodyPr>
          <a:lstStyle/>
          <a:p>
            <a:pPr>
              <a:defRPr/>
            </a:pPr>
            <a:r>
              <a:rPr lang="en-US" b="1" kern="0" dirty="0">
                <a:solidFill>
                  <a:sysClr val="windowText" lastClr="000000"/>
                </a:solidFill>
              </a:rPr>
              <a:t>EXISTING</a:t>
            </a:r>
          </a:p>
        </p:txBody>
      </p:sp>
      <p:sp>
        <p:nvSpPr>
          <p:cNvPr id="6" name="Right Arrow 5"/>
          <p:cNvSpPr/>
          <p:nvPr/>
        </p:nvSpPr>
        <p:spPr>
          <a:xfrm>
            <a:off x="3939670" y="3639672"/>
            <a:ext cx="585694" cy="442259"/>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7" name="Oval 6"/>
          <p:cNvSpPr/>
          <p:nvPr/>
        </p:nvSpPr>
        <p:spPr>
          <a:xfrm>
            <a:off x="4936486" y="1687927"/>
            <a:ext cx="2059320" cy="2059320"/>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8" name="TextBox 7"/>
          <p:cNvSpPr txBox="1"/>
          <p:nvPr/>
        </p:nvSpPr>
        <p:spPr>
          <a:xfrm>
            <a:off x="5119200" y="1318596"/>
            <a:ext cx="1762598" cy="307777"/>
          </a:xfrm>
          <a:prstGeom prst="rect">
            <a:avLst/>
          </a:prstGeom>
          <a:noFill/>
        </p:spPr>
        <p:txBody>
          <a:bodyPr wrap="none" rtlCol="0">
            <a:spAutoFit/>
          </a:bodyPr>
          <a:lstStyle/>
          <a:p>
            <a:pPr>
              <a:defRPr/>
            </a:pPr>
            <a:r>
              <a:rPr lang="en-US" sz="1400" b="1" kern="0" dirty="0">
                <a:solidFill>
                  <a:sysClr val="windowText" lastClr="000000"/>
                </a:solidFill>
              </a:rPr>
              <a:t>SHIFTS IN LAND USES</a:t>
            </a:r>
          </a:p>
        </p:txBody>
      </p:sp>
      <p:cxnSp>
        <p:nvCxnSpPr>
          <p:cNvPr id="10" name="Straight Connector 9"/>
          <p:cNvCxnSpPr/>
          <p:nvPr/>
        </p:nvCxnSpPr>
        <p:spPr>
          <a:xfrm>
            <a:off x="2628058" y="2961963"/>
            <a:ext cx="0" cy="18467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640012" y="3452034"/>
            <a:ext cx="9084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86976" y="4067610"/>
            <a:ext cx="13327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213750" y="3452035"/>
            <a:ext cx="0" cy="10279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219728" y="4474010"/>
            <a:ext cx="2808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33067" y="3224929"/>
            <a:ext cx="0" cy="10578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970646" y="4288739"/>
            <a:ext cx="1243104" cy="0"/>
          </a:xfrm>
          <a:prstGeom prst="line">
            <a:avLst/>
          </a:prstGeom>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2"/>
          <a:stretch>
            <a:fillRect/>
          </a:stretch>
        </p:blipFill>
        <p:spPr>
          <a:xfrm>
            <a:off x="2890480" y="3107001"/>
            <a:ext cx="278252" cy="278252"/>
          </a:xfrm>
          <a:prstGeom prst="rect">
            <a:avLst/>
          </a:prstGeom>
        </p:spPr>
      </p:pic>
      <p:pic>
        <p:nvPicPr>
          <p:cNvPr id="2050" name="Picture 2" descr="https://cdn3.iconfinder.com/data/icons/google-material-design-icons/48/ic_store_mall_directory_48px-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351" y="3743592"/>
            <a:ext cx="331787" cy="3317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a:stretch>
            <a:fillRect/>
          </a:stretch>
        </p:blipFill>
        <p:spPr>
          <a:xfrm>
            <a:off x="3293913" y="4157257"/>
            <a:ext cx="247006" cy="247006"/>
          </a:xfrm>
          <a:prstGeom prst="rect">
            <a:avLst/>
          </a:prstGeom>
        </p:spPr>
      </p:pic>
      <p:pic>
        <p:nvPicPr>
          <p:cNvPr id="2054" name="Picture 6" descr="http://www.clker.com/cliparts/2/9/Q/8/j/f/government-building-ico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6228" y="3776054"/>
            <a:ext cx="234955" cy="224774"/>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a:off x="5844017" y="1792941"/>
            <a:ext cx="0" cy="184673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855971" y="2283012"/>
            <a:ext cx="9084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102935" y="2898588"/>
            <a:ext cx="13327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429709" y="2283013"/>
            <a:ext cx="0" cy="1027953"/>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435687" y="3304988"/>
            <a:ext cx="2808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449026" y="2055907"/>
            <a:ext cx="0" cy="1057835"/>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186605" y="3119717"/>
            <a:ext cx="1243104" cy="0"/>
          </a:xfrm>
          <a:prstGeom prst="line">
            <a:avLst/>
          </a:prstGeom>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2"/>
          <a:stretch>
            <a:fillRect/>
          </a:stretch>
        </p:blipFill>
        <p:spPr>
          <a:xfrm>
            <a:off x="6106439" y="1937979"/>
            <a:ext cx="278252" cy="278252"/>
          </a:xfrm>
          <a:prstGeom prst="rect">
            <a:avLst/>
          </a:prstGeom>
        </p:spPr>
      </p:pic>
      <p:pic>
        <p:nvPicPr>
          <p:cNvPr id="37" name="Picture 2" descr="https://cdn3.iconfinder.com/data/icons/google-material-design-icons/48/ic_store_mall_directory_48px-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310" y="2574570"/>
            <a:ext cx="331787" cy="33178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4"/>
          <a:stretch>
            <a:fillRect/>
          </a:stretch>
        </p:blipFill>
        <p:spPr>
          <a:xfrm>
            <a:off x="6509872" y="2988235"/>
            <a:ext cx="247006" cy="247006"/>
          </a:xfrm>
          <a:prstGeom prst="rect">
            <a:avLst/>
          </a:prstGeom>
        </p:spPr>
      </p:pic>
      <p:pic>
        <p:nvPicPr>
          <p:cNvPr id="39" name="Picture 6" descr="http://www.clker.com/cliparts/2/9/Q/8/j/f/government-building-ico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2187" y="2607032"/>
            <a:ext cx="234955" cy="224774"/>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p:cNvSpPr/>
          <p:nvPr/>
        </p:nvSpPr>
        <p:spPr>
          <a:xfrm>
            <a:off x="4907448" y="4509068"/>
            <a:ext cx="2059320" cy="2059320"/>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41" name="TextBox 40"/>
          <p:cNvSpPr txBox="1"/>
          <p:nvPr/>
        </p:nvSpPr>
        <p:spPr>
          <a:xfrm>
            <a:off x="4757870" y="3985537"/>
            <a:ext cx="2237937" cy="523220"/>
          </a:xfrm>
          <a:prstGeom prst="rect">
            <a:avLst/>
          </a:prstGeom>
          <a:noFill/>
        </p:spPr>
        <p:txBody>
          <a:bodyPr wrap="square" rtlCol="0">
            <a:spAutoFit/>
          </a:bodyPr>
          <a:lstStyle/>
          <a:p>
            <a:pPr algn="ctr">
              <a:defRPr/>
            </a:pPr>
            <a:r>
              <a:rPr lang="en-US" sz="1400" b="1" kern="0" dirty="0">
                <a:solidFill>
                  <a:sysClr val="windowText" lastClr="000000"/>
                </a:solidFill>
              </a:rPr>
              <a:t>NEW TRANSPORTATION OPTIONS</a:t>
            </a:r>
          </a:p>
        </p:txBody>
      </p:sp>
      <p:cxnSp>
        <p:nvCxnSpPr>
          <p:cNvPr id="42" name="Straight Connector 41"/>
          <p:cNvCxnSpPr/>
          <p:nvPr/>
        </p:nvCxnSpPr>
        <p:spPr>
          <a:xfrm>
            <a:off x="5814979" y="4614082"/>
            <a:ext cx="0" cy="184673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826933" y="5104153"/>
            <a:ext cx="9084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073897" y="5719729"/>
            <a:ext cx="13327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400671" y="5104154"/>
            <a:ext cx="0" cy="1027953"/>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406649" y="6126129"/>
            <a:ext cx="2808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419988" y="4877048"/>
            <a:ext cx="0" cy="1057835"/>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157567" y="5940858"/>
            <a:ext cx="1243104" cy="0"/>
          </a:xfrm>
          <a:prstGeom prst="line">
            <a:avLst/>
          </a:prstGeom>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a:blip r:embed="rId2"/>
          <a:stretch>
            <a:fillRect/>
          </a:stretch>
        </p:blipFill>
        <p:spPr>
          <a:xfrm>
            <a:off x="6077401" y="4759120"/>
            <a:ext cx="278252" cy="278252"/>
          </a:xfrm>
          <a:prstGeom prst="rect">
            <a:avLst/>
          </a:prstGeom>
        </p:spPr>
      </p:pic>
      <p:pic>
        <p:nvPicPr>
          <p:cNvPr id="50" name="Picture 2" descr="https://cdn3.iconfinder.com/data/icons/google-material-design-icons/48/ic_store_mall_directory_48px-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272" y="5395711"/>
            <a:ext cx="331787" cy="33178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4"/>
          <a:stretch>
            <a:fillRect/>
          </a:stretch>
        </p:blipFill>
        <p:spPr>
          <a:xfrm>
            <a:off x="6480834" y="5809376"/>
            <a:ext cx="247006" cy="247006"/>
          </a:xfrm>
          <a:prstGeom prst="rect">
            <a:avLst/>
          </a:prstGeom>
        </p:spPr>
      </p:pic>
      <p:pic>
        <p:nvPicPr>
          <p:cNvPr id="52" name="Picture 6" descr="http://www.clker.com/cliparts/2/9/Q/8/j/f/government-building-ico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149" y="5428173"/>
            <a:ext cx="234955" cy="22477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p:cNvCxnSpPr/>
          <p:nvPr/>
        </p:nvCxnSpPr>
        <p:spPr>
          <a:xfrm flipH="1">
            <a:off x="5428097" y="5296277"/>
            <a:ext cx="956595"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262203" y="5940858"/>
            <a:ext cx="552777" cy="432782"/>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5826932" y="5104153"/>
            <a:ext cx="720164" cy="1021976"/>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2">
            <a:duotone>
              <a:schemeClr val="accent2">
                <a:shade val="45000"/>
                <a:satMod val="135000"/>
              </a:schemeClr>
              <a:prstClr val="white"/>
            </a:duotone>
          </a:blip>
          <a:stretch>
            <a:fillRect/>
          </a:stretch>
        </p:blipFill>
        <p:spPr>
          <a:xfrm>
            <a:off x="5119200" y="2288550"/>
            <a:ext cx="278252" cy="278252"/>
          </a:xfrm>
          <a:prstGeom prst="rect">
            <a:avLst/>
          </a:prstGeom>
        </p:spPr>
      </p:pic>
      <p:pic>
        <p:nvPicPr>
          <p:cNvPr id="60" name="Picture 2" descr="https://cdn3.iconfinder.com/data/icons/google-material-design-icons/48/ic_store_mall_directory_48px-512.png"/>
          <p:cNvPicPr>
            <a:picLocks noChangeAspect="1" noChangeArrowheads="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82923" y="2556557"/>
            <a:ext cx="331787" cy="33178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p:cNvPicPr>
          <p:nvPr/>
        </p:nvPicPr>
        <p:blipFill>
          <a:blip r:embed="rId2">
            <a:duotone>
              <a:schemeClr val="accent2">
                <a:shade val="45000"/>
                <a:satMod val="135000"/>
              </a:schemeClr>
              <a:prstClr val="white"/>
            </a:duotone>
          </a:blip>
          <a:stretch>
            <a:fillRect/>
          </a:stretch>
        </p:blipFill>
        <p:spPr>
          <a:xfrm>
            <a:off x="5894045" y="3183791"/>
            <a:ext cx="278252" cy="278252"/>
          </a:xfrm>
          <a:prstGeom prst="rect">
            <a:avLst/>
          </a:prstGeom>
        </p:spPr>
      </p:pic>
      <p:sp>
        <p:nvSpPr>
          <p:cNvPr id="63" name="Right Arrow 62"/>
          <p:cNvSpPr/>
          <p:nvPr/>
        </p:nvSpPr>
        <p:spPr>
          <a:xfrm>
            <a:off x="7468069" y="3664199"/>
            <a:ext cx="585694" cy="442259"/>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64" name="Oval 63"/>
          <p:cNvSpPr/>
          <p:nvPr/>
        </p:nvSpPr>
        <p:spPr>
          <a:xfrm>
            <a:off x="8223221" y="2879824"/>
            <a:ext cx="2059320" cy="205932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65" name="TextBox 64"/>
          <p:cNvSpPr txBox="1"/>
          <p:nvPr/>
        </p:nvSpPr>
        <p:spPr>
          <a:xfrm>
            <a:off x="8376423" y="2501705"/>
            <a:ext cx="1773242" cy="369332"/>
          </a:xfrm>
          <a:prstGeom prst="rect">
            <a:avLst/>
          </a:prstGeom>
          <a:noFill/>
        </p:spPr>
        <p:txBody>
          <a:bodyPr wrap="none" rtlCol="0">
            <a:spAutoFit/>
          </a:bodyPr>
          <a:lstStyle/>
          <a:p>
            <a:pPr>
              <a:defRPr/>
            </a:pPr>
            <a:r>
              <a:rPr lang="en-US" b="1" kern="0" dirty="0">
                <a:solidFill>
                  <a:sysClr val="windowText" lastClr="000000"/>
                </a:solidFill>
              </a:rPr>
              <a:t>MODEL RESULTS</a:t>
            </a:r>
          </a:p>
        </p:txBody>
      </p:sp>
      <p:pic>
        <p:nvPicPr>
          <p:cNvPr id="2056" name="Picture 8" descr="https://image.freepik.com/free-icon/accepted-computer_318-3145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7381" y="3235241"/>
            <a:ext cx="1271000" cy="1271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left side_Page_5.jpg">
            <a:extLst>
              <a:ext uri="{FF2B5EF4-FFF2-40B4-BE49-F238E27FC236}">
                <a16:creationId xmlns:a16="http://schemas.microsoft.com/office/drawing/2014/main" id="{02276A2A-5E73-434B-8458-6E0D2AF076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4437" y="0"/>
            <a:ext cx="282001" cy="6858000"/>
          </a:xfrm>
          <a:prstGeom prst="rect">
            <a:avLst/>
          </a:prstGeom>
        </p:spPr>
      </p:pic>
    </p:spTree>
    <p:extLst>
      <p:ext uri="{BB962C8B-B14F-4D97-AF65-F5344CB8AC3E}">
        <p14:creationId xmlns:p14="http://schemas.microsoft.com/office/powerpoint/2010/main" val="312039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893</Words>
  <Application>Microsoft Office PowerPoint</Application>
  <PresentationFormat>Widescreen</PresentationFormat>
  <Paragraphs>161</Paragraphs>
  <Slides>24</Slides>
  <Notes>11</Notes>
  <HiddenSlides>9</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DIN Offc Pro</vt:lpstr>
      <vt:lpstr>Neutra Text Bold</vt:lpstr>
      <vt:lpstr>Neutra Text Book</vt:lpstr>
      <vt:lpstr>Aharoni</vt:lpstr>
      <vt:lpstr>Arial</vt:lpstr>
      <vt:lpstr>Calibri</vt:lpstr>
      <vt:lpstr>Calibri Light</vt:lpstr>
      <vt:lpstr>Cambria</vt:lpstr>
      <vt:lpstr>Corbel</vt:lpstr>
      <vt:lpstr>Trebuchet MS</vt:lpstr>
      <vt:lpstr>Tw Cen MT Condensed Extra Bold</vt:lpstr>
      <vt:lpstr>Office Theme</vt:lpstr>
      <vt:lpstr>Exploratory Scenario Planning in the Long Range Transportation Planning Process: The Atlanta Region’s Analysis Experience</vt:lpstr>
      <vt:lpstr>PowerPoint Presentation</vt:lpstr>
      <vt:lpstr>PowerPoint Presentation</vt:lpstr>
      <vt:lpstr>PowerPoint Presentation</vt:lpstr>
      <vt:lpstr>There is no single path to “Win the Future” </vt:lpstr>
      <vt:lpstr>PowerPoint Presentation</vt:lpstr>
      <vt:lpstr>World Class Infrastructure</vt:lpstr>
      <vt:lpstr> Trips created by Demand and Supply</vt:lpstr>
      <vt:lpstr>“Normative” scenario development process</vt:lpstr>
      <vt:lpstr>Many type of Travel Demand Models</vt:lpstr>
      <vt:lpstr>PowerPoint Presentation</vt:lpstr>
      <vt:lpstr>PowerPoint Presentation</vt:lpstr>
      <vt:lpstr>         Exploratory Scenario Planning</vt:lpstr>
      <vt:lpstr>Key themes from Stakeholder Advisory Committee </vt:lpstr>
      <vt:lpstr>Key Drivers of Change for the Atlanta Region</vt:lpstr>
      <vt:lpstr>Drivers Woven Together to Form Alternate Futures</vt:lpstr>
      <vt:lpstr>PowerPoint Presentation</vt:lpstr>
      <vt:lpstr>Four Alternate Futures (2050) for the Region</vt:lpstr>
      <vt:lpstr>         Alternate futures analyzed</vt:lpstr>
      <vt:lpstr>Analysis process</vt:lpstr>
      <vt:lpstr>    The actual future?  Nobody knows.</vt:lpstr>
      <vt:lpstr>PowerPoint Presentation</vt:lpstr>
      <vt:lpstr>Personalized Alternate Futures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Kyung-Hwa Kim</dc:creator>
  <cp:lastModifiedBy>Kyung-Hwa Kim</cp:lastModifiedBy>
  <cp:revision>20</cp:revision>
  <dcterms:created xsi:type="dcterms:W3CDTF">2019-03-26T19:51:40Z</dcterms:created>
  <dcterms:modified xsi:type="dcterms:W3CDTF">2019-05-29T20:38:32Z</dcterms:modified>
</cp:coreProperties>
</file>