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348" r:id="rId2"/>
    <p:sldId id="334" r:id="rId3"/>
    <p:sldId id="333" r:id="rId4"/>
    <p:sldId id="309" r:id="rId5"/>
    <p:sldId id="323" r:id="rId6"/>
    <p:sldId id="341" r:id="rId7"/>
    <p:sldId id="344" r:id="rId8"/>
    <p:sldId id="340" r:id="rId9"/>
    <p:sldId id="345" r:id="rId10"/>
    <p:sldId id="347" r:id="rId11"/>
    <p:sldId id="327" r:id="rId12"/>
    <p:sldId id="320" r:id="rId13"/>
    <p:sldId id="325" r:id="rId14"/>
    <p:sldId id="318" r:id="rId15"/>
    <p:sldId id="349" r:id="rId16"/>
    <p:sldId id="319" r:id="rId17"/>
  </p:sldIdLst>
  <p:sldSz cx="9144000" cy="5143500" type="screen16x9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 Bold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 Bold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 Bold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 Bold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 Narrow Bold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 Narrow Bold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 Narrow Bold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 Narrow Bold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 Narrow Bold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28">
          <p15:clr>
            <a:srgbClr val="A4A3A4"/>
          </p15:clr>
        </p15:guide>
        <p15:guide id="4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tsy Harvey" initials="BH" lastIdx="5" clrIdx="0"/>
  <p:cmAuthor id="1" name="jgliebe" initials="j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F02"/>
    <a:srgbClr val="C477FF"/>
    <a:srgbClr val="FFE923"/>
    <a:srgbClr val="AC37FF"/>
    <a:srgbClr val="000000"/>
    <a:srgbClr val="D2DC12"/>
    <a:srgbClr val="EE8285"/>
    <a:srgbClr val="FF0000"/>
    <a:srgbClr val="C2A2AA"/>
    <a:srgbClr val="9DC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16" autoAdjust="0"/>
    <p:restoredTop sz="88305" autoAdjust="0"/>
  </p:normalViewPr>
  <p:slideViewPr>
    <p:cSldViewPr>
      <p:cViewPr>
        <p:scale>
          <a:sx n="117" d="100"/>
          <a:sy n="117" d="100"/>
        </p:scale>
        <p:origin x="-1188" y="-330"/>
      </p:cViewPr>
      <p:guideLst>
        <p:guide orient="horz" pos="2160"/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90" d="100"/>
          <a:sy n="90" d="100"/>
        </p:scale>
        <p:origin x="-1768" y="880"/>
      </p:cViewPr>
      <p:guideLst>
        <p:guide orient="horz" pos="2880"/>
        <p:guide orient="horz" pos="2928"/>
        <p:guide pos="2160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E25F7D8-D291-41A2-BC1A-EC0E7DA8FE93}" type="datetimeFigureOut">
              <a:rPr lang="en-US" smtClean="0"/>
              <a:t>5/31/2019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5DEA28F-FC9C-47CA-9C51-4960B0AB2D7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5580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06400" y="696913"/>
            <a:ext cx="61976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40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40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40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BD9A9D9-7504-0846-844A-2713476CE3E1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548235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4708" indent="-174708">
              <a:buFontTx/>
              <a:buChar char="-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9A9D9-7504-0846-844A-2713476CE3E1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0331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9A9D9-7504-0846-844A-2713476CE3E1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24708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9A9D9-7504-0846-844A-2713476CE3E1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526578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9A9D9-7504-0846-844A-2713476CE3E1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56196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9A9D9-7504-0846-844A-2713476CE3E1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6064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9A9D9-7504-0846-844A-2713476CE3E1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10588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9A9D9-7504-0846-844A-2713476CE3E1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688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9A9D9-7504-0846-844A-2713476CE3E1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046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9A9D9-7504-0846-844A-2713476CE3E1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5568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9A9D9-7504-0846-844A-2713476CE3E1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9759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200" dirty="0" smtClean="0"/>
              <a:t>1. Demographics</a:t>
            </a:r>
            <a:r>
              <a:rPr lang="en-US" sz="1200" baseline="0" dirty="0" smtClean="0"/>
              <a:t> (HH, Jobs)</a:t>
            </a:r>
            <a:endParaRPr lang="en-US" sz="1200" dirty="0" smtClean="0"/>
          </a:p>
          <a:p>
            <a:pPr marL="0" indent="0">
              <a:buFont typeface="+mj-lt"/>
              <a:buNone/>
            </a:pPr>
            <a:r>
              <a:rPr lang="en-US" sz="1200" dirty="0" smtClean="0"/>
              <a:t>2. </a:t>
            </a:r>
            <a:r>
              <a:rPr lang="en-US" sz="1200" dirty="0"/>
              <a:t>Costs/Payment</a:t>
            </a:r>
          </a:p>
          <a:p>
            <a:pPr marL="0" indent="0">
              <a:buFont typeface="+mj-lt"/>
              <a:buNone/>
            </a:pPr>
            <a:r>
              <a:rPr lang="en-US" sz="1200" dirty="0"/>
              <a:t>3</a:t>
            </a:r>
            <a:r>
              <a:rPr lang="en-US" sz="1200" dirty="0" smtClean="0"/>
              <a:t>. </a:t>
            </a:r>
            <a:r>
              <a:rPr lang="en-US" sz="1200" dirty="0"/>
              <a:t>Response sensitivity (mode bias, VOT,  OVT, peak spreading)</a:t>
            </a:r>
          </a:p>
          <a:p>
            <a:pPr marL="0" indent="0">
              <a:buFont typeface="+mj-lt"/>
              <a:buNone/>
            </a:pPr>
            <a:r>
              <a:rPr lang="en-US" sz="1200" dirty="0" smtClean="0"/>
              <a:t>4</a:t>
            </a:r>
            <a:r>
              <a:rPr lang="en-US" sz="1200" dirty="0"/>
              <a:t>. Transit service frequency</a:t>
            </a:r>
          </a:p>
          <a:p>
            <a:pPr marL="0" indent="0">
              <a:buFont typeface="+mj-lt"/>
              <a:buNone/>
            </a:pPr>
            <a:r>
              <a:rPr lang="en-US" sz="1200" dirty="0"/>
              <a:t>5. System capacity assumptions </a:t>
            </a:r>
            <a:r>
              <a:rPr lang="en-US" sz="1200" dirty="0" smtClean="0"/>
              <a:t>(lanes,</a:t>
            </a:r>
            <a:r>
              <a:rPr lang="en-US" sz="1200" baseline="0" dirty="0" smtClean="0"/>
              <a:t> </a:t>
            </a:r>
            <a:r>
              <a:rPr lang="en-US" sz="1200" baseline="0" dirty="0"/>
              <a:t>pkg, tran, VDFs)</a:t>
            </a:r>
            <a:endParaRPr lang="en-US" sz="1200" dirty="0"/>
          </a:p>
          <a:p>
            <a:pPr marL="0" indent="0">
              <a:buFont typeface="+mj-lt"/>
              <a:buNone/>
            </a:pPr>
            <a:r>
              <a:rPr lang="en-US" sz="1200" dirty="0"/>
              <a:t>6. Trip</a:t>
            </a:r>
            <a:r>
              <a:rPr lang="en-US" sz="1200" baseline="0" dirty="0"/>
              <a:t> g</a:t>
            </a:r>
            <a:r>
              <a:rPr lang="en-US" sz="1200" dirty="0"/>
              <a:t>eneration rates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D9A9D9-7504-0846-844A-2713476CE3E1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0297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9A9D9-7504-0846-844A-2713476CE3E1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52563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BD9A9D9-7504-0846-844A-2713476CE3E1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2636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9A9D9-7504-0846-844A-2713476CE3E1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057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marR="0" lvl="0" indent="-22860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D9A9D9-7504-0846-844A-2713476CE3E1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198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71" name="Rectangle 23"/>
          <p:cNvSpPr>
            <a:spLocks noGrp="1" noChangeArrowheads="1"/>
          </p:cNvSpPr>
          <p:nvPr>
            <p:ph type="ctrTitle" sz="quarter"/>
          </p:nvPr>
        </p:nvSpPr>
        <p:spPr>
          <a:xfrm>
            <a:off x="228600" y="1693592"/>
            <a:ext cx="8686800" cy="857250"/>
          </a:xfrm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noProof="0" dirty="0"/>
              <a:t>Click to edit Master title style</a:t>
            </a:r>
          </a:p>
        </p:txBody>
      </p:sp>
      <p:sp>
        <p:nvSpPr>
          <p:cNvPr id="130072" name="Rectangle 24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371600" y="3879438"/>
            <a:ext cx="6400800" cy="609600"/>
          </a:xfrm>
        </p:spPr>
        <p:txBody>
          <a:bodyPr/>
          <a:lstStyle>
            <a:lvl1pPr marL="0" indent="0" algn="ctr">
              <a:defRPr sz="2400"/>
            </a:lvl1pPr>
          </a:lstStyle>
          <a:p>
            <a:pPr lvl="0"/>
            <a:r>
              <a:rPr lang="en-US" noProof="0" dirty="0"/>
              <a:t>Date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190500" y="3220670"/>
            <a:ext cx="8763000" cy="571500"/>
          </a:xfrm>
        </p:spPr>
        <p:txBody>
          <a:bodyPr/>
          <a:lstStyle>
            <a:lvl1pPr algn="ctr">
              <a:defRPr sz="2800"/>
            </a:lvl1pPr>
          </a:lstStyle>
          <a:p>
            <a:r>
              <a:rPr lang="en-US" dirty="0"/>
              <a:t>Name(s) of Presenter(s) </a:t>
            </a:r>
            <a:r>
              <a:rPr lang="en-US" sz="1800" dirty="0"/>
              <a:t>(optional—see instructions)</a:t>
            </a:r>
          </a:p>
        </p:txBody>
      </p:sp>
      <p:sp>
        <p:nvSpPr>
          <p:cNvPr id="2" name="TextBox 1"/>
          <p:cNvSpPr txBox="1"/>
          <p:nvPr userDrawn="1"/>
        </p:nvSpPr>
        <p:spPr>
          <a:xfrm>
            <a:off x="0" y="4556755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TRB Planning Applications Conference</a:t>
            </a:r>
          </a:p>
        </p:txBody>
      </p:sp>
      <p:pic>
        <p:nvPicPr>
          <p:cNvPr id="7" name="Picture 6" descr="MPO_LOGO_2013pow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777" y="169611"/>
            <a:ext cx="1000515" cy="99874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88545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40151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0010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6687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83608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74084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41772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Rectangle 1"/>
          <p:cNvSpPr/>
          <p:nvPr userDrawn="1"/>
        </p:nvSpPr>
        <p:spPr bwMode="auto">
          <a:xfrm>
            <a:off x="0" y="4057650"/>
            <a:ext cx="9144000" cy="1085850"/>
          </a:xfrm>
          <a:prstGeom prst="rect">
            <a:avLst/>
          </a:prstGeom>
          <a:ln w="0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Narrow Bold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061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9687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99514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7067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55758" y="4686300"/>
            <a:ext cx="7332606" cy="0"/>
          </a:xfrm>
          <a:prstGeom prst="line">
            <a:avLst/>
          </a:prstGeom>
          <a:noFill/>
          <a:ln w="19050">
            <a:solidFill>
              <a:srgbClr val="9DC2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40" name="Rectangle 1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41" name="Rectangle 1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7" name="Picture 6" descr="MPO_LOGO_2013power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425" y="4342170"/>
            <a:ext cx="690010" cy="68879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Narrow" charset="0"/>
          <a:ea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Narrow" charset="0"/>
          <a:ea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Narrow" charset="0"/>
          <a:ea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Narrow" charset="0"/>
          <a:ea typeface="ＭＳ Ｐゴシック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Narrow" charset="0"/>
          <a:ea typeface="ＭＳ Ｐゴシック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Narrow" charset="0"/>
          <a:ea typeface="ＭＳ Ｐゴシック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Narrow" charset="0"/>
          <a:ea typeface="ＭＳ Ｐゴシック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Arial Narrow" charset="0"/>
          <a:ea typeface="ＭＳ Ｐゴシック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3200" b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b="1">
          <a:solidFill>
            <a:schemeClr val="bg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b="1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4000" dirty="0"/>
              <a:t>Use of a Response Surface Model to Quantify Forecasting Error </a:t>
            </a:r>
            <a:r>
              <a:rPr lang="en-US" sz="4000" dirty="0" smtClean="0"/>
              <a:t>Intervals for </a:t>
            </a:r>
            <a:r>
              <a:rPr lang="en-US" sz="4000" dirty="0"/>
              <a:t>Disparate Impacts Analysis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June 4, 2019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John Gliebe, Boston MPO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86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3350"/>
            <a:ext cx="7772400" cy="1181100"/>
          </a:xfrm>
        </p:spPr>
        <p:txBody>
          <a:bodyPr/>
          <a:lstStyle/>
          <a:p>
            <a:r>
              <a:rPr lang="en-US" sz="4000" dirty="0">
                <a:solidFill>
                  <a:srgbClr val="FFE923"/>
                </a:solidFill>
              </a:rPr>
              <a:t>Example of Simulated </a:t>
            </a:r>
            <a:r>
              <a:rPr lang="en-US" sz="4000" dirty="0" smtClean="0">
                <a:solidFill>
                  <a:srgbClr val="FFE923"/>
                </a:solidFill>
              </a:rPr>
              <a:t>Predictions</a:t>
            </a:r>
            <a:endParaRPr lang="en-US" sz="2400" dirty="0"/>
          </a:p>
        </p:txBody>
      </p:sp>
      <p:grpSp>
        <p:nvGrpSpPr>
          <p:cNvPr id="11" name="Group 10"/>
          <p:cNvGrpSpPr/>
          <p:nvPr/>
        </p:nvGrpSpPr>
        <p:grpSpPr>
          <a:xfrm>
            <a:off x="5638800" y="3867150"/>
            <a:ext cx="2667000" cy="400110"/>
            <a:chOff x="6096000" y="4076640"/>
            <a:chExt cx="2667000" cy="400110"/>
          </a:xfrm>
        </p:grpSpPr>
        <p:cxnSp>
          <p:nvCxnSpPr>
            <p:cNvPr id="23" name="Straight Arrow Connector 22"/>
            <p:cNvCxnSpPr>
              <a:cxnSpLocks/>
            </p:cNvCxnSpPr>
            <p:nvPr/>
          </p:nvCxnSpPr>
          <p:spPr bwMode="auto">
            <a:xfrm>
              <a:off x="6096000" y="4097298"/>
              <a:ext cx="609600" cy="131742"/>
            </a:xfrm>
            <a:prstGeom prst="straightConnector1">
              <a:avLst/>
            </a:prstGeom>
            <a:noFill/>
            <a:ln w="28575" cap="flat" cmpd="sng" algn="ctr">
              <a:solidFill>
                <a:srgbClr val="FF8F02"/>
              </a:solidFill>
              <a:prstDash val="solid"/>
              <a:round/>
              <a:headEnd type="arrow" w="med" len="med"/>
              <a:tailEnd type="none" w="med" len="med"/>
            </a:ln>
            <a:effectLst/>
            <a:extLst/>
          </p:spPr>
        </p:cxnSp>
        <p:sp>
          <p:nvSpPr>
            <p:cNvPr id="29" name="TextBox 28"/>
            <p:cNvSpPr txBox="1"/>
            <p:nvPr/>
          </p:nvSpPr>
          <p:spPr>
            <a:xfrm>
              <a:off x="6775702" y="4076640"/>
              <a:ext cx="198729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solidFill>
                    <a:schemeClr val="bg1"/>
                  </a:solidFill>
                </a:rPr>
                <a:t>M</a:t>
              </a:r>
              <a:r>
                <a:rPr lang="en-US" sz="2000" dirty="0" smtClean="0">
                  <a:solidFill>
                    <a:schemeClr val="bg1"/>
                  </a:solidFill>
                </a:rPr>
                <a:t>inutes per </a:t>
              </a:r>
              <a:r>
                <a:rPr lang="en-US" sz="2000" dirty="0">
                  <a:solidFill>
                    <a:schemeClr val="bg1"/>
                  </a:solidFill>
                </a:rPr>
                <a:t>trip</a:t>
              </a: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360219" y="2257950"/>
            <a:ext cx="125384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Number of simulated outcomes</a:t>
            </a:r>
          </a:p>
        </p:txBody>
      </p:sp>
      <p:cxnSp>
        <p:nvCxnSpPr>
          <p:cNvPr id="30" name="Straight Arrow Connector 29"/>
          <p:cNvCxnSpPr>
            <a:cxnSpLocks/>
            <a:stCxn id="12" idx="3"/>
          </p:cNvCxnSpPr>
          <p:nvPr/>
        </p:nvCxnSpPr>
        <p:spPr bwMode="auto">
          <a:xfrm flipV="1">
            <a:off x="1614060" y="2183447"/>
            <a:ext cx="642734" cy="582335"/>
          </a:xfrm>
          <a:prstGeom prst="straightConnector1">
            <a:avLst/>
          </a:prstGeom>
          <a:noFill/>
          <a:ln w="28575" cap="flat" cmpd="sng" algn="ctr">
            <a:solidFill>
              <a:srgbClr val="FF8F02"/>
            </a:solidFill>
            <a:prstDash val="solid"/>
            <a:round/>
            <a:headEnd type="none" w="med" len="med"/>
            <a:tailEnd type="arrow" w="med" len="med"/>
          </a:ln>
          <a:effectLst/>
          <a:extLst/>
        </p:spPr>
      </p:cxnSp>
      <p:cxnSp>
        <p:nvCxnSpPr>
          <p:cNvPr id="2048" name="Straight Arrow Connector 2047"/>
          <p:cNvCxnSpPr>
            <a:cxnSpLocks/>
            <a:stCxn id="12" idx="3"/>
          </p:cNvCxnSpPr>
          <p:nvPr/>
        </p:nvCxnSpPr>
        <p:spPr bwMode="auto">
          <a:xfrm>
            <a:off x="1614060" y="2765782"/>
            <a:ext cx="595741" cy="361545"/>
          </a:xfrm>
          <a:prstGeom prst="straightConnector1">
            <a:avLst/>
          </a:prstGeom>
          <a:noFill/>
          <a:ln w="28575" cap="flat" cmpd="sng" algn="ctr">
            <a:solidFill>
              <a:srgbClr val="FF8F02"/>
            </a:solidFill>
            <a:prstDash val="solid"/>
            <a:round/>
            <a:headEnd type="none" w="med" len="med"/>
            <a:tailEnd type="arrow" w="med" len="med"/>
          </a:ln>
          <a:effectLst/>
          <a:extLst/>
        </p:spPr>
      </p:cxnSp>
      <p:grpSp>
        <p:nvGrpSpPr>
          <p:cNvPr id="5" name="Group 4"/>
          <p:cNvGrpSpPr/>
          <p:nvPr/>
        </p:nvGrpSpPr>
        <p:grpSpPr>
          <a:xfrm>
            <a:off x="2647238" y="4013815"/>
            <a:ext cx="2839162" cy="615335"/>
            <a:chOff x="2647238" y="4013815"/>
            <a:chExt cx="2839162" cy="615335"/>
          </a:xfrm>
        </p:grpSpPr>
        <p:sp>
          <p:nvSpPr>
            <p:cNvPr id="16" name="TextBox 15"/>
            <p:cNvSpPr txBox="1"/>
            <p:nvPr/>
          </p:nvSpPr>
          <p:spPr>
            <a:xfrm>
              <a:off x="2647238" y="4229040"/>
              <a:ext cx="283916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/>
                  </a:solidFill>
                </a:rPr>
                <a:t>Forecasting error interval</a:t>
              </a:r>
            </a:p>
          </p:txBody>
        </p:sp>
        <p:sp>
          <p:nvSpPr>
            <p:cNvPr id="36" name="Freeform 35">
              <a:extLst>
                <a:ext uri="{FF2B5EF4-FFF2-40B4-BE49-F238E27FC236}">
                  <a16:creationId xmlns="" xmlns:a16="http://schemas.microsoft.com/office/drawing/2014/main" id="{3E88F869-6BD0-334B-BDF3-DB03C79AB4DA}"/>
                </a:ext>
              </a:extLst>
            </p:cNvPr>
            <p:cNvSpPr/>
            <p:nvPr/>
          </p:nvSpPr>
          <p:spPr bwMode="auto">
            <a:xfrm>
              <a:off x="3249604" y="4013815"/>
              <a:ext cx="1557094" cy="215225"/>
            </a:xfrm>
            <a:custGeom>
              <a:avLst/>
              <a:gdLst>
                <a:gd name="connsiteX0" fmla="*/ 0 w 1891502"/>
                <a:gd name="connsiteY0" fmla="*/ 0 h 323959"/>
                <a:gd name="connsiteX1" fmla="*/ 0 w 1891502"/>
                <a:gd name="connsiteY1" fmla="*/ 146304 h 323959"/>
                <a:gd name="connsiteX2" fmla="*/ 888275 w 1891502"/>
                <a:gd name="connsiteY2" fmla="*/ 146304 h 323959"/>
                <a:gd name="connsiteX3" fmla="*/ 956202 w 1891502"/>
                <a:gd name="connsiteY3" fmla="*/ 323959 h 323959"/>
                <a:gd name="connsiteX4" fmla="*/ 1024128 w 1891502"/>
                <a:gd name="connsiteY4" fmla="*/ 151529 h 323959"/>
                <a:gd name="connsiteX5" fmla="*/ 1891502 w 1891502"/>
                <a:gd name="connsiteY5" fmla="*/ 151529 h 323959"/>
                <a:gd name="connsiteX6" fmla="*/ 1891502 w 1891502"/>
                <a:gd name="connsiteY6" fmla="*/ 10451 h 323959"/>
                <a:gd name="connsiteX7" fmla="*/ 1891502 w 1891502"/>
                <a:gd name="connsiteY7" fmla="*/ 10451 h 323959"/>
                <a:gd name="connsiteX0" fmla="*/ 0 w 1891502"/>
                <a:gd name="connsiteY0" fmla="*/ 0 h 303058"/>
                <a:gd name="connsiteX1" fmla="*/ 0 w 1891502"/>
                <a:gd name="connsiteY1" fmla="*/ 146304 h 303058"/>
                <a:gd name="connsiteX2" fmla="*/ 888275 w 1891502"/>
                <a:gd name="connsiteY2" fmla="*/ 146304 h 303058"/>
                <a:gd name="connsiteX3" fmla="*/ 950977 w 1891502"/>
                <a:gd name="connsiteY3" fmla="*/ 303058 h 303058"/>
                <a:gd name="connsiteX4" fmla="*/ 1024128 w 1891502"/>
                <a:gd name="connsiteY4" fmla="*/ 151529 h 303058"/>
                <a:gd name="connsiteX5" fmla="*/ 1891502 w 1891502"/>
                <a:gd name="connsiteY5" fmla="*/ 151529 h 303058"/>
                <a:gd name="connsiteX6" fmla="*/ 1891502 w 1891502"/>
                <a:gd name="connsiteY6" fmla="*/ 10451 h 303058"/>
                <a:gd name="connsiteX7" fmla="*/ 1891502 w 1891502"/>
                <a:gd name="connsiteY7" fmla="*/ 10451 h 30305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891502" h="303058">
                  <a:moveTo>
                    <a:pt x="0" y="0"/>
                  </a:moveTo>
                  <a:lnTo>
                    <a:pt x="0" y="146304"/>
                  </a:lnTo>
                  <a:lnTo>
                    <a:pt x="888275" y="146304"/>
                  </a:lnTo>
                  <a:lnTo>
                    <a:pt x="950977" y="303058"/>
                  </a:lnTo>
                  <a:lnTo>
                    <a:pt x="1024128" y="151529"/>
                  </a:lnTo>
                  <a:lnTo>
                    <a:pt x="1891502" y="151529"/>
                  </a:lnTo>
                  <a:lnTo>
                    <a:pt x="1891502" y="10451"/>
                  </a:lnTo>
                  <a:lnTo>
                    <a:pt x="1891502" y="10451"/>
                  </a:lnTo>
                </a:path>
              </a:pathLst>
            </a:custGeom>
            <a:noFill/>
            <a:ln w="28575" cap="flat" cmpd="sng" algn="ctr">
              <a:solidFill>
                <a:srgbClr val="FF8F02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 Bold" charset="0"/>
                <a:ea typeface="ＭＳ Ｐゴシック" charset="0"/>
              </a:endParaRPr>
            </a:p>
          </p:txBody>
        </p:sp>
      </p:grpSp>
      <p:pic>
        <p:nvPicPr>
          <p:cNvPr id="31" name="Picture 30">
            <a:extLst>
              <a:ext uri="{FF2B5EF4-FFF2-40B4-BE49-F238E27FC236}">
                <a16:creationId xmlns="" xmlns:a16="http://schemas.microsoft.com/office/drawing/2014/main" id="{A6B05C76-CA40-8A43-AD7B-D3F62076131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0397" t="23333" r="13188" b="14445"/>
          <a:stretch/>
        </p:blipFill>
        <p:spPr>
          <a:xfrm>
            <a:off x="1676400" y="1206473"/>
            <a:ext cx="4389120" cy="2761694"/>
          </a:xfrm>
          <a:prstGeom prst="rect">
            <a:avLst/>
          </a:prstGeom>
        </p:spPr>
      </p:pic>
      <p:cxnSp>
        <p:nvCxnSpPr>
          <p:cNvPr id="34" name="Straight Connector 33"/>
          <p:cNvCxnSpPr>
            <a:cxnSpLocks/>
          </p:cNvCxnSpPr>
          <p:nvPr/>
        </p:nvCxnSpPr>
        <p:spPr bwMode="auto">
          <a:xfrm>
            <a:off x="3965449" y="1435683"/>
            <a:ext cx="0" cy="914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3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>
            <a:outerShdw blurRad="25400" dist="6350" dir="2700000" algn="ctr" rotWithShape="0">
              <a:schemeClr val="bg2">
                <a:lumMod val="50000"/>
                <a:alpha val="75000"/>
              </a:schemeClr>
            </a:outerShdw>
          </a:effectLst>
          <a:extLst/>
        </p:spPr>
      </p:cxnSp>
      <p:cxnSp>
        <p:nvCxnSpPr>
          <p:cNvPr id="40" name="Straight Connector 39"/>
          <p:cNvCxnSpPr>
            <a:cxnSpLocks/>
          </p:cNvCxnSpPr>
          <p:nvPr/>
        </p:nvCxnSpPr>
        <p:spPr bwMode="auto">
          <a:xfrm>
            <a:off x="4038601" y="2788647"/>
            <a:ext cx="0" cy="918288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accent3">
                <a:lumMod val="50000"/>
              </a:schemeClr>
            </a:solidFill>
            <a:prstDash val="sysDot"/>
            <a:round/>
            <a:headEnd type="none" w="med" len="med"/>
            <a:tailEnd type="none" w="med" len="med"/>
          </a:ln>
          <a:effectLst>
            <a:outerShdw blurRad="25400" dist="6350" dir="2700000" algn="ctr" rotWithShape="0">
              <a:schemeClr val="bg2">
                <a:lumMod val="50000"/>
                <a:alpha val="75000"/>
              </a:schemeClr>
            </a:outerShdw>
          </a:effectLst>
          <a:extLst/>
        </p:spPr>
      </p:cxnSp>
      <p:grpSp>
        <p:nvGrpSpPr>
          <p:cNvPr id="4" name="Group 3"/>
          <p:cNvGrpSpPr/>
          <p:nvPr/>
        </p:nvGrpSpPr>
        <p:grpSpPr>
          <a:xfrm>
            <a:off x="3124200" y="2788647"/>
            <a:ext cx="1828800" cy="918288"/>
            <a:chOff x="3124200" y="2788647"/>
            <a:chExt cx="1828800" cy="918288"/>
          </a:xfrm>
        </p:grpSpPr>
        <p:cxnSp>
          <p:nvCxnSpPr>
            <p:cNvPr id="38" name="Straight Connector 37"/>
            <p:cNvCxnSpPr>
              <a:cxnSpLocks/>
            </p:cNvCxnSpPr>
            <p:nvPr/>
          </p:nvCxnSpPr>
          <p:spPr bwMode="auto">
            <a:xfrm>
              <a:off x="3246121" y="2788647"/>
              <a:ext cx="0" cy="91285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C477FF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blurRad="25400" dist="6350" dir="2700000" algn="ctr" rotWithShape="0">
                <a:schemeClr val="bg2">
                  <a:lumMod val="50000"/>
                  <a:alpha val="77000"/>
                </a:schemeClr>
              </a:outerShdw>
            </a:effectLst>
            <a:extLst/>
          </p:spPr>
        </p:cxnSp>
        <p:cxnSp>
          <p:nvCxnSpPr>
            <p:cNvPr id="39" name="Straight Connector 38"/>
            <p:cNvCxnSpPr>
              <a:cxnSpLocks/>
            </p:cNvCxnSpPr>
            <p:nvPr/>
          </p:nvCxnSpPr>
          <p:spPr bwMode="auto">
            <a:xfrm>
              <a:off x="4806697" y="2788647"/>
              <a:ext cx="0" cy="918288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C477FF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blurRad="25400" dist="6350" dir="2700000" algn="ctr" rotWithShape="0">
                <a:schemeClr val="bg2">
                  <a:lumMod val="50000"/>
                  <a:alpha val="77000"/>
                </a:schemeClr>
              </a:outerShdw>
            </a:effectLst>
            <a:extLst/>
          </p:spPr>
        </p:cxnSp>
        <p:sp>
          <p:nvSpPr>
            <p:cNvPr id="41" name="TextBox 40"/>
            <p:cNvSpPr txBox="1"/>
            <p:nvPr/>
          </p:nvSpPr>
          <p:spPr>
            <a:xfrm>
              <a:off x="3124200" y="2788647"/>
              <a:ext cx="87640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E923"/>
                  </a:solidFill>
                </a:rPr>
                <a:t>-13.3%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985365" y="2788647"/>
              <a:ext cx="96763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E923"/>
                  </a:solidFill>
                </a:rPr>
                <a:t>+13.3%</a:t>
              </a: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3100370" y="1435683"/>
            <a:ext cx="1703279" cy="926943"/>
            <a:chOff x="3100370" y="1435683"/>
            <a:chExt cx="1703279" cy="926943"/>
          </a:xfrm>
        </p:grpSpPr>
        <p:cxnSp>
          <p:nvCxnSpPr>
            <p:cNvPr id="32" name="Straight Connector 31"/>
            <p:cNvCxnSpPr>
              <a:cxnSpLocks/>
            </p:cNvCxnSpPr>
            <p:nvPr/>
          </p:nvCxnSpPr>
          <p:spPr bwMode="auto">
            <a:xfrm>
              <a:off x="3168092" y="1435683"/>
              <a:ext cx="0" cy="92694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C477FF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blurRad="25400" dist="6350" dir="2700000" algn="ctr" rotWithShape="0">
                <a:schemeClr val="bg2">
                  <a:lumMod val="50000"/>
                  <a:alpha val="77000"/>
                </a:schemeClr>
              </a:outerShdw>
            </a:effectLst>
            <a:extLst/>
          </p:spPr>
        </p:cxnSp>
        <p:cxnSp>
          <p:nvCxnSpPr>
            <p:cNvPr id="33" name="Straight Connector 32"/>
            <p:cNvCxnSpPr>
              <a:cxnSpLocks/>
            </p:cNvCxnSpPr>
            <p:nvPr/>
          </p:nvCxnSpPr>
          <p:spPr bwMode="auto">
            <a:xfrm flipH="1">
              <a:off x="4660553" y="1435683"/>
              <a:ext cx="1" cy="926943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C477FF"/>
              </a:solidFill>
              <a:prstDash val="sysDot"/>
              <a:round/>
              <a:headEnd type="none" w="med" len="med"/>
              <a:tailEnd type="none" w="med" len="med"/>
            </a:ln>
            <a:effectLst>
              <a:outerShdw blurRad="25400" dist="6350" dir="2700000" algn="ctr" rotWithShape="0">
                <a:schemeClr val="bg2">
                  <a:lumMod val="50000"/>
                  <a:alpha val="77000"/>
                </a:schemeClr>
              </a:outerShdw>
            </a:effectLst>
            <a:extLst/>
          </p:spPr>
        </p:cxnSp>
        <p:sp>
          <p:nvSpPr>
            <p:cNvPr id="35" name="TextBox 34"/>
            <p:cNvSpPr txBox="1"/>
            <p:nvPr/>
          </p:nvSpPr>
          <p:spPr>
            <a:xfrm>
              <a:off x="3100370" y="1443189"/>
              <a:ext cx="9174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>
                  <a:solidFill>
                    <a:srgbClr val="FFE923"/>
                  </a:solidFill>
                </a:rPr>
                <a:t>-13.1%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886200" y="1443189"/>
              <a:ext cx="91744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>
                  <a:solidFill>
                    <a:srgbClr val="FFE923"/>
                  </a:solidFill>
                </a:rPr>
                <a:t>-13.1</a:t>
              </a:r>
              <a:r>
                <a:rPr lang="en-US" sz="2000" dirty="0">
                  <a:solidFill>
                    <a:srgbClr val="FFE923"/>
                  </a:solidFill>
                </a:rPr>
                <a:t>%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6324600" y="1239381"/>
            <a:ext cx="213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Average Highway Travel Time in </a:t>
            </a:r>
            <a:r>
              <a:rPr lang="en-US" sz="2000" dirty="0" smtClean="0">
                <a:solidFill>
                  <a:schemeClr val="bg1"/>
                </a:solidFill>
              </a:rPr>
              <a:t>Minutes for Low-Income and Non-Low-Income Groupings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7343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194"/>
          <p:cNvSpPr/>
          <p:nvPr/>
        </p:nvSpPr>
        <p:spPr>
          <a:xfrm>
            <a:off x="518172" y="2520421"/>
            <a:ext cx="1730602" cy="78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chemeClr val="bg1"/>
                </a:solidFill>
                <a:latin typeface="+mn-lt"/>
                <a:ea typeface="Calibri"/>
                <a:cs typeface="Calibri"/>
                <a:sym typeface="Calibri"/>
              </a:rPr>
              <a:t>Build scenario output</a:t>
            </a:r>
            <a:endParaRPr sz="2000" b="1" cap="none" dirty="0">
              <a:solidFill>
                <a:schemeClr val="bg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5" name="Shape 196"/>
          <p:cNvSpPr/>
          <p:nvPr/>
        </p:nvSpPr>
        <p:spPr>
          <a:xfrm>
            <a:off x="410924" y="1663171"/>
            <a:ext cx="1837850" cy="7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ts val="25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chemeClr val="bg1"/>
                </a:solidFill>
                <a:latin typeface="+mn-lt"/>
                <a:ea typeface="Calibri"/>
                <a:cs typeface="Calibri"/>
                <a:sym typeface="Calibri"/>
              </a:rPr>
              <a:t>No-build scenario output</a:t>
            </a:r>
            <a:endParaRPr sz="2000" b="1" cap="none" dirty="0">
              <a:solidFill>
                <a:schemeClr val="bg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8" name="Shape 191"/>
          <p:cNvSpPr/>
          <p:nvPr/>
        </p:nvSpPr>
        <p:spPr>
          <a:xfrm rot="10800000">
            <a:off x="2320674" y="2633191"/>
            <a:ext cx="5405451" cy="411480"/>
          </a:xfrm>
          <a:prstGeom prst="rect">
            <a:avLst/>
          </a:prstGeom>
          <a:solidFill>
            <a:schemeClr val="tx2">
              <a:lumMod val="50000"/>
            </a:schemeClr>
          </a:solidFill>
          <a:ln w="3175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4" name="Shape 198"/>
          <p:cNvSpPr/>
          <p:nvPr/>
        </p:nvSpPr>
        <p:spPr>
          <a:xfrm rot="10800000">
            <a:off x="2320623" y="1777471"/>
            <a:ext cx="4338701" cy="411480"/>
          </a:xfrm>
          <a:prstGeom prst="rect">
            <a:avLst/>
          </a:prstGeom>
          <a:solidFill>
            <a:schemeClr val="tx2">
              <a:lumMod val="50000"/>
            </a:schemeClr>
          </a:solidFill>
          <a:ln w="3175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" name="Shape 180"/>
          <p:cNvSpPr/>
          <p:nvPr/>
        </p:nvSpPr>
        <p:spPr>
          <a:xfrm rot="10800000">
            <a:off x="6659324" y="2633189"/>
            <a:ext cx="1065835" cy="411481"/>
          </a:xfrm>
          <a:prstGeom prst="rect">
            <a:avLst/>
          </a:prstGeom>
          <a:pattFill prst="wdUpDiag">
            <a:fgClr>
              <a:srgbClr val="FFC000"/>
            </a:fgClr>
            <a:bgClr>
              <a:srgbClr val="969696"/>
            </a:bgClr>
          </a:pattFill>
          <a:ln w="3175" cap="flat" cmpd="sng">
            <a:solidFill>
              <a:schemeClr val="bg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solidFill>
                <a:srgbClr val="FF8F02"/>
              </a:solidFill>
            </a:endParaRPr>
          </a:p>
        </p:txBody>
      </p:sp>
      <p:sp>
        <p:nvSpPr>
          <p:cNvPr id="17" name="Shape 206"/>
          <p:cNvSpPr txBox="1"/>
          <p:nvPr/>
        </p:nvSpPr>
        <p:spPr>
          <a:xfrm>
            <a:off x="6735526" y="2675100"/>
            <a:ext cx="989634" cy="3571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lnSpc>
                <a:spcPts val="19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 smtClean="0">
                <a:solidFill>
                  <a:srgbClr val="000000"/>
                </a:solidFill>
              </a:rPr>
              <a:t> </a:t>
            </a:r>
            <a:r>
              <a:rPr lang="en-US" sz="2000" b="1" dirty="0" smtClean="0">
                <a:solidFill>
                  <a:srgbClr val="000000"/>
                </a:solidFill>
              </a:rPr>
              <a:t>5 min.</a:t>
            </a:r>
            <a:endParaRPr sz="2000" b="1" dirty="0">
              <a:solidFill>
                <a:srgbClr val="000000"/>
              </a:solidFill>
            </a:endParaRPr>
          </a:p>
        </p:txBody>
      </p:sp>
      <p:sp>
        <p:nvSpPr>
          <p:cNvPr id="20" name="Title 1"/>
          <p:cNvSpPr txBox="1">
            <a:spLocks/>
          </p:cNvSpPr>
          <p:nvPr/>
        </p:nvSpPr>
        <p:spPr>
          <a:xfrm>
            <a:off x="685800" y="209550"/>
            <a:ext cx="7696200" cy="85725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 Narrow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 Narrow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 Narrow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 Narrow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 Narrow" charset="0"/>
                <a:ea typeface="ＭＳ Ｐゴシック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 Narrow" charset="0"/>
                <a:ea typeface="ＭＳ Ｐゴシック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 Narrow" charset="0"/>
                <a:ea typeface="ＭＳ Ｐゴシック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 Narrow" charset="0"/>
                <a:ea typeface="ＭＳ Ｐゴシック" charset="0"/>
              </a:defRPr>
            </a:lvl9pPr>
          </a:lstStyle>
          <a:p>
            <a:r>
              <a:rPr lang="en-US" sz="4000" kern="0" dirty="0">
                <a:solidFill>
                  <a:srgbClr val="FFE923"/>
                </a:solidFill>
              </a:rPr>
              <a:t>Hypothetical: Travel Time for Minority Population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67592" y="3966484"/>
            <a:ext cx="68050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15 percent </a:t>
            </a:r>
            <a:r>
              <a:rPr lang="en-US" dirty="0">
                <a:solidFill>
                  <a:srgbClr val="FF8F02"/>
                </a:solidFill>
              </a:rPr>
              <a:t>(forecasting error) </a:t>
            </a:r>
            <a:r>
              <a:rPr lang="en-US" dirty="0">
                <a:solidFill>
                  <a:schemeClr val="bg1"/>
                </a:solidFill>
              </a:rPr>
              <a:t>X 20 minutes = 3 minutes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67592" y="4414625"/>
            <a:ext cx="6805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Is 5 minutes </a:t>
            </a:r>
            <a:r>
              <a:rPr lang="en-US" dirty="0" smtClean="0">
                <a:solidFill>
                  <a:schemeClr val="bg1"/>
                </a:solidFill>
              </a:rPr>
              <a:t>&gt; </a:t>
            </a:r>
            <a:r>
              <a:rPr lang="en-US" dirty="0">
                <a:solidFill>
                  <a:schemeClr val="bg1"/>
                </a:solidFill>
              </a:rPr>
              <a:t>3 minutes</a:t>
            </a:r>
            <a:r>
              <a:rPr lang="en-US" dirty="0" smtClean="0">
                <a:solidFill>
                  <a:schemeClr val="bg1"/>
                </a:solidFill>
              </a:rPr>
              <a:t>? </a:t>
            </a:r>
            <a:r>
              <a:rPr lang="en-US" dirty="0">
                <a:solidFill>
                  <a:srgbClr val="FF8F02"/>
                </a:solidFill>
              </a:rPr>
              <a:t>Yes. Projected impact</a:t>
            </a:r>
            <a:r>
              <a:rPr lang="en-US" dirty="0" smtClean="0">
                <a:solidFill>
                  <a:srgbClr val="FF8F02"/>
                </a:solidFill>
              </a:rPr>
              <a:t>.</a:t>
            </a:r>
            <a:endParaRPr lang="en-US" dirty="0">
              <a:solidFill>
                <a:srgbClr val="FF8F02"/>
              </a:solidFill>
            </a:endParaRPr>
          </a:p>
        </p:txBody>
      </p:sp>
      <p:sp>
        <p:nvSpPr>
          <p:cNvPr id="19" name="Shape 182"/>
          <p:cNvSpPr/>
          <p:nvPr/>
        </p:nvSpPr>
        <p:spPr>
          <a:xfrm>
            <a:off x="2029224" y="3341100"/>
            <a:ext cx="439101" cy="3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bg1"/>
                </a:solidFill>
                <a:latin typeface="+mn-lt"/>
                <a:ea typeface="Calibri"/>
                <a:cs typeface="Calibri"/>
                <a:sym typeface="Calibri"/>
              </a:rPr>
              <a:t>0</a:t>
            </a:r>
            <a:endParaRPr b="1" cap="none" dirty="0">
              <a:solidFill>
                <a:schemeClr val="bg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24" name="Shape 188"/>
          <p:cNvSpPr/>
          <p:nvPr/>
        </p:nvSpPr>
        <p:spPr>
          <a:xfrm>
            <a:off x="6278325" y="3341100"/>
            <a:ext cx="591501" cy="3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bg1"/>
                </a:solidFill>
                <a:latin typeface="+mn-lt"/>
                <a:ea typeface="Calibri"/>
                <a:cs typeface="Calibri"/>
                <a:sym typeface="Calibri"/>
              </a:rPr>
              <a:t>20</a:t>
            </a:r>
            <a:endParaRPr b="1" cap="none" dirty="0">
              <a:solidFill>
                <a:schemeClr val="bg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25" name="Shape 188"/>
          <p:cNvSpPr/>
          <p:nvPr/>
        </p:nvSpPr>
        <p:spPr>
          <a:xfrm>
            <a:off x="5059125" y="3341100"/>
            <a:ext cx="591501" cy="3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bg1"/>
                </a:solidFill>
                <a:latin typeface="+mn-lt"/>
                <a:ea typeface="Calibri"/>
                <a:cs typeface="Calibri"/>
                <a:sym typeface="Calibri"/>
              </a:rPr>
              <a:t>15</a:t>
            </a:r>
            <a:endParaRPr b="1" cap="none" dirty="0">
              <a:solidFill>
                <a:schemeClr val="bg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26" name="Shape 188"/>
          <p:cNvSpPr/>
          <p:nvPr/>
        </p:nvSpPr>
        <p:spPr>
          <a:xfrm>
            <a:off x="4086624" y="3341100"/>
            <a:ext cx="591501" cy="3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bg1"/>
                </a:solidFill>
                <a:latin typeface="+mn-lt"/>
                <a:ea typeface="Calibri"/>
                <a:cs typeface="Calibri"/>
                <a:sym typeface="Calibri"/>
              </a:rPr>
              <a:t>10</a:t>
            </a:r>
            <a:endParaRPr b="1" cap="none" dirty="0">
              <a:solidFill>
                <a:schemeClr val="bg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27" name="Shape 188"/>
          <p:cNvSpPr/>
          <p:nvPr/>
        </p:nvSpPr>
        <p:spPr>
          <a:xfrm>
            <a:off x="3019824" y="3341100"/>
            <a:ext cx="591501" cy="3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bg1"/>
                </a:solidFill>
                <a:latin typeface="+mn-lt"/>
                <a:ea typeface="Calibri"/>
                <a:cs typeface="Calibri"/>
                <a:sym typeface="Calibri"/>
              </a:rPr>
              <a:t>5</a:t>
            </a:r>
            <a:endParaRPr b="1" cap="none" dirty="0">
              <a:solidFill>
                <a:schemeClr val="bg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sp>
        <p:nvSpPr>
          <p:cNvPr id="28" name="Shape 188"/>
          <p:cNvSpPr/>
          <p:nvPr/>
        </p:nvSpPr>
        <p:spPr>
          <a:xfrm>
            <a:off x="7363224" y="3341100"/>
            <a:ext cx="591501" cy="316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>
                <a:solidFill>
                  <a:schemeClr val="bg1"/>
                </a:solidFill>
                <a:latin typeface="+mn-lt"/>
                <a:ea typeface="Calibri"/>
                <a:cs typeface="Calibri"/>
                <a:sym typeface="Calibri"/>
              </a:rPr>
              <a:t>25</a:t>
            </a:r>
            <a:endParaRPr b="1" cap="none" dirty="0">
              <a:solidFill>
                <a:schemeClr val="bg1"/>
              </a:solidFill>
              <a:latin typeface="+mn-lt"/>
              <a:ea typeface="Calibri"/>
              <a:cs typeface="Calibri"/>
              <a:sym typeface="Calibri"/>
            </a:endParaRPr>
          </a:p>
        </p:txBody>
      </p:sp>
      <p:cxnSp>
        <p:nvCxnSpPr>
          <p:cNvPr id="30" name="Shape 200"/>
          <p:cNvCxnSpPr/>
          <p:nvPr/>
        </p:nvCxnSpPr>
        <p:spPr>
          <a:xfrm flipV="1">
            <a:off x="2303425" y="3116370"/>
            <a:ext cx="5887919" cy="5"/>
          </a:xfrm>
          <a:prstGeom prst="straightConnector1">
            <a:avLst/>
          </a:prstGeom>
          <a:noFill/>
          <a:ln w="15875" cap="flat" cmpd="sng">
            <a:solidFill>
              <a:schemeClr val="dk2"/>
            </a:solidFill>
            <a:prstDash val="solid"/>
            <a:round/>
            <a:headEnd type="none" w="med" len="med"/>
            <a:tailEnd type="triangle" w="med" len="med"/>
          </a:ln>
        </p:spPr>
      </p:cxnSp>
      <p:cxnSp>
        <p:nvCxnSpPr>
          <p:cNvPr id="31" name="Straight Connector 30"/>
          <p:cNvCxnSpPr/>
          <p:nvPr/>
        </p:nvCxnSpPr>
        <p:spPr bwMode="auto">
          <a:xfrm>
            <a:off x="2303424" y="3116371"/>
            <a:ext cx="0" cy="2286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2" name="Straight Connector 31"/>
          <p:cNvCxnSpPr/>
          <p:nvPr/>
        </p:nvCxnSpPr>
        <p:spPr bwMode="auto">
          <a:xfrm>
            <a:off x="3458924" y="3118321"/>
            <a:ext cx="0" cy="2286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" name="Straight Connector 32"/>
          <p:cNvCxnSpPr/>
          <p:nvPr/>
        </p:nvCxnSpPr>
        <p:spPr bwMode="auto">
          <a:xfrm>
            <a:off x="4449524" y="3121646"/>
            <a:ext cx="0" cy="2286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4" name="Straight Connector 33"/>
          <p:cNvCxnSpPr/>
          <p:nvPr/>
        </p:nvCxnSpPr>
        <p:spPr bwMode="auto">
          <a:xfrm>
            <a:off x="5440124" y="3121646"/>
            <a:ext cx="0" cy="2286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" name="Straight Connector 34"/>
          <p:cNvCxnSpPr/>
          <p:nvPr/>
        </p:nvCxnSpPr>
        <p:spPr bwMode="auto">
          <a:xfrm>
            <a:off x="6659324" y="3121646"/>
            <a:ext cx="0" cy="2286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" name="Straight Connector 35"/>
          <p:cNvCxnSpPr/>
          <p:nvPr/>
        </p:nvCxnSpPr>
        <p:spPr bwMode="auto">
          <a:xfrm>
            <a:off x="7726124" y="3116371"/>
            <a:ext cx="0" cy="228600"/>
          </a:xfrm>
          <a:prstGeom prst="line">
            <a:avLst/>
          </a:prstGeom>
          <a:solidFill>
            <a:schemeClr val="accent1"/>
          </a:solidFill>
          <a:ln w="158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263617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7622"/>
            <a:ext cx="7772400" cy="857250"/>
          </a:xfrm>
        </p:spPr>
        <p:txBody>
          <a:bodyPr/>
          <a:lstStyle/>
          <a:p>
            <a:r>
              <a:rPr lang="en-US" sz="4000" dirty="0">
                <a:solidFill>
                  <a:srgbClr val="FFE923"/>
                </a:solidFill>
              </a:rPr>
              <a:t>Discussion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35869"/>
            <a:ext cx="7772400" cy="3257550"/>
          </a:xfrm>
        </p:spPr>
        <p:txBody>
          <a:bodyPr>
            <a:noAutofit/>
          </a:bodyPr>
          <a:lstStyle/>
          <a:p>
            <a:pPr marL="457200" lvl="1" indent="-457200">
              <a:buFont typeface="Arial" panose="020B0604020202020204" pitchFamily="34" charset="0"/>
              <a:buChar char="•"/>
            </a:pPr>
            <a:r>
              <a:rPr lang="en-US" dirty="0"/>
              <a:t>Produced forecasting error intervals to be “plugged” into </a:t>
            </a:r>
            <a:r>
              <a:rPr lang="en-US" dirty="0" smtClean="0"/>
              <a:t>the policy </a:t>
            </a:r>
            <a:r>
              <a:rPr lang="en-US" dirty="0"/>
              <a:t>analysis framework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Not </a:t>
            </a:r>
            <a:r>
              <a:rPr lang="en-US" sz="2800" dirty="0">
                <a:solidFill>
                  <a:schemeClr val="bg1">
                    <a:lumMod val="50000"/>
                  </a:schemeClr>
                </a:solidFill>
              </a:rPr>
              <a:t>all metrics are </a:t>
            </a: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useful </a:t>
            </a:r>
            <a:r>
              <a:rPr lang="en-US" sz="2800" dirty="0"/>
              <a:t>for determining </a:t>
            </a:r>
            <a:r>
              <a:rPr lang="en-US" sz="2800" dirty="0" smtClean="0"/>
              <a:t>statistically </a:t>
            </a:r>
            <a:r>
              <a:rPr lang="en-US" sz="2800" dirty="0"/>
              <a:t>significant </a:t>
            </a:r>
            <a:r>
              <a:rPr lang="en-US" sz="2800" dirty="0" smtClean="0"/>
              <a:t>impacts—large uncertainty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>
                <a:solidFill>
                  <a:schemeClr val="bg1">
                    <a:lumMod val="50000"/>
                  </a:schemeClr>
                </a:solidFill>
              </a:rPr>
              <a:t>Not all inputs are useful </a:t>
            </a:r>
            <a:r>
              <a:rPr lang="en-US" sz="2800" dirty="0" smtClean="0"/>
              <a:t>for modeling uncertainty—some revealed to have little impact on </a:t>
            </a:r>
            <a:r>
              <a:rPr lang="en-US" sz="2800" dirty="0" smtClean="0"/>
              <a:t>results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87836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3">
            <a:extLst>
              <a:ext uri="{FF2B5EF4-FFF2-40B4-BE49-F238E27FC236}">
                <a16:creationId xmlns="" xmlns:a16="http://schemas.microsoft.com/office/drawing/2014/main" id="{272879D8-6A8D-8142-ABA5-F0EB9AFF0CA0}"/>
              </a:ext>
            </a:extLst>
          </p:cNvPr>
          <p:cNvSpPr txBox="1">
            <a:spLocks/>
          </p:cNvSpPr>
          <p:nvPr/>
        </p:nvSpPr>
        <p:spPr>
          <a:xfrm>
            <a:off x="685800" y="1518560"/>
            <a:ext cx="7772400" cy="85725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 Narrow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 Narrow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 Narrow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 Narrow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 Narrow" charset="0"/>
                <a:ea typeface="ＭＳ Ｐゴシック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 Narrow" charset="0"/>
                <a:ea typeface="ＭＳ Ｐゴシック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 Narrow" charset="0"/>
                <a:ea typeface="ＭＳ Ｐゴシック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 Narrow" charset="0"/>
                <a:ea typeface="ＭＳ Ｐゴシック" charset="0"/>
              </a:defRPr>
            </a:lvl9pPr>
          </a:lstStyle>
          <a:p>
            <a:r>
              <a:rPr lang="en-US" kern="0" dirty="0" smtClean="0">
                <a:solidFill>
                  <a:srgbClr val="FFE923"/>
                </a:solidFill>
              </a:rPr>
              <a:t>Questions</a:t>
            </a:r>
            <a:endParaRPr lang="en-US" kern="0" dirty="0">
              <a:solidFill>
                <a:srgbClr val="FFE923"/>
              </a:solidFill>
            </a:endParaRPr>
          </a:p>
        </p:txBody>
      </p:sp>
      <p:pic>
        <p:nvPicPr>
          <p:cNvPr id="3" name="Picture 2" descr="C:\Users\jgliebe\Documents\ResponseSurfaceModel\Presentations\Quest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876550"/>
            <a:ext cx="13716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477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E923"/>
                </a:solidFill>
              </a:rPr>
              <a:t>Reserve Slides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28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7622"/>
            <a:ext cx="7772400" cy="857250"/>
          </a:xfrm>
        </p:spPr>
        <p:txBody>
          <a:bodyPr/>
          <a:lstStyle/>
          <a:p>
            <a:r>
              <a:rPr lang="en-US" sz="4000" dirty="0" smtClean="0">
                <a:solidFill>
                  <a:srgbClr val="FFE923"/>
                </a:solidFill>
              </a:rPr>
              <a:t>Technical Details</a:t>
            </a:r>
            <a:endParaRPr lang="en-US" sz="4000" dirty="0">
              <a:solidFill>
                <a:srgbClr val="FFE92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35869"/>
            <a:ext cx="7772400" cy="3257550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Normalized inputs as -/+ % delta from starting values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 smtClean="0"/>
              <a:t>Latin hypercube sampling 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</a:t>
            </a:r>
            <a:r>
              <a:rPr lang="en-US" dirty="0" smtClean="0"/>
              <a:t>odel input setup and output scripts linked to sampling plan variables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riangular distributions for simulation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876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33350"/>
            <a:ext cx="7772400" cy="857250"/>
          </a:xfrm>
        </p:spPr>
        <p:txBody>
          <a:bodyPr/>
          <a:lstStyle/>
          <a:p>
            <a:pPr algn="l"/>
            <a:r>
              <a:rPr lang="en-US" sz="4000" dirty="0">
                <a:solidFill>
                  <a:srgbClr val="FFE923"/>
                </a:solidFill>
              </a:rPr>
              <a:t>18 key inputs (drivers of uncertainty)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85800" y="1020117"/>
            <a:ext cx="3810000" cy="30861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100" dirty="0"/>
              <a:t>Auto operating costs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100" dirty="0"/>
              <a:t>Transit fares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100" dirty="0"/>
              <a:t>Toll costs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100" dirty="0"/>
              <a:t>Value of time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100" dirty="0"/>
              <a:t>Household sizes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100" dirty="0"/>
              <a:t>Job locations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100" dirty="0"/>
              <a:t>Transit mode bias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100" dirty="0"/>
              <a:t>Walk/bike mode bias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100" dirty="0"/>
              <a:t>Trip length sensitivity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020117"/>
            <a:ext cx="4114800" cy="3086100"/>
          </a:xfrm>
        </p:spPr>
        <p:txBody>
          <a:bodyPr/>
          <a:lstStyle/>
          <a:p>
            <a:pPr marL="514350" indent="-514350">
              <a:buFont typeface="+mj-lt"/>
              <a:buAutoNum type="arabicPeriod" startAt="10"/>
            </a:pPr>
            <a:r>
              <a:rPr lang="en-US" sz="2100" dirty="0"/>
              <a:t>Transit wait/walk sensitivity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sz="2100" dirty="0"/>
              <a:t>Transit service frequency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sz="2100" dirty="0" smtClean="0"/>
              <a:t>Park-and-ride </a:t>
            </a:r>
            <a:r>
              <a:rPr lang="en-US" sz="2100" dirty="0"/>
              <a:t>lot supply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sz="2100" dirty="0"/>
              <a:t>Roadway capacities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sz="2100" dirty="0"/>
              <a:t>Congestion-delay sensitivity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sz="2100" dirty="0"/>
              <a:t>Peak spreading factors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sz="2100" dirty="0"/>
              <a:t>Work trip generation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sz="2100" dirty="0"/>
              <a:t>Non-work trip generation</a:t>
            </a:r>
          </a:p>
          <a:p>
            <a:pPr marL="514350" indent="-514350">
              <a:buFont typeface="+mj-lt"/>
              <a:buAutoNum type="arabicPeriod" startAt="10"/>
            </a:pPr>
            <a:r>
              <a:rPr lang="en-US" sz="2100" dirty="0"/>
              <a:t>Truck trip generation</a:t>
            </a:r>
          </a:p>
          <a:p>
            <a:pPr marL="514350" indent="-514350">
              <a:buFont typeface="+mj-lt"/>
              <a:buAutoNum type="arabicPeriod" startAt="10"/>
            </a:pPr>
            <a:endParaRPr lang="en-US" sz="2100" dirty="0"/>
          </a:p>
          <a:p>
            <a:pPr marL="514350" indent="-514350">
              <a:buFont typeface="+mj-lt"/>
              <a:buAutoNum type="arabicPeriod" startAt="10"/>
            </a:pP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369707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66700"/>
            <a:ext cx="7772400" cy="857250"/>
          </a:xfrm>
        </p:spPr>
        <p:txBody>
          <a:bodyPr/>
          <a:lstStyle/>
          <a:p>
            <a:r>
              <a:rPr lang="en-US" dirty="0">
                <a:solidFill>
                  <a:srgbClr val="FFE923"/>
                </a:solidFill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00150"/>
            <a:ext cx="7772400" cy="32575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L</a:t>
            </a:r>
            <a:r>
              <a:rPr lang="en-US" sz="2800" dirty="0" smtClean="0"/>
              <a:t>ong-range transportation plan (LRTP) disparate impact disproportionate burden (DIDB) </a:t>
            </a:r>
            <a:r>
              <a:rPr lang="en-US" sz="2800" dirty="0"/>
              <a:t>p</a:t>
            </a:r>
            <a:r>
              <a:rPr lang="en-US" sz="2800" dirty="0" smtClean="0"/>
              <a:t>olicy</a:t>
            </a:r>
            <a:endParaRPr lang="en-US" sz="280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Applies </a:t>
            </a:r>
            <a:r>
              <a:rPr lang="en-US" sz="2400" dirty="0" smtClean="0"/>
              <a:t>to set of projects </a:t>
            </a:r>
            <a:r>
              <a:rPr lang="en-US" sz="2400" dirty="0"/>
              <a:t>in </a:t>
            </a:r>
            <a:r>
              <a:rPr lang="en-US" sz="2400" dirty="0" smtClean="0"/>
              <a:t>LRTP as a group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dirty="0" smtClean="0"/>
              <a:t>Could </a:t>
            </a:r>
            <a:r>
              <a:rPr lang="en-US" sz="2400" dirty="0"/>
              <a:t>the </a:t>
            </a:r>
            <a:r>
              <a:rPr lang="en-US" sz="2400" dirty="0" smtClean="0"/>
              <a:t>build scenario </a:t>
            </a:r>
            <a:r>
              <a:rPr lang="en-US" sz="2400" dirty="0" smtClean="0">
                <a:solidFill>
                  <a:schemeClr val="bg1">
                    <a:lumMod val="50000"/>
                  </a:schemeClr>
                </a:solidFill>
              </a:rPr>
              <a:t>adversely affect</a:t>
            </a:r>
            <a:r>
              <a:rPr lang="en-US" sz="2400" dirty="0" smtClean="0"/>
              <a:t> </a:t>
            </a:r>
            <a:r>
              <a:rPr lang="en-US" sz="2400" dirty="0"/>
              <a:t>minority and/or low-income </a:t>
            </a:r>
            <a:r>
              <a:rPr lang="en-US" sz="2400" dirty="0" smtClean="0"/>
              <a:t>populations?</a:t>
            </a:r>
            <a:endParaRPr lang="en-US" sz="240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sz="2400" dirty="0"/>
              <a:t>2018:  3 working group mtgs, 1 public workshop</a:t>
            </a:r>
            <a:endParaRPr lang="en-US" sz="2400" dirty="0">
              <a:sym typeface="Wingdings"/>
            </a:endParaRPr>
          </a:p>
          <a:p>
            <a:pPr marL="1257300" lvl="2" indent="-457200">
              <a:buSzPct val="95000"/>
              <a:buFont typeface="Courier New" panose="02070309020205020404" pitchFamily="49" charset="0"/>
              <a:buChar char="o"/>
            </a:pPr>
            <a:r>
              <a:rPr lang="en-US" sz="2000" dirty="0">
                <a:sym typeface="Wingdings"/>
              </a:rPr>
              <a:t>Set of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sym typeface="Wingdings"/>
              </a:rPr>
              <a:t>metrics</a:t>
            </a:r>
            <a:r>
              <a:rPr lang="en-US" sz="2000" dirty="0">
                <a:sym typeface="Wingdings"/>
              </a:rPr>
              <a:t> to measure impacts</a:t>
            </a:r>
          </a:p>
          <a:p>
            <a:pPr marL="1257300" lvl="2" indent="-457200">
              <a:buSzPct val="95000"/>
              <a:buFont typeface="Courier New" panose="02070309020205020404" pitchFamily="49" charset="0"/>
              <a:buChar char="o"/>
            </a:pPr>
            <a:r>
              <a:rPr lang="en-US" sz="2000" dirty="0">
                <a:sym typeface="Wingdings"/>
              </a:rPr>
              <a:t>Account for </a:t>
            </a:r>
            <a:r>
              <a:rPr lang="en-US" sz="2000" dirty="0">
                <a:solidFill>
                  <a:schemeClr val="bg1">
                    <a:lumMod val="50000"/>
                  </a:schemeClr>
                </a:solidFill>
                <a:sym typeface="Wingdings"/>
              </a:rPr>
              <a:t>uncertainty</a:t>
            </a:r>
            <a:r>
              <a:rPr lang="en-US" sz="2000" dirty="0">
                <a:sym typeface="Wingdings"/>
              </a:rPr>
              <a:t> </a:t>
            </a:r>
            <a:r>
              <a:rPr lang="en-US" sz="2000" dirty="0" smtClean="0">
                <a:sym typeface="Wingdings"/>
              </a:rPr>
              <a:t>in forecasts</a:t>
            </a:r>
            <a:endParaRPr lang="en-US" sz="2000" dirty="0"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546679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E923"/>
                </a:solidFill>
              </a:rPr>
              <a:t>Potential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2194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Accessibility (highway and </a:t>
            </a:r>
            <a:r>
              <a:rPr lang="en-US" dirty="0" smtClean="0"/>
              <a:t>transit)</a:t>
            </a:r>
          </a:p>
          <a:p>
            <a:pPr marL="857250" lvl="1" indent="-457200">
              <a:buFont typeface="Courier New" panose="02070309020205020404" pitchFamily="49" charset="0"/>
              <a:buChar char="o"/>
            </a:pPr>
            <a:r>
              <a:rPr lang="en-US" sz="2000" dirty="0"/>
              <a:t>Jobs</a:t>
            </a:r>
          </a:p>
          <a:p>
            <a:pPr marL="857250" lvl="1" indent="-457200">
              <a:buFont typeface="Courier New" panose="02070309020205020404" pitchFamily="49" charset="0"/>
              <a:buChar char="o"/>
            </a:pPr>
            <a:r>
              <a:rPr lang="en-US" sz="2000" dirty="0" smtClean="0"/>
              <a:t>Retail </a:t>
            </a:r>
            <a:r>
              <a:rPr lang="en-US" sz="2000" dirty="0"/>
              <a:t>amenities</a:t>
            </a:r>
          </a:p>
          <a:p>
            <a:pPr marL="857250" lvl="1" indent="-457200">
              <a:buFont typeface="Courier New" panose="02070309020205020404" pitchFamily="49" charset="0"/>
              <a:buChar char="o"/>
            </a:pPr>
            <a:r>
              <a:rPr lang="en-US" sz="2000" dirty="0"/>
              <a:t>Healthcare facilities</a:t>
            </a:r>
          </a:p>
          <a:p>
            <a:pPr marL="857250" lvl="1" indent="-457200">
              <a:buFont typeface="Courier New" panose="02070309020205020404" pitchFamily="49" charset="0"/>
              <a:buChar char="o"/>
            </a:pPr>
            <a:r>
              <a:rPr lang="en-US" sz="2000" dirty="0"/>
              <a:t>Higher education</a:t>
            </a:r>
          </a:p>
          <a:p>
            <a:pPr marL="857250" lvl="1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21945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Mobility (</a:t>
            </a:r>
            <a:r>
              <a:rPr lang="en-US" dirty="0" smtClean="0"/>
              <a:t>highway and transit</a:t>
            </a:r>
            <a:r>
              <a:rPr lang="en-US" dirty="0"/>
              <a:t>)</a:t>
            </a:r>
          </a:p>
          <a:p>
            <a:pPr marL="857250" lvl="1" indent="-457200">
              <a:buFont typeface="Courier New" panose="02070309020205020404" pitchFamily="49" charset="0"/>
              <a:buChar char="o"/>
            </a:pPr>
            <a:r>
              <a:rPr lang="en-US" sz="2000" dirty="0"/>
              <a:t>Average travel time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Environmental (highway)</a:t>
            </a:r>
          </a:p>
          <a:p>
            <a:pPr marL="857250" lvl="1" indent="-457200">
              <a:buFont typeface="Courier New" panose="02070309020205020404" pitchFamily="49" charset="0"/>
              <a:buChar char="o"/>
            </a:pPr>
            <a:r>
              <a:rPr lang="en-US" sz="2000" dirty="0"/>
              <a:t>Congested VMT</a:t>
            </a:r>
          </a:p>
          <a:p>
            <a:pPr marL="857250" lvl="1" indent="-457200">
              <a:buFont typeface="Courier New" panose="02070309020205020404" pitchFamily="49" charset="0"/>
              <a:buChar char="o"/>
            </a:pPr>
            <a:r>
              <a:rPr lang="en-US" sz="2000" dirty="0"/>
              <a:t>Carbon monoxide</a:t>
            </a:r>
          </a:p>
        </p:txBody>
      </p:sp>
    </p:spTree>
    <p:extLst>
      <p:ext uri="{BB962C8B-B14F-4D97-AF65-F5344CB8AC3E}">
        <p14:creationId xmlns:p14="http://schemas.microsoft.com/office/powerpoint/2010/main" val="2603767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E923"/>
                </a:solidFill>
              </a:rPr>
              <a:t>Why Study Uncertainty?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78731"/>
            <a:ext cx="7772400" cy="3371850"/>
          </a:xfrm>
        </p:spPr>
        <p:txBody>
          <a:bodyPr/>
          <a:lstStyle/>
          <a:p>
            <a:pPr marL="0" indent="0"/>
            <a:r>
              <a:rPr lang="en-US" i="1" dirty="0"/>
              <a:t>Does the difference between </a:t>
            </a:r>
            <a:r>
              <a:rPr lang="en-US" i="1" dirty="0" smtClean="0"/>
              <a:t>no-build </a:t>
            </a:r>
            <a:r>
              <a:rPr lang="en-US" i="1" dirty="0"/>
              <a:t>and </a:t>
            </a:r>
            <a:r>
              <a:rPr lang="en-US" i="1" dirty="0" smtClean="0"/>
              <a:t>build </a:t>
            </a:r>
            <a:r>
              <a:rPr lang="en-US" i="1" dirty="0"/>
              <a:t>scenarios exceed the </a:t>
            </a:r>
            <a:r>
              <a:rPr lang="en-US" i="1" dirty="0">
                <a:solidFill>
                  <a:schemeClr val="bg1">
                    <a:lumMod val="50000"/>
                  </a:schemeClr>
                </a:solidFill>
              </a:rPr>
              <a:t>statistical error</a:t>
            </a:r>
            <a:r>
              <a:rPr lang="en-US" i="1" dirty="0"/>
              <a:t> in the regional forecasting model? </a:t>
            </a:r>
          </a:p>
          <a:p>
            <a:pPr marL="0" indent="0"/>
            <a:endParaRPr lang="en-US" i="1" dirty="0"/>
          </a:p>
          <a:p>
            <a:pPr marL="0" indent="0"/>
            <a:endParaRPr lang="en-US" i="1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3611955"/>
            <a:ext cx="5410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“It's tough to make predictions, </a:t>
            </a:r>
            <a:endParaRPr lang="en-US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</a:rPr>
              <a:t>especially 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about the future.” ― Yogi Berra </a:t>
            </a:r>
          </a:p>
        </p:txBody>
      </p:sp>
      <p:pic>
        <p:nvPicPr>
          <p:cNvPr id="5" name="Picture 2" descr="C:\Users\jgliebe\Documents\ResponseSurfaceModel\Presentations\Question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614152"/>
            <a:ext cx="13716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065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4ACC18F-9AB9-504F-B83D-A72050E6F392}"/>
              </a:ext>
            </a:extLst>
          </p:cNvPr>
          <p:cNvSpPr txBox="1">
            <a:spLocks/>
          </p:cNvSpPr>
          <p:nvPr/>
        </p:nvSpPr>
        <p:spPr>
          <a:xfrm>
            <a:off x="685800" y="185588"/>
            <a:ext cx="7772400" cy="85725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 Narrow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 Narrow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 Narrow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 Narrow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 Narrow" charset="0"/>
                <a:ea typeface="ＭＳ Ｐゴシック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 Narrow" charset="0"/>
                <a:ea typeface="ＭＳ Ｐゴシック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 Narrow" charset="0"/>
                <a:ea typeface="ＭＳ Ｐゴシック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 Narrow" charset="0"/>
                <a:ea typeface="ＭＳ Ｐゴシック" charset="0"/>
              </a:defRPr>
            </a:lvl9pPr>
          </a:lstStyle>
          <a:p>
            <a:r>
              <a:rPr lang="en-US" kern="0" dirty="0">
                <a:solidFill>
                  <a:srgbClr val="FFE923"/>
                </a:solidFill>
              </a:rPr>
              <a:t>Uncertainty in Forecasting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921669" y="1047750"/>
            <a:ext cx="5153717" cy="4000500"/>
            <a:chOff x="1921669" y="1047750"/>
            <a:chExt cx="5153717" cy="4000500"/>
          </a:xfrm>
        </p:grpSpPr>
        <p:pic>
          <p:nvPicPr>
            <p:cNvPr id="7" name="Picture 2" descr="C:\Users\jgliebe\Documents\ResponseSurfaceModel\Presentations\Joaquin.jpg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1669" y="1047750"/>
              <a:ext cx="5000625" cy="40005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4" name="Group 3"/>
            <p:cNvGrpSpPr/>
            <p:nvPr/>
          </p:nvGrpSpPr>
          <p:grpSpPr>
            <a:xfrm>
              <a:off x="5508524" y="2050395"/>
              <a:ext cx="1566862" cy="707886"/>
              <a:chOff x="10058400" y="1814247"/>
              <a:chExt cx="1566862" cy="707886"/>
            </a:xfrm>
          </p:grpSpPr>
          <p:sp>
            <p:nvSpPr>
              <p:cNvPr id="3" name="Rectangle 2">
                <a:extLst>
                  <a:ext uri="{FF2B5EF4-FFF2-40B4-BE49-F238E27FC236}">
                    <a16:creationId xmlns="" xmlns:a16="http://schemas.microsoft.com/office/drawing/2014/main" id="{71A58C54-76C3-A94A-A40F-4951AEA646DC}"/>
                  </a:ext>
                </a:extLst>
              </p:cNvPr>
              <p:cNvSpPr/>
              <p:nvPr/>
            </p:nvSpPr>
            <p:spPr bwMode="auto">
              <a:xfrm>
                <a:off x="10058400" y="1814247"/>
                <a:ext cx="1371600" cy="707886"/>
              </a:xfrm>
              <a:prstGeom prst="rect">
                <a:avLst/>
              </a:prstGeom>
              <a:solidFill>
                <a:schemeClr val="bg1">
                  <a:alpha val="60000"/>
                </a:schemeClr>
              </a:soli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4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 Bold" charset="0"/>
                  <a:ea typeface="ＭＳ Ｐゴシック" charset="0"/>
                </a:endParaRPr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10058400" y="1814247"/>
                <a:ext cx="1566862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>
                    <a:solidFill>
                      <a:schemeClr val="accent6"/>
                    </a:solidFill>
                  </a:rPr>
                  <a:t>Cone of Uncertainty</a:t>
                </a:r>
              </a:p>
            </p:txBody>
          </p:sp>
        </p:grpSp>
        <p:cxnSp>
          <p:nvCxnSpPr>
            <p:cNvPr id="5" name="Straight Arrow Connector 4"/>
            <p:cNvCxnSpPr>
              <a:cxnSpLocks/>
            </p:cNvCxnSpPr>
            <p:nvPr/>
          </p:nvCxnSpPr>
          <p:spPr bwMode="auto">
            <a:xfrm>
              <a:off x="4807976" y="2349832"/>
              <a:ext cx="685800" cy="54506"/>
            </a:xfrm>
            <a:prstGeom prst="straightConnector1">
              <a:avLst/>
            </a:prstGeom>
            <a:solidFill>
              <a:schemeClr val="accent1"/>
            </a:solidFill>
            <a:ln w="57150" cap="flat" cmpd="sng" algn="ctr">
              <a:solidFill>
                <a:schemeClr val="accent2"/>
              </a:solidFill>
              <a:prstDash val="solid"/>
              <a:round/>
              <a:headEnd type="triangl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11502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B8E2C09-162F-BA41-B28F-D02E73D9111C}"/>
              </a:ext>
            </a:extLst>
          </p:cNvPr>
          <p:cNvSpPr txBox="1">
            <a:spLocks/>
          </p:cNvSpPr>
          <p:nvPr/>
        </p:nvSpPr>
        <p:spPr>
          <a:xfrm>
            <a:off x="685800" y="285750"/>
            <a:ext cx="7772400" cy="102870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 Narrow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 Narrow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 Narrow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 Narrow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 Narrow" charset="0"/>
                <a:ea typeface="ＭＳ Ｐゴシック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 Narrow" charset="0"/>
                <a:ea typeface="ＭＳ Ｐゴシック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 Narrow" charset="0"/>
                <a:ea typeface="ＭＳ Ｐゴシック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 Narrow" charset="0"/>
                <a:ea typeface="ＭＳ Ｐゴシック" charset="0"/>
              </a:defRPr>
            </a:lvl9pPr>
          </a:lstStyle>
          <a:p>
            <a:r>
              <a:rPr lang="en-US" sz="4000" kern="0" dirty="0">
                <a:solidFill>
                  <a:srgbClr val="FFE923"/>
                </a:solidFill>
              </a:rPr>
              <a:t>Sources of Uncertainty in Regional Travel Forecasting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49D878F-7F2D-4B48-A180-65F1C68B3E43}"/>
              </a:ext>
            </a:extLst>
          </p:cNvPr>
          <p:cNvSpPr txBox="1">
            <a:spLocks/>
          </p:cNvSpPr>
          <p:nvPr/>
        </p:nvSpPr>
        <p:spPr>
          <a:xfrm>
            <a:off x="685800" y="1581150"/>
            <a:ext cx="7696200" cy="10668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bg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bg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kern="0" dirty="0" smtClean="0"/>
              <a:t>Forecasting </a:t>
            </a:r>
            <a:r>
              <a:rPr lang="en-US" sz="2400" kern="0" dirty="0"/>
              <a:t>human behavior!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kern="0" dirty="0"/>
              <a:t>Projecting to the future! (2040</a:t>
            </a:r>
            <a:r>
              <a:rPr lang="en-US" sz="2400" kern="0" dirty="0" smtClean="0"/>
              <a:t>)</a:t>
            </a:r>
            <a:endParaRPr lang="en-US" sz="2400" kern="0" dirty="0"/>
          </a:p>
        </p:txBody>
      </p:sp>
      <p:pic>
        <p:nvPicPr>
          <p:cNvPr id="5" name="Picture 2">
            <a:extLst>
              <a:ext uri="{FF2B5EF4-FFF2-40B4-BE49-F238E27FC236}">
                <a16:creationId xmlns="" xmlns:a16="http://schemas.microsoft.com/office/drawing/2014/main" id="{2A2E011A-FB7D-CB4A-8D17-FBC315410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834592"/>
            <a:ext cx="3918395" cy="1550765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6" name="Content Placeholder 2">
            <a:extLst>
              <a:ext uri="{FF2B5EF4-FFF2-40B4-BE49-F238E27FC236}">
                <a16:creationId xmlns="" xmlns:a16="http://schemas.microsoft.com/office/drawing/2014/main" id="{049D878F-7F2D-4B48-A180-65F1C68B3E43}"/>
              </a:ext>
            </a:extLst>
          </p:cNvPr>
          <p:cNvSpPr txBox="1">
            <a:spLocks/>
          </p:cNvSpPr>
          <p:nvPr/>
        </p:nvSpPr>
        <p:spPr>
          <a:xfrm>
            <a:off x="685800" y="2495550"/>
            <a:ext cx="4114800" cy="222885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defRPr sz="3200" b="1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b="1">
                <a:solidFill>
                  <a:schemeClr val="bg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bg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b="1">
                <a:solidFill>
                  <a:schemeClr val="bg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b="1">
                <a:solidFill>
                  <a:schemeClr val="bg1"/>
                </a:solidFill>
                <a:latin typeface="+mn-lt"/>
                <a:ea typeface="+mn-ea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kern="0" smtClean="0"/>
              <a:t>Model </a:t>
            </a:r>
            <a:r>
              <a:rPr lang="en-US" sz="2400" kern="0" dirty="0"/>
              <a:t>is a complex assembly of data inputs, assumed behaviors, statistical relationships, and algorithms</a:t>
            </a:r>
          </a:p>
        </p:txBody>
      </p:sp>
    </p:spTree>
    <p:extLst>
      <p:ext uri="{BB962C8B-B14F-4D97-AF65-F5344CB8AC3E}">
        <p14:creationId xmlns:p14="http://schemas.microsoft.com/office/powerpoint/2010/main" val="36550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FFFF00"/>
                </a:solidFill>
              </a:rPr>
              <a:t>Effect of Uncertainty on Metrics</a:t>
            </a:r>
            <a:r>
              <a:rPr lang="en-US" dirty="0">
                <a:solidFill>
                  <a:srgbClr val="FFFF00"/>
                </a:solidFill>
              </a:rPr>
              <a:t/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sz="2400" dirty="0"/>
              <a:t>Relatively “High” Variance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15494" y="1314450"/>
            <a:ext cx="8043066" cy="3429000"/>
            <a:chOff x="34134" y="1314450"/>
            <a:chExt cx="8043066" cy="3429000"/>
          </a:xfrm>
        </p:grpSpPr>
        <p:pic>
          <p:nvPicPr>
            <p:cNvPr id="12" name="Picture 11">
              <a:extLst>
                <a:ext uri="{FF2B5EF4-FFF2-40B4-BE49-F238E27FC236}">
                  <a16:creationId xmlns="" xmlns:a16="http://schemas.microsoft.com/office/drawing/2014/main" id="{2CBF71A6-4669-2E42-9C1A-D820E0C2239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15657" t="27778" r="28536" b="16667"/>
            <a:stretch/>
          </p:blipFill>
          <p:spPr>
            <a:xfrm>
              <a:off x="1219201" y="1314450"/>
              <a:ext cx="5105399" cy="342900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="" xmlns:a16="http://schemas.microsoft.com/office/drawing/2014/main" id="{F3DC40B1-495B-0C4E-BAF7-56C4EFE3CA8D}"/>
                </a:ext>
              </a:extLst>
            </p:cNvPr>
            <p:cNvSpPr txBox="1"/>
            <p:nvPr/>
          </p:nvSpPr>
          <p:spPr>
            <a:xfrm>
              <a:off x="6629400" y="1979072"/>
              <a:ext cx="1371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E923"/>
                  </a:solidFill>
                </a:rPr>
                <a:t>-/+ 25% </a:t>
              </a:r>
            </a:p>
          </p:txBody>
        </p:sp>
        <p:sp>
          <p:nvSpPr>
            <p:cNvPr id="14" name="Right Brace 13">
              <a:extLst>
                <a:ext uri="{FF2B5EF4-FFF2-40B4-BE49-F238E27FC236}">
                  <a16:creationId xmlns="" xmlns:a16="http://schemas.microsoft.com/office/drawing/2014/main" id="{825DABBC-1175-694E-BD58-BE2E983D09D3}"/>
                </a:ext>
              </a:extLst>
            </p:cNvPr>
            <p:cNvSpPr>
              <a:spLocks noChangeAspect="1"/>
            </p:cNvSpPr>
            <p:nvPr/>
          </p:nvSpPr>
          <p:spPr bwMode="auto">
            <a:xfrm rot="10800000">
              <a:off x="1746500" y="2455164"/>
              <a:ext cx="332426" cy="205740"/>
            </a:xfrm>
            <a:prstGeom prst="rightBrace">
              <a:avLst>
                <a:gd name="adj1" fmla="val 8333"/>
                <a:gd name="adj2" fmla="val 52068"/>
              </a:avLst>
            </a:prstGeom>
            <a:noFill/>
            <a:ln w="28575" cap="flat" cmpd="sng" algn="ctr">
              <a:solidFill>
                <a:srgbClr val="FFE92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 Bold" charset="0"/>
                <a:ea typeface="ＭＳ Ｐゴシック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="" xmlns:a16="http://schemas.microsoft.com/office/drawing/2014/main" id="{7E6722AC-6A5D-C442-83C9-2AF0A03B095D}"/>
                </a:ext>
              </a:extLst>
            </p:cNvPr>
            <p:cNvSpPr txBox="1"/>
            <p:nvPr/>
          </p:nvSpPr>
          <p:spPr>
            <a:xfrm>
              <a:off x="34134" y="2327201"/>
              <a:ext cx="1371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dirty="0">
                  <a:solidFill>
                    <a:srgbClr val="FFE923"/>
                  </a:solidFill>
                </a:rPr>
                <a:t>-/+ 7% </a:t>
              </a:r>
            </a:p>
          </p:txBody>
        </p:sp>
        <p:sp>
          <p:nvSpPr>
            <p:cNvPr id="16" name="Right Brace 15">
              <a:extLst>
                <a:ext uri="{FF2B5EF4-FFF2-40B4-BE49-F238E27FC236}">
                  <a16:creationId xmlns="" xmlns:a16="http://schemas.microsoft.com/office/drawing/2014/main" id="{B44EF0CF-F7A4-DB48-9603-E82B73463958}"/>
                </a:ext>
              </a:extLst>
            </p:cNvPr>
            <p:cNvSpPr>
              <a:spLocks noChangeAspect="1"/>
            </p:cNvSpPr>
            <p:nvPr/>
          </p:nvSpPr>
          <p:spPr bwMode="auto">
            <a:xfrm>
              <a:off x="6108660" y="1714500"/>
              <a:ext cx="347472" cy="990810"/>
            </a:xfrm>
            <a:prstGeom prst="rightBrace">
              <a:avLst>
                <a:gd name="adj1" fmla="val 8333"/>
                <a:gd name="adj2" fmla="val 50956"/>
              </a:avLst>
            </a:prstGeom>
            <a:noFill/>
            <a:ln w="28575" cap="flat" cmpd="sng" algn="ctr">
              <a:solidFill>
                <a:srgbClr val="FFE923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 Bold" charset="0"/>
                <a:ea typeface="ＭＳ Ｐゴシック" charset="0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="" xmlns:a16="http://schemas.microsoft.com/office/drawing/2014/main" id="{AF133872-9867-014A-94AE-3BFC7BF22005}"/>
                </a:ext>
              </a:extLst>
            </p:cNvPr>
            <p:cNvSpPr txBox="1"/>
            <p:nvPr/>
          </p:nvSpPr>
          <p:spPr>
            <a:xfrm>
              <a:off x="6781800" y="2558034"/>
              <a:ext cx="12954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>
                  <a:solidFill>
                    <a:srgbClr val="FFE923"/>
                  </a:solidFill>
                </a:rPr>
                <a:t>“High” Variance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5985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F619725-279E-6448-B47A-2D6E54E11D75}"/>
              </a:ext>
            </a:extLst>
          </p:cNvPr>
          <p:cNvSpPr txBox="1">
            <a:spLocks/>
          </p:cNvSpPr>
          <p:nvPr/>
        </p:nvSpPr>
        <p:spPr>
          <a:xfrm>
            <a:off x="685800" y="122912"/>
            <a:ext cx="7772400" cy="857250"/>
          </a:xfrm>
          <a:prstGeom prst="rect">
            <a:avLst/>
          </a:prstGeo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 Narrow" charset="0"/>
                <a:ea typeface="ＭＳ Ｐゴシック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 Narrow" charset="0"/>
                <a:ea typeface="ＭＳ Ｐゴシック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 Narrow" charset="0"/>
                <a:ea typeface="ＭＳ Ｐゴシック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 Narrow" charset="0"/>
                <a:ea typeface="ＭＳ Ｐゴシック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 Narrow" charset="0"/>
                <a:ea typeface="ＭＳ Ｐゴシック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 Narrow" charset="0"/>
                <a:ea typeface="ＭＳ Ｐゴシック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 Narrow" charset="0"/>
                <a:ea typeface="ＭＳ Ｐゴシック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bg1"/>
                </a:solidFill>
                <a:latin typeface="Arial Narrow" charset="0"/>
                <a:ea typeface="ＭＳ Ｐゴシック" charset="0"/>
              </a:defRPr>
            </a:lvl9pPr>
          </a:lstStyle>
          <a:p>
            <a:r>
              <a:rPr lang="en-US" kern="0" dirty="0" smtClean="0">
                <a:solidFill>
                  <a:srgbClr val="FFE923"/>
                </a:solidFill>
              </a:rPr>
              <a:t>Study Steps</a:t>
            </a:r>
            <a:endParaRPr lang="en-US" kern="0" dirty="0"/>
          </a:p>
        </p:txBody>
      </p:sp>
      <p:grpSp>
        <p:nvGrpSpPr>
          <p:cNvPr id="12" name="Group 11"/>
          <p:cNvGrpSpPr/>
          <p:nvPr/>
        </p:nvGrpSpPr>
        <p:grpSpPr>
          <a:xfrm>
            <a:off x="4069121" y="4073703"/>
            <a:ext cx="3855679" cy="823050"/>
            <a:chOff x="4069121" y="4073703"/>
            <a:chExt cx="3855679" cy="823050"/>
          </a:xfrm>
        </p:grpSpPr>
        <p:sp>
          <p:nvSpPr>
            <p:cNvPr id="36" name="Rounded Rectangle 35">
              <a:extLst>
                <a:ext uri="{FF2B5EF4-FFF2-40B4-BE49-F238E27FC236}">
                  <a16:creationId xmlns="" xmlns:a16="http://schemas.microsoft.com/office/drawing/2014/main" id="{0B2CBE86-2BB6-0D4C-8A01-CE4A46654D59}"/>
                </a:ext>
              </a:extLst>
            </p:cNvPr>
            <p:cNvSpPr>
              <a:spLocks/>
            </p:cNvSpPr>
            <p:nvPr/>
          </p:nvSpPr>
          <p:spPr bwMode="auto">
            <a:xfrm>
              <a:off x="4648200" y="4184649"/>
              <a:ext cx="3276600" cy="712103"/>
            </a:xfrm>
            <a:prstGeom prst="roundRect">
              <a:avLst/>
            </a:prstGeom>
            <a:solidFill>
              <a:schemeClr val="tx1"/>
            </a:solidFill>
            <a:ln w="3175" cap="flat" cmpd="sng" algn="ctr">
              <a:solidFill>
                <a:schemeClr val="tx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45720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182880" indent="-457200"/>
              <a:r>
                <a:rPr lang="en-US" sz="2000" dirty="0">
                  <a:solidFill>
                    <a:schemeClr val="accent6"/>
                  </a:solidFill>
                </a:rPr>
                <a:t>Derived forecasting error</a:t>
              </a:r>
            </a:p>
            <a:p>
              <a:pPr marL="182880" indent="-457200"/>
              <a:r>
                <a:rPr lang="en-US" sz="2000" dirty="0">
                  <a:solidFill>
                    <a:schemeClr val="accent6"/>
                  </a:solidFill>
                </a:rPr>
                <a:t>intervals from predictions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="" xmlns:a16="http://schemas.microsoft.com/office/drawing/2014/main" id="{F3F76DD1-9453-7344-AF5B-5EEAE5E36769}"/>
                </a:ext>
              </a:extLst>
            </p:cNvPr>
            <p:cNvSpPr txBox="1"/>
            <p:nvPr/>
          </p:nvSpPr>
          <p:spPr>
            <a:xfrm>
              <a:off x="4675357" y="4188867"/>
              <a:ext cx="304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chemeClr val="accent6"/>
                  </a:solidFill>
                </a:rPr>
                <a:t>5</a:t>
              </a:r>
            </a:p>
          </p:txBody>
        </p:sp>
        <p:sp>
          <p:nvSpPr>
            <p:cNvPr id="38" name="Freeform 37">
              <a:extLst>
                <a:ext uri="{FF2B5EF4-FFF2-40B4-BE49-F238E27FC236}">
                  <a16:creationId xmlns="" xmlns:a16="http://schemas.microsoft.com/office/drawing/2014/main" id="{DDD08196-C5DF-934B-A784-742AE23EBEC9}"/>
                </a:ext>
              </a:extLst>
            </p:cNvPr>
            <p:cNvSpPr/>
            <p:nvPr/>
          </p:nvSpPr>
          <p:spPr bwMode="auto">
            <a:xfrm>
              <a:off x="5062727" y="4184650"/>
              <a:ext cx="45719" cy="712102"/>
            </a:xfrm>
            <a:custGeom>
              <a:avLst/>
              <a:gdLst>
                <a:gd name="connsiteX0" fmla="*/ 0 w 0"/>
                <a:gd name="connsiteY0" fmla="*/ 0 h 789709"/>
                <a:gd name="connsiteX1" fmla="*/ 0 w 0"/>
                <a:gd name="connsiteY1" fmla="*/ 789709 h 789709"/>
                <a:gd name="connsiteX2" fmla="*/ 0 w 0"/>
                <a:gd name="connsiteY2" fmla="*/ 0 h 789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789709">
                  <a:moveTo>
                    <a:pt x="0" y="0"/>
                  </a:moveTo>
                  <a:lnTo>
                    <a:pt x="0" y="78970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 Bold" charset="0"/>
                <a:ea typeface="ＭＳ Ｐゴシック" charset="0"/>
              </a:endParaRPr>
            </a:p>
          </p:txBody>
        </p:sp>
        <p:cxnSp>
          <p:nvCxnSpPr>
            <p:cNvPr id="44" name="Elbow Connector 43">
              <a:extLst>
                <a:ext uri="{FF2B5EF4-FFF2-40B4-BE49-F238E27FC236}">
                  <a16:creationId xmlns="" xmlns:a16="http://schemas.microsoft.com/office/drawing/2014/main" id="{549114B1-DB51-A74D-9EDF-4FF77837A47D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H="1">
              <a:off x="4117229" y="4025595"/>
              <a:ext cx="471038" cy="567254"/>
            </a:xfrm>
            <a:prstGeom prst="bentConnector2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7" name="Group 6"/>
          <p:cNvGrpSpPr/>
          <p:nvPr/>
        </p:nvGrpSpPr>
        <p:grpSpPr>
          <a:xfrm>
            <a:off x="2241195" y="2442940"/>
            <a:ext cx="4083405" cy="826330"/>
            <a:chOff x="2241195" y="2442940"/>
            <a:chExt cx="4083405" cy="826330"/>
          </a:xfrm>
        </p:grpSpPr>
        <p:sp>
          <p:nvSpPr>
            <p:cNvPr id="30" name="Rounded Rectangle 29">
              <a:extLst>
                <a:ext uri="{FF2B5EF4-FFF2-40B4-BE49-F238E27FC236}">
                  <a16:creationId xmlns="" xmlns:a16="http://schemas.microsoft.com/office/drawing/2014/main" id="{40FEE10E-A88E-5643-943D-6B4BAEC6B7CD}"/>
                </a:ext>
              </a:extLst>
            </p:cNvPr>
            <p:cNvSpPr>
              <a:spLocks/>
            </p:cNvSpPr>
            <p:nvPr/>
          </p:nvSpPr>
          <p:spPr bwMode="auto">
            <a:xfrm>
              <a:off x="2819400" y="2571751"/>
              <a:ext cx="3505200" cy="697230"/>
            </a:xfrm>
            <a:prstGeom prst="roundRect">
              <a:avLst/>
            </a:prstGeom>
            <a:solidFill>
              <a:schemeClr val="tx1"/>
            </a:solidFill>
            <a:ln w="6350" cap="flat" cmpd="sng" algn="ctr">
              <a:solidFill>
                <a:schemeClr val="tx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45720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182880" indent="-457200"/>
              <a:r>
                <a:rPr lang="en-US" sz="2000" dirty="0">
                  <a:solidFill>
                    <a:schemeClr val="accent6"/>
                  </a:solidFill>
                </a:rPr>
                <a:t>Estimated </a:t>
              </a:r>
              <a:r>
                <a:rPr lang="en-US" sz="2000" dirty="0" smtClean="0">
                  <a:solidFill>
                    <a:schemeClr val="accent6"/>
                  </a:solidFill>
                </a:rPr>
                <a:t>meta models</a:t>
              </a:r>
              <a:endParaRPr lang="en-US" sz="2000" dirty="0">
                <a:solidFill>
                  <a:schemeClr val="accent6"/>
                </a:solidFill>
              </a:endParaRPr>
            </a:p>
            <a:p>
              <a:pPr marL="182880" indent="-457200"/>
              <a:r>
                <a:rPr lang="en-US" sz="2000" dirty="0">
                  <a:solidFill>
                    <a:schemeClr val="accent6"/>
                  </a:solidFill>
                </a:rPr>
                <a:t>from results of experiments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="" xmlns:a16="http://schemas.microsoft.com/office/drawing/2014/main" id="{147688ED-3711-7547-BE6D-2DDD22ED1CC9}"/>
                </a:ext>
              </a:extLst>
            </p:cNvPr>
            <p:cNvSpPr txBox="1"/>
            <p:nvPr/>
          </p:nvSpPr>
          <p:spPr>
            <a:xfrm>
              <a:off x="2846557" y="2556917"/>
              <a:ext cx="304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chemeClr val="accent6"/>
                  </a:solidFill>
                </a:rPr>
                <a:t>3</a:t>
              </a:r>
            </a:p>
          </p:txBody>
        </p:sp>
        <p:sp>
          <p:nvSpPr>
            <p:cNvPr id="32" name="Freeform 31">
              <a:extLst>
                <a:ext uri="{FF2B5EF4-FFF2-40B4-BE49-F238E27FC236}">
                  <a16:creationId xmlns="" xmlns:a16="http://schemas.microsoft.com/office/drawing/2014/main" id="{6AD5F42E-4318-DF45-B4A4-65BA58EFF74D}"/>
                </a:ext>
              </a:extLst>
            </p:cNvPr>
            <p:cNvSpPr/>
            <p:nvPr/>
          </p:nvSpPr>
          <p:spPr bwMode="auto">
            <a:xfrm>
              <a:off x="3233927" y="2563267"/>
              <a:ext cx="45719" cy="706003"/>
            </a:xfrm>
            <a:custGeom>
              <a:avLst/>
              <a:gdLst>
                <a:gd name="connsiteX0" fmla="*/ 0 w 0"/>
                <a:gd name="connsiteY0" fmla="*/ 0 h 789709"/>
                <a:gd name="connsiteX1" fmla="*/ 0 w 0"/>
                <a:gd name="connsiteY1" fmla="*/ 789709 h 789709"/>
                <a:gd name="connsiteX2" fmla="*/ 0 w 0"/>
                <a:gd name="connsiteY2" fmla="*/ 0 h 789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789709">
                  <a:moveTo>
                    <a:pt x="0" y="0"/>
                  </a:moveTo>
                  <a:lnTo>
                    <a:pt x="0" y="78970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 Bold" charset="0"/>
                <a:ea typeface="ＭＳ Ｐゴシック" charset="0"/>
              </a:endParaRPr>
            </a:p>
          </p:txBody>
        </p:sp>
        <p:cxnSp>
          <p:nvCxnSpPr>
            <p:cNvPr id="42" name="Elbow Connector 41">
              <a:extLst>
                <a:ext uri="{FF2B5EF4-FFF2-40B4-BE49-F238E27FC236}">
                  <a16:creationId xmlns="" xmlns:a16="http://schemas.microsoft.com/office/drawing/2014/main" id="{C87B8103-B229-0849-AE37-F320F9C3CBEE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H="1">
              <a:off x="2289303" y="2394832"/>
              <a:ext cx="471038" cy="567254"/>
            </a:xfrm>
            <a:prstGeom prst="bentConnector2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9" name="Group 8"/>
          <p:cNvGrpSpPr/>
          <p:nvPr/>
        </p:nvGrpSpPr>
        <p:grpSpPr>
          <a:xfrm>
            <a:off x="3155595" y="3269271"/>
            <a:ext cx="4007205" cy="808332"/>
            <a:chOff x="3155595" y="3269271"/>
            <a:chExt cx="4007205" cy="808332"/>
          </a:xfrm>
        </p:grpSpPr>
        <p:sp>
          <p:nvSpPr>
            <p:cNvPr id="33" name="Rounded Rectangle 32">
              <a:extLst>
                <a:ext uri="{FF2B5EF4-FFF2-40B4-BE49-F238E27FC236}">
                  <a16:creationId xmlns="" xmlns:a16="http://schemas.microsoft.com/office/drawing/2014/main" id="{49035FA6-E7BC-8241-B1B0-A0062A23F5DA}"/>
                </a:ext>
              </a:extLst>
            </p:cNvPr>
            <p:cNvSpPr>
              <a:spLocks/>
            </p:cNvSpPr>
            <p:nvPr/>
          </p:nvSpPr>
          <p:spPr bwMode="auto">
            <a:xfrm>
              <a:off x="3733800" y="3397250"/>
              <a:ext cx="3429000" cy="678180"/>
            </a:xfrm>
            <a:prstGeom prst="roundRect">
              <a:avLst/>
            </a:prstGeom>
            <a:solidFill>
              <a:schemeClr val="tx1"/>
            </a:solidFill>
            <a:ln w="6350" cap="flat" cmpd="sng" algn="ctr">
              <a:solidFill>
                <a:schemeClr val="tx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45720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182880" indent="-457200"/>
              <a:r>
                <a:rPr lang="en-US" sz="2000" dirty="0">
                  <a:solidFill>
                    <a:schemeClr val="accent6"/>
                  </a:solidFill>
                </a:rPr>
                <a:t>Made </a:t>
              </a:r>
              <a:r>
                <a:rPr lang="en-US" sz="2000" dirty="0" smtClean="0">
                  <a:solidFill>
                    <a:schemeClr val="accent6"/>
                  </a:solidFill>
                </a:rPr>
                <a:t>1000s </a:t>
              </a:r>
              <a:r>
                <a:rPr lang="en-US" sz="2000" dirty="0">
                  <a:solidFill>
                    <a:schemeClr val="accent6"/>
                  </a:solidFill>
                </a:rPr>
                <a:t>of predictions</a:t>
              </a:r>
            </a:p>
            <a:p>
              <a:pPr marL="182880" indent="-457200"/>
              <a:r>
                <a:rPr lang="en-US" sz="2000" dirty="0">
                  <a:solidFill>
                    <a:schemeClr val="accent6"/>
                  </a:solidFill>
                </a:rPr>
                <a:t>using meta models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="" xmlns:a16="http://schemas.microsoft.com/office/drawing/2014/main" id="{849EA838-6444-7440-9238-A4654E2BEE5B}"/>
                </a:ext>
              </a:extLst>
            </p:cNvPr>
            <p:cNvSpPr txBox="1"/>
            <p:nvPr/>
          </p:nvSpPr>
          <p:spPr>
            <a:xfrm>
              <a:off x="3760957" y="3369717"/>
              <a:ext cx="304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chemeClr val="accent6"/>
                  </a:solidFill>
                </a:rPr>
                <a:t>4</a:t>
              </a:r>
            </a:p>
          </p:txBody>
        </p:sp>
        <p:sp>
          <p:nvSpPr>
            <p:cNvPr id="35" name="Freeform 34">
              <a:extLst>
                <a:ext uri="{FF2B5EF4-FFF2-40B4-BE49-F238E27FC236}">
                  <a16:creationId xmlns="" xmlns:a16="http://schemas.microsoft.com/office/drawing/2014/main" id="{0028B1AA-FBD3-7643-8AB8-55BA248A62C6}"/>
                </a:ext>
              </a:extLst>
            </p:cNvPr>
            <p:cNvSpPr/>
            <p:nvPr/>
          </p:nvSpPr>
          <p:spPr bwMode="auto">
            <a:xfrm flipH="1">
              <a:off x="4110226" y="3397249"/>
              <a:ext cx="45719" cy="680353"/>
            </a:xfrm>
            <a:custGeom>
              <a:avLst/>
              <a:gdLst>
                <a:gd name="connsiteX0" fmla="*/ 0 w 0"/>
                <a:gd name="connsiteY0" fmla="*/ 0 h 789709"/>
                <a:gd name="connsiteX1" fmla="*/ 0 w 0"/>
                <a:gd name="connsiteY1" fmla="*/ 789709 h 789709"/>
                <a:gd name="connsiteX2" fmla="*/ 0 w 0"/>
                <a:gd name="connsiteY2" fmla="*/ 0 h 789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789709">
                  <a:moveTo>
                    <a:pt x="0" y="0"/>
                  </a:moveTo>
                  <a:lnTo>
                    <a:pt x="0" y="78970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 Bold" charset="0"/>
                <a:ea typeface="ＭＳ Ｐゴシック" charset="0"/>
              </a:endParaRPr>
            </a:p>
          </p:txBody>
        </p:sp>
        <p:cxnSp>
          <p:nvCxnSpPr>
            <p:cNvPr id="43" name="Elbow Connector 42">
              <a:extLst>
                <a:ext uri="{FF2B5EF4-FFF2-40B4-BE49-F238E27FC236}">
                  <a16:creationId xmlns="" xmlns:a16="http://schemas.microsoft.com/office/drawing/2014/main" id="{26D7579D-9FA9-E849-9798-5FAF8BFC084B}"/>
                </a:ext>
              </a:extLst>
            </p:cNvPr>
            <p:cNvCxnSpPr>
              <a:cxnSpLocks/>
            </p:cNvCxnSpPr>
            <p:nvPr/>
          </p:nvCxnSpPr>
          <p:spPr bwMode="auto">
            <a:xfrm rot="16200000" flipH="1">
              <a:off x="3203703" y="3221163"/>
              <a:ext cx="471038" cy="567254"/>
            </a:xfrm>
            <a:prstGeom prst="bentConnector2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5" name="Group 4"/>
          <p:cNvGrpSpPr/>
          <p:nvPr/>
        </p:nvGrpSpPr>
        <p:grpSpPr>
          <a:xfrm>
            <a:off x="1460573" y="1599787"/>
            <a:ext cx="4025827" cy="910195"/>
            <a:chOff x="1460573" y="1599787"/>
            <a:chExt cx="4025827" cy="910195"/>
          </a:xfrm>
        </p:grpSpPr>
        <p:sp>
          <p:nvSpPr>
            <p:cNvPr id="21" name="Rounded Rectangle 20">
              <a:extLst>
                <a:ext uri="{FF2B5EF4-FFF2-40B4-BE49-F238E27FC236}">
                  <a16:creationId xmlns="" xmlns:a16="http://schemas.microsoft.com/office/drawing/2014/main" id="{59833C03-B8E9-3944-813A-92D0AF8566F4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5000" y="1762398"/>
              <a:ext cx="3581400" cy="706482"/>
            </a:xfrm>
            <a:prstGeom prst="roundRect">
              <a:avLst/>
            </a:prstGeom>
            <a:solidFill>
              <a:schemeClr val="tx1"/>
            </a:solidFill>
            <a:ln w="6350" cap="flat" cmpd="sng" algn="ctr">
              <a:solidFill>
                <a:schemeClr val="tx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45720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182880" indent="-457200"/>
              <a:r>
                <a:rPr lang="en-US" sz="2000" dirty="0">
                  <a:solidFill>
                    <a:schemeClr val="accent6"/>
                  </a:solidFill>
                </a:rPr>
                <a:t>Ran experiments varying</a:t>
              </a:r>
            </a:p>
            <a:p>
              <a:pPr marL="182880" indent="-457200"/>
              <a:r>
                <a:rPr lang="en-US" sz="2000" dirty="0">
                  <a:solidFill>
                    <a:schemeClr val="accent6"/>
                  </a:solidFill>
                </a:rPr>
                <a:t>key inputs, </a:t>
              </a:r>
              <a:r>
                <a:rPr lang="en-US" sz="2000" dirty="0" smtClean="0">
                  <a:solidFill>
                    <a:schemeClr val="accent6"/>
                  </a:solidFill>
                </a:rPr>
                <a:t>collected </a:t>
              </a:r>
              <a:r>
                <a:rPr lang="en-US" sz="2000" dirty="0">
                  <a:solidFill>
                    <a:schemeClr val="accent6"/>
                  </a:solidFill>
                </a:rPr>
                <a:t>metrics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="" xmlns:a16="http://schemas.microsoft.com/office/drawing/2014/main" id="{0EDC517D-566F-214B-9612-EA25E505F536}"/>
                </a:ext>
              </a:extLst>
            </p:cNvPr>
            <p:cNvSpPr txBox="1"/>
            <p:nvPr/>
          </p:nvSpPr>
          <p:spPr>
            <a:xfrm>
              <a:off x="1932157" y="1744117"/>
              <a:ext cx="3048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4000" dirty="0">
                  <a:solidFill>
                    <a:schemeClr val="accent6"/>
                  </a:solidFill>
                </a:rPr>
                <a:t>2</a:t>
              </a:r>
            </a:p>
          </p:txBody>
        </p:sp>
        <p:sp>
          <p:nvSpPr>
            <p:cNvPr id="23" name="Freeform 22">
              <a:extLst>
                <a:ext uri="{FF2B5EF4-FFF2-40B4-BE49-F238E27FC236}">
                  <a16:creationId xmlns="" xmlns:a16="http://schemas.microsoft.com/office/drawing/2014/main" id="{128A55F0-8341-224E-9CD8-F809B519430B}"/>
                </a:ext>
              </a:extLst>
            </p:cNvPr>
            <p:cNvSpPr/>
            <p:nvPr/>
          </p:nvSpPr>
          <p:spPr bwMode="auto">
            <a:xfrm flipH="1">
              <a:off x="2300476" y="1698074"/>
              <a:ext cx="45719" cy="811908"/>
            </a:xfrm>
            <a:custGeom>
              <a:avLst/>
              <a:gdLst>
                <a:gd name="connsiteX0" fmla="*/ 0 w 0"/>
                <a:gd name="connsiteY0" fmla="*/ 0 h 789709"/>
                <a:gd name="connsiteX1" fmla="*/ 0 w 0"/>
                <a:gd name="connsiteY1" fmla="*/ 789709 h 789709"/>
                <a:gd name="connsiteX2" fmla="*/ 0 w 0"/>
                <a:gd name="connsiteY2" fmla="*/ 0 h 789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789709">
                  <a:moveTo>
                    <a:pt x="0" y="0"/>
                  </a:moveTo>
                  <a:lnTo>
                    <a:pt x="0" y="78970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 Bold" charset="0"/>
                <a:ea typeface="ＭＳ Ｐゴシック" charset="0"/>
              </a:endParaRPr>
            </a:p>
          </p:txBody>
        </p:sp>
        <p:cxnSp>
          <p:nvCxnSpPr>
            <p:cNvPr id="8" name="Elbow Connector 7">
              <a:extLst>
                <a:ext uri="{FF2B5EF4-FFF2-40B4-BE49-F238E27FC236}">
                  <a16:creationId xmlns="" xmlns:a16="http://schemas.microsoft.com/office/drawing/2014/main" id="{0E532FD4-14F8-1C4D-AA66-AD42B7A1FC06}"/>
                </a:ext>
              </a:extLst>
            </p:cNvPr>
            <p:cNvCxnSpPr>
              <a:cxnSpLocks/>
              <a:endCxn id="21" idx="1"/>
            </p:cNvCxnSpPr>
            <p:nvPr/>
          </p:nvCxnSpPr>
          <p:spPr bwMode="auto">
            <a:xfrm rot="16200000" flipH="1">
              <a:off x="1424861" y="1635499"/>
              <a:ext cx="515851" cy="444427"/>
            </a:xfrm>
            <a:prstGeom prst="bentConnector2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grpSp>
        <p:nvGrpSpPr>
          <p:cNvPr id="4" name="Group 3"/>
          <p:cNvGrpSpPr/>
          <p:nvPr/>
        </p:nvGrpSpPr>
        <p:grpSpPr>
          <a:xfrm>
            <a:off x="1089421" y="971550"/>
            <a:ext cx="3523399" cy="707886"/>
            <a:chOff x="1089421" y="971550"/>
            <a:chExt cx="3523399" cy="707886"/>
          </a:xfrm>
        </p:grpSpPr>
        <p:grpSp>
          <p:nvGrpSpPr>
            <p:cNvPr id="6" name="Group 5"/>
            <p:cNvGrpSpPr/>
            <p:nvPr/>
          </p:nvGrpSpPr>
          <p:grpSpPr>
            <a:xfrm>
              <a:off x="1089421" y="971550"/>
              <a:ext cx="3523399" cy="707886"/>
              <a:chOff x="1005057" y="971962"/>
              <a:chExt cx="3523399" cy="707886"/>
            </a:xfrm>
          </p:grpSpPr>
          <p:sp>
            <p:nvSpPr>
              <p:cNvPr id="3" name="Rounded Rectangle 2">
                <a:extLst>
                  <a:ext uri="{FF2B5EF4-FFF2-40B4-BE49-F238E27FC236}">
                    <a16:creationId xmlns="" xmlns:a16="http://schemas.microsoft.com/office/drawing/2014/main" id="{B09EF06A-DB3E-444D-BACB-8A39635F938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023256" y="1000844"/>
                <a:ext cx="3505200" cy="659130"/>
              </a:xfrm>
              <a:prstGeom prst="roundRect">
                <a:avLst/>
              </a:prstGeom>
              <a:solidFill>
                <a:schemeClr val="tx1"/>
              </a:solidFill>
              <a:ln w="6350" cap="flat" cmpd="sng" algn="ctr">
                <a:solidFill>
                  <a:schemeClr val="tx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  <a:extLst/>
            </p:spPr>
            <p:txBody>
              <a:bodyPr vert="horz" wrap="square" lIns="45720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182880" indent="-457200"/>
                <a:r>
                  <a:rPr lang="en-US" sz="2000" dirty="0">
                    <a:solidFill>
                      <a:schemeClr val="accent6"/>
                    </a:solidFill>
                  </a:rPr>
                  <a:t>Identified 18 key drivers of</a:t>
                </a:r>
              </a:p>
              <a:p>
                <a:pPr marL="182880" indent="-457200"/>
                <a:r>
                  <a:rPr lang="en-US" sz="2000" dirty="0">
                    <a:solidFill>
                      <a:schemeClr val="accent6"/>
                    </a:solidFill>
                  </a:rPr>
                  <a:t>regional model uncertainty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="" xmlns:a16="http://schemas.microsoft.com/office/drawing/2014/main" id="{EBEAFA4A-79D1-4C46-BBB1-87E2C51E2D5A}"/>
                  </a:ext>
                </a:extLst>
              </p:cNvPr>
              <p:cNvSpPr txBox="1"/>
              <p:nvPr/>
            </p:nvSpPr>
            <p:spPr>
              <a:xfrm>
                <a:off x="1005057" y="971962"/>
                <a:ext cx="3048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>
                    <a:solidFill>
                      <a:schemeClr val="accent6"/>
                    </a:solidFill>
                  </a:rPr>
                  <a:t>1</a:t>
                </a:r>
              </a:p>
            </p:txBody>
          </p:sp>
        </p:grpSp>
        <p:sp>
          <p:nvSpPr>
            <p:cNvPr id="39" name="Freeform 38">
              <a:extLst>
                <a:ext uri="{FF2B5EF4-FFF2-40B4-BE49-F238E27FC236}">
                  <a16:creationId xmlns="" xmlns:a16="http://schemas.microsoft.com/office/drawing/2014/main" id="{6AD5F42E-4318-DF45-B4A4-65BA58EFF74D}"/>
                </a:ext>
              </a:extLst>
            </p:cNvPr>
            <p:cNvSpPr/>
            <p:nvPr/>
          </p:nvSpPr>
          <p:spPr bwMode="auto">
            <a:xfrm>
              <a:off x="1542213" y="992483"/>
              <a:ext cx="48766" cy="667079"/>
            </a:xfrm>
            <a:custGeom>
              <a:avLst/>
              <a:gdLst>
                <a:gd name="connsiteX0" fmla="*/ 0 w 0"/>
                <a:gd name="connsiteY0" fmla="*/ 0 h 789709"/>
                <a:gd name="connsiteX1" fmla="*/ 0 w 0"/>
                <a:gd name="connsiteY1" fmla="*/ 789709 h 789709"/>
                <a:gd name="connsiteX2" fmla="*/ 0 w 0"/>
                <a:gd name="connsiteY2" fmla="*/ 0 h 7897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h="789709">
                  <a:moveTo>
                    <a:pt x="0" y="0"/>
                  </a:moveTo>
                  <a:lnTo>
                    <a:pt x="0" y="789709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accent6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Narrow Bold" charset="0"/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73645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670"/>
            <a:ext cx="7772400" cy="1028700"/>
          </a:xfrm>
        </p:spPr>
        <p:txBody>
          <a:bodyPr/>
          <a:lstStyle/>
          <a:p>
            <a:r>
              <a:rPr lang="en-US" sz="4000" dirty="0">
                <a:solidFill>
                  <a:srgbClr val="FFE923"/>
                </a:solidFill>
              </a:rPr>
              <a:t>Example of Estimated Meta </a:t>
            </a:r>
            <a:r>
              <a:rPr lang="en-US" sz="4000" dirty="0" smtClean="0">
                <a:solidFill>
                  <a:srgbClr val="FFE923"/>
                </a:solidFill>
              </a:rPr>
              <a:t>Model</a:t>
            </a: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C9B9831F-0A10-1D49-AD30-C4F8DEBBA33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8231" t="30000" r="24243" b="18889"/>
          <a:stretch/>
        </p:blipFill>
        <p:spPr>
          <a:xfrm>
            <a:off x="609601" y="957195"/>
            <a:ext cx="5496897" cy="37739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324600" y="1239381"/>
            <a:ext cx="21336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</a:rPr>
              <a:t>Average Highway Travel Time in </a:t>
            </a:r>
            <a:r>
              <a:rPr lang="en-US" sz="2000" dirty="0" smtClean="0">
                <a:solidFill>
                  <a:schemeClr val="bg1"/>
                </a:solidFill>
              </a:rPr>
              <a:t>Minutes for Low-Income and Non-Low-Income Groupings</a:t>
            </a:r>
          </a:p>
          <a:p>
            <a:endParaRPr lang="en-US" sz="2000" dirty="0">
              <a:solidFill>
                <a:schemeClr val="bg1"/>
              </a:solidFill>
            </a:endParaRPr>
          </a:p>
          <a:p>
            <a:r>
              <a:rPr lang="en-US" sz="2000" dirty="0">
                <a:solidFill>
                  <a:schemeClr val="accent4"/>
                </a:solidFill>
              </a:rPr>
              <a:t>L</a:t>
            </a:r>
            <a:r>
              <a:rPr lang="en-US" sz="2000" dirty="0" smtClean="0">
                <a:solidFill>
                  <a:schemeClr val="accent4"/>
                </a:solidFill>
              </a:rPr>
              <a:t>inear regression</a:t>
            </a:r>
            <a:endParaRPr lang="en-US" sz="20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673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poPPblue1">
  <a:themeElements>
    <a:clrScheme name="">
      <a:dk1>
        <a:srgbClr val="97E6FF"/>
      </a:dk1>
      <a:lt1>
        <a:srgbClr val="FEFFFC"/>
      </a:lt1>
      <a:dk2>
        <a:srgbClr val="FFFFFF"/>
      </a:dk2>
      <a:lt2>
        <a:srgbClr val="808080"/>
      </a:lt2>
      <a:accent1>
        <a:srgbClr val="BBE0E3"/>
      </a:accent1>
      <a:accent2>
        <a:srgbClr val="333399"/>
      </a:accent2>
      <a:accent3>
        <a:srgbClr val="FEFFFD"/>
      </a:accent3>
      <a:accent4>
        <a:srgbClr val="80C4DA"/>
      </a:accent4>
      <a:accent5>
        <a:srgbClr val="DAEDEF"/>
      </a:accent5>
      <a:accent6>
        <a:srgbClr val="2D2D8A"/>
      </a:accent6>
      <a:hlink>
        <a:srgbClr val="94149D"/>
      </a:hlink>
      <a:folHlink>
        <a:srgbClr val="99CC00"/>
      </a:folHlink>
    </a:clrScheme>
    <a:fontScheme name="SlideCTPS1">
      <a:majorFont>
        <a:latin typeface="Arial Narrow"/>
        <a:ea typeface="ＭＳ Ｐゴシック"/>
        <a:cs typeface=""/>
      </a:majorFont>
      <a:minorFont>
        <a:latin typeface="Arial Narrow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 Bold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 Narrow Bold" charset="0"/>
            <a:ea typeface="ＭＳ Ｐゴシック" charset="0"/>
          </a:defRPr>
        </a:defPPr>
      </a:lstStyle>
    </a:lnDef>
  </a:objectDefaults>
  <a:extraClrSchemeLst>
    <a:extraClrScheme>
      <a:clrScheme name="SlideCTP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CTPS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CTPS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CTPS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CTPS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CTPS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CTPS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CTPS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CTPS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CTPS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CTPS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CTPS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mpoPPblue1.potx</Template>
  <TotalTime>6247</TotalTime>
  <Words>546</Words>
  <Application>Microsoft Office PowerPoint</Application>
  <PresentationFormat>On-screen Show (16:9)</PresentationFormat>
  <Paragraphs>129</Paragraphs>
  <Slides>16</Slides>
  <Notes>15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mpoPPblue1</vt:lpstr>
      <vt:lpstr>Use of a Response Surface Model to Quantify Forecasting Error Intervals for Disparate Impacts Analysis</vt:lpstr>
      <vt:lpstr>Background</vt:lpstr>
      <vt:lpstr>Potential Metrics</vt:lpstr>
      <vt:lpstr>Why Study Uncertainty?</vt:lpstr>
      <vt:lpstr>PowerPoint Presentation</vt:lpstr>
      <vt:lpstr>PowerPoint Presentation</vt:lpstr>
      <vt:lpstr>Effect of Uncertainty on Metrics Relatively “High” Variance</vt:lpstr>
      <vt:lpstr>PowerPoint Presentation</vt:lpstr>
      <vt:lpstr>Example of Estimated Meta Model</vt:lpstr>
      <vt:lpstr>Example of Simulated Predictions</vt:lpstr>
      <vt:lpstr>PowerPoint Presentation</vt:lpstr>
      <vt:lpstr>Discussion</vt:lpstr>
      <vt:lpstr>PowerPoint Presentation</vt:lpstr>
      <vt:lpstr>Reserve Slides</vt:lpstr>
      <vt:lpstr>Technical Details</vt:lpstr>
      <vt:lpstr>18 key inputs (drivers of uncertainty)</vt:lpstr>
    </vt:vector>
  </TitlesOfParts>
  <Company>ᗫ䀀]讘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Jane Gillis</dc:creator>
  <cp:lastModifiedBy>jgliebe</cp:lastModifiedBy>
  <cp:revision>600</cp:revision>
  <cp:lastPrinted>2019-04-03T17:58:42Z</cp:lastPrinted>
  <dcterms:created xsi:type="dcterms:W3CDTF">2009-09-28T16:35:37Z</dcterms:created>
  <dcterms:modified xsi:type="dcterms:W3CDTF">2019-05-31T16:28:04Z</dcterms:modified>
</cp:coreProperties>
</file>