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8" r:id="rId2"/>
  </p:sldMasterIdLst>
  <p:notesMasterIdLst>
    <p:notesMasterId r:id="rId38"/>
  </p:notesMasterIdLst>
  <p:sldIdLst>
    <p:sldId id="256" r:id="rId3"/>
    <p:sldId id="409" r:id="rId4"/>
    <p:sldId id="536" r:id="rId5"/>
    <p:sldId id="486" r:id="rId6"/>
    <p:sldId id="541" r:id="rId7"/>
    <p:sldId id="491" r:id="rId8"/>
    <p:sldId id="488" r:id="rId9"/>
    <p:sldId id="535" r:id="rId10"/>
    <p:sldId id="425" r:id="rId11"/>
    <p:sldId id="421" r:id="rId12"/>
    <p:sldId id="419" r:id="rId13"/>
    <p:sldId id="434" r:id="rId14"/>
    <p:sldId id="540" r:id="rId15"/>
    <p:sldId id="433" r:id="rId16"/>
    <p:sldId id="542" r:id="rId17"/>
    <p:sldId id="436" r:id="rId18"/>
    <p:sldId id="451" r:id="rId19"/>
    <p:sldId id="512" r:id="rId20"/>
    <p:sldId id="538" r:id="rId21"/>
    <p:sldId id="544" r:id="rId22"/>
    <p:sldId id="533" r:id="rId23"/>
    <p:sldId id="532" r:id="rId24"/>
    <p:sldId id="539" r:id="rId25"/>
    <p:sldId id="517" r:id="rId26"/>
    <p:sldId id="518" r:id="rId27"/>
    <p:sldId id="519" r:id="rId28"/>
    <p:sldId id="520" r:id="rId29"/>
    <p:sldId id="521" r:id="rId30"/>
    <p:sldId id="523" r:id="rId31"/>
    <p:sldId id="524" r:id="rId32"/>
    <p:sldId id="525" r:id="rId33"/>
    <p:sldId id="529" r:id="rId34"/>
    <p:sldId id="527" r:id="rId35"/>
    <p:sldId id="528" r:id="rId36"/>
    <p:sldId id="452" r:id="rId37"/>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83" userDrawn="1">
          <p15:clr>
            <a:srgbClr val="A4A3A4"/>
          </p15:clr>
        </p15:guide>
        <p15:guide id="2" pos="39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u Xin" initials="WX" lastIdx="1" clrIdx="0">
    <p:extLst>
      <p:ext uri="{19B8F6BF-5375-455C-9EA6-DF929625EA0E}">
        <p15:presenceInfo xmlns:p15="http://schemas.microsoft.com/office/powerpoint/2012/main" userId="b416901c629d44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C1D40"/>
    <a:srgbClr val="FFC627"/>
    <a:srgbClr val="5C6670"/>
    <a:srgbClr val="FFC425"/>
    <a:srgbClr val="FFB310"/>
    <a:srgbClr val="FFFFFF"/>
    <a:srgbClr val="4F5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1" autoAdjust="0"/>
    <p:restoredTop sz="83718" autoAdjust="0"/>
  </p:normalViewPr>
  <p:slideViewPr>
    <p:cSldViewPr snapToGrid="0" snapToObjects="1">
      <p:cViewPr varScale="1">
        <p:scale>
          <a:sx n="71" d="100"/>
          <a:sy n="71" d="100"/>
        </p:scale>
        <p:origin x="1310" y="48"/>
      </p:cViewPr>
      <p:guideLst>
        <p:guide orient="horz" pos="2183"/>
        <p:guide pos="3976"/>
      </p:guideLst>
    </p:cSldViewPr>
  </p:slideViewPr>
  <p:outlineViewPr>
    <p:cViewPr>
      <p:scale>
        <a:sx n="33" d="100"/>
        <a:sy n="33" d="100"/>
      </p:scale>
      <p:origin x="0" y="-8678"/>
    </p:cViewPr>
  </p:outlineViewPr>
  <p:notesTextViewPr>
    <p:cViewPr>
      <p:scale>
        <a:sx n="125" d="100"/>
        <a:sy n="125" d="100"/>
      </p:scale>
      <p:origin x="0" y="0"/>
    </p:cViewPr>
  </p:notesTextViewPr>
  <p:sorterViewPr>
    <p:cViewPr varScale="1">
      <p:scale>
        <a:sx n="100" d="100"/>
        <a:sy n="100" d="100"/>
      </p:scale>
      <p:origin x="0" y="-86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HMN\Bayesian_Network\BPR-X\data_analysis&#65288;30%20days&#65289;%20(&#33258;&#21160;&#20445;&#23384;&#30340;).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HMN\Bayesian_Network\BPR-X\data_analysis&#65288;30%20days&#65289;%20(&#33258;&#21160;&#20445;&#23384;&#30340;).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Cubic!$H$1</c:f>
              <c:strCache>
                <c:ptCount val="1"/>
                <c:pt idx="0">
                  <c:v>inflow</c:v>
                </c:pt>
              </c:strCache>
            </c:strRef>
          </c:tx>
          <c:spPr>
            <a:ln w="28575" cap="rnd">
              <a:solidFill>
                <a:schemeClr val="accent1"/>
              </a:solidFill>
              <a:round/>
            </a:ln>
            <a:effectLst/>
          </c:spPr>
          <c:marker>
            <c:symbol val="none"/>
          </c:marker>
          <c:cat>
            <c:numRef>
              <c:f>Cubic!$C$2:$C$90</c:f>
              <c:numCache>
                <c:formatCode>General</c:formatCode>
                <c:ptCount val="89"/>
                <c:pt idx="0">
                  <c:v>665</c:v>
                </c:pt>
                <c:pt idx="1">
                  <c:v>670</c:v>
                </c:pt>
                <c:pt idx="2">
                  <c:v>675</c:v>
                </c:pt>
                <c:pt idx="3">
                  <c:v>680</c:v>
                </c:pt>
                <c:pt idx="4">
                  <c:v>685</c:v>
                </c:pt>
                <c:pt idx="5">
                  <c:v>690</c:v>
                </c:pt>
                <c:pt idx="6">
                  <c:v>695</c:v>
                </c:pt>
                <c:pt idx="7">
                  <c:v>700</c:v>
                </c:pt>
                <c:pt idx="8">
                  <c:v>705</c:v>
                </c:pt>
                <c:pt idx="9">
                  <c:v>710</c:v>
                </c:pt>
                <c:pt idx="10">
                  <c:v>715</c:v>
                </c:pt>
                <c:pt idx="11">
                  <c:v>720</c:v>
                </c:pt>
                <c:pt idx="12">
                  <c:v>725</c:v>
                </c:pt>
                <c:pt idx="13">
                  <c:v>730</c:v>
                </c:pt>
                <c:pt idx="14">
                  <c:v>735</c:v>
                </c:pt>
                <c:pt idx="15">
                  <c:v>740</c:v>
                </c:pt>
                <c:pt idx="16">
                  <c:v>745</c:v>
                </c:pt>
                <c:pt idx="17">
                  <c:v>750</c:v>
                </c:pt>
                <c:pt idx="18">
                  <c:v>755</c:v>
                </c:pt>
                <c:pt idx="19">
                  <c:v>760</c:v>
                </c:pt>
                <c:pt idx="20">
                  <c:v>765</c:v>
                </c:pt>
                <c:pt idx="21">
                  <c:v>770</c:v>
                </c:pt>
                <c:pt idx="22">
                  <c:v>775</c:v>
                </c:pt>
                <c:pt idx="23">
                  <c:v>780</c:v>
                </c:pt>
                <c:pt idx="24">
                  <c:v>785</c:v>
                </c:pt>
                <c:pt idx="25">
                  <c:v>790</c:v>
                </c:pt>
                <c:pt idx="26">
                  <c:v>795</c:v>
                </c:pt>
                <c:pt idx="27">
                  <c:v>800</c:v>
                </c:pt>
                <c:pt idx="28">
                  <c:v>805</c:v>
                </c:pt>
                <c:pt idx="29">
                  <c:v>810</c:v>
                </c:pt>
                <c:pt idx="30">
                  <c:v>815</c:v>
                </c:pt>
                <c:pt idx="31">
                  <c:v>820</c:v>
                </c:pt>
                <c:pt idx="32">
                  <c:v>825</c:v>
                </c:pt>
                <c:pt idx="33">
                  <c:v>830</c:v>
                </c:pt>
                <c:pt idx="34">
                  <c:v>835</c:v>
                </c:pt>
                <c:pt idx="35">
                  <c:v>840</c:v>
                </c:pt>
                <c:pt idx="36">
                  <c:v>845</c:v>
                </c:pt>
                <c:pt idx="37">
                  <c:v>850</c:v>
                </c:pt>
                <c:pt idx="38">
                  <c:v>855</c:v>
                </c:pt>
                <c:pt idx="39">
                  <c:v>860</c:v>
                </c:pt>
                <c:pt idx="40">
                  <c:v>865</c:v>
                </c:pt>
                <c:pt idx="41">
                  <c:v>870</c:v>
                </c:pt>
                <c:pt idx="42">
                  <c:v>875</c:v>
                </c:pt>
                <c:pt idx="43">
                  <c:v>880</c:v>
                </c:pt>
                <c:pt idx="44">
                  <c:v>885</c:v>
                </c:pt>
                <c:pt idx="45">
                  <c:v>890</c:v>
                </c:pt>
                <c:pt idx="46">
                  <c:v>895</c:v>
                </c:pt>
                <c:pt idx="47">
                  <c:v>900</c:v>
                </c:pt>
                <c:pt idx="48">
                  <c:v>905</c:v>
                </c:pt>
                <c:pt idx="49">
                  <c:v>910</c:v>
                </c:pt>
                <c:pt idx="50">
                  <c:v>915</c:v>
                </c:pt>
                <c:pt idx="51">
                  <c:v>920</c:v>
                </c:pt>
                <c:pt idx="52">
                  <c:v>925</c:v>
                </c:pt>
                <c:pt idx="53">
                  <c:v>930</c:v>
                </c:pt>
                <c:pt idx="54">
                  <c:v>935</c:v>
                </c:pt>
                <c:pt idx="55">
                  <c:v>940</c:v>
                </c:pt>
                <c:pt idx="56">
                  <c:v>945</c:v>
                </c:pt>
                <c:pt idx="57">
                  <c:v>950</c:v>
                </c:pt>
                <c:pt idx="58">
                  <c:v>955</c:v>
                </c:pt>
                <c:pt idx="59">
                  <c:v>960</c:v>
                </c:pt>
                <c:pt idx="60">
                  <c:v>965</c:v>
                </c:pt>
                <c:pt idx="61">
                  <c:v>970</c:v>
                </c:pt>
                <c:pt idx="62">
                  <c:v>975</c:v>
                </c:pt>
                <c:pt idx="63">
                  <c:v>980</c:v>
                </c:pt>
                <c:pt idx="64">
                  <c:v>985</c:v>
                </c:pt>
                <c:pt idx="65">
                  <c:v>990</c:v>
                </c:pt>
                <c:pt idx="66">
                  <c:v>995</c:v>
                </c:pt>
                <c:pt idx="67">
                  <c:v>1000</c:v>
                </c:pt>
                <c:pt idx="68">
                  <c:v>1005</c:v>
                </c:pt>
                <c:pt idx="69">
                  <c:v>1010</c:v>
                </c:pt>
                <c:pt idx="70">
                  <c:v>1015</c:v>
                </c:pt>
                <c:pt idx="71">
                  <c:v>1020</c:v>
                </c:pt>
                <c:pt idx="72">
                  <c:v>1025</c:v>
                </c:pt>
                <c:pt idx="73">
                  <c:v>1030</c:v>
                </c:pt>
                <c:pt idx="74">
                  <c:v>1035</c:v>
                </c:pt>
                <c:pt idx="75">
                  <c:v>1040</c:v>
                </c:pt>
                <c:pt idx="76">
                  <c:v>1045</c:v>
                </c:pt>
                <c:pt idx="77">
                  <c:v>1050</c:v>
                </c:pt>
                <c:pt idx="78">
                  <c:v>1055</c:v>
                </c:pt>
                <c:pt idx="79">
                  <c:v>1060</c:v>
                </c:pt>
                <c:pt idx="80">
                  <c:v>1065</c:v>
                </c:pt>
                <c:pt idx="81">
                  <c:v>1070</c:v>
                </c:pt>
                <c:pt idx="82">
                  <c:v>1075</c:v>
                </c:pt>
                <c:pt idx="83">
                  <c:v>1080</c:v>
                </c:pt>
                <c:pt idx="84">
                  <c:v>1085</c:v>
                </c:pt>
                <c:pt idx="85">
                  <c:v>1090</c:v>
                </c:pt>
                <c:pt idx="86">
                  <c:v>1095</c:v>
                </c:pt>
                <c:pt idx="87">
                  <c:v>1100</c:v>
                </c:pt>
                <c:pt idx="88">
                  <c:v>1105</c:v>
                </c:pt>
              </c:numCache>
            </c:numRef>
          </c:cat>
          <c:val>
            <c:numRef>
              <c:f>Cubic!$H$2:$H$90</c:f>
              <c:numCache>
                <c:formatCode>General</c:formatCode>
                <c:ptCount val="89"/>
                <c:pt idx="0">
                  <c:v>121.87755102040816</c:v>
                </c:pt>
                <c:pt idx="1">
                  <c:v>242.67346938775512</c:v>
                </c:pt>
                <c:pt idx="2">
                  <c:v>362.81632653061229</c:v>
                </c:pt>
                <c:pt idx="3">
                  <c:v>486.40816326530614</c:v>
                </c:pt>
                <c:pt idx="4">
                  <c:v>610.57142857142856</c:v>
                </c:pt>
                <c:pt idx="5">
                  <c:v>732.53061224489795</c:v>
                </c:pt>
                <c:pt idx="6">
                  <c:v>858.81632653061229</c:v>
                </c:pt>
                <c:pt idx="7">
                  <c:v>986.08163265306121</c:v>
                </c:pt>
                <c:pt idx="8">
                  <c:v>1110.9591836734694</c:v>
                </c:pt>
                <c:pt idx="9">
                  <c:v>1242.9183673469388</c:v>
                </c:pt>
                <c:pt idx="10">
                  <c:v>1368.795918367347</c:v>
                </c:pt>
                <c:pt idx="11">
                  <c:v>1495.9795918367347</c:v>
                </c:pt>
                <c:pt idx="12">
                  <c:v>1627.3877551020407</c:v>
                </c:pt>
                <c:pt idx="13">
                  <c:v>1764.2857142857142</c:v>
                </c:pt>
                <c:pt idx="14">
                  <c:v>1904.3469387755101</c:v>
                </c:pt>
                <c:pt idx="15">
                  <c:v>2043.7755102040815</c:v>
                </c:pt>
                <c:pt idx="16">
                  <c:v>2181.8163265306121</c:v>
                </c:pt>
                <c:pt idx="17">
                  <c:v>2320.5714285714284</c:v>
                </c:pt>
                <c:pt idx="18">
                  <c:v>2459.0408163265306</c:v>
                </c:pt>
                <c:pt idx="19">
                  <c:v>2598.1632653061224</c:v>
                </c:pt>
                <c:pt idx="20">
                  <c:v>2734.204081632653</c:v>
                </c:pt>
                <c:pt idx="21">
                  <c:v>2869.4897959183672</c:v>
                </c:pt>
                <c:pt idx="22">
                  <c:v>3006.0816326530612</c:v>
                </c:pt>
                <c:pt idx="23">
                  <c:v>3141.8367346938776</c:v>
                </c:pt>
                <c:pt idx="24">
                  <c:v>3277.7551020408164</c:v>
                </c:pt>
                <c:pt idx="25">
                  <c:v>3419.2653061224491</c:v>
                </c:pt>
                <c:pt idx="26">
                  <c:v>3560.6734693877552</c:v>
                </c:pt>
                <c:pt idx="27">
                  <c:v>3700.204081632653</c:v>
                </c:pt>
                <c:pt idx="28">
                  <c:v>3847.3673469387754</c:v>
                </c:pt>
                <c:pt idx="29">
                  <c:v>3990.5102040816328</c:v>
                </c:pt>
                <c:pt idx="30">
                  <c:v>4136.2857142857147</c:v>
                </c:pt>
                <c:pt idx="31">
                  <c:v>4287.632653061225</c:v>
                </c:pt>
                <c:pt idx="32">
                  <c:v>4435.9387755102043</c:v>
                </c:pt>
                <c:pt idx="33">
                  <c:v>4583.6734693877552</c:v>
                </c:pt>
                <c:pt idx="34">
                  <c:v>4724.1836734693879</c:v>
                </c:pt>
                <c:pt idx="35">
                  <c:v>4862.3877551020414</c:v>
                </c:pt>
                <c:pt idx="36">
                  <c:v>5006.7142857142862</c:v>
                </c:pt>
                <c:pt idx="37">
                  <c:v>5152.1836734693879</c:v>
                </c:pt>
                <c:pt idx="38">
                  <c:v>5301.1836734693879</c:v>
                </c:pt>
                <c:pt idx="39">
                  <c:v>5446.632653061225</c:v>
                </c:pt>
                <c:pt idx="40">
                  <c:v>5591.6122448979595</c:v>
                </c:pt>
                <c:pt idx="41">
                  <c:v>5729.1428571428578</c:v>
                </c:pt>
                <c:pt idx="42">
                  <c:v>5866.5102040816337</c:v>
                </c:pt>
                <c:pt idx="43">
                  <c:v>5999.4693877551035</c:v>
                </c:pt>
                <c:pt idx="44">
                  <c:v>6120.1428571428587</c:v>
                </c:pt>
                <c:pt idx="45">
                  <c:v>6231.7551020408182</c:v>
                </c:pt>
                <c:pt idx="46">
                  <c:v>6354.5510204081647</c:v>
                </c:pt>
                <c:pt idx="47">
                  <c:v>6473.7959183673483</c:v>
                </c:pt>
                <c:pt idx="48">
                  <c:v>6572.7142857142871</c:v>
                </c:pt>
                <c:pt idx="49">
                  <c:v>6678.2040816326544</c:v>
                </c:pt>
                <c:pt idx="50">
                  <c:v>6772.4693877551035</c:v>
                </c:pt>
                <c:pt idx="51">
                  <c:v>6867.3061224489811</c:v>
                </c:pt>
                <c:pt idx="52">
                  <c:v>6958.5102040816346</c:v>
                </c:pt>
                <c:pt idx="53">
                  <c:v>7053.9183673469406</c:v>
                </c:pt>
                <c:pt idx="54">
                  <c:v>7149.6122448979613</c:v>
                </c:pt>
                <c:pt idx="55">
                  <c:v>7245.4693877551044</c:v>
                </c:pt>
                <c:pt idx="56">
                  <c:v>7338.1632653061251</c:v>
                </c:pt>
                <c:pt idx="57">
                  <c:v>7424.0408163265329</c:v>
                </c:pt>
                <c:pt idx="58">
                  <c:v>7514.2040816326553</c:v>
                </c:pt>
                <c:pt idx="59">
                  <c:v>7608.897959183676</c:v>
                </c:pt>
                <c:pt idx="60">
                  <c:v>7693.0000000000027</c:v>
                </c:pt>
                <c:pt idx="61">
                  <c:v>7781.2040816326562</c:v>
                </c:pt>
                <c:pt idx="62">
                  <c:v>7868.4693877551053</c:v>
                </c:pt>
                <c:pt idx="63">
                  <c:v>7949.530612244901</c:v>
                </c:pt>
                <c:pt idx="64">
                  <c:v>8032.3673469387786</c:v>
                </c:pt>
                <c:pt idx="65">
                  <c:v>8119.3673469387786</c:v>
                </c:pt>
                <c:pt idx="66">
                  <c:v>8204.5510204081656</c:v>
                </c:pt>
                <c:pt idx="67">
                  <c:v>8285.122448979595</c:v>
                </c:pt>
                <c:pt idx="68">
                  <c:v>8366.3265306122485</c:v>
                </c:pt>
                <c:pt idx="69">
                  <c:v>8438.8571428571468</c:v>
                </c:pt>
                <c:pt idx="70">
                  <c:v>8513.8775510204123</c:v>
                </c:pt>
                <c:pt idx="71">
                  <c:v>8593.5102040816364</c:v>
                </c:pt>
                <c:pt idx="72">
                  <c:v>8672.1020408163295</c:v>
                </c:pt>
                <c:pt idx="73">
                  <c:v>8749.5510204081656</c:v>
                </c:pt>
                <c:pt idx="74">
                  <c:v>8825.5306122449001</c:v>
                </c:pt>
                <c:pt idx="75">
                  <c:v>8901.0408163265329</c:v>
                </c:pt>
                <c:pt idx="76">
                  <c:v>8977.5510204081656</c:v>
                </c:pt>
                <c:pt idx="77">
                  <c:v>9050.5714285714312</c:v>
                </c:pt>
                <c:pt idx="78">
                  <c:v>9120.7346938775536</c:v>
                </c:pt>
                <c:pt idx="79">
                  <c:v>9195.5306122449001</c:v>
                </c:pt>
                <c:pt idx="80">
                  <c:v>9273.3877551020432</c:v>
                </c:pt>
                <c:pt idx="81">
                  <c:v>9347.3469387755122</c:v>
                </c:pt>
                <c:pt idx="82">
                  <c:v>9424.9387755102052</c:v>
                </c:pt>
                <c:pt idx="83">
                  <c:v>9508.1020408163276</c:v>
                </c:pt>
                <c:pt idx="84">
                  <c:v>9592.3061224489811</c:v>
                </c:pt>
                <c:pt idx="85">
                  <c:v>9676.4693877551035</c:v>
                </c:pt>
                <c:pt idx="86">
                  <c:v>9763.7346938775518</c:v>
                </c:pt>
                <c:pt idx="87">
                  <c:v>9853.2857142857156</c:v>
                </c:pt>
                <c:pt idx="88">
                  <c:v>9944.6530612244915</c:v>
                </c:pt>
              </c:numCache>
            </c:numRef>
          </c:val>
          <c:smooth val="0"/>
          <c:extLst xmlns:c16r2="http://schemas.microsoft.com/office/drawing/2015/06/chart">
            <c:ext xmlns:c16="http://schemas.microsoft.com/office/drawing/2014/chart" uri="{C3380CC4-5D6E-409C-BE32-E72D297353CC}">
              <c16:uniqueId val="{00000000-9656-415B-AFFB-586274A9E166}"/>
            </c:ext>
          </c:extLst>
        </c:ser>
        <c:ser>
          <c:idx val="1"/>
          <c:order val="1"/>
          <c:tx>
            <c:strRef>
              <c:f>Cubic!$I$1</c:f>
              <c:strCache>
                <c:ptCount val="1"/>
                <c:pt idx="0">
                  <c:v>outflow</c:v>
                </c:pt>
              </c:strCache>
            </c:strRef>
          </c:tx>
          <c:spPr>
            <a:ln w="28575" cap="rnd">
              <a:solidFill>
                <a:schemeClr val="accent2"/>
              </a:solidFill>
              <a:round/>
            </a:ln>
            <a:effectLst/>
          </c:spPr>
          <c:marker>
            <c:symbol val="none"/>
          </c:marker>
          <c:cat>
            <c:numRef>
              <c:f>Cubic!$C$2:$C$90</c:f>
              <c:numCache>
                <c:formatCode>General</c:formatCode>
                <c:ptCount val="89"/>
                <c:pt idx="0">
                  <c:v>665</c:v>
                </c:pt>
                <c:pt idx="1">
                  <c:v>670</c:v>
                </c:pt>
                <c:pt idx="2">
                  <c:v>675</c:v>
                </c:pt>
                <c:pt idx="3">
                  <c:v>680</c:v>
                </c:pt>
                <c:pt idx="4">
                  <c:v>685</c:v>
                </c:pt>
                <c:pt idx="5">
                  <c:v>690</c:v>
                </c:pt>
                <c:pt idx="6">
                  <c:v>695</c:v>
                </c:pt>
                <c:pt idx="7">
                  <c:v>700</c:v>
                </c:pt>
                <c:pt idx="8">
                  <c:v>705</c:v>
                </c:pt>
                <c:pt idx="9">
                  <c:v>710</c:v>
                </c:pt>
                <c:pt idx="10">
                  <c:v>715</c:v>
                </c:pt>
                <c:pt idx="11">
                  <c:v>720</c:v>
                </c:pt>
                <c:pt idx="12">
                  <c:v>725</c:v>
                </c:pt>
                <c:pt idx="13">
                  <c:v>730</c:v>
                </c:pt>
                <c:pt idx="14">
                  <c:v>735</c:v>
                </c:pt>
                <c:pt idx="15">
                  <c:v>740</c:v>
                </c:pt>
                <c:pt idx="16">
                  <c:v>745</c:v>
                </c:pt>
                <c:pt idx="17">
                  <c:v>750</c:v>
                </c:pt>
                <c:pt idx="18">
                  <c:v>755</c:v>
                </c:pt>
                <c:pt idx="19">
                  <c:v>760</c:v>
                </c:pt>
                <c:pt idx="20">
                  <c:v>765</c:v>
                </c:pt>
                <c:pt idx="21">
                  <c:v>770</c:v>
                </c:pt>
                <c:pt idx="22">
                  <c:v>775</c:v>
                </c:pt>
                <c:pt idx="23">
                  <c:v>780</c:v>
                </c:pt>
                <c:pt idx="24">
                  <c:v>785</c:v>
                </c:pt>
                <c:pt idx="25">
                  <c:v>790</c:v>
                </c:pt>
                <c:pt idx="26">
                  <c:v>795</c:v>
                </c:pt>
                <c:pt idx="27">
                  <c:v>800</c:v>
                </c:pt>
                <c:pt idx="28">
                  <c:v>805</c:v>
                </c:pt>
                <c:pt idx="29">
                  <c:v>810</c:v>
                </c:pt>
                <c:pt idx="30">
                  <c:v>815</c:v>
                </c:pt>
                <c:pt idx="31">
                  <c:v>820</c:v>
                </c:pt>
                <c:pt idx="32">
                  <c:v>825</c:v>
                </c:pt>
                <c:pt idx="33">
                  <c:v>830</c:v>
                </c:pt>
                <c:pt idx="34">
                  <c:v>835</c:v>
                </c:pt>
                <c:pt idx="35">
                  <c:v>840</c:v>
                </c:pt>
                <c:pt idx="36">
                  <c:v>845</c:v>
                </c:pt>
                <c:pt idx="37">
                  <c:v>850</c:v>
                </c:pt>
                <c:pt idx="38">
                  <c:v>855</c:v>
                </c:pt>
                <c:pt idx="39">
                  <c:v>860</c:v>
                </c:pt>
                <c:pt idx="40">
                  <c:v>865</c:v>
                </c:pt>
                <c:pt idx="41">
                  <c:v>870</c:v>
                </c:pt>
                <c:pt idx="42">
                  <c:v>875</c:v>
                </c:pt>
                <c:pt idx="43">
                  <c:v>880</c:v>
                </c:pt>
                <c:pt idx="44">
                  <c:v>885</c:v>
                </c:pt>
                <c:pt idx="45">
                  <c:v>890</c:v>
                </c:pt>
                <c:pt idx="46">
                  <c:v>895</c:v>
                </c:pt>
                <c:pt idx="47">
                  <c:v>900</c:v>
                </c:pt>
                <c:pt idx="48">
                  <c:v>905</c:v>
                </c:pt>
                <c:pt idx="49">
                  <c:v>910</c:v>
                </c:pt>
                <c:pt idx="50">
                  <c:v>915</c:v>
                </c:pt>
                <c:pt idx="51">
                  <c:v>920</c:v>
                </c:pt>
                <c:pt idx="52">
                  <c:v>925</c:v>
                </c:pt>
                <c:pt idx="53">
                  <c:v>930</c:v>
                </c:pt>
                <c:pt idx="54">
                  <c:v>935</c:v>
                </c:pt>
                <c:pt idx="55">
                  <c:v>940</c:v>
                </c:pt>
                <c:pt idx="56">
                  <c:v>945</c:v>
                </c:pt>
                <c:pt idx="57">
                  <c:v>950</c:v>
                </c:pt>
                <c:pt idx="58">
                  <c:v>955</c:v>
                </c:pt>
                <c:pt idx="59">
                  <c:v>960</c:v>
                </c:pt>
                <c:pt idx="60">
                  <c:v>965</c:v>
                </c:pt>
                <c:pt idx="61">
                  <c:v>970</c:v>
                </c:pt>
                <c:pt idx="62">
                  <c:v>975</c:v>
                </c:pt>
                <c:pt idx="63">
                  <c:v>980</c:v>
                </c:pt>
                <c:pt idx="64">
                  <c:v>985</c:v>
                </c:pt>
                <c:pt idx="65">
                  <c:v>990</c:v>
                </c:pt>
                <c:pt idx="66">
                  <c:v>995</c:v>
                </c:pt>
                <c:pt idx="67">
                  <c:v>1000</c:v>
                </c:pt>
                <c:pt idx="68">
                  <c:v>1005</c:v>
                </c:pt>
                <c:pt idx="69">
                  <c:v>1010</c:v>
                </c:pt>
                <c:pt idx="70">
                  <c:v>1015</c:v>
                </c:pt>
                <c:pt idx="71">
                  <c:v>1020</c:v>
                </c:pt>
                <c:pt idx="72">
                  <c:v>1025</c:v>
                </c:pt>
                <c:pt idx="73">
                  <c:v>1030</c:v>
                </c:pt>
                <c:pt idx="74">
                  <c:v>1035</c:v>
                </c:pt>
                <c:pt idx="75">
                  <c:v>1040</c:v>
                </c:pt>
                <c:pt idx="76">
                  <c:v>1045</c:v>
                </c:pt>
                <c:pt idx="77">
                  <c:v>1050</c:v>
                </c:pt>
                <c:pt idx="78">
                  <c:v>1055</c:v>
                </c:pt>
                <c:pt idx="79">
                  <c:v>1060</c:v>
                </c:pt>
                <c:pt idx="80">
                  <c:v>1065</c:v>
                </c:pt>
                <c:pt idx="81">
                  <c:v>1070</c:v>
                </c:pt>
                <c:pt idx="82">
                  <c:v>1075</c:v>
                </c:pt>
                <c:pt idx="83">
                  <c:v>1080</c:v>
                </c:pt>
                <c:pt idx="84">
                  <c:v>1085</c:v>
                </c:pt>
                <c:pt idx="85">
                  <c:v>1090</c:v>
                </c:pt>
                <c:pt idx="86">
                  <c:v>1095</c:v>
                </c:pt>
                <c:pt idx="87">
                  <c:v>1100</c:v>
                </c:pt>
                <c:pt idx="88">
                  <c:v>1105</c:v>
                </c:pt>
              </c:numCache>
            </c:numRef>
          </c:cat>
          <c:val>
            <c:numRef>
              <c:f>Cubic!$I$2:$I$90</c:f>
              <c:numCache>
                <c:formatCode>General</c:formatCode>
                <c:ptCount val="89"/>
                <c:pt idx="0">
                  <c:v>112</c:v>
                </c:pt>
                <c:pt idx="1">
                  <c:v>224</c:v>
                </c:pt>
                <c:pt idx="2">
                  <c:v>336</c:v>
                </c:pt>
                <c:pt idx="3">
                  <c:v>448</c:v>
                </c:pt>
                <c:pt idx="4">
                  <c:v>560</c:v>
                </c:pt>
                <c:pt idx="5">
                  <c:v>672</c:v>
                </c:pt>
                <c:pt idx="6">
                  <c:v>784</c:v>
                </c:pt>
                <c:pt idx="7">
                  <c:v>896</c:v>
                </c:pt>
                <c:pt idx="8">
                  <c:v>1008</c:v>
                </c:pt>
                <c:pt idx="9">
                  <c:v>1120</c:v>
                </c:pt>
                <c:pt idx="10">
                  <c:v>1232</c:v>
                </c:pt>
                <c:pt idx="11">
                  <c:v>1344</c:v>
                </c:pt>
                <c:pt idx="12">
                  <c:v>1456</c:v>
                </c:pt>
                <c:pt idx="13">
                  <c:v>1568</c:v>
                </c:pt>
                <c:pt idx="14">
                  <c:v>1680</c:v>
                </c:pt>
                <c:pt idx="15">
                  <c:v>1792</c:v>
                </c:pt>
                <c:pt idx="16">
                  <c:v>1904</c:v>
                </c:pt>
                <c:pt idx="17">
                  <c:v>2016</c:v>
                </c:pt>
                <c:pt idx="18">
                  <c:v>2128</c:v>
                </c:pt>
                <c:pt idx="19">
                  <c:v>2240</c:v>
                </c:pt>
                <c:pt idx="20">
                  <c:v>2352</c:v>
                </c:pt>
                <c:pt idx="21">
                  <c:v>2464</c:v>
                </c:pt>
                <c:pt idx="22">
                  <c:v>2576</c:v>
                </c:pt>
                <c:pt idx="23">
                  <c:v>2688</c:v>
                </c:pt>
                <c:pt idx="24">
                  <c:v>2800</c:v>
                </c:pt>
                <c:pt idx="25">
                  <c:v>2912</c:v>
                </c:pt>
                <c:pt idx="26">
                  <c:v>3024</c:v>
                </c:pt>
                <c:pt idx="27">
                  <c:v>3136</c:v>
                </c:pt>
                <c:pt idx="28">
                  <c:v>3248</c:v>
                </c:pt>
                <c:pt idx="29">
                  <c:v>3360</c:v>
                </c:pt>
                <c:pt idx="30">
                  <c:v>3472</c:v>
                </c:pt>
                <c:pt idx="31">
                  <c:v>3584</c:v>
                </c:pt>
                <c:pt idx="32">
                  <c:v>3696</c:v>
                </c:pt>
                <c:pt idx="33">
                  <c:v>3808</c:v>
                </c:pt>
                <c:pt idx="34">
                  <c:v>3920</c:v>
                </c:pt>
                <c:pt idx="35">
                  <c:v>4032</c:v>
                </c:pt>
                <c:pt idx="36">
                  <c:v>4144</c:v>
                </c:pt>
                <c:pt idx="37">
                  <c:v>4256</c:v>
                </c:pt>
                <c:pt idx="38">
                  <c:v>4368</c:v>
                </c:pt>
                <c:pt idx="39">
                  <c:v>4480</c:v>
                </c:pt>
                <c:pt idx="40">
                  <c:v>4592</c:v>
                </c:pt>
                <c:pt idx="41">
                  <c:v>4704</c:v>
                </c:pt>
                <c:pt idx="42">
                  <c:v>4816</c:v>
                </c:pt>
                <c:pt idx="43">
                  <c:v>4928</c:v>
                </c:pt>
                <c:pt idx="44">
                  <c:v>5040</c:v>
                </c:pt>
                <c:pt idx="45">
                  <c:v>5152</c:v>
                </c:pt>
                <c:pt idx="46">
                  <c:v>5264</c:v>
                </c:pt>
                <c:pt idx="47">
                  <c:v>5376</c:v>
                </c:pt>
                <c:pt idx="48">
                  <c:v>5488</c:v>
                </c:pt>
                <c:pt idx="49">
                  <c:v>5600</c:v>
                </c:pt>
                <c:pt idx="50">
                  <c:v>5712</c:v>
                </c:pt>
                <c:pt idx="51">
                  <c:v>5824</c:v>
                </c:pt>
                <c:pt idx="52">
                  <c:v>5936</c:v>
                </c:pt>
                <c:pt idx="53">
                  <c:v>6048</c:v>
                </c:pt>
                <c:pt idx="54">
                  <c:v>6160</c:v>
                </c:pt>
                <c:pt idx="55">
                  <c:v>6272</c:v>
                </c:pt>
                <c:pt idx="56">
                  <c:v>6384</c:v>
                </c:pt>
                <c:pt idx="57">
                  <c:v>6496</c:v>
                </c:pt>
                <c:pt idx="58">
                  <c:v>6608</c:v>
                </c:pt>
                <c:pt idx="59">
                  <c:v>6720</c:v>
                </c:pt>
                <c:pt idx="60">
                  <c:v>6832</c:v>
                </c:pt>
                <c:pt idx="61">
                  <c:v>6944</c:v>
                </c:pt>
                <c:pt idx="62">
                  <c:v>7056</c:v>
                </c:pt>
                <c:pt idx="63">
                  <c:v>7168</c:v>
                </c:pt>
                <c:pt idx="64">
                  <c:v>7280</c:v>
                </c:pt>
                <c:pt idx="65">
                  <c:v>7392</c:v>
                </c:pt>
                <c:pt idx="66">
                  <c:v>7504</c:v>
                </c:pt>
                <c:pt idx="67">
                  <c:v>7616</c:v>
                </c:pt>
                <c:pt idx="68">
                  <c:v>7728</c:v>
                </c:pt>
                <c:pt idx="69">
                  <c:v>7840</c:v>
                </c:pt>
                <c:pt idx="70">
                  <c:v>7952</c:v>
                </c:pt>
                <c:pt idx="71">
                  <c:v>8064</c:v>
                </c:pt>
                <c:pt idx="72">
                  <c:v>8176</c:v>
                </c:pt>
                <c:pt idx="73">
                  <c:v>8288</c:v>
                </c:pt>
                <c:pt idx="74">
                  <c:v>8400</c:v>
                </c:pt>
                <c:pt idx="75">
                  <c:v>8512</c:v>
                </c:pt>
                <c:pt idx="76">
                  <c:v>8624</c:v>
                </c:pt>
                <c:pt idx="77">
                  <c:v>8736</c:v>
                </c:pt>
                <c:pt idx="78">
                  <c:v>8848</c:v>
                </c:pt>
                <c:pt idx="79">
                  <c:v>8960</c:v>
                </c:pt>
                <c:pt idx="80">
                  <c:v>9072</c:v>
                </c:pt>
                <c:pt idx="81">
                  <c:v>9184</c:v>
                </c:pt>
                <c:pt idx="82">
                  <c:v>9296</c:v>
                </c:pt>
                <c:pt idx="83">
                  <c:v>9408</c:v>
                </c:pt>
                <c:pt idx="84">
                  <c:v>9520</c:v>
                </c:pt>
                <c:pt idx="85">
                  <c:v>9632</c:v>
                </c:pt>
                <c:pt idx="86">
                  <c:v>9744</c:v>
                </c:pt>
                <c:pt idx="87">
                  <c:v>9856</c:v>
                </c:pt>
                <c:pt idx="88">
                  <c:v>9968</c:v>
                </c:pt>
              </c:numCache>
            </c:numRef>
          </c:val>
          <c:smooth val="0"/>
          <c:extLst xmlns:c16r2="http://schemas.microsoft.com/office/drawing/2015/06/chart">
            <c:ext xmlns:c16="http://schemas.microsoft.com/office/drawing/2014/chart" uri="{C3380CC4-5D6E-409C-BE32-E72D297353CC}">
              <c16:uniqueId val="{00000001-9656-415B-AFFB-586274A9E166}"/>
            </c:ext>
          </c:extLst>
        </c:ser>
        <c:dLbls>
          <c:showLegendKey val="0"/>
          <c:showVal val="0"/>
          <c:showCatName val="0"/>
          <c:showSerName val="0"/>
          <c:showPercent val="0"/>
          <c:showBubbleSize val="0"/>
        </c:dLbls>
        <c:smooth val="0"/>
        <c:axId val="-481437632"/>
        <c:axId val="-481443616"/>
      </c:lineChart>
      <c:catAx>
        <c:axId val="-48143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443616"/>
        <c:crosses val="autoZero"/>
        <c:auto val="1"/>
        <c:lblAlgn val="ctr"/>
        <c:lblOffset val="100"/>
        <c:noMultiLvlLbl val="0"/>
      </c:catAx>
      <c:valAx>
        <c:axId val="-481443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437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Newell!$I$1</c:f>
              <c:strCache>
                <c:ptCount val="1"/>
                <c:pt idx="0">
                  <c:v>inflow</c:v>
                </c:pt>
              </c:strCache>
            </c:strRef>
          </c:tx>
          <c:spPr>
            <a:ln w="28575" cap="rnd">
              <a:solidFill>
                <a:schemeClr val="accent1"/>
              </a:solidFill>
              <a:round/>
            </a:ln>
            <a:effectLst/>
          </c:spPr>
          <c:marker>
            <c:symbol val="none"/>
          </c:marker>
          <c:cat>
            <c:strRef>
              <c:f>Newell!$D:$D</c:f>
              <c:strCache>
                <c:ptCount val="68"/>
                <c:pt idx="0">
                  <c:v>770</c:v>
                </c:pt>
                <c:pt idx="1">
                  <c:v>775</c:v>
                </c:pt>
                <c:pt idx="2">
                  <c:v>780</c:v>
                </c:pt>
                <c:pt idx="3">
                  <c:v>785</c:v>
                </c:pt>
                <c:pt idx="4">
                  <c:v>790</c:v>
                </c:pt>
                <c:pt idx="5">
                  <c:v>795</c:v>
                </c:pt>
                <c:pt idx="6">
                  <c:v>800</c:v>
                </c:pt>
                <c:pt idx="7">
                  <c:v>805</c:v>
                </c:pt>
                <c:pt idx="8">
                  <c:v>810</c:v>
                </c:pt>
                <c:pt idx="9">
                  <c:v>815</c:v>
                </c:pt>
                <c:pt idx="10">
                  <c:v>820</c:v>
                </c:pt>
                <c:pt idx="11">
                  <c:v>825</c:v>
                </c:pt>
                <c:pt idx="12">
                  <c:v>830</c:v>
                </c:pt>
                <c:pt idx="13">
                  <c:v>835</c:v>
                </c:pt>
                <c:pt idx="14">
                  <c:v>840</c:v>
                </c:pt>
                <c:pt idx="15">
                  <c:v>845</c:v>
                </c:pt>
                <c:pt idx="16">
                  <c:v>850</c:v>
                </c:pt>
                <c:pt idx="17">
                  <c:v>855</c:v>
                </c:pt>
                <c:pt idx="18">
                  <c:v>860</c:v>
                </c:pt>
                <c:pt idx="19">
                  <c:v>865</c:v>
                </c:pt>
                <c:pt idx="20">
                  <c:v>870</c:v>
                </c:pt>
                <c:pt idx="21">
                  <c:v>875</c:v>
                </c:pt>
                <c:pt idx="22">
                  <c:v>880</c:v>
                </c:pt>
                <c:pt idx="23">
                  <c:v>885</c:v>
                </c:pt>
                <c:pt idx="24">
                  <c:v>890</c:v>
                </c:pt>
                <c:pt idx="25">
                  <c:v>895</c:v>
                </c:pt>
                <c:pt idx="26">
                  <c:v>900</c:v>
                </c:pt>
                <c:pt idx="27">
                  <c:v>905</c:v>
                </c:pt>
                <c:pt idx="28">
                  <c:v>910</c:v>
                </c:pt>
                <c:pt idx="29">
                  <c:v>915</c:v>
                </c:pt>
                <c:pt idx="30">
                  <c:v>920</c:v>
                </c:pt>
                <c:pt idx="31">
                  <c:v>925</c:v>
                </c:pt>
                <c:pt idx="32">
                  <c:v>930</c:v>
                </c:pt>
                <c:pt idx="33">
                  <c:v>935</c:v>
                </c:pt>
                <c:pt idx="34">
                  <c:v>940</c:v>
                </c:pt>
                <c:pt idx="35">
                  <c:v>945</c:v>
                </c:pt>
                <c:pt idx="36">
                  <c:v>950</c:v>
                </c:pt>
                <c:pt idx="37">
                  <c:v>955</c:v>
                </c:pt>
                <c:pt idx="38">
                  <c:v>960</c:v>
                </c:pt>
                <c:pt idx="39">
                  <c:v>965</c:v>
                </c:pt>
                <c:pt idx="40">
                  <c:v>970</c:v>
                </c:pt>
                <c:pt idx="41">
                  <c:v>975</c:v>
                </c:pt>
                <c:pt idx="42">
                  <c:v>980</c:v>
                </c:pt>
                <c:pt idx="43">
                  <c:v>985</c:v>
                </c:pt>
                <c:pt idx="44">
                  <c:v>990</c:v>
                </c:pt>
                <c:pt idx="45">
                  <c:v>995</c:v>
                </c:pt>
                <c:pt idx="46">
                  <c:v>1000</c:v>
                </c:pt>
                <c:pt idx="47">
                  <c:v>1005</c:v>
                </c:pt>
                <c:pt idx="48">
                  <c:v>1010</c:v>
                </c:pt>
                <c:pt idx="49">
                  <c:v>1015</c:v>
                </c:pt>
                <c:pt idx="50">
                  <c:v>1020</c:v>
                </c:pt>
                <c:pt idx="51">
                  <c:v>1025</c:v>
                </c:pt>
                <c:pt idx="52">
                  <c:v>1030</c:v>
                </c:pt>
                <c:pt idx="53">
                  <c:v>1035</c:v>
                </c:pt>
                <c:pt idx="54">
                  <c:v>1040</c:v>
                </c:pt>
                <c:pt idx="55">
                  <c:v>1045</c:v>
                </c:pt>
                <c:pt idx="56">
                  <c:v>1050</c:v>
                </c:pt>
                <c:pt idx="57">
                  <c:v>1055</c:v>
                </c:pt>
                <c:pt idx="58">
                  <c:v>1060</c:v>
                </c:pt>
                <c:pt idx="59">
                  <c:v>1065</c:v>
                </c:pt>
                <c:pt idx="60">
                  <c:v>1070</c:v>
                </c:pt>
                <c:pt idx="61">
                  <c:v>1075</c:v>
                </c:pt>
                <c:pt idx="62">
                  <c:v>1080</c:v>
                </c:pt>
                <c:pt idx="63">
                  <c:v>1085</c:v>
                </c:pt>
                <c:pt idx="64">
                  <c:v>1090</c:v>
                </c:pt>
                <c:pt idx="65">
                  <c:v>1095</c:v>
                </c:pt>
                <c:pt idx="66">
                  <c:v>1100</c:v>
                </c:pt>
                <c:pt idx="67">
                  <c:v>1105</c:v>
                </c:pt>
              </c:strCache>
              <c:extLst xmlns:c16r2="http://schemas.microsoft.com/office/drawing/2015/06/chart"/>
            </c:strRef>
          </c:cat>
          <c:val>
            <c:numRef>
              <c:f>Newell!$I$2:$I$69</c:f>
              <c:numCache>
                <c:formatCode>General</c:formatCode>
                <c:ptCount val="67"/>
                <c:pt idx="0">
                  <c:v>271.87755102040819</c:v>
                </c:pt>
                <c:pt idx="1">
                  <c:v>407.63265306122452</c:v>
                </c:pt>
                <c:pt idx="2">
                  <c:v>543.55102040816325</c:v>
                </c:pt>
                <c:pt idx="3">
                  <c:v>685.0612244897959</c:v>
                </c:pt>
                <c:pt idx="4">
                  <c:v>826.46938775510205</c:v>
                </c:pt>
                <c:pt idx="5">
                  <c:v>966</c:v>
                </c:pt>
                <c:pt idx="6">
                  <c:v>1113.1632653061224</c:v>
                </c:pt>
                <c:pt idx="7">
                  <c:v>1256.3061224489795</c:v>
                </c:pt>
                <c:pt idx="8">
                  <c:v>1402.0816326530612</c:v>
                </c:pt>
                <c:pt idx="9">
                  <c:v>1553.4285714285713</c:v>
                </c:pt>
                <c:pt idx="10">
                  <c:v>1701.7346938775509</c:v>
                </c:pt>
                <c:pt idx="11">
                  <c:v>1849.4693877551019</c:v>
                </c:pt>
                <c:pt idx="12">
                  <c:v>1989.9795918367345</c:v>
                </c:pt>
                <c:pt idx="13">
                  <c:v>2128.1836734693875</c:v>
                </c:pt>
                <c:pt idx="14">
                  <c:v>2272.5102040816323</c:v>
                </c:pt>
                <c:pt idx="15">
                  <c:v>2417.9795918367345</c:v>
                </c:pt>
                <c:pt idx="16">
                  <c:v>2566.9795918367345</c:v>
                </c:pt>
                <c:pt idx="17">
                  <c:v>2712.4285714285711</c:v>
                </c:pt>
                <c:pt idx="18">
                  <c:v>2857.408163265306</c:v>
                </c:pt>
                <c:pt idx="19">
                  <c:v>2994.9387755102039</c:v>
                </c:pt>
                <c:pt idx="20">
                  <c:v>3132.3061224489793</c:v>
                </c:pt>
                <c:pt idx="21">
                  <c:v>3265.2653061224487</c:v>
                </c:pt>
                <c:pt idx="22">
                  <c:v>3385.9387755102039</c:v>
                </c:pt>
                <c:pt idx="23">
                  <c:v>3497.5510204081629</c:v>
                </c:pt>
                <c:pt idx="24">
                  <c:v>3620.3469387755099</c:v>
                </c:pt>
                <c:pt idx="25">
                  <c:v>3739.5918367346935</c:v>
                </c:pt>
                <c:pt idx="26">
                  <c:v>3838.5102040816323</c:v>
                </c:pt>
                <c:pt idx="27">
                  <c:v>3943.9999999999995</c:v>
                </c:pt>
                <c:pt idx="28">
                  <c:v>4038.2653061224487</c:v>
                </c:pt>
                <c:pt idx="29">
                  <c:v>4133.1020408163258</c:v>
                </c:pt>
                <c:pt idx="30">
                  <c:v>4224.3061224489793</c:v>
                </c:pt>
                <c:pt idx="31">
                  <c:v>4319.7142857142853</c:v>
                </c:pt>
                <c:pt idx="32">
                  <c:v>4415.408163265306</c:v>
                </c:pt>
                <c:pt idx="33">
                  <c:v>4511.2653061224491</c:v>
                </c:pt>
                <c:pt idx="34">
                  <c:v>4603.9591836734699</c:v>
                </c:pt>
                <c:pt idx="35">
                  <c:v>4689.8367346938776</c:v>
                </c:pt>
                <c:pt idx="36">
                  <c:v>4780</c:v>
                </c:pt>
                <c:pt idx="37">
                  <c:v>4874.6938775510207</c:v>
                </c:pt>
                <c:pt idx="38">
                  <c:v>4958.7959183673474</c:v>
                </c:pt>
                <c:pt idx="39">
                  <c:v>5047.0000000000009</c:v>
                </c:pt>
                <c:pt idx="40">
                  <c:v>5134.2653061224501</c:v>
                </c:pt>
                <c:pt idx="41">
                  <c:v>5215.3265306122457</c:v>
                </c:pt>
                <c:pt idx="42">
                  <c:v>5298.1632653061233</c:v>
                </c:pt>
                <c:pt idx="43">
                  <c:v>5385.1632653061233</c:v>
                </c:pt>
                <c:pt idx="44">
                  <c:v>5470.3469387755113</c:v>
                </c:pt>
                <c:pt idx="45">
                  <c:v>5550.9183673469397</c:v>
                </c:pt>
                <c:pt idx="46">
                  <c:v>5632.1224489795932</c:v>
                </c:pt>
                <c:pt idx="47">
                  <c:v>5704.6530612244915</c:v>
                </c:pt>
                <c:pt idx="48">
                  <c:v>5779.673469387757</c:v>
                </c:pt>
                <c:pt idx="49">
                  <c:v>5859.3061224489811</c:v>
                </c:pt>
                <c:pt idx="50">
                  <c:v>5937.8979591836751</c:v>
                </c:pt>
                <c:pt idx="51">
                  <c:v>6015.3469387755122</c:v>
                </c:pt>
                <c:pt idx="52">
                  <c:v>6091.3265306122466</c:v>
                </c:pt>
                <c:pt idx="53">
                  <c:v>6166.8367346938794</c:v>
                </c:pt>
                <c:pt idx="54">
                  <c:v>6243.3469387755122</c:v>
                </c:pt>
                <c:pt idx="55">
                  <c:v>6316.3673469387777</c:v>
                </c:pt>
                <c:pt idx="56">
                  <c:v>6386.5306122449001</c:v>
                </c:pt>
                <c:pt idx="57">
                  <c:v>6461.3265306122466</c:v>
                </c:pt>
                <c:pt idx="58">
                  <c:v>6539.1836734693898</c:v>
                </c:pt>
                <c:pt idx="59">
                  <c:v>6613.1428571428587</c:v>
                </c:pt>
                <c:pt idx="60">
                  <c:v>6690.7346938775527</c:v>
                </c:pt>
                <c:pt idx="61">
                  <c:v>6773.8979591836751</c:v>
                </c:pt>
                <c:pt idx="62">
                  <c:v>6858.1020408163286</c:v>
                </c:pt>
                <c:pt idx="63">
                  <c:v>6942.265306122451</c:v>
                </c:pt>
                <c:pt idx="64">
                  <c:v>7029.5306122449001</c:v>
                </c:pt>
                <c:pt idx="65">
                  <c:v>7119.081632653063</c:v>
                </c:pt>
                <c:pt idx="66">
                  <c:v>7210.4489795918389</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0-9EE2-4F21-A251-ED15688004C2}"/>
            </c:ext>
          </c:extLst>
        </c:ser>
        <c:ser>
          <c:idx val="1"/>
          <c:order val="1"/>
          <c:tx>
            <c:strRef>
              <c:f>Newell!$J$1</c:f>
              <c:strCache>
                <c:ptCount val="1"/>
                <c:pt idx="0">
                  <c:v>outflow</c:v>
                </c:pt>
              </c:strCache>
            </c:strRef>
          </c:tx>
          <c:spPr>
            <a:ln w="28575" cap="rnd">
              <a:solidFill>
                <a:schemeClr val="accent2"/>
              </a:solidFill>
              <a:round/>
            </a:ln>
            <a:effectLst/>
          </c:spPr>
          <c:marker>
            <c:symbol val="none"/>
          </c:marker>
          <c:cat>
            <c:strRef>
              <c:f>Newell!$D:$D</c:f>
              <c:strCache>
                <c:ptCount val="68"/>
                <c:pt idx="0">
                  <c:v>770</c:v>
                </c:pt>
                <c:pt idx="1">
                  <c:v>775</c:v>
                </c:pt>
                <c:pt idx="2">
                  <c:v>780</c:v>
                </c:pt>
                <c:pt idx="3">
                  <c:v>785</c:v>
                </c:pt>
                <c:pt idx="4">
                  <c:v>790</c:v>
                </c:pt>
                <c:pt idx="5">
                  <c:v>795</c:v>
                </c:pt>
                <c:pt idx="6">
                  <c:v>800</c:v>
                </c:pt>
                <c:pt idx="7">
                  <c:v>805</c:v>
                </c:pt>
                <c:pt idx="8">
                  <c:v>810</c:v>
                </c:pt>
                <c:pt idx="9">
                  <c:v>815</c:v>
                </c:pt>
                <c:pt idx="10">
                  <c:v>820</c:v>
                </c:pt>
                <c:pt idx="11">
                  <c:v>825</c:v>
                </c:pt>
                <c:pt idx="12">
                  <c:v>830</c:v>
                </c:pt>
                <c:pt idx="13">
                  <c:v>835</c:v>
                </c:pt>
                <c:pt idx="14">
                  <c:v>840</c:v>
                </c:pt>
                <c:pt idx="15">
                  <c:v>845</c:v>
                </c:pt>
                <c:pt idx="16">
                  <c:v>850</c:v>
                </c:pt>
                <c:pt idx="17">
                  <c:v>855</c:v>
                </c:pt>
                <c:pt idx="18">
                  <c:v>860</c:v>
                </c:pt>
                <c:pt idx="19">
                  <c:v>865</c:v>
                </c:pt>
                <c:pt idx="20">
                  <c:v>870</c:v>
                </c:pt>
                <c:pt idx="21">
                  <c:v>875</c:v>
                </c:pt>
                <c:pt idx="22">
                  <c:v>880</c:v>
                </c:pt>
                <c:pt idx="23">
                  <c:v>885</c:v>
                </c:pt>
                <c:pt idx="24">
                  <c:v>890</c:v>
                </c:pt>
                <c:pt idx="25">
                  <c:v>895</c:v>
                </c:pt>
                <c:pt idx="26">
                  <c:v>900</c:v>
                </c:pt>
                <c:pt idx="27">
                  <c:v>905</c:v>
                </c:pt>
                <c:pt idx="28">
                  <c:v>910</c:v>
                </c:pt>
                <c:pt idx="29">
                  <c:v>915</c:v>
                </c:pt>
                <c:pt idx="30">
                  <c:v>920</c:v>
                </c:pt>
                <c:pt idx="31">
                  <c:v>925</c:v>
                </c:pt>
                <c:pt idx="32">
                  <c:v>930</c:v>
                </c:pt>
                <c:pt idx="33">
                  <c:v>935</c:v>
                </c:pt>
                <c:pt idx="34">
                  <c:v>940</c:v>
                </c:pt>
                <c:pt idx="35">
                  <c:v>945</c:v>
                </c:pt>
                <c:pt idx="36">
                  <c:v>950</c:v>
                </c:pt>
                <c:pt idx="37">
                  <c:v>955</c:v>
                </c:pt>
                <c:pt idx="38">
                  <c:v>960</c:v>
                </c:pt>
                <c:pt idx="39">
                  <c:v>965</c:v>
                </c:pt>
                <c:pt idx="40">
                  <c:v>970</c:v>
                </c:pt>
                <c:pt idx="41">
                  <c:v>975</c:v>
                </c:pt>
                <c:pt idx="42">
                  <c:v>980</c:v>
                </c:pt>
                <c:pt idx="43">
                  <c:v>985</c:v>
                </c:pt>
                <c:pt idx="44">
                  <c:v>990</c:v>
                </c:pt>
                <c:pt idx="45">
                  <c:v>995</c:v>
                </c:pt>
                <c:pt idx="46">
                  <c:v>1000</c:v>
                </c:pt>
                <c:pt idx="47">
                  <c:v>1005</c:v>
                </c:pt>
                <c:pt idx="48">
                  <c:v>1010</c:v>
                </c:pt>
                <c:pt idx="49">
                  <c:v>1015</c:v>
                </c:pt>
                <c:pt idx="50">
                  <c:v>1020</c:v>
                </c:pt>
                <c:pt idx="51">
                  <c:v>1025</c:v>
                </c:pt>
                <c:pt idx="52">
                  <c:v>1030</c:v>
                </c:pt>
                <c:pt idx="53">
                  <c:v>1035</c:v>
                </c:pt>
                <c:pt idx="54">
                  <c:v>1040</c:v>
                </c:pt>
                <c:pt idx="55">
                  <c:v>1045</c:v>
                </c:pt>
                <c:pt idx="56">
                  <c:v>1050</c:v>
                </c:pt>
                <c:pt idx="57">
                  <c:v>1055</c:v>
                </c:pt>
                <c:pt idx="58">
                  <c:v>1060</c:v>
                </c:pt>
                <c:pt idx="59">
                  <c:v>1065</c:v>
                </c:pt>
                <c:pt idx="60">
                  <c:v>1070</c:v>
                </c:pt>
                <c:pt idx="61">
                  <c:v>1075</c:v>
                </c:pt>
                <c:pt idx="62">
                  <c:v>1080</c:v>
                </c:pt>
                <c:pt idx="63">
                  <c:v>1085</c:v>
                </c:pt>
                <c:pt idx="64">
                  <c:v>1090</c:v>
                </c:pt>
                <c:pt idx="65">
                  <c:v>1095</c:v>
                </c:pt>
                <c:pt idx="66">
                  <c:v>1100</c:v>
                </c:pt>
                <c:pt idx="67">
                  <c:v>1105</c:v>
                </c:pt>
              </c:strCache>
              <c:extLst xmlns:c16r2="http://schemas.microsoft.com/office/drawing/2015/06/chart"/>
            </c:strRef>
          </c:cat>
          <c:val>
            <c:numRef>
              <c:f>Newell!$J$2:$J$69</c:f>
              <c:numCache>
                <c:formatCode>General</c:formatCode>
                <c:ptCount val="67"/>
                <c:pt idx="0">
                  <c:v>212</c:v>
                </c:pt>
                <c:pt idx="1">
                  <c:v>318</c:v>
                </c:pt>
                <c:pt idx="2">
                  <c:v>424</c:v>
                </c:pt>
                <c:pt idx="3">
                  <c:v>530</c:v>
                </c:pt>
                <c:pt idx="4">
                  <c:v>636</c:v>
                </c:pt>
                <c:pt idx="5">
                  <c:v>742</c:v>
                </c:pt>
                <c:pt idx="6">
                  <c:v>848</c:v>
                </c:pt>
                <c:pt idx="7">
                  <c:v>954</c:v>
                </c:pt>
                <c:pt idx="8">
                  <c:v>1060</c:v>
                </c:pt>
                <c:pt idx="9">
                  <c:v>1166</c:v>
                </c:pt>
                <c:pt idx="10">
                  <c:v>1272</c:v>
                </c:pt>
                <c:pt idx="11">
                  <c:v>1378</c:v>
                </c:pt>
                <c:pt idx="12">
                  <c:v>1484</c:v>
                </c:pt>
                <c:pt idx="13">
                  <c:v>1590</c:v>
                </c:pt>
                <c:pt idx="14">
                  <c:v>1696</c:v>
                </c:pt>
                <c:pt idx="15">
                  <c:v>1802</c:v>
                </c:pt>
                <c:pt idx="16">
                  <c:v>1908</c:v>
                </c:pt>
                <c:pt idx="17">
                  <c:v>2014</c:v>
                </c:pt>
                <c:pt idx="18">
                  <c:v>2120</c:v>
                </c:pt>
                <c:pt idx="19">
                  <c:v>2226</c:v>
                </c:pt>
                <c:pt idx="20">
                  <c:v>2332</c:v>
                </c:pt>
                <c:pt idx="21">
                  <c:v>2438</c:v>
                </c:pt>
                <c:pt idx="22">
                  <c:v>2544</c:v>
                </c:pt>
                <c:pt idx="23">
                  <c:v>2650</c:v>
                </c:pt>
                <c:pt idx="24">
                  <c:v>2756</c:v>
                </c:pt>
                <c:pt idx="25">
                  <c:v>2862</c:v>
                </c:pt>
                <c:pt idx="26">
                  <c:v>2968</c:v>
                </c:pt>
                <c:pt idx="27">
                  <c:v>3074</c:v>
                </c:pt>
                <c:pt idx="28">
                  <c:v>3180</c:v>
                </c:pt>
                <c:pt idx="29">
                  <c:v>3286</c:v>
                </c:pt>
                <c:pt idx="30">
                  <c:v>3392</c:v>
                </c:pt>
                <c:pt idx="31">
                  <c:v>3498</c:v>
                </c:pt>
                <c:pt idx="32">
                  <c:v>3604</c:v>
                </c:pt>
                <c:pt idx="33">
                  <c:v>3710</c:v>
                </c:pt>
                <c:pt idx="34">
                  <c:v>3816</c:v>
                </c:pt>
                <c:pt idx="35">
                  <c:v>3922</c:v>
                </c:pt>
                <c:pt idx="36">
                  <c:v>4028</c:v>
                </c:pt>
                <c:pt idx="37">
                  <c:v>4134</c:v>
                </c:pt>
                <c:pt idx="38">
                  <c:v>4240</c:v>
                </c:pt>
                <c:pt idx="39">
                  <c:v>4346</c:v>
                </c:pt>
                <c:pt idx="40">
                  <c:v>4452</c:v>
                </c:pt>
                <c:pt idx="41">
                  <c:v>4558</c:v>
                </c:pt>
                <c:pt idx="42">
                  <c:v>4664</c:v>
                </c:pt>
                <c:pt idx="43">
                  <c:v>4770</c:v>
                </c:pt>
                <c:pt idx="44">
                  <c:v>4876</c:v>
                </c:pt>
                <c:pt idx="45">
                  <c:v>4982</c:v>
                </c:pt>
                <c:pt idx="46">
                  <c:v>5088</c:v>
                </c:pt>
                <c:pt idx="47">
                  <c:v>5194</c:v>
                </c:pt>
                <c:pt idx="48">
                  <c:v>5300</c:v>
                </c:pt>
                <c:pt idx="49">
                  <c:v>5406</c:v>
                </c:pt>
                <c:pt idx="50">
                  <c:v>5512</c:v>
                </c:pt>
                <c:pt idx="51">
                  <c:v>5618</c:v>
                </c:pt>
                <c:pt idx="52">
                  <c:v>5724</c:v>
                </c:pt>
                <c:pt idx="53">
                  <c:v>5830</c:v>
                </c:pt>
                <c:pt idx="54">
                  <c:v>5936</c:v>
                </c:pt>
                <c:pt idx="55">
                  <c:v>6042</c:v>
                </c:pt>
                <c:pt idx="56">
                  <c:v>6148</c:v>
                </c:pt>
                <c:pt idx="57">
                  <c:v>6254</c:v>
                </c:pt>
                <c:pt idx="58">
                  <c:v>6360</c:v>
                </c:pt>
                <c:pt idx="59">
                  <c:v>6466</c:v>
                </c:pt>
                <c:pt idx="60">
                  <c:v>6572</c:v>
                </c:pt>
                <c:pt idx="61">
                  <c:v>6678</c:v>
                </c:pt>
                <c:pt idx="62">
                  <c:v>6784</c:v>
                </c:pt>
                <c:pt idx="63">
                  <c:v>6890</c:v>
                </c:pt>
                <c:pt idx="64">
                  <c:v>6996</c:v>
                </c:pt>
                <c:pt idx="65">
                  <c:v>7102</c:v>
                </c:pt>
                <c:pt idx="66">
                  <c:v>7208</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1-9EE2-4F21-A251-ED15688004C2}"/>
            </c:ext>
          </c:extLst>
        </c:ser>
        <c:dLbls>
          <c:showLegendKey val="0"/>
          <c:showVal val="0"/>
          <c:showCatName val="0"/>
          <c:showSerName val="0"/>
          <c:showPercent val="0"/>
          <c:showBubbleSize val="0"/>
        </c:dLbls>
        <c:smooth val="0"/>
        <c:axId val="-481444704"/>
        <c:axId val="-481441440"/>
      </c:lineChart>
      <c:catAx>
        <c:axId val="-48144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441440"/>
        <c:crosses val="autoZero"/>
        <c:auto val="1"/>
        <c:lblAlgn val="ctr"/>
        <c:lblOffset val="100"/>
        <c:noMultiLvlLbl val="0"/>
      </c:catAx>
      <c:valAx>
        <c:axId val="-481441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444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'[data_analysis（30 days） (自动保存的).xlsm]outflow_cubic_est'!$N$2:$N$113</c:f>
              <c:numCache>
                <c:formatCode>General</c:formatCode>
                <c:ptCount val="112"/>
                <c:pt idx="0">
                  <c:v>10.877551020408163</c:v>
                </c:pt>
                <c:pt idx="1">
                  <c:v>20.673469387755119</c:v>
                </c:pt>
                <c:pt idx="2">
                  <c:v>29.816326530612287</c:v>
                </c:pt>
                <c:pt idx="3">
                  <c:v>42.408163265306143</c:v>
                </c:pt>
                <c:pt idx="4">
                  <c:v>55.571428571428555</c:v>
                </c:pt>
                <c:pt idx="5">
                  <c:v>66.530612244897952</c:v>
                </c:pt>
                <c:pt idx="6">
                  <c:v>81.816326530612287</c:v>
                </c:pt>
                <c:pt idx="7">
                  <c:v>98.081632653061206</c:v>
                </c:pt>
                <c:pt idx="8">
                  <c:v>111.9591836734694</c:v>
                </c:pt>
                <c:pt idx="9">
                  <c:v>132.91836734693879</c:v>
                </c:pt>
                <c:pt idx="10">
                  <c:v>147.79591836734699</c:v>
                </c:pt>
                <c:pt idx="11">
                  <c:v>163.9795918367347</c:v>
                </c:pt>
                <c:pt idx="12">
                  <c:v>184.38775510204073</c:v>
                </c:pt>
                <c:pt idx="13">
                  <c:v>210.28571428571422</c:v>
                </c:pt>
                <c:pt idx="14">
                  <c:v>239.34693877551013</c:v>
                </c:pt>
                <c:pt idx="15">
                  <c:v>267.77551020408146</c:v>
                </c:pt>
                <c:pt idx="16">
                  <c:v>294.81632653061206</c:v>
                </c:pt>
                <c:pt idx="17">
                  <c:v>322.57142857142844</c:v>
                </c:pt>
                <c:pt idx="18">
                  <c:v>350.0408163265306</c:v>
                </c:pt>
                <c:pt idx="19">
                  <c:v>378.16326530612241</c:v>
                </c:pt>
                <c:pt idx="20">
                  <c:v>403.20408163265301</c:v>
                </c:pt>
                <c:pt idx="21">
                  <c:v>427.48979591836724</c:v>
                </c:pt>
                <c:pt idx="22">
                  <c:v>453.08163265306121</c:v>
                </c:pt>
                <c:pt idx="23">
                  <c:v>477.83673469387759</c:v>
                </c:pt>
                <c:pt idx="24">
                  <c:v>502.75510204081638</c:v>
                </c:pt>
                <c:pt idx="25">
                  <c:v>533.26530612244915</c:v>
                </c:pt>
                <c:pt idx="26">
                  <c:v>563.67346938775518</c:v>
                </c:pt>
                <c:pt idx="27">
                  <c:v>592.20408163265301</c:v>
                </c:pt>
                <c:pt idx="28">
                  <c:v>628.36734693877543</c:v>
                </c:pt>
                <c:pt idx="29">
                  <c:v>660.51020408163276</c:v>
                </c:pt>
                <c:pt idx="30">
                  <c:v>695.28571428571468</c:v>
                </c:pt>
                <c:pt idx="31">
                  <c:v>735.63265306122503</c:v>
                </c:pt>
                <c:pt idx="32">
                  <c:v>772.93877551020432</c:v>
                </c:pt>
                <c:pt idx="33">
                  <c:v>809.67346938775518</c:v>
                </c:pt>
                <c:pt idx="34">
                  <c:v>839.18367346938794</c:v>
                </c:pt>
                <c:pt idx="35">
                  <c:v>866.38775510204141</c:v>
                </c:pt>
                <c:pt idx="36">
                  <c:v>899.71428571428623</c:v>
                </c:pt>
                <c:pt idx="37">
                  <c:v>934.18367346938794</c:v>
                </c:pt>
                <c:pt idx="38">
                  <c:v>972.18367346938794</c:v>
                </c:pt>
                <c:pt idx="39">
                  <c:v>1006.632653061225</c:v>
                </c:pt>
                <c:pt idx="40">
                  <c:v>1040.6122448979595</c:v>
                </c:pt>
                <c:pt idx="41">
                  <c:v>1067.1428571428578</c:v>
                </c:pt>
                <c:pt idx="42">
                  <c:v>1093.5102040816337</c:v>
                </c:pt>
                <c:pt idx="43">
                  <c:v>1115.4693877551035</c:v>
                </c:pt>
                <c:pt idx="44">
                  <c:v>1125.1428571428587</c:v>
                </c:pt>
                <c:pt idx="45">
                  <c:v>1125.7551020408182</c:v>
                </c:pt>
                <c:pt idx="46">
                  <c:v>1137.5510204081647</c:v>
                </c:pt>
                <c:pt idx="47">
                  <c:v>1145.7959183673483</c:v>
                </c:pt>
                <c:pt idx="48">
                  <c:v>1133.7142857142871</c:v>
                </c:pt>
                <c:pt idx="49">
                  <c:v>1128.2040816326544</c:v>
                </c:pt>
                <c:pt idx="50">
                  <c:v>1111.4693877551035</c:v>
                </c:pt>
                <c:pt idx="51">
                  <c:v>1095.3061224489811</c:v>
                </c:pt>
                <c:pt idx="52">
                  <c:v>1075.5102040816346</c:v>
                </c:pt>
                <c:pt idx="53">
                  <c:v>1059.9183673469406</c:v>
                </c:pt>
                <c:pt idx="54">
                  <c:v>1044.6122448979613</c:v>
                </c:pt>
                <c:pt idx="55">
                  <c:v>1029.4693877551044</c:v>
                </c:pt>
                <c:pt idx="56">
                  <c:v>1011.1632653061251</c:v>
                </c:pt>
                <c:pt idx="57">
                  <c:v>986.04081632653288</c:v>
                </c:pt>
                <c:pt idx="58">
                  <c:v>965.20408163265529</c:v>
                </c:pt>
                <c:pt idx="59">
                  <c:v>948.89795918367599</c:v>
                </c:pt>
                <c:pt idx="60">
                  <c:v>922.00000000000273</c:v>
                </c:pt>
                <c:pt idx="61">
                  <c:v>899.2040816326562</c:v>
                </c:pt>
                <c:pt idx="62">
                  <c:v>875.46938775510534</c:v>
                </c:pt>
                <c:pt idx="63">
                  <c:v>845.53061224490102</c:v>
                </c:pt>
                <c:pt idx="64">
                  <c:v>817.36734693877861</c:v>
                </c:pt>
                <c:pt idx="65">
                  <c:v>793.36734693877861</c:v>
                </c:pt>
                <c:pt idx="66">
                  <c:v>767.55102040816564</c:v>
                </c:pt>
                <c:pt idx="67">
                  <c:v>737.12244897959499</c:v>
                </c:pt>
                <c:pt idx="68">
                  <c:v>707.32653061224846</c:v>
                </c:pt>
                <c:pt idx="69">
                  <c:v>668.85714285714675</c:v>
                </c:pt>
                <c:pt idx="70">
                  <c:v>632.87755102041228</c:v>
                </c:pt>
                <c:pt idx="71">
                  <c:v>601.5102040816364</c:v>
                </c:pt>
                <c:pt idx="72">
                  <c:v>569.10204081632946</c:v>
                </c:pt>
                <c:pt idx="73">
                  <c:v>535.55102040816564</c:v>
                </c:pt>
                <c:pt idx="74">
                  <c:v>500.53061224490011</c:v>
                </c:pt>
                <c:pt idx="75">
                  <c:v>465.04081632653288</c:v>
                </c:pt>
                <c:pt idx="76">
                  <c:v>430.55102040816564</c:v>
                </c:pt>
                <c:pt idx="77">
                  <c:v>392.57142857143117</c:v>
                </c:pt>
                <c:pt idx="78">
                  <c:v>351.73469387755358</c:v>
                </c:pt>
                <c:pt idx="79">
                  <c:v>315.53061224490011</c:v>
                </c:pt>
                <c:pt idx="80">
                  <c:v>282.38775510204323</c:v>
                </c:pt>
                <c:pt idx="81">
                  <c:v>245.34693877551217</c:v>
                </c:pt>
                <c:pt idx="82">
                  <c:v>211.93877551020523</c:v>
                </c:pt>
                <c:pt idx="83">
                  <c:v>184.10204081632764</c:v>
                </c:pt>
                <c:pt idx="84">
                  <c:v>157.30612244898111</c:v>
                </c:pt>
                <c:pt idx="85">
                  <c:v>130.46938775510353</c:v>
                </c:pt>
                <c:pt idx="86">
                  <c:v>106.73469387755176</c:v>
                </c:pt>
                <c:pt idx="87">
                  <c:v>85.285714285715585</c:v>
                </c:pt>
                <c:pt idx="88">
                  <c:v>65.653061224491466</c:v>
                </c:pt>
              </c:numCache>
            </c:numRef>
          </c:val>
          <c:extLst>
            <c:ext xmlns:c15="http://schemas.microsoft.com/office/drawing/2012/chart" uri="{02D57815-91ED-43cb-92C2-25804820EDAC}">
              <c15:filteredSeriesTitle>
                <c15:tx>
                  <c:strRef>
                    <c:extLst>
                      <c:ext uri="{02D57815-91ED-43cb-92C2-25804820EDAC}">
                        <c15:formulaRef>
                          <c15:sqref>'[data_analysis（30 days） (自动保存的).xlsm]outflow_cubic_est'!$N$1</c15:sqref>
                        </c15:formulaRef>
                      </c:ext>
                    </c:extLst>
                    <c:strCache>
                      <c:ptCount val="1"/>
                      <c:pt idx="0">
                        <c:v>data</c:v>
                      </c:pt>
                    </c:strCache>
                  </c:strRef>
                </c15:tx>
              </c15:filteredSeriesTitle>
            </c:ext>
            <c:ext xmlns:c15="http://schemas.microsoft.com/office/drawing/2012/chart" uri="{02D57815-91ED-43cb-92C2-25804820EDAC}">
              <c15:filteredCategoryTitle>
                <c15:cat>
                  <c:numRef>
                    <c:extLst>
                      <c:ext uri="{02D57815-91ED-43cb-92C2-25804820EDAC}">
                        <c15:formulaRef>
                          <c15:sqref>'[data_analysis（30 days） (自动保存的).xlsm]outflow_cubic_est'!$M$2:$M$90</c15:sqref>
                        </c15:formulaRef>
                      </c:ext>
                    </c:extLst>
                    <c:numCache>
                      <c:formatCode>General</c:formatCode>
                      <c:ptCount val="89"/>
                      <c:pt idx="0">
                        <c:v>665</c:v>
                      </c:pt>
                      <c:pt idx="1">
                        <c:v>670</c:v>
                      </c:pt>
                      <c:pt idx="2">
                        <c:v>675</c:v>
                      </c:pt>
                      <c:pt idx="3">
                        <c:v>680</c:v>
                      </c:pt>
                      <c:pt idx="4">
                        <c:v>685</c:v>
                      </c:pt>
                      <c:pt idx="5">
                        <c:v>690</c:v>
                      </c:pt>
                      <c:pt idx="6">
                        <c:v>695</c:v>
                      </c:pt>
                      <c:pt idx="7">
                        <c:v>700</c:v>
                      </c:pt>
                      <c:pt idx="8">
                        <c:v>705</c:v>
                      </c:pt>
                      <c:pt idx="9">
                        <c:v>710</c:v>
                      </c:pt>
                      <c:pt idx="10">
                        <c:v>715</c:v>
                      </c:pt>
                      <c:pt idx="11">
                        <c:v>720</c:v>
                      </c:pt>
                      <c:pt idx="12">
                        <c:v>725</c:v>
                      </c:pt>
                      <c:pt idx="13">
                        <c:v>730</c:v>
                      </c:pt>
                      <c:pt idx="14">
                        <c:v>735</c:v>
                      </c:pt>
                      <c:pt idx="15">
                        <c:v>740</c:v>
                      </c:pt>
                      <c:pt idx="16">
                        <c:v>745</c:v>
                      </c:pt>
                      <c:pt idx="17">
                        <c:v>750</c:v>
                      </c:pt>
                      <c:pt idx="18">
                        <c:v>755</c:v>
                      </c:pt>
                      <c:pt idx="19">
                        <c:v>760</c:v>
                      </c:pt>
                      <c:pt idx="20">
                        <c:v>765</c:v>
                      </c:pt>
                      <c:pt idx="21">
                        <c:v>770</c:v>
                      </c:pt>
                      <c:pt idx="22">
                        <c:v>775</c:v>
                      </c:pt>
                      <c:pt idx="23">
                        <c:v>780</c:v>
                      </c:pt>
                      <c:pt idx="24">
                        <c:v>785</c:v>
                      </c:pt>
                      <c:pt idx="25">
                        <c:v>790</c:v>
                      </c:pt>
                      <c:pt idx="26">
                        <c:v>795</c:v>
                      </c:pt>
                      <c:pt idx="27">
                        <c:v>800</c:v>
                      </c:pt>
                      <c:pt idx="28">
                        <c:v>805</c:v>
                      </c:pt>
                      <c:pt idx="29">
                        <c:v>810</c:v>
                      </c:pt>
                      <c:pt idx="30">
                        <c:v>815</c:v>
                      </c:pt>
                      <c:pt idx="31">
                        <c:v>820</c:v>
                      </c:pt>
                      <c:pt idx="32">
                        <c:v>825</c:v>
                      </c:pt>
                      <c:pt idx="33">
                        <c:v>830</c:v>
                      </c:pt>
                      <c:pt idx="34">
                        <c:v>835</c:v>
                      </c:pt>
                      <c:pt idx="35">
                        <c:v>840</c:v>
                      </c:pt>
                      <c:pt idx="36">
                        <c:v>845</c:v>
                      </c:pt>
                      <c:pt idx="37">
                        <c:v>850</c:v>
                      </c:pt>
                      <c:pt idx="38">
                        <c:v>855</c:v>
                      </c:pt>
                      <c:pt idx="39">
                        <c:v>860</c:v>
                      </c:pt>
                      <c:pt idx="40">
                        <c:v>865</c:v>
                      </c:pt>
                      <c:pt idx="41">
                        <c:v>870</c:v>
                      </c:pt>
                      <c:pt idx="42">
                        <c:v>875</c:v>
                      </c:pt>
                      <c:pt idx="43">
                        <c:v>880</c:v>
                      </c:pt>
                      <c:pt idx="44">
                        <c:v>885</c:v>
                      </c:pt>
                      <c:pt idx="45">
                        <c:v>890</c:v>
                      </c:pt>
                      <c:pt idx="46">
                        <c:v>895</c:v>
                      </c:pt>
                      <c:pt idx="47">
                        <c:v>900</c:v>
                      </c:pt>
                      <c:pt idx="48">
                        <c:v>905</c:v>
                      </c:pt>
                      <c:pt idx="49">
                        <c:v>910</c:v>
                      </c:pt>
                      <c:pt idx="50">
                        <c:v>915</c:v>
                      </c:pt>
                      <c:pt idx="51">
                        <c:v>920</c:v>
                      </c:pt>
                      <c:pt idx="52">
                        <c:v>925</c:v>
                      </c:pt>
                      <c:pt idx="53">
                        <c:v>930</c:v>
                      </c:pt>
                      <c:pt idx="54">
                        <c:v>935</c:v>
                      </c:pt>
                      <c:pt idx="55">
                        <c:v>940</c:v>
                      </c:pt>
                      <c:pt idx="56">
                        <c:v>945</c:v>
                      </c:pt>
                      <c:pt idx="57">
                        <c:v>950</c:v>
                      </c:pt>
                      <c:pt idx="58">
                        <c:v>955</c:v>
                      </c:pt>
                      <c:pt idx="59">
                        <c:v>960</c:v>
                      </c:pt>
                      <c:pt idx="60">
                        <c:v>965</c:v>
                      </c:pt>
                      <c:pt idx="61">
                        <c:v>970</c:v>
                      </c:pt>
                      <c:pt idx="62">
                        <c:v>975</c:v>
                      </c:pt>
                      <c:pt idx="63">
                        <c:v>980</c:v>
                      </c:pt>
                      <c:pt idx="64">
                        <c:v>985</c:v>
                      </c:pt>
                      <c:pt idx="65">
                        <c:v>990</c:v>
                      </c:pt>
                      <c:pt idx="66">
                        <c:v>995</c:v>
                      </c:pt>
                      <c:pt idx="67">
                        <c:v>1000</c:v>
                      </c:pt>
                      <c:pt idx="68">
                        <c:v>1005</c:v>
                      </c:pt>
                      <c:pt idx="69">
                        <c:v>1010</c:v>
                      </c:pt>
                      <c:pt idx="70">
                        <c:v>1015</c:v>
                      </c:pt>
                      <c:pt idx="71">
                        <c:v>1020</c:v>
                      </c:pt>
                      <c:pt idx="72">
                        <c:v>1025</c:v>
                      </c:pt>
                      <c:pt idx="73">
                        <c:v>1030</c:v>
                      </c:pt>
                      <c:pt idx="74">
                        <c:v>1035</c:v>
                      </c:pt>
                      <c:pt idx="75">
                        <c:v>1040</c:v>
                      </c:pt>
                      <c:pt idx="76">
                        <c:v>1045</c:v>
                      </c:pt>
                      <c:pt idx="77">
                        <c:v>1050</c:v>
                      </c:pt>
                      <c:pt idx="78">
                        <c:v>1055</c:v>
                      </c:pt>
                      <c:pt idx="79">
                        <c:v>1060</c:v>
                      </c:pt>
                      <c:pt idx="80">
                        <c:v>1065</c:v>
                      </c:pt>
                      <c:pt idx="81">
                        <c:v>1070</c:v>
                      </c:pt>
                      <c:pt idx="82">
                        <c:v>1075</c:v>
                      </c:pt>
                      <c:pt idx="83">
                        <c:v>1080</c:v>
                      </c:pt>
                      <c:pt idx="84">
                        <c:v>1085</c:v>
                      </c:pt>
                      <c:pt idx="85">
                        <c:v>1090</c:v>
                      </c:pt>
                      <c:pt idx="86">
                        <c:v>1095</c:v>
                      </c:pt>
                      <c:pt idx="87">
                        <c:v>1100</c:v>
                      </c:pt>
                      <c:pt idx="88">
                        <c:v>1105</c:v>
                      </c:pt>
                    </c:numCache>
                  </c:numRef>
                </c15:cat>
              </c15:filteredCategoryTitle>
            </c:ext>
          </c:extLst>
        </c:ser>
        <c:dLbls>
          <c:showLegendKey val="0"/>
          <c:showVal val="0"/>
          <c:showCatName val="0"/>
          <c:showSerName val="0"/>
          <c:showPercent val="0"/>
          <c:showBubbleSize val="0"/>
        </c:dLbls>
        <c:gapWidth val="150"/>
        <c:axId val="-481444160"/>
        <c:axId val="-481443072"/>
      </c:barChart>
      <c:lineChart>
        <c:grouping val="standard"/>
        <c:varyColors val="0"/>
        <c:ser>
          <c:idx val="1"/>
          <c:order val="1"/>
          <c:spPr>
            <a:ln w="28575" cap="rnd">
              <a:solidFill>
                <a:schemeClr val="accent2"/>
              </a:solidFill>
              <a:round/>
            </a:ln>
            <a:effectLst/>
          </c:spPr>
          <c:marker>
            <c:symbol val="none"/>
          </c:marker>
          <c:val>
            <c:numRef>
              <c:f>'[data_analysis（30 days） (自动保存的).xlsm]outflow_cubic_est'!$O$2:$O$113</c:f>
              <c:numCache>
                <c:formatCode>General</c:formatCode>
                <c:ptCount val="112"/>
                <c:pt idx="0">
                  <c:v>0</c:v>
                </c:pt>
                <c:pt idx="1">
                  <c:v>1.416654106058067E-2</c:v>
                </c:pt>
                <c:pt idx="2">
                  <c:v>0.11202965804229312</c:v>
                </c:pt>
                <c:pt idx="3">
                  <c:v>0.37370358314980046</c:v>
                </c:pt>
                <c:pt idx="4">
                  <c:v>0.87539453726070904</c:v>
                </c:pt>
                <c:pt idx="5">
                  <c:v>1.6894007299255684</c:v>
                </c:pt>
                <c:pt idx="6">
                  <c:v>2.8841123593678715</c:v>
                </c:pt>
                <c:pt idx="7">
                  <c:v>4.5240116124840544</c:v>
                </c:pt>
                <c:pt idx="8">
                  <c:v>6.669672664843497</c:v>
                </c:pt>
                <c:pt idx="9">
                  <c:v>9.377761680688522</c:v>
                </c:pt>
                <c:pt idx="10">
                  <c:v>12.701036812934394</c:v>
                </c:pt>
                <c:pt idx="11">
                  <c:v>16.688348203169323</c:v>
                </c:pt>
                <c:pt idx="12">
                  <c:v>21.384637981654464</c:v>
                </c:pt>
                <c:pt idx="13">
                  <c:v>26.830940267323907</c:v>
                </c:pt>
                <c:pt idx="14">
                  <c:v>33.064381167784695</c:v>
                </c:pt>
                <c:pt idx="15">
                  <c:v>40.118178779316814</c:v>
                </c:pt>
                <c:pt idx="16">
                  <c:v>48.021643186873177</c:v>
                </c:pt>
                <c:pt idx="17">
                  <c:v>56.800176464079669</c:v>
                </c:pt>
                <c:pt idx="18">
                  <c:v>66.475272673235096</c:v>
                </c:pt>
                <c:pt idx="19">
                  <c:v>77.064517865311203</c:v>
                </c:pt>
                <c:pt idx="20">
                  <c:v>88.581590079952704</c:v>
                </c:pt>
                <c:pt idx="21">
                  <c:v>101.03625934547722</c:v>
                </c:pt>
                <c:pt idx="22">
                  <c:v>114.43438767887537</c:v>
                </c:pt>
                <c:pt idx="23">
                  <c:v>128.77792908581065</c:v>
                </c:pt>
                <c:pt idx="24">
                  <c:v>144.06492956061953</c:v>
                </c:pt>
                <c:pt idx="25">
                  <c:v>160.28952708631147</c:v>
                </c:pt>
                <c:pt idx="26">
                  <c:v>177.44195163456877</c:v>
                </c:pt>
                <c:pt idx="27">
                  <c:v>195.50852516574679</c:v>
                </c:pt>
                <c:pt idx="28">
                  <c:v>214.4716616288737</c:v>
                </c:pt>
                <c:pt idx="29">
                  <c:v>234.30986696165076</c:v>
                </c:pt>
                <c:pt idx="30">
                  <c:v>254.99773909045206</c:v>
                </c:pt>
                <c:pt idx="31">
                  <c:v>276.50596793032469</c:v>
                </c:pt>
                <c:pt idx="32">
                  <c:v>298.8013353849887</c:v>
                </c:pt>
                <c:pt idx="33">
                  <c:v>321.84671534683696</c:v>
                </c:pt>
                <c:pt idx="34">
                  <c:v>345.60107369693543</c:v>
                </c:pt>
                <c:pt idx="35">
                  <c:v>370.019468305023</c:v>
                </c:pt>
                <c:pt idx="36">
                  <c:v>395.05304902951139</c:v>
                </c:pt>
                <c:pt idx="37">
                  <c:v>420.64905771748539</c:v>
                </c:pt>
                <c:pt idx="38">
                  <c:v>446.7508282047026</c:v>
                </c:pt>
                <c:pt idx="39">
                  <c:v>473.29778631559373</c:v>
                </c:pt>
                <c:pt idx="40">
                  <c:v>500.22544986326227</c:v>
                </c:pt>
                <c:pt idx="41">
                  <c:v>527.46542864948481</c:v>
                </c:pt>
                <c:pt idx="42">
                  <c:v>554.94542446471075</c:v>
                </c:pt>
                <c:pt idx="43">
                  <c:v>582.58923108806243</c:v>
                </c:pt>
                <c:pt idx="44">
                  <c:v>610.31673428733529</c:v>
                </c:pt>
                <c:pt idx="45">
                  <c:v>638.04391181899757</c:v>
                </c:pt>
                <c:pt idx="46">
                  <c:v>665.68283342819041</c:v>
                </c:pt>
                <c:pt idx="47">
                  <c:v>693.14166084872807</c:v>
                </c:pt>
                <c:pt idx="48">
                  <c:v>720.32464780309772</c:v>
                </c:pt>
                <c:pt idx="49">
                  <c:v>747.13214000245932</c:v>
                </c:pt>
                <c:pt idx="50">
                  <c:v>773.46057514664585</c:v>
                </c:pt>
                <c:pt idx="51">
                  <c:v>799.20248292416318</c:v>
                </c:pt>
                <c:pt idx="52">
                  <c:v>824.24648501219042</c:v>
                </c:pt>
                <c:pt idx="53">
                  <c:v>848.47729507657925</c:v>
                </c:pt>
                <c:pt idx="54">
                  <c:v>871.77571877185449</c:v>
                </c:pt>
                <c:pt idx="55">
                  <c:v>894.01865374121383</c:v>
                </c:pt>
                <c:pt idx="56">
                  <c:v>915.07908961652777</c:v>
                </c:pt>
                <c:pt idx="57">
                  <c:v>934.82610801834016</c:v>
                </c:pt>
                <c:pt idx="58">
                  <c:v>953.12488255586754</c:v>
                </c:pt>
                <c:pt idx="59">
                  <c:v>969.83667882699922</c:v>
                </c:pt>
                <c:pt idx="60">
                  <c:v>984.81885441829763</c:v>
                </c:pt>
                <c:pt idx="61">
                  <c:v>997.92485890499825</c:v>
                </c:pt>
                <c:pt idx="62">
                  <c:v>1009.0042338510094</c:v>
                </c:pt>
                <c:pt idx="63">
                  <c:v>1017.9026128089123</c:v>
                </c:pt>
                <c:pt idx="64">
                  <c:v>1024.4617213199613</c:v>
                </c:pt>
                <c:pt idx="65">
                  <c:v>1028.5193769140831</c:v>
                </c:pt>
                <c:pt idx="66">
                  <c:v>1029.9094891098782</c:v>
                </c:pt>
                <c:pt idx="67">
                  <c:v>1028.4620594146197</c:v>
                </c:pt>
                <c:pt idx="68">
                  <c:v>1024.0031813242531</c:v>
                </c:pt>
                <c:pt idx="69">
                  <c:v>1016.3550403233978</c:v>
                </c:pt>
                <c:pt idx="70">
                  <c:v>1005.3359138853455</c:v>
                </c:pt>
                <c:pt idx="71">
                  <c:v>990.76017147206096</c:v>
                </c:pt>
                <c:pt idx="72">
                  <c:v>972.43827453418191</c:v>
                </c:pt>
                <c:pt idx="73">
                  <c:v>950.17677651101906</c:v>
                </c:pt>
                <c:pt idx="74">
                  <c:v>923.77832283055614</c:v>
                </c:pt>
                <c:pt idx="75">
                  <c:v>893.04165090944957</c:v>
                </c:pt>
                <c:pt idx="76">
                  <c:v>857.76159015302903</c:v>
                </c:pt>
                <c:pt idx="77">
                  <c:v>817.72906195529686</c:v>
                </c:pt>
                <c:pt idx="78">
                  <c:v>772.73107969892851</c:v>
                </c:pt>
                <c:pt idx="79">
                  <c:v>722.55074875527237</c:v>
                </c:pt>
                <c:pt idx="80">
                  <c:v>666.96726648434969</c:v>
                </c:pt>
                <c:pt idx="81">
                  <c:v>605.75592223485478</c:v>
                </c:pt>
                <c:pt idx="82">
                  <c:v>538.6880973441547</c:v>
                </c:pt>
                <c:pt idx="83">
                  <c:v>465.53126513828965</c:v>
                </c:pt>
                <c:pt idx="84">
                  <c:v>386.0489909319727</c:v>
                </c:pt>
                <c:pt idx="85">
                  <c:v>300.00093202858977</c:v>
                </c:pt>
                <c:pt idx="86">
                  <c:v>207.14283772019996</c:v>
                </c:pt>
                <c:pt idx="87">
                  <c:v>107.22654928753509</c:v>
                </c:pt>
                <c:pt idx="88">
                  <c:v>0</c:v>
                </c:pt>
              </c:numCache>
            </c:numRef>
          </c:val>
          <c:smooth val="0"/>
          <c:extLst>
            <c:ext xmlns:c15="http://schemas.microsoft.com/office/drawing/2012/chart" uri="{02D57815-91ED-43cb-92C2-25804820EDAC}">
              <c15:filteredSeriesTitle>
                <c15:tx>
                  <c:strRef>
                    <c:extLst>
                      <c:ext uri="{02D57815-91ED-43cb-92C2-25804820EDAC}">
                        <c15:formulaRef>
                          <c15:sqref>'[data_analysis（30 days） (自动保存的).xlsm]outflow_cubic_est'!$O$1</c15:sqref>
                        </c15:formulaRef>
                      </c:ext>
                    </c:extLst>
                    <c:strCache>
                      <c:ptCount val="1"/>
                      <c:pt idx="0">
                        <c:v>estimate</c:v>
                      </c:pt>
                    </c:strCache>
                  </c:strRef>
                </c15:tx>
              </c15:filteredSeriesTitle>
            </c:ext>
          </c:extLst>
        </c:ser>
        <c:dLbls>
          <c:showLegendKey val="0"/>
          <c:showVal val="0"/>
          <c:showCatName val="0"/>
          <c:showSerName val="0"/>
          <c:showPercent val="0"/>
          <c:showBubbleSize val="0"/>
        </c:dLbls>
        <c:marker val="1"/>
        <c:smooth val="0"/>
        <c:axId val="-481444160"/>
        <c:axId val="-481443072"/>
      </c:lineChart>
      <c:catAx>
        <c:axId val="-481444160"/>
        <c:scaling>
          <c:orientation val="minMax"/>
        </c:scaling>
        <c:delete val="1"/>
        <c:axPos val="b"/>
        <c:numFmt formatCode="General" sourceLinked="1"/>
        <c:majorTickMark val="none"/>
        <c:minorTickMark val="none"/>
        <c:tickLblPos val="nextTo"/>
        <c:crossAx val="-481443072"/>
        <c:crosses val="autoZero"/>
        <c:auto val="1"/>
        <c:lblAlgn val="ctr"/>
        <c:lblOffset val="100"/>
        <c:noMultiLvlLbl val="0"/>
      </c:catAx>
      <c:valAx>
        <c:axId val="-48144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444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outflow_newell_est!$L$1</c:f>
              <c:strCache>
                <c:ptCount val="1"/>
                <c:pt idx="0">
                  <c:v>data</c:v>
                </c:pt>
              </c:strCache>
            </c:strRef>
          </c:tx>
          <c:spPr>
            <a:solidFill>
              <a:schemeClr val="accent1"/>
            </a:solidFill>
            <a:ln>
              <a:noFill/>
            </a:ln>
            <a:effectLst/>
          </c:spPr>
          <c:invertIfNegative val="0"/>
          <c:val>
            <c:numRef>
              <c:f>outflow_newell_est!$L$2:$L$92</c:f>
              <c:numCache>
                <c:formatCode>General</c:formatCode>
                <c:ptCount val="91"/>
                <c:pt idx="0">
                  <c:v>29.285714285714278</c:v>
                </c:pt>
                <c:pt idx="1">
                  <c:v>59.877551020408191</c:v>
                </c:pt>
                <c:pt idx="2">
                  <c:v>89.632653061224516</c:v>
                </c:pt>
                <c:pt idx="3">
                  <c:v>119.55102040816325</c:v>
                </c:pt>
                <c:pt idx="4">
                  <c:v>155.0612244897959</c:v>
                </c:pt>
                <c:pt idx="5">
                  <c:v>190.46938775510205</c:v>
                </c:pt>
                <c:pt idx="6">
                  <c:v>224</c:v>
                </c:pt>
                <c:pt idx="7">
                  <c:v>265.16326530612241</c:v>
                </c:pt>
                <c:pt idx="8">
                  <c:v>302.30612244897952</c:v>
                </c:pt>
                <c:pt idx="9">
                  <c:v>342.08163265306121</c:v>
                </c:pt>
                <c:pt idx="10">
                  <c:v>387.42857142857133</c:v>
                </c:pt>
                <c:pt idx="11">
                  <c:v>429.73469387755085</c:v>
                </c:pt>
                <c:pt idx="12">
                  <c:v>471.46938775510193</c:v>
                </c:pt>
                <c:pt idx="13">
                  <c:v>505.97959183673447</c:v>
                </c:pt>
                <c:pt idx="14">
                  <c:v>538.18367346938749</c:v>
                </c:pt>
                <c:pt idx="15">
                  <c:v>576.51020408163231</c:v>
                </c:pt>
                <c:pt idx="16">
                  <c:v>615.97959183673447</c:v>
                </c:pt>
                <c:pt idx="17">
                  <c:v>658.97959183673447</c:v>
                </c:pt>
                <c:pt idx="18">
                  <c:v>698.4285714285711</c:v>
                </c:pt>
                <c:pt idx="19">
                  <c:v>737.40816326530603</c:v>
                </c:pt>
                <c:pt idx="20">
                  <c:v>768.93877551020387</c:v>
                </c:pt>
                <c:pt idx="21">
                  <c:v>800.30612244897929</c:v>
                </c:pt>
                <c:pt idx="22">
                  <c:v>827.26530612244869</c:v>
                </c:pt>
                <c:pt idx="23">
                  <c:v>841.93877551020387</c:v>
                </c:pt>
                <c:pt idx="24">
                  <c:v>847.55102040816291</c:v>
                </c:pt>
                <c:pt idx="25">
                  <c:v>864.3469387755099</c:v>
                </c:pt>
                <c:pt idx="26">
                  <c:v>877.59183673469352</c:v>
                </c:pt>
                <c:pt idx="27">
                  <c:v>870.51020408163231</c:v>
                </c:pt>
                <c:pt idx="28">
                  <c:v>869.99999999999955</c:v>
                </c:pt>
                <c:pt idx="29">
                  <c:v>858.26530612244869</c:v>
                </c:pt>
                <c:pt idx="30">
                  <c:v>847.10204081632583</c:v>
                </c:pt>
                <c:pt idx="31">
                  <c:v>832.30612244897929</c:v>
                </c:pt>
                <c:pt idx="32">
                  <c:v>821.71428571428532</c:v>
                </c:pt>
                <c:pt idx="33">
                  <c:v>811.40816326530603</c:v>
                </c:pt>
                <c:pt idx="34">
                  <c:v>801.26530612244915</c:v>
                </c:pt>
                <c:pt idx="35">
                  <c:v>787.95918367346985</c:v>
                </c:pt>
                <c:pt idx="36">
                  <c:v>767.83673469387759</c:v>
                </c:pt>
                <c:pt idx="37">
                  <c:v>752</c:v>
                </c:pt>
                <c:pt idx="38">
                  <c:v>740.69387755102071</c:v>
                </c:pt>
                <c:pt idx="39">
                  <c:v>718.79591836734744</c:v>
                </c:pt>
                <c:pt idx="40">
                  <c:v>701.00000000000091</c:v>
                </c:pt>
                <c:pt idx="41">
                  <c:v>682.26530612245006</c:v>
                </c:pt>
                <c:pt idx="42">
                  <c:v>657.32653061224573</c:v>
                </c:pt>
                <c:pt idx="43">
                  <c:v>634.16326530612332</c:v>
                </c:pt>
                <c:pt idx="44">
                  <c:v>615.16326530612332</c:v>
                </c:pt>
                <c:pt idx="45">
                  <c:v>594.34693877551126</c:v>
                </c:pt>
                <c:pt idx="46">
                  <c:v>568.9183673469397</c:v>
                </c:pt>
                <c:pt idx="47">
                  <c:v>544.12244897959317</c:v>
                </c:pt>
                <c:pt idx="48">
                  <c:v>510.65306122449147</c:v>
                </c:pt>
                <c:pt idx="49">
                  <c:v>479.673469387757</c:v>
                </c:pt>
                <c:pt idx="50">
                  <c:v>453.30612244898111</c:v>
                </c:pt>
                <c:pt idx="51">
                  <c:v>425.89795918367508</c:v>
                </c:pt>
                <c:pt idx="52">
                  <c:v>397.34693877551217</c:v>
                </c:pt>
                <c:pt idx="53">
                  <c:v>367.32653061224664</c:v>
                </c:pt>
                <c:pt idx="54">
                  <c:v>336.83673469387941</c:v>
                </c:pt>
                <c:pt idx="55">
                  <c:v>307.34693877551217</c:v>
                </c:pt>
                <c:pt idx="56">
                  <c:v>274.3673469387777</c:v>
                </c:pt>
                <c:pt idx="57">
                  <c:v>238.53061224490011</c:v>
                </c:pt>
                <c:pt idx="58">
                  <c:v>207.32653061224664</c:v>
                </c:pt>
                <c:pt idx="59">
                  <c:v>179.18367346938976</c:v>
                </c:pt>
                <c:pt idx="60">
                  <c:v>147.1428571428587</c:v>
                </c:pt>
                <c:pt idx="61">
                  <c:v>118.73469387755267</c:v>
                </c:pt>
                <c:pt idx="62">
                  <c:v>95.897959183675084</c:v>
                </c:pt>
                <c:pt idx="63">
                  <c:v>74.102040816328554</c:v>
                </c:pt>
                <c:pt idx="64">
                  <c:v>52.265306122450966</c:v>
                </c:pt>
                <c:pt idx="65">
                  <c:v>33.530612244900112</c:v>
                </c:pt>
                <c:pt idx="66">
                  <c:v>17.081632653063025</c:v>
                </c:pt>
                <c:pt idx="67">
                  <c:v>2.4489795918389063</c:v>
                </c:pt>
              </c:numCache>
            </c:numRef>
          </c:val>
        </c:ser>
        <c:dLbls>
          <c:showLegendKey val="0"/>
          <c:showVal val="0"/>
          <c:showCatName val="0"/>
          <c:showSerName val="0"/>
          <c:showPercent val="0"/>
          <c:showBubbleSize val="0"/>
        </c:dLbls>
        <c:gapWidth val="150"/>
        <c:axId val="-481442528"/>
        <c:axId val="-481434368"/>
      </c:barChart>
      <c:lineChart>
        <c:grouping val="standard"/>
        <c:varyColors val="0"/>
        <c:ser>
          <c:idx val="1"/>
          <c:order val="1"/>
          <c:tx>
            <c:strRef>
              <c:f>outflow_newell_est!$M$1</c:f>
              <c:strCache>
                <c:ptCount val="1"/>
                <c:pt idx="0">
                  <c:v>estimate</c:v>
                </c:pt>
              </c:strCache>
            </c:strRef>
          </c:tx>
          <c:spPr>
            <a:ln w="28575" cap="rnd">
              <a:solidFill>
                <a:schemeClr val="accent2"/>
              </a:solidFill>
              <a:round/>
            </a:ln>
            <a:effectLst/>
          </c:spPr>
          <c:marker>
            <c:symbol val="none"/>
          </c:marker>
          <c:val>
            <c:numRef>
              <c:f>outflow_newell_est!$M$2:$M$92</c:f>
              <c:numCache>
                <c:formatCode>General</c:formatCode>
                <c:ptCount val="91"/>
                <c:pt idx="0">
                  <c:v>0</c:v>
                </c:pt>
                <c:pt idx="1">
                  <c:v>1.1236345515064947</c:v>
                </c:pt>
                <c:pt idx="2">
                  <c:v>4.426439142298312</c:v>
                </c:pt>
                <c:pt idx="3">
                  <c:v>9.8062651767839526</c:v>
                </c:pt>
                <c:pt idx="4">
                  <c:v>17.160964059371917</c:v>
                </c:pt>
                <c:pt idx="5">
                  <c:v>26.38838719447071</c:v>
                </c:pt>
                <c:pt idx="6">
                  <c:v>37.386385986488818</c:v>
                </c:pt>
                <c:pt idx="7">
                  <c:v>50.05281183983476</c:v>
                </c:pt>
                <c:pt idx="8">
                  <c:v>64.285516158917034</c:v>
                </c:pt>
                <c:pt idx="9">
                  <c:v>79.982350348144124</c:v>
                </c:pt>
                <c:pt idx="10">
                  <c:v>97.041165811924543</c:v>
                </c:pt>
                <c:pt idx="11">
                  <c:v>115.35981395466678</c:v>
                </c:pt>
                <c:pt idx="12">
                  <c:v>134.83614618077937</c:v>
                </c:pt>
                <c:pt idx="13">
                  <c:v>155.36801389467075</c:v>
                </c:pt>
                <c:pt idx="14">
                  <c:v>176.85326850074949</c:v>
                </c:pt>
                <c:pt idx="15">
                  <c:v>199.18976140342406</c:v>
                </c:pt>
                <c:pt idx="16">
                  <c:v>222.27534400710294</c:v>
                </c:pt>
                <c:pt idx="17">
                  <c:v>246.00786771619468</c:v>
                </c:pt>
                <c:pt idx="18">
                  <c:v>270.28518393510768</c:v>
                </c:pt>
                <c:pt idx="19">
                  <c:v>295.00514406825062</c:v>
                </c:pt>
                <c:pt idx="20">
                  <c:v>320.06559952003181</c:v>
                </c:pt>
                <c:pt idx="21">
                  <c:v>345.36440169485985</c:v>
                </c:pt>
                <c:pt idx="22">
                  <c:v>370.79940199714321</c:v>
                </c:pt>
                <c:pt idx="23">
                  <c:v>396.26845183129046</c:v>
                </c:pt>
                <c:pt idx="24">
                  <c:v>421.66940260170998</c:v>
                </c:pt>
                <c:pt idx="25">
                  <c:v>446.90010571281039</c:v>
                </c:pt>
                <c:pt idx="26">
                  <c:v>471.85841256900005</c:v>
                </c:pt>
                <c:pt idx="27">
                  <c:v>496.44217457468761</c:v>
                </c:pt>
                <c:pt idx="28">
                  <c:v>520.54924313428148</c:v>
                </c:pt>
                <c:pt idx="29">
                  <c:v>544.07746965219019</c:v>
                </c:pt>
                <c:pt idx="30">
                  <c:v>566.92470553282226</c:v>
                </c:pt>
                <c:pt idx="31">
                  <c:v>588.98880218058616</c:v>
                </c:pt>
                <c:pt idx="32">
                  <c:v>610.16761099989037</c:v>
                </c:pt>
                <c:pt idx="33">
                  <c:v>630.35898339514347</c:v>
                </c:pt>
                <c:pt idx="34">
                  <c:v>649.46077077075392</c:v>
                </c:pt>
                <c:pt idx="35">
                  <c:v>667.3708245311301</c:v>
                </c:pt>
                <c:pt idx="36">
                  <c:v>683.98699608068068</c:v>
                </c:pt>
                <c:pt idx="37">
                  <c:v>699.20713682381415</c:v>
                </c:pt>
                <c:pt idx="38">
                  <c:v>712.92909816493886</c:v>
                </c:pt>
                <c:pt idx="39">
                  <c:v>725.05073150846351</c:v>
                </c:pt>
                <c:pt idx="40">
                  <c:v>735.46988825879646</c:v>
                </c:pt>
                <c:pt idx="41">
                  <c:v>744.08441982034628</c:v>
                </c:pt>
                <c:pt idx="42">
                  <c:v>750.79217759752146</c:v>
                </c:pt>
                <c:pt idx="43">
                  <c:v>755.49101299473034</c:v>
                </c:pt>
                <c:pt idx="44">
                  <c:v>758.07877741638163</c:v>
                </c:pt>
                <c:pt idx="45">
                  <c:v>758.4533222668839</c:v>
                </c:pt>
                <c:pt idx="46">
                  <c:v>756.51249895064541</c:v>
                </c:pt>
                <c:pt idx="47">
                  <c:v>752.15415887207473</c:v>
                </c:pt>
                <c:pt idx="48">
                  <c:v>745.27615343558045</c:v>
                </c:pt>
                <c:pt idx="49">
                  <c:v>735.77633404557093</c:v>
                </c:pt>
                <c:pt idx="50">
                  <c:v>723.55255210645487</c:v>
                </c:pt>
                <c:pt idx="51">
                  <c:v>708.50265902264061</c:v>
                </c:pt>
                <c:pt idx="52">
                  <c:v>690.52450619853676</c:v>
                </c:pt>
                <c:pt idx="53">
                  <c:v>669.51594503855165</c:v>
                </c:pt>
                <c:pt idx="54">
                  <c:v>645.37482694709388</c:v>
                </c:pt>
                <c:pt idx="55">
                  <c:v>617.99900332857203</c:v>
                </c:pt>
                <c:pt idx="56">
                  <c:v>587.28632558739446</c:v>
                </c:pt>
                <c:pt idx="57">
                  <c:v>553.13464512796986</c:v>
                </c:pt>
                <c:pt idx="58">
                  <c:v>515.44181335470648</c:v>
                </c:pt>
                <c:pt idx="59">
                  <c:v>474.10568167201302</c:v>
                </c:pt>
                <c:pt idx="60">
                  <c:v>429.02410148429794</c:v>
                </c:pt>
                <c:pt idx="61">
                  <c:v>380.09492419596967</c:v>
                </c:pt>
                <c:pt idx="62">
                  <c:v>327.21600121143678</c:v>
                </c:pt>
                <c:pt idx="63">
                  <c:v>270.28518393510768</c:v>
                </c:pt>
                <c:pt idx="64">
                  <c:v>209.200323771391</c:v>
                </c:pt>
                <c:pt idx="65">
                  <c:v>143.85927212469514</c:v>
                </c:pt>
                <c:pt idx="66">
                  <c:v>74.159880399428644</c:v>
                </c:pt>
                <c:pt idx="67">
                  <c:v>0</c:v>
                </c:pt>
              </c:numCache>
            </c:numRef>
          </c:val>
          <c:smooth val="0"/>
        </c:ser>
        <c:dLbls>
          <c:showLegendKey val="0"/>
          <c:showVal val="0"/>
          <c:showCatName val="0"/>
          <c:showSerName val="0"/>
          <c:showPercent val="0"/>
          <c:showBubbleSize val="0"/>
        </c:dLbls>
        <c:marker val="1"/>
        <c:smooth val="0"/>
        <c:axId val="-481442528"/>
        <c:axId val="-481434368"/>
      </c:lineChart>
      <c:catAx>
        <c:axId val="-481442528"/>
        <c:scaling>
          <c:orientation val="minMax"/>
        </c:scaling>
        <c:delete val="1"/>
        <c:axPos val="b"/>
        <c:majorTickMark val="none"/>
        <c:minorTickMark val="none"/>
        <c:tickLblPos val="nextTo"/>
        <c:crossAx val="-481434368"/>
        <c:crosses val="autoZero"/>
        <c:auto val="1"/>
        <c:lblAlgn val="ctr"/>
        <c:lblOffset val="100"/>
        <c:noMultiLvlLbl val="0"/>
      </c:catAx>
      <c:valAx>
        <c:axId val="-481434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4425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5-10T14:45:47.650" idx="1">
    <p:pos x="4017" y="1531"/>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MS PGothic" panose="020B0600070205080204" pitchFamily="34" charset="-128"/>
              </a:defRPr>
            </a:lvl1pPr>
          </a:lstStyle>
          <a:p>
            <a:pPr>
              <a:defRPr/>
            </a:pPr>
            <a:fld id="{7F710229-4D45-4872-AFFD-54636330810B}" type="datetimeFigureOut">
              <a:rPr lang="en-US" altLang="en-US"/>
              <a:pPr>
                <a:defRPr/>
              </a:pPr>
              <a:t>6/3/2019</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MS PGothic" panose="020B0600070205080204" pitchFamily="34" charset="-128"/>
              </a:defRPr>
            </a:lvl1pPr>
          </a:lstStyle>
          <a:p>
            <a:pPr>
              <a:defRPr/>
            </a:pPr>
            <a:fld id="{3748741B-5953-40C1-9924-CF136179C281}" type="slidenum">
              <a:rPr lang="en-US" altLang="en-US"/>
              <a:pPr>
                <a:defRPr/>
              </a:pPr>
              <a:t>‹#›</a:t>
            </a:fld>
            <a:endParaRPr lang="en-US" altLang="en-US"/>
          </a:p>
        </p:txBody>
      </p:sp>
    </p:spTree>
    <p:extLst>
      <p:ext uri="{BB962C8B-B14F-4D97-AF65-F5344CB8AC3E}">
        <p14:creationId xmlns:p14="http://schemas.microsoft.com/office/powerpoint/2010/main" val="161741402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baidu.com/link?url=5_oYhno5leIGjgVI0IYO4OB1cGz8JvNS7SLVs6_x1mF3SlmMBYN0J6mv3buhfS_Z"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r>
              <a:rPr lang="en-US" sz="1200" kern="1200" dirty="0" smtClean="0">
                <a:solidFill>
                  <a:schemeClr val="tx1"/>
                </a:solidFill>
                <a:effectLst/>
                <a:latin typeface="+mn-lt"/>
                <a:ea typeface="ＭＳ Ｐゴシック" panose="020B0600070205080204" pitchFamily="34" charset="-128"/>
                <a:cs typeface="+mn-cs"/>
              </a:rPr>
              <a:t>Good morning everyone. Thanks, chairman, </a:t>
            </a:r>
          </a:p>
          <a:p>
            <a:pPr fontAlgn="base"/>
            <a:r>
              <a:rPr lang="en-US" sz="1200" kern="1200" dirty="0" smtClean="0">
                <a:solidFill>
                  <a:schemeClr val="tx1"/>
                </a:solidFill>
                <a:effectLst/>
                <a:latin typeface="+mn-lt"/>
                <a:ea typeface="ＭＳ Ｐゴシック" panose="020B0600070205080204" pitchFamily="34" charset="-128"/>
                <a:cs typeface="+mn-cs"/>
              </a:rPr>
              <a:t>It’s my honor to be here. Firstly, I apologize that Dr. Xuesong Zhou cannot be here due to a temporary change in his arrangement.</a:t>
            </a:r>
          </a:p>
          <a:p>
            <a:pPr fontAlgn="base"/>
            <a:r>
              <a:rPr lang="en-US" sz="1200" kern="1200" dirty="0" smtClean="0">
                <a:solidFill>
                  <a:schemeClr val="tx1"/>
                </a:solidFill>
                <a:effectLst/>
                <a:latin typeface="+mn-lt"/>
                <a:ea typeface="ＭＳ Ｐゴシック" panose="020B0600070205080204" pitchFamily="34" charset="-128"/>
                <a:cs typeface="+mn-cs"/>
              </a:rPr>
              <a:t> </a:t>
            </a:r>
          </a:p>
          <a:p>
            <a:r>
              <a:rPr lang="en-US" sz="1200" kern="1200" dirty="0" smtClean="0">
                <a:solidFill>
                  <a:schemeClr val="tx1"/>
                </a:solidFill>
                <a:effectLst/>
                <a:latin typeface="+mn-lt"/>
                <a:ea typeface="ＭＳ Ｐゴシック" panose="020B0600070205080204" pitchFamily="34" charset="-128"/>
                <a:cs typeface="+mn-cs"/>
              </a:rPr>
              <a:t>Let me introduce myself. My name is Wu Xin. I am a postdoc researcher from Arizona State University, I arrived at the USA and joined the Team of Dr. Zhou last year.  I am very happy to be here and have the chance to introduce our recent progress of two basic methodologies developed for future data-driven traffic management. </a:t>
            </a:r>
            <a:endParaRPr lang="en-US" sz="1200" kern="1200" dirty="0">
              <a:solidFill>
                <a:schemeClr val="tx1"/>
              </a:solidFill>
              <a:effectLst/>
              <a:latin typeface="+mn-lt"/>
              <a:ea typeface="ＭＳ Ｐゴシック" panose="020B0600070205080204" pitchFamily="34" charset="-128"/>
              <a:cs typeface="+mn-cs"/>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a:t>
            </a:fld>
            <a:endParaRPr lang="en-US" altLang="en-US"/>
          </a:p>
        </p:txBody>
      </p:sp>
    </p:spTree>
    <p:extLst>
      <p:ext uri="{BB962C8B-B14F-4D97-AF65-F5344CB8AC3E}">
        <p14:creationId xmlns:p14="http://schemas.microsoft.com/office/powerpoint/2010/main" val="68378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There is a very famous algorithm, called forward passing and backward propagation.</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Then the forward passing can be served as the traditional four-step process. The flows are assigned layer by layer.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 backward propagation is the feedback process. The error signals can be propagated layer by layer in a backward fashion. </a:t>
            </a: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10</a:t>
            </a:fld>
            <a:endParaRPr lang="en-US" altLang="en-US"/>
          </a:p>
        </p:txBody>
      </p:sp>
    </p:spTree>
    <p:extLst>
      <p:ext uri="{BB962C8B-B14F-4D97-AF65-F5344CB8AC3E}">
        <p14:creationId xmlns:p14="http://schemas.microsoft.com/office/powerpoint/2010/main" val="396513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Here is an example of  there are 4 nodes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 person travels from node I to node 2 and node 4,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Then the paths pass through the links</a:t>
            </a:r>
          </a:p>
          <a:p>
            <a:r>
              <a:rPr lang="en-US" sz="1200" kern="1200" dirty="0" smtClean="0">
                <a:solidFill>
                  <a:schemeClr val="tx1"/>
                </a:solidFill>
                <a:effectLst/>
                <a:latin typeface="+mn-lt"/>
                <a:ea typeface="ＭＳ Ｐゴシック" panose="020B0600070205080204" pitchFamily="34" charset="-128"/>
                <a:cs typeface="+mn-cs"/>
              </a:rPr>
              <a:t> </a:t>
            </a:r>
            <a:endParaRPr lang="en-US" sz="1200" kern="1200" dirty="0">
              <a:solidFill>
                <a:schemeClr val="tx1"/>
              </a:solidFill>
              <a:effectLst/>
              <a:latin typeface="+mn-lt"/>
              <a:ea typeface="ＭＳ Ｐゴシック" panose="020B0600070205080204" pitchFamily="34" charset="-128"/>
              <a:cs typeface="+mn-cs"/>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948706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Then we can map different types of data on the structure.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 trip generation layer is mapped by household survey data</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 od distribution layer is mapped by cell phone data. After map matching.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As we cannot know the traffic mode of the cell phone data, we use the od split rate of data to do calibration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 path layer can be mapped by float car data to know some path proportion.</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 link layer can be mapped by sensor data.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These are the error function </a:t>
            </a:r>
          </a:p>
          <a:p>
            <a:endParaRPr lang="en-US" sz="1200" kern="1200" dirty="0" smtClean="0">
              <a:solidFill>
                <a:schemeClr val="tx1"/>
              </a:solidFill>
              <a:effectLst/>
              <a:latin typeface="+mn-lt"/>
              <a:ea typeface="ＭＳ Ｐゴシック" panose="020B0600070205080204" pitchFamily="34" charset="-128"/>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anose="020B0600070205080204" pitchFamily="34" charset="-128"/>
                <a:cs typeface="+mn-cs"/>
              </a:rPr>
              <a:t>The network can be expressed easily by the constraints </a:t>
            </a:r>
          </a:p>
          <a:p>
            <a:endParaRPr lang="en-US" sz="1200" kern="1200" dirty="0" smtClean="0">
              <a:solidFill>
                <a:schemeClr val="tx1"/>
              </a:solidFill>
              <a:effectLst/>
              <a:latin typeface="+mn-lt"/>
              <a:ea typeface="ＭＳ Ｐゴシック" panose="020B0600070205080204" pitchFamily="34" charset="-128"/>
              <a:cs typeface="+mn-cs"/>
            </a:endParaRP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12</a:t>
            </a:fld>
            <a:endParaRPr lang="en-US" altLang="en-US"/>
          </a:p>
        </p:txBody>
      </p:sp>
    </p:spTree>
    <p:extLst>
      <p:ext uri="{BB962C8B-B14F-4D97-AF65-F5344CB8AC3E}">
        <p14:creationId xmlns:p14="http://schemas.microsoft.com/office/powerpoint/2010/main" val="109262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Actually, we can directly solve the optimization model using </a:t>
            </a:r>
          </a:p>
          <a:p>
            <a:r>
              <a:rPr lang="en-US" sz="1200" kern="1200" dirty="0" smtClean="0">
                <a:solidFill>
                  <a:schemeClr val="tx1"/>
                </a:solidFill>
                <a:effectLst/>
                <a:latin typeface="+mn-lt"/>
                <a:ea typeface="ＭＳ Ｐゴシック" panose="020B0600070205080204" pitchFamily="34" charset="-128"/>
                <a:cs typeface="+mn-cs"/>
              </a:rPr>
              <a:t>forward and back propagation algorithm in the field of deep learning</a:t>
            </a:r>
          </a:p>
          <a:p>
            <a:endParaRPr lang="en-US" sz="1200" kern="1200" dirty="0" smtClean="0">
              <a:solidFill>
                <a:schemeClr val="tx1"/>
              </a:solidFill>
              <a:effectLst/>
              <a:latin typeface="+mn-lt"/>
              <a:ea typeface="ＭＳ Ｐゴシック" panose="020B0600070205080204" pitchFamily="34" charset="-128"/>
              <a:cs typeface="+mn-cs"/>
            </a:endParaRPr>
          </a:p>
          <a:p>
            <a:pPr eaLnBrk="1" hangingPunct="1">
              <a:spcBef>
                <a:spcPct val="0"/>
              </a:spcBef>
            </a:pPr>
            <a:r>
              <a:rPr lang="en-US" altLang="en-US" dirty="0" smtClean="0"/>
              <a:t>Further, if we want to incorporate more complex behavior models in the structure? For example, the logit model and so on. </a:t>
            </a: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13</a:t>
            </a:fld>
            <a:endParaRPr lang="en-US" altLang="en-US"/>
          </a:p>
        </p:txBody>
      </p:sp>
    </p:spTree>
    <p:extLst>
      <p:ext uri="{BB962C8B-B14F-4D97-AF65-F5344CB8AC3E}">
        <p14:creationId xmlns:p14="http://schemas.microsoft.com/office/powerpoint/2010/main" val="3091503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US" sz="1200" kern="1200" dirty="0" smtClean="0">
                <a:solidFill>
                  <a:srgbClr val="000000"/>
                </a:solidFill>
                <a:effectLst/>
                <a:latin typeface="Arial Narrow" panose="020B0606020202030204" pitchFamily="34" charset="0"/>
                <a:ea typeface="MS PGothic" panose="020B0600070205080204" pitchFamily="34" charset="-128"/>
                <a:cs typeface="Arial" panose="020B0604020202020204" pitchFamily="34" charset="0"/>
              </a:rPr>
              <a:t>We can solve it using the tool named computational graph</a:t>
            </a:r>
            <a:endParaRPr lang="en-US" sz="1100" dirty="0" smtClean="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kern="1200" dirty="0" smtClean="0">
                <a:solidFill>
                  <a:srgbClr val="000000"/>
                </a:solidFill>
                <a:effectLst/>
                <a:latin typeface="Arial Narrow" panose="020B0606020202030204" pitchFamily="34" charset="0"/>
                <a:ea typeface="MS PGothic" panose="020B0600070205080204" pitchFamily="34" charset="-128"/>
                <a:cs typeface="Arial" panose="020B0604020202020204" pitchFamily="34" charset="0"/>
              </a:rPr>
              <a:t>The computational graph is a graph to express composite mathematical formulations </a:t>
            </a:r>
            <a:endParaRPr lang="en-US" sz="1100" dirty="0" smtClean="0">
              <a:effectLst/>
              <a:latin typeface="Calibri" panose="020F0502020204030204" pitchFamily="34" charset="0"/>
              <a:ea typeface="宋体" panose="02010600030101010101" pitchFamily="2" charset="-122"/>
              <a:cs typeface="Times New Roman" panose="02020603050405020304" pitchFamily="18" charset="0"/>
            </a:endParaRPr>
          </a:p>
          <a:p>
            <a:pPr marL="457200">
              <a:lnSpc>
                <a:spcPct val="107000"/>
              </a:lnSpc>
              <a:spcAft>
                <a:spcPts val="800"/>
              </a:spcAft>
            </a:pPr>
            <a:r>
              <a:rPr lang="en-US" sz="1200" kern="1200" dirty="0" smtClean="0">
                <a:solidFill>
                  <a:srgbClr val="000000"/>
                </a:solidFill>
                <a:effectLst/>
                <a:latin typeface="Arial Narrow" panose="020B0606020202030204" pitchFamily="34" charset="0"/>
                <a:ea typeface="MS PGothic" panose="020B0600070205080204" pitchFamily="34" charset="-128"/>
                <a:cs typeface="Arial" panose="020B0604020202020204" pitchFamily="34" charset="0"/>
              </a:rPr>
              <a:t>Many machine learning method, such as support vector, neural network, and also traditional logistic regression and linear regression are in nature computational graphs. </a:t>
            </a:r>
            <a:endParaRPr lang="en-US" sz="1100" dirty="0" smtClean="0">
              <a:effectLst/>
              <a:latin typeface="Calibri" panose="020F0502020204030204" pitchFamily="34" charset="0"/>
              <a:ea typeface="宋体" panose="02010600030101010101" pitchFamily="2" charset="-122"/>
              <a:cs typeface="Times New Roman" panose="02020603050405020304" pitchFamily="18" charset="0"/>
            </a:endParaRPr>
          </a:p>
          <a:p>
            <a:pPr>
              <a:lnSpc>
                <a:spcPct val="107000"/>
              </a:lnSpc>
              <a:spcAft>
                <a:spcPts val="800"/>
              </a:spcAft>
            </a:pPr>
            <a:r>
              <a:rPr lang="en-US" sz="1200" kern="1200" dirty="0" smtClean="0">
                <a:solidFill>
                  <a:srgbClr val="000000"/>
                </a:solidFill>
                <a:effectLst/>
                <a:latin typeface="Arial Narrow" panose="020B0606020202030204" pitchFamily="34" charset="0"/>
                <a:ea typeface="MS PGothic" panose="020B0600070205080204" pitchFamily="34" charset="-128"/>
                <a:cs typeface="Arial" panose="020B0604020202020204" pitchFamily="34" charset="0"/>
              </a:rPr>
              <a:t>The computational graph can be used to decompose a complex mathematical optimization function into a series of elementary operations and then calculate the derivatives quickly. </a:t>
            </a:r>
            <a:endParaRPr lang="en-US" sz="1100" dirty="0" smtClean="0">
              <a:effectLst/>
              <a:latin typeface="Calibri" panose="020F0502020204030204" pitchFamily="34" charset="0"/>
              <a:ea typeface="宋体" panose="02010600030101010101" pitchFamily="2" charset="-122"/>
              <a:cs typeface="Times New Roman" panose="02020603050405020304" pitchFamily="18" charset="0"/>
            </a:endParaRP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14</a:t>
            </a:fld>
            <a:endParaRPr lang="en-US" altLang="en-US"/>
          </a:p>
        </p:txBody>
      </p:sp>
    </p:spTree>
    <p:extLst>
      <p:ext uri="{BB962C8B-B14F-4D97-AF65-F5344CB8AC3E}">
        <p14:creationId xmlns:p14="http://schemas.microsoft.com/office/powerpoint/2010/main" val="2822144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is the computational graph of the hierarchical model. </a:t>
            </a:r>
          </a:p>
          <a:p>
            <a:pPr eaLnBrk="1" hangingPunct="1">
              <a:spcBef>
                <a:spcPct val="0"/>
              </a:spcBef>
            </a:pPr>
            <a:r>
              <a:rPr lang="en-US" altLang="en-US" dirty="0" smtClean="0"/>
              <a:t>A little complex? Actually not, it now can be built up simply using tensor flow developed by Google to solve it </a:t>
            </a: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15</a:t>
            </a:fld>
            <a:endParaRPr lang="en-US" altLang="en-US"/>
          </a:p>
        </p:txBody>
      </p:sp>
    </p:spTree>
    <p:extLst>
      <p:ext uri="{BB962C8B-B14F-4D97-AF65-F5344CB8AC3E}">
        <p14:creationId xmlns:p14="http://schemas.microsoft.com/office/powerpoint/2010/main" val="123077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The key technique in Computational graph is automated differentiation (AD)</a:t>
            </a:r>
          </a:p>
          <a:p>
            <a:endParaRPr lang="en-US" sz="1200" kern="1200" dirty="0" smtClean="0">
              <a:solidFill>
                <a:schemeClr val="tx1"/>
              </a:solidFill>
              <a:effectLst/>
              <a:latin typeface="+mn-lt"/>
              <a:ea typeface="ＭＳ Ｐゴシック" panose="020B0600070205080204" pitchFamily="34" charset="-128"/>
              <a:cs typeface="+mn-cs"/>
            </a:endParaRPr>
          </a:p>
          <a:p>
            <a:pPr lvl="0"/>
            <a:endParaRPr lang="en-US" sz="1200" kern="1200" dirty="0" smtClean="0">
              <a:solidFill>
                <a:schemeClr val="tx1"/>
              </a:solidFill>
              <a:effectLst/>
              <a:latin typeface="+mn-lt"/>
              <a:ea typeface="ＭＳ Ｐゴシック" panose="020B0600070205080204" pitchFamily="34" charset="-128"/>
              <a:cs typeface="+mn-cs"/>
            </a:endParaRPr>
          </a:p>
          <a:p>
            <a:pPr lvl="0"/>
            <a:r>
              <a:rPr lang="en-US" sz="1200" kern="1200" dirty="0" smtClean="0">
                <a:solidFill>
                  <a:schemeClr val="tx1"/>
                </a:solidFill>
                <a:effectLst/>
                <a:latin typeface="+mn-lt"/>
                <a:ea typeface="ＭＳ Ｐゴシック" panose="020B0600070205080204" pitchFamily="34" charset="-128"/>
                <a:cs typeface="+mn-cs"/>
              </a:rPr>
              <a:t>Gradient descent with </a:t>
            </a:r>
            <a:r>
              <a:rPr lang="en-US" sz="1200" b="1" kern="1200" dirty="0" smtClean="0">
                <a:solidFill>
                  <a:schemeClr val="tx1"/>
                </a:solidFill>
                <a:effectLst/>
                <a:latin typeface="+mn-lt"/>
                <a:ea typeface="ＭＳ Ｐゴシック" panose="020B0600070205080204" pitchFamily="34" charset="-128"/>
                <a:cs typeface="+mn-cs"/>
              </a:rPr>
              <a:t>Back Propagation (BP) algorithm </a:t>
            </a:r>
            <a:r>
              <a:rPr lang="en-US" sz="1200" kern="1200" dirty="0" smtClean="0">
                <a:solidFill>
                  <a:schemeClr val="tx1"/>
                </a:solidFill>
                <a:effectLst/>
                <a:latin typeface="+mn-lt"/>
                <a:ea typeface="ＭＳ Ｐゴシック" panose="020B0600070205080204" pitchFamily="34" charset="-128"/>
                <a:cs typeface="+mn-cs"/>
              </a:rPr>
              <a:t>\</a:t>
            </a:r>
          </a:p>
          <a:p>
            <a:pPr lvl="0"/>
            <a:endParaRPr lang="en-US" sz="1200" kern="1200" dirty="0" smtClean="0">
              <a:solidFill>
                <a:schemeClr val="tx1"/>
              </a:solidFill>
              <a:effectLst/>
              <a:latin typeface="+mn-lt"/>
              <a:ea typeface="ＭＳ Ｐゴシック" panose="020B0600070205080204" pitchFamily="34" charset="-128"/>
              <a:cs typeface="+mn-cs"/>
            </a:endParaRPr>
          </a:p>
          <a:p>
            <a:pPr lvl="0"/>
            <a:r>
              <a:rPr lang="en-US" sz="1200" kern="1200" dirty="0" smtClean="0">
                <a:solidFill>
                  <a:schemeClr val="tx1"/>
                </a:solidFill>
                <a:effectLst/>
                <a:latin typeface="+mn-lt"/>
                <a:ea typeface="ＭＳ Ｐゴシック" panose="020B0600070205080204" pitchFamily="34" charset="-128"/>
                <a:cs typeface="+mn-cs"/>
              </a:rPr>
              <a:t>can be achieved easily using existing tools such as </a:t>
            </a:r>
            <a:r>
              <a:rPr lang="en-US" sz="1200" kern="1200" dirty="0" err="1" smtClean="0">
                <a:solidFill>
                  <a:schemeClr val="tx1"/>
                </a:solidFill>
                <a:effectLst/>
                <a:latin typeface="+mn-lt"/>
                <a:ea typeface="ＭＳ Ｐゴシック" panose="020B0600070205080204" pitchFamily="34" charset="-128"/>
                <a:cs typeface="+mn-cs"/>
              </a:rPr>
              <a:t>t</a:t>
            </a:r>
            <a:r>
              <a:rPr lang="en-US" sz="1200" b="1" kern="1200" dirty="0" err="1" smtClean="0">
                <a:solidFill>
                  <a:schemeClr val="tx1"/>
                </a:solidFill>
                <a:effectLst/>
                <a:latin typeface="+mn-lt"/>
                <a:ea typeface="ＭＳ Ｐゴシック" panose="020B0600070205080204" pitchFamily="34" charset="-128"/>
                <a:cs typeface="+mn-cs"/>
              </a:rPr>
              <a:t>ensorFlow</a:t>
            </a:r>
            <a:endParaRPr lang="en-US" sz="1200" kern="1200" dirty="0" smtClean="0">
              <a:solidFill>
                <a:schemeClr val="tx1"/>
              </a:solidFill>
              <a:effectLst/>
              <a:latin typeface="+mn-lt"/>
              <a:ea typeface="ＭＳ Ｐゴシック" panose="020B0600070205080204" pitchFamily="34" charset="-128"/>
              <a:cs typeface="+mn-cs"/>
            </a:endParaRPr>
          </a:p>
          <a:p>
            <a:pPr lvl="0"/>
            <a:r>
              <a:rPr lang="en-US" sz="1200" b="1" kern="1200" dirty="0" smtClean="0">
                <a:solidFill>
                  <a:schemeClr val="tx1"/>
                </a:solidFill>
                <a:effectLst/>
                <a:latin typeface="+mn-lt"/>
                <a:ea typeface="ＭＳ Ｐゴシック" panose="020B0600070205080204" pitchFamily="34" charset="-128"/>
                <a:cs typeface="+mn-cs"/>
              </a:rPr>
              <a:t>modularization</a:t>
            </a:r>
            <a:endParaRPr lang="en-US" sz="1200" kern="1200" dirty="0" smtClean="0">
              <a:solidFill>
                <a:schemeClr val="tx1"/>
              </a:solidFill>
              <a:effectLst/>
              <a:latin typeface="+mn-lt"/>
              <a:ea typeface="ＭＳ Ｐゴシック" panose="020B0600070205080204" pitchFamily="34" charset="-128"/>
              <a:cs typeface="+mn-cs"/>
            </a:endParaRP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16</a:t>
            </a:fld>
            <a:endParaRPr lang="en-US" altLang="en-US"/>
          </a:p>
        </p:txBody>
      </p:sp>
    </p:spTree>
    <p:extLst>
      <p:ext uri="{BB962C8B-B14F-4D97-AF65-F5344CB8AC3E}">
        <p14:creationId xmlns:p14="http://schemas.microsoft.com/office/powerpoint/2010/main" val="1392386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We have done a case study using the network of SF. The household data, cell phone data float, and sensor are assumed hypothetically. </a:t>
            </a:r>
          </a:p>
          <a:p>
            <a:r>
              <a:rPr lang="en-US" sz="1200" kern="1200" dirty="0" smtClean="0">
                <a:solidFill>
                  <a:schemeClr val="tx1"/>
                </a:solidFill>
                <a:effectLst/>
                <a:latin typeface="+mn-lt"/>
                <a:ea typeface="ＭＳ Ｐゴシック" panose="020B0600070205080204" pitchFamily="34" charset="-128"/>
                <a:cs typeface="+mn-cs"/>
              </a:rPr>
              <a:t>This is the convergence curve</a:t>
            </a: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17</a:t>
            </a:fld>
            <a:endParaRPr lang="en-US" altLang="en-US"/>
          </a:p>
        </p:txBody>
      </p:sp>
    </p:spTree>
    <p:extLst>
      <p:ext uri="{BB962C8B-B14F-4D97-AF65-F5344CB8AC3E}">
        <p14:creationId xmlns:p14="http://schemas.microsoft.com/office/powerpoint/2010/main" val="95119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We now attempt to do the case study based on the real-world data from </a:t>
            </a:r>
            <a:r>
              <a:rPr lang="en-US" sz="1200" kern="1200" dirty="0" err="1" smtClean="0">
                <a:solidFill>
                  <a:schemeClr val="tx1"/>
                </a:solidFill>
                <a:effectLst/>
                <a:latin typeface="+mn-lt"/>
                <a:ea typeface="ＭＳ Ｐゴシック" panose="020B0600070205080204" pitchFamily="34" charset="-128"/>
                <a:cs typeface="+mn-cs"/>
              </a:rPr>
              <a:t>Newyork</a:t>
            </a:r>
            <a:r>
              <a:rPr lang="en-US" sz="1200" kern="1200" dirty="0" smtClean="0">
                <a:solidFill>
                  <a:schemeClr val="tx1"/>
                </a:solidFill>
                <a:effectLst/>
                <a:latin typeface="+mn-lt"/>
                <a:ea typeface="ＭＳ Ｐゴシック" panose="020B0600070205080204" pitchFamily="34" charset="-128"/>
                <a:cs typeface="+mn-cs"/>
              </a:rPr>
              <a:t> </a:t>
            </a:r>
          </a:p>
          <a:p>
            <a:r>
              <a:rPr lang="en-US" sz="1200" kern="1200" dirty="0" smtClean="0">
                <a:solidFill>
                  <a:schemeClr val="tx1"/>
                </a:solidFill>
                <a:effectLst/>
                <a:latin typeface="+mn-lt"/>
                <a:ea typeface="ＭＳ Ｐゴシック" panose="020B0600070205080204" pitchFamily="34" charset="-128"/>
                <a:cs typeface="+mn-cs"/>
              </a:rPr>
              <a:t>We are now collaborating with the team of Dr. </a:t>
            </a:r>
            <a:r>
              <a:rPr lang="en-US" sz="1200" kern="1200" dirty="0" err="1" smtClean="0">
                <a:solidFill>
                  <a:schemeClr val="tx1"/>
                </a:solidFill>
                <a:effectLst/>
                <a:latin typeface="+mn-lt"/>
                <a:ea typeface="ＭＳ Ｐゴシック" panose="020B0600070205080204" pitchFamily="34" charset="-128"/>
                <a:cs typeface="+mn-cs"/>
              </a:rPr>
              <a:t>Pendyala</a:t>
            </a:r>
            <a:r>
              <a:rPr lang="en-US" sz="1200" kern="1200" dirty="0" smtClean="0">
                <a:solidFill>
                  <a:schemeClr val="tx1"/>
                </a:solidFill>
                <a:effectLst/>
                <a:latin typeface="+mn-lt"/>
                <a:ea typeface="ＭＳ Ｐゴシック" panose="020B0600070205080204" pitchFamily="34" charset="-128"/>
                <a:cs typeface="+mn-cs"/>
              </a:rPr>
              <a:t> from AS, as they have the household survey data and some taxi data. </a:t>
            </a:r>
          </a:p>
          <a:p>
            <a:r>
              <a:rPr lang="en-US" sz="1200" kern="1200" dirty="0" smtClean="0">
                <a:solidFill>
                  <a:schemeClr val="tx1"/>
                </a:solidFill>
                <a:effectLst/>
                <a:latin typeface="+mn-lt"/>
                <a:ea typeface="ＭＳ Ｐゴシック" panose="020B0600070205080204" pitchFamily="34" charset="-128"/>
                <a:cs typeface="+mn-cs"/>
              </a:rPr>
              <a:t>The paper will be submitted soon. </a:t>
            </a:r>
          </a:p>
          <a:p>
            <a:endParaRPr lang="en-US" dirty="0"/>
          </a:p>
        </p:txBody>
      </p:sp>
      <p:sp>
        <p:nvSpPr>
          <p:cNvPr id="4" name="灯片编号占位符 3"/>
          <p:cNvSpPr>
            <a:spLocks noGrp="1"/>
          </p:cNvSpPr>
          <p:nvPr>
            <p:ph type="sldNum" sz="quarter" idx="10"/>
          </p:nvPr>
        </p:nvSpPr>
        <p:spPr/>
        <p:txBody>
          <a:bodyPr/>
          <a:lstStyle/>
          <a:p>
            <a:pPr>
              <a:defRPr/>
            </a:pPr>
            <a:fld id="{3748741B-5953-40C1-9924-CF136179C281}" type="slidenum">
              <a:rPr lang="en-US" altLang="en-US" smtClean="0"/>
              <a:pPr>
                <a:defRPr/>
              </a:pPr>
              <a:t>18</a:t>
            </a:fld>
            <a:endParaRPr lang="en-US" altLang="en-US"/>
          </a:p>
        </p:txBody>
      </p:sp>
    </p:spTree>
    <p:extLst>
      <p:ext uri="{BB962C8B-B14F-4D97-AF65-F5344CB8AC3E}">
        <p14:creationId xmlns:p14="http://schemas.microsoft.com/office/powerpoint/2010/main" val="3247500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Now I want to change to another topic. We are doing in recent days</a:t>
            </a:r>
          </a:p>
          <a:p>
            <a:r>
              <a:rPr lang="en-US" sz="1200" kern="1200" dirty="0" smtClean="0">
                <a:solidFill>
                  <a:schemeClr val="tx1"/>
                </a:solidFill>
                <a:effectLst/>
                <a:latin typeface="+mn-lt"/>
                <a:ea typeface="ＭＳ Ｐゴシック" panose="020B0600070205080204" pitchFamily="34" charset="-128"/>
                <a:cs typeface="+mn-cs"/>
              </a:rPr>
              <a:t>Which is name a new BPR functions</a:t>
            </a:r>
          </a:p>
          <a:p>
            <a:r>
              <a:rPr lang="en-US" sz="1200" kern="1200" dirty="0" smtClean="0">
                <a:solidFill>
                  <a:schemeClr val="tx1"/>
                </a:solidFill>
                <a:effectLst/>
                <a:latin typeface="+mn-lt"/>
                <a:ea typeface="ＭＳ Ｐゴシック" panose="020B0600070205080204" pitchFamily="34" charset="-128"/>
                <a:cs typeface="+mn-cs"/>
              </a:rPr>
              <a:t>We call is BPR-X </a:t>
            </a:r>
            <a:r>
              <a:rPr lang="en-US" sz="1200" kern="1200" dirty="0" err="1" smtClean="0">
                <a:solidFill>
                  <a:schemeClr val="tx1"/>
                </a:solidFill>
                <a:effectLst/>
                <a:latin typeface="+mn-lt"/>
                <a:ea typeface="ＭＳ Ｐゴシック" panose="020B0600070205080204" pitchFamily="34" charset="-128"/>
                <a:cs typeface="+mn-cs"/>
              </a:rPr>
              <a:t>funtion</a:t>
            </a:r>
            <a:endParaRPr lang="en-US" sz="1200" kern="1200" dirty="0" smtClean="0">
              <a:solidFill>
                <a:schemeClr val="tx1"/>
              </a:solidFill>
              <a:effectLst/>
              <a:latin typeface="+mn-lt"/>
              <a:ea typeface="ＭＳ Ｐゴシック" panose="020B0600070205080204" pitchFamily="34" charset="-128"/>
              <a:cs typeface="+mn-cs"/>
            </a:endParaRP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19</a:t>
            </a:fld>
            <a:endParaRPr lang="en-US" altLang="en-US"/>
          </a:p>
        </p:txBody>
      </p:sp>
    </p:spTree>
    <p:extLst>
      <p:ext uri="{BB962C8B-B14F-4D97-AF65-F5344CB8AC3E}">
        <p14:creationId xmlns:p14="http://schemas.microsoft.com/office/powerpoint/2010/main" val="278384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Our two key problems that will be discussed today is as follows:  </a:t>
            </a:r>
          </a:p>
          <a:p>
            <a:r>
              <a:rPr lang="en-US" sz="1200" kern="1200" dirty="0" smtClean="0">
                <a:solidFill>
                  <a:schemeClr val="tx1"/>
                </a:solidFill>
                <a:effectLst/>
                <a:latin typeface="+mn-lt"/>
                <a:ea typeface="ＭＳ Ｐゴシック" panose="020B0600070205080204" pitchFamily="34" charset="-128"/>
                <a:cs typeface="+mn-cs"/>
              </a:rPr>
              <a:t>1. How to consistently use heterogeneous data sources to estimate traffic demand</a:t>
            </a:r>
          </a:p>
          <a:p>
            <a:r>
              <a:rPr lang="en-US" sz="1200" kern="1200" dirty="0" smtClean="0">
                <a:solidFill>
                  <a:schemeClr val="tx1"/>
                </a:solidFill>
                <a:effectLst/>
                <a:latin typeface="+mn-lt"/>
                <a:ea typeface="ＭＳ Ｐゴシック" panose="020B0600070205080204" pitchFamily="34" charset="-128"/>
                <a:cs typeface="+mn-cs"/>
              </a:rPr>
              <a:t>2. How to use </a:t>
            </a:r>
            <a:r>
              <a:rPr lang="en-US" sz="1200" u="sng" kern="1200" dirty="0" smtClean="0">
                <a:solidFill>
                  <a:schemeClr val="tx1"/>
                </a:solidFill>
                <a:effectLst/>
                <a:latin typeface="+mn-lt"/>
                <a:ea typeface="ＭＳ Ｐゴシック" panose="020B0600070205080204" pitchFamily="34" charset="-128"/>
                <a:cs typeface="+mn-cs"/>
                <a:hlinkClick r:id="rId3"/>
              </a:rPr>
              <a:t>Surveillance</a:t>
            </a:r>
            <a:r>
              <a:rPr lang="en-US" sz="1200" kern="1200" dirty="0" smtClean="0">
                <a:solidFill>
                  <a:schemeClr val="tx1"/>
                </a:solidFill>
                <a:effectLst/>
                <a:latin typeface="+mn-lt"/>
                <a:ea typeface="ＭＳ Ｐゴシック" panose="020B0600070205080204" pitchFamily="34" charset="-128"/>
                <a:cs typeface="+mn-cs"/>
              </a:rPr>
              <a:t> data to calibrate a volume delay function with dynamic characteristics.   </a:t>
            </a:r>
          </a:p>
          <a:p>
            <a:r>
              <a:rPr lang="en-US" sz="1200" kern="1200" dirty="0" smtClean="0">
                <a:solidFill>
                  <a:schemeClr val="tx1"/>
                </a:solidFill>
                <a:effectLst/>
                <a:latin typeface="+mn-lt"/>
                <a:ea typeface="ＭＳ Ｐゴシック" panose="020B0600070205080204" pitchFamily="34" charset="-128"/>
                <a:cs typeface="+mn-cs"/>
              </a:rPr>
              <a:t>The first problem is a critical part of this presentation. The second problem is about some latest research interest of our team.  </a:t>
            </a:r>
          </a:p>
          <a:p>
            <a:pPr marL="228600" indent="-228600" eaLnBrk="1" hangingPunct="1">
              <a:spcBef>
                <a:spcPct val="0"/>
              </a:spcBef>
              <a:buAutoNum type="arabicPeriod"/>
            </a:pPr>
            <a:endParaRPr lang="en-US" altLang="en-US" dirty="0">
              <a:latin typeface="Palatino Linotype" panose="02040502050505030304" pitchFamily="18"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2</a:t>
            </a:fld>
            <a:endParaRPr lang="en-US" altLang="en-US"/>
          </a:p>
        </p:txBody>
      </p:sp>
    </p:spTree>
    <p:extLst>
      <p:ext uri="{BB962C8B-B14F-4D97-AF65-F5344CB8AC3E}">
        <p14:creationId xmlns:p14="http://schemas.microsoft.com/office/powerpoint/2010/main" val="1284229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we widely use  BPR volume-delay function in static traffic assignment </a:t>
            </a:r>
          </a:p>
          <a:p>
            <a:r>
              <a:rPr lang="en-US" sz="1200" kern="1200" dirty="0" smtClean="0">
                <a:solidFill>
                  <a:schemeClr val="tx1"/>
                </a:solidFill>
                <a:effectLst/>
                <a:latin typeface="+mn-lt"/>
                <a:ea typeface="ＭＳ Ｐゴシック" panose="020B0600070205080204" pitchFamily="34" charset="-128"/>
                <a:cs typeface="+mn-cs"/>
              </a:rPr>
              <a:t>But it actually have some drawbacks </a:t>
            </a:r>
          </a:p>
          <a:p>
            <a:pPr lvl="0"/>
            <a:r>
              <a:rPr lang="en-US" sz="1200" kern="1200" dirty="0" smtClean="0">
                <a:solidFill>
                  <a:schemeClr val="tx1"/>
                </a:solidFill>
                <a:effectLst/>
                <a:latin typeface="+mn-lt"/>
                <a:ea typeface="ＭＳ Ｐゴシック" panose="020B0600070205080204" pitchFamily="34" charset="-128"/>
                <a:cs typeface="+mn-cs"/>
              </a:rPr>
              <a:t>Fail to capture queue evolution and its propagation</a:t>
            </a:r>
          </a:p>
          <a:p>
            <a:pPr lvl="0"/>
            <a:r>
              <a:rPr lang="en-US" sz="1200" kern="1200" dirty="0" smtClean="0">
                <a:solidFill>
                  <a:schemeClr val="tx1"/>
                </a:solidFill>
                <a:effectLst/>
                <a:latin typeface="+mn-lt"/>
                <a:ea typeface="ＭＳ Ｐゴシック" panose="020B0600070205080204" pitchFamily="34" charset="-128"/>
                <a:cs typeface="+mn-cs"/>
              </a:rPr>
              <a:t>Fail to represent a bottleneck with the low flow but high travel time shown in fundamental </a:t>
            </a:r>
            <a:r>
              <a:rPr lang="en-US" sz="1200" kern="1200" dirty="0" err="1" smtClean="0">
                <a:solidFill>
                  <a:schemeClr val="tx1"/>
                </a:solidFill>
                <a:effectLst/>
                <a:latin typeface="+mn-lt"/>
                <a:ea typeface="ＭＳ Ｐゴシック" panose="020B0600070205080204" pitchFamily="34" charset="-128"/>
                <a:cs typeface="+mn-cs"/>
              </a:rPr>
              <a:t>diagrame</a:t>
            </a:r>
            <a:endParaRPr lang="en-US" sz="1200" kern="1200" dirty="0" smtClean="0">
              <a:solidFill>
                <a:schemeClr val="tx1"/>
              </a:solidFill>
              <a:effectLst/>
              <a:latin typeface="+mn-lt"/>
              <a:ea typeface="ＭＳ Ｐゴシック" panose="020B0600070205080204" pitchFamily="34" charset="-128"/>
              <a:cs typeface="+mn-cs"/>
            </a:endParaRP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t>20</a:t>
            </a:fld>
            <a:endParaRPr lang="en-US"/>
          </a:p>
        </p:txBody>
      </p:sp>
    </p:spTree>
    <p:extLst>
      <p:ext uri="{BB962C8B-B14F-4D97-AF65-F5344CB8AC3E}">
        <p14:creationId xmlns:p14="http://schemas.microsoft.com/office/powerpoint/2010/main" val="3022366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Our idea is to directly calibrate the cumulative arrival and departure curves</a:t>
            </a:r>
          </a:p>
          <a:p>
            <a:r>
              <a:rPr lang="en-US" sz="1200" kern="1200" dirty="0" smtClean="0">
                <a:solidFill>
                  <a:schemeClr val="tx1"/>
                </a:solidFill>
                <a:effectLst/>
                <a:latin typeface="+mn-lt"/>
                <a:ea typeface="ＭＳ Ｐゴシック" panose="020B0600070205080204" pitchFamily="34" charset="-128"/>
                <a:cs typeface="+mn-cs"/>
              </a:rPr>
              <a:t> </a:t>
            </a:r>
          </a:p>
          <a:p>
            <a:r>
              <a:rPr lang="en-US" sz="1200" kern="1200" dirty="0" smtClean="0">
                <a:solidFill>
                  <a:schemeClr val="tx1"/>
                </a:solidFill>
                <a:effectLst/>
                <a:latin typeface="+mn-lt"/>
                <a:ea typeface="ＭＳ Ｐゴシック" panose="020B0600070205080204" pitchFamily="34" charset="-128"/>
                <a:cs typeface="+mn-cs"/>
              </a:rPr>
              <a:t> </a:t>
            </a:r>
          </a:p>
          <a:p>
            <a:r>
              <a:rPr lang="en-US" sz="1200" kern="1200" dirty="0" smtClean="0">
                <a:solidFill>
                  <a:schemeClr val="tx1"/>
                </a:solidFill>
                <a:effectLst/>
                <a:latin typeface="+mn-lt"/>
                <a:ea typeface="ＭＳ Ｐゴシック" panose="020B0600070205080204" pitchFamily="34" charset="-128"/>
                <a:cs typeface="+mn-cs"/>
              </a:rPr>
              <a:t>We assume that the curve of the inflow rate is the blue line </a:t>
            </a:r>
          </a:p>
          <a:p>
            <a:r>
              <a:rPr lang="en-US" sz="1200" kern="1200" dirty="0" smtClean="0">
                <a:solidFill>
                  <a:schemeClr val="tx1"/>
                </a:solidFill>
                <a:effectLst/>
                <a:latin typeface="+mn-lt"/>
                <a:ea typeface="ＭＳ Ｐゴシック" panose="020B0600070205080204" pitchFamily="34" charset="-128"/>
                <a:cs typeface="+mn-cs"/>
              </a:rPr>
              <a:t>And the curve of the outflow rate is the read line </a:t>
            </a:r>
          </a:p>
          <a:p>
            <a:r>
              <a:rPr lang="en-US" sz="1200" kern="1200" dirty="0" smtClean="0">
                <a:solidFill>
                  <a:schemeClr val="tx1"/>
                </a:solidFill>
                <a:effectLst/>
                <a:latin typeface="+mn-lt"/>
                <a:ea typeface="ＭＳ Ｐゴシック" panose="020B0600070205080204" pitchFamily="34" charset="-128"/>
                <a:cs typeface="+mn-cs"/>
              </a:rPr>
              <a:t>Here the red line is a constant, which means the capacity is not changed</a:t>
            </a:r>
          </a:p>
          <a:p>
            <a:r>
              <a:rPr lang="en-US" sz="1200" kern="1200" dirty="0" smtClean="0">
                <a:solidFill>
                  <a:schemeClr val="tx1"/>
                </a:solidFill>
                <a:effectLst/>
                <a:latin typeface="+mn-lt"/>
                <a:ea typeface="ＭＳ Ｐゴシック" panose="020B0600070205080204" pitchFamily="34" charset="-128"/>
                <a:cs typeface="+mn-cs"/>
              </a:rPr>
              <a:t> </a:t>
            </a:r>
          </a:p>
          <a:p>
            <a:r>
              <a:rPr lang="en-US" sz="1200" kern="1200" dirty="0" smtClean="0">
                <a:solidFill>
                  <a:schemeClr val="tx1"/>
                </a:solidFill>
                <a:effectLst/>
                <a:latin typeface="+mn-lt"/>
                <a:ea typeface="ＭＳ Ｐゴシック" panose="020B0600070205080204" pitchFamily="34" charset="-128"/>
                <a:cs typeface="+mn-cs"/>
              </a:rPr>
              <a:t>This is the cumulative inflow and outflow curves </a:t>
            </a:r>
          </a:p>
          <a:p>
            <a:r>
              <a:rPr lang="en-US" sz="1200" kern="1200" dirty="0" smtClean="0">
                <a:solidFill>
                  <a:schemeClr val="tx1"/>
                </a:solidFill>
                <a:effectLst/>
                <a:latin typeface="+mn-lt"/>
                <a:ea typeface="ＭＳ Ｐゴシック" panose="020B0600070205080204" pitchFamily="34" charset="-128"/>
                <a:cs typeface="+mn-cs"/>
              </a:rPr>
              <a:t>The slopes of the curves are the inflow rate and outflow rate </a:t>
            </a:r>
          </a:p>
          <a:p>
            <a:r>
              <a:rPr lang="en-US" sz="1200" kern="1200" dirty="0" smtClean="0">
                <a:solidFill>
                  <a:schemeClr val="tx1"/>
                </a:solidFill>
                <a:effectLst/>
                <a:latin typeface="+mn-lt"/>
                <a:ea typeface="ＭＳ Ｐゴシック" panose="020B0600070205080204" pitchFamily="34" charset="-128"/>
                <a:cs typeface="+mn-cs"/>
              </a:rPr>
              <a:t>The difference between inflow and outflow is the queue length </a:t>
            </a:r>
          </a:p>
          <a:p>
            <a:r>
              <a:rPr lang="en-US" sz="1200" kern="1200" dirty="0" smtClean="0">
                <a:solidFill>
                  <a:schemeClr val="tx1"/>
                </a:solidFill>
                <a:effectLst/>
                <a:latin typeface="+mn-lt"/>
                <a:ea typeface="ＭＳ Ｐゴシック" panose="020B0600070205080204" pitchFamily="34" charset="-128"/>
                <a:cs typeface="+mn-cs"/>
              </a:rPr>
              <a:t> </a:t>
            </a:r>
          </a:p>
          <a:p>
            <a:r>
              <a:rPr lang="en-US" sz="1200" kern="1200" dirty="0" smtClean="0">
                <a:solidFill>
                  <a:schemeClr val="tx1"/>
                </a:solidFill>
                <a:effectLst/>
                <a:latin typeface="+mn-lt"/>
                <a:ea typeface="ＭＳ Ｐゴシック" panose="020B0600070205080204" pitchFamily="34" charset="-128"/>
                <a:cs typeface="+mn-cs"/>
              </a:rPr>
              <a:t>Then we directly use a polynomial function to calibrate the curve inflow rate </a:t>
            </a:r>
          </a:p>
          <a:p>
            <a:r>
              <a:rPr lang="en-US" sz="1200" kern="1200" dirty="0" smtClean="0">
                <a:solidFill>
                  <a:schemeClr val="tx1"/>
                </a:solidFill>
                <a:effectLst/>
                <a:latin typeface="+mn-lt"/>
                <a:ea typeface="ＭＳ Ｐゴシック" panose="020B0600070205080204" pitchFamily="34" charset="-128"/>
                <a:cs typeface="+mn-cs"/>
              </a:rPr>
              <a:t>Newell actually have done it good using the second order function</a:t>
            </a:r>
          </a:p>
          <a:p>
            <a:r>
              <a:rPr lang="en-US" sz="1200" kern="1200" dirty="0" smtClean="0">
                <a:solidFill>
                  <a:schemeClr val="tx1"/>
                </a:solidFill>
                <a:effectLst/>
                <a:latin typeface="+mn-lt"/>
                <a:ea typeface="ＭＳ Ｐゴシック" panose="020B0600070205080204" pitchFamily="34" charset="-128"/>
                <a:cs typeface="+mn-cs"/>
              </a:rPr>
              <a:t>We can also use the third order function or cubic form </a:t>
            </a:r>
          </a:p>
          <a:p>
            <a:endParaRPr lang="en-US" dirty="0"/>
          </a:p>
        </p:txBody>
      </p:sp>
      <p:sp>
        <p:nvSpPr>
          <p:cNvPr id="4" name="灯片编号占位符 3"/>
          <p:cNvSpPr>
            <a:spLocks noGrp="1"/>
          </p:cNvSpPr>
          <p:nvPr>
            <p:ph type="sldNum" sz="quarter" idx="10"/>
          </p:nvPr>
        </p:nvSpPr>
        <p:spPr/>
        <p:txBody>
          <a:bodyPr/>
          <a:lstStyle/>
          <a:p>
            <a:pPr>
              <a:defRPr/>
            </a:pPr>
            <a:fld id="{3748741B-5953-40C1-9924-CF136179C281}" type="slidenum">
              <a:rPr lang="en-US" altLang="en-US" smtClean="0"/>
              <a:pPr>
                <a:defRPr/>
              </a:pPr>
              <a:t>21</a:t>
            </a:fld>
            <a:endParaRPr lang="en-US" altLang="en-US"/>
          </a:p>
        </p:txBody>
      </p:sp>
    </p:spTree>
    <p:extLst>
      <p:ext uri="{BB962C8B-B14F-4D97-AF65-F5344CB8AC3E}">
        <p14:creationId xmlns:p14="http://schemas.microsoft.com/office/powerpoint/2010/main" val="942328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Then interestingly, we find that we can derive the formulation of </a:t>
            </a:r>
          </a:p>
          <a:p>
            <a:r>
              <a:rPr lang="en-US" sz="1200" kern="1200" dirty="0" smtClean="0">
                <a:solidFill>
                  <a:schemeClr val="tx1"/>
                </a:solidFill>
                <a:effectLst/>
                <a:latin typeface="+mn-lt"/>
                <a:ea typeface="ＭＳ Ｐゴシック" panose="020B0600070205080204" pitchFamily="34" charset="-128"/>
                <a:cs typeface="+mn-cs"/>
              </a:rPr>
              <a:t>Delay and average travel time function </a:t>
            </a:r>
          </a:p>
          <a:p>
            <a:r>
              <a:rPr lang="en-US" sz="1200" kern="1200" dirty="0" smtClean="0">
                <a:solidFill>
                  <a:schemeClr val="tx1"/>
                </a:solidFill>
                <a:effectLst/>
                <a:latin typeface="+mn-lt"/>
                <a:ea typeface="ＭＳ Ｐゴシック" panose="020B0600070205080204" pitchFamily="34" charset="-128"/>
                <a:cs typeface="+mn-cs"/>
              </a:rPr>
              <a:t>We find that if the inflow rate is second order the </a:t>
            </a:r>
          </a:p>
          <a:p>
            <a:r>
              <a:rPr lang="en-US" sz="1200" kern="1200" dirty="0" smtClean="0">
                <a:solidFill>
                  <a:schemeClr val="tx1"/>
                </a:solidFill>
                <a:effectLst/>
                <a:latin typeface="+mn-lt"/>
                <a:ea typeface="ＭＳ Ｐゴシック" panose="020B0600070205080204" pitchFamily="34" charset="-128"/>
                <a:cs typeface="+mn-cs"/>
              </a:rPr>
              <a:t>The travel time function is third-order </a:t>
            </a:r>
          </a:p>
          <a:p>
            <a:r>
              <a:rPr lang="en-US" sz="1200" kern="1200" dirty="0" smtClean="0">
                <a:solidFill>
                  <a:schemeClr val="tx1"/>
                </a:solidFill>
                <a:effectLst/>
                <a:latin typeface="+mn-lt"/>
                <a:ea typeface="ＭＳ Ｐゴシック" panose="020B0600070205080204" pitchFamily="34" charset="-128"/>
                <a:cs typeface="+mn-cs"/>
              </a:rPr>
              <a:t>Further, if the inflow rate is third order </a:t>
            </a:r>
          </a:p>
          <a:p>
            <a:r>
              <a:rPr lang="en-US" sz="1200" kern="1200" dirty="0" smtClean="0">
                <a:solidFill>
                  <a:schemeClr val="tx1"/>
                </a:solidFill>
                <a:effectLst/>
                <a:latin typeface="+mn-lt"/>
                <a:ea typeface="ＭＳ Ｐゴシック" panose="020B0600070205080204" pitchFamily="34" charset="-128"/>
                <a:cs typeface="+mn-cs"/>
              </a:rPr>
              <a:t>Then the average travel time is fourth flow </a:t>
            </a:r>
          </a:p>
          <a:p>
            <a:r>
              <a:rPr lang="en-US" sz="1200" kern="1200" dirty="0" smtClean="0">
                <a:solidFill>
                  <a:schemeClr val="tx1"/>
                </a:solidFill>
                <a:effectLst/>
                <a:latin typeface="+mn-lt"/>
                <a:ea typeface="ＭＳ Ｐゴシック" panose="020B0600070205080204" pitchFamily="34" charset="-128"/>
                <a:cs typeface="+mn-cs"/>
              </a:rPr>
              <a:t>Which is very similar to BPR function </a:t>
            </a:r>
          </a:p>
          <a:p>
            <a:r>
              <a:rPr lang="en-US" sz="1200" kern="1200" dirty="0" smtClean="0">
                <a:solidFill>
                  <a:schemeClr val="tx1"/>
                </a:solidFill>
                <a:effectLst/>
                <a:latin typeface="+mn-lt"/>
                <a:ea typeface="ＭＳ Ｐゴシック" panose="020B0600070205080204" pitchFamily="34" charset="-128"/>
                <a:cs typeface="+mn-cs"/>
              </a:rPr>
              <a:t> </a:t>
            </a:r>
          </a:p>
          <a:p>
            <a:r>
              <a:rPr lang="en-US" sz="1200" kern="1200" dirty="0" smtClean="0">
                <a:solidFill>
                  <a:schemeClr val="tx1"/>
                </a:solidFill>
                <a:effectLst/>
                <a:latin typeface="+mn-lt"/>
                <a:ea typeface="ＭＳ Ｐゴシック" panose="020B0600070205080204" pitchFamily="34" charset="-128"/>
                <a:cs typeface="+mn-cs"/>
              </a:rPr>
              <a:t>The difference here is D is the demand during the oversaturated period and </a:t>
            </a:r>
          </a:p>
          <a:p>
            <a:r>
              <a:rPr lang="en-US" sz="1200" kern="1200" dirty="0" smtClean="0">
                <a:solidFill>
                  <a:schemeClr val="tx1"/>
                </a:solidFill>
                <a:effectLst/>
                <a:latin typeface="+mn-lt"/>
                <a:ea typeface="ＭＳ Ｐゴシック" panose="020B0600070205080204" pitchFamily="34" charset="-128"/>
                <a:cs typeface="+mn-cs"/>
              </a:rPr>
              <a:t>Mu here is capacity. </a:t>
            </a:r>
          </a:p>
          <a:p>
            <a:endParaRPr lang="en-US" dirty="0"/>
          </a:p>
        </p:txBody>
      </p:sp>
      <p:sp>
        <p:nvSpPr>
          <p:cNvPr id="4" name="灯片编号占位符 3"/>
          <p:cNvSpPr>
            <a:spLocks noGrp="1"/>
          </p:cNvSpPr>
          <p:nvPr>
            <p:ph type="sldNum" sz="quarter" idx="10"/>
          </p:nvPr>
        </p:nvSpPr>
        <p:spPr/>
        <p:txBody>
          <a:bodyPr/>
          <a:lstStyle/>
          <a:p>
            <a:pPr>
              <a:defRPr/>
            </a:pPr>
            <a:fld id="{3748741B-5953-40C1-9924-CF136179C281}" type="slidenum">
              <a:rPr lang="en-US" altLang="en-US" smtClean="0"/>
              <a:pPr>
                <a:defRPr/>
              </a:pPr>
              <a:t>22</a:t>
            </a:fld>
            <a:endParaRPr lang="en-US" altLang="en-US"/>
          </a:p>
        </p:txBody>
      </p:sp>
    </p:spTree>
    <p:extLst>
      <p:ext uri="{BB962C8B-B14F-4D97-AF65-F5344CB8AC3E}">
        <p14:creationId xmlns:p14="http://schemas.microsoft.com/office/powerpoint/2010/main" val="1419142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zh-CN" sz="1200" b="1" dirty="0" smtClean="0">
                <a:latin typeface="Palatino Linotype" panose="02040502050505030304" pitchFamily="18" charset="0"/>
                <a:cs typeface="Arial" charset="0"/>
              </a:rPr>
              <a:t>Good morning everyone.</a:t>
            </a:r>
            <a:r>
              <a:rPr lang="en-US" altLang="zh-CN" sz="1200" b="1" baseline="0" dirty="0" smtClean="0">
                <a:latin typeface="Palatino Linotype" panose="02040502050505030304" pitchFamily="18" charset="0"/>
                <a:cs typeface="Arial" charset="0"/>
              </a:rPr>
              <a:t> Thanks chairman, </a:t>
            </a:r>
            <a:endParaRPr lang="en-US" sz="1200" b="1" dirty="0" smtClean="0">
              <a:latin typeface="Palatino Linotype" panose="02040502050505030304" pitchFamily="18"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zh-CN" sz="1200" b="1" dirty="0" smtClean="0">
                <a:latin typeface="Palatino Linotype" panose="02040502050505030304" pitchFamily="18" charset="0"/>
                <a:cs typeface="Arial" charset="0"/>
              </a:rPr>
              <a:t>It’s my honor to</a:t>
            </a:r>
            <a:r>
              <a:rPr lang="en-US" altLang="zh-CN" sz="1200" b="1" baseline="0" dirty="0" smtClean="0">
                <a:latin typeface="Palatino Linotype" panose="02040502050505030304" pitchFamily="18" charset="0"/>
                <a:cs typeface="Arial" charset="0"/>
              </a:rPr>
              <a:t> have a chance to be here</a:t>
            </a:r>
            <a:endParaRPr lang="en-US" sz="1200" b="1" dirty="0" smtClean="0">
              <a:latin typeface="Palatino Linotype" panose="02040502050505030304" pitchFamily="18" charset="0"/>
              <a:cs typeface="Arial" charset="0"/>
            </a:endParaRP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23</a:t>
            </a:fld>
            <a:endParaRPr lang="en-US" altLang="en-US"/>
          </a:p>
        </p:txBody>
      </p:sp>
    </p:spTree>
    <p:extLst>
      <p:ext uri="{BB962C8B-B14F-4D97-AF65-F5344CB8AC3E}">
        <p14:creationId xmlns:p14="http://schemas.microsoft.com/office/powerpoint/2010/main" val="868320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We have done a case study in Phoenix </a:t>
            </a:r>
          </a:p>
          <a:p>
            <a:r>
              <a:rPr lang="en-US" sz="1200" kern="1200" dirty="0" smtClean="0">
                <a:solidFill>
                  <a:schemeClr val="tx1"/>
                </a:solidFill>
                <a:effectLst/>
                <a:latin typeface="+mn-lt"/>
                <a:ea typeface="ＭＳ Ｐゴシック" panose="020B0600070205080204" pitchFamily="34" charset="-128"/>
                <a:cs typeface="+mn-cs"/>
              </a:rPr>
              <a:t>We use the data collected from station 84  </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692067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anose="020B0600070205080204" pitchFamily="34" charset="-128"/>
                <a:cs typeface="+mn-cs"/>
              </a:rPr>
              <a:t>I collected the data of weekdays in Jan 2016</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181961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Here the fundamental diagram of the station 84 </a:t>
            </a:r>
          </a:p>
          <a:p>
            <a:r>
              <a:rPr lang="en-US" sz="1200" kern="1200" dirty="0" smtClean="0">
                <a:solidFill>
                  <a:schemeClr val="tx1"/>
                </a:solidFill>
                <a:effectLst/>
                <a:latin typeface="+mn-lt"/>
                <a:ea typeface="ＭＳ Ｐゴシック" panose="020B0600070205080204" pitchFamily="34" charset="-128"/>
                <a:cs typeface="+mn-cs"/>
              </a:rPr>
              <a:t>And we calibrate some basic parameters of the scatters </a:t>
            </a:r>
          </a:p>
          <a:p>
            <a:r>
              <a:rPr lang="en-US" sz="1200" kern="1200" dirty="0" smtClean="0">
                <a:solidFill>
                  <a:schemeClr val="tx1"/>
                </a:solidFill>
                <a:effectLst/>
                <a:latin typeface="+mn-lt"/>
                <a:ea typeface="ＭＳ Ｐゴシック" panose="020B0600070205080204" pitchFamily="34" charset="-128"/>
                <a:cs typeface="+mn-cs"/>
              </a:rPr>
              <a:t>Include jam density, free flow speed, and critical density </a:t>
            </a:r>
          </a:p>
          <a:p>
            <a:r>
              <a:rPr lang="en-US" sz="1200" kern="1200" dirty="0" smtClean="0">
                <a:solidFill>
                  <a:schemeClr val="tx1"/>
                </a:solidFill>
                <a:effectLst/>
                <a:latin typeface="+mn-lt"/>
                <a:ea typeface="ＭＳ Ｐゴシック" panose="020B0600070205080204" pitchFamily="34" charset="-128"/>
                <a:cs typeface="+mn-cs"/>
              </a:rPr>
              <a:t>Where the critical density is the most important </a:t>
            </a:r>
            <a:endParaRPr lang="en-US" sz="1200" kern="1200" dirty="0">
              <a:solidFill>
                <a:schemeClr val="tx1"/>
              </a:solidFill>
              <a:effectLst/>
              <a:latin typeface="+mn-lt"/>
              <a:ea typeface="ＭＳ Ｐゴシック" panose="020B0600070205080204" pitchFamily="34" charset="-128"/>
              <a:cs typeface="+mn-cs"/>
            </a:endParaRPr>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765815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This figure shows the </a:t>
            </a:r>
            <a:r>
              <a:rPr lang="en-US" sz="1200" kern="1200" dirty="0" err="1" smtClean="0">
                <a:solidFill>
                  <a:schemeClr val="tx1"/>
                </a:solidFill>
                <a:effectLst/>
                <a:latin typeface="+mn-lt"/>
                <a:ea typeface="ＭＳ Ｐゴシック" panose="020B0600070205080204" pitchFamily="34" charset="-128"/>
                <a:cs typeface="+mn-cs"/>
              </a:rPr>
              <a:t>avg</a:t>
            </a:r>
            <a:r>
              <a:rPr lang="en-US" sz="1200" kern="1200" dirty="0" smtClean="0">
                <a:solidFill>
                  <a:schemeClr val="tx1"/>
                </a:solidFill>
                <a:effectLst/>
                <a:latin typeface="+mn-lt"/>
                <a:ea typeface="ＭＳ Ｐゴシック" panose="020B0600070205080204" pitchFamily="34" charset="-128"/>
                <a:cs typeface="+mn-cs"/>
              </a:rPr>
              <a:t> daily evolution of flow rate </a:t>
            </a:r>
          </a:p>
          <a:p>
            <a:r>
              <a:rPr lang="en-US" sz="1200" kern="1200" dirty="0" smtClean="0">
                <a:solidFill>
                  <a:schemeClr val="tx1"/>
                </a:solidFill>
                <a:effectLst/>
                <a:latin typeface="+mn-lt"/>
                <a:ea typeface="ＭＳ Ｐゴシック" panose="020B0600070205080204" pitchFamily="34" charset="-128"/>
                <a:cs typeface="+mn-cs"/>
              </a:rPr>
              <a:t>Then use the figure we can find the t1 which means the time with the largest inflow rate </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21611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This figure shows the average daily evolution of density </a:t>
            </a:r>
          </a:p>
          <a:p>
            <a:r>
              <a:rPr lang="en-US" sz="1200" kern="1200" dirty="0" smtClean="0">
                <a:solidFill>
                  <a:schemeClr val="tx1"/>
                </a:solidFill>
                <a:effectLst/>
                <a:latin typeface="+mn-lt"/>
                <a:ea typeface="ＭＳ Ｐゴシック" panose="020B0600070205080204" pitchFamily="34" charset="-128"/>
                <a:cs typeface="+mn-cs"/>
              </a:rPr>
              <a:t>We assume the time with the highest density is the time with the longest queue.  </a:t>
            </a:r>
          </a:p>
          <a:p>
            <a:endParaRPr lang="en-US" altLang="zh-CN" dirty="0" smtClean="0"/>
          </a:p>
          <a:p>
            <a:r>
              <a:rPr lang="en-US" sz="1200" kern="1200" dirty="0" smtClean="0">
                <a:solidFill>
                  <a:schemeClr val="tx1"/>
                </a:solidFill>
                <a:effectLst/>
                <a:latin typeface="+mn-lt"/>
                <a:ea typeface="ＭＳ Ｐゴシック" panose="020B0600070205080204" pitchFamily="34" charset="-128"/>
                <a:cs typeface="+mn-cs"/>
              </a:rPr>
              <a:t>The time when the density becomes lower than the critical density (35) indicates the time when the queue disappeared</a:t>
            </a:r>
          </a:p>
          <a:p>
            <a:r>
              <a:rPr lang="en-US" sz="1200" kern="1200" dirty="0" smtClean="0">
                <a:solidFill>
                  <a:schemeClr val="tx1"/>
                </a:solidFill>
                <a:effectLst/>
                <a:latin typeface="+mn-lt"/>
                <a:ea typeface="ＭＳ Ｐゴシック" panose="020B0600070205080204" pitchFamily="34" charset="-128"/>
                <a:cs typeface="+mn-cs"/>
              </a:rPr>
              <a:t> </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47946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anose="020B0600070205080204" pitchFamily="34" charset="-128"/>
                <a:cs typeface="+mn-cs"/>
              </a:rPr>
              <a:t>Then we can use the following formulation to estimate the time t0 which means the time of queue is generated. </a:t>
            </a:r>
          </a:p>
          <a:p>
            <a:endParaRPr lang="en-US" altLang="zh-CN"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anose="020B0600070205080204" pitchFamily="34" charset="-128"/>
                <a:cs typeface="+mn-cs"/>
              </a:rPr>
              <a:t>The formulation can be obtained by math derivation. You can find in Newell’s paper </a:t>
            </a:r>
          </a:p>
          <a:p>
            <a:endParaRPr lang="en-US" altLang="zh-CN" dirty="0" smtClean="0"/>
          </a:p>
          <a:p>
            <a:r>
              <a:rPr lang="en-US" sz="1200" kern="1200" dirty="0" smtClean="0">
                <a:solidFill>
                  <a:schemeClr val="tx1"/>
                </a:solidFill>
                <a:effectLst/>
                <a:latin typeface="+mn-lt"/>
                <a:ea typeface="ＭＳ Ｐゴシック" panose="020B0600070205080204" pitchFamily="34" charset="-128"/>
                <a:cs typeface="+mn-cs"/>
              </a:rPr>
              <a:t>The formulation can be obtained by math derivation. You can find in Newell’s paper </a:t>
            </a:r>
          </a:p>
          <a:p>
            <a:r>
              <a:rPr lang="en-US" sz="1200" kern="1200" dirty="0" smtClean="0">
                <a:solidFill>
                  <a:schemeClr val="tx1"/>
                </a:solidFill>
                <a:effectLst/>
                <a:latin typeface="+mn-lt"/>
                <a:ea typeface="ＭＳ Ｐゴシック" panose="020B0600070205080204" pitchFamily="34" charset="-128"/>
                <a:cs typeface="+mn-cs"/>
              </a:rPr>
              <a:t>However, if we use different forms of polynomial functions, Then the estimates of t0 are different. </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760469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panose="020B0600070205080204" pitchFamily="34" charset="-128"/>
                <a:cs typeface="+mn-cs"/>
              </a:rPr>
              <a:t>Firstly, let us show some challenges in data-driven planning. </a:t>
            </a: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3</a:t>
            </a:fld>
            <a:endParaRPr lang="en-US" altLang="en-US"/>
          </a:p>
        </p:txBody>
      </p:sp>
    </p:spTree>
    <p:extLst>
      <p:ext uri="{BB962C8B-B14F-4D97-AF65-F5344CB8AC3E}">
        <p14:creationId xmlns:p14="http://schemas.microsoft.com/office/powerpoint/2010/main" val="3020575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anose="020B0600070205080204" pitchFamily="34" charset="-128"/>
                <a:cs typeface="+mn-cs"/>
              </a:rPr>
              <a:t>Then we use the data collected from station 78 which is downstream of station 84 to know the outflow rate. Using Linear regression. </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363831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Then we can calibrate the arrival and departure cumulative curves. </a:t>
            </a:r>
          </a:p>
          <a:p>
            <a:r>
              <a:rPr lang="en-US" sz="1200" kern="1200" dirty="0" smtClean="0">
                <a:solidFill>
                  <a:schemeClr val="tx1"/>
                </a:solidFill>
                <a:effectLst/>
                <a:latin typeface="+mn-lt"/>
                <a:ea typeface="ＭＳ Ｐゴシック" panose="020B0600070205080204" pitchFamily="34" charset="-128"/>
                <a:cs typeface="+mn-cs"/>
              </a:rPr>
              <a:t>In cubic form and in second order form</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08822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By calibrating, we can have the estimates of queue length</a:t>
            </a:r>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635603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Then the result is if we use the quadratic form inflow rate function</a:t>
            </a:r>
          </a:p>
          <a:p>
            <a:r>
              <a:rPr lang="en-US" sz="1200" kern="1200" dirty="0" smtClean="0">
                <a:solidFill>
                  <a:schemeClr val="tx1"/>
                </a:solidFill>
                <a:effectLst/>
                <a:latin typeface="+mn-lt"/>
                <a:ea typeface="ＭＳ Ｐゴシック" panose="020B0600070205080204" pitchFamily="34" charset="-128"/>
                <a:cs typeface="+mn-cs"/>
              </a:rPr>
              <a:t>Then the travel time function is the third order </a:t>
            </a:r>
          </a:p>
          <a:p>
            <a:r>
              <a:rPr lang="en-US" sz="1200" kern="1200" dirty="0" smtClean="0">
                <a:solidFill>
                  <a:schemeClr val="tx1"/>
                </a:solidFill>
                <a:effectLst/>
                <a:latin typeface="+mn-lt"/>
                <a:ea typeface="ＭＳ Ｐゴシック" panose="020B0600070205080204" pitchFamily="34" charset="-128"/>
                <a:cs typeface="+mn-cs"/>
              </a:rPr>
              <a:t>The alpha of BPR function is 0.15</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525247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ＭＳ Ｐゴシック" panose="020B0600070205080204" pitchFamily="34" charset="-128"/>
                <a:cs typeface="+mn-cs"/>
              </a:rPr>
              <a:t>If we use the fourth order then </a:t>
            </a:r>
          </a:p>
          <a:p>
            <a:r>
              <a:rPr lang="en-US" sz="1200" kern="1200" dirty="0" smtClean="0">
                <a:solidFill>
                  <a:schemeClr val="tx1"/>
                </a:solidFill>
                <a:effectLst/>
                <a:latin typeface="+mn-lt"/>
                <a:ea typeface="ＭＳ Ｐゴシック" panose="020B0600070205080204" pitchFamily="34" charset="-128"/>
                <a:cs typeface="+mn-cs"/>
              </a:rPr>
              <a:t>The alpha of BPR function is 0.03</a:t>
            </a:r>
          </a:p>
          <a:p>
            <a:r>
              <a:rPr lang="en-US" sz="1200" kern="1200" dirty="0" smtClean="0">
                <a:solidFill>
                  <a:schemeClr val="tx1"/>
                </a:solidFill>
                <a:effectLst/>
                <a:latin typeface="+mn-lt"/>
                <a:ea typeface="ＭＳ Ｐゴシック" panose="020B0600070205080204" pitchFamily="34" charset="-128"/>
                <a:cs typeface="+mn-cs"/>
              </a:rPr>
              <a:t>We are now still do the research now </a:t>
            </a:r>
          </a:p>
          <a:p>
            <a:endParaRPr lang="zh-CN" altLang="en-US" dirty="0"/>
          </a:p>
        </p:txBody>
      </p:sp>
      <p:sp>
        <p:nvSpPr>
          <p:cNvPr id="4" name="灯片编号占位符 3"/>
          <p:cNvSpPr>
            <a:spLocks noGrp="1"/>
          </p:cNvSpPr>
          <p:nvPr>
            <p:ph type="sldNum" sz="quarter" idx="5"/>
          </p:nvPr>
        </p:nvSpPr>
        <p:spPr/>
        <p:txBody>
          <a:bodyPr/>
          <a:lstStyle/>
          <a:p>
            <a:fld id="{5E0B3BA0-71C4-49E9-B9B0-9D4C2C0175D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349972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These are the paper we have published on TRC about computational graph</a:t>
            </a:r>
            <a:endParaRPr lang="en-US" sz="1200" kern="1200" dirty="0">
              <a:solidFill>
                <a:schemeClr val="tx1"/>
              </a:solidFill>
              <a:effectLst/>
              <a:latin typeface="+mn-lt"/>
              <a:ea typeface="ＭＳ Ｐゴシック" panose="020B0600070205080204" pitchFamily="34" charset="-128"/>
              <a:cs typeface="+mn-cs"/>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35</a:t>
            </a:fld>
            <a:endParaRPr lang="en-US" altLang="en-US"/>
          </a:p>
        </p:txBody>
      </p:sp>
    </p:spTree>
    <p:extLst>
      <p:ext uri="{BB962C8B-B14F-4D97-AF65-F5344CB8AC3E}">
        <p14:creationId xmlns:p14="http://schemas.microsoft.com/office/powerpoint/2010/main" val="89309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E802218-3B7F-40F8-8C71-5DBC80647870}" type="slidenum">
              <a:rPr lang="en-US"/>
              <a:pPr/>
              <a:t>4</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lang="en-US" sz="1200" kern="1200" dirty="0" smtClean="0">
                <a:solidFill>
                  <a:schemeClr val="tx1"/>
                </a:solidFill>
                <a:effectLst/>
                <a:latin typeface="+mn-lt"/>
                <a:ea typeface="ＭＳ Ｐゴシック" panose="020B0600070205080204" pitchFamily="34" charset="-128"/>
                <a:cs typeface="+mn-cs"/>
              </a:rPr>
              <a:t>In the field of transportation modeling, travel demand is represented sequentially by 4-step traveler choice decisions: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trip generation, trip distribution, mode split, and traffic assignment.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Traditionally, the household survey data are usually used in trip generation step.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Feedback of travel time is usually required to update it. </a:t>
            </a:r>
          </a:p>
          <a:p>
            <a:endParaRPr lang="en-US" dirty="0">
              <a:latin typeface="Arial" pitchFamily="34" charset="0"/>
              <a:cs typeface="Arial" pitchFamily="34" charset="0"/>
            </a:endParaRPr>
          </a:p>
        </p:txBody>
      </p:sp>
    </p:spTree>
    <p:extLst>
      <p:ext uri="{BB962C8B-B14F-4D97-AF65-F5344CB8AC3E}">
        <p14:creationId xmlns:p14="http://schemas.microsoft.com/office/powerpoint/2010/main" val="1684770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It is a very big challenge to built up a comprehensive model to integrate the four steps and the feedback until now.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Traditionally, the four steps often use different types of model</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In literature, the reason for the difficulty is caused by a problem of </a:t>
            </a:r>
            <a:r>
              <a:rPr lang="en-CA" sz="1200" kern="1200" dirty="0" smtClean="0">
                <a:solidFill>
                  <a:schemeClr val="tx1"/>
                </a:solidFill>
                <a:effectLst/>
                <a:latin typeface="+mn-lt"/>
                <a:ea typeface="ＭＳ Ｐゴシック" panose="020B0600070205080204" pitchFamily="34" charset="-128"/>
                <a:cs typeface="+mn-cs"/>
              </a:rPr>
              <a:t>non-convexity, which means the objective function has multiple local minimums and cannot know which one is the global minimum. </a:t>
            </a:r>
            <a:endParaRPr lang="en-US" sz="1200" kern="1200" dirty="0" smtClean="0">
              <a:solidFill>
                <a:schemeClr val="tx1"/>
              </a:solidFill>
              <a:effectLst/>
              <a:latin typeface="+mn-lt"/>
              <a:ea typeface="ＭＳ Ｐゴシック" panose="020B0600070205080204" pitchFamily="34" charset="-128"/>
              <a:cs typeface="+mn-cs"/>
            </a:endParaRP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5</a:t>
            </a:fld>
            <a:endParaRPr lang="en-US" altLang="en-US"/>
          </a:p>
        </p:txBody>
      </p:sp>
    </p:spTree>
    <p:extLst>
      <p:ext uri="{BB962C8B-B14F-4D97-AF65-F5344CB8AC3E}">
        <p14:creationId xmlns:p14="http://schemas.microsoft.com/office/powerpoint/2010/main" val="205143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ＭＳ Ｐゴシック" panose="020B0600070205080204" pitchFamily="34" charset="-128"/>
                <a:cs typeface="+mn-cs"/>
              </a:rPr>
              <a:t>Now the difficulty might be solved using the emerging big data sources to improve the observability of our traffic systems. Faced with </a:t>
            </a:r>
            <a:r>
              <a:rPr lang="en-CA" sz="1200" kern="1200" dirty="0" smtClean="0">
                <a:solidFill>
                  <a:schemeClr val="tx1"/>
                </a:solidFill>
                <a:effectLst/>
                <a:latin typeface="+mn-lt"/>
                <a:ea typeface="ＭＳ Ｐゴシック" panose="020B0600070205080204" pitchFamily="34" charset="-128"/>
                <a:cs typeface="+mn-cs"/>
              </a:rPr>
              <a:t>multiple data sources from the emerging big data environment, planners critically need </a:t>
            </a:r>
            <a:r>
              <a:rPr lang="en-US" sz="1200" kern="1200" dirty="0" smtClean="0">
                <a:solidFill>
                  <a:schemeClr val="tx1"/>
                </a:solidFill>
                <a:effectLst/>
                <a:latin typeface="+mn-lt"/>
                <a:ea typeface="ＭＳ Ｐゴシック" panose="020B0600070205080204" pitchFamily="34" charset="-128"/>
                <a:cs typeface="+mn-cs"/>
              </a:rPr>
              <a:t>a </a:t>
            </a:r>
            <a:r>
              <a:rPr lang="en-CA" sz="1200" kern="1200" dirty="0" smtClean="0">
                <a:solidFill>
                  <a:schemeClr val="tx1"/>
                </a:solidFill>
                <a:effectLst/>
                <a:latin typeface="+mn-lt"/>
                <a:ea typeface="ＭＳ Ｐゴシック" panose="020B0600070205080204" pitchFamily="34" charset="-128"/>
                <a:cs typeface="+mn-cs"/>
              </a:rPr>
              <a:t>consistent framework to structurally estimate different layers of travel demand by integrating different types of data sources.</a:t>
            </a:r>
            <a:endParaRPr lang="en-US" sz="1200" kern="1200" dirty="0" smtClean="0">
              <a:solidFill>
                <a:schemeClr val="tx1"/>
              </a:solidFill>
              <a:effectLst/>
              <a:latin typeface="+mn-lt"/>
              <a:ea typeface="ＭＳ Ｐゴシック" panose="020B0600070205080204" pitchFamily="34" charset="-128"/>
              <a:cs typeface="+mn-cs"/>
            </a:endParaRPr>
          </a:p>
          <a:p>
            <a:pPr eaLnBrk="1" hangingPunct="1">
              <a:spcBef>
                <a:spcPct val="0"/>
              </a:spcBef>
            </a:pPr>
            <a:endParaRPr lang="en-US" altLang="en-US" dirty="0" smtClean="0"/>
          </a:p>
          <a:p>
            <a:pPr marL="0" marR="0" lvl="0" indent="0" algn="l" defTabSz="457200" rtl="0" eaLnBrk="1" fontAlgn="base" latinLnBrk="0" hangingPunct="1">
              <a:lnSpc>
                <a:spcPct val="100000"/>
              </a:lnSpc>
              <a:spcBef>
                <a:spcPct val="0"/>
              </a:spcBef>
              <a:spcAft>
                <a:spcPct val="0"/>
              </a:spcAft>
              <a:buClrTx/>
              <a:buSzTx/>
              <a:buFontTx/>
              <a:buNone/>
              <a:tabLst/>
              <a:defRPr/>
            </a:pPr>
            <a:r>
              <a:rPr lang="en-CA" sz="1200" kern="1200" dirty="0" smtClean="0">
                <a:solidFill>
                  <a:schemeClr val="tx1"/>
                </a:solidFill>
                <a:effectLst/>
                <a:latin typeface="+mn-lt"/>
                <a:ea typeface="ＭＳ Ｐゴシック" panose="020B0600070205080204" pitchFamily="34" charset="-128"/>
                <a:cs typeface="+mn-cs"/>
              </a:rPr>
              <a:t>The data sources include household data, cell phone data, floating car data, (Or GPs trajectory data), and sensor data</a:t>
            </a:r>
          </a:p>
          <a:p>
            <a:pPr marL="0" marR="0" lvl="0" indent="0" algn="l" defTabSz="457200" rtl="0" eaLnBrk="1" fontAlgn="base" latinLnBrk="0" hangingPunct="1">
              <a:lnSpc>
                <a:spcPct val="100000"/>
              </a:lnSpc>
              <a:spcBef>
                <a:spcPct val="0"/>
              </a:spcBef>
              <a:spcAft>
                <a:spcPct val="0"/>
              </a:spcAft>
              <a:buClrTx/>
              <a:buSzTx/>
              <a:buFontTx/>
              <a:buNone/>
              <a:tabLst/>
              <a:defRPr/>
            </a:pPr>
            <a:endParaRPr lang="en-CA" sz="1200" kern="1200" dirty="0" smtClean="0">
              <a:solidFill>
                <a:schemeClr val="tx1"/>
              </a:solidFill>
              <a:effectLst/>
              <a:latin typeface="+mn-lt"/>
              <a:ea typeface="ＭＳ Ｐゴシック" panose="020B0600070205080204" pitchFamily="34" charset="-128"/>
              <a:cs typeface="+mn-cs"/>
            </a:endParaRPr>
          </a:p>
          <a:p>
            <a:r>
              <a:rPr lang="en-CA" sz="1200" kern="1200" dirty="0" smtClean="0">
                <a:solidFill>
                  <a:schemeClr val="tx1"/>
                </a:solidFill>
                <a:effectLst/>
                <a:latin typeface="+mn-lt"/>
                <a:ea typeface="ＭＳ Ｐゴシック" panose="020B0600070205080204" pitchFamily="34" charset="-128"/>
                <a:cs typeface="+mn-cs"/>
              </a:rPr>
              <a:t>There are two new pieces of knowledge we can know:</a:t>
            </a:r>
            <a:endParaRPr lang="en-US" sz="1200" kern="1200" dirty="0" smtClean="0">
              <a:solidFill>
                <a:schemeClr val="tx1"/>
              </a:solidFill>
              <a:effectLst/>
              <a:latin typeface="+mn-lt"/>
              <a:ea typeface="ＭＳ Ｐゴシック" panose="020B0600070205080204" pitchFamily="34" charset="-128"/>
              <a:cs typeface="+mn-cs"/>
            </a:endParaRPr>
          </a:p>
          <a:p>
            <a:r>
              <a:rPr lang="en-CA" sz="1200" kern="1200" dirty="0" smtClean="0">
                <a:solidFill>
                  <a:schemeClr val="tx1"/>
                </a:solidFill>
                <a:effectLst/>
                <a:latin typeface="+mn-lt"/>
                <a:ea typeface="ＭＳ Ｐゴシック" panose="020B0600070205080204" pitchFamily="34" charset="-128"/>
                <a:cs typeface="+mn-cs"/>
              </a:rPr>
              <a:t>A. The first is that compared with other data sources, survey data have some disadvantages. But the new data can provide more real-time and detailed information. However, it should also be noted that the traditional household data are also important, as it can provide more geographic and demographic characteristics of travellers . </a:t>
            </a:r>
            <a:endParaRPr lang="en-US" sz="1200" kern="1200" dirty="0" smtClean="0">
              <a:solidFill>
                <a:schemeClr val="tx1"/>
              </a:solidFill>
              <a:effectLst/>
              <a:latin typeface="+mn-lt"/>
              <a:ea typeface="ＭＳ Ｐゴシック" panose="020B0600070205080204" pitchFamily="34" charset="-128"/>
              <a:cs typeface="+mn-cs"/>
            </a:endParaRPr>
          </a:p>
          <a:p>
            <a:r>
              <a:rPr lang="en-CA" sz="1200" kern="1200" dirty="0" smtClean="0">
                <a:solidFill>
                  <a:schemeClr val="tx1"/>
                </a:solidFill>
                <a:effectLst/>
                <a:latin typeface="+mn-lt"/>
                <a:ea typeface="ＭＳ Ｐゴシック" panose="020B0600070205080204" pitchFamily="34" charset="-128"/>
                <a:cs typeface="+mn-cs"/>
              </a:rPr>
              <a:t>B. We find that the resolutions of the data are quite different, which might correspond to different levels of traffic demand variables</a:t>
            </a:r>
            <a:endParaRPr lang="en-US" sz="1200" kern="1200" dirty="0" smtClean="0">
              <a:solidFill>
                <a:schemeClr val="tx1"/>
              </a:solidFill>
              <a:effectLst/>
              <a:latin typeface="+mn-lt"/>
              <a:ea typeface="ＭＳ Ｐゴシック" panose="020B0600070205080204"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ＭＳ Ｐゴシック" panose="020B0600070205080204" pitchFamily="34" charset="-128"/>
              <a:cs typeface="+mn-cs"/>
            </a:endParaRP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6</a:t>
            </a:fld>
            <a:endParaRPr lang="en-US" altLang="en-US"/>
          </a:p>
        </p:txBody>
      </p:sp>
    </p:spTree>
    <p:extLst>
      <p:ext uri="{BB962C8B-B14F-4D97-AF65-F5344CB8AC3E}">
        <p14:creationId xmlns:p14="http://schemas.microsoft.com/office/powerpoint/2010/main" val="51714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Then  What kinds of models do we need? We listed four points. </a:t>
            </a:r>
          </a:p>
          <a:p>
            <a:pPr eaLnBrk="1" hangingPunct="1">
              <a:spcBef>
                <a:spcPct val="0"/>
              </a:spcBef>
            </a:pPr>
            <a:r>
              <a:rPr lang="en-US" altLang="en-US" dirty="0" smtClean="0"/>
              <a:t>	Simultaneous models to estimate different levels of traffic demands  including trip generation, trip distribution, route choices, traffic assignment and so on</a:t>
            </a:r>
          </a:p>
          <a:p>
            <a:pPr eaLnBrk="1" hangingPunct="1">
              <a:spcBef>
                <a:spcPct val="0"/>
              </a:spcBef>
            </a:pPr>
            <a:r>
              <a:rPr lang="en-US" altLang="en-US" dirty="0" smtClean="0"/>
              <a:t>	 We want it o be a data-driven model that can integrate use different data sources.</a:t>
            </a:r>
          </a:p>
          <a:p>
            <a:pPr eaLnBrk="1" hangingPunct="1">
              <a:spcBef>
                <a:spcPct val="0"/>
              </a:spcBef>
            </a:pPr>
            <a:r>
              <a:rPr lang="en-US" altLang="en-US" dirty="0" smtClean="0"/>
              <a:t>	 Explainable models with domain knowledge in transportation modeling. </a:t>
            </a:r>
          </a:p>
          <a:p>
            <a:pPr eaLnBrk="1" hangingPunct="1">
              <a:spcBef>
                <a:spcPct val="0"/>
              </a:spcBef>
            </a:pPr>
            <a:r>
              <a:rPr lang="en-US" altLang="en-US" dirty="0" smtClean="0"/>
              <a:t>	 An iterative framework includes both a four-step progress and feedback process.</a:t>
            </a: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7</a:t>
            </a:fld>
            <a:endParaRPr lang="en-US" altLang="en-US"/>
          </a:p>
        </p:txBody>
      </p:sp>
    </p:spTree>
    <p:extLst>
      <p:ext uri="{BB962C8B-B14F-4D97-AF65-F5344CB8AC3E}">
        <p14:creationId xmlns:p14="http://schemas.microsoft.com/office/powerpoint/2010/main" val="245611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Then I will introduce what we learn from the community of AI </a:t>
            </a: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8</a:t>
            </a:fld>
            <a:endParaRPr lang="en-US" altLang="en-US"/>
          </a:p>
        </p:txBody>
      </p:sp>
    </p:spTree>
    <p:extLst>
      <p:ext uri="{BB962C8B-B14F-4D97-AF65-F5344CB8AC3E}">
        <p14:creationId xmlns:p14="http://schemas.microsoft.com/office/powerpoint/2010/main" val="18298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anose="020B0600070205080204" pitchFamily="34" charset="-128"/>
                <a:cs typeface="+mn-cs"/>
              </a:rPr>
              <a:t>Here is a very brief history of deep learning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We find that the neural network actually has a very old history and revived in this century because of the development of application of convolution neural network in visual identification.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Here we focus on the very old framework that was developed in 1986</a:t>
            </a:r>
          </a:p>
          <a:p>
            <a:r>
              <a:rPr lang="en-US" sz="1200" kern="1200" dirty="0" smtClean="0">
                <a:solidFill>
                  <a:schemeClr val="tx1"/>
                </a:solidFill>
                <a:effectLst/>
                <a:latin typeface="+mn-lt"/>
                <a:ea typeface="ＭＳ Ｐゴシック" panose="020B0600070205080204" pitchFamily="34" charset="-128"/>
                <a:cs typeface="+mn-cs"/>
              </a:rPr>
              <a:t>Which is the distributed and layered representation of neural networks? </a:t>
            </a:r>
          </a:p>
          <a:p>
            <a:r>
              <a:rPr lang="en-US" sz="1200" kern="1200" dirty="0" smtClean="0">
                <a:solidFill>
                  <a:schemeClr val="tx1"/>
                </a:solidFill>
                <a:effectLst/>
                <a:latin typeface="+mn-lt"/>
                <a:ea typeface="ＭＳ Ｐゴシック" panose="020B0600070205080204" pitchFamily="34" charset="-128"/>
                <a:cs typeface="+mn-cs"/>
              </a:rPr>
              <a:t>Here is the layered network  </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Our thought is: we can treat the first layer is zones of trip generation, the second layer is  OD pairs, and, the paths which pass the links. The outputs of the neural network are actually the observations provided by different traffic measurements </a:t>
            </a:r>
          </a:p>
          <a:p>
            <a:r>
              <a:rPr lang="en-US" sz="1200" kern="1200" dirty="0" smtClean="0">
                <a:solidFill>
                  <a:schemeClr val="tx1"/>
                </a:solidFill>
                <a:effectLst/>
                <a:latin typeface="+mn-lt"/>
                <a:ea typeface="ＭＳ Ｐゴシック" panose="020B0600070205080204" pitchFamily="34" charset="-128"/>
                <a:cs typeface="+mn-cs"/>
              </a:rPr>
              <a:t>Can we think it like this?</a:t>
            </a:r>
          </a:p>
          <a:p>
            <a:endParaRPr lang="en-US" sz="1200" kern="1200" dirty="0" smtClean="0">
              <a:solidFill>
                <a:schemeClr val="tx1"/>
              </a:solidFill>
              <a:effectLst/>
              <a:latin typeface="+mn-lt"/>
              <a:ea typeface="ＭＳ Ｐゴシック" panose="020B0600070205080204" pitchFamily="34" charset="-128"/>
              <a:cs typeface="+mn-cs"/>
            </a:endParaRPr>
          </a:p>
          <a:p>
            <a:r>
              <a:rPr lang="en-US" sz="1200" kern="1200" dirty="0" smtClean="0">
                <a:solidFill>
                  <a:schemeClr val="tx1"/>
                </a:solidFill>
                <a:effectLst/>
                <a:latin typeface="+mn-lt"/>
                <a:ea typeface="ＭＳ Ｐゴシック" panose="020B0600070205080204" pitchFamily="34" charset="-128"/>
                <a:cs typeface="+mn-cs"/>
              </a:rPr>
              <a:t> </a:t>
            </a:r>
          </a:p>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B1D556-5396-4983-838B-3EF41D5F5D87}" type="slidenum">
              <a:rPr lang="en-US" altLang="en-US" smtClean="0"/>
              <a:pPr>
                <a:spcBef>
                  <a:spcPct val="0"/>
                </a:spcBef>
              </a:pPr>
              <a:t>9</a:t>
            </a:fld>
            <a:endParaRPr lang="en-US" altLang="en-US"/>
          </a:p>
        </p:txBody>
      </p:sp>
    </p:spTree>
    <p:extLst>
      <p:ext uri="{BB962C8B-B14F-4D97-AF65-F5344CB8AC3E}">
        <p14:creationId xmlns:p14="http://schemas.microsoft.com/office/powerpoint/2010/main" val="293346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BBDF9E7-8283-424A-85E8-6AE722BEA9AE}" type="datetime1">
              <a:rPr lang="en-US" altLang="en-US" smtClean="0"/>
              <a:t>6/3/2019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13769A-18BD-4F93-9B8B-0BD846C62251}" type="slidenum">
              <a:rPr lang="en-US" altLang="en-US"/>
              <a:pPr>
                <a:defRPr/>
              </a:pPr>
              <a:t>‹#›</a:t>
            </a:fld>
            <a:endParaRPr lang="en-US" altLang="en-US"/>
          </a:p>
        </p:txBody>
      </p:sp>
    </p:spTree>
    <p:extLst>
      <p:ext uri="{BB962C8B-B14F-4D97-AF65-F5344CB8AC3E}">
        <p14:creationId xmlns:p14="http://schemas.microsoft.com/office/powerpoint/2010/main" val="706390000"/>
      </p:ext>
    </p:extLst>
  </p:cSld>
  <p:clrMapOvr>
    <a:masterClrMapping/>
  </p:clrMapOvr>
  <p:transition>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C87457-7FA4-428F-80CA-BCA78710E699}" type="datetime1">
              <a:rPr lang="en-US" altLang="en-US" smtClean="0"/>
              <a:t>6/3/2019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C942C7-E683-4850-8383-3B1B894F8354}" type="slidenum">
              <a:rPr lang="en-US" altLang="en-US"/>
              <a:pPr>
                <a:defRPr/>
              </a:pPr>
              <a:t>‹#›</a:t>
            </a:fld>
            <a:endParaRPr lang="en-US" altLang="en-US"/>
          </a:p>
        </p:txBody>
      </p:sp>
    </p:spTree>
    <p:extLst>
      <p:ext uri="{BB962C8B-B14F-4D97-AF65-F5344CB8AC3E}">
        <p14:creationId xmlns:p14="http://schemas.microsoft.com/office/powerpoint/2010/main" val="592059016"/>
      </p:ext>
    </p:extLst>
  </p:cSld>
  <p:clrMapOvr>
    <a:masterClrMapping/>
  </p:clrMapOvr>
  <p:transition>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9271DB-7022-45D4-A777-BFA77A8E0982}" type="datetime1">
              <a:rPr lang="en-US" altLang="en-US" smtClean="0"/>
              <a:t>6/3/2019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68993E-D48C-4FAC-9979-A3C1758D01B1}" type="slidenum">
              <a:rPr lang="en-US" altLang="en-US"/>
              <a:pPr>
                <a:defRPr/>
              </a:pPr>
              <a:t>‹#›</a:t>
            </a:fld>
            <a:endParaRPr lang="en-US" altLang="en-US"/>
          </a:p>
        </p:txBody>
      </p:sp>
    </p:spTree>
    <p:extLst>
      <p:ext uri="{BB962C8B-B14F-4D97-AF65-F5344CB8AC3E}">
        <p14:creationId xmlns:p14="http://schemas.microsoft.com/office/powerpoint/2010/main" val="3594290249"/>
      </p:ext>
    </p:extLst>
  </p:cSld>
  <p:clrMapOvr>
    <a:masterClrMapping/>
  </p:clrMapOvr>
  <p:transition>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Arial" panose="020B0604020202020204" pitchFamily="34" charset="0"/>
                <a:ea typeface="微软雅黑" panose="020B0503020204020204" pitchFamily="34" charset="-122"/>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6">
            <a:extLst>
              <a:ext uri="{FF2B5EF4-FFF2-40B4-BE49-F238E27FC236}">
                <a16:creationId xmlns="" xmlns:a16="http://schemas.microsoft.com/office/drawing/2014/main" id="{FA8C68A1-9326-4E85-B859-42670C561235}"/>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pPr>
            <a:endParaRPr lang="zh-CN" altLang="en-US">
              <a:solidFill>
                <a:prstClr val="white"/>
              </a:solidFill>
              <a:latin typeface="Arial" panose="020B0604020202020204" pitchFamily="34" charset="0"/>
              <a:ea typeface="微软雅黑" panose="020B0503020204020204" pitchFamily="34" charset="-122"/>
            </a:endParaRPr>
          </a:p>
        </p:txBody>
      </p:sp>
      <p:sp>
        <p:nvSpPr>
          <p:cNvPr id="11" name="Rectangle 8">
            <a:extLst>
              <a:ext uri="{FF2B5EF4-FFF2-40B4-BE49-F238E27FC236}">
                <a16:creationId xmlns="" xmlns:a16="http://schemas.microsoft.com/office/drawing/2014/main" id="{DB6C446C-5164-4F48-9BEC-A107AEB05482}"/>
              </a:ext>
            </a:extLst>
          </p:cNvPr>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 xmlns:a16="http://schemas.microsoft.com/office/drawing/2014/main" id="{9F1637B6-89AA-4C26-8944-CDE51A6F8ED5}"/>
              </a:ext>
            </a:extLst>
          </p:cNvPr>
          <p:cNvSpPr>
            <a:spLocks noGrp="1"/>
          </p:cNvSpPr>
          <p:nvPr>
            <p:ph type="dt" sz="half" idx="2"/>
          </p:nvPr>
        </p:nvSpPr>
        <p:spPr>
          <a:xfrm>
            <a:off x="1097280" y="6459785"/>
            <a:ext cx="1313411" cy="365125"/>
          </a:xfrm>
          <a:prstGeom prst="rect">
            <a:avLst/>
          </a:prstGeom>
        </p:spPr>
        <p:txBody>
          <a:bodyPr vert="horz" lIns="91440" tIns="45720" rIns="91440" bIns="45720" rtlCol="0" anchor="ctr"/>
          <a:lstStyle>
            <a:lvl1pPr algn="l">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fld id="{844C45AC-36AC-46F0-BF36-E7D246C4BDD7}" type="datetime1">
              <a:rPr lang="en-US" altLang="zh-CN" smtClean="0"/>
              <a:pPr/>
              <a:t>6/3/2019</a:t>
            </a:fld>
            <a:endParaRPr lang="en-US" dirty="0"/>
          </a:p>
        </p:txBody>
      </p:sp>
      <p:sp>
        <p:nvSpPr>
          <p:cNvPr id="13" name="Footer Placeholder 4">
            <a:extLst>
              <a:ext uri="{FF2B5EF4-FFF2-40B4-BE49-F238E27FC236}">
                <a16:creationId xmlns="" xmlns:a16="http://schemas.microsoft.com/office/drawing/2014/main" id="{05C0ABB8-B748-4229-8F38-C06B25A333A0}"/>
              </a:ext>
            </a:extLst>
          </p:cNvPr>
          <p:cNvSpPr>
            <a:spLocks noGrp="1"/>
          </p:cNvSpPr>
          <p:nvPr>
            <p:ph type="ftr" sz="quarter" idx="3"/>
          </p:nvPr>
        </p:nvSpPr>
        <p:spPr>
          <a:xfrm>
            <a:off x="2726574" y="6426533"/>
            <a:ext cx="7789025" cy="365125"/>
          </a:xfrm>
          <a:prstGeom prst="rect">
            <a:avLst/>
          </a:prstGeom>
        </p:spPr>
        <p:txBody>
          <a:bodyPr vert="horz" lIns="91440" tIns="45720" rIns="91440" bIns="45720" rtlCol="0" anchor="ctr"/>
          <a:lstStyle>
            <a:lvl1pPr algn="ctr">
              <a:defRPr lang="en-US" sz="1600" baseline="0" dirty="0" smtClean="0">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r>
              <a:rPr altLang="zh-CN">
                <a:solidFill>
                  <a:prstClr val="white"/>
                </a:solidFill>
              </a:rPr>
              <a:t>Addressing New Classes of Dynamic Traffic Assignment Problem</a:t>
            </a:r>
          </a:p>
        </p:txBody>
      </p:sp>
      <p:sp>
        <p:nvSpPr>
          <p:cNvPr id="14" name="Slide Number Placeholder 5">
            <a:extLst>
              <a:ext uri="{FF2B5EF4-FFF2-40B4-BE49-F238E27FC236}">
                <a16:creationId xmlns="" xmlns:a16="http://schemas.microsoft.com/office/drawing/2014/main" id="{06BE560D-63E1-4E96-939C-6ED54E4E1CEC}"/>
              </a:ext>
            </a:extLst>
          </p:cNvPr>
          <p:cNvSpPr>
            <a:spLocks noGrp="1"/>
          </p:cNvSpPr>
          <p:nvPr>
            <p:ph type="sldNum" sz="quarter" idx="4"/>
          </p:nvPr>
        </p:nvSpPr>
        <p:spPr>
          <a:xfrm>
            <a:off x="10690167" y="6459785"/>
            <a:ext cx="522316" cy="365125"/>
          </a:xfrm>
          <a:prstGeom prst="rect">
            <a:avLst/>
          </a:prstGeom>
        </p:spPr>
        <p:txBody>
          <a:bodyPr vert="horz" lIns="91440" tIns="45720" rIns="91440" bIns="45720" rtlCol="0" anchor="ctr"/>
          <a:lstStyle>
            <a:lvl1pPr algn="r">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fld id="{1E8E9CB2-2897-44F3-B96C-AE93A821D237}" type="slidenum">
              <a:rPr lang="en-US" smtClean="0"/>
              <a:pPr/>
              <a:t>‹#›</a:t>
            </a:fld>
            <a:endParaRPr lang="en-US" dirty="0"/>
          </a:p>
        </p:txBody>
      </p:sp>
    </p:spTree>
    <p:extLst>
      <p:ext uri="{BB962C8B-B14F-4D97-AF65-F5344CB8AC3E}">
        <p14:creationId xmlns:p14="http://schemas.microsoft.com/office/powerpoint/2010/main" val="2547426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5265" y="286603"/>
            <a:ext cx="11163993" cy="702303"/>
          </a:xfrm>
        </p:spPr>
        <p:txBody>
          <a:bodyPr/>
          <a:lstStyle>
            <a:lvl1pPr marL="0">
              <a:defRPr baseline="0">
                <a:latin typeface="Arial" panose="020B0604020202020204" pitchFamily="34" charset="0"/>
                <a:ea typeface="微软雅黑" panose="020B0503020204020204" pitchFamily="34" charset="-122"/>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en-US" dirty="0"/>
              <a:t> Click to edit Master text styles</a:t>
            </a:r>
          </a:p>
          <a:p>
            <a:pPr lvl="1"/>
            <a:r>
              <a:rPr lang="en-US" dirty="0"/>
              <a:t> Second level</a:t>
            </a:r>
          </a:p>
          <a:p>
            <a:pPr lvl="2"/>
            <a:r>
              <a:rPr lang="en-US" dirty="0"/>
              <a:t> Third level</a:t>
            </a:r>
          </a:p>
        </p:txBody>
      </p:sp>
      <p:sp>
        <p:nvSpPr>
          <p:cNvPr id="7" name="Rectangle 6">
            <a:extLst>
              <a:ext uri="{FF2B5EF4-FFF2-40B4-BE49-F238E27FC236}">
                <a16:creationId xmlns="" xmlns:a16="http://schemas.microsoft.com/office/drawing/2014/main" id="{0995BB3A-DCDE-447C-8A42-384F7FDF5310}"/>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pPr>
            <a:endParaRPr lang="zh-CN" altLang="en-US">
              <a:solidFill>
                <a:prstClr val="white"/>
              </a:solidFill>
              <a:latin typeface="Arial" panose="020B0604020202020204" pitchFamily="34" charset="0"/>
              <a:ea typeface="微软雅黑" panose="020B0503020204020204" pitchFamily="34" charset="-122"/>
            </a:endParaRPr>
          </a:p>
        </p:txBody>
      </p:sp>
      <p:sp>
        <p:nvSpPr>
          <p:cNvPr id="8" name="Rectangle 8">
            <a:extLst>
              <a:ext uri="{FF2B5EF4-FFF2-40B4-BE49-F238E27FC236}">
                <a16:creationId xmlns="" xmlns:a16="http://schemas.microsoft.com/office/drawing/2014/main" id="{CA7B49B7-B63D-476D-B868-F009090EFA34}"/>
              </a:ext>
            </a:extLst>
          </p:cNvPr>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Date Placeholder 3">
            <a:extLst>
              <a:ext uri="{FF2B5EF4-FFF2-40B4-BE49-F238E27FC236}">
                <a16:creationId xmlns="" xmlns:a16="http://schemas.microsoft.com/office/drawing/2014/main" id="{12C31B94-A230-482B-AA1C-690B9DA21FF6}"/>
              </a:ext>
            </a:extLst>
          </p:cNvPr>
          <p:cNvSpPr>
            <a:spLocks noGrp="1"/>
          </p:cNvSpPr>
          <p:nvPr>
            <p:ph type="dt" sz="half" idx="2"/>
          </p:nvPr>
        </p:nvSpPr>
        <p:spPr>
          <a:xfrm>
            <a:off x="1097280" y="6459785"/>
            <a:ext cx="1313411" cy="365125"/>
          </a:xfrm>
          <a:prstGeom prst="rect">
            <a:avLst/>
          </a:prstGeom>
        </p:spPr>
        <p:txBody>
          <a:bodyPr vert="horz" lIns="91440" tIns="45720" rIns="91440" bIns="45720" rtlCol="0" anchor="ctr"/>
          <a:lstStyle>
            <a:lvl1pPr algn="l">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fld id="{E2C12C9C-86A7-4C20-90CA-64CDECE00789}" type="datetime1">
              <a:rPr lang="en-US" altLang="zh-CN" smtClean="0"/>
              <a:pPr/>
              <a:t>6/3/2019</a:t>
            </a:fld>
            <a:endParaRPr lang="en-US" dirty="0"/>
          </a:p>
        </p:txBody>
      </p:sp>
      <p:sp>
        <p:nvSpPr>
          <p:cNvPr id="10" name="Footer Placeholder 4">
            <a:extLst>
              <a:ext uri="{FF2B5EF4-FFF2-40B4-BE49-F238E27FC236}">
                <a16:creationId xmlns="" xmlns:a16="http://schemas.microsoft.com/office/drawing/2014/main" id="{EACE72C1-CB84-4366-9EF5-115642942C55}"/>
              </a:ext>
            </a:extLst>
          </p:cNvPr>
          <p:cNvSpPr>
            <a:spLocks noGrp="1"/>
          </p:cNvSpPr>
          <p:nvPr>
            <p:ph type="ftr" sz="quarter" idx="3"/>
          </p:nvPr>
        </p:nvSpPr>
        <p:spPr>
          <a:xfrm>
            <a:off x="2726574" y="6426533"/>
            <a:ext cx="7789025" cy="365125"/>
          </a:xfrm>
          <a:prstGeom prst="rect">
            <a:avLst/>
          </a:prstGeom>
        </p:spPr>
        <p:txBody>
          <a:bodyPr vert="horz" lIns="91440" tIns="45720" rIns="91440" bIns="45720" rtlCol="0" anchor="ctr"/>
          <a:lstStyle>
            <a:lvl1pPr algn="ctr">
              <a:defRPr lang="en-US" sz="1600" baseline="0" dirty="0" smtClean="0">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r>
              <a:rPr altLang="zh-CN">
                <a:solidFill>
                  <a:prstClr val="white"/>
                </a:solidFill>
              </a:rPr>
              <a:t>Addressing New Classes of Dynamic Traffic Assignment Problem</a:t>
            </a:r>
          </a:p>
        </p:txBody>
      </p:sp>
      <p:sp>
        <p:nvSpPr>
          <p:cNvPr id="11" name="Slide Number Placeholder 5">
            <a:extLst>
              <a:ext uri="{FF2B5EF4-FFF2-40B4-BE49-F238E27FC236}">
                <a16:creationId xmlns="" xmlns:a16="http://schemas.microsoft.com/office/drawing/2014/main" id="{235D24E1-E223-4D23-BEDB-406C3736AF9B}"/>
              </a:ext>
            </a:extLst>
          </p:cNvPr>
          <p:cNvSpPr>
            <a:spLocks noGrp="1"/>
          </p:cNvSpPr>
          <p:nvPr>
            <p:ph type="sldNum" sz="quarter" idx="4"/>
          </p:nvPr>
        </p:nvSpPr>
        <p:spPr>
          <a:xfrm>
            <a:off x="10690167" y="6459785"/>
            <a:ext cx="522316" cy="365125"/>
          </a:xfrm>
          <a:prstGeom prst="rect">
            <a:avLst/>
          </a:prstGeom>
        </p:spPr>
        <p:txBody>
          <a:bodyPr vert="horz" lIns="91440" tIns="45720" rIns="91440" bIns="45720" rtlCol="0" anchor="ctr"/>
          <a:lstStyle>
            <a:lvl1pPr algn="r">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fld id="{1E8E9CB2-2897-44F3-B96C-AE93A821D237}" type="slidenum">
              <a:rPr lang="en-US" smtClean="0"/>
              <a:pPr/>
              <a:t>‹#›</a:t>
            </a:fld>
            <a:endParaRPr lang="en-US" dirty="0"/>
          </a:p>
        </p:txBody>
      </p:sp>
    </p:spTree>
    <p:extLst>
      <p:ext uri="{BB962C8B-B14F-4D97-AF65-F5344CB8AC3E}">
        <p14:creationId xmlns:p14="http://schemas.microsoft.com/office/powerpoint/2010/main" val="323713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Arial" panose="020B0604020202020204" pitchFamily="34" charset="0"/>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6">
            <a:extLst>
              <a:ext uri="{FF2B5EF4-FFF2-40B4-BE49-F238E27FC236}">
                <a16:creationId xmlns="" xmlns:a16="http://schemas.microsoft.com/office/drawing/2014/main" id="{1C5960BB-DF5F-443C-B319-94FBEB2093D8}"/>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pPr>
            <a:endParaRPr lang="zh-CN" altLang="en-US">
              <a:solidFill>
                <a:prstClr val="white"/>
              </a:solidFill>
              <a:latin typeface="Arial" panose="020B0604020202020204" pitchFamily="34" charset="0"/>
              <a:ea typeface="微软雅黑" panose="020B0503020204020204" pitchFamily="34" charset="-122"/>
            </a:endParaRPr>
          </a:p>
        </p:txBody>
      </p:sp>
      <p:sp>
        <p:nvSpPr>
          <p:cNvPr id="11" name="Rectangle 8">
            <a:extLst>
              <a:ext uri="{FF2B5EF4-FFF2-40B4-BE49-F238E27FC236}">
                <a16:creationId xmlns="" xmlns:a16="http://schemas.microsoft.com/office/drawing/2014/main" id="{EE632D90-A1CC-4BA1-8D09-EB7BC9BB8521}"/>
              </a:ext>
            </a:extLst>
          </p:cNvPr>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 xmlns:a16="http://schemas.microsoft.com/office/drawing/2014/main" id="{F49F374D-4DD8-44EF-AE86-3380F8A57E05}"/>
              </a:ext>
            </a:extLst>
          </p:cNvPr>
          <p:cNvSpPr>
            <a:spLocks noGrp="1"/>
          </p:cNvSpPr>
          <p:nvPr>
            <p:ph type="dt" sz="half" idx="2"/>
          </p:nvPr>
        </p:nvSpPr>
        <p:spPr>
          <a:xfrm>
            <a:off x="1097280" y="6459785"/>
            <a:ext cx="1313411" cy="365125"/>
          </a:xfrm>
          <a:prstGeom prst="rect">
            <a:avLst/>
          </a:prstGeom>
        </p:spPr>
        <p:txBody>
          <a:bodyPr vert="horz" lIns="91440" tIns="45720" rIns="91440" bIns="45720" rtlCol="0" anchor="ctr"/>
          <a:lstStyle>
            <a:lvl1pPr algn="l">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fld id="{26A37F2A-A7E2-48E8-9F2C-3D7BE711B474}" type="datetime1">
              <a:rPr lang="en-US" altLang="zh-CN" smtClean="0"/>
              <a:pPr/>
              <a:t>6/3/2019</a:t>
            </a:fld>
            <a:endParaRPr lang="en-US" dirty="0"/>
          </a:p>
        </p:txBody>
      </p:sp>
      <p:sp>
        <p:nvSpPr>
          <p:cNvPr id="13" name="Footer Placeholder 4">
            <a:extLst>
              <a:ext uri="{FF2B5EF4-FFF2-40B4-BE49-F238E27FC236}">
                <a16:creationId xmlns="" xmlns:a16="http://schemas.microsoft.com/office/drawing/2014/main" id="{671FE888-FE17-4B80-8C45-659B8B4FD8BC}"/>
              </a:ext>
            </a:extLst>
          </p:cNvPr>
          <p:cNvSpPr>
            <a:spLocks noGrp="1"/>
          </p:cNvSpPr>
          <p:nvPr>
            <p:ph type="ftr" sz="quarter" idx="3"/>
          </p:nvPr>
        </p:nvSpPr>
        <p:spPr>
          <a:xfrm>
            <a:off x="2726574" y="6426533"/>
            <a:ext cx="7789025" cy="365125"/>
          </a:xfrm>
          <a:prstGeom prst="rect">
            <a:avLst/>
          </a:prstGeom>
        </p:spPr>
        <p:txBody>
          <a:bodyPr vert="horz" lIns="91440" tIns="45720" rIns="91440" bIns="45720" rtlCol="0" anchor="ctr"/>
          <a:lstStyle>
            <a:lvl1pPr algn="ctr">
              <a:defRPr lang="en-US" sz="1600" baseline="0" dirty="0" smtClean="0">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r>
              <a:rPr altLang="zh-CN">
                <a:solidFill>
                  <a:prstClr val="white"/>
                </a:solidFill>
              </a:rPr>
              <a:t>Addressing New Classes of Dynamic Traffic Assignment Problem</a:t>
            </a:r>
          </a:p>
        </p:txBody>
      </p:sp>
      <p:sp>
        <p:nvSpPr>
          <p:cNvPr id="14" name="Slide Number Placeholder 5">
            <a:extLst>
              <a:ext uri="{FF2B5EF4-FFF2-40B4-BE49-F238E27FC236}">
                <a16:creationId xmlns="" xmlns:a16="http://schemas.microsoft.com/office/drawing/2014/main" id="{48F4E849-D4CA-4E3A-9486-696DA29FC005}"/>
              </a:ext>
            </a:extLst>
          </p:cNvPr>
          <p:cNvSpPr>
            <a:spLocks noGrp="1"/>
          </p:cNvSpPr>
          <p:nvPr>
            <p:ph type="sldNum" sz="quarter" idx="4"/>
          </p:nvPr>
        </p:nvSpPr>
        <p:spPr>
          <a:xfrm>
            <a:off x="10690167" y="6459785"/>
            <a:ext cx="522316" cy="365125"/>
          </a:xfrm>
          <a:prstGeom prst="rect">
            <a:avLst/>
          </a:prstGeom>
        </p:spPr>
        <p:txBody>
          <a:bodyPr vert="horz" lIns="91440" tIns="45720" rIns="91440" bIns="45720" rtlCol="0" anchor="ctr"/>
          <a:lstStyle>
            <a:lvl1pPr algn="r">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fld id="{1E8E9CB2-2897-44F3-B96C-AE93A821D237}" type="slidenum">
              <a:rPr lang="en-US" smtClean="0"/>
              <a:pPr/>
              <a:t>‹#›</a:t>
            </a:fld>
            <a:endParaRPr lang="en-US" dirty="0"/>
          </a:p>
        </p:txBody>
      </p:sp>
    </p:spTree>
    <p:extLst>
      <p:ext uri="{BB962C8B-B14F-4D97-AF65-F5344CB8AC3E}">
        <p14:creationId xmlns:p14="http://schemas.microsoft.com/office/powerpoint/2010/main" val="1908010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81891" y="286604"/>
            <a:ext cx="10573789" cy="868866"/>
          </a:xfrm>
        </p:spPr>
        <p:txBody>
          <a:bodyPr/>
          <a:lstStyle>
            <a:lvl1pPr>
              <a:defRPr baseline="0">
                <a:latin typeface="Arial" panose="020B0604020202020204" pitchFamily="34" charset="0"/>
                <a:ea typeface="微软雅黑" panose="020B0503020204020204" pitchFamily="34" charset="-122"/>
              </a:defRPr>
            </a:lvl1pPr>
          </a:lstStyle>
          <a:p>
            <a:r>
              <a:rPr lang="en-US"/>
              <a:t>Click to edit Master title style</a:t>
            </a:r>
            <a:endParaRPr lang="en-US" dirty="0"/>
          </a:p>
        </p:txBody>
      </p:sp>
      <p:sp>
        <p:nvSpPr>
          <p:cNvPr id="3" name="Content Placeholder 2"/>
          <p:cNvSpPr>
            <a:spLocks noGrp="1"/>
          </p:cNvSpPr>
          <p:nvPr>
            <p:ph sz="half" idx="1" hasCustomPrompt="1"/>
          </p:nvPr>
        </p:nvSpPr>
        <p:spPr>
          <a:xfrm>
            <a:off x="581890" y="1417320"/>
            <a:ext cx="5220393" cy="4784656"/>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en-US" dirty="0"/>
              <a:t> Click to edit Master text styles</a:t>
            </a:r>
          </a:p>
          <a:p>
            <a:pPr lvl="1"/>
            <a:r>
              <a:rPr lang="en-US" dirty="0"/>
              <a:t> Second level</a:t>
            </a:r>
          </a:p>
          <a:p>
            <a:pPr lvl="2"/>
            <a:r>
              <a:rPr lang="en-US" dirty="0"/>
              <a:t> Third level</a:t>
            </a:r>
          </a:p>
        </p:txBody>
      </p:sp>
      <p:sp>
        <p:nvSpPr>
          <p:cNvPr id="4" name="Content Placeholder 3"/>
          <p:cNvSpPr>
            <a:spLocks noGrp="1"/>
          </p:cNvSpPr>
          <p:nvPr>
            <p:ph sz="half" idx="2" hasCustomPrompt="1"/>
          </p:nvPr>
        </p:nvSpPr>
        <p:spPr>
          <a:xfrm>
            <a:off x="5950525" y="1417630"/>
            <a:ext cx="5220393" cy="4784346"/>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en-US" dirty="0"/>
              <a:t> Click to edit Master text styles</a:t>
            </a:r>
          </a:p>
          <a:p>
            <a:pPr lvl="1"/>
            <a:r>
              <a:rPr lang="en-US" dirty="0"/>
              <a:t> Second level</a:t>
            </a:r>
          </a:p>
          <a:p>
            <a:pPr lvl="2"/>
            <a:r>
              <a:rPr lang="en-US" dirty="0"/>
              <a:t> Third level</a:t>
            </a:r>
          </a:p>
        </p:txBody>
      </p:sp>
      <p:sp>
        <p:nvSpPr>
          <p:cNvPr id="9" name="Rectangle 6">
            <a:extLst>
              <a:ext uri="{FF2B5EF4-FFF2-40B4-BE49-F238E27FC236}">
                <a16:creationId xmlns="" xmlns:a16="http://schemas.microsoft.com/office/drawing/2014/main" id="{6B2B7B21-8C0F-4005-9267-7BF944D1A253}"/>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pPr>
            <a:endParaRPr lang="zh-CN" altLang="en-US">
              <a:solidFill>
                <a:prstClr val="white"/>
              </a:solidFill>
              <a:latin typeface="Arial" panose="020B0604020202020204" pitchFamily="34" charset="0"/>
              <a:ea typeface="微软雅黑" panose="020B0503020204020204" pitchFamily="34" charset="-122"/>
            </a:endParaRPr>
          </a:p>
        </p:txBody>
      </p:sp>
      <p:sp>
        <p:nvSpPr>
          <p:cNvPr id="10" name="Rectangle 8">
            <a:extLst>
              <a:ext uri="{FF2B5EF4-FFF2-40B4-BE49-F238E27FC236}">
                <a16:creationId xmlns="" xmlns:a16="http://schemas.microsoft.com/office/drawing/2014/main" id="{00A5C3A4-9257-4CF7-8088-B60BD36B9CDA}"/>
              </a:ext>
            </a:extLst>
          </p:cNvPr>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Date Placeholder 3">
            <a:extLst>
              <a:ext uri="{FF2B5EF4-FFF2-40B4-BE49-F238E27FC236}">
                <a16:creationId xmlns="" xmlns:a16="http://schemas.microsoft.com/office/drawing/2014/main" id="{B230480A-EFBD-4C1E-832B-BDB57EDE5CFA}"/>
              </a:ext>
            </a:extLst>
          </p:cNvPr>
          <p:cNvSpPr>
            <a:spLocks noGrp="1"/>
          </p:cNvSpPr>
          <p:nvPr>
            <p:ph type="dt" sz="half" idx="10"/>
          </p:nvPr>
        </p:nvSpPr>
        <p:spPr>
          <a:xfrm>
            <a:off x="1097280" y="6459785"/>
            <a:ext cx="1313411" cy="365125"/>
          </a:xfrm>
          <a:prstGeom prst="rect">
            <a:avLst/>
          </a:prstGeom>
        </p:spPr>
        <p:txBody>
          <a:bodyPr vert="horz" lIns="91440" tIns="45720" rIns="91440" bIns="45720" rtlCol="0" anchor="ctr"/>
          <a:lstStyle>
            <a:lvl1pPr algn="l">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fld id="{F1C9D95B-CDA4-43DE-B0FF-7661B1FD2949}" type="datetime1">
              <a:rPr lang="en-US" altLang="zh-CN" smtClean="0"/>
              <a:pPr/>
              <a:t>6/3/2019</a:t>
            </a:fld>
            <a:endParaRPr lang="en-US" dirty="0"/>
          </a:p>
        </p:txBody>
      </p:sp>
      <p:sp>
        <p:nvSpPr>
          <p:cNvPr id="12" name="Footer Placeholder 4">
            <a:extLst>
              <a:ext uri="{FF2B5EF4-FFF2-40B4-BE49-F238E27FC236}">
                <a16:creationId xmlns="" xmlns:a16="http://schemas.microsoft.com/office/drawing/2014/main" id="{3801F7CC-C3F0-4F31-8895-B0E08E845169}"/>
              </a:ext>
            </a:extLst>
          </p:cNvPr>
          <p:cNvSpPr>
            <a:spLocks noGrp="1"/>
          </p:cNvSpPr>
          <p:nvPr>
            <p:ph type="ftr" sz="quarter" idx="3"/>
          </p:nvPr>
        </p:nvSpPr>
        <p:spPr>
          <a:xfrm>
            <a:off x="2726574" y="6426533"/>
            <a:ext cx="7789025" cy="365125"/>
          </a:xfrm>
          <a:prstGeom prst="rect">
            <a:avLst/>
          </a:prstGeom>
        </p:spPr>
        <p:txBody>
          <a:bodyPr vert="horz" lIns="91440" tIns="45720" rIns="91440" bIns="45720" rtlCol="0" anchor="ctr"/>
          <a:lstStyle>
            <a:lvl1pPr algn="ctr">
              <a:defRPr lang="en-US" sz="1600" baseline="0" dirty="0" smtClean="0">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r>
              <a:rPr altLang="zh-CN">
                <a:solidFill>
                  <a:prstClr val="white"/>
                </a:solidFill>
              </a:rPr>
              <a:t>Addressing New Classes of Dynamic Traffic Assignment Problem</a:t>
            </a:r>
          </a:p>
        </p:txBody>
      </p:sp>
      <p:sp>
        <p:nvSpPr>
          <p:cNvPr id="13" name="Slide Number Placeholder 5">
            <a:extLst>
              <a:ext uri="{FF2B5EF4-FFF2-40B4-BE49-F238E27FC236}">
                <a16:creationId xmlns="" xmlns:a16="http://schemas.microsoft.com/office/drawing/2014/main" id="{5760EB0D-807D-4B9D-A39A-5F25C7111255}"/>
              </a:ext>
            </a:extLst>
          </p:cNvPr>
          <p:cNvSpPr>
            <a:spLocks noGrp="1"/>
          </p:cNvSpPr>
          <p:nvPr>
            <p:ph type="sldNum" sz="quarter" idx="4"/>
          </p:nvPr>
        </p:nvSpPr>
        <p:spPr>
          <a:xfrm>
            <a:off x="10690167" y="6459785"/>
            <a:ext cx="522316" cy="365125"/>
          </a:xfrm>
          <a:prstGeom prst="rect">
            <a:avLst/>
          </a:prstGeom>
        </p:spPr>
        <p:txBody>
          <a:bodyPr vert="horz" lIns="91440" tIns="45720" rIns="91440" bIns="45720" rtlCol="0" anchor="ctr"/>
          <a:lstStyle>
            <a:lvl1pPr algn="r">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fld id="{1E8E9CB2-2897-44F3-B96C-AE93A821D237}" type="slidenum">
              <a:rPr lang="en-US" smtClean="0"/>
              <a:pPr/>
              <a:t>‹#›</a:t>
            </a:fld>
            <a:endParaRPr lang="en-US" dirty="0"/>
          </a:p>
        </p:txBody>
      </p:sp>
    </p:spTree>
    <p:extLst>
      <p:ext uri="{BB962C8B-B14F-4D97-AF65-F5344CB8AC3E}">
        <p14:creationId xmlns:p14="http://schemas.microsoft.com/office/powerpoint/2010/main" val="96910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6">
            <a:extLst>
              <a:ext uri="{FF2B5EF4-FFF2-40B4-BE49-F238E27FC236}">
                <a16:creationId xmlns="" xmlns:a16="http://schemas.microsoft.com/office/drawing/2014/main" id="{58886EAC-DFB0-4669-9296-45066E7AF418}"/>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pPr>
            <a:endParaRPr lang="zh-CN" altLang="en-US">
              <a:solidFill>
                <a:prstClr val="white"/>
              </a:solidFill>
            </a:endParaRPr>
          </a:p>
        </p:txBody>
      </p:sp>
      <p:sp>
        <p:nvSpPr>
          <p:cNvPr id="7" name="Rectangle 8">
            <a:extLst>
              <a:ext uri="{FF2B5EF4-FFF2-40B4-BE49-F238E27FC236}">
                <a16:creationId xmlns="" xmlns:a16="http://schemas.microsoft.com/office/drawing/2014/main" id="{39A6AD62-291A-4366-BB2B-BFF2BE272E7B}"/>
              </a:ext>
            </a:extLst>
          </p:cNvPr>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3">
            <a:extLst>
              <a:ext uri="{FF2B5EF4-FFF2-40B4-BE49-F238E27FC236}">
                <a16:creationId xmlns="" xmlns:a16="http://schemas.microsoft.com/office/drawing/2014/main" id="{357C0A18-FA76-4A6F-8634-094573F60DE2}"/>
              </a:ext>
            </a:extLst>
          </p:cNvPr>
          <p:cNvSpPr>
            <a:spLocks noGrp="1"/>
          </p:cNvSpPr>
          <p:nvPr>
            <p:ph type="dt" sz="half" idx="2"/>
          </p:nvPr>
        </p:nvSpPr>
        <p:spPr>
          <a:xfrm>
            <a:off x="1097280" y="6459785"/>
            <a:ext cx="1313411" cy="365125"/>
          </a:xfrm>
          <a:prstGeom prst="rect">
            <a:avLst/>
          </a:prstGeom>
        </p:spPr>
        <p:txBody>
          <a:bodyPr vert="horz" lIns="91440" tIns="45720" rIns="91440" bIns="45720" rtlCol="0" anchor="ctr"/>
          <a:lstStyle>
            <a:lvl1pPr algn="l">
              <a:defRPr sz="1600">
                <a:solidFill>
                  <a:srgbClr val="FFFFFF"/>
                </a:solidFill>
                <a:latin typeface="Arial" panose="020B0604020202020204" pitchFamily="34" charset="0"/>
                <a:cs typeface="Arial" panose="020B0604020202020204" pitchFamily="34" charset="0"/>
              </a:defRPr>
            </a:lvl1pPr>
          </a:lstStyle>
          <a:p>
            <a:fld id="{667C7628-243C-4849-A289-012286897B24}" type="datetime1">
              <a:rPr lang="en-US" altLang="zh-CN" smtClean="0"/>
              <a:pPr/>
              <a:t>6/3/2019</a:t>
            </a:fld>
            <a:endParaRPr lang="en-US" dirty="0"/>
          </a:p>
        </p:txBody>
      </p:sp>
      <p:sp>
        <p:nvSpPr>
          <p:cNvPr id="9" name="Footer Placeholder 4">
            <a:extLst>
              <a:ext uri="{FF2B5EF4-FFF2-40B4-BE49-F238E27FC236}">
                <a16:creationId xmlns="" xmlns:a16="http://schemas.microsoft.com/office/drawing/2014/main" id="{4F05691B-9F2C-4877-BBAE-E38E760D3BEC}"/>
              </a:ext>
            </a:extLst>
          </p:cNvPr>
          <p:cNvSpPr>
            <a:spLocks noGrp="1"/>
          </p:cNvSpPr>
          <p:nvPr>
            <p:ph type="ftr" sz="quarter" idx="3"/>
          </p:nvPr>
        </p:nvSpPr>
        <p:spPr>
          <a:xfrm>
            <a:off x="2726574" y="6426533"/>
            <a:ext cx="7789025" cy="365125"/>
          </a:xfrm>
          <a:prstGeom prst="rect">
            <a:avLst/>
          </a:prstGeom>
        </p:spPr>
        <p:txBody>
          <a:bodyPr vert="horz" lIns="91440" tIns="45720" rIns="91440" bIns="45720" rtlCol="0" anchor="ctr"/>
          <a:lstStyle>
            <a:lvl1pPr algn="ctr">
              <a:defRPr lang="en-US" sz="1600" dirty="0" smtClean="0">
                <a:solidFill>
                  <a:schemeClr val="bg1"/>
                </a:solidFill>
                <a:latin typeface="Arial" panose="020B0604020202020204" pitchFamily="34" charset="0"/>
                <a:cs typeface="Arial" panose="020B0604020202020204" pitchFamily="34" charset="0"/>
              </a:defRPr>
            </a:lvl1pPr>
          </a:lstStyle>
          <a:p>
            <a:r>
              <a:rPr altLang="zh-CN">
                <a:solidFill>
                  <a:prstClr val="white"/>
                </a:solidFill>
              </a:rPr>
              <a:t>Addressing New Classes of Dynamic Traffic Assignment Problem</a:t>
            </a:r>
          </a:p>
        </p:txBody>
      </p:sp>
      <p:sp>
        <p:nvSpPr>
          <p:cNvPr id="10" name="Slide Number Placeholder 5">
            <a:extLst>
              <a:ext uri="{FF2B5EF4-FFF2-40B4-BE49-F238E27FC236}">
                <a16:creationId xmlns="" xmlns:a16="http://schemas.microsoft.com/office/drawing/2014/main" id="{59FC62F8-58E2-4178-B226-CB508B52DA75}"/>
              </a:ext>
            </a:extLst>
          </p:cNvPr>
          <p:cNvSpPr>
            <a:spLocks noGrp="1"/>
          </p:cNvSpPr>
          <p:nvPr>
            <p:ph type="sldNum" sz="quarter" idx="4"/>
          </p:nvPr>
        </p:nvSpPr>
        <p:spPr>
          <a:xfrm>
            <a:off x="10690167" y="6459785"/>
            <a:ext cx="522316" cy="365125"/>
          </a:xfrm>
          <a:prstGeom prst="rect">
            <a:avLst/>
          </a:prstGeom>
        </p:spPr>
        <p:txBody>
          <a:bodyPr vert="horz" lIns="91440" tIns="45720" rIns="91440" bIns="45720" rtlCol="0" anchor="ctr"/>
          <a:lstStyle>
            <a:lvl1pPr algn="r">
              <a:defRPr sz="1600">
                <a:solidFill>
                  <a:srgbClr val="FFFFFF"/>
                </a:solidFill>
                <a:latin typeface="Arial" panose="020B0604020202020204" pitchFamily="34" charset="0"/>
                <a:cs typeface="Arial" panose="020B0604020202020204" pitchFamily="34" charset="0"/>
              </a:defRPr>
            </a:lvl1pPr>
          </a:lstStyle>
          <a:p>
            <a:fld id="{1E8E9CB2-2897-44F3-B96C-AE93A821D237}" type="slidenum">
              <a:rPr lang="en-US" smtClean="0"/>
              <a:pPr/>
              <a:t>‹#›</a:t>
            </a:fld>
            <a:endParaRPr lang="en-US" dirty="0"/>
          </a:p>
        </p:txBody>
      </p:sp>
    </p:spTree>
    <p:extLst>
      <p:ext uri="{BB962C8B-B14F-4D97-AF65-F5344CB8AC3E}">
        <p14:creationId xmlns:p14="http://schemas.microsoft.com/office/powerpoint/2010/main" val="610954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6">
            <a:extLst>
              <a:ext uri="{FF2B5EF4-FFF2-40B4-BE49-F238E27FC236}">
                <a16:creationId xmlns="" xmlns:a16="http://schemas.microsoft.com/office/drawing/2014/main" id="{1FEAE7D7-D4D6-4C59-A6E7-B7E42ACD8864}"/>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pPr>
            <a:endParaRPr lang="zh-CN" altLang="en-US">
              <a:solidFill>
                <a:prstClr val="white"/>
              </a:solidFill>
            </a:endParaRPr>
          </a:p>
        </p:txBody>
      </p:sp>
      <p:sp>
        <p:nvSpPr>
          <p:cNvPr id="11" name="Rectangle 8">
            <a:extLst>
              <a:ext uri="{FF2B5EF4-FFF2-40B4-BE49-F238E27FC236}">
                <a16:creationId xmlns="" xmlns:a16="http://schemas.microsoft.com/office/drawing/2014/main" id="{65DD1B94-42DB-441D-B58E-2A7A38452203}"/>
              </a:ext>
            </a:extLst>
          </p:cNvPr>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 xmlns:a16="http://schemas.microsoft.com/office/drawing/2014/main" id="{1822DC4C-BBAF-47A4-BC78-C4FDA281515F}"/>
              </a:ext>
            </a:extLst>
          </p:cNvPr>
          <p:cNvSpPr>
            <a:spLocks noGrp="1"/>
          </p:cNvSpPr>
          <p:nvPr>
            <p:ph type="dt" sz="half" idx="2"/>
          </p:nvPr>
        </p:nvSpPr>
        <p:spPr>
          <a:xfrm>
            <a:off x="1097280" y="6459785"/>
            <a:ext cx="1313411" cy="365125"/>
          </a:xfrm>
          <a:prstGeom prst="rect">
            <a:avLst/>
          </a:prstGeom>
        </p:spPr>
        <p:txBody>
          <a:bodyPr vert="horz" lIns="91440" tIns="45720" rIns="91440" bIns="45720" rtlCol="0" anchor="ctr"/>
          <a:lstStyle>
            <a:lvl1pPr algn="l">
              <a:defRPr sz="1600">
                <a:solidFill>
                  <a:srgbClr val="FFFFFF"/>
                </a:solidFill>
                <a:latin typeface="Arial" panose="020B0604020202020204" pitchFamily="34" charset="0"/>
                <a:cs typeface="Arial" panose="020B0604020202020204" pitchFamily="34" charset="0"/>
              </a:defRPr>
            </a:lvl1pPr>
          </a:lstStyle>
          <a:p>
            <a:fld id="{7F0BEFC0-6F15-4800-B84F-FC003FD84F62}" type="datetime1">
              <a:rPr lang="en-US" altLang="zh-CN" smtClean="0"/>
              <a:pPr/>
              <a:t>6/3/2019</a:t>
            </a:fld>
            <a:endParaRPr lang="en-US" dirty="0"/>
          </a:p>
        </p:txBody>
      </p:sp>
      <p:sp>
        <p:nvSpPr>
          <p:cNvPr id="13" name="Footer Placeholder 4">
            <a:extLst>
              <a:ext uri="{FF2B5EF4-FFF2-40B4-BE49-F238E27FC236}">
                <a16:creationId xmlns="" xmlns:a16="http://schemas.microsoft.com/office/drawing/2014/main" id="{8B32E5F2-4B73-4A63-8BAE-DB8723BD8DEC}"/>
              </a:ext>
            </a:extLst>
          </p:cNvPr>
          <p:cNvSpPr>
            <a:spLocks noGrp="1"/>
          </p:cNvSpPr>
          <p:nvPr>
            <p:ph type="ftr" sz="quarter" idx="3"/>
          </p:nvPr>
        </p:nvSpPr>
        <p:spPr>
          <a:xfrm>
            <a:off x="2726574" y="6426533"/>
            <a:ext cx="7789025" cy="365125"/>
          </a:xfrm>
          <a:prstGeom prst="rect">
            <a:avLst/>
          </a:prstGeom>
        </p:spPr>
        <p:txBody>
          <a:bodyPr vert="horz" lIns="91440" tIns="45720" rIns="91440" bIns="45720" rtlCol="0" anchor="ctr"/>
          <a:lstStyle>
            <a:lvl1pPr algn="ctr">
              <a:defRPr lang="en-US" sz="1600" dirty="0" smtClean="0">
                <a:solidFill>
                  <a:schemeClr val="bg1"/>
                </a:solidFill>
                <a:latin typeface="Arial" panose="020B0604020202020204" pitchFamily="34" charset="0"/>
                <a:cs typeface="Arial" panose="020B0604020202020204" pitchFamily="34" charset="0"/>
              </a:defRPr>
            </a:lvl1pPr>
          </a:lstStyle>
          <a:p>
            <a:r>
              <a:rPr altLang="zh-CN">
                <a:solidFill>
                  <a:prstClr val="white"/>
                </a:solidFill>
              </a:rPr>
              <a:t>Addressing New Classes of Dynamic Traffic Assignment Problem</a:t>
            </a:r>
          </a:p>
        </p:txBody>
      </p:sp>
      <p:sp>
        <p:nvSpPr>
          <p:cNvPr id="14" name="Slide Number Placeholder 5">
            <a:extLst>
              <a:ext uri="{FF2B5EF4-FFF2-40B4-BE49-F238E27FC236}">
                <a16:creationId xmlns="" xmlns:a16="http://schemas.microsoft.com/office/drawing/2014/main" id="{8E167C89-3C29-4A59-9346-73460F361D47}"/>
              </a:ext>
            </a:extLst>
          </p:cNvPr>
          <p:cNvSpPr>
            <a:spLocks noGrp="1"/>
          </p:cNvSpPr>
          <p:nvPr>
            <p:ph type="sldNum" sz="quarter" idx="4"/>
          </p:nvPr>
        </p:nvSpPr>
        <p:spPr>
          <a:xfrm>
            <a:off x="10690167" y="6459785"/>
            <a:ext cx="522316" cy="365125"/>
          </a:xfrm>
          <a:prstGeom prst="rect">
            <a:avLst/>
          </a:prstGeom>
        </p:spPr>
        <p:txBody>
          <a:bodyPr vert="horz" lIns="91440" tIns="45720" rIns="91440" bIns="45720" rtlCol="0" anchor="ctr"/>
          <a:lstStyle>
            <a:lvl1pPr algn="r">
              <a:defRPr sz="1600">
                <a:solidFill>
                  <a:srgbClr val="FFFFFF"/>
                </a:solidFill>
                <a:latin typeface="Arial" panose="020B0604020202020204" pitchFamily="34" charset="0"/>
                <a:cs typeface="Arial" panose="020B0604020202020204" pitchFamily="34" charset="0"/>
              </a:defRPr>
            </a:lvl1pPr>
          </a:lstStyle>
          <a:p>
            <a:fld id="{1E8E9CB2-2897-44F3-B96C-AE93A821D237}" type="slidenum">
              <a:rPr lang="en-US" smtClean="0"/>
              <a:pPr/>
              <a:t>‹#›</a:t>
            </a:fld>
            <a:endParaRPr lang="en-US" dirty="0"/>
          </a:p>
        </p:txBody>
      </p:sp>
    </p:spTree>
    <p:extLst>
      <p:ext uri="{BB962C8B-B14F-4D97-AF65-F5344CB8AC3E}">
        <p14:creationId xmlns:p14="http://schemas.microsoft.com/office/powerpoint/2010/main" val="1753900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baseline="0">
                <a:solidFill>
                  <a:srgbClr val="FFFFFF"/>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4800600" y="731520"/>
            <a:ext cx="6492240" cy="5257800"/>
          </a:xfrm>
        </p:spPr>
        <p:txBody>
          <a:bodyPr/>
          <a:lstStyle>
            <a:lvl1pPr>
              <a:defRPr baseline="0"/>
            </a:lvl1pPr>
            <a:lvl2pPr>
              <a:defRPr baseline="0"/>
            </a:lvl2pPr>
            <a:lvl3pPr>
              <a:defRPr baseline="0"/>
            </a:lvl3pPr>
            <a:lvl4pPr>
              <a:defRPr baseline="0"/>
            </a:lvl4pPr>
            <a:lvl5pPr>
              <a:defRPr baseline="0"/>
            </a:lvl5pPr>
          </a:lstStyle>
          <a:p>
            <a:pPr lvl="0"/>
            <a:r>
              <a:rPr lang="en-US" dirty="0"/>
              <a:t> Click to edit Master text styles</a:t>
            </a:r>
          </a:p>
          <a:p>
            <a:pPr lvl="1"/>
            <a:r>
              <a:rPr lang="en-US" dirty="0"/>
              <a:t> Second level</a:t>
            </a:r>
          </a:p>
          <a:p>
            <a:pPr lvl="2"/>
            <a:r>
              <a:rPr lang="en-US" dirty="0"/>
              <a:t> Third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baseline="0"/>
            </a:lvl1pPr>
          </a:lstStyle>
          <a:p>
            <a:fld id="{1B8A0CB2-9B57-4737-9C11-DEA5ACDC315F}" type="datetime1">
              <a:rPr lang="en-US" altLang="zh-CN" smtClean="0"/>
              <a:pPr/>
              <a:t>6/3/2019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baseline="0">
                <a:solidFill>
                  <a:schemeClr val="tx2"/>
                </a:solidFill>
              </a:defRPr>
            </a:lvl1pPr>
          </a:lstStyle>
          <a:p>
            <a:r>
              <a:rPr altLang="zh-CN" dirty="0">
                <a:solidFill>
                  <a:srgbClr val="696464"/>
                </a:solidFill>
              </a:rPr>
              <a:t>Addressing New Classes of Dynamic Traffic Assignment Problem</a:t>
            </a:r>
          </a:p>
        </p:txBody>
      </p:sp>
      <p:sp>
        <p:nvSpPr>
          <p:cNvPr id="7" name="Slide Number Placeholder 6"/>
          <p:cNvSpPr>
            <a:spLocks noGrp="1"/>
          </p:cNvSpPr>
          <p:nvPr>
            <p:ph type="sldNum" sz="quarter" idx="12"/>
          </p:nvPr>
        </p:nvSpPr>
        <p:spPr/>
        <p:txBody>
          <a:bodyPr/>
          <a:lstStyle>
            <a:lvl1pPr>
              <a:defRPr baseline="0">
                <a:solidFill>
                  <a:schemeClr val="tx2"/>
                </a:solidFill>
              </a:defRPr>
            </a:lvl1pPr>
          </a:lstStyle>
          <a:p>
            <a:fld id="{1E8E9CB2-2897-44F3-B96C-AE93A821D237}" type="slidenum">
              <a:rPr lang="en-US" smtClean="0">
                <a:solidFill>
                  <a:srgbClr val="696464"/>
                </a:solidFill>
              </a:rPr>
              <a:pPr/>
              <a:t>‹#›</a:t>
            </a:fld>
            <a:endParaRPr lang="en-US">
              <a:solidFill>
                <a:srgbClr val="696464"/>
              </a:solidFill>
            </a:endParaRPr>
          </a:p>
        </p:txBody>
      </p:sp>
    </p:spTree>
    <p:extLst>
      <p:ext uri="{BB962C8B-B14F-4D97-AF65-F5344CB8AC3E}">
        <p14:creationId xmlns:p14="http://schemas.microsoft.com/office/powerpoint/2010/main" val="2558207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EAB57E-22B7-4574-81AE-E54A4C2E2720}" type="datetime1">
              <a:rPr lang="en-US" altLang="zh-CN" smtClean="0"/>
              <a:pPr/>
              <a:t>6/3/2019</a:t>
            </a:fld>
            <a:endParaRPr lang="en-US"/>
          </a:p>
        </p:txBody>
      </p:sp>
      <p:sp>
        <p:nvSpPr>
          <p:cNvPr id="6" name="Footer Placeholder 5"/>
          <p:cNvSpPr>
            <a:spLocks noGrp="1"/>
          </p:cNvSpPr>
          <p:nvPr>
            <p:ph type="ftr" sz="quarter" idx="11"/>
          </p:nvPr>
        </p:nvSpPr>
        <p:spPr/>
        <p:txBody>
          <a:bodyPr/>
          <a:lstStyle>
            <a:lvl1pPr>
              <a:defRPr/>
            </a:lvl1pPr>
          </a:lstStyle>
          <a:p>
            <a:r>
              <a:rPr altLang="zh-CN" dirty="0">
                <a:solidFill>
                  <a:prstClr val="white"/>
                </a:solidFill>
              </a:rPr>
              <a:t>Addressing New Classes of Dynamic Traffic Assignment Problem</a:t>
            </a:r>
          </a:p>
        </p:txBody>
      </p:sp>
      <p:sp>
        <p:nvSpPr>
          <p:cNvPr id="7" name="Slide Number Placeholder 6"/>
          <p:cNvSpPr>
            <a:spLocks noGrp="1"/>
          </p:cNvSpPr>
          <p:nvPr>
            <p:ph type="sldNum" sz="quarter" idx="12"/>
          </p:nvPr>
        </p:nvSpPr>
        <p:spPr/>
        <p:txBody>
          <a:bodyPr/>
          <a:lstStyle/>
          <a:p>
            <a:fld id="{1E8E9CB2-2897-44F3-B96C-AE93A821D237}" type="slidenum">
              <a:rPr lang="en-US" smtClean="0"/>
              <a:pPr/>
              <a:t>‹#›</a:t>
            </a:fld>
            <a:endParaRPr lang="en-US"/>
          </a:p>
        </p:txBody>
      </p:sp>
    </p:spTree>
    <p:extLst>
      <p:ext uri="{BB962C8B-B14F-4D97-AF65-F5344CB8AC3E}">
        <p14:creationId xmlns:p14="http://schemas.microsoft.com/office/powerpoint/2010/main" val="330023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C50A88-5242-4277-9090-6D356034EE91}" type="datetime1">
              <a:rPr lang="en-US" altLang="en-US" smtClean="0"/>
              <a:t>6/3/2019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DAE75-F874-4353-BAC0-E4D7679B94C6}" type="slidenum">
              <a:rPr lang="en-US" altLang="en-US"/>
              <a:pPr>
                <a:defRPr/>
              </a:pPr>
              <a:t>‹#›</a:t>
            </a:fld>
            <a:endParaRPr lang="en-US" altLang="en-US"/>
          </a:p>
        </p:txBody>
      </p:sp>
    </p:spTree>
    <p:extLst>
      <p:ext uri="{BB962C8B-B14F-4D97-AF65-F5344CB8AC3E}">
        <p14:creationId xmlns:p14="http://schemas.microsoft.com/office/powerpoint/2010/main" val="3199318027"/>
      </p:ext>
    </p:extLst>
  </p:cSld>
  <p:clrMapOvr>
    <a:masterClrMapping/>
  </p:clrMapOvr>
  <p:transition>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hasCustomPrompt="1"/>
          </p:nvPr>
        </p:nvSpPr>
        <p:spPr>
          <a:xfrm>
            <a:off x="565265" y="1413164"/>
            <a:ext cx="11163993" cy="4729940"/>
          </a:xfrm>
        </p:spPr>
        <p:txBody>
          <a:bodyPr vert="horz" lIns="45720" tIns="0" rIns="45720" bIns="0"/>
          <a:lstStyle>
            <a:lvl1pPr>
              <a:defRPr/>
            </a:lvl1pPr>
            <a:lvl2pPr>
              <a:defRPr/>
            </a:lvl2pPr>
            <a:lvl3pPr>
              <a:defRPr/>
            </a:lvl3pPr>
          </a:lstStyle>
          <a:p>
            <a:pPr lvl="0"/>
            <a:r>
              <a:rPr lang="en-US" dirty="0"/>
              <a:t> Click to edit Master text styles</a:t>
            </a:r>
          </a:p>
          <a:p>
            <a:pPr lvl="1"/>
            <a:r>
              <a:rPr lang="en-US" dirty="0"/>
              <a:t> Second level</a:t>
            </a:r>
          </a:p>
          <a:p>
            <a:pPr lvl="2"/>
            <a:r>
              <a:rPr lang="en-US" dirty="0"/>
              <a:t> Third level</a:t>
            </a:r>
          </a:p>
        </p:txBody>
      </p:sp>
      <p:sp>
        <p:nvSpPr>
          <p:cNvPr id="7" name="Rectangle 6">
            <a:extLst>
              <a:ext uri="{FF2B5EF4-FFF2-40B4-BE49-F238E27FC236}">
                <a16:creationId xmlns="" xmlns:a16="http://schemas.microsoft.com/office/drawing/2014/main" id="{2E4278B0-E121-4621-A38E-077C493A5CA7}"/>
              </a:ext>
            </a:extLst>
          </p:cNvPr>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pPr>
            <a:endParaRPr lang="zh-CN" altLang="en-US">
              <a:solidFill>
                <a:prstClr val="white"/>
              </a:solidFill>
            </a:endParaRPr>
          </a:p>
        </p:txBody>
      </p:sp>
      <p:sp>
        <p:nvSpPr>
          <p:cNvPr id="8" name="Rectangle 8">
            <a:extLst>
              <a:ext uri="{FF2B5EF4-FFF2-40B4-BE49-F238E27FC236}">
                <a16:creationId xmlns="" xmlns:a16="http://schemas.microsoft.com/office/drawing/2014/main" id="{39E4546A-4695-411A-B3AF-DB27F143B3DB}"/>
              </a:ext>
            </a:extLst>
          </p:cNvPr>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Date Placeholder 3">
            <a:extLst>
              <a:ext uri="{FF2B5EF4-FFF2-40B4-BE49-F238E27FC236}">
                <a16:creationId xmlns="" xmlns:a16="http://schemas.microsoft.com/office/drawing/2014/main" id="{F9F4D7E7-17E6-4FBD-887B-8A8306004245}"/>
              </a:ext>
            </a:extLst>
          </p:cNvPr>
          <p:cNvSpPr>
            <a:spLocks noGrp="1"/>
          </p:cNvSpPr>
          <p:nvPr>
            <p:ph type="dt" sz="half" idx="2"/>
          </p:nvPr>
        </p:nvSpPr>
        <p:spPr>
          <a:xfrm>
            <a:off x="1097280" y="6459785"/>
            <a:ext cx="1313411" cy="365125"/>
          </a:xfrm>
          <a:prstGeom prst="rect">
            <a:avLst/>
          </a:prstGeom>
        </p:spPr>
        <p:txBody>
          <a:bodyPr vert="horz" lIns="91440" tIns="45720" rIns="91440" bIns="45720" rtlCol="0" anchor="ctr"/>
          <a:lstStyle>
            <a:lvl1pPr algn="l">
              <a:defRPr sz="1600">
                <a:solidFill>
                  <a:srgbClr val="FFFFFF"/>
                </a:solidFill>
                <a:latin typeface="Arial" panose="020B0604020202020204" pitchFamily="34" charset="0"/>
                <a:cs typeface="Arial" panose="020B0604020202020204" pitchFamily="34" charset="0"/>
              </a:defRPr>
            </a:lvl1pPr>
          </a:lstStyle>
          <a:p>
            <a:fld id="{AEFAB80E-11F1-4736-8007-E8EBD8A9F5D9}" type="datetime1">
              <a:rPr lang="en-US" altLang="zh-CN" smtClean="0"/>
              <a:pPr/>
              <a:t>6/3/2019</a:t>
            </a:fld>
            <a:endParaRPr lang="en-US" dirty="0"/>
          </a:p>
        </p:txBody>
      </p:sp>
      <p:sp>
        <p:nvSpPr>
          <p:cNvPr id="10" name="Footer Placeholder 4">
            <a:extLst>
              <a:ext uri="{FF2B5EF4-FFF2-40B4-BE49-F238E27FC236}">
                <a16:creationId xmlns="" xmlns:a16="http://schemas.microsoft.com/office/drawing/2014/main" id="{3911AACC-B861-47F9-A8A4-C6F1E7E1F553}"/>
              </a:ext>
            </a:extLst>
          </p:cNvPr>
          <p:cNvSpPr>
            <a:spLocks noGrp="1"/>
          </p:cNvSpPr>
          <p:nvPr>
            <p:ph type="ftr" sz="quarter" idx="3"/>
          </p:nvPr>
        </p:nvSpPr>
        <p:spPr>
          <a:xfrm>
            <a:off x="2726574" y="6426533"/>
            <a:ext cx="7789025" cy="365125"/>
          </a:xfrm>
          <a:prstGeom prst="rect">
            <a:avLst/>
          </a:prstGeom>
        </p:spPr>
        <p:txBody>
          <a:bodyPr vert="horz" lIns="91440" tIns="45720" rIns="91440" bIns="45720" rtlCol="0" anchor="ctr"/>
          <a:lstStyle>
            <a:lvl1pPr algn="ctr">
              <a:defRPr lang="en-US" sz="1600" dirty="0" smtClean="0">
                <a:solidFill>
                  <a:schemeClr val="bg1"/>
                </a:solidFill>
                <a:latin typeface="Arial" panose="020B0604020202020204" pitchFamily="34" charset="0"/>
                <a:cs typeface="Arial" panose="020B0604020202020204" pitchFamily="34" charset="0"/>
              </a:defRPr>
            </a:lvl1pPr>
          </a:lstStyle>
          <a:p>
            <a:r>
              <a:rPr>
                <a:solidFill>
                  <a:prstClr val="white"/>
                </a:solidFill>
              </a:rPr>
              <a:t>Addressing New Classes of Dynamic Traffic Assignment Problem</a:t>
            </a:r>
          </a:p>
        </p:txBody>
      </p:sp>
      <p:sp>
        <p:nvSpPr>
          <p:cNvPr id="11" name="Slide Number Placeholder 5">
            <a:extLst>
              <a:ext uri="{FF2B5EF4-FFF2-40B4-BE49-F238E27FC236}">
                <a16:creationId xmlns="" xmlns:a16="http://schemas.microsoft.com/office/drawing/2014/main" id="{651BAD7D-9417-4CF0-B161-5CE074D0E150}"/>
              </a:ext>
            </a:extLst>
          </p:cNvPr>
          <p:cNvSpPr>
            <a:spLocks noGrp="1"/>
          </p:cNvSpPr>
          <p:nvPr>
            <p:ph type="sldNum" sz="quarter" idx="4"/>
          </p:nvPr>
        </p:nvSpPr>
        <p:spPr>
          <a:xfrm>
            <a:off x="10690167" y="6459785"/>
            <a:ext cx="522316" cy="365125"/>
          </a:xfrm>
          <a:prstGeom prst="rect">
            <a:avLst/>
          </a:prstGeom>
        </p:spPr>
        <p:txBody>
          <a:bodyPr vert="horz" lIns="91440" tIns="45720" rIns="91440" bIns="45720" rtlCol="0" anchor="ctr"/>
          <a:lstStyle>
            <a:lvl1pPr algn="r">
              <a:defRPr sz="1600">
                <a:solidFill>
                  <a:srgbClr val="FFFFFF"/>
                </a:solidFill>
                <a:latin typeface="Arial" panose="020B0604020202020204" pitchFamily="34" charset="0"/>
                <a:cs typeface="Arial" panose="020B0604020202020204" pitchFamily="34" charset="0"/>
              </a:defRPr>
            </a:lvl1pPr>
          </a:lstStyle>
          <a:p>
            <a:fld id="{1E8E9CB2-2897-44F3-B96C-AE93A821D237}" type="slidenum">
              <a:rPr lang="en-US" smtClean="0"/>
              <a:pPr/>
              <a:t>‹#›</a:t>
            </a:fld>
            <a:endParaRPr lang="en-US" dirty="0"/>
          </a:p>
        </p:txBody>
      </p:sp>
    </p:spTree>
    <p:extLst>
      <p:ext uri="{BB962C8B-B14F-4D97-AF65-F5344CB8AC3E}">
        <p14:creationId xmlns:p14="http://schemas.microsoft.com/office/powerpoint/2010/main" val="209317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D3A7E7C-8333-414F-9BB8-A4BB5B760872}" type="datetime1">
              <a:rPr lang="en-US" altLang="en-US" smtClean="0"/>
              <a:t>6/3/2019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E02782-F0F8-407A-8BD9-3A96D9E2BE19}" type="slidenum">
              <a:rPr lang="en-US" altLang="en-US"/>
              <a:pPr>
                <a:defRPr/>
              </a:pPr>
              <a:t>‹#›</a:t>
            </a:fld>
            <a:endParaRPr lang="en-US" altLang="en-US"/>
          </a:p>
        </p:txBody>
      </p:sp>
    </p:spTree>
    <p:extLst>
      <p:ext uri="{BB962C8B-B14F-4D97-AF65-F5344CB8AC3E}">
        <p14:creationId xmlns:p14="http://schemas.microsoft.com/office/powerpoint/2010/main" val="1740079802"/>
      </p:ext>
    </p:extLst>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1216FBF-2480-4512-B49E-E9C3543BF0C2}" type="datetime1">
              <a:rPr lang="en-US" altLang="en-US" smtClean="0"/>
              <a:t>6/3/2019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4C846D-7CAC-4E0E-AE62-ABFD4FEC2026}" type="slidenum">
              <a:rPr lang="en-US" altLang="en-US"/>
              <a:pPr>
                <a:defRPr/>
              </a:pPr>
              <a:t>‹#›</a:t>
            </a:fld>
            <a:endParaRPr lang="en-US" altLang="en-US"/>
          </a:p>
        </p:txBody>
      </p:sp>
    </p:spTree>
    <p:extLst>
      <p:ext uri="{BB962C8B-B14F-4D97-AF65-F5344CB8AC3E}">
        <p14:creationId xmlns:p14="http://schemas.microsoft.com/office/powerpoint/2010/main" val="4140171802"/>
      </p:ext>
    </p:extLst>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EBC26BE-2A59-484F-9031-D32C9A991A4F}" type="datetime1">
              <a:rPr lang="en-US" altLang="en-US" smtClean="0"/>
              <a:t>6/3/2019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8A2A40-9AB9-4F3C-A0F7-B58FEFFA65C7}" type="slidenum">
              <a:rPr lang="en-US" altLang="en-US"/>
              <a:pPr>
                <a:defRPr/>
              </a:pPr>
              <a:t>‹#›</a:t>
            </a:fld>
            <a:endParaRPr lang="en-US" altLang="en-US"/>
          </a:p>
        </p:txBody>
      </p:sp>
    </p:spTree>
    <p:extLst>
      <p:ext uri="{BB962C8B-B14F-4D97-AF65-F5344CB8AC3E}">
        <p14:creationId xmlns:p14="http://schemas.microsoft.com/office/powerpoint/2010/main" val="3667823955"/>
      </p:ext>
    </p:extLst>
  </p:cSld>
  <p:clrMapOvr>
    <a:masterClrMapping/>
  </p:clrMapOvr>
  <p:transition>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ADF86FA-E14A-4CBF-8C79-34321E504BD4}" type="datetime1">
              <a:rPr lang="en-US" altLang="en-US" smtClean="0"/>
              <a:t>6/3/2019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D0D1473-B1FF-4742-8FCF-D1FA7DAEC5AB}" type="slidenum">
              <a:rPr lang="en-US" altLang="en-US"/>
              <a:pPr>
                <a:defRPr/>
              </a:pPr>
              <a:t>‹#›</a:t>
            </a:fld>
            <a:endParaRPr lang="en-US" altLang="en-US"/>
          </a:p>
        </p:txBody>
      </p:sp>
    </p:spTree>
    <p:extLst>
      <p:ext uri="{BB962C8B-B14F-4D97-AF65-F5344CB8AC3E}">
        <p14:creationId xmlns:p14="http://schemas.microsoft.com/office/powerpoint/2010/main" val="1946551258"/>
      </p:ext>
    </p:extLst>
  </p:cSld>
  <p:clrMapOvr>
    <a:masterClrMapping/>
  </p:clrMapOvr>
  <p:transition>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7BABA38-A731-44D3-BEB5-D6CE18ECD485}" type="datetime1">
              <a:rPr lang="en-US" altLang="en-US" smtClean="0"/>
              <a:t>6/3/2019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4648A4-1456-4956-B1A6-C3B7D582CE4E}" type="slidenum">
              <a:rPr lang="en-US" altLang="en-US"/>
              <a:pPr>
                <a:defRPr/>
              </a:pPr>
              <a:t>‹#›</a:t>
            </a:fld>
            <a:endParaRPr lang="en-US" altLang="en-US"/>
          </a:p>
        </p:txBody>
      </p:sp>
    </p:spTree>
    <p:extLst>
      <p:ext uri="{BB962C8B-B14F-4D97-AF65-F5344CB8AC3E}">
        <p14:creationId xmlns:p14="http://schemas.microsoft.com/office/powerpoint/2010/main" val="1170628622"/>
      </p:ext>
    </p:extLst>
  </p:cSld>
  <p:clrMapOvr>
    <a:masterClrMapping/>
  </p:clrMapOvr>
  <p:transition>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3EB9044-30EF-4917-BAEE-EC42485793FD}" type="datetime1">
              <a:rPr lang="en-US" altLang="en-US" smtClean="0"/>
              <a:t>6/3/2019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40037C-E2A2-4CAF-9FE2-8D19BC5372BA}" type="slidenum">
              <a:rPr lang="en-US" altLang="en-US"/>
              <a:pPr>
                <a:defRPr/>
              </a:pPr>
              <a:t>‹#›</a:t>
            </a:fld>
            <a:endParaRPr lang="en-US" altLang="en-US"/>
          </a:p>
        </p:txBody>
      </p:sp>
    </p:spTree>
    <p:extLst>
      <p:ext uri="{BB962C8B-B14F-4D97-AF65-F5344CB8AC3E}">
        <p14:creationId xmlns:p14="http://schemas.microsoft.com/office/powerpoint/2010/main" val="2476120397"/>
      </p:ext>
    </p:extLst>
  </p:cSld>
  <p:clrMapOvr>
    <a:masterClrMapping/>
  </p:clrMapOvr>
  <p:transition>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90479D5-ED2F-46C4-BE43-576FE6BA9309}" type="datetime1">
              <a:rPr lang="en-US" altLang="en-US" smtClean="0"/>
              <a:t>6/3/2019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161A05-65FF-42B0-8B0E-9EBAC70CD822}" type="slidenum">
              <a:rPr lang="en-US" altLang="en-US"/>
              <a:pPr>
                <a:defRPr/>
              </a:pPr>
              <a:t>‹#›</a:t>
            </a:fld>
            <a:endParaRPr lang="en-US" altLang="en-US"/>
          </a:p>
        </p:txBody>
      </p:sp>
    </p:spTree>
    <p:extLst>
      <p:ext uri="{BB962C8B-B14F-4D97-AF65-F5344CB8AC3E}">
        <p14:creationId xmlns:p14="http://schemas.microsoft.com/office/powerpoint/2010/main" val="4277068"/>
      </p:ext>
    </p:extLst>
  </p:cSld>
  <p:clrMapOvr>
    <a:masterClrMapping/>
  </p:clrMapOvr>
  <p:transition>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smtClean="0">
                <a:solidFill>
                  <a:srgbClr val="898989"/>
                </a:solidFill>
                <a:latin typeface="Arial" panose="020B0604020202020204" pitchFamily="34" charset="0"/>
                <a:ea typeface="MS PGothic" panose="020B0600070205080204" pitchFamily="34" charset="-128"/>
                <a:cs typeface="Arial" panose="020B0604020202020204" pitchFamily="34" charset="0"/>
              </a:defRPr>
            </a:lvl1pPr>
          </a:lstStyle>
          <a:p>
            <a:pPr>
              <a:defRPr/>
            </a:pPr>
            <a:fld id="{5DAACDF4-A494-458A-8FDC-594A68E66D1D}" type="datetime1">
              <a:rPr lang="en-US" altLang="en-US" smtClean="0"/>
              <a:t>6/3/2019</a:t>
            </a:fld>
            <a:endParaRPr lang="en-US" alt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898989"/>
                </a:solidFill>
                <a:latin typeface="Arial" panose="020B0604020202020204" pitchFamily="34" charset="0"/>
                <a:ea typeface="MS PGothic" panose="020B0600070205080204" pitchFamily="34" charset="-128"/>
                <a:cs typeface="Arial" panose="020B0604020202020204" pitchFamily="34" charset="0"/>
              </a:defRPr>
            </a:lvl1pPr>
          </a:lstStyle>
          <a:p>
            <a:pPr>
              <a:defRPr/>
            </a:pPr>
            <a:fld id="{404B723B-1B94-438F-94A4-E05BB04765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push/>
  </p:transition>
  <p:hf sldNum="0" hdr="0" ftr="0" dt="0"/>
  <p:txStyles>
    <p:title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0"/>
              </a:spcAft>
            </a:pPr>
            <a:endParaRPr lang="zh-CN" altLang="en-US">
              <a:solidFill>
                <a:prstClr val="white"/>
              </a:solidFill>
              <a:latin typeface="Arial" panose="020B0604020202020204" pitchFamily="34" charset="0"/>
              <a:ea typeface="微软雅黑" panose="020B0503020204020204" pitchFamily="34" charset="-122"/>
            </a:endParaRPr>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65265" y="286604"/>
            <a:ext cx="11163993" cy="84392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65265" y="1480132"/>
            <a:ext cx="11163993" cy="4662972"/>
          </a:xfrm>
          <a:prstGeom prst="rect">
            <a:avLst/>
          </a:prstGeom>
        </p:spPr>
        <p:txBody>
          <a:bodyPr vert="horz" lIns="0" tIns="45720" rIns="0" bIns="45720" rtlCol="0">
            <a:normAutofit/>
          </a:bodyPr>
          <a:lstStyle/>
          <a:p>
            <a:pPr lvl="0"/>
            <a:r>
              <a:rPr lang="en-US" dirty="0"/>
              <a:t> Click to edit Master text styles</a:t>
            </a:r>
          </a:p>
          <a:p>
            <a:pPr lvl="1"/>
            <a:r>
              <a:rPr lang="en-US" dirty="0"/>
              <a:t> Second level</a:t>
            </a:r>
          </a:p>
          <a:p>
            <a:pPr lvl="2"/>
            <a:r>
              <a:rPr lang="en-US" dirty="0"/>
              <a:t> Third level</a:t>
            </a:r>
          </a:p>
        </p:txBody>
      </p:sp>
      <p:sp>
        <p:nvSpPr>
          <p:cNvPr id="4" name="Date Placeholder 3"/>
          <p:cNvSpPr>
            <a:spLocks noGrp="1"/>
          </p:cNvSpPr>
          <p:nvPr>
            <p:ph type="dt" sz="half" idx="2"/>
          </p:nvPr>
        </p:nvSpPr>
        <p:spPr>
          <a:xfrm>
            <a:off x="1097280" y="6459785"/>
            <a:ext cx="1313411" cy="365125"/>
          </a:xfrm>
          <a:prstGeom prst="rect">
            <a:avLst/>
          </a:prstGeom>
        </p:spPr>
        <p:txBody>
          <a:bodyPr vert="horz" lIns="91440" tIns="45720" rIns="91440" bIns="45720" rtlCol="0" anchor="ctr"/>
          <a:lstStyle>
            <a:lvl1pPr algn="l">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pPr defTabSz="914400" eaLnBrk="1" fontAlgn="auto" hangingPunct="1">
              <a:spcBef>
                <a:spcPts val="0"/>
              </a:spcBef>
              <a:spcAft>
                <a:spcPts val="0"/>
              </a:spcAft>
            </a:pPr>
            <a:fld id="{8C3C61DA-5381-404D-889E-EA328F850E15}" type="datetime1">
              <a:rPr lang="en-US" altLang="zh-CN" smtClean="0"/>
              <a:pPr defTabSz="914400" eaLnBrk="1" fontAlgn="auto" hangingPunct="1">
                <a:spcBef>
                  <a:spcPts val="0"/>
                </a:spcBef>
                <a:spcAft>
                  <a:spcPts val="0"/>
                </a:spcAft>
              </a:pPr>
              <a:t>6/3/2019</a:t>
            </a:fld>
            <a:endParaRPr lang="en-US" dirty="0"/>
          </a:p>
        </p:txBody>
      </p:sp>
      <p:sp>
        <p:nvSpPr>
          <p:cNvPr id="5" name="Footer Placeholder 4"/>
          <p:cNvSpPr>
            <a:spLocks noGrp="1"/>
          </p:cNvSpPr>
          <p:nvPr>
            <p:ph type="ftr" sz="quarter" idx="3"/>
          </p:nvPr>
        </p:nvSpPr>
        <p:spPr>
          <a:xfrm>
            <a:off x="2726574" y="6426533"/>
            <a:ext cx="7789025" cy="365125"/>
          </a:xfrm>
          <a:prstGeom prst="rect">
            <a:avLst/>
          </a:prstGeom>
        </p:spPr>
        <p:txBody>
          <a:bodyPr vert="horz" lIns="91440" tIns="45720" rIns="91440" bIns="45720" rtlCol="0" anchor="ctr"/>
          <a:lstStyle>
            <a:lvl1pPr algn="ctr">
              <a:defRPr lang="en-US" sz="1600" baseline="0" dirty="0" smtClean="0">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pPr defTabSz="914400" eaLnBrk="1" fontAlgn="auto" hangingPunct="1">
              <a:spcBef>
                <a:spcPts val="0"/>
              </a:spcBef>
              <a:spcAft>
                <a:spcPts val="0"/>
              </a:spcAft>
            </a:pPr>
            <a:r>
              <a:rPr altLang="zh-CN">
                <a:solidFill>
                  <a:prstClr val="white"/>
                </a:solidFill>
              </a:rPr>
              <a:t>Addressing New Classes of Dynamic Traffic Assignment Problem</a:t>
            </a:r>
          </a:p>
        </p:txBody>
      </p:sp>
      <p:sp>
        <p:nvSpPr>
          <p:cNvPr id="6" name="Slide Number Placeholder 5"/>
          <p:cNvSpPr>
            <a:spLocks noGrp="1"/>
          </p:cNvSpPr>
          <p:nvPr>
            <p:ph type="sldNum" sz="quarter" idx="4"/>
          </p:nvPr>
        </p:nvSpPr>
        <p:spPr>
          <a:xfrm>
            <a:off x="10690167" y="6459785"/>
            <a:ext cx="522316" cy="365125"/>
          </a:xfrm>
          <a:prstGeom prst="rect">
            <a:avLst/>
          </a:prstGeom>
        </p:spPr>
        <p:txBody>
          <a:bodyPr vert="horz" lIns="91440" tIns="45720" rIns="91440" bIns="45720" rtlCol="0" anchor="ctr"/>
          <a:lstStyle>
            <a:lvl1pPr algn="r">
              <a:defRPr sz="1600" baseline="0">
                <a:solidFill>
                  <a:srgbClr val="FFFFFF"/>
                </a:solidFill>
                <a:latin typeface="Arial" panose="020B0604020202020204" pitchFamily="34" charset="0"/>
                <a:ea typeface="微软雅黑" panose="020B0503020204020204" pitchFamily="34" charset="-122"/>
                <a:cs typeface="Arial" panose="020B0604020202020204" pitchFamily="34" charset="0"/>
              </a:defRPr>
            </a:lvl1pPr>
          </a:lstStyle>
          <a:p>
            <a:pPr defTabSz="914400" eaLnBrk="1" fontAlgn="auto" hangingPunct="1">
              <a:spcBef>
                <a:spcPts val="0"/>
              </a:spcBef>
              <a:spcAft>
                <a:spcPts val="0"/>
              </a:spcAft>
            </a:pPr>
            <a:fld id="{1E8E9CB2-2897-44F3-B96C-AE93A821D237}" type="slidenum">
              <a:rPr lang="en-US" smtClean="0"/>
              <a:pPr defTabSz="914400" eaLnBrk="1" fontAlgn="auto" hangingPunct="1">
                <a:spcBef>
                  <a:spcPts val="0"/>
                </a:spcBef>
                <a:spcAft>
                  <a:spcPts val="0"/>
                </a:spcAft>
              </a:pPr>
              <a:t>‹#›</a:t>
            </a:fld>
            <a:endParaRPr lang="en-US" dirty="0"/>
          </a:p>
        </p:txBody>
      </p:sp>
      <p:cxnSp>
        <p:nvCxnSpPr>
          <p:cNvPr id="10" name="Straight Connector 9"/>
          <p:cNvCxnSpPr>
            <a:cxnSpLocks/>
          </p:cNvCxnSpPr>
          <p:nvPr/>
        </p:nvCxnSpPr>
        <p:spPr>
          <a:xfrm>
            <a:off x="564748" y="1272332"/>
            <a:ext cx="1116451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2180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hdr="0" ftr="0"/>
  <p:txStyles>
    <p:titleStyle>
      <a:lvl1pPr algn="l" defTabSz="914400" rtl="0" eaLnBrk="1" latinLnBrk="0" hangingPunct="1">
        <a:lnSpc>
          <a:spcPct val="100000"/>
        </a:lnSpc>
        <a:spcBef>
          <a:spcPct val="0"/>
        </a:spcBef>
        <a:buNone/>
        <a:defRPr sz="4800" kern="1200" spc="-50" baseline="0">
          <a:solidFill>
            <a:srgbClr val="002060"/>
          </a:solidFill>
          <a:latin typeface="Arial" panose="020B0604020202020204" pitchFamily="34" charset="0"/>
          <a:ea typeface="微软雅黑" panose="020B0503020204020204" pitchFamily="34" charset="-122"/>
          <a:cs typeface="+mj-cs"/>
        </a:defRPr>
      </a:lvl1pPr>
    </p:titleStyle>
    <p:bodyStyle>
      <a:lvl1pPr marL="91440" indent="-91440" algn="l" defTabSz="914400" rtl="0" eaLnBrk="1" latinLnBrk="0" hangingPunct="1">
        <a:lnSpc>
          <a:spcPct val="100000"/>
        </a:lnSpc>
        <a:spcBef>
          <a:spcPts val="0"/>
        </a:spcBef>
        <a:spcAft>
          <a:spcPts val="600"/>
        </a:spcAft>
        <a:buClr>
          <a:srgbClr val="002060"/>
        </a:buClr>
        <a:buSzPct val="100000"/>
        <a:buFont typeface="Wingdings" panose="05000000000000000000" pitchFamily="2" charset="2"/>
        <a:buChar char="p"/>
        <a:defRPr sz="3600" kern="1200" baseline="0">
          <a:solidFill>
            <a:srgbClr val="002060"/>
          </a:solidFill>
          <a:latin typeface="Arial" panose="020B0604020202020204" pitchFamily="34" charset="0"/>
          <a:ea typeface="微软雅黑" panose="020B0503020204020204" pitchFamily="34" charset="-122"/>
          <a:cs typeface="+mn-cs"/>
        </a:defRPr>
      </a:lvl1pPr>
      <a:lvl2pPr marL="384048" indent="-182880" algn="l" defTabSz="914400" rtl="0" eaLnBrk="1" latinLnBrk="0" hangingPunct="1">
        <a:lnSpc>
          <a:spcPct val="100000"/>
        </a:lnSpc>
        <a:spcBef>
          <a:spcPts val="0"/>
        </a:spcBef>
        <a:spcAft>
          <a:spcPts val="600"/>
        </a:spcAft>
        <a:buClr>
          <a:schemeClr val="accent1"/>
        </a:buClr>
        <a:buFont typeface="Wingdings" panose="05000000000000000000" pitchFamily="2" charset="2"/>
        <a:buChar char="Ø"/>
        <a:defRPr sz="2800" kern="1200" baseline="0">
          <a:solidFill>
            <a:schemeClr val="tx1">
              <a:lumMod val="75000"/>
              <a:lumOff val="25000"/>
            </a:schemeClr>
          </a:solidFill>
          <a:latin typeface="Arial" panose="020B0604020202020204" pitchFamily="34" charset="0"/>
          <a:ea typeface="微软雅黑" panose="020B0503020204020204" pitchFamily="34" charset="-122"/>
          <a:cs typeface="+mn-cs"/>
        </a:defRPr>
      </a:lvl2pPr>
      <a:lvl3pPr marL="566928" indent="-182880" algn="l" defTabSz="914400" rtl="0" eaLnBrk="1" latinLnBrk="0" hangingPunct="1">
        <a:lnSpc>
          <a:spcPct val="100000"/>
        </a:lnSpc>
        <a:spcBef>
          <a:spcPts val="0"/>
        </a:spcBef>
        <a:spcAft>
          <a:spcPts val="600"/>
        </a:spcAft>
        <a:buClr>
          <a:schemeClr val="accent1"/>
        </a:buClr>
        <a:buFont typeface="Wingdings" panose="05000000000000000000" pitchFamily="2" charset="2"/>
        <a:buChar char="ü"/>
        <a:defRPr sz="2000" kern="1200" baseline="0">
          <a:solidFill>
            <a:schemeClr val="tx1">
              <a:lumMod val="75000"/>
              <a:lumOff val="25000"/>
            </a:schemeClr>
          </a:solidFill>
          <a:latin typeface="Arial" panose="020B0604020202020204" pitchFamily="34" charset="0"/>
          <a:ea typeface="微软雅黑" panose="020B0503020204020204" pitchFamily="34" charset="-122"/>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Arial" panose="020B0604020202020204" pitchFamily="34" charset="0"/>
          <a:ea typeface="微软雅黑" panose="020B0503020204020204" pitchFamily="34" charset="-122"/>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75000"/>
              <a:lumOff val="25000"/>
            </a:schemeClr>
          </a:solidFill>
          <a:latin typeface="Arial" panose="020B0604020202020204" pitchFamily="34" charset="0"/>
          <a:ea typeface="微软雅黑" panose="020B0503020204020204" pitchFamily="34" charset="-122"/>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xzhou74@asu.ed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5.gif"/></Relationships>
</file>

<file path=ppt/slides/_rels/slide17.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17.xml"/><Relationship Id="rId7" Type="http://schemas.openxmlformats.org/officeDocument/2006/relationships/image" Target="../media/image27.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package" Target="../embeddings/Microsoft_Visio___1.vsdx"/><Relationship Id="rId4" Type="http://schemas.openxmlformats.org/officeDocument/2006/relationships/image" Target="../media/image2.png"/><Relationship Id="rId9"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baidu.com/link?url=5_oYhno5leIGjgVI0IYO4OB1cGz8JvNS7SLVs6_x1mF3SlmMBYN0J6mv3buhfS_Z"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image" Target="../media/image32.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comments" Target="../comments/comment1.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57.png"/><Relationship Id="rId7"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35.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58.png"/><Relationship Id="rId7"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35.png"/><Relationship Id="rId4" Type="http://schemas.openxmlformats.org/officeDocument/2006/relationships/image" Target="../media/image130.png"/><Relationship Id="rId9" Type="http://schemas.openxmlformats.org/officeDocument/2006/relationships/image" Target="../media/image170.png"/></Relationships>
</file>

<file path=ppt/slides/_rels/slide29.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59.png"/><Relationship Id="rId7" Type="http://schemas.openxmlformats.org/officeDocument/2006/relationships/image" Target="../media/image251.png"/><Relationship Id="rId12"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0.png"/><Relationship Id="rId5" Type="http://schemas.openxmlformats.org/officeDocument/2006/relationships/image" Target="../media/image220.png"/><Relationship Id="rId10" Type="http://schemas.openxmlformats.org/officeDocument/2006/relationships/image" Target="../media/image28.png"/><Relationship Id="rId4" Type="http://schemas.openxmlformats.org/officeDocument/2006/relationships/image" Target="../media/image60.png"/><Relationship Id="rId9" Type="http://schemas.openxmlformats.org/officeDocument/2006/relationships/image" Target="../media/image27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320.png"/><Relationship Id="rId4" Type="http://schemas.openxmlformats.org/officeDocument/2006/relationships/image" Target="../media/image310.png"/></Relationships>
</file>

<file path=ppt/slides/_rels/slide31.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chart" Target="../charts/chart1.xml"/><Relationship Id="rId7" Type="http://schemas.openxmlformats.org/officeDocument/2006/relationships/image" Target="../media/image36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51.png"/><Relationship Id="rId5" Type="http://schemas.openxmlformats.org/officeDocument/2006/relationships/image" Target="../media/image341.png"/><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40.pn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50.png"/></Relationships>
</file>

<file path=ppt/slides/_rels/slide33.xml.rels><?xml version="1.0" encoding="UTF-8" standalone="yes"?>
<Relationships xmlns="http://schemas.openxmlformats.org/package/2006/relationships"><Relationship Id="rId3" Type="http://schemas.openxmlformats.org/officeDocument/2006/relationships/image" Target="../media/image580.png"/><Relationship Id="rId7" Type="http://schemas.openxmlformats.org/officeDocument/2006/relationships/image" Target="../media/image62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610.png"/><Relationship Id="rId5" Type="http://schemas.openxmlformats.org/officeDocument/2006/relationships/image" Target="../media/image64.png"/><Relationship Id="rId4" Type="http://schemas.openxmlformats.org/officeDocument/2006/relationships/image" Target="../media/image590.png"/></Relationships>
</file>

<file path=ppt/slides/_rels/slide34.xml.rels><?xml version="1.0" encoding="UTF-8" standalone="yes"?>
<Relationships xmlns="http://schemas.openxmlformats.org/package/2006/relationships"><Relationship Id="rId3" Type="http://schemas.openxmlformats.org/officeDocument/2006/relationships/image" Target="../media/image430.png"/><Relationship Id="rId7" Type="http://schemas.openxmlformats.org/officeDocument/2006/relationships/image" Target="../media/image420.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10.png"/><Relationship Id="rId5" Type="http://schemas.openxmlformats.org/officeDocument/2006/relationships/image" Target="../media/image65.png"/><Relationship Id="rId4" Type="http://schemas.openxmlformats.org/officeDocument/2006/relationships/image" Target="../media/image440.png"/></Relationships>
</file>

<file path=ppt/slides/_rels/slide35.xml.rels><?xml version="1.0" encoding="UTF-8" standalone="yes"?>
<Relationships xmlns="http://schemas.openxmlformats.org/package/2006/relationships"><Relationship Id="rId3" Type="http://schemas.openxmlformats.org/officeDocument/2006/relationships/hyperlink" Target="https://www.sciencedirect.com/science/article/pii/S0968090X18306685"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hyperlink" Target="https://github.com/xzhou99/BTCG" TargetMode="External"/><Relationship Id="rId4" Type="http://schemas.openxmlformats.org/officeDocument/2006/relationships/hyperlink" Target="https://www.researchgate.net/publication/325131295_Hierarchical_travel_demand_estimation_using_multiple_data_sources_A_forward_and_backward_propagation_algorithmic_framework_on_a_layered_computational_grap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19" y="6013788"/>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 xmlns:a16="http://schemas.microsoft.com/office/drawing/2014/main" id="{642625CE-71D1-4ECD-B270-FEDFB6FA6E18}"/>
              </a:ext>
            </a:extLst>
          </p:cNvPr>
          <p:cNvSpPr/>
          <p:nvPr/>
        </p:nvSpPr>
        <p:spPr>
          <a:xfrm>
            <a:off x="3346169" y="5660676"/>
            <a:ext cx="4993739" cy="923330"/>
          </a:xfrm>
          <a:prstGeom prst="rect">
            <a:avLst/>
          </a:prstGeom>
        </p:spPr>
        <p:txBody>
          <a:bodyPr wrap="none">
            <a:spAutoFit/>
          </a:bodyPr>
          <a:lstStyle/>
          <a:p>
            <a:r>
              <a:rPr lang="en-US" altLang="zh-CN" b="1" dirty="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Co-author:  </a:t>
            </a:r>
            <a:endParaRPr lang="en-US" altLang="zh-CN" b="1" dirty="0" smtClean="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endParaRPr>
          </a:p>
          <a:p>
            <a:r>
              <a:rPr lang="en-US" altLang="zh-CN" b="1" dirty="0" smtClean="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Postdoc </a:t>
            </a:r>
            <a:r>
              <a:rPr lang="en-US" altLang="zh-CN" b="1" dirty="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scholar at ASU: </a:t>
            </a:r>
            <a:r>
              <a:rPr lang="en-US" altLang="zh-CN" b="1" dirty="0" smtClean="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Dr. </a:t>
            </a:r>
            <a:r>
              <a:rPr lang="en-US" altLang="zh-CN" b="1" dirty="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Xin </a:t>
            </a:r>
            <a:r>
              <a:rPr lang="en-US" altLang="zh-CN" b="1" dirty="0" smtClean="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Wu; </a:t>
            </a:r>
          </a:p>
          <a:p>
            <a:r>
              <a:rPr lang="en-US" b="1" dirty="0" smtClean="0">
                <a:latin typeface="Palatino Linotype" panose="02040502050505030304" pitchFamily="18" charset="0"/>
                <a:ea typeface="Microsoft YaHei UI" panose="020B0503020204020204" pitchFamily="34" charset="-122"/>
                <a:cs typeface="Times New Roman" panose="02020603050405020304" pitchFamily="18" charset="0"/>
              </a:rPr>
              <a:t>Southeast University, </a:t>
            </a:r>
            <a:r>
              <a:rPr lang="en-US" altLang="zh-CN" b="1" dirty="0" smtClean="0">
                <a:latin typeface="Palatino Linotype" panose="02040502050505030304" pitchFamily="18" charset="0"/>
                <a:ea typeface="Microsoft YaHei UI" panose="020B0503020204020204" pitchFamily="34" charset="-122"/>
                <a:cs typeface="Times New Roman" panose="02020603050405020304" pitchFamily="18" charset="0"/>
              </a:rPr>
              <a:t>China</a:t>
            </a:r>
            <a:r>
              <a:rPr lang="zh-CN" altLang="en-US" b="1" dirty="0" smtClean="0">
                <a:latin typeface="Palatino Linotype" panose="02040502050505030304" pitchFamily="18" charset="0"/>
                <a:ea typeface="Microsoft YaHei UI" panose="020B0503020204020204" pitchFamily="34" charset="-122"/>
                <a:cs typeface="Times New Roman" panose="02020603050405020304" pitchFamily="18" charset="0"/>
              </a:rPr>
              <a:t>：</a:t>
            </a:r>
            <a:r>
              <a:rPr lang="en-US" altLang="zh-CN" b="1" dirty="0" smtClean="0">
                <a:latin typeface="Palatino Linotype" panose="02040502050505030304" pitchFamily="18" charset="0"/>
                <a:ea typeface="Microsoft YaHei UI" panose="020B0503020204020204" pitchFamily="34" charset="-122"/>
                <a:cs typeface="Times New Roman" panose="02020603050405020304" pitchFamily="18" charset="0"/>
              </a:rPr>
              <a:t> </a:t>
            </a:r>
            <a:r>
              <a:rPr lang="en-US" altLang="zh-CN" b="1" dirty="0" smtClean="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Dr. </a:t>
            </a:r>
            <a:r>
              <a:rPr lang="en-US" altLang="zh-CN" b="1" dirty="0" err="1" smtClean="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Qixiu</a:t>
            </a:r>
            <a:r>
              <a:rPr lang="en-US" altLang="zh-CN" b="1" dirty="0" smtClean="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 Chen</a:t>
            </a:r>
            <a:endParaRPr lang="en-US" altLang="zh-CN" b="1" dirty="0">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endParaRPr>
          </a:p>
        </p:txBody>
      </p:sp>
      <p:sp>
        <p:nvSpPr>
          <p:cNvPr id="12" name="Title 1">
            <a:extLst>
              <a:ext uri="{FF2B5EF4-FFF2-40B4-BE49-F238E27FC236}">
                <a16:creationId xmlns="" xmlns:a16="http://schemas.microsoft.com/office/drawing/2014/main" id="{342E202A-BFDD-45AC-B208-1139544E2BD3}"/>
              </a:ext>
            </a:extLst>
          </p:cNvPr>
          <p:cNvSpPr txBox="1">
            <a:spLocks/>
          </p:cNvSpPr>
          <p:nvPr/>
        </p:nvSpPr>
        <p:spPr bwMode="auto">
          <a:xfrm>
            <a:off x="336176" y="607460"/>
            <a:ext cx="11246224" cy="27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gn="l"/>
            <a:r>
              <a:rPr lang="en-US" altLang="zh-CN" sz="3600" b="1" dirty="0">
                <a:latin typeface="Palatino Linotype" panose="02040502050505030304" pitchFamily="18" charset="0"/>
                <a:cs typeface="Arial" charset="0"/>
              </a:rPr>
              <a:t>Consistency Guarantee of Transportation Modeling Calibration and Validation Using Multi-Source Data in a Computational Graph Approach</a:t>
            </a:r>
            <a:endParaRPr lang="en-US" sz="3600" b="1" dirty="0">
              <a:latin typeface="Palatino Linotype" panose="02040502050505030304" pitchFamily="18" charset="0"/>
              <a:cs typeface="Arial" charset="0"/>
            </a:endParaRPr>
          </a:p>
        </p:txBody>
      </p:sp>
      <p:sp>
        <p:nvSpPr>
          <p:cNvPr id="13" name="Line 5">
            <a:extLst>
              <a:ext uri="{FF2B5EF4-FFF2-40B4-BE49-F238E27FC236}">
                <a16:creationId xmlns="" xmlns:a16="http://schemas.microsoft.com/office/drawing/2014/main" id="{2399B223-5C2F-4974-9A50-7ED2BEF59CB7}"/>
              </a:ext>
            </a:extLst>
          </p:cNvPr>
          <p:cNvSpPr>
            <a:spLocks noChangeShapeType="1"/>
          </p:cNvSpPr>
          <p:nvPr/>
        </p:nvSpPr>
        <p:spPr bwMode="auto">
          <a:xfrm flipV="1">
            <a:off x="409575" y="3429000"/>
            <a:ext cx="11358937" cy="16220"/>
          </a:xfrm>
          <a:prstGeom prst="line">
            <a:avLst/>
          </a:prstGeom>
          <a:noFill/>
          <a:ln w="57150">
            <a:solidFill>
              <a:srgbClr val="8C1D40"/>
            </a:solidFill>
            <a:miter lim="800000"/>
            <a:headEnd/>
            <a:tailEnd/>
          </a:ln>
          <a:extLst>
            <a:ext uri="{909E8E84-426E-40DD-AFC4-6F175D3DCCD1}">
              <a14:hiddenFill xmlns:a14="http://schemas.microsoft.com/office/drawing/2010/main">
                <a:noFill/>
              </a14:hiddenFill>
            </a:ext>
          </a:extLst>
        </p:spPr>
        <p:txBody>
          <a:bodyPr lIns="0" tIns="0" rIns="0" bIns="0"/>
          <a:lstStyle/>
          <a:p>
            <a:endParaRPr lang="zh-CN" altLang="en-US" sz="900" dirty="0">
              <a:highlight>
                <a:srgbClr val="800000"/>
              </a:highlight>
              <a:latin typeface="Palatino Linotype" panose="02040502050505030304" pitchFamily="18" charset="0"/>
            </a:endParaRPr>
          </a:p>
        </p:txBody>
      </p:sp>
      <p:sp>
        <p:nvSpPr>
          <p:cNvPr id="14" name="Rectangle 3">
            <a:extLst>
              <a:ext uri="{FF2B5EF4-FFF2-40B4-BE49-F238E27FC236}">
                <a16:creationId xmlns="" xmlns:a16="http://schemas.microsoft.com/office/drawing/2014/main" id="{81A311A6-8A56-440B-A76C-5AE73A154D6B}"/>
              </a:ext>
            </a:extLst>
          </p:cNvPr>
          <p:cNvSpPr>
            <a:spLocks/>
          </p:cNvSpPr>
          <p:nvPr/>
        </p:nvSpPr>
        <p:spPr bwMode="auto">
          <a:xfrm>
            <a:off x="3431894" y="3560199"/>
            <a:ext cx="7293480" cy="24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sz="5600">
                <a:solidFill>
                  <a:srgbClr val="000000"/>
                </a:solidFill>
                <a:latin typeface="Gill Sans" charset="0"/>
                <a:ea typeface="Heiti SC Light" charset="-122"/>
                <a:sym typeface="Gill Sans" charset="0"/>
              </a:defRPr>
            </a:lvl1pPr>
            <a:lvl2pPr marL="742950" indent="-285750">
              <a:defRPr sz="5600">
                <a:solidFill>
                  <a:srgbClr val="000000"/>
                </a:solidFill>
                <a:latin typeface="Gill Sans" charset="0"/>
                <a:ea typeface="Heiti SC Light" charset="-122"/>
                <a:sym typeface="Gill Sans" charset="0"/>
              </a:defRPr>
            </a:lvl2pPr>
            <a:lvl3pPr marL="1143000" indent="-228600">
              <a:defRPr sz="5600">
                <a:solidFill>
                  <a:srgbClr val="000000"/>
                </a:solidFill>
                <a:latin typeface="Gill Sans" charset="0"/>
                <a:ea typeface="Heiti SC Light" charset="-122"/>
                <a:sym typeface="Gill Sans" charset="0"/>
              </a:defRPr>
            </a:lvl3pPr>
            <a:lvl4pPr marL="1600200" indent="-228600">
              <a:defRPr sz="5600">
                <a:solidFill>
                  <a:srgbClr val="000000"/>
                </a:solidFill>
                <a:latin typeface="Gill Sans" charset="0"/>
                <a:ea typeface="Heiti SC Light" charset="-122"/>
                <a:sym typeface="Gill Sans" charset="0"/>
              </a:defRPr>
            </a:lvl4pPr>
            <a:lvl5pPr marL="2057400" indent="-228600">
              <a:defRPr sz="56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56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56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56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5600">
                <a:solidFill>
                  <a:srgbClr val="000000"/>
                </a:solidFill>
                <a:latin typeface="Gill Sans" charset="0"/>
                <a:ea typeface="Heiti SC Light" charset="-122"/>
                <a:sym typeface="Gill Sans" charset="0"/>
              </a:defRPr>
            </a:lvl9pPr>
          </a:lstStyle>
          <a:p>
            <a:r>
              <a:rPr lang="en-US" altLang="zh-CN"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Xuesong Zhou, </a:t>
            </a:r>
            <a:r>
              <a:rPr lang="en-US" altLang="zh-CN"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hlinkClick r:id="rId4"/>
              </a:rPr>
              <a:t>xzhou74@asu.edu</a:t>
            </a:r>
            <a:r>
              <a:rPr lang="en-US" altLang="zh-CN"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 </a:t>
            </a:r>
          </a:p>
          <a:p>
            <a:endParaRPr lang="en-US" altLang="zh-CN"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endParaRPr>
          </a:p>
          <a:p>
            <a:r>
              <a:rPr lang="en-US" altLang="zh-CN"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School of Sustainable Engineering and the Built Environment</a:t>
            </a:r>
          </a:p>
          <a:p>
            <a:r>
              <a:rPr lang="en-US" altLang="zh-CN"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Arizona State </a:t>
            </a:r>
            <a:r>
              <a:rPr lang="en-US" altLang="zh-CN" sz="2000" b="1" dirty="0" smtClean="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rPr>
              <a:t>University, USA </a:t>
            </a:r>
            <a:endParaRPr lang="en-US" altLang="zh-CN"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endParaRPr>
          </a:p>
          <a:p>
            <a:endParaRPr lang="en-US" altLang="zh-CN"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sym typeface="Open Sans Light" charset="0"/>
            </a:endParaRPr>
          </a:p>
          <a:p>
            <a:endParaRPr lang="en-US" sz="2000" b="1" dirty="0">
              <a:solidFill>
                <a:schemeClr val="tx1"/>
              </a:solidFill>
              <a:latin typeface="Palatino Linotype" panose="02040502050505030304" pitchFamily="18" charset="0"/>
              <a:ea typeface="Microsoft YaHei UI" panose="020B0503020204020204" pitchFamily="34" charset="-122"/>
              <a:cs typeface="Times New Roman" panose="02020603050405020304" pitchFamily="18" charset="0"/>
            </a:endParaRPr>
          </a:p>
        </p:txBody>
      </p:sp>
    </p:spTree>
  </p:cSld>
  <p:clrMapOvr>
    <a:masterClrMapping/>
  </p:clrMapOvr>
  <p:transition>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 xmlns:a16="http://schemas.microsoft.com/office/drawing/2014/main" id="{378FDD6F-31CF-4573-BAD5-0507CFB4F374}"/>
              </a:ext>
            </a:extLst>
          </p:cNvPr>
          <p:cNvSpPr/>
          <p:nvPr/>
        </p:nvSpPr>
        <p:spPr>
          <a:xfrm>
            <a:off x="108435" y="680442"/>
            <a:ext cx="7324441" cy="584775"/>
          </a:xfrm>
          <a:prstGeom prst="rect">
            <a:avLst/>
          </a:prstGeom>
        </p:spPr>
        <p:txBody>
          <a:bodyPr wrap="none">
            <a:spAutoFit/>
          </a:bodyPr>
          <a:lstStyle/>
          <a:p>
            <a:r>
              <a:rPr lang="en-US" altLang="zh-CN" sz="3200" b="1" dirty="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2. Forward and Backward propagation</a:t>
            </a:r>
          </a:p>
        </p:txBody>
      </p:sp>
      <p:sp>
        <p:nvSpPr>
          <p:cNvPr id="5" name="矩形 4">
            <a:extLst>
              <a:ext uri="{FF2B5EF4-FFF2-40B4-BE49-F238E27FC236}">
                <a16:creationId xmlns="" xmlns:a16="http://schemas.microsoft.com/office/drawing/2014/main" id="{737D4D6A-0A98-4185-98EB-C30DC94C5946}"/>
              </a:ext>
            </a:extLst>
          </p:cNvPr>
          <p:cNvSpPr/>
          <p:nvPr/>
        </p:nvSpPr>
        <p:spPr>
          <a:xfrm>
            <a:off x="4993408" y="6362474"/>
            <a:ext cx="7125925" cy="369332"/>
          </a:xfrm>
          <a:prstGeom prst="rect">
            <a:avLst/>
          </a:prstGeom>
        </p:spPr>
        <p:txBody>
          <a:bodyPr wrap="none">
            <a:spAutoFit/>
          </a:bodyPr>
          <a:lstStyle/>
          <a:p>
            <a:r>
              <a:rPr lang="en-US" altLang="zh-CN" dirty="0">
                <a:latin typeface="Palatino Linotype" panose="02040502050505030304" pitchFamily="18" charset="0"/>
              </a:rPr>
              <a:t>Source: </a:t>
            </a:r>
            <a:r>
              <a:rPr lang="zh-CN" altLang="en-US" dirty="0">
                <a:latin typeface="Palatino Linotype" panose="02040502050505030304" pitchFamily="18" charset="0"/>
              </a:rPr>
              <a:t>http://galaxy.agh.edu.pl/~vlsi/AI/backp_t_en/backprop.html</a:t>
            </a:r>
          </a:p>
        </p:txBody>
      </p:sp>
      <p:pic>
        <p:nvPicPr>
          <p:cNvPr id="6" name="图片 5">
            <a:extLst>
              <a:ext uri="{FF2B5EF4-FFF2-40B4-BE49-F238E27FC236}">
                <a16:creationId xmlns="" xmlns:a16="http://schemas.microsoft.com/office/drawing/2014/main" id="{095892B3-A634-4274-B102-EA046241E536}"/>
              </a:ext>
            </a:extLst>
          </p:cNvPr>
          <p:cNvPicPr>
            <a:picLocks noChangeAspect="1"/>
          </p:cNvPicPr>
          <p:nvPr/>
        </p:nvPicPr>
        <p:blipFill>
          <a:blip r:embed="rId4"/>
          <a:stretch>
            <a:fillRect/>
          </a:stretch>
        </p:blipFill>
        <p:spPr>
          <a:xfrm>
            <a:off x="1975097" y="1701675"/>
            <a:ext cx="3358133" cy="1298332"/>
          </a:xfrm>
          <a:prstGeom prst="rect">
            <a:avLst/>
          </a:prstGeom>
          <a:ln>
            <a:solidFill>
              <a:schemeClr val="tx1"/>
            </a:solidFill>
          </a:ln>
        </p:spPr>
      </p:pic>
      <p:pic>
        <p:nvPicPr>
          <p:cNvPr id="7" name="图片 6">
            <a:extLst>
              <a:ext uri="{FF2B5EF4-FFF2-40B4-BE49-F238E27FC236}">
                <a16:creationId xmlns="" xmlns:a16="http://schemas.microsoft.com/office/drawing/2014/main" id="{0B2E1A0A-97A4-4B72-A7B0-0824702218A6}"/>
              </a:ext>
            </a:extLst>
          </p:cNvPr>
          <p:cNvPicPr>
            <a:picLocks noChangeAspect="1"/>
          </p:cNvPicPr>
          <p:nvPr/>
        </p:nvPicPr>
        <p:blipFill>
          <a:blip r:embed="rId5"/>
          <a:stretch>
            <a:fillRect/>
          </a:stretch>
        </p:blipFill>
        <p:spPr>
          <a:xfrm>
            <a:off x="1970827" y="3142792"/>
            <a:ext cx="3335007" cy="1405166"/>
          </a:xfrm>
          <a:prstGeom prst="rect">
            <a:avLst/>
          </a:prstGeom>
          <a:ln>
            <a:solidFill>
              <a:schemeClr val="tx1"/>
            </a:solidFill>
          </a:ln>
        </p:spPr>
      </p:pic>
      <p:pic>
        <p:nvPicPr>
          <p:cNvPr id="8" name="图片 7">
            <a:extLst>
              <a:ext uri="{FF2B5EF4-FFF2-40B4-BE49-F238E27FC236}">
                <a16:creationId xmlns="" xmlns:a16="http://schemas.microsoft.com/office/drawing/2014/main" id="{C9513E3C-04E7-4E5C-9D9E-875965E2FDD0}"/>
              </a:ext>
            </a:extLst>
          </p:cNvPr>
          <p:cNvPicPr>
            <a:picLocks noChangeAspect="1"/>
          </p:cNvPicPr>
          <p:nvPr/>
        </p:nvPicPr>
        <p:blipFill>
          <a:blip r:embed="rId6"/>
          <a:stretch>
            <a:fillRect/>
          </a:stretch>
        </p:blipFill>
        <p:spPr>
          <a:xfrm>
            <a:off x="1970827" y="4663017"/>
            <a:ext cx="3335007" cy="1347058"/>
          </a:xfrm>
          <a:prstGeom prst="rect">
            <a:avLst/>
          </a:prstGeom>
          <a:ln>
            <a:solidFill>
              <a:schemeClr val="tx1"/>
            </a:solidFill>
          </a:ln>
        </p:spPr>
      </p:pic>
      <p:pic>
        <p:nvPicPr>
          <p:cNvPr id="9" name="Picture 2">
            <a:extLst>
              <a:ext uri="{FF2B5EF4-FFF2-40B4-BE49-F238E27FC236}">
                <a16:creationId xmlns="" xmlns:a16="http://schemas.microsoft.com/office/drawing/2014/main" id="{38A985BC-B3EA-4EF9-AF8E-6B0B6D96B8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4214" y="1628997"/>
            <a:ext cx="3321200" cy="13710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 xmlns:a16="http://schemas.microsoft.com/office/drawing/2014/main" id="{251739EA-1D69-4D66-9E7B-810B97B523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2284" y="3142792"/>
            <a:ext cx="3380108" cy="14051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 xmlns:a16="http://schemas.microsoft.com/office/drawing/2014/main" id="{5935ECDF-A656-4767-AEC9-A1810806DD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4214" y="4678602"/>
            <a:ext cx="3358178" cy="14559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 xmlns:a16="http://schemas.microsoft.com/office/drawing/2014/main" id="{1B4FF5F3-9188-4661-BF8A-7E6C2781C9F7}"/>
              </a:ext>
            </a:extLst>
          </p:cNvPr>
          <p:cNvSpPr/>
          <p:nvPr/>
        </p:nvSpPr>
        <p:spPr>
          <a:xfrm>
            <a:off x="5732527" y="3335235"/>
            <a:ext cx="1700349" cy="646331"/>
          </a:xfrm>
          <a:prstGeom prst="rect">
            <a:avLst/>
          </a:prstGeom>
        </p:spPr>
        <p:txBody>
          <a:bodyPr wrap="square">
            <a:spAutoFit/>
          </a:bodyPr>
          <a:lstStyle/>
          <a:p>
            <a:r>
              <a:rPr lang="en-US" altLang="zh-CN" b="1" dirty="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Backward propagation</a:t>
            </a:r>
            <a:endParaRPr lang="zh-CN" altLang="en-US" dirty="0">
              <a:latin typeface="Palatino Linotype" panose="02040502050505030304" pitchFamily="18" charset="0"/>
            </a:endParaRPr>
          </a:p>
        </p:txBody>
      </p:sp>
      <p:sp>
        <p:nvSpPr>
          <p:cNvPr id="13" name="矩形 12">
            <a:extLst>
              <a:ext uri="{FF2B5EF4-FFF2-40B4-BE49-F238E27FC236}">
                <a16:creationId xmlns="" xmlns:a16="http://schemas.microsoft.com/office/drawing/2014/main" id="{162BBC09-0612-4EEA-AA19-4F467F5A2094}"/>
              </a:ext>
            </a:extLst>
          </p:cNvPr>
          <p:cNvSpPr/>
          <p:nvPr/>
        </p:nvSpPr>
        <p:spPr>
          <a:xfrm>
            <a:off x="163175" y="3368232"/>
            <a:ext cx="1700349" cy="646331"/>
          </a:xfrm>
          <a:prstGeom prst="rect">
            <a:avLst/>
          </a:prstGeom>
        </p:spPr>
        <p:txBody>
          <a:bodyPr wrap="square">
            <a:spAutoFit/>
          </a:bodyPr>
          <a:lstStyle/>
          <a:p>
            <a:r>
              <a:rPr lang="en-US" altLang="zh-CN" b="1" dirty="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Forward propagation</a:t>
            </a:r>
            <a:endParaRPr lang="zh-CN" altLang="en-US" dirty="0">
              <a:latin typeface="Palatino Linotype" panose="02040502050505030304" pitchFamily="18" charset="0"/>
            </a:endParaRPr>
          </a:p>
        </p:txBody>
      </p:sp>
    </p:spTree>
    <p:extLst>
      <p:ext uri="{BB962C8B-B14F-4D97-AF65-F5344CB8AC3E}">
        <p14:creationId xmlns:p14="http://schemas.microsoft.com/office/powerpoint/2010/main" val="1789763466"/>
      </p:ext>
    </p:extLst>
  </p:cSld>
  <p:clrMapOvr>
    <a:masterClrMapping/>
  </p:clrMapOvr>
  <p:transition>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1">
            <a:extLst>
              <a:ext uri="{FF2B5EF4-FFF2-40B4-BE49-F238E27FC236}">
                <a16:creationId xmlns="" xmlns:a16="http://schemas.microsoft.com/office/drawing/2014/main" id="{6EE72271-D408-4E62-A962-CD081D02F171}"/>
              </a:ext>
            </a:extLst>
          </p:cNvPr>
          <p:cNvSpPr txBox="1">
            <a:spLocks/>
          </p:cNvSpPr>
          <p:nvPr/>
        </p:nvSpPr>
        <p:spPr>
          <a:xfrm>
            <a:off x="112735" y="6255"/>
            <a:ext cx="7606793" cy="6238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a:latin typeface="Palatino Linotype" panose="02040502050505030304" pitchFamily="18" charset="0"/>
                <a:ea typeface="微软雅黑" panose="020B0503020204020204" pitchFamily="34" charset="-122"/>
              </a:rPr>
              <a:t>Example of </a:t>
            </a:r>
            <a:r>
              <a:rPr lang="en-US" altLang="zh-CN" sz="3600" b="1" dirty="0" smtClean="0">
                <a:latin typeface="Palatino Linotype" panose="02040502050505030304" pitchFamily="18" charset="0"/>
                <a:ea typeface="微软雅黑" panose="020B0503020204020204" pitchFamily="34" charset="-122"/>
              </a:rPr>
              <a:t>our thought</a:t>
            </a:r>
            <a:endParaRPr lang="en-US" altLang="zh-CN" sz="3600" b="1" dirty="0">
              <a:latin typeface="Palatino Linotype" panose="02040502050505030304" pitchFamily="18" charset="0"/>
              <a:ea typeface="微软雅黑" panose="020B0503020204020204" pitchFamily="34" charset="-122"/>
            </a:endParaRPr>
          </a:p>
        </p:txBody>
      </p:sp>
      <p:sp>
        <p:nvSpPr>
          <p:cNvPr id="4" name="矩形 3">
            <a:extLst>
              <a:ext uri="{FF2B5EF4-FFF2-40B4-BE49-F238E27FC236}">
                <a16:creationId xmlns="" xmlns:a16="http://schemas.microsoft.com/office/drawing/2014/main" id="{51920598-59BF-4EC2-AA37-DC09554A4160}"/>
              </a:ext>
            </a:extLst>
          </p:cNvPr>
          <p:cNvSpPr/>
          <p:nvPr/>
        </p:nvSpPr>
        <p:spPr>
          <a:xfrm>
            <a:off x="2801193" y="659727"/>
            <a:ext cx="8114967" cy="59989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zh-CN" dirty="0">
              <a:latin typeface="Palatino Linotype" panose="02040502050505030304" pitchFamily="18" charset="0"/>
            </a:endParaRPr>
          </a:p>
        </p:txBody>
      </p:sp>
      <p:graphicFrame>
        <p:nvGraphicFramePr>
          <p:cNvPr id="5" name="对象 4">
            <a:extLst>
              <a:ext uri="{FF2B5EF4-FFF2-40B4-BE49-F238E27FC236}">
                <a16:creationId xmlns="" xmlns:a16="http://schemas.microsoft.com/office/drawing/2014/main" id="{473C6701-A348-4787-9E7D-DD418A38D815}"/>
              </a:ext>
            </a:extLst>
          </p:cNvPr>
          <p:cNvGraphicFramePr>
            <a:graphicFrameLocks noChangeAspect="1"/>
          </p:cNvGraphicFramePr>
          <p:nvPr>
            <p:extLst>
              <p:ext uri="{D42A27DB-BD31-4B8C-83A1-F6EECF244321}">
                <p14:modId xmlns:p14="http://schemas.microsoft.com/office/powerpoint/2010/main" val="4267560367"/>
              </p:ext>
            </p:extLst>
          </p:nvPr>
        </p:nvGraphicFramePr>
        <p:xfrm>
          <a:off x="3100718" y="719057"/>
          <a:ext cx="7616750" cy="5904909"/>
        </p:xfrm>
        <a:graphic>
          <a:graphicData uri="http://schemas.openxmlformats.org/presentationml/2006/ole">
            <mc:AlternateContent xmlns:mc="http://schemas.openxmlformats.org/markup-compatibility/2006">
              <mc:Choice xmlns:v="urn:schemas-microsoft-com:vml" Requires="v">
                <p:oleObj spid="_x0000_s1203" name="Visio" r:id="rId5" imgW="12382677" imgH="9563304" progId="Visio.Drawing.15">
                  <p:embed/>
                </p:oleObj>
              </mc:Choice>
              <mc:Fallback>
                <p:oleObj name="Visio" r:id="rId5" imgW="12382677" imgH="9563304" progId="Visio.Drawing.15">
                  <p:embed/>
                  <p:pic>
                    <p:nvPicPr>
                      <p:cNvPr id="10" name="对象 9">
                        <a:extLst>
                          <a:ext uri="{FF2B5EF4-FFF2-40B4-BE49-F238E27FC236}">
                            <a16:creationId xmlns="" xmlns:a16="http://schemas.microsoft.com/office/drawing/2014/main" id="{9AE7906B-A847-419F-9232-9C9B558CF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0718" y="719057"/>
                        <a:ext cx="7616750" cy="5904909"/>
                      </a:xfrm>
                      <a:prstGeom prst="rect">
                        <a:avLst/>
                      </a:prstGeom>
                      <a:noFill/>
                    </p:spPr>
                  </p:pic>
                </p:oleObj>
              </mc:Fallback>
            </mc:AlternateContent>
          </a:graphicData>
        </a:graphic>
      </p:graphicFrame>
    </p:spTree>
    <p:extLst>
      <p:ext uri="{BB962C8B-B14F-4D97-AF65-F5344CB8AC3E}">
        <p14:creationId xmlns:p14="http://schemas.microsoft.com/office/powerpoint/2010/main" val="1253548516"/>
      </p:ext>
    </p:extLst>
  </p:cSld>
  <p:clrMapOvr>
    <a:masterClrMapping/>
  </p:clrMapOvr>
  <p:transition>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a:extLst>
              <a:ext uri="{FF2B5EF4-FFF2-40B4-BE49-F238E27FC236}">
                <a16:creationId xmlns="" xmlns:a16="http://schemas.microsoft.com/office/drawing/2014/main" id="{8A12C439-83C2-4FEA-A7DF-4E840E9574C1}"/>
              </a:ext>
            </a:extLst>
          </p:cNvPr>
          <p:cNvSpPr txBox="1">
            <a:spLocks/>
          </p:cNvSpPr>
          <p:nvPr/>
        </p:nvSpPr>
        <p:spPr>
          <a:xfrm>
            <a:off x="385953" y="0"/>
            <a:ext cx="10515600" cy="7080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latin typeface="Palatino Linotype" panose="02040502050505030304" pitchFamily="18" charset="0"/>
                <a:ea typeface="微软雅黑" panose="020B0503020204020204" pitchFamily="34" charset="-122"/>
              </a:rPr>
              <a:t>Explainable representation </a:t>
            </a:r>
            <a:r>
              <a:rPr lang="en-US" altLang="zh-CN" sz="3600" b="1" dirty="0">
                <a:latin typeface="Palatino Linotype" panose="02040502050505030304" pitchFamily="18" charset="0"/>
                <a:ea typeface="微软雅黑" panose="020B0503020204020204" pitchFamily="34" charset="-122"/>
              </a:rPr>
              <a:t>in </a:t>
            </a:r>
            <a:r>
              <a:rPr lang="en-US" altLang="zh-CN" sz="3600" b="1" dirty="0" smtClean="0">
                <a:latin typeface="Palatino Linotype" panose="02040502050505030304" pitchFamily="18" charset="0"/>
                <a:ea typeface="微软雅黑" panose="020B0503020204020204" pitchFamily="34" charset="-122"/>
              </a:rPr>
              <a:t>an </a:t>
            </a:r>
            <a:r>
              <a:rPr lang="en-US" altLang="zh-CN" sz="3600" b="1" dirty="0">
                <a:latin typeface="Palatino Linotype" panose="02040502050505030304" pitchFamily="18" charset="0"/>
                <a:ea typeface="微软雅黑" panose="020B0503020204020204" pitchFamily="34" charset="-122"/>
              </a:rPr>
              <a:t>explicit form</a:t>
            </a:r>
          </a:p>
        </p:txBody>
      </p:sp>
      <p:sp>
        <p:nvSpPr>
          <p:cNvPr id="5" name="矩形 4">
            <a:extLst>
              <a:ext uri="{FF2B5EF4-FFF2-40B4-BE49-F238E27FC236}">
                <a16:creationId xmlns="" xmlns:a16="http://schemas.microsoft.com/office/drawing/2014/main" id="{DB0F8F87-D4C3-47F0-837E-D1B501E5E191}"/>
              </a:ext>
            </a:extLst>
          </p:cNvPr>
          <p:cNvSpPr/>
          <p:nvPr/>
        </p:nvSpPr>
        <p:spPr>
          <a:xfrm>
            <a:off x="213360" y="915601"/>
            <a:ext cx="7762240" cy="501230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zh-CN" dirty="0"/>
          </a:p>
        </p:txBody>
      </p:sp>
      <p:pic>
        <p:nvPicPr>
          <p:cNvPr id="6" name="图片 5">
            <a:extLst>
              <a:ext uri="{FF2B5EF4-FFF2-40B4-BE49-F238E27FC236}">
                <a16:creationId xmlns="" xmlns:a16="http://schemas.microsoft.com/office/drawing/2014/main" id="{BF426A40-8D52-4B7C-88C7-9B86D2F68EE1}"/>
              </a:ext>
            </a:extLst>
          </p:cNvPr>
          <p:cNvPicPr>
            <a:picLocks noChangeAspect="1"/>
          </p:cNvPicPr>
          <p:nvPr/>
        </p:nvPicPr>
        <p:blipFill>
          <a:blip r:embed="rId4"/>
          <a:stretch>
            <a:fillRect/>
          </a:stretch>
        </p:blipFill>
        <p:spPr>
          <a:xfrm>
            <a:off x="298679" y="1098984"/>
            <a:ext cx="7388767" cy="4635886"/>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 xmlns:a16="http://schemas.microsoft.com/office/drawing/2014/main" id="{6A4D38EC-6DD2-4AB8-8AEF-4BAA6C198045}"/>
                  </a:ext>
                </a:extLst>
              </p:cNvPr>
              <p:cNvSpPr txBox="1"/>
              <p:nvPr/>
            </p:nvSpPr>
            <p:spPr>
              <a:xfrm>
                <a:off x="8274143" y="940763"/>
                <a:ext cx="3811177" cy="5119350"/>
              </a:xfrm>
              <a:prstGeom prst="rect">
                <a:avLst/>
              </a:prstGeom>
              <a:noFill/>
            </p:spPr>
            <p:txBody>
              <a:bodyPr wrap="square" rtlCol="0">
                <a:spAutoFit/>
              </a:bodyPr>
              <a:lstStyle/>
              <a:p>
                <a:r>
                  <a:rPr lang="en-US" altLang="zh-CN" b="1" dirty="0">
                    <a:latin typeface="Palatino Linotype" panose="02040502050505030304" pitchFamily="18" charset="0"/>
                  </a:rPr>
                  <a:t>1. Different types of data sources generate different </a:t>
                </a:r>
                <a:r>
                  <a:rPr lang="en-US" altLang="zh-CN" b="1" dirty="0">
                    <a:solidFill>
                      <a:srgbClr val="8C1D40"/>
                    </a:solidFill>
                    <a:latin typeface="Palatino Linotype" panose="02040502050505030304" pitchFamily="18" charset="0"/>
                  </a:rPr>
                  <a:t>loss function:</a:t>
                </a:r>
              </a:p>
              <a:p>
                <a14:m>
                  <m:oMath xmlns:m="http://schemas.openxmlformats.org/officeDocument/2006/math">
                    <m:sSub>
                      <m:sSubPr>
                        <m:ctrlPr>
                          <a:rPr lang="zh-CN" altLang="zh-CN"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𝐹</m:t>
                        </m:r>
                      </m:e>
                      <m:sub>
                        <m:r>
                          <a:rPr lang="en-US" altLang="zh-CN" i="1">
                            <a:solidFill>
                              <a:schemeClr val="tx1"/>
                            </a:solidFill>
                            <a:latin typeface="Cambria Math" panose="02040503050406030204" pitchFamily="18" charset="0"/>
                          </a:rPr>
                          <m:t>1</m:t>
                        </m:r>
                      </m:sub>
                    </m:sSub>
                    <m:d>
                      <m:dPr>
                        <m:ctrlPr>
                          <a:rPr lang="zh-CN" altLang="zh-CN" i="1">
                            <a:solidFill>
                              <a:schemeClr val="tx1"/>
                            </a:solidFill>
                            <a:latin typeface="Cambria Math" panose="02040503050406030204" pitchFamily="18" charset="0"/>
                          </a:rPr>
                        </m:ctrlPr>
                      </m:dPr>
                      <m:e>
                        <m:r>
                          <a:rPr lang="en-US" altLang="zh-CN" b="1">
                            <a:solidFill>
                              <a:schemeClr val="tx1"/>
                            </a:solidFill>
                            <a:latin typeface="Cambria Math" panose="02040503050406030204" pitchFamily="18" charset="0"/>
                          </a:rPr>
                          <m:t>𝛂</m:t>
                        </m:r>
                      </m:e>
                    </m:d>
                    <m:r>
                      <a:rPr lang="en-US" altLang="zh-CN" i="1">
                        <a:solidFill>
                          <a:schemeClr val="tx1"/>
                        </a:solidFill>
                        <a:latin typeface="Cambria Math" panose="02040503050406030204" pitchFamily="18" charset="0"/>
                      </a:rPr>
                      <m:t>=</m:t>
                    </m:r>
                    <m:f>
                      <m:fPr>
                        <m:ctrlPr>
                          <a:rPr lang="zh-CN"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1</m:t>
                        </m:r>
                      </m:num>
                      <m:den>
                        <m:r>
                          <a:rPr lang="en-US" altLang="zh-CN" i="1">
                            <a:solidFill>
                              <a:schemeClr val="tx1"/>
                            </a:solidFill>
                            <a:latin typeface="Cambria Math" panose="02040503050406030204" pitchFamily="18" charset="0"/>
                          </a:rPr>
                          <m:t>2</m:t>
                        </m:r>
                        <m:sSub>
                          <m:sSubPr>
                            <m:ctrlPr>
                              <a:rPr lang="zh-CN"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𝑀</m:t>
                            </m:r>
                          </m:e>
                          <m:sub>
                            <m:r>
                              <a:rPr lang="en-US" altLang="zh-CN" i="1">
                                <a:solidFill>
                                  <a:schemeClr val="tx1"/>
                                </a:solidFill>
                                <a:latin typeface="Cambria Math" panose="02040503050406030204" pitchFamily="18" charset="0"/>
                              </a:rPr>
                              <m:t>1</m:t>
                            </m:r>
                          </m:sub>
                        </m:sSub>
                      </m:den>
                    </m:f>
                    <m:sSubSup>
                      <m:sSubSupPr>
                        <m:ctrlPr>
                          <a:rPr lang="zh-CN" altLang="zh-CN" i="1">
                            <a:solidFill>
                              <a:schemeClr val="tx1"/>
                            </a:solidFill>
                            <a:latin typeface="Cambria Math" panose="02040503050406030204" pitchFamily="18" charset="0"/>
                          </a:rPr>
                        </m:ctrlPr>
                      </m:sSubSupPr>
                      <m:e>
                        <m:d>
                          <m:dPr>
                            <m:begChr m:val="‖"/>
                            <m:endChr m:val="‖"/>
                            <m:ctrlPr>
                              <a:rPr lang="zh-CN" altLang="zh-CN" i="1">
                                <a:solidFill>
                                  <a:schemeClr val="tx1"/>
                                </a:solidFill>
                                <a:latin typeface="Cambria Math" panose="02040503050406030204" pitchFamily="18" charset="0"/>
                              </a:rPr>
                            </m:ctrlPr>
                          </m:dPr>
                          <m:e>
                            <m:r>
                              <a:rPr lang="en-US" altLang="zh-CN" b="1">
                                <a:solidFill>
                                  <a:schemeClr val="tx1"/>
                                </a:solidFill>
                                <a:latin typeface="Cambria Math" panose="02040503050406030204" pitchFamily="18" charset="0"/>
                              </a:rPr>
                              <m:t>𝛂</m:t>
                            </m:r>
                            <m:r>
                              <a:rPr lang="en-US" altLang="zh-CN">
                                <a:solidFill>
                                  <a:schemeClr val="tx1"/>
                                </a:solidFill>
                                <a:latin typeface="Cambria Math" panose="02040503050406030204" pitchFamily="18" charset="0"/>
                              </a:rPr>
                              <m:t>−</m:t>
                            </m:r>
                            <m:acc>
                              <m:accPr>
                                <m:chr m:val="̅"/>
                                <m:ctrlPr>
                                  <a:rPr lang="zh-CN" altLang="zh-CN" i="1">
                                    <a:solidFill>
                                      <a:schemeClr val="tx1"/>
                                    </a:solidFill>
                                    <a:latin typeface="Cambria Math" panose="02040503050406030204" pitchFamily="18" charset="0"/>
                                  </a:rPr>
                                </m:ctrlPr>
                              </m:accPr>
                              <m:e>
                                <m:r>
                                  <a:rPr lang="en-US" altLang="zh-CN" b="1">
                                    <a:solidFill>
                                      <a:schemeClr val="tx1"/>
                                    </a:solidFill>
                                    <a:latin typeface="Cambria Math" panose="02040503050406030204" pitchFamily="18" charset="0"/>
                                  </a:rPr>
                                  <m:t>𝛂</m:t>
                                </m:r>
                              </m:e>
                            </m:acc>
                          </m:e>
                        </m:d>
                      </m:e>
                      <m:sub>
                        <m:r>
                          <a:rPr lang="en-US" altLang="zh-CN" i="1">
                            <a:solidFill>
                              <a:schemeClr val="tx1"/>
                            </a:solidFill>
                            <a:latin typeface="Cambria Math" panose="02040503050406030204" pitchFamily="18" charset="0"/>
                          </a:rPr>
                          <m:t>2</m:t>
                        </m:r>
                      </m:sub>
                      <m:sup>
                        <m:r>
                          <a:rPr lang="en-US" altLang="zh-CN" i="1">
                            <a:solidFill>
                              <a:schemeClr val="tx1"/>
                            </a:solidFill>
                            <a:latin typeface="Cambria Math" panose="02040503050406030204" pitchFamily="18" charset="0"/>
                          </a:rPr>
                          <m:t>2</m:t>
                        </m:r>
                      </m:sup>
                    </m:sSubSup>
                  </m:oMath>
                </a14:m>
                <a:r>
                  <a:rPr lang="en-US" altLang="zh-CN" b="1" dirty="0">
                    <a:solidFill>
                      <a:schemeClr val="tx1"/>
                    </a:solidFill>
                    <a:latin typeface="Palatino Linotype" panose="02040502050505030304" pitchFamily="18" charset="0"/>
                  </a:rPr>
                  <a:t> </a:t>
                </a:r>
                <a:r>
                  <a:rPr lang="en-US" altLang="zh-CN" b="1" dirty="0">
                    <a:solidFill>
                      <a:schemeClr val="tx1"/>
                    </a:solidFill>
                    <a:latin typeface="Palatino Linotype" panose="02040502050505030304" pitchFamily="18" charset="0"/>
                    <a:sym typeface="Wingdings" panose="05000000000000000000" pitchFamily="2" charset="2"/>
                  </a:rPr>
                  <a:t>(Survey)</a:t>
                </a:r>
                <a:endParaRPr lang="en-US" altLang="zh-CN" b="1" dirty="0">
                  <a:solidFill>
                    <a:schemeClr val="tx1"/>
                  </a:solidFill>
                  <a:latin typeface="Palatino Linotype" panose="02040502050505030304" pitchFamily="18" charset="0"/>
                </a:endParaRPr>
              </a:p>
              <a:p>
                <a14:m>
                  <m:oMath xmlns:m="http://schemas.openxmlformats.org/officeDocument/2006/math">
                    <m:sSub>
                      <m:sSubPr>
                        <m:ctrlPr>
                          <a:rPr lang="zh-CN" altLang="zh-CN"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𝐹</m:t>
                        </m:r>
                      </m:e>
                      <m:sub>
                        <m:r>
                          <a:rPr lang="en-US" altLang="zh-CN" i="1">
                            <a:solidFill>
                              <a:schemeClr val="tx1"/>
                            </a:solidFill>
                            <a:latin typeface="Cambria Math" panose="02040503050406030204" pitchFamily="18" charset="0"/>
                          </a:rPr>
                          <m:t>2</m:t>
                        </m:r>
                      </m:sub>
                    </m:sSub>
                    <m:d>
                      <m:dPr>
                        <m:ctrlPr>
                          <a:rPr lang="zh-CN" altLang="zh-CN" i="1" smtClean="0">
                            <a:solidFill>
                              <a:schemeClr val="tx1"/>
                            </a:solidFill>
                            <a:latin typeface="Cambria Math" panose="02040503050406030204" pitchFamily="18" charset="0"/>
                          </a:rPr>
                        </m:ctrlPr>
                      </m:dPr>
                      <m:e>
                        <m:r>
                          <a:rPr lang="en-US" altLang="zh-CN" b="1" i="1">
                            <a:solidFill>
                              <a:schemeClr val="tx1"/>
                            </a:solidFill>
                            <a:latin typeface="Cambria Math" panose="02040503050406030204" pitchFamily="18" charset="0"/>
                          </a:rPr>
                          <m:t>𝜸</m:t>
                        </m:r>
                      </m:e>
                    </m:d>
                    <m:r>
                      <a:rPr lang="en-US" altLang="zh-CN" i="1">
                        <a:solidFill>
                          <a:schemeClr val="tx1"/>
                        </a:solidFill>
                        <a:latin typeface="Cambria Math" panose="02040503050406030204" pitchFamily="18" charset="0"/>
                      </a:rPr>
                      <m:t>=</m:t>
                    </m:r>
                    <m:f>
                      <m:fPr>
                        <m:ctrlPr>
                          <a:rPr lang="zh-CN" altLang="zh-CN" i="1" smtClean="0">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1</m:t>
                        </m:r>
                      </m:num>
                      <m:den>
                        <m:r>
                          <a:rPr lang="en-US" altLang="zh-CN" i="1">
                            <a:solidFill>
                              <a:schemeClr val="tx1"/>
                            </a:solidFill>
                            <a:latin typeface="Cambria Math" panose="02040503050406030204" pitchFamily="18" charset="0"/>
                          </a:rPr>
                          <m:t>2</m:t>
                        </m:r>
                        <m:sSub>
                          <m:sSubPr>
                            <m:ctrlPr>
                              <a:rPr lang="zh-CN"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𝑀</m:t>
                            </m:r>
                          </m:e>
                          <m:sub>
                            <m:r>
                              <a:rPr lang="en-US" altLang="zh-CN" i="1">
                                <a:solidFill>
                                  <a:schemeClr val="tx1"/>
                                </a:solidFill>
                                <a:latin typeface="Cambria Math" panose="02040503050406030204" pitchFamily="18" charset="0"/>
                              </a:rPr>
                              <m:t>2</m:t>
                            </m:r>
                          </m:sub>
                        </m:sSub>
                      </m:den>
                    </m:f>
                    <m:sSubSup>
                      <m:sSubSupPr>
                        <m:ctrlPr>
                          <a:rPr lang="zh-CN" altLang="zh-CN" i="1">
                            <a:solidFill>
                              <a:schemeClr val="tx1"/>
                            </a:solidFill>
                            <a:latin typeface="Cambria Math" panose="02040503050406030204" pitchFamily="18" charset="0"/>
                          </a:rPr>
                        </m:ctrlPr>
                      </m:sSubSupPr>
                      <m:e>
                        <m:d>
                          <m:dPr>
                            <m:begChr m:val="‖"/>
                            <m:endChr m:val="‖"/>
                            <m:ctrlPr>
                              <a:rPr lang="zh-CN" altLang="zh-CN" i="1">
                                <a:solidFill>
                                  <a:schemeClr val="tx1"/>
                                </a:solidFill>
                                <a:latin typeface="Cambria Math" panose="02040503050406030204" pitchFamily="18" charset="0"/>
                              </a:rPr>
                            </m:ctrlPr>
                          </m:dPr>
                          <m:e>
                            <m:r>
                              <a:rPr lang="en-US" altLang="zh-CN" b="1" i="1">
                                <a:solidFill>
                                  <a:schemeClr val="tx1"/>
                                </a:solidFill>
                                <a:latin typeface="Cambria Math" panose="02040503050406030204" pitchFamily="18" charset="0"/>
                              </a:rPr>
                              <m:t>𝜸</m:t>
                            </m:r>
                            <m:r>
                              <a:rPr lang="en-US" altLang="zh-CN" i="1">
                                <a:solidFill>
                                  <a:schemeClr val="tx1"/>
                                </a:solidFill>
                                <a:latin typeface="Cambria Math" panose="02040503050406030204" pitchFamily="18" charset="0"/>
                              </a:rPr>
                              <m:t>−</m:t>
                            </m:r>
                            <m:acc>
                              <m:accPr>
                                <m:chr m:val="̅"/>
                                <m:ctrlPr>
                                  <a:rPr lang="zh-CN" altLang="zh-CN" i="1">
                                    <a:solidFill>
                                      <a:schemeClr val="tx1"/>
                                    </a:solidFill>
                                    <a:latin typeface="Cambria Math" panose="02040503050406030204" pitchFamily="18" charset="0"/>
                                  </a:rPr>
                                </m:ctrlPr>
                              </m:accPr>
                              <m:e>
                                <m:r>
                                  <a:rPr lang="en-US" altLang="zh-CN" b="1" i="1">
                                    <a:solidFill>
                                      <a:schemeClr val="tx1"/>
                                    </a:solidFill>
                                    <a:latin typeface="Cambria Math" panose="02040503050406030204" pitchFamily="18" charset="0"/>
                                  </a:rPr>
                                  <m:t>𝜸</m:t>
                                </m:r>
                              </m:e>
                            </m:acc>
                          </m:e>
                        </m:d>
                      </m:e>
                      <m:sub>
                        <m:r>
                          <a:rPr lang="en-US" altLang="zh-CN" i="1">
                            <a:solidFill>
                              <a:schemeClr val="tx1"/>
                            </a:solidFill>
                            <a:latin typeface="Cambria Math" panose="02040503050406030204" pitchFamily="18" charset="0"/>
                          </a:rPr>
                          <m:t>2</m:t>
                        </m:r>
                      </m:sub>
                      <m:sup>
                        <m:r>
                          <a:rPr lang="en-US" altLang="zh-CN" i="1">
                            <a:solidFill>
                              <a:schemeClr val="tx1"/>
                            </a:solidFill>
                            <a:latin typeface="Cambria Math" panose="02040503050406030204" pitchFamily="18" charset="0"/>
                          </a:rPr>
                          <m:t>2</m:t>
                        </m:r>
                      </m:sup>
                    </m:sSubSup>
                  </m:oMath>
                </a14:m>
                <a:r>
                  <a:rPr lang="en-US" altLang="zh-CN" b="1" dirty="0">
                    <a:solidFill>
                      <a:schemeClr val="tx1"/>
                    </a:solidFill>
                    <a:latin typeface="Palatino Linotype" panose="02040502050505030304" pitchFamily="18" charset="0"/>
                  </a:rPr>
                  <a:t> (Phone)</a:t>
                </a:r>
              </a:p>
              <a:p>
                <a14:m>
                  <m:oMath xmlns:m="http://schemas.openxmlformats.org/officeDocument/2006/math">
                    <m:sSub>
                      <m:sSubPr>
                        <m:ctrlPr>
                          <a:rPr lang="zh-CN"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𝐹</m:t>
                        </m:r>
                      </m:e>
                      <m:sub>
                        <m:r>
                          <a:rPr lang="en-US" altLang="zh-CN" i="1">
                            <a:solidFill>
                              <a:schemeClr val="tx1"/>
                            </a:solidFill>
                            <a:latin typeface="Cambria Math" panose="02040503050406030204" pitchFamily="18" charset="0"/>
                          </a:rPr>
                          <m:t>3</m:t>
                        </m:r>
                      </m:sub>
                    </m:sSub>
                    <m:d>
                      <m:dPr>
                        <m:ctrlPr>
                          <a:rPr lang="zh-CN" altLang="zh-CN" i="1">
                            <a:solidFill>
                              <a:schemeClr val="tx1"/>
                            </a:solidFill>
                            <a:latin typeface="Cambria Math" panose="02040503050406030204" pitchFamily="18" charset="0"/>
                          </a:rPr>
                        </m:ctrlPr>
                      </m:dPr>
                      <m:e>
                        <m:r>
                          <a:rPr lang="en-US" altLang="zh-CN" b="1" i="1">
                            <a:solidFill>
                              <a:schemeClr val="tx1"/>
                            </a:solidFill>
                            <a:latin typeface="Cambria Math" panose="02040503050406030204" pitchFamily="18" charset="0"/>
                          </a:rPr>
                          <m:t>𝝆</m:t>
                        </m:r>
                      </m:e>
                    </m:d>
                    <m:r>
                      <a:rPr lang="en-US" altLang="zh-CN" i="1">
                        <a:solidFill>
                          <a:schemeClr val="tx1"/>
                        </a:solidFill>
                        <a:latin typeface="Cambria Math" panose="02040503050406030204" pitchFamily="18" charset="0"/>
                      </a:rPr>
                      <m:t>=</m:t>
                    </m:r>
                    <m:f>
                      <m:fPr>
                        <m:ctrlPr>
                          <a:rPr lang="zh-CN"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1</m:t>
                        </m:r>
                      </m:num>
                      <m:den>
                        <m:r>
                          <a:rPr lang="en-US" altLang="zh-CN" i="1">
                            <a:solidFill>
                              <a:schemeClr val="tx1"/>
                            </a:solidFill>
                            <a:latin typeface="Cambria Math" panose="02040503050406030204" pitchFamily="18" charset="0"/>
                          </a:rPr>
                          <m:t>2</m:t>
                        </m:r>
                        <m:sSub>
                          <m:sSubPr>
                            <m:ctrlPr>
                              <a:rPr lang="zh-CN"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𝑀</m:t>
                            </m:r>
                          </m:e>
                          <m:sub>
                            <m:r>
                              <a:rPr lang="en-US" altLang="zh-CN" i="1">
                                <a:solidFill>
                                  <a:schemeClr val="tx1"/>
                                </a:solidFill>
                                <a:latin typeface="Cambria Math" panose="02040503050406030204" pitchFamily="18" charset="0"/>
                              </a:rPr>
                              <m:t>3</m:t>
                            </m:r>
                          </m:sub>
                        </m:sSub>
                      </m:den>
                    </m:f>
                    <m:sSubSup>
                      <m:sSubSupPr>
                        <m:ctrlPr>
                          <a:rPr lang="zh-CN" altLang="zh-CN" i="1">
                            <a:solidFill>
                              <a:schemeClr val="tx1"/>
                            </a:solidFill>
                            <a:latin typeface="Cambria Math" panose="02040503050406030204" pitchFamily="18" charset="0"/>
                          </a:rPr>
                        </m:ctrlPr>
                      </m:sSubSupPr>
                      <m:e>
                        <m:d>
                          <m:dPr>
                            <m:begChr m:val="‖"/>
                            <m:endChr m:val="‖"/>
                            <m:ctrlPr>
                              <a:rPr lang="zh-CN" altLang="zh-CN" i="1">
                                <a:solidFill>
                                  <a:schemeClr val="tx1"/>
                                </a:solidFill>
                                <a:latin typeface="Cambria Math" panose="02040503050406030204" pitchFamily="18" charset="0"/>
                              </a:rPr>
                            </m:ctrlPr>
                          </m:dPr>
                          <m:e>
                            <m:r>
                              <a:rPr lang="en-US" altLang="zh-CN" b="1" i="1">
                                <a:solidFill>
                                  <a:schemeClr val="tx1"/>
                                </a:solidFill>
                                <a:latin typeface="Cambria Math" panose="02040503050406030204" pitchFamily="18" charset="0"/>
                              </a:rPr>
                              <m:t>𝝆</m:t>
                            </m:r>
                            <m:r>
                              <a:rPr lang="en-US" altLang="zh-CN" i="1">
                                <a:solidFill>
                                  <a:schemeClr val="tx1"/>
                                </a:solidFill>
                                <a:latin typeface="Cambria Math" panose="02040503050406030204" pitchFamily="18" charset="0"/>
                              </a:rPr>
                              <m:t>−</m:t>
                            </m:r>
                            <m:acc>
                              <m:accPr>
                                <m:chr m:val="̅"/>
                                <m:ctrlPr>
                                  <a:rPr lang="zh-CN" altLang="zh-CN" i="1">
                                    <a:solidFill>
                                      <a:schemeClr val="tx1"/>
                                    </a:solidFill>
                                    <a:latin typeface="Cambria Math" panose="02040503050406030204" pitchFamily="18" charset="0"/>
                                  </a:rPr>
                                </m:ctrlPr>
                              </m:accPr>
                              <m:e>
                                <m:r>
                                  <a:rPr lang="en-US" altLang="zh-CN" b="1" i="1">
                                    <a:solidFill>
                                      <a:schemeClr val="tx1"/>
                                    </a:solidFill>
                                    <a:latin typeface="Cambria Math" panose="02040503050406030204" pitchFamily="18" charset="0"/>
                                  </a:rPr>
                                  <m:t>𝝆</m:t>
                                </m:r>
                              </m:e>
                            </m:acc>
                          </m:e>
                        </m:d>
                      </m:e>
                      <m:sub>
                        <m:r>
                          <a:rPr lang="en-US" altLang="zh-CN" i="1">
                            <a:solidFill>
                              <a:schemeClr val="tx1"/>
                            </a:solidFill>
                            <a:latin typeface="Cambria Math" panose="02040503050406030204" pitchFamily="18" charset="0"/>
                          </a:rPr>
                          <m:t>2</m:t>
                        </m:r>
                      </m:sub>
                      <m:sup>
                        <m:r>
                          <a:rPr lang="en-US" altLang="zh-CN" i="1">
                            <a:solidFill>
                              <a:schemeClr val="tx1"/>
                            </a:solidFill>
                            <a:latin typeface="Cambria Math" panose="02040503050406030204" pitchFamily="18" charset="0"/>
                          </a:rPr>
                          <m:t>2</m:t>
                        </m:r>
                      </m:sup>
                    </m:sSubSup>
                  </m:oMath>
                </a14:m>
                <a:r>
                  <a:rPr lang="en-US" altLang="zh-CN" b="1" dirty="0">
                    <a:solidFill>
                      <a:schemeClr val="tx1"/>
                    </a:solidFill>
                    <a:latin typeface="Palatino Linotype" panose="02040502050505030304" pitchFamily="18" charset="0"/>
                  </a:rPr>
                  <a:t> (GPS)</a:t>
                </a:r>
              </a:p>
              <a:p>
                <a14:m>
                  <m:oMath xmlns:m="http://schemas.openxmlformats.org/officeDocument/2006/math">
                    <m:sSub>
                      <m:sSubPr>
                        <m:ctrlPr>
                          <a:rPr lang="zh-CN"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𝐹</m:t>
                        </m:r>
                      </m:e>
                      <m:sub>
                        <m:r>
                          <a:rPr lang="en-US" altLang="zh-CN" i="1">
                            <a:solidFill>
                              <a:schemeClr val="tx1"/>
                            </a:solidFill>
                            <a:latin typeface="Cambria Math" panose="02040503050406030204" pitchFamily="18" charset="0"/>
                          </a:rPr>
                          <m:t>4</m:t>
                        </m:r>
                      </m:sub>
                    </m:sSub>
                    <m:d>
                      <m:dPr>
                        <m:ctrlPr>
                          <a:rPr lang="zh-CN" altLang="zh-CN" i="1">
                            <a:solidFill>
                              <a:schemeClr val="tx1"/>
                            </a:solidFill>
                            <a:latin typeface="Cambria Math" panose="02040503050406030204" pitchFamily="18" charset="0"/>
                          </a:rPr>
                        </m:ctrlPr>
                      </m:dPr>
                      <m:e>
                        <m:r>
                          <a:rPr lang="en-US" altLang="zh-CN" b="1" i="1">
                            <a:solidFill>
                              <a:schemeClr val="tx1"/>
                            </a:solidFill>
                            <a:latin typeface="Cambria Math" panose="02040503050406030204" pitchFamily="18" charset="0"/>
                          </a:rPr>
                          <m:t>𝒗</m:t>
                        </m:r>
                      </m:e>
                    </m:d>
                    <m:r>
                      <a:rPr lang="en-US" altLang="zh-CN" i="1">
                        <a:solidFill>
                          <a:schemeClr val="tx1"/>
                        </a:solidFill>
                        <a:latin typeface="Cambria Math" panose="02040503050406030204" pitchFamily="18" charset="0"/>
                      </a:rPr>
                      <m:t>=</m:t>
                    </m:r>
                    <m:f>
                      <m:fPr>
                        <m:ctrlPr>
                          <a:rPr lang="zh-CN"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1</m:t>
                        </m:r>
                      </m:num>
                      <m:den>
                        <m:r>
                          <a:rPr lang="en-US" altLang="zh-CN" i="1">
                            <a:solidFill>
                              <a:schemeClr val="tx1"/>
                            </a:solidFill>
                            <a:latin typeface="Cambria Math" panose="02040503050406030204" pitchFamily="18" charset="0"/>
                          </a:rPr>
                          <m:t>2</m:t>
                        </m:r>
                        <m:sSub>
                          <m:sSubPr>
                            <m:ctrlPr>
                              <a:rPr lang="zh-CN"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𝑀</m:t>
                            </m:r>
                          </m:e>
                          <m:sub>
                            <m:r>
                              <a:rPr lang="en-US" altLang="zh-CN" i="1">
                                <a:solidFill>
                                  <a:schemeClr val="tx1"/>
                                </a:solidFill>
                                <a:latin typeface="Cambria Math" panose="02040503050406030204" pitchFamily="18" charset="0"/>
                              </a:rPr>
                              <m:t>4</m:t>
                            </m:r>
                          </m:sub>
                        </m:sSub>
                      </m:den>
                    </m:f>
                    <m:sSubSup>
                      <m:sSubSupPr>
                        <m:ctrlPr>
                          <a:rPr lang="zh-CN" altLang="zh-CN" i="1">
                            <a:solidFill>
                              <a:schemeClr val="tx1"/>
                            </a:solidFill>
                            <a:latin typeface="Cambria Math" panose="02040503050406030204" pitchFamily="18" charset="0"/>
                          </a:rPr>
                        </m:ctrlPr>
                      </m:sSubSupPr>
                      <m:e>
                        <m:d>
                          <m:dPr>
                            <m:begChr m:val="‖"/>
                            <m:endChr m:val="‖"/>
                            <m:ctrlPr>
                              <a:rPr lang="zh-CN" altLang="zh-CN" i="1">
                                <a:solidFill>
                                  <a:schemeClr val="tx1"/>
                                </a:solidFill>
                                <a:latin typeface="Cambria Math" panose="02040503050406030204" pitchFamily="18" charset="0"/>
                              </a:rPr>
                            </m:ctrlPr>
                          </m:dPr>
                          <m:e>
                            <m:r>
                              <a:rPr lang="en-US" altLang="zh-CN" b="1" i="1">
                                <a:solidFill>
                                  <a:schemeClr val="tx1"/>
                                </a:solidFill>
                                <a:latin typeface="Cambria Math" panose="02040503050406030204" pitchFamily="18" charset="0"/>
                              </a:rPr>
                              <m:t>𝒗</m:t>
                            </m:r>
                            <m:r>
                              <a:rPr lang="en-US" altLang="zh-CN" i="1">
                                <a:solidFill>
                                  <a:schemeClr val="tx1"/>
                                </a:solidFill>
                                <a:latin typeface="Cambria Math" panose="02040503050406030204" pitchFamily="18" charset="0"/>
                              </a:rPr>
                              <m:t>−</m:t>
                            </m:r>
                            <m:acc>
                              <m:accPr>
                                <m:chr m:val="̅"/>
                                <m:ctrlPr>
                                  <a:rPr lang="zh-CN" altLang="zh-CN" i="1">
                                    <a:solidFill>
                                      <a:schemeClr val="tx1"/>
                                    </a:solidFill>
                                    <a:latin typeface="Cambria Math" panose="02040503050406030204" pitchFamily="18" charset="0"/>
                                  </a:rPr>
                                </m:ctrlPr>
                              </m:accPr>
                              <m:e>
                                <m:r>
                                  <a:rPr lang="en-US" altLang="zh-CN" b="1" i="1">
                                    <a:solidFill>
                                      <a:schemeClr val="tx1"/>
                                    </a:solidFill>
                                    <a:latin typeface="Cambria Math" panose="02040503050406030204" pitchFamily="18" charset="0"/>
                                  </a:rPr>
                                  <m:t>𝒗</m:t>
                                </m:r>
                              </m:e>
                            </m:acc>
                          </m:e>
                        </m:d>
                      </m:e>
                      <m:sub>
                        <m:r>
                          <a:rPr lang="en-US" altLang="zh-CN" i="1">
                            <a:solidFill>
                              <a:schemeClr val="tx1"/>
                            </a:solidFill>
                            <a:latin typeface="Cambria Math" panose="02040503050406030204" pitchFamily="18" charset="0"/>
                          </a:rPr>
                          <m:t>2</m:t>
                        </m:r>
                      </m:sub>
                      <m:sup>
                        <m:r>
                          <a:rPr lang="en-US" altLang="zh-CN" i="1">
                            <a:solidFill>
                              <a:schemeClr val="tx1"/>
                            </a:solidFill>
                            <a:latin typeface="Cambria Math" panose="02040503050406030204" pitchFamily="18" charset="0"/>
                          </a:rPr>
                          <m:t>2</m:t>
                        </m:r>
                      </m:sup>
                    </m:sSubSup>
                  </m:oMath>
                </a14:m>
                <a:r>
                  <a:rPr lang="en-US" altLang="zh-CN" b="1" dirty="0">
                    <a:solidFill>
                      <a:schemeClr val="tx1"/>
                    </a:solidFill>
                    <a:latin typeface="Palatino Linotype" panose="02040502050505030304" pitchFamily="18" charset="0"/>
                  </a:rPr>
                  <a:t> (Senor)</a:t>
                </a:r>
                <a:endParaRPr lang="zh-CN" altLang="zh-CN" b="1" dirty="0">
                  <a:solidFill>
                    <a:schemeClr val="tx1"/>
                  </a:solidFill>
                  <a:latin typeface="Palatino Linotype" panose="02040502050505030304" pitchFamily="18" charset="0"/>
                </a:endParaRPr>
              </a:p>
              <a:p>
                <a:pPr marL="342900" indent="-342900">
                  <a:buAutoNum type="arabicPeriod"/>
                </a:pPr>
                <a:endParaRPr lang="en-US" altLang="zh-CN" b="1" dirty="0">
                  <a:solidFill>
                    <a:schemeClr val="tx1"/>
                  </a:solidFill>
                  <a:latin typeface="Palatino Linotype" panose="02040502050505030304" pitchFamily="18" charset="0"/>
                </a:endParaRPr>
              </a:p>
              <a:p>
                <a:r>
                  <a:rPr lang="en-US" altLang="zh-CN" b="1" dirty="0">
                    <a:solidFill>
                      <a:schemeClr val="tx1"/>
                    </a:solidFill>
                    <a:latin typeface="Palatino Linotype" panose="02040502050505030304" pitchFamily="18" charset="0"/>
                  </a:rPr>
                  <a:t>2. The 3 steps of the 4-step process can be expressed</a:t>
                </a:r>
                <a14:m>
                  <m:oMath xmlns:m="http://schemas.openxmlformats.org/officeDocument/2006/math">
                    <m:r>
                      <a:rPr lang="zh-CN" altLang="en-US" i="0">
                        <a:solidFill>
                          <a:schemeClr val="tx1"/>
                        </a:solidFill>
                        <a:latin typeface="Cambria Math" panose="02040503050406030204" pitchFamily="18" charset="0"/>
                      </a:rPr>
                      <m:t>：</m:t>
                    </m:r>
                  </m:oMath>
                </a14:m>
                <a:endParaRPr lang="en-US" altLang="zh-CN" b="1" dirty="0">
                  <a:solidFill>
                    <a:schemeClr val="tx1"/>
                  </a:solidFill>
                  <a:latin typeface="Palatino Linotype" panose="02040502050505030304" pitchFamily="18" charset="0"/>
                </a:endParaRPr>
              </a:p>
              <a:p>
                <a:pPr/>
                <a14:m>
                  <m:oMathPara xmlns:m="http://schemas.openxmlformats.org/officeDocument/2006/math">
                    <m:oMathParaPr>
                      <m:jc m:val="centerGroup"/>
                    </m:oMathParaPr>
                    <m:oMath xmlns:m="http://schemas.openxmlformats.org/officeDocument/2006/math">
                      <m:r>
                        <a:rPr lang="en-CA" altLang="zh-CN" b="1" i="0">
                          <a:solidFill>
                            <a:schemeClr val="tx1"/>
                          </a:solidFill>
                          <a:latin typeface="Cambria Math" panose="02040503050406030204" pitchFamily="18" charset="0"/>
                        </a:rPr>
                        <m:t>𝛂</m:t>
                      </m:r>
                      <m:r>
                        <a:rPr lang="en-CA" altLang="zh-CN" i="0">
                          <a:solidFill>
                            <a:schemeClr val="tx1"/>
                          </a:solidFill>
                          <a:latin typeface="Cambria Math" panose="02040503050406030204" pitchFamily="18" charset="0"/>
                        </a:rPr>
                        <m:t>×</m:t>
                      </m:r>
                      <m:r>
                        <a:rPr lang="en-CA" altLang="zh-CN" b="1" i="0">
                          <a:solidFill>
                            <a:schemeClr val="tx1"/>
                          </a:solidFill>
                          <a:latin typeface="Cambria Math" panose="02040503050406030204" pitchFamily="18" charset="0"/>
                        </a:rPr>
                        <m:t>𝛄</m:t>
                      </m:r>
                      <m:r>
                        <a:rPr lang="en-CA" altLang="zh-CN" i="0">
                          <a:solidFill>
                            <a:schemeClr val="tx1"/>
                          </a:solidFill>
                          <a:latin typeface="Cambria Math" panose="02040503050406030204" pitchFamily="18" charset="0"/>
                        </a:rPr>
                        <m:t>=</m:t>
                      </m:r>
                      <m:r>
                        <a:rPr lang="en-US" altLang="zh-CN" b="1" i="0">
                          <a:solidFill>
                            <a:schemeClr val="tx1"/>
                          </a:solidFill>
                          <a:latin typeface="Cambria Math" panose="02040503050406030204" pitchFamily="18" charset="0"/>
                        </a:rPr>
                        <m:t>𝐪</m:t>
                      </m:r>
                    </m:oMath>
                  </m:oMathPara>
                </a14:m>
                <a:endParaRPr lang="zh-CN" altLang="zh-CN" dirty="0">
                  <a:solidFill>
                    <a:schemeClr val="tx1"/>
                  </a:solidFill>
                  <a:effectLst/>
                  <a:latin typeface="Palatino Linotype" panose="02040502050505030304" pitchFamily="18" charset="0"/>
                </a:endParaRPr>
              </a:p>
              <a:p>
                <a:pPr/>
                <a14:m>
                  <m:oMathPara xmlns:m="http://schemas.openxmlformats.org/officeDocument/2006/math">
                    <m:oMathParaPr>
                      <m:jc m:val="centerGroup"/>
                    </m:oMathParaPr>
                    <m:oMath xmlns:m="http://schemas.openxmlformats.org/officeDocument/2006/math">
                      <m:r>
                        <a:rPr lang="en-US" altLang="zh-CN" b="1" i="0">
                          <a:solidFill>
                            <a:schemeClr val="tx1"/>
                          </a:solidFill>
                          <a:latin typeface="Cambria Math" panose="02040503050406030204" pitchFamily="18" charset="0"/>
                        </a:rPr>
                        <m:t>𝐪</m:t>
                      </m:r>
                      <m:r>
                        <a:rPr lang="en-CA" altLang="zh-CN" i="0">
                          <a:solidFill>
                            <a:schemeClr val="tx1"/>
                          </a:solidFill>
                          <a:latin typeface="Cambria Math" panose="02040503050406030204" pitchFamily="18" charset="0"/>
                        </a:rPr>
                        <m:t>×</m:t>
                      </m:r>
                      <m:r>
                        <a:rPr lang="en-US" altLang="zh-CN" b="1" i="0">
                          <a:solidFill>
                            <a:schemeClr val="tx1"/>
                          </a:solidFill>
                          <a:latin typeface="Cambria Math" panose="02040503050406030204" pitchFamily="18" charset="0"/>
                        </a:rPr>
                        <m:t>𝛒</m:t>
                      </m:r>
                      <m:r>
                        <a:rPr lang="en-CA" altLang="zh-CN" i="0">
                          <a:solidFill>
                            <a:schemeClr val="tx1"/>
                          </a:solidFill>
                          <a:latin typeface="Cambria Math" panose="02040503050406030204" pitchFamily="18" charset="0"/>
                        </a:rPr>
                        <m:t>=</m:t>
                      </m:r>
                      <m:r>
                        <a:rPr lang="en-US" altLang="zh-CN" b="1" i="0">
                          <a:solidFill>
                            <a:schemeClr val="tx1"/>
                          </a:solidFill>
                          <a:latin typeface="Cambria Math" panose="02040503050406030204" pitchFamily="18" charset="0"/>
                        </a:rPr>
                        <m:t>𝐟</m:t>
                      </m:r>
                    </m:oMath>
                  </m:oMathPara>
                </a14:m>
                <a:endParaRPr lang="zh-CN" altLang="zh-CN" dirty="0">
                  <a:solidFill>
                    <a:schemeClr val="tx1"/>
                  </a:solidFill>
                  <a:effectLst/>
                  <a:latin typeface="Palatino Linotype" panose="02040502050505030304" pitchFamily="18" charset="0"/>
                </a:endParaRPr>
              </a:p>
              <a:p>
                <a:pPr/>
                <a14:m>
                  <m:oMathPara xmlns:m="http://schemas.openxmlformats.org/officeDocument/2006/math">
                    <m:oMathParaPr>
                      <m:jc m:val="centerGroup"/>
                    </m:oMathParaPr>
                    <m:oMath xmlns:m="http://schemas.openxmlformats.org/officeDocument/2006/math">
                      <m:r>
                        <a:rPr lang="en-US" altLang="zh-CN" b="1" i="0">
                          <a:solidFill>
                            <a:schemeClr val="tx1"/>
                          </a:solidFill>
                          <a:latin typeface="Cambria Math" panose="02040503050406030204" pitchFamily="18" charset="0"/>
                        </a:rPr>
                        <m:t>𝐟</m:t>
                      </m:r>
                      <m:r>
                        <a:rPr lang="en-US" altLang="zh-CN" b="1" i="0">
                          <a:solidFill>
                            <a:schemeClr val="tx1"/>
                          </a:solidFill>
                          <a:latin typeface="Cambria Math" panose="02040503050406030204" pitchFamily="18" charset="0"/>
                        </a:rPr>
                        <m:t>×</m:t>
                      </m:r>
                      <m:r>
                        <a:rPr lang="en-US" altLang="zh-CN" b="1" i="0">
                          <a:solidFill>
                            <a:schemeClr val="tx1"/>
                          </a:solidFill>
                          <a:latin typeface="Cambria Math" panose="02040503050406030204" pitchFamily="18" charset="0"/>
                        </a:rPr>
                        <m:t>𝛅</m:t>
                      </m:r>
                      <m:r>
                        <a:rPr lang="en-US" altLang="zh-CN" b="1" i="0">
                          <a:solidFill>
                            <a:schemeClr val="tx1"/>
                          </a:solidFill>
                          <a:latin typeface="Cambria Math" panose="02040503050406030204" pitchFamily="18" charset="0"/>
                        </a:rPr>
                        <m:t>=</m:t>
                      </m:r>
                      <m:r>
                        <a:rPr lang="en-US" altLang="zh-CN" b="1" i="0">
                          <a:solidFill>
                            <a:schemeClr val="tx1"/>
                          </a:solidFill>
                          <a:latin typeface="Cambria Math" panose="02040503050406030204" pitchFamily="18" charset="0"/>
                        </a:rPr>
                        <m:t>𝐯</m:t>
                      </m:r>
                    </m:oMath>
                  </m:oMathPara>
                </a14:m>
                <a:endParaRPr lang="en-US" altLang="zh-CN" dirty="0">
                  <a:solidFill>
                    <a:schemeClr val="tx1"/>
                  </a:solidFill>
                  <a:effectLst/>
                  <a:latin typeface="Palatino Linotype" panose="02040502050505030304" pitchFamily="18" charset="0"/>
                </a:endParaRPr>
              </a:p>
              <a:p>
                <a:pPr/>
                <a14:m>
                  <m:oMathPara xmlns:m="http://schemas.openxmlformats.org/officeDocument/2006/math">
                    <m:oMathParaPr>
                      <m:jc m:val="centerGroup"/>
                    </m:oMathParaPr>
                    <m:oMath xmlns:m="http://schemas.openxmlformats.org/officeDocument/2006/math">
                      <m:d>
                        <m:dPr>
                          <m:begChr m:val=""/>
                          <m:ctrlPr>
                            <a:rPr lang="zh-CN" altLang="en-US" i="1">
                              <a:solidFill>
                                <a:schemeClr val="tx1"/>
                              </a:solidFill>
                              <a:latin typeface="Cambria Math" panose="02040503050406030204" pitchFamily="18" charset="0"/>
                            </a:rPr>
                          </m:ctrlPr>
                        </m:dPr>
                        <m:e>
                          <m:r>
                            <a:rPr lang="zh-CN" altLang="en-US" b="1">
                              <a:solidFill>
                                <a:schemeClr val="tx1"/>
                              </a:solidFill>
                              <a:latin typeface="Cambria Math" panose="02040503050406030204" pitchFamily="18" charset="0"/>
                            </a:rPr>
                            <m:t>𝛒</m:t>
                          </m:r>
                          <m:r>
                            <a:rPr lang="zh-CN" altLang="en-US">
                              <a:solidFill>
                                <a:schemeClr val="tx1"/>
                              </a:solidFill>
                              <a:latin typeface="Cambria Math" panose="02040503050406030204" pitchFamily="18" charset="0"/>
                            </a:rPr>
                            <m:t>=</m:t>
                          </m:r>
                          <m:r>
                            <m:rPr>
                              <m:sty m:val="p"/>
                            </m:rPr>
                            <a:rPr lang="zh-CN" altLang="en-US" i="0">
                              <a:solidFill>
                                <a:schemeClr val="tx1"/>
                              </a:solidFill>
                              <a:latin typeface="Cambria Math" panose="02040503050406030204" pitchFamily="18" charset="0"/>
                            </a:rPr>
                            <m:t>softmax</m:t>
                          </m:r>
                          <m:r>
                            <a:rPr lang="zh-CN" altLang="en-US">
                              <a:solidFill>
                                <a:schemeClr val="tx1"/>
                              </a:solidFill>
                              <a:latin typeface="Cambria Math" panose="02040503050406030204" pitchFamily="18" charset="0"/>
                            </a:rPr>
                            <m:t>(</m:t>
                          </m:r>
                          <m:sSub>
                            <m:sSubPr>
                              <m:ctrlPr>
                                <a:rPr lang="zh-CN" altLang="en-US" b="1" i="1">
                                  <a:solidFill>
                                    <a:schemeClr val="tx1"/>
                                  </a:solidFill>
                                  <a:latin typeface="Cambria Math" panose="02040503050406030204" pitchFamily="18" charset="0"/>
                                </a:rPr>
                              </m:ctrlPr>
                            </m:sSubPr>
                            <m:e>
                              <m:r>
                                <a:rPr lang="zh-CN" altLang="en-US" b="1" i="0">
                                  <a:solidFill>
                                    <a:schemeClr val="tx1"/>
                                  </a:solidFill>
                                  <a:latin typeface="Cambria Math" panose="02040503050406030204" pitchFamily="18" charset="0"/>
                                </a:rPr>
                                <m:t>𝛃</m:t>
                              </m:r>
                            </m:e>
                            <m:sub>
                              <m:r>
                                <a:rPr lang="zh-CN" altLang="en-US" b="1" i="0">
                                  <a:solidFill>
                                    <a:schemeClr val="tx1"/>
                                  </a:solidFill>
                                  <a:latin typeface="Cambria Math" panose="02040503050406030204" pitchFamily="18" charset="0"/>
                                </a:rPr>
                                <m:t>𝟏</m:t>
                              </m:r>
                            </m:sub>
                          </m:sSub>
                          <m:r>
                            <a:rPr lang="zh-CN" altLang="en-US" b="1" i="0">
                              <a:solidFill>
                                <a:schemeClr val="tx1"/>
                              </a:solidFill>
                              <a:latin typeface="Cambria Math" panose="02040503050406030204" pitchFamily="18" charset="0"/>
                            </a:rPr>
                            <m:t>,</m:t>
                          </m:r>
                          <m:sSub>
                            <m:sSubPr>
                              <m:ctrlPr>
                                <a:rPr lang="zh-CN" altLang="en-US" b="1" i="1">
                                  <a:solidFill>
                                    <a:schemeClr val="tx1"/>
                                  </a:solidFill>
                                  <a:latin typeface="Cambria Math" panose="02040503050406030204" pitchFamily="18" charset="0"/>
                                </a:rPr>
                              </m:ctrlPr>
                            </m:sSubPr>
                            <m:e>
                              <m:r>
                                <a:rPr lang="zh-CN" altLang="en-US" b="1" i="0">
                                  <a:solidFill>
                                    <a:schemeClr val="tx1"/>
                                  </a:solidFill>
                                  <a:latin typeface="Cambria Math" panose="02040503050406030204" pitchFamily="18" charset="0"/>
                                </a:rPr>
                                <m:t>𝛃</m:t>
                              </m:r>
                            </m:e>
                            <m:sub>
                              <m:r>
                                <a:rPr lang="zh-CN" altLang="en-US" b="1" i="0">
                                  <a:solidFill>
                                    <a:schemeClr val="tx1"/>
                                  </a:solidFill>
                                  <a:latin typeface="Cambria Math" panose="02040503050406030204" pitchFamily="18" charset="0"/>
                                </a:rPr>
                                <m:t>𝟐</m:t>
                              </m:r>
                            </m:sub>
                          </m:sSub>
                          <m:r>
                            <a:rPr lang="zh-CN" altLang="en-US" b="1" i="0">
                              <a:solidFill>
                                <a:schemeClr val="tx1"/>
                              </a:solidFill>
                              <a:latin typeface="Cambria Math" panose="02040503050406030204" pitchFamily="18" charset="0"/>
                            </a:rPr>
                            <m:t>,</m:t>
                          </m:r>
                          <m:r>
                            <a:rPr lang="zh-CN" altLang="en-US" b="1" i="0">
                              <a:solidFill>
                                <a:schemeClr val="tx1"/>
                              </a:solidFill>
                              <a:latin typeface="Cambria Math" panose="02040503050406030204" pitchFamily="18" charset="0"/>
                            </a:rPr>
                            <m:t>𝛃</m:t>
                          </m:r>
                          <m:r>
                            <a:rPr lang="zh-CN" altLang="en-US" b="1" i="0">
                              <a:solidFill>
                                <a:schemeClr val="tx1"/>
                              </a:solidFill>
                              <a:latin typeface="Cambria Math" panose="02040503050406030204" pitchFamily="18" charset="0"/>
                            </a:rPr>
                            <m:t>, </m:t>
                          </m:r>
                          <m:r>
                            <a:rPr lang="zh-CN" altLang="en-US" b="1" i="0">
                              <a:solidFill>
                                <a:schemeClr val="tx1"/>
                              </a:solidFill>
                              <a:latin typeface="Cambria Math" panose="02040503050406030204" pitchFamily="18" charset="0"/>
                            </a:rPr>
                            <m:t>𝐓𝐂</m:t>
                          </m:r>
                          <m:r>
                            <a:rPr lang="zh-CN" altLang="en-US" b="1" i="0">
                              <a:solidFill>
                                <a:schemeClr val="tx1"/>
                              </a:solidFill>
                              <a:latin typeface="Cambria Math" panose="02040503050406030204" pitchFamily="18" charset="0"/>
                            </a:rPr>
                            <m:t>,</m:t>
                          </m:r>
                          <m:r>
                            <a:rPr lang="zh-CN" altLang="en-US" b="1" i="0">
                              <a:solidFill>
                                <a:schemeClr val="tx1"/>
                              </a:solidFill>
                              <a:latin typeface="Cambria Math" panose="02040503050406030204" pitchFamily="18" charset="0"/>
                            </a:rPr>
                            <m:t>𝐓𝐓</m:t>
                          </m:r>
                        </m:e>
                      </m:d>
                    </m:oMath>
                  </m:oMathPara>
                </a14:m>
                <a:endParaRPr lang="en-US" altLang="zh-CN" dirty="0">
                  <a:solidFill>
                    <a:schemeClr val="tx1"/>
                  </a:solidFill>
                  <a:effectLst/>
                  <a:latin typeface="Palatino Linotype" panose="02040502050505030304" pitchFamily="18" charset="0"/>
                </a:endParaRPr>
              </a:p>
              <a:p>
                <a:r>
                  <a:rPr lang="en-US" altLang="zh-CN" dirty="0">
                    <a:solidFill>
                      <a:schemeClr val="tx1"/>
                    </a:solidFill>
                    <a:latin typeface="Palatino Linotype" panose="02040502050505030304" pitchFamily="18" charset="0"/>
                  </a:rPr>
                  <a:t>where </a:t>
                </a:r>
                <a14:m>
                  <m:oMath xmlns:m="http://schemas.openxmlformats.org/officeDocument/2006/math">
                    <m:r>
                      <a:rPr lang="en-CA" altLang="zh-CN" b="1">
                        <a:solidFill>
                          <a:schemeClr val="tx1"/>
                        </a:solidFill>
                        <a:latin typeface="Cambria Math" panose="02040503050406030204" pitchFamily="18" charset="0"/>
                      </a:rPr>
                      <m:t>𝛂</m:t>
                    </m:r>
                  </m:oMath>
                </a14:m>
                <a:r>
                  <a:rPr lang="en-US" altLang="zh-CN" dirty="0">
                    <a:solidFill>
                      <a:schemeClr val="tx1"/>
                    </a:solidFill>
                    <a:effectLst/>
                    <a:latin typeface="Palatino Linotype" panose="02040502050505030304" pitchFamily="18" charset="0"/>
                  </a:rPr>
                  <a:t>,</a:t>
                </a:r>
                <a:r>
                  <a:rPr lang="en-US" altLang="zh-CN" b="1" dirty="0">
                    <a:solidFill>
                      <a:schemeClr val="tx1"/>
                    </a:solidFill>
                    <a:latin typeface="Palatino Linotype" panose="02040502050505030304" pitchFamily="18" charset="0"/>
                  </a:rPr>
                  <a:t> </a:t>
                </a:r>
                <a14:m>
                  <m:oMath xmlns:m="http://schemas.openxmlformats.org/officeDocument/2006/math">
                    <m:r>
                      <a:rPr lang="en-US" altLang="zh-CN" b="1">
                        <a:solidFill>
                          <a:schemeClr val="tx1"/>
                        </a:solidFill>
                        <a:latin typeface="Cambria Math" panose="02040503050406030204" pitchFamily="18" charset="0"/>
                      </a:rPr>
                      <m:t>𝐪</m:t>
                    </m:r>
                  </m:oMath>
                </a14:m>
                <a:r>
                  <a:rPr lang="en-US" altLang="zh-CN" dirty="0">
                    <a:solidFill>
                      <a:schemeClr val="tx1"/>
                    </a:solidFill>
                    <a:effectLst/>
                    <a:latin typeface="Palatino Linotype" panose="02040502050505030304" pitchFamily="18" charset="0"/>
                  </a:rPr>
                  <a:t>,</a:t>
                </a:r>
                <a:r>
                  <a:rPr lang="en-US" altLang="zh-CN" b="1" dirty="0">
                    <a:solidFill>
                      <a:schemeClr val="tx1"/>
                    </a:solidFill>
                    <a:latin typeface="Palatino Linotype" panose="02040502050505030304" pitchFamily="18" charset="0"/>
                  </a:rPr>
                  <a:t> </a:t>
                </a:r>
                <a14:m>
                  <m:oMath xmlns:m="http://schemas.openxmlformats.org/officeDocument/2006/math">
                    <m:r>
                      <a:rPr lang="en-US" altLang="zh-CN" b="1">
                        <a:solidFill>
                          <a:schemeClr val="tx1"/>
                        </a:solidFill>
                        <a:latin typeface="Cambria Math" panose="02040503050406030204" pitchFamily="18" charset="0"/>
                      </a:rPr>
                      <m:t>𝐟</m:t>
                    </m:r>
                  </m:oMath>
                </a14:m>
                <a:r>
                  <a:rPr lang="en-US" altLang="zh-CN" dirty="0">
                    <a:solidFill>
                      <a:schemeClr val="tx1"/>
                    </a:solidFill>
                    <a:effectLst/>
                    <a:latin typeface="Palatino Linotype" panose="02040502050505030304" pitchFamily="18" charset="0"/>
                  </a:rPr>
                  <a:t> </a:t>
                </a:r>
                <a14:m>
                  <m:oMath xmlns:m="http://schemas.openxmlformats.org/officeDocument/2006/math">
                    <m:r>
                      <a:rPr lang="en-US" altLang="zh-CN" i="1" dirty="0" smtClean="0">
                        <a:solidFill>
                          <a:schemeClr val="tx1"/>
                        </a:solidFill>
                        <a:effectLst/>
                        <a:latin typeface="Cambria Math" panose="02040503050406030204" pitchFamily="18" charset="0"/>
                        <a:ea typeface="Cambria Math" panose="02040503050406030204" pitchFamily="18" charset="0"/>
                      </a:rPr>
                      <m:t>≥</m:t>
                    </m:r>
                  </m:oMath>
                </a14:m>
                <a:r>
                  <a:rPr lang="en-US" altLang="zh-CN" dirty="0">
                    <a:solidFill>
                      <a:schemeClr val="tx1"/>
                    </a:solidFill>
                    <a:effectLst/>
                    <a:latin typeface="Palatino Linotype" panose="02040502050505030304" pitchFamily="18" charset="0"/>
                  </a:rPr>
                  <a:t> 0; </a:t>
                </a:r>
                <a14:m>
                  <m:oMath xmlns:m="http://schemas.openxmlformats.org/officeDocument/2006/math">
                    <m:r>
                      <a:rPr lang="en-CA" altLang="zh-CN" b="1">
                        <a:solidFill>
                          <a:schemeClr val="tx1"/>
                        </a:solidFill>
                        <a:latin typeface="Cambria Math" panose="02040503050406030204" pitchFamily="18" charset="0"/>
                      </a:rPr>
                      <m:t>𝛄</m:t>
                    </m:r>
                  </m:oMath>
                </a14:m>
                <a:r>
                  <a:rPr lang="en-US" altLang="zh-CN" dirty="0">
                    <a:solidFill>
                      <a:schemeClr val="tx1"/>
                    </a:solidFill>
                    <a:effectLst/>
                    <a:latin typeface="Palatino Linotype" panose="02040502050505030304" pitchFamily="18" charset="0"/>
                  </a:rPr>
                  <a:t>,</a:t>
                </a:r>
                <a:r>
                  <a:rPr lang="en-US" altLang="zh-CN" b="1" dirty="0">
                    <a:solidFill>
                      <a:schemeClr val="tx1"/>
                    </a:solidFill>
                    <a:latin typeface="Palatino Linotype" panose="02040502050505030304" pitchFamily="18" charset="0"/>
                  </a:rPr>
                  <a:t> </a:t>
                </a:r>
                <a14:m>
                  <m:oMath xmlns:m="http://schemas.openxmlformats.org/officeDocument/2006/math">
                    <m:r>
                      <a:rPr lang="en-US" altLang="zh-CN" b="1">
                        <a:solidFill>
                          <a:schemeClr val="tx1"/>
                        </a:solidFill>
                        <a:latin typeface="Cambria Math" panose="02040503050406030204" pitchFamily="18" charset="0"/>
                      </a:rPr>
                      <m:t>𝛒</m:t>
                    </m:r>
                    <m:r>
                      <a:rPr lang="en-US" altLang="zh-CN" b="1" i="1" smtClean="0">
                        <a:solidFill>
                          <a:schemeClr val="tx1"/>
                        </a:solidFill>
                        <a:latin typeface="Cambria Math" panose="02040503050406030204" pitchFamily="18" charset="0"/>
                        <a:ea typeface="Cambria Math" panose="02040503050406030204" pitchFamily="18" charset="0"/>
                      </a:rPr>
                      <m:t>∈[</m:t>
                    </m:r>
                    <m:r>
                      <a:rPr lang="en-US" altLang="zh-CN" b="1" i="1" smtClean="0">
                        <a:solidFill>
                          <a:schemeClr val="tx1"/>
                        </a:solidFill>
                        <a:latin typeface="Cambria Math" panose="02040503050406030204" pitchFamily="18" charset="0"/>
                        <a:ea typeface="Cambria Math" panose="02040503050406030204" pitchFamily="18" charset="0"/>
                      </a:rPr>
                      <m:t>𝟎</m:t>
                    </m:r>
                    <m:r>
                      <a:rPr lang="en-US" altLang="zh-CN" b="1" i="1" smtClean="0">
                        <a:solidFill>
                          <a:schemeClr val="tx1"/>
                        </a:solidFill>
                        <a:latin typeface="Cambria Math" panose="02040503050406030204" pitchFamily="18" charset="0"/>
                        <a:ea typeface="Cambria Math" panose="02040503050406030204" pitchFamily="18" charset="0"/>
                      </a:rPr>
                      <m:t>,</m:t>
                    </m:r>
                    <m:r>
                      <a:rPr lang="en-US" altLang="zh-CN" b="1" i="1" smtClean="0">
                        <a:solidFill>
                          <a:schemeClr val="tx1"/>
                        </a:solidFill>
                        <a:latin typeface="Cambria Math" panose="02040503050406030204" pitchFamily="18" charset="0"/>
                        <a:ea typeface="Cambria Math" panose="02040503050406030204" pitchFamily="18" charset="0"/>
                      </a:rPr>
                      <m:t>𝟏</m:t>
                    </m:r>
                    <m:r>
                      <a:rPr lang="en-US" altLang="zh-CN" b="1" i="1" smtClean="0">
                        <a:solidFill>
                          <a:schemeClr val="tx1"/>
                        </a:solidFill>
                        <a:latin typeface="Cambria Math" panose="02040503050406030204" pitchFamily="18" charset="0"/>
                        <a:ea typeface="Cambria Math" panose="02040503050406030204" pitchFamily="18" charset="0"/>
                      </a:rPr>
                      <m:t>]</m:t>
                    </m:r>
                  </m:oMath>
                </a14:m>
                <a:endParaRPr lang="en-US" altLang="zh-CN" dirty="0">
                  <a:solidFill>
                    <a:schemeClr val="tx1"/>
                  </a:solidFill>
                  <a:effectLst/>
                  <a:latin typeface="Palatino Linotype" panose="02040502050505030304" pitchFamily="18" charset="0"/>
                </a:endParaRPr>
              </a:p>
              <a:p>
                <a14:m>
                  <m:oMath xmlns:m="http://schemas.openxmlformats.org/officeDocument/2006/math">
                    <m:r>
                      <a:rPr lang="en-US" altLang="zh-CN" b="1">
                        <a:solidFill>
                          <a:schemeClr val="tx1"/>
                        </a:solidFill>
                        <a:latin typeface="Cambria Math" panose="02040503050406030204" pitchFamily="18" charset="0"/>
                      </a:rPr>
                      <m:t>𝛅</m:t>
                    </m:r>
                  </m:oMath>
                </a14:m>
                <a:r>
                  <a:rPr lang="en-US" altLang="zh-CN" dirty="0">
                    <a:solidFill>
                      <a:schemeClr val="tx1"/>
                    </a:solidFill>
                    <a:effectLst/>
                    <a:latin typeface="Palatino Linotype" panose="02040502050505030304" pitchFamily="18" charset="0"/>
                  </a:rPr>
                  <a:t> is the path-link incident matrix</a:t>
                </a:r>
              </a:p>
              <a:p>
                <a:endParaRPr lang="en-US" altLang="zh-CN" dirty="0">
                  <a:solidFill>
                    <a:schemeClr val="bg1"/>
                  </a:solidFill>
                  <a:effectLst/>
                  <a:latin typeface="Palatino Linotype" panose="02040502050505030304" pitchFamily="18" charset="0"/>
                </a:endParaRPr>
              </a:p>
            </p:txBody>
          </p:sp>
        </mc:Choice>
        <mc:Fallback xmlns="">
          <p:sp>
            <p:nvSpPr>
              <p:cNvPr id="8" name="文本框 7">
                <a:extLst>
                  <a:ext uri="{FF2B5EF4-FFF2-40B4-BE49-F238E27FC236}">
                    <a16:creationId xmlns:a16="http://schemas.microsoft.com/office/drawing/2014/main" xmlns="" xmlns:a14="http://schemas.microsoft.com/office/drawing/2010/main" id="{6A4D38EC-6DD2-4AB8-8AEF-4BAA6C198045}"/>
                  </a:ext>
                </a:extLst>
              </p:cNvPr>
              <p:cNvSpPr txBox="1">
                <a:spLocks noRot="1" noChangeAspect="1" noMove="1" noResize="1" noEditPoints="1" noAdjustHandles="1" noChangeArrowheads="1" noChangeShapeType="1" noTextEdit="1"/>
              </p:cNvSpPr>
              <p:nvPr/>
            </p:nvSpPr>
            <p:spPr>
              <a:xfrm>
                <a:off x="8274143" y="940763"/>
                <a:ext cx="3811177" cy="5119350"/>
              </a:xfrm>
              <a:prstGeom prst="rect">
                <a:avLst/>
              </a:prstGeom>
              <a:blipFill rotWithShape="0">
                <a:blip r:embed="rId5"/>
                <a:stretch>
                  <a:fillRect l="-1278" t="-595" r="-5431"/>
                </a:stretch>
              </a:blipFill>
            </p:spPr>
            <p:txBody>
              <a:bodyPr/>
              <a:lstStyle/>
              <a:p>
                <a:r>
                  <a:rPr lang="en-US">
                    <a:noFill/>
                  </a:rPr>
                  <a:t> </a:t>
                </a:r>
              </a:p>
            </p:txBody>
          </p:sp>
        </mc:Fallback>
      </mc:AlternateContent>
      <p:sp>
        <p:nvSpPr>
          <p:cNvPr id="2" name="文本框 1"/>
          <p:cNvSpPr txBox="1"/>
          <p:nvPr/>
        </p:nvSpPr>
        <p:spPr>
          <a:xfrm>
            <a:off x="2712720" y="6080894"/>
            <a:ext cx="9372600"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We can directly use forward and back propagation algorithm to solve it</a:t>
            </a:r>
          </a:p>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How to incorporate more complex behavior models in the structure?</a:t>
            </a:r>
          </a:p>
        </p:txBody>
      </p:sp>
    </p:spTree>
    <p:extLst>
      <p:ext uri="{BB962C8B-B14F-4D97-AF65-F5344CB8AC3E}">
        <p14:creationId xmlns:p14="http://schemas.microsoft.com/office/powerpoint/2010/main" val="3557134029"/>
      </p:ext>
    </p:extLst>
  </p:cSld>
  <p:clrMapOvr>
    <a:masterClrMapping/>
  </p:clrMapOvr>
  <p:transition>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19" y="6013788"/>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 xmlns:a16="http://schemas.microsoft.com/office/drawing/2014/main" id="{342E202A-BFDD-45AC-B208-1139544E2BD3}"/>
              </a:ext>
            </a:extLst>
          </p:cNvPr>
          <p:cNvSpPr txBox="1">
            <a:spLocks/>
          </p:cNvSpPr>
          <p:nvPr/>
        </p:nvSpPr>
        <p:spPr bwMode="auto">
          <a:xfrm>
            <a:off x="522288" y="1414283"/>
            <a:ext cx="11246224" cy="27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r>
              <a:rPr lang="en-US" altLang="zh-CN" sz="3600" dirty="0">
                <a:latin typeface="Palatino Linotype" panose="02040502050505030304" pitchFamily="18" charset="0"/>
                <a:cs typeface="Arial" charset="0"/>
              </a:rPr>
              <a:t>What is </a:t>
            </a:r>
            <a:r>
              <a:rPr lang="en-US" altLang="zh-CN" sz="3600" b="1" dirty="0">
                <a:solidFill>
                  <a:srgbClr val="8C1D40"/>
                </a:solidFill>
                <a:latin typeface="Palatino Linotype" panose="02040502050505030304" pitchFamily="18" charset="0"/>
                <a:cs typeface="Arial" charset="0"/>
              </a:rPr>
              <a:t>layered computation graph </a:t>
            </a:r>
            <a:r>
              <a:rPr lang="en-US" altLang="zh-CN" sz="3600" dirty="0">
                <a:latin typeface="Palatino Linotype" panose="02040502050505030304" pitchFamily="18" charset="0"/>
                <a:cs typeface="Arial" charset="0"/>
              </a:rPr>
              <a:t>anyway?</a:t>
            </a:r>
            <a:endParaRPr lang="en-US" altLang="zh-CN" sz="3600" b="1" dirty="0">
              <a:latin typeface="Palatino Linotype" panose="02040502050505030304" pitchFamily="18" charset="0"/>
              <a:cs typeface="Arial" charset="0"/>
            </a:endParaRPr>
          </a:p>
        </p:txBody>
      </p:sp>
      <p:sp>
        <p:nvSpPr>
          <p:cNvPr id="13" name="Line 5">
            <a:extLst>
              <a:ext uri="{FF2B5EF4-FFF2-40B4-BE49-F238E27FC236}">
                <a16:creationId xmlns="" xmlns:a16="http://schemas.microsoft.com/office/drawing/2014/main" id="{2399B223-5C2F-4974-9A50-7ED2BEF59CB7}"/>
              </a:ext>
            </a:extLst>
          </p:cNvPr>
          <p:cNvSpPr>
            <a:spLocks noChangeShapeType="1"/>
          </p:cNvSpPr>
          <p:nvPr/>
        </p:nvSpPr>
        <p:spPr bwMode="auto">
          <a:xfrm flipV="1">
            <a:off x="409575" y="3429000"/>
            <a:ext cx="11358937" cy="16220"/>
          </a:xfrm>
          <a:prstGeom prst="line">
            <a:avLst/>
          </a:prstGeom>
          <a:noFill/>
          <a:ln w="57150">
            <a:solidFill>
              <a:srgbClr val="8C1D40"/>
            </a:solidFill>
            <a:miter lim="800000"/>
            <a:headEnd/>
            <a:tailEnd/>
          </a:ln>
          <a:extLst>
            <a:ext uri="{909E8E84-426E-40DD-AFC4-6F175D3DCCD1}">
              <a14:hiddenFill xmlns:a14="http://schemas.microsoft.com/office/drawing/2010/main">
                <a:noFill/>
              </a14:hiddenFill>
            </a:ext>
          </a:extLst>
        </p:spPr>
        <p:txBody>
          <a:bodyPr lIns="0" tIns="0" rIns="0" bIns="0"/>
          <a:lstStyle/>
          <a:p>
            <a:endParaRPr lang="zh-CN" altLang="en-US" sz="900" dirty="0">
              <a:highlight>
                <a:srgbClr val="800000"/>
              </a:highlight>
              <a:latin typeface="Palatino Linotype" panose="02040502050505030304" pitchFamily="18" charset="0"/>
            </a:endParaRPr>
          </a:p>
        </p:txBody>
      </p:sp>
    </p:spTree>
    <p:extLst>
      <p:ext uri="{BB962C8B-B14F-4D97-AF65-F5344CB8AC3E}">
        <p14:creationId xmlns:p14="http://schemas.microsoft.com/office/powerpoint/2010/main" val="3114822696"/>
      </p:ext>
    </p:extLst>
  </p:cSld>
  <p:clrMapOvr>
    <a:masterClrMapping/>
  </p:clrMapOvr>
  <p:transition>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 xmlns:a16="http://schemas.microsoft.com/office/drawing/2014/main" id="{DB7E1327-3F32-44E7-B078-DC370D9F8B25}"/>
              </a:ext>
            </a:extLst>
          </p:cNvPr>
          <p:cNvSpPr/>
          <p:nvPr/>
        </p:nvSpPr>
        <p:spPr>
          <a:xfrm>
            <a:off x="262852" y="141637"/>
            <a:ext cx="8652548" cy="954107"/>
          </a:xfrm>
          <a:prstGeom prst="rect">
            <a:avLst/>
          </a:prstGeom>
        </p:spPr>
        <p:txBody>
          <a:bodyPr wrap="square">
            <a:spAutoFit/>
          </a:bodyPr>
          <a:lstStyle/>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How to incorporate more complex behavior models in the structure?</a:t>
            </a:r>
          </a:p>
        </p:txBody>
      </p:sp>
      <p:sp>
        <p:nvSpPr>
          <p:cNvPr id="4" name="矩形 3">
            <a:extLst>
              <a:ext uri="{FF2B5EF4-FFF2-40B4-BE49-F238E27FC236}">
                <a16:creationId xmlns="" xmlns:a16="http://schemas.microsoft.com/office/drawing/2014/main" id="{38F014FA-E3F5-47D2-BDD5-12DDDD5795AD}"/>
              </a:ext>
            </a:extLst>
          </p:cNvPr>
          <p:cNvSpPr/>
          <p:nvPr/>
        </p:nvSpPr>
        <p:spPr>
          <a:xfrm>
            <a:off x="524622" y="1114336"/>
            <a:ext cx="8747908" cy="523220"/>
          </a:xfrm>
          <a:prstGeom prst="rect">
            <a:avLst/>
          </a:prstGeom>
        </p:spPr>
        <p:txBody>
          <a:bodyPr wrap="none">
            <a:spAutoFit/>
          </a:bodyPr>
          <a:lstStyle/>
          <a:p>
            <a:r>
              <a:rPr lang="en-US" altLang="zh-CN" sz="2800" b="1" dirty="0" smtClean="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Our </a:t>
            </a:r>
            <a:r>
              <a:rPr lang="en-US" altLang="zh-CN" sz="2800" b="1" dirty="0" smtClean="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secret </a:t>
            </a:r>
            <a:r>
              <a:rPr lang="en-US" altLang="zh-CN" sz="2800" b="1" dirty="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weapon: Computational graph </a:t>
            </a:r>
            <a:r>
              <a:rPr lang="en-US" altLang="zh-CN" sz="2800" b="1" dirty="0" smtClean="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approach</a:t>
            </a:r>
            <a:endParaRPr lang="en-US" altLang="zh-CN" sz="2800" b="1" dirty="0">
              <a:latin typeface="Palatino Linotype" panose="02040502050505030304" pitchFamily="18" charset="0"/>
              <a:ea typeface="微软雅黑" panose="020B0503020204020204" pitchFamily="34" charset="-122"/>
              <a:cs typeface="Times New Roman" panose="02020603050405020304" pitchFamily="18" charset="0"/>
              <a:sym typeface="Open Sans Light" charset="0"/>
            </a:endParaRPr>
          </a:p>
        </p:txBody>
      </p:sp>
      <p:sp>
        <p:nvSpPr>
          <p:cNvPr id="5" name="矩形 4">
            <a:extLst>
              <a:ext uri="{FF2B5EF4-FFF2-40B4-BE49-F238E27FC236}">
                <a16:creationId xmlns="" xmlns:a16="http://schemas.microsoft.com/office/drawing/2014/main" id="{C94B5ED8-D96E-4F6D-8834-0C15C86FD761}"/>
              </a:ext>
            </a:extLst>
          </p:cNvPr>
          <p:cNvSpPr/>
          <p:nvPr/>
        </p:nvSpPr>
        <p:spPr>
          <a:xfrm>
            <a:off x="418613" y="1683723"/>
            <a:ext cx="6096000" cy="2308324"/>
          </a:xfrm>
          <a:prstGeom prst="rect">
            <a:avLst/>
          </a:prstGeom>
        </p:spPr>
        <p:txBody>
          <a:bodyPr>
            <a:spAutoFit/>
          </a:bodyPr>
          <a:lstStyle/>
          <a:p>
            <a:pPr marL="380990" indent="-380990">
              <a:buFont typeface="Arial" panose="020B0604020202020204" pitchFamily="34" charset="0"/>
              <a:buChar char="•"/>
            </a:pPr>
            <a:r>
              <a:rPr lang="en-US" altLang="zh-CN" dirty="0" smtClean="0">
                <a:latin typeface="Palatino Linotype" panose="02040502050505030304" pitchFamily="18" charset="0"/>
              </a:rPr>
              <a:t>An </a:t>
            </a:r>
            <a:r>
              <a:rPr lang="en-US" altLang="zh-CN" dirty="0">
                <a:latin typeface="Palatino Linotype" panose="02040502050505030304" pitchFamily="18" charset="0"/>
              </a:rPr>
              <a:t>acyclic graph to express composite mathematical formulations </a:t>
            </a:r>
          </a:p>
          <a:p>
            <a:r>
              <a:rPr lang="en-US" altLang="zh-CN" dirty="0">
                <a:solidFill>
                  <a:srgbClr val="FF0000"/>
                </a:solidFill>
                <a:latin typeface="Palatino Linotype" panose="02040502050505030304" pitchFamily="18" charset="0"/>
              </a:rPr>
              <a:t>        </a:t>
            </a:r>
            <a:r>
              <a:rPr lang="en-US" altLang="zh-CN" b="1" dirty="0">
                <a:solidFill>
                  <a:srgbClr val="8C1D40"/>
                </a:solidFill>
                <a:latin typeface="Palatino Linotype" panose="02040502050505030304" pitchFamily="18" charset="0"/>
              </a:rPr>
              <a:t>(A generalization of Artificial Neural Network )</a:t>
            </a:r>
          </a:p>
          <a:p>
            <a:pPr marL="380990" indent="-380990">
              <a:buFont typeface="Arial" panose="020B0604020202020204" pitchFamily="34" charset="0"/>
              <a:buChar char="•"/>
            </a:pPr>
            <a:endParaRPr lang="en-US" altLang="zh-CN" dirty="0">
              <a:latin typeface="Palatino Linotype" panose="02040502050505030304" pitchFamily="18" charset="0"/>
            </a:endParaRPr>
          </a:p>
          <a:p>
            <a:pPr marL="380990" indent="-380990">
              <a:buFont typeface="Arial" panose="020B0604020202020204" pitchFamily="34" charset="0"/>
              <a:buChar char="•"/>
            </a:pPr>
            <a:r>
              <a:rPr lang="en-US" altLang="zh-CN" dirty="0" smtClean="0">
                <a:latin typeface="Palatino Linotype" panose="02040502050505030304" pitchFamily="18" charset="0"/>
              </a:rPr>
              <a:t>A </a:t>
            </a:r>
            <a:r>
              <a:rPr lang="en-US" altLang="zh-CN" dirty="0">
                <a:latin typeface="Palatino Linotype" panose="02040502050505030304" pitchFamily="18" charset="0"/>
              </a:rPr>
              <a:t>technique for calculating derivatives quickly</a:t>
            </a:r>
          </a:p>
          <a:p>
            <a:r>
              <a:rPr lang="en-US" altLang="zh-CN" b="1" dirty="0">
                <a:solidFill>
                  <a:srgbClr val="8C1D40"/>
                </a:solidFill>
                <a:latin typeface="Palatino Linotype" panose="02040502050505030304" pitchFamily="18" charset="0"/>
              </a:rPr>
              <a:t>       (A generalization of Back propagation algorithm)</a:t>
            </a:r>
          </a:p>
          <a:p>
            <a:pPr marL="380990" indent="-380990">
              <a:buFont typeface="Arial" panose="020B0604020202020204" pitchFamily="34" charset="0"/>
              <a:buChar char="•"/>
            </a:pPr>
            <a:endParaRPr lang="en-US" altLang="zh-CN" dirty="0">
              <a:solidFill>
                <a:schemeClr val="bg1"/>
              </a:solidFill>
              <a:latin typeface="Palatino Linotype" panose="02040502050505030304" pitchFamily="18" charset="0"/>
            </a:endParaRPr>
          </a:p>
          <a:p>
            <a:pPr marL="380990" indent="-380990">
              <a:buFont typeface="Arial" panose="020B0604020202020204" pitchFamily="34" charset="0"/>
              <a:buChar char="•"/>
            </a:pPr>
            <a:endParaRPr lang="en-US" altLang="zh-CN" dirty="0">
              <a:solidFill>
                <a:schemeClr val="bg1"/>
              </a:solidFill>
              <a:latin typeface="Palatino Linotype" panose="02040502050505030304"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 xmlns:a16="http://schemas.microsoft.com/office/drawing/2014/main" id="{FC469F17-2F56-4486-B990-4745CE52E5CE}"/>
                  </a:ext>
                </a:extLst>
              </p:cNvPr>
              <p:cNvSpPr/>
              <p:nvPr/>
            </p:nvSpPr>
            <p:spPr>
              <a:xfrm>
                <a:off x="418613" y="3945880"/>
                <a:ext cx="6096000" cy="2253759"/>
              </a:xfrm>
              <a:prstGeom prst="rect">
                <a:avLst/>
              </a:prstGeom>
            </p:spPr>
            <p:txBody>
              <a:bodyPr>
                <a:spAutoFit/>
              </a:bodyPr>
              <a:lstStyle/>
              <a:p>
                <a:r>
                  <a:rPr lang="en-US" altLang="zh-CN" dirty="0">
                    <a:latin typeface="Palatino Linotype" panose="02040502050505030304" pitchFamily="18" charset="0"/>
                  </a:rPr>
                  <a:t>To evaluate the partial derivatives in this graph, we just need to “summing over the paths”. </a:t>
                </a:r>
                <a:r>
                  <a:rPr lang="zh-CN" altLang="zh-CN" dirty="0">
                    <a:latin typeface="Palatino Linotype" panose="02040502050505030304" pitchFamily="18" charset="0"/>
                  </a:rPr>
                  <a:t>For example, to get the derivative of</a:t>
                </a:r>
                <a:r>
                  <a:rPr lang="zh-CN" altLang="zh-CN" dirty="0">
                    <a:solidFill>
                      <a:schemeClr val="bg1"/>
                    </a:solidFill>
                    <a:latin typeface="Palatino Linotype" panose="02040502050505030304" pitchFamily="18" charset="0"/>
                  </a:rPr>
                  <a:t> </a:t>
                </a:r>
                <a:r>
                  <a:rPr lang="en-US" altLang="zh-CN" b="1" dirty="0">
                    <a:solidFill>
                      <a:srgbClr val="8C1D40"/>
                    </a:solidFill>
                    <a:latin typeface="Palatino Linotype" panose="02040502050505030304" pitchFamily="18" charset="0"/>
                  </a:rPr>
                  <a:t>F</a:t>
                </a:r>
                <a:r>
                  <a:rPr lang="zh-CN" altLang="zh-CN" dirty="0">
                    <a:solidFill>
                      <a:srgbClr val="8C1D40"/>
                    </a:solidFill>
                    <a:latin typeface="Palatino Linotype" panose="02040502050505030304" pitchFamily="18" charset="0"/>
                  </a:rPr>
                  <a:t> </a:t>
                </a:r>
                <a:r>
                  <a:rPr lang="zh-CN" altLang="zh-CN" dirty="0">
                    <a:latin typeface="Palatino Linotype" panose="02040502050505030304" pitchFamily="18" charset="0"/>
                  </a:rPr>
                  <a:t>with respect to </a:t>
                </a:r>
                <a:r>
                  <a:rPr lang="zh-CN" altLang="zh-CN" b="1" dirty="0">
                    <a:solidFill>
                      <a:srgbClr val="8C1D40"/>
                    </a:solidFill>
                    <a:latin typeface="Palatino Linotype" panose="02040502050505030304" pitchFamily="18" charset="0"/>
                  </a:rPr>
                  <a:t>b</a:t>
                </a:r>
                <a:r>
                  <a:rPr lang="en-US" altLang="zh-CN" dirty="0">
                    <a:solidFill>
                      <a:schemeClr val="bg1"/>
                    </a:solidFill>
                    <a:latin typeface="Palatino Linotype" panose="02040502050505030304" pitchFamily="18" charset="0"/>
                  </a:rPr>
                  <a:t> </a:t>
                </a:r>
                <a:r>
                  <a:rPr lang="en-US" altLang="zh-CN" dirty="0">
                    <a:solidFill>
                      <a:schemeClr val="tx1"/>
                    </a:solidFill>
                    <a:latin typeface="Palatino Linotype" panose="02040502050505030304" pitchFamily="18" charset="0"/>
                  </a:rPr>
                  <a:t>by:</a:t>
                </a:r>
              </a:p>
              <a:p>
                <a:endParaRPr lang="en-US" altLang="zh-CN" dirty="0">
                  <a:solidFill>
                    <a:schemeClr val="tx1"/>
                  </a:solidFill>
                  <a:latin typeface="Palatino Linotype" panose="02040502050505030304" pitchFamily="18" charset="0"/>
                </a:endParaRPr>
              </a:p>
              <a:p>
                <a:pPr/>
                <a14:m>
                  <m:oMathPara xmlns:m="http://schemas.openxmlformats.org/officeDocument/2006/math">
                    <m:oMathParaPr>
                      <m:jc m:val="centerGroup"/>
                    </m:oMathParaPr>
                    <m:oMath xmlns:m="http://schemas.openxmlformats.org/officeDocument/2006/math">
                      <m:f>
                        <m:fPr>
                          <m:ctrlPr>
                            <a:rPr lang="en-US" altLang="zh-CN" i="1" smtClean="0">
                              <a:solidFill>
                                <a:schemeClr val="tx1"/>
                              </a:solidFill>
                              <a:latin typeface="Cambria Math" panose="02040503050406030204" pitchFamily="18" charset="0"/>
                            </a:rPr>
                          </m:ctrlPr>
                        </m:fPr>
                        <m:num>
                          <m:r>
                            <a:rPr lang="en-US" altLang="zh-CN" i="1"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F</m:t>
                          </m:r>
                        </m:num>
                        <m:den>
                          <m:r>
                            <a:rPr lang="en-US" altLang="zh-CN" i="1"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b</m:t>
                          </m:r>
                        </m:den>
                      </m:f>
                      <m:r>
                        <a:rPr lang="en-US" altLang="zh-CN" b="0" i="1" smtClean="0">
                          <a:solidFill>
                            <a:schemeClr val="tx1"/>
                          </a:solidFill>
                          <a:latin typeface="Cambria Math" panose="02040503050406030204" pitchFamily="18" charset="0"/>
                        </a:rPr>
                        <m:t>=</m:t>
                      </m:r>
                      <m:f>
                        <m:fPr>
                          <m:ctrlPr>
                            <a:rPr lang="en-US"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m:t>
                          </m:r>
                          <m:r>
                            <m:rPr>
                              <m:sty m:val="p"/>
                            </m:rPr>
                            <a:rPr lang="en-US" altLang="zh-CN">
                              <a:solidFill>
                                <a:schemeClr val="tx1"/>
                              </a:solidFill>
                              <a:latin typeface="Cambria Math" panose="02040503050406030204" pitchFamily="18" charset="0"/>
                            </a:rPr>
                            <m:t>F</m:t>
                          </m:r>
                        </m:num>
                        <m:den>
                          <m:r>
                            <a:rPr lang="en-US" altLang="zh-CN" i="1">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c</m:t>
                          </m:r>
                        </m:den>
                      </m:f>
                      <m:f>
                        <m:fPr>
                          <m:ctrlPr>
                            <a:rPr lang="en-US"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c</m:t>
                          </m:r>
                        </m:num>
                        <m:den>
                          <m:r>
                            <a:rPr lang="en-US" altLang="zh-CN" i="1">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b</m:t>
                          </m:r>
                        </m:den>
                      </m:f>
                      <m:r>
                        <a:rPr lang="en-US" altLang="zh-CN" b="0" i="1" smtClean="0">
                          <a:solidFill>
                            <a:schemeClr val="tx1"/>
                          </a:solidFill>
                          <a:latin typeface="Cambria Math" panose="02040503050406030204" pitchFamily="18" charset="0"/>
                        </a:rPr>
                        <m:t>+</m:t>
                      </m:r>
                      <m:f>
                        <m:fPr>
                          <m:ctrlPr>
                            <a:rPr lang="en-US"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m:t>
                          </m:r>
                          <m:r>
                            <m:rPr>
                              <m:sty m:val="p"/>
                            </m:rPr>
                            <a:rPr lang="en-US" altLang="zh-CN">
                              <a:solidFill>
                                <a:schemeClr val="tx1"/>
                              </a:solidFill>
                              <a:latin typeface="Cambria Math" panose="02040503050406030204" pitchFamily="18" charset="0"/>
                            </a:rPr>
                            <m:t>F</m:t>
                          </m:r>
                        </m:num>
                        <m:den>
                          <m:r>
                            <a:rPr lang="en-US" altLang="zh-CN" i="1">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d</m:t>
                          </m:r>
                        </m:den>
                      </m:f>
                      <m:f>
                        <m:fPr>
                          <m:ctrlPr>
                            <a:rPr lang="en-US"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d</m:t>
                          </m:r>
                        </m:num>
                        <m:den>
                          <m:r>
                            <a:rPr lang="en-US" altLang="zh-CN" i="1">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b</m:t>
                          </m:r>
                        </m:den>
                      </m:f>
                      <m:r>
                        <a:rPr lang="en-US" altLang="zh-CN" b="0" i="1" smtClean="0">
                          <a:solidFill>
                            <a:schemeClr val="tx1"/>
                          </a:solidFill>
                          <a:latin typeface="Cambria Math" panose="02040503050406030204" pitchFamily="18" charset="0"/>
                        </a:rPr>
                        <m:t>=1∗1+3∗1=4</m:t>
                      </m:r>
                    </m:oMath>
                  </m:oMathPara>
                </a14:m>
                <a:endParaRPr lang="en-US" altLang="zh-CN" dirty="0">
                  <a:solidFill>
                    <a:schemeClr val="tx1"/>
                  </a:solidFill>
                  <a:latin typeface="Palatino Linotype" panose="02040502050505030304" pitchFamily="18" charset="0"/>
                </a:endParaRPr>
              </a:p>
              <a:p>
                <a:pPr/>
                <a14:m>
                  <m:oMathPara xmlns:m="http://schemas.openxmlformats.org/officeDocument/2006/math">
                    <m:oMathParaPr>
                      <m:jc m:val="centerGroup"/>
                    </m:oMathParaPr>
                    <m:oMath xmlns:m="http://schemas.openxmlformats.org/officeDocument/2006/math">
                      <m:f>
                        <m:fPr>
                          <m:ctrlPr>
                            <a:rPr lang="en-US" altLang="zh-CN" i="1" smtClean="0">
                              <a:solidFill>
                                <a:schemeClr val="tx1"/>
                              </a:solidFill>
                              <a:latin typeface="Cambria Math" panose="02040503050406030204" pitchFamily="18" charset="0"/>
                            </a:rPr>
                          </m:ctrlPr>
                        </m:fPr>
                        <m:num>
                          <m:r>
                            <a:rPr lang="en-US" altLang="zh-CN" i="1"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F</m:t>
                          </m:r>
                        </m:num>
                        <m:den>
                          <m:r>
                            <a:rPr lang="en-US" altLang="zh-CN" i="1" smtClean="0">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a</m:t>
                          </m:r>
                        </m:den>
                      </m:f>
                      <m:r>
                        <a:rPr lang="en-US" altLang="zh-CN" b="0" i="1" smtClean="0">
                          <a:solidFill>
                            <a:schemeClr val="tx1"/>
                          </a:solidFill>
                          <a:latin typeface="Cambria Math" panose="02040503050406030204" pitchFamily="18" charset="0"/>
                        </a:rPr>
                        <m:t>=</m:t>
                      </m:r>
                      <m:f>
                        <m:fPr>
                          <m:ctrlPr>
                            <a:rPr lang="en-US"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m:t>
                          </m:r>
                          <m:r>
                            <m:rPr>
                              <m:sty m:val="p"/>
                            </m:rPr>
                            <a:rPr lang="en-US" altLang="zh-CN">
                              <a:solidFill>
                                <a:schemeClr val="tx1"/>
                              </a:solidFill>
                              <a:latin typeface="Cambria Math" panose="02040503050406030204" pitchFamily="18" charset="0"/>
                            </a:rPr>
                            <m:t>F</m:t>
                          </m:r>
                        </m:num>
                        <m:den>
                          <m:r>
                            <a:rPr lang="en-US" altLang="zh-CN" i="1">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c</m:t>
                          </m:r>
                        </m:den>
                      </m:f>
                      <m:f>
                        <m:fPr>
                          <m:ctrlPr>
                            <a:rPr lang="en-US" altLang="zh-CN" i="1">
                              <a:solidFill>
                                <a:schemeClr val="tx1"/>
                              </a:solidFill>
                              <a:latin typeface="Cambria Math" panose="02040503050406030204" pitchFamily="18" charset="0"/>
                            </a:rPr>
                          </m:ctrlPr>
                        </m:fPr>
                        <m:num>
                          <m:r>
                            <a:rPr lang="en-US" altLang="zh-CN" i="1">
                              <a:solidFill>
                                <a:schemeClr val="tx1"/>
                              </a:solidFill>
                              <a:latin typeface="Cambria Math" panose="02040503050406030204" pitchFamily="18" charset="0"/>
                            </a:rPr>
                            <m:t>𝜕</m:t>
                          </m:r>
                          <m:r>
                            <m:rPr>
                              <m:sty m:val="p"/>
                            </m:rPr>
                            <a:rPr lang="en-US" altLang="zh-CN" b="0" i="0" smtClean="0">
                              <a:solidFill>
                                <a:schemeClr val="tx1"/>
                              </a:solidFill>
                              <a:latin typeface="Cambria Math" panose="02040503050406030204" pitchFamily="18" charset="0"/>
                            </a:rPr>
                            <m:t>c</m:t>
                          </m:r>
                        </m:num>
                        <m:den>
                          <m:r>
                            <a:rPr lang="en-US" altLang="zh-CN" i="1">
                              <a:solidFill>
                                <a:schemeClr val="tx1"/>
                              </a:solidFill>
                              <a:latin typeface="Cambria Math" panose="02040503050406030204" pitchFamily="18" charset="0"/>
                            </a:rPr>
                            <m:t>𝜕</m:t>
                          </m:r>
                          <m:r>
                            <m:rPr>
                              <m:sty m:val="p"/>
                            </m:rPr>
                            <a:rPr lang="en-US" altLang="zh-CN">
                              <a:solidFill>
                                <a:schemeClr val="tx1"/>
                              </a:solidFill>
                              <a:latin typeface="Cambria Math" panose="02040503050406030204" pitchFamily="18" charset="0"/>
                            </a:rPr>
                            <m:t>a</m:t>
                          </m:r>
                        </m:den>
                      </m:f>
                      <m:r>
                        <a:rPr lang="en-US" altLang="zh-CN" b="0" i="1" smtClean="0">
                          <a:solidFill>
                            <a:schemeClr val="tx1"/>
                          </a:solidFill>
                          <a:latin typeface="Cambria Math" panose="02040503050406030204" pitchFamily="18" charset="0"/>
                        </a:rPr>
                        <m:t>=1∗1=1</m:t>
                      </m:r>
                    </m:oMath>
                  </m:oMathPara>
                </a14:m>
                <a:endParaRPr lang="zh-CN" altLang="en-US" dirty="0">
                  <a:solidFill>
                    <a:schemeClr val="tx1"/>
                  </a:solidFill>
                  <a:latin typeface="Palatino Linotype" panose="02040502050505030304" pitchFamily="18" charset="0"/>
                </a:endParaRPr>
              </a:p>
            </p:txBody>
          </p:sp>
        </mc:Choice>
        <mc:Fallback xmlns="">
          <p:sp>
            <p:nvSpPr>
              <p:cNvPr id="6" name="矩形 5">
                <a:extLst>
                  <a:ext uri="{FF2B5EF4-FFF2-40B4-BE49-F238E27FC236}">
                    <a16:creationId xmlns:a16="http://schemas.microsoft.com/office/drawing/2014/main" id="{FC469F17-2F56-4486-B990-4745CE52E5CE}"/>
                  </a:ext>
                </a:extLst>
              </p:cNvPr>
              <p:cNvSpPr>
                <a:spLocks noRot="1" noChangeAspect="1" noMove="1" noResize="1" noEditPoints="1" noAdjustHandles="1" noChangeArrowheads="1" noChangeShapeType="1" noTextEdit="1"/>
              </p:cNvSpPr>
              <p:nvPr/>
            </p:nvSpPr>
            <p:spPr>
              <a:xfrm>
                <a:off x="418613" y="3945880"/>
                <a:ext cx="6096000" cy="2253759"/>
              </a:xfrm>
              <a:prstGeom prst="rect">
                <a:avLst/>
              </a:prstGeom>
              <a:blipFill>
                <a:blip r:embed="rId4"/>
                <a:stretch>
                  <a:fillRect l="-900" t="-1351"/>
                </a:stretch>
              </a:blipFill>
            </p:spPr>
            <p:txBody>
              <a:bodyPr/>
              <a:lstStyle/>
              <a:p>
                <a:r>
                  <a:rPr lang="zh-CN" altLang="en-US">
                    <a:noFill/>
                  </a:rPr>
                  <a:t> </a:t>
                </a:r>
              </a:p>
            </p:txBody>
          </p:sp>
        </mc:Fallback>
      </mc:AlternateContent>
      <p:grpSp>
        <p:nvGrpSpPr>
          <p:cNvPr id="7" name="组合 6">
            <a:extLst>
              <a:ext uri="{FF2B5EF4-FFF2-40B4-BE49-F238E27FC236}">
                <a16:creationId xmlns="" xmlns:a16="http://schemas.microsoft.com/office/drawing/2014/main" id="{BF5B6AD1-F4DD-45F4-82BC-DCCD395FEA84}"/>
              </a:ext>
            </a:extLst>
          </p:cNvPr>
          <p:cNvGrpSpPr/>
          <p:nvPr/>
        </p:nvGrpSpPr>
        <p:grpSpPr>
          <a:xfrm>
            <a:off x="7086600" y="1683723"/>
            <a:ext cx="4849736" cy="4877123"/>
            <a:chOff x="7800538" y="1849713"/>
            <a:chExt cx="3528150" cy="3646847"/>
          </a:xfrm>
        </p:grpSpPr>
        <p:sp>
          <p:nvSpPr>
            <p:cNvPr id="8" name="矩形 7">
              <a:extLst>
                <a:ext uri="{FF2B5EF4-FFF2-40B4-BE49-F238E27FC236}">
                  <a16:creationId xmlns="" xmlns:a16="http://schemas.microsoft.com/office/drawing/2014/main" id="{066001EA-FE8D-4503-A09E-FB1333625939}"/>
                </a:ext>
              </a:extLst>
            </p:cNvPr>
            <p:cNvSpPr/>
            <p:nvPr/>
          </p:nvSpPr>
          <p:spPr>
            <a:xfrm>
              <a:off x="7800538" y="1849713"/>
              <a:ext cx="3416102" cy="364684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Palatino Linotype" panose="02040502050505030304" pitchFamily="18" charset="0"/>
              </a:endParaRPr>
            </a:p>
          </p:txBody>
        </p:sp>
        <p:pic>
          <p:nvPicPr>
            <p:cNvPr id="9" name="图片 8">
              <a:extLst>
                <a:ext uri="{FF2B5EF4-FFF2-40B4-BE49-F238E27FC236}">
                  <a16:creationId xmlns="" xmlns:a16="http://schemas.microsoft.com/office/drawing/2014/main" id="{B4CD4A40-2CB5-426E-95DA-AF0BD6289D1C}"/>
                </a:ext>
              </a:extLst>
            </p:cNvPr>
            <p:cNvPicPr>
              <a:picLocks noChangeAspect="1"/>
            </p:cNvPicPr>
            <p:nvPr/>
          </p:nvPicPr>
          <p:blipFill>
            <a:blip r:embed="rId5"/>
            <a:stretch>
              <a:fillRect/>
            </a:stretch>
          </p:blipFill>
          <p:spPr>
            <a:xfrm>
              <a:off x="7800538" y="1849713"/>
              <a:ext cx="3528150" cy="3524334"/>
            </a:xfrm>
            <a:prstGeom prst="rect">
              <a:avLst/>
            </a:prstGeom>
          </p:spPr>
        </p:pic>
      </p:grpSp>
      <p:sp>
        <p:nvSpPr>
          <p:cNvPr id="10" name="矩形 9">
            <a:extLst>
              <a:ext uri="{FF2B5EF4-FFF2-40B4-BE49-F238E27FC236}">
                <a16:creationId xmlns="" xmlns:a16="http://schemas.microsoft.com/office/drawing/2014/main" id="{2D86095C-1EF6-4F07-B55A-0F9639D64396}"/>
              </a:ext>
            </a:extLst>
          </p:cNvPr>
          <p:cNvSpPr/>
          <p:nvPr/>
        </p:nvSpPr>
        <p:spPr>
          <a:xfrm>
            <a:off x="6804483" y="6560846"/>
            <a:ext cx="4936095" cy="307777"/>
          </a:xfrm>
          <a:prstGeom prst="rect">
            <a:avLst/>
          </a:prstGeom>
        </p:spPr>
        <p:txBody>
          <a:bodyPr wrap="none">
            <a:spAutoFit/>
          </a:bodyPr>
          <a:lstStyle/>
          <a:p>
            <a:r>
              <a:rPr lang="en-US" altLang="zh-CN" sz="1400" dirty="0"/>
              <a:t>Adapted from </a:t>
            </a:r>
            <a:r>
              <a:rPr lang="zh-CN" altLang="en-US" sz="1400" dirty="0"/>
              <a:t>：http://colah.github.io/posts/2015-08-Backprop/</a:t>
            </a:r>
          </a:p>
        </p:txBody>
      </p:sp>
      <p:pic>
        <p:nvPicPr>
          <p:cNvPr id="11" name="图片 10">
            <a:extLst>
              <a:ext uri="{FF2B5EF4-FFF2-40B4-BE49-F238E27FC236}">
                <a16:creationId xmlns="" xmlns:a16="http://schemas.microsoft.com/office/drawing/2014/main" id="{6E5BECAE-B176-4882-82F2-FA478B16ACCA}"/>
              </a:ext>
            </a:extLst>
          </p:cNvPr>
          <p:cNvPicPr>
            <a:picLocks noChangeAspect="1"/>
          </p:cNvPicPr>
          <p:nvPr/>
        </p:nvPicPr>
        <p:blipFill>
          <a:blip r:embed="rId6"/>
          <a:stretch>
            <a:fillRect/>
          </a:stretch>
        </p:blipFill>
        <p:spPr>
          <a:xfrm>
            <a:off x="9452118" y="7174"/>
            <a:ext cx="2484218" cy="1368771"/>
          </a:xfrm>
          <a:prstGeom prst="rect">
            <a:avLst/>
          </a:prstGeom>
          <a:solidFill>
            <a:schemeClr val="bg1"/>
          </a:solidFill>
        </p:spPr>
      </p:pic>
    </p:spTree>
    <p:extLst>
      <p:ext uri="{BB962C8B-B14F-4D97-AF65-F5344CB8AC3E}">
        <p14:creationId xmlns:p14="http://schemas.microsoft.com/office/powerpoint/2010/main" val="753929106"/>
      </p:ext>
    </p:extLst>
  </p:cSld>
  <p:clrMapOvr>
    <a:masterClrMapping/>
  </p:clrMapOvr>
  <p:transition>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1">
            <a:extLst>
              <a:ext uri="{FF2B5EF4-FFF2-40B4-BE49-F238E27FC236}">
                <a16:creationId xmlns:a16="http://schemas.microsoft.com/office/drawing/2014/main" xmlns="" id="{A3AA81E8-42B1-4CE0-9503-BC8C528F7C51}"/>
              </a:ext>
            </a:extLst>
          </p:cNvPr>
          <p:cNvSpPr txBox="1">
            <a:spLocks/>
          </p:cNvSpPr>
          <p:nvPr/>
        </p:nvSpPr>
        <p:spPr>
          <a:xfrm>
            <a:off x="223393" y="160677"/>
            <a:ext cx="10515600" cy="7392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smtClean="0">
                <a:latin typeface="Palatino Linotype" panose="02040502050505030304" pitchFamily="18" charset="0"/>
                <a:ea typeface="微软雅黑" panose="020B0503020204020204" pitchFamily="34" charset="-122"/>
              </a:rPr>
              <a:t>Layered computational </a:t>
            </a:r>
            <a:r>
              <a:rPr lang="en-US" altLang="zh-CN" sz="3600" b="1" dirty="0">
                <a:latin typeface="Palatino Linotype" panose="02040502050505030304" pitchFamily="18" charset="0"/>
                <a:ea typeface="微软雅黑" panose="020B0503020204020204" pitchFamily="34" charset="-122"/>
              </a:rPr>
              <a:t>graph</a:t>
            </a:r>
          </a:p>
        </p:txBody>
      </p:sp>
      <p:sp>
        <p:nvSpPr>
          <p:cNvPr id="4" name="矩形 3">
            <a:extLst>
              <a:ext uri="{FF2B5EF4-FFF2-40B4-BE49-F238E27FC236}">
                <a16:creationId xmlns:a16="http://schemas.microsoft.com/office/drawing/2014/main" xmlns="" id="{247DB34E-90F1-492F-BB4F-2AB39F931C37}"/>
              </a:ext>
            </a:extLst>
          </p:cNvPr>
          <p:cNvSpPr/>
          <p:nvPr/>
        </p:nvSpPr>
        <p:spPr>
          <a:xfrm>
            <a:off x="567159" y="1066801"/>
            <a:ext cx="10602410" cy="403968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zh-CN" dirty="0">
              <a:latin typeface="Palatino Linotype" panose="02040502050505030304" pitchFamily="18" charset="0"/>
            </a:endParaRPr>
          </a:p>
        </p:txBody>
      </p:sp>
      <p:sp>
        <p:nvSpPr>
          <p:cNvPr id="5" name="Rectangle 2">
            <a:extLst>
              <a:ext uri="{FF2B5EF4-FFF2-40B4-BE49-F238E27FC236}">
                <a16:creationId xmlns:a16="http://schemas.microsoft.com/office/drawing/2014/main" xmlns="" id="{B89A0AF5-EFCD-47BF-A92D-BF707EDA1917}"/>
              </a:ext>
            </a:extLst>
          </p:cNvPr>
          <p:cNvSpPr>
            <a:spLocks noChangeArrowheads="1"/>
          </p:cNvSpPr>
          <p:nvPr/>
        </p:nvSpPr>
        <p:spPr bwMode="auto">
          <a:xfrm>
            <a:off x="1689904" y="29483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Palatino Linotype" panose="02040502050505030304" pitchFamily="18" charset="0"/>
            </a:endParaRPr>
          </a:p>
        </p:txBody>
      </p:sp>
      <p:pic>
        <p:nvPicPr>
          <p:cNvPr id="6" name="图片 5">
            <a:extLst>
              <a:ext uri="{FF2B5EF4-FFF2-40B4-BE49-F238E27FC236}">
                <a16:creationId xmlns:a16="http://schemas.microsoft.com/office/drawing/2014/main" xmlns="" id="{D2851DE9-6B6F-4FE8-9D65-FB3279D081F1}"/>
              </a:ext>
            </a:extLst>
          </p:cNvPr>
          <p:cNvPicPr>
            <a:picLocks noChangeAspect="1"/>
          </p:cNvPicPr>
          <p:nvPr/>
        </p:nvPicPr>
        <p:blipFill>
          <a:blip r:embed="rId4"/>
          <a:stretch>
            <a:fillRect/>
          </a:stretch>
        </p:blipFill>
        <p:spPr>
          <a:xfrm>
            <a:off x="937549" y="1526579"/>
            <a:ext cx="10062258" cy="3591478"/>
          </a:xfrm>
          <a:prstGeom prst="rect">
            <a:avLst/>
          </a:prstGeom>
        </p:spPr>
      </p:pic>
      <p:sp>
        <p:nvSpPr>
          <p:cNvPr id="7" name="矩形 6">
            <a:extLst>
              <a:ext uri="{FF2B5EF4-FFF2-40B4-BE49-F238E27FC236}">
                <a16:creationId xmlns:a16="http://schemas.microsoft.com/office/drawing/2014/main" xmlns="" id="{397365CC-5494-43C8-B18A-89B3EA788002}"/>
              </a:ext>
            </a:extLst>
          </p:cNvPr>
          <p:cNvSpPr/>
          <p:nvPr/>
        </p:nvSpPr>
        <p:spPr>
          <a:xfrm>
            <a:off x="567159" y="1112024"/>
            <a:ext cx="7682761" cy="369332"/>
          </a:xfrm>
          <a:prstGeom prst="rect">
            <a:avLst/>
          </a:prstGeom>
        </p:spPr>
        <p:txBody>
          <a:bodyPr wrap="square">
            <a:spAutoFit/>
          </a:bodyPr>
          <a:lstStyle/>
          <a:p>
            <a:r>
              <a:rPr lang="en-US" altLang="zh-CN" b="1" dirty="0">
                <a:latin typeface="Palatino Linotype" panose="02040502050505030304" pitchFamily="18" charset="0"/>
              </a:rPr>
              <a:t>Big data driven Transportation Computational Graph (BTCG)</a:t>
            </a:r>
            <a:endParaRPr lang="zh-CN" altLang="en-US" b="1" dirty="0"/>
          </a:p>
        </p:txBody>
      </p:sp>
    </p:spTree>
    <p:extLst>
      <p:ext uri="{BB962C8B-B14F-4D97-AF65-F5344CB8AC3E}">
        <p14:creationId xmlns:p14="http://schemas.microsoft.com/office/powerpoint/2010/main" val="3986680032"/>
      </p:ext>
    </p:extLst>
  </p:cSld>
  <p:clrMapOvr>
    <a:masterClrMapping/>
  </p:clrMapOvr>
  <p:transition>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 xmlns:a16="http://schemas.microsoft.com/office/drawing/2014/main" id="{B0AD106B-F724-4CDA-87E4-585A61D17F16}"/>
              </a:ext>
            </a:extLst>
          </p:cNvPr>
          <p:cNvSpPr/>
          <p:nvPr/>
        </p:nvSpPr>
        <p:spPr>
          <a:xfrm>
            <a:off x="203200" y="115536"/>
            <a:ext cx="11389360" cy="1200329"/>
          </a:xfrm>
          <a:prstGeom prst="rect">
            <a:avLst/>
          </a:prstGeom>
        </p:spPr>
        <p:txBody>
          <a:bodyPr wrap="square">
            <a:spAutoFit/>
          </a:bodyPr>
          <a:lstStyle/>
          <a:p>
            <a:r>
              <a:rPr lang="en-CA" altLang="zh-CN" sz="3600" b="1" dirty="0">
                <a:latin typeface="Palatino Linotype" panose="02040502050505030304" pitchFamily="18" charset="0"/>
              </a:rPr>
              <a:t>Big data driven transportation computational graph (BTCG) to implement back propagation algorithm</a:t>
            </a:r>
            <a:endParaRPr lang="zh-CN" altLang="en-US" sz="3600" dirty="0">
              <a:latin typeface="Palatino Linotype" panose="02040502050505030304" pitchFamily="18" charset="0"/>
            </a:endParaRPr>
          </a:p>
        </p:txBody>
      </p:sp>
      <p:sp>
        <p:nvSpPr>
          <p:cNvPr id="4" name="TextBox 5">
            <a:extLst>
              <a:ext uri="{FF2B5EF4-FFF2-40B4-BE49-F238E27FC236}">
                <a16:creationId xmlns="" xmlns:a16="http://schemas.microsoft.com/office/drawing/2014/main" id="{C045AF11-6A65-4316-BBFF-7AE1E6332FE4}"/>
              </a:ext>
            </a:extLst>
          </p:cNvPr>
          <p:cNvSpPr txBox="1"/>
          <p:nvPr/>
        </p:nvSpPr>
        <p:spPr>
          <a:xfrm>
            <a:off x="81281" y="1222753"/>
            <a:ext cx="7965439" cy="4124204"/>
          </a:xfrm>
          <a:prstGeom prst="rect">
            <a:avLst/>
          </a:prstGeom>
          <a:noFill/>
        </p:spPr>
        <p:txBody>
          <a:bodyPr wrap="square" lIns="121917" tIns="60959" rIns="121917" bIns="60959" rtlCol="0">
            <a:spAutoFit/>
          </a:bodyPr>
          <a:lstStyle/>
          <a:p>
            <a:endParaRPr lang="en-US" altLang="zh-CN" sz="2000" dirty="0">
              <a:latin typeface="Palatino Linotype" panose="02040502050505030304" pitchFamily="18" charset="0"/>
            </a:endParaRPr>
          </a:p>
          <a:p>
            <a:pPr marL="457189" indent="-457189">
              <a:buFont typeface="Wingdings" panose="05000000000000000000" pitchFamily="2" charset="2"/>
              <a:buChar char="p"/>
            </a:pPr>
            <a:r>
              <a:rPr lang="en-US" altLang="zh-CN" sz="2000" b="1" dirty="0">
                <a:solidFill>
                  <a:srgbClr val="8C1D40"/>
                </a:solidFill>
                <a:latin typeface="Palatino Linotype" panose="02040502050505030304" pitchFamily="18" charset="0"/>
              </a:rPr>
              <a:t>Automatic differentiation (AD) </a:t>
            </a:r>
            <a:r>
              <a:rPr lang="en-US" altLang="zh-CN" sz="2000" dirty="0">
                <a:latin typeface="Palatino Linotype" panose="02040502050505030304" pitchFamily="18" charset="0"/>
              </a:rPr>
              <a:t>is a method to calculate the derivatives of the loss function with respect to the demand variables in a BTCG .</a:t>
            </a:r>
          </a:p>
          <a:p>
            <a:pPr marL="457189" indent="-457189">
              <a:buFont typeface="Wingdings" panose="05000000000000000000" pitchFamily="2" charset="2"/>
              <a:buChar char="p"/>
            </a:pPr>
            <a:r>
              <a:rPr lang="en-US" altLang="zh-CN" sz="2000" dirty="0">
                <a:latin typeface="Palatino Linotype" panose="02040502050505030304" pitchFamily="18" charset="0"/>
              </a:rPr>
              <a:t>Derivatives were derived in a </a:t>
            </a:r>
            <a:r>
              <a:rPr lang="en-US" altLang="zh-CN" sz="2000" b="1" dirty="0">
                <a:solidFill>
                  <a:srgbClr val="8C1D40"/>
                </a:solidFill>
                <a:latin typeface="Palatino Linotype" panose="02040502050505030304" pitchFamily="18" charset="0"/>
              </a:rPr>
              <a:t>computational graph, using principles of dynamic programming (DP) </a:t>
            </a:r>
            <a:r>
              <a:rPr lang="en-US" altLang="zh-CN" sz="2000" dirty="0">
                <a:latin typeface="Palatino Linotype" panose="02040502050505030304" pitchFamily="18" charset="0"/>
              </a:rPr>
              <a:t>(like calculating the shortest path using label correcting algorithm).</a:t>
            </a:r>
          </a:p>
          <a:p>
            <a:pPr marL="457189" indent="-457189">
              <a:buFont typeface="Wingdings" panose="05000000000000000000" pitchFamily="2" charset="2"/>
              <a:buChar char="p"/>
            </a:pPr>
            <a:r>
              <a:rPr lang="en-US" altLang="zh-CN" sz="2000" dirty="0">
                <a:latin typeface="Palatino Linotype" panose="02040502050505030304" pitchFamily="18" charset="0"/>
              </a:rPr>
              <a:t>Gradient descent with </a:t>
            </a:r>
            <a:r>
              <a:rPr lang="en-US" altLang="zh-CN" sz="2000" b="1" dirty="0">
                <a:solidFill>
                  <a:srgbClr val="8C1D40"/>
                </a:solidFill>
                <a:latin typeface="Palatino Linotype" panose="02040502050505030304" pitchFamily="18" charset="0"/>
              </a:rPr>
              <a:t>Back Propagation (BP) algorithm </a:t>
            </a:r>
            <a:r>
              <a:rPr lang="en-US" altLang="zh-CN" sz="2000" dirty="0">
                <a:solidFill>
                  <a:schemeClr val="bg1"/>
                </a:solidFill>
                <a:latin typeface="Palatino Linotype" panose="02040502050505030304" pitchFamily="18" charset="0"/>
              </a:rPr>
              <a:t>is not </a:t>
            </a:r>
            <a:r>
              <a:rPr lang="en-US" altLang="zh-CN" sz="2000" dirty="0">
                <a:latin typeface="Palatino Linotype" panose="02040502050505030304" pitchFamily="18" charset="0"/>
              </a:rPr>
              <a:t>guaranteed to find the global minimum of the error function. However, multi-sample-based </a:t>
            </a:r>
            <a:r>
              <a:rPr lang="en-US" altLang="zh-CN" sz="2000" b="1" dirty="0">
                <a:solidFill>
                  <a:srgbClr val="8C1D40"/>
                </a:solidFill>
                <a:latin typeface="Palatino Linotype" panose="02040502050505030304" pitchFamily="18" charset="0"/>
              </a:rPr>
              <a:t>stochastic gradient descent </a:t>
            </a:r>
            <a:r>
              <a:rPr lang="en-US" altLang="zh-CN" sz="2000" dirty="0">
                <a:latin typeface="Palatino Linotype" panose="02040502050505030304" pitchFamily="18" charset="0"/>
              </a:rPr>
              <a:t>(SGD) can be used to overcome the limit to some extent.</a:t>
            </a:r>
          </a:p>
          <a:p>
            <a:pPr marL="457189" indent="-457189">
              <a:buFont typeface="Wingdings" panose="05000000000000000000" pitchFamily="2" charset="2"/>
              <a:buChar char="p"/>
            </a:pPr>
            <a:r>
              <a:rPr lang="en-US" altLang="zh-CN" sz="2000" dirty="0">
                <a:latin typeface="Palatino Linotype" panose="02040502050505030304" pitchFamily="18" charset="0"/>
              </a:rPr>
              <a:t>“AD+DP+BP” can be achieved easily using existing popular data programming tools such as </a:t>
            </a:r>
            <a:r>
              <a:rPr lang="en-US" altLang="zh-CN" sz="2000" b="1" dirty="0">
                <a:solidFill>
                  <a:srgbClr val="8C1D40"/>
                </a:solidFill>
                <a:latin typeface="Palatino Linotype" panose="02040502050505030304" pitchFamily="18" charset="0"/>
              </a:rPr>
              <a:t>TensorFlow, Theano </a:t>
            </a:r>
            <a:r>
              <a:rPr lang="en-US" altLang="zh-CN" sz="2000" dirty="0">
                <a:latin typeface="Palatino Linotype" panose="02040502050505030304" pitchFamily="18" charset="0"/>
              </a:rPr>
              <a:t>etc.</a:t>
            </a:r>
          </a:p>
        </p:txBody>
      </p:sp>
      <p:pic>
        <p:nvPicPr>
          <p:cNvPr id="5" name="图片 4">
            <a:extLst>
              <a:ext uri="{FF2B5EF4-FFF2-40B4-BE49-F238E27FC236}">
                <a16:creationId xmlns="" xmlns:a16="http://schemas.microsoft.com/office/drawing/2014/main" id="{70BE2321-A9B7-4827-8EEC-D04E7A6F7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2975" y="1465545"/>
            <a:ext cx="2956560" cy="5276919"/>
          </a:xfrm>
          <a:prstGeom prst="rect">
            <a:avLst/>
          </a:prstGeom>
          <a:ln>
            <a:solidFill>
              <a:schemeClr val="tx1"/>
            </a:solidFill>
          </a:ln>
        </p:spPr>
      </p:pic>
      <p:sp>
        <p:nvSpPr>
          <p:cNvPr id="6" name="文本框 5">
            <a:extLst>
              <a:ext uri="{FF2B5EF4-FFF2-40B4-BE49-F238E27FC236}">
                <a16:creationId xmlns="" xmlns:a16="http://schemas.microsoft.com/office/drawing/2014/main" id="{0A6E9D17-600F-48B5-954D-AC6274BD218F}"/>
              </a:ext>
            </a:extLst>
          </p:cNvPr>
          <p:cNvSpPr txBox="1"/>
          <p:nvPr/>
        </p:nvSpPr>
        <p:spPr>
          <a:xfrm>
            <a:off x="6096000" y="5518910"/>
            <a:ext cx="2824480" cy="1169551"/>
          </a:xfrm>
          <a:prstGeom prst="rect">
            <a:avLst/>
          </a:prstGeom>
          <a:noFill/>
        </p:spPr>
        <p:txBody>
          <a:bodyPr wrap="square" rtlCol="0">
            <a:spAutoFit/>
          </a:bodyPr>
          <a:lstStyle/>
          <a:p>
            <a:r>
              <a:rPr lang="en-US" altLang="zh-CN" sz="1400" dirty="0">
                <a:latin typeface="Palatino Linotype" panose="02040502050505030304" pitchFamily="18" charset="0"/>
              </a:rPr>
              <a:t>An illustrative computational graph from:</a:t>
            </a:r>
          </a:p>
          <a:p>
            <a:r>
              <a:rPr lang="en-US" altLang="zh-CN" sz="1400" dirty="0">
                <a:latin typeface="Palatino Linotype" panose="02040502050505030304" pitchFamily="18" charset="0"/>
              </a:rPr>
              <a:t> </a:t>
            </a:r>
          </a:p>
          <a:p>
            <a:r>
              <a:rPr lang="en-US" altLang="zh-CN" sz="1400" dirty="0">
                <a:latin typeface="Palatino Linotype" panose="02040502050505030304" pitchFamily="18" charset="0"/>
              </a:rPr>
              <a:t>https://www.tensorflow.org/guide/graphs?hl=zh-cn</a:t>
            </a:r>
            <a:endParaRPr lang="zh-CN" altLang="en-US" sz="1400" dirty="0">
              <a:latin typeface="Palatino Linotype" panose="02040502050505030304" pitchFamily="18" charset="0"/>
            </a:endParaRPr>
          </a:p>
        </p:txBody>
      </p:sp>
      <p:pic>
        <p:nvPicPr>
          <p:cNvPr id="7" name="图片 6">
            <a:extLst>
              <a:ext uri="{FF2B5EF4-FFF2-40B4-BE49-F238E27FC236}">
                <a16:creationId xmlns="" xmlns:a16="http://schemas.microsoft.com/office/drawing/2014/main" id="{6E5BECAE-B176-4882-82F2-FA478B16ACCA}"/>
              </a:ext>
            </a:extLst>
          </p:cNvPr>
          <p:cNvPicPr>
            <a:picLocks noChangeAspect="1"/>
          </p:cNvPicPr>
          <p:nvPr/>
        </p:nvPicPr>
        <p:blipFill>
          <a:blip r:embed="rId5"/>
          <a:stretch>
            <a:fillRect/>
          </a:stretch>
        </p:blipFill>
        <p:spPr>
          <a:xfrm>
            <a:off x="2733272" y="5370473"/>
            <a:ext cx="2661456" cy="1466427"/>
          </a:xfrm>
          <a:prstGeom prst="rect">
            <a:avLst/>
          </a:prstGeom>
          <a:solidFill>
            <a:schemeClr val="bg1"/>
          </a:solidFill>
        </p:spPr>
      </p:pic>
    </p:spTree>
    <p:extLst>
      <p:ext uri="{BB962C8B-B14F-4D97-AF65-F5344CB8AC3E}">
        <p14:creationId xmlns:p14="http://schemas.microsoft.com/office/powerpoint/2010/main" val="889704218"/>
      </p:ext>
    </p:extLst>
  </p:cSld>
  <p:clrMapOvr>
    <a:masterClrMapping/>
  </p:clrMapOvr>
  <p:transition>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1">
            <a:extLst>
              <a:ext uri="{FF2B5EF4-FFF2-40B4-BE49-F238E27FC236}">
                <a16:creationId xmlns="" xmlns:a16="http://schemas.microsoft.com/office/drawing/2014/main" id="{355F7FAA-E1B1-4A62-A2E1-078519B120EB}"/>
              </a:ext>
            </a:extLst>
          </p:cNvPr>
          <p:cNvSpPr txBox="1">
            <a:spLocks/>
          </p:cNvSpPr>
          <p:nvPr/>
        </p:nvSpPr>
        <p:spPr>
          <a:xfrm>
            <a:off x="-18646" y="-39094"/>
            <a:ext cx="10515600" cy="7392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dirty="0">
                <a:latin typeface="Palatino Linotype" panose="02040502050505030304" pitchFamily="18" charset="0"/>
                <a:ea typeface="微软雅黑" panose="020B0503020204020204" pitchFamily="34" charset="-122"/>
              </a:rPr>
              <a:t>Case </a:t>
            </a:r>
            <a:r>
              <a:rPr lang="en-US" altLang="zh-CN" sz="3600" b="1" dirty="0" smtClean="0">
                <a:latin typeface="Palatino Linotype" panose="02040502050505030304" pitchFamily="18" charset="0"/>
                <a:ea typeface="微软雅黑" panose="020B0503020204020204" pitchFamily="34" charset="-122"/>
              </a:rPr>
              <a:t>1: </a:t>
            </a:r>
            <a:r>
              <a:rPr lang="en-US" altLang="zh-CN" sz="3600" b="1" dirty="0">
                <a:latin typeface="Palatino Linotype" panose="02040502050505030304" pitchFamily="18" charset="0"/>
              </a:rPr>
              <a:t>Sioux Falls network</a:t>
            </a:r>
            <a:endParaRPr lang="en-US" altLang="zh-CN" sz="3600" b="1" dirty="0">
              <a:latin typeface="Palatino Linotype" panose="02040502050505030304" pitchFamily="18" charset="0"/>
              <a:ea typeface="微软雅黑" panose="020B0503020204020204" pitchFamily="34" charset="-122"/>
            </a:endParaRPr>
          </a:p>
        </p:txBody>
      </p:sp>
      <p:graphicFrame>
        <p:nvGraphicFramePr>
          <p:cNvPr id="4" name="对象 3">
            <a:extLst>
              <a:ext uri="{FF2B5EF4-FFF2-40B4-BE49-F238E27FC236}">
                <a16:creationId xmlns="" xmlns:a16="http://schemas.microsoft.com/office/drawing/2014/main" id="{9B0A000C-0EE9-4210-83C8-743A11EF8C14}"/>
              </a:ext>
            </a:extLst>
          </p:cNvPr>
          <p:cNvGraphicFramePr>
            <a:graphicFrameLocks noChangeAspect="1"/>
          </p:cNvGraphicFramePr>
          <p:nvPr>
            <p:extLst>
              <p:ext uri="{D42A27DB-BD31-4B8C-83A1-F6EECF244321}">
                <p14:modId xmlns:p14="http://schemas.microsoft.com/office/powerpoint/2010/main" val="1967974315"/>
              </p:ext>
            </p:extLst>
          </p:nvPr>
        </p:nvGraphicFramePr>
        <p:xfrm>
          <a:off x="358508" y="1495594"/>
          <a:ext cx="4572075" cy="3822713"/>
        </p:xfrm>
        <a:graphic>
          <a:graphicData uri="http://schemas.openxmlformats.org/presentationml/2006/ole">
            <mc:AlternateContent xmlns:mc="http://schemas.openxmlformats.org/markup-compatibility/2006">
              <mc:Choice xmlns:v="urn:schemas-microsoft-com:vml" Requires="v">
                <p:oleObj spid="_x0000_s5296" name="Visio" r:id="rId5" imgW="10599385" imgH="7620016" progId="Visio.Drawing.15">
                  <p:embed/>
                </p:oleObj>
              </mc:Choice>
              <mc:Fallback>
                <p:oleObj name="Visio" r:id="rId5" imgW="10599385" imgH="7620016" progId="Visio.Drawing.15">
                  <p:embed/>
                  <p:pic>
                    <p:nvPicPr>
                      <p:cNvPr id="9" name="对象 8"/>
                      <p:cNvPicPr>
                        <a:picLocks noChangeAspect="1" noChangeArrowheads="1"/>
                      </p:cNvPicPr>
                      <p:nvPr/>
                    </p:nvPicPr>
                    <p:blipFill>
                      <a:blip r:embed="rId6"/>
                      <a:srcRect/>
                      <a:stretch>
                        <a:fillRect/>
                      </a:stretch>
                    </p:blipFill>
                    <p:spPr bwMode="auto">
                      <a:xfrm>
                        <a:off x="358508" y="1495594"/>
                        <a:ext cx="4572075" cy="3822713"/>
                      </a:xfrm>
                      <a:prstGeom prst="rect">
                        <a:avLst/>
                      </a:prstGeom>
                      <a:noFill/>
                      <a:ln>
                        <a:solidFill>
                          <a:schemeClr val="tx1"/>
                        </a:solidFill>
                      </a:ln>
                      <a:extLst/>
                    </p:spPr>
                  </p:pic>
                </p:oleObj>
              </mc:Fallback>
            </mc:AlternateContent>
          </a:graphicData>
        </a:graphic>
      </p:graphicFrame>
      <p:pic>
        <p:nvPicPr>
          <p:cNvPr id="5" name="图片 4">
            <a:extLst>
              <a:ext uri="{FF2B5EF4-FFF2-40B4-BE49-F238E27FC236}">
                <a16:creationId xmlns="" xmlns:a16="http://schemas.microsoft.com/office/drawing/2014/main" id="{11942304-B8CA-49C0-903D-12E935679F18}"/>
              </a:ext>
            </a:extLst>
          </p:cNvPr>
          <p:cNvPicPr>
            <a:picLocks noChangeAspect="1"/>
          </p:cNvPicPr>
          <p:nvPr/>
        </p:nvPicPr>
        <p:blipFill>
          <a:blip r:embed="rId7"/>
          <a:stretch>
            <a:fillRect/>
          </a:stretch>
        </p:blipFill>
        <p:spPr>
          <a:xfrm>
            <a:off x="5547725" y="592112"/>
            <a:ext cx="6390896" cy="1941018"/>
          </a:xfrm>
          <a:prstGeom prst="rect">
            <a:avLst/>
          </a:prstGeom>
          <a:ln>
            <a:solidFill>
              <a:schemeClr val="tx1"/>
            </a:solidFill>
          </a:ln>
        </p:spPr>
      </p:pic>
      <p:pic>
        <p:nvPicPr>
          <p:cNvPr id="6" name="图片 5">
            <a:extLst>
              <a:ext uri="{FF2B5EF4-FFF2-40B4-BE49-F238E27FC236}">
                <a16:creationId xmlns="" xmlns:a16="http://schemas.microsoft.com/office/drawing/2014/main" id="{8E0D927E-4F7F-4120-87B9-4152B9610763}"/>
              </a:ext>
            </a:extLst>
          </p:cNvPr>
          <p:cNvPicPr>
            <a:picLocks noChangeAspect="1"/>
          </p:cNvPicPr>
          <p:nvPr/>
        </p:nvPicPr>
        <p:blipFill>
          <a:blip r:embed="rId8"/>
          <a:stretch>
            <a:fillRect/>
          </a:stretch>
        </p:blipFill>
        <p:spPr>
          <a:xfrm>
            <a:off x="5547725" y="2840468"/>
            <a:ext cx="6390896" cy="1989126"/>
          </a:xfrm>
          <a:prstGeom prst="rect">
            <a:avLst/>
          </a:prstGeom>
          <a:ln>
            <a:solidFill>
              <a:schemeClr val="tx1"/>
            </a:solidFill>
          </a:ln>
        </p:spPr>
      </p:pic>
      <p:sp>
        <p:nvSpPr>
          <p:cNvPr id="7" name="文本框 6">
            <a:extLst>
              <a:ext uri="{FF2B5EF4-FFF2-40B4-BE49-F238E27FC236}">
                <a16:creationId xmlns="" xmlns:a16="http://schemas.microsoft.com/office/drawing/2014/main" id="{1DE507D1-BB66-4ED6-B5E7-39022268DC36}"/>
              </a:ext>
            </a:extLst>
          </p:cNvPr>
          <p:cNvSpPr txBox="1"/>
          <p:nvPr/>
        </p:nvSpPr>
        <p:spPr>
          <a:xfrm>
            <a:off x="6130868" y="2491572"/>
            <a:ext cx="3058851" cy="369332"/>
          </a:xfrm>
          <a:prstGeom prst="rect">
            <a:avLst/>
          </a:prstGeom>
          <a:noFill/>
        </p:spPr>
        <p:txBody>
          <a:bodyPr wrap="none" rtlCol="0">
            <a:spAutoFit/>
          </a:bodyPr>
          <a:lstStyle/>
          <a:p>
            <a:r>
              <a:rPr lang="en-US" altLang="zh-CN" dirty="0">
                <a:latin typeface="Palatino Linotype" panose="02040502050505030304" pitchFamily="18" charset="0"/>
              </a:rPr>
              <a:t>Floating car data(7 samples)</a:t>
            </a:r>
            <a:endParaRPr lang="zh-CN" altLang="en-US" dirty="0">
              <a:latin typeface="Palatino Linotype" panose="02040502050505030304" pitchFamily="18" charset="0"/>
            </a:endParaRPr>
          </a:p>
        </p:txBody>
      </p:sp>
      <p:sp>
        <p:nvSpPr>
          <p:cNvPr id="8" name="文本框 7">
            <a:extLst>
              <a:ext uri="{FF2B5EF4-FFF2-40B4-BE49-F238E27FC236}">
                <a16:creationId xmlns="" xmlns:a16="http://schemas.microsoft.com/office/drawing/2014/main" id="{1768B237-2C73-4876-9BEB-9EA7212F3D00}"/>
              </a:ext>
            </a:extLst>
          </p:cNvPr>
          <p:cNvSpPr txBox="1"/>
          <p:nvPr/>
        </p:nvSpPr>
        <p:spPr>
          <a:xfrm>
            <a:off x="9346701" y="2533130"/>
            <a:ext cx="2646878" cy="369332"/>
          </a:xfrm>
          <a:prstGeom prst="rect">
            <a:avLst/>
          </a:prstGeom>
          <a:noFill/>
        </p:spPr>
        <p:txBody>
          <a:bodyPr wrap="none" rtlCol="0">
            <a:spAutoFit/>
          </a:bodyPr>
          <a:lstStyle/>
          <a:p>
            <a:r>
              <a:rPr lang="en-US" altLang="zh-CN" dirty="0">
                <a:latin typeface="Palatino Linotype" panose="02040502050505030304" pitchFamily="18" charset="0"/>
              </a:rPr>
              <a:t>Sensor data(13 samples)</a:t>
            </a:r>
            <a:endParaRPr lang="zh-CN" altLang="en-US" dirty="0">
              <a:latin typeface="Palatino Linotype" panose="02040502050505030304" pitchFamily="18" charset="0"/>
            </a:endParaRPr>
          </a:p>
        </p:txBody>
      </p:sp>
      <p:pic>
        <p:nvPicPr>
          <p:cNvPr id="9" name="图片 8">
            <a:extLst>
              <a:ext uri="{FF2B5EF4-FFF2-40B4-BE49-F238E27FC236}">
                <a16:creationId xmlns="" xmlns:a16="http://schemas.microsoft.com/office/drawing/2014/main" id="{CDD16222-A2F5-4679-B5C3-1C895C740745}"/>
              </a:ext>
            </a:extLst>
          </p:cNvPr>
          <p:cNvPicPr>
            <a:picLocks noChangeAspect="1"/>
          </p:cNvPicPr>
          <p:nvPr/>
        </p:nvPicPr>
        <p:blipFill>
          <a:blip r:embed="rId9"/>
          <a:stretch>
            <a:fillRect/>
          </a:stretch>
        </p:blipFill>
        <p:spPr>
          <a:xfrm>
            <a:off x="9189719" y="4935364"/>
            <a:ext cx="2634726" cy="1922636"/>
          </a:xfrm>
          <a:prstGeom prst="rect">
            <a:avLst/>
          </a:prstGeom>
        </p:spPr>
      </p:pic>
      <p:sp>
        <p:nvSpPr>
          <p:cNvPr id="10" name="文本框 9">
            <a:extLst>
              <a:ext uri="{FF2B5EF4-FFF2-40B4-BE49-F238E27FC236}">
                <a16:creationId xmlns="" xmlns:a16="http://schemas.microsoft.com/office/drawing/2014/main" id="{3A037F25-1799-4564-A1A4-0E2E46F86B06}"/>
              </a:ext>
            </a:extLst>
          </p:cNvPr>
          <p:cNvSpPr txBox="1"/>
          <p:nvPr/>
        </p:nvSpPr>
        <p:spPr>
          <a:xfrm>
            <a:off x="7250997" y="6488668"/>
            <a:ext cx="2249398" cy="369332"/>
          </a:xfrm>
          <a:prstGeom prst="rect">
            <a:avLst/>
          </a:prstGeom>
          <a:noFill/>
        </p:spPr>
        <p:txBody>
          <a:bodyPr wrap="none" rtlCol="0">
            <a:spAutoFit/>
          </a:bodyPr>
          <a:lstStyle/>
          <a:p>
            <a:r>
              <a:rPr lang="en-US" altLang="zh-CN" dirty="0">
                <a:latin typeface="Palatino Linotype" panose="02040502050505030304" pitchFamily="18" charset="0"/>
              </a:rPr>
              <a:t>Convergence curves</a:t>
            </a:r>
            <a:endParaRPr lang="zh-CN" altLang="en-US" dirty="0">
              <a:latin typeface="Palatino Linotype" panose="02040502050505030304" pitchFamily="18" charset="0"/>
            </a:endParaRPr>
          </a:p>
        </p:txBody>
      </p:sp>
      <p:sp>
        <p:nvSpPr>
          <p:cNvPr id="11" name="文本框 10">
            <a:extLst>
              <a:ext uri="{FF2B5EF4-FFF2-40B4-BE49-F238E27FC236}">
                <a16:creationId xmlns="" xmlns:a16="http://schemas.microsoft.com/office/drawing/2014/main" id="{1DE507D1-BB66-4ED6-B5E7-39022268DC36}"/>
              </a:ext>
            </a:extLst>
          </p:cNvPr>
          <p:cNvSpPr txBox="1"/>
          <p:nvPr/>
        </p:nvSpPr>
        <p:spPr>
          <a:xfrm>
            <a:off x="5968018" y="169566"/>
            <a:ext cx="2565959" cy="369332"/>
          </a:xfrm>
          <a:prstGeom prst="rect">
            <a:avLst/>
          </a:prstGeom>
          <a:noFill/>
        </p:spPr>
        <p:txBody>
          <a:bodyPr wrap="none" rtlCol="0">
            <a:spAutoFit/>
          </a:bodyPr>
          <a:lstStyle/>
          <a:p>
            <a:r>
              <a:rPr lang="en-US" altLang="zh-CN" dirty="0">
                <a:latin typeface="Palatino Linotype" panose="02040502050505030304" pitchFamily="18" charset="0"/>
              </a:rPr>
              <a:t>Survey data(5 samples)</a:t>
            </a:r>
            <a:endParaRPr lang="zh-CN" altLang="en-US" dirty="0">
              <a:latin typeface="Palatino Linotype" panose="02040502050505030304" pitchFamily="18" charset="0"/>
            </a:endParaRPr>
          </a:p>
        </p:txBody>
      </p:sp>
      <p:sp>
        <p:nvSpPr>
          <p:cNvPr id="12" name="文本框 11">
            <a:extLst>
              <a:ext uri="{FF2B5EF4-FFF2-40B4-BE49-F238E27FC236}">
                <a16:creationId xmlns="" xmlns:a16="http://schemas.microsoft.com/office/drawing/2014/main" id="{1DE507D1-BB66-4ED6-B5E7-39022268DC36}"/>
              </a:ext>
            </a:extLst>
          </p:cNvPr>
          <p:cNvSpPr txBox="1"/>
          <p:nvPr/>
        </p:nvSpPr>
        <p:spPr>
          <a:xfrm>
            <a:off x="9026869" y="169566"/>
            <a:ext cx="3076483" cy="369332"/>
          </a:xfrm>
          <a:prstGeom prst="rect">
            <a:avLst/>
          </a:prstGeom>
          <a:noFill/>
        </p:spPr>
        <p:txBody>
          <a:bodyPr wrap="none" rtlCol="0">
            <a:spAutoFit/>
          </a:bodyPr>
          <a:lstStyle/>
          <a:p>
            <a:r>
              <a:rPr lang="en-US" altLang="zh-CN" dirty="0">
                <a:latin typeface="Palatino Linotype" panose="02040502050505030304" pitchFamily="18" charset="0"/>
              </a:rPr>
              <a:t>Cell phone data(20 samples)</a:t>
            </a:r>
            <a:endParaRPr lang="zh-CN" altLang="en-US" dirty="0">
              <a:latin typeface="Palatino Linotype" panose="02040502050505030304" pitchFamily="18" charset="0"/>
            </a:endParaRPr>
          </a:p>
        </p:txBody>
      </p:sp>
    </p:spTree>
    <p:extLst>
      <p:ext uri="{BB962C8B-B14F-4D97-AF65-F5344CB8AC3E}">
        <p14:creationId xmlns:p14="http://schemas.microsoft.com/office/powerpoint/2010/main" val="1223052398"/>
      </p:ext>
    </p:extLst>
  </p:cSld>
  <p:clrMapOvr>
    <a:masterClrMapping/>
  </p:clrMapOvr>
  <p:transition>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DAAA6-1D48-41A4-88D5-E6B10E9AB263}"/>
              </a:ext>
            </a:extLst>
          </p:cNvPr>
          <p:cNvSpPr>
            <a:spLocks noGrp="1"/>
          </p:cNvSpPr>
          <p:nvPr>
            <p:ph type="title"/>
          </p:nvPr>
        </p:nvSpPr>
        <p:spPr>
          <a:xfrm>
            <a:off x="0" y="-15616"/>
            <a:ext cx="12173339" cy="724611"/>
          </a:xfrm>
        </p:spPr>
        <p:txBody>
          <a:bodyPr/>
          <a:lstStyle/>
          <a:p>
            <a:r>
              <a:rPr lang="en-US" altLang="zh-CN" sz="3600" b="1" dirty="0" smtClean="0">
                <a:latin typeface="Palatino Linotype" panose="02040502050505030304" pitchFamily="18" charset="0"/>
              </a:rPr>
              <a:t>Case 2</a:t>
            </a:r>
            <a:r>
              <a:rPr lang="zh-CN" altLang="en-US" sz="3600" b="1" dirty="0" smtClean="0">
                <a:latin typeface="Palatino Linotype" panose="02040502050505030304" pitchFamily="18" charset="0"/>
              </a:rPr>
              <a:t>： </a:t>
            </a:r>
            <a:r>
              <a:rPr lang="en-US" altLang="zh-CN" sz="3600" b="1" dirty="0" smtClean="0">
                <a:latin typeface="Palatino Linotype" panose="02040502050505030304" pitchFamily="18" charset="0"/>
              </a:rPr>
              <a:t>New York</a:t>
            </a:r>
            <a:endParaRPr lang="en-US" sz="3600" b="1" dirty="0">
              <a:latin typeface="Palatino Linotype" panose="02040502050505030304" pitchFamily="18" charset="0"/>
            </a:endParaRPr>
          </a:p>
        </p:txBody>
      </p:sp>
      <p:grpSp>
        <p:nvGrpSpPr>
          <p:cNvPr id="9" name="Group 8">
            <a:extLst>
              <a:ext uri="{FF2B5EF4-FFF2-40B4-BE49-F238E27FC236}">
                <a16:creationId xmlns:a16="http://schemas.microsoft.com/office/drawing/2014/main" xmlns="" id="{638B1D81-881A-406E-8E65-9C9BDAAE316F}"/>
              </a:ext>
            </a:extLst>
          </p:cNvPr>
          <p:cNvGrpSpPr/>
          <p:nvPr/>
        </p:nvGrpSpPr>
        <p:grpSpPr>
          <a:xfrm>
            <a:off x="133739" y="947273"/>
            <a:ext cx="5023477" cy="5142631"/>
            <a:chOff x="7211504" y="1042889"/>
            <a:chExt cx="4961835" cy="5052766"/>
          </a:xfrm>
        </p:grpSpPr>
        <p:pic>
          <p:nvPicPr>
            <p:cNvPr id="13" name="Picture 12" descr="A close up of a map&#10;&#10;Description generated with high confidence">
              <a:extLst>
                <a:ext uri="{FF2B5EF4-FFF2-40B4-BE49-F238E27FC236}">
                  <a16:creationId xmlns:a16="http://schemas.microsoft.com/office/drawing/2014/main" xmlns="" id="{1E0B2945-D5BB-41F9-AC10-3FD731845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504" y="1042889"/>
              <a:ext cx="4961835" cy="5052766"/>
            </a:xfrm>
            <a:prstGeom prst="rect">
              <a:avLst/>
            </a:prstGeom>
            <a:solidFill>
              <a:srgbClr val="C00000"/>
            </a:solidFill>
            <a:ln w="28575">
              <a:solidFill>
                <a:schemeClr val="tx1"/>
              </a:solidFill>
            </a:ln>
          </p:spPr>
        </p:pic>
        <p:cxnSp>
          <p:nvCxnSpPr>
            <p:cNvPr id="16" name="Straight Connector 15">
              <a:extLst>
                <a:ext uri="{FF2B5EF4-FFF2-40B4-BE49-F238E27FC236}">
                  <a16:creationId xmlns:a16="http://schemas.microsoft.com/office/drawing/2014/main" xmlns="" id="{8BBC5B0D-76F7-45FB-9F4D-7865E1A07260}"/>
                </a:ext>
              </a:extLst>
            </p:cNvPr>
            <p:cNvCxnSpPr/>
            <p:nvPr/>
          </p:nvCxnSpPr>
          <p:spPr>
            <a:xfrm flipV="1">
              <a:off x="9372600" y="4443413"/>
              <a:ext cx="91440" cy="1076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0350D4A-7CCB-4004-A869-836EA6CBAAD4}"/>
                </a:ext>
              </a:extLst>
            </p:cNvPr>
            <p:cNvCxnSpPr/>
            <p:nvPr/>
          </p:nvCxnSpPr>
          <p:spPr>
            <a:xfrm flipH="1" flipV="1">
              <a:off x="9394508" y="4402455"/>
              <a:ext cx="73342" cy="3905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D0767E5-366D-4A62-AC27-6548D3C12B01}"/>
                </a:ext>
              </a:extLst>
            </p:cNvPr>
            <p:cNvCxnSpPr/>
            <p:nvPr/>
          </p:nvCxnSpPr>
          <p:spPr>
            <a:xfrm flipV="1">
              <a:off x="9389745" y="4297680"/>
              <a:ext cx="96203" cy="10382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B1A6F069-FC3F-436E-8894-F91E71693BC0}"/>
                </a:ext>
              </a:extLst>
            </p:cNvPr>
            <p:cNvCxnSpPr/>
            <p:nvPr/>
          </p:nvCxnSpPr>
          <p:spPr>
            <a:xfrm>
              <a:off x="9487853" y="4293871"/>
              <a:ext cx="152400" cy="857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E302BD44-188B-4326-B081-64A0095CBAE3}"/>
                </a:ext>
              </a:extLst>
            </p:cNvPr>
            <p:cNvCxnSpPr/>
            <p:nvPr/>
          </p:nvCxnSpPr>
          <p:spPr>
            <a:xfrm flipH="1">
              <a:off x="9597390" y="4383405"/>
              <a:ext cx="39053" cy="438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ECB09178-A8B3-4EE8-8EB4-E29BCF4811D9}"/>
                </a:ext>
              </a:extLst>
            </p:cNvPr>
            <p:cNvCxnSpPr>
              <a:cxnSpLocks/>
            </p:cNvCxnSpPr>
            <p:nvPr/>
          </p:nvCxnSpPr>
          <p:spPr>
            <a:xfrm>
              <a:off x="9593580" y="4427220"/>
              <a:ext cx="108585" cy="600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E31C37B6-05E0-44C6-932E-7679D7DC9BD1}"/>
                </a:ext>
              </a:extLst>
            </p:cNvPr>
            <p:cNvCxnSpPr>
              <a:cxnSpLocks/>
            </p:cNvCxnSpPr>
            <p:nvPr/>
          </p:nvCxnSpPr>
          <p:spPr>
            <a:xfrm flipH="1">
              <a:off x="9636443" y="4487228"/>
              <a:ext cx="65722" cy="800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88D3FB3-9AA4-4763-A864-A7A43C5847EA}"/>
                </a:ext>
              </a:extLst>
            </p:cNvPr>
            <p:cNvCxnSpPr/>
            <p:nvPr/>
          </p:nvCxnSpPr>
          <p:spPr>
            <a:xfrm flipH="1" flipV="1">
              <a:off x="9527858" y="4507230"/>
              <a:ext cx="108585" cy="628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F6E9030D-1B5F-4ABA-8342-04FC3BEDB2F5}"/>
                </a:ext>
              </a:extLst>
            </p:cNvPr>
            <p:cNvCxnSpPr>
              <a:cxnSpLocks/>
            </p:cNvCxnSpPr>
            <p:nvPr/>
          </p:nvCxnSpPr>
          <p:spPr>
            <a:xfrm flipH="1">
              <a:off x="9441180" y="4501516"/>
              <a:ext cx="86678" cy="9524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84AC729-94CE-4AC1-B362-BC6C6CD17138}"/>
                </a:ext>
              </a:extLst>
            </p:cNvPr>
            <p:cNvCxnSpPr/>
            <p:nvPr/>
          </p:nvCxnSpPr>
          <p:spPr>
            <a:xfrm flipH="1" flipV="1">
              <a:off x="9368790" y="4551045"/>
              <a:ext cx="69533" cy="4476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xmlns="" id="{FB785574-79DA-49B9-B283-F70057290BD9}"/>
              </a:ext>
            </a:extLst>
          </p:cNvPr>
          <p:cNvSpPr txBox="1"/>
          <p:nvPr/>
        </p:nvSpPr>
        <p:spPr>
          <a:xfrm>
            <a:off x="5623280" y="874120"/>
            <a:ext cx="6568720" cy="369332"/>
          </a:xfrm>
          <a:prstGeom prst="rect">
            <a:avLst/>
          </a:prstGeom>
          <a:noFill/>
        </p:spPr>
        <p:txBody>
          <a:bodyPr wrap="square" rtlCol="0">
            <a:spAutoFit/>
          </a:bodyPr>
          <a:lstStyle/>
          <a:p>
            <a:r>
              <a:rPr lang="en-US" b="1" dirty="0">
                <a:latin typeface="Palatino Linotype" panose="02040502050505030304" pitchFamily="18" charset="0"/>
              </a:rPr>
              <a:t>Three Years Total Trips Transition</a:t>
            </a:r>
            <a:r>
              <a:rPr lang="en-US" dirty="0">
                <a:latin typeface="Palatino Linotype" panose="02040502050505030304" pitchFamily="18" charset="0"/>
              </a:rPr>
              <a:t> in Murray Hill, Manhattan</a:t>
            </a:r>
          </a:p>
        </p:txBody>
      </p:sp>
      <p:graphicFrame>
        <p:nvGraphicFramePr>
          <p:cNvPr id="12" name="Table 11">
            <a:extLst>
              <a:ext uri="{FF2B5EF4-FFF2-40B4-BE49-F238E27FC236}">
                <a16:creationId xmlns:a16="http://schemas.microsoft.com/office/drawing/2014/main" xmlns="" id="{CC9AA462-9E89-4846-9E43-E0DEF37746AD}"/>
              </a:ext>
            </a:extLst>
          </p:cNvPr>
          <p:cNvGraphicFramePr>
            <a:graphicFrameLocks noGrp="1"/>
          </p:cNvGraphicFramePr>
          <p:nvPr>
            <p:extLst/>
          </p:nvPr>
        </p:nvGraphicFramePr>
        <p:xfrm>
          <a:off x="5623280" y="1231501"/>
          <a:ext cx="6035040" cy="1854200"/>
        </p:xfrm>
        <a:graphic>
          <a:graphicData uri="http://schemas.openxmlformats.org/drawingml/2006/table">
            <a:tbl>
              <a:tblPr firstRow="1" bandRow="1">
                <a:tableStyleId>{2D5ABB26-0587-4C30-8999-92F81FD0307C}</a:tableStyleId>
              </a:tblPr>
              <a:tblGrid>
                <a:gridCol w="2011680">
                  <a:extLst>
                    <a:ext uri="{9D8B030D-6E8A-4147-A177-3AD203B41FA5}">
                      <a16:colId xmlns:a16="http://schemas.microsoft.com/office/drawing/2014/main" xmlns="" val="3893521929"/>
                    </a:ext>
                  </a:extLst>
                </a:gridCol>
                <a:gridCol w="2011680">
                  <a:extLst>
                    <a:ext uri="{9D8B030D-6E8A-4147-A177-3AD203B41FA5}">
                      <a16:colId xmlns:a16="http://schemas.microsoft.com/office/drawing/2014/main" xmlns="" val="2665281017"/>
                    </a:ext>
                  </a:extLst>
                </a:gridCol>
                <a:gridCol w="2011680">
                  <a:extLst>
                    <a:ext uri="{9D8B030D-6E8A-4147-A177-3AD203B41FA5}">
                      <a16:colId xmlns:a16="http://schemas.microsoft.com/office/drawing/2014/main" xmlns="" val="2054695571"/>
                    </a:ext>
                  </a:extLst>
                </a:gridCol>
              </a:tblGrid>
              <a:tr h="370840">
                <a:tc>
                  <a:txBody>
                    <a:bodyPr/>
                    <a:lstStyle/>
                    <a:p>
                      <a:endParaRPr lang="en-US" dirty="0">
                        <a:latin typeface="Palatino Linotype" panose="0204050205050503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n-US" b="1" dirty="0">
                          <a:latin typeface="Palatino Linotype" panose="02040502050505030304" pitchFamily="18" charset="0"/>
                        </a:rPr>
                        <a:t>Market Segment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xmlns="" val="1874838536"/>
                  </a:ext>
                </a:extLst>
              </a:tr>
              <a:tr h="370840">
                <a:tc>
                  <a:txBody>
                    <a:bodyPr/>
                    <a:lstStyle/>
                    <a:p>
                      <a:pPr algn="ctr"/>
                      <a:r>
                        <a:rPr lang="en-US" dirty="0">
                          <a:latin typeface="Palatino Linotype" panose="02040502050505030304" pitchFamily="18" charset="0"/>
                        </a:rPr>
                        <a:t>Mobility Service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Palatino Linotype" panose="02040502050505030304" pitchFamily="18" charset="0"/>
                        </a:rPr>
                        <a:t>Yellow Taxi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Palatino Linotype" panose="02040502050505030304" pitchFamily="18" charset="0"/>
                        </a:rPr>
                        <a:t>For-hire Vehicle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3946510"/>
                  </a:ext>
                </a:extLst>
              </a:tr>
              <a:tr h="370840">
                <a:tc>
                  <a:txBody>
                    <a:bodyPr/>
                    <a:lstStyle/>
                    <a:p>
                      <a:pPr algn="ctr"/>
                      <a:r>
                        <a:rPr lang="en-US" dirty="0">
                          <a:latin typeface="Palatino Linotype" panose="02040502050505030304" pitchFamily="18" charset="0"/>
                        </a:rPr>
                        <a:t>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Palatino Linotype" panose="02040502050505030304" pitchFamily="18" charset="0"/>
                        </a:rPr>
                        <a:t>84.65 %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Palatino Linotype" panose="02040502050505030304" pitchFamily="18" charset="0"/>
                        </a:rPr>
                        <a:t>15.35 %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71904646"/>
                  </a:ext>
                </a:extLst>
              </a:tr>
              <a:tr h="370840">
                <a:tc>
                  <a:txBody>
                    <a:bodyPr/>
                    <a:lstStyle/>
                    <a:p>
                      <a:pPr algn="ctr"/>
                      <a:r>
                        <a:rPr lang="en-US" dirty="0">
                          <a:latin typeface="Palatino Linotype" panose="02040502050505030304" pitchFamily="18" charset="0"/>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Palatino Linotype" panose="02040502050505030304" pitchFamily="18" charset="0"/>
                        </a:rPr>
                        <a:t>73.11 %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Palatino Linotype" panose="02040502050505030304" pitchFamily="18" charset="0"/>
                        </a:rPr>
                        <a:t>26.89 %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97352583"/>
                  </a:ext>
                </a:extLst>
              </a:tr>
              <a:tr h="370840">
                <a:tc>
                  <a:txBody>
                    <a:bodyPr/>
                    <a:lstStyle/>
                    <a:p>
                      <a:pPr algn="ctr"/>
                      <a:r>
                        <a:rPr lang="en-US" b="1" dirty="0">
                          <a:solidFill>
                            <a:schemeClr val="tx1"/>
                          </a:solidFill>
                          <a:latin typeface="Palatino Linotype" panose="02040502050505030304" pitchFamily="18" charset="0"/>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b="1" dirty="0">
                          <a:solidFill>
                            <a:schemeClr val="tx1"/>
                          </a:solidFill>
                          <a:latin typeface="Palatino Linotype" panose="02040502050505030304" pitchFamily="18" charset="0"/>
                        </a:rPr>
                        <a:t>64.19 %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b="1" dirty="0">
                          <a:solidFill>
                            <a:schemeClr val="tx1"/>
                          </a:solidFill>
                          <a:latin typeface="Palatino Linotype" panose="02040502050505030304" pitchFamily="18" charset="0"/>
                        </a:rPr>
                        <a:t>35.81 %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967278611"/>
                  </a:ext>
                </a:extLst>
              </a:tr>
            </a:tbl>
          </a:graphicData>
        </a:graphic>
      </p:graphicFrame>
      <p:sp>
        <p:nvSpPr>
          <p:cNvPr id="15" name="TextBox 14">
            <a:extLst>
              <a:ext uri="{FF2B5EF4-FFF2-40B4-BE49-F238E27FC236}">
                <a16:creationId xmlns:a16="http://schemas.microsoft.com/office/drawing/2014/main" xmlns="" id="{A76B9E5B-D591-4817-97F7-84DC3671E334}"/>
              </a:ext>
            </a:extLst>
          </p:cNvPr>
          <p:cNvSpPr txBox="1"/>
          <p:nvPr/>
        </p:nvSpPr>
        <p:spPr>
          <a:xfrm>
            <a:off x="246888" y="3199374"/>
            <a:ext cx="1922321" cy="369332"/>
          </a:xfrm>
          <a:prstGeom prst="rect">
            <a:avLst/>
          </a:prstGeom>
          <a:noFill/>
        </p:spPr>
        <p:txBody>
          <a:bodyPr wrap="none" rtlCol="0">
            <a:spAutoFit/>
          </a:bodyPr>
          <a:lstStyle/>
          <a:p>
            <a:r>
              <a:rPr lang="en-US" b="1" dirty="0">
                <a:solidFill>
                  <a:srgbClr val="8C1D40"/>
                </a:solidFill>
                <a:latin typeface="Palatino Linotype" panose="02040502050505030304" pitchFamily="18" charset="0"/>
              </a:rPr>
              <a:t>170: Murray Hill</a:t>
            </a:r>
          </a:p>
        </p:txBody>
      </p:sp>
      <p:sp>
        <p:nvSpPr>
          <p:cNvPr id="4" name="文本框 3"/>
          <p:cNvSpPr txBox="1"/>
          <p:nvPr/>
        </p:nvSpPr>
        <p:spPr>
          <a:xfrm>
            <a:off x="237831" y="6328182"/>
            <a:ext cx="9076972" cy="461665"/>
          </a:xfrm>
          <a:prstGeom prst="rect">
            <a:avLst/>
          </a:prstGeom>
          <a:noFill/>
        </p:spPr>
        <p:txBody>
          <a:bodyPr wrap="none" rtlCol="0">
            <a:spAutoFit/>
          </a:bodyPr>
          <a:lstStyle/>
          <a:p>
            <a:r>
              <a:rPr lang="en-US" altLang="zh-CN" sz="2400" b="1" dirty="0" smtClean="0">
                <a:latin typeface="Arial" panose="020B0604020202020204" pitchFamily="34" charset="0"/>
                <a:cs typeface="Arial" panose="020B0604020202020204" pitchFamily="34" charset="0"/>
              </a:rPr>
              <a:t>In c</a:t>
            </a:r>
            <a:r>
              <a:rPr lang="en-US" sz="2400" b="1" dirty="0" smtClean="0">
                <a:latin typeface="Arial" panose="020B0604020202020204" pitchFamily="34" charset="0"/>
                <a:cs typeface="Arial" panose="020B0604020202020204" pitchFamily="34" charset="0"/>
              </a:rPr>
              <a:t>ollaborat</a:t>
            </a:r>
            <a:r>
              <a:rPr lang="en-US" altLang="zh-CN" sz="2400" b="1" dirty="0" smtClean="0">
                <a:latin typeface="Arial" panose="020B0604020202020204" pitchFamily="34" charset="0"/>
                <a:cs typeface="Arial" panose="020B0604020202020204" pitchFamily="34" charset="0"/>
              </a:rPr>
              <a:t>ion</a:t>
            </a:r>
            <a:r>
              <a:rPr lang="en-US" sz="2400" b="1" dirty="0" smtClean="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with the team of Dr. Ram </a:t>
            </a:r>
            <a:r>
              <a:rPr lang="en-US" sz="2400" b="1" dirty="0" err="1" smtClean="0">
                <a:latin typeface="Arial" panose="020B0604020202020204" pitchFamily="34" charset="0"/>
                <a:cs typeface="Arial" panose="020B0604020202020204" pitchFamily="34" charset="0"/>
              </a:rPr>
              <a:t>Pendyala</a:t>
            </a:r>
            <a:r>
              <a:rPr lang="en-US" sz="2400" b="1" dirty="0" smtClean="0">
                <a:latin typeface="Arial" panose="020B0604020202020204" pitchFamily="34" charset="0"/>
                <a:cs typeface="Arial" panose="020B0604020202020204" pitchFamily="34" charset="0"/>
              </a:rPr>
              <a:t> from ASU</a:t>
            </a:r>
          </a:p>
        </p:txBody>
      </p:sp>
      <p:pic>
        <p:nvPicPr>
          <p:cNvPr id="3" name="图片 2"/>
          <p:cNvPicPr>
            <a:picLocks noChangeAspect="1"/>
          </p:cNvPicPr>
          <p:nvPr/>
        </p:nvPicPr>
        <p:blipFill>
          <a:blip r:embed="rId4"/>
          <a:stretch>
            <a:fillRect/>
          </a:stretch>
        </p:blipFill>
        <p:spPr>
          <a:xfrm>
            <a:off x="5559626" y="3396163"/>
            <a:ext cx="6098694" cy="2696559"/>
          </a:xfrm>
          <a:prstGeom prst="rect">
            <a:avLst/>
          </a:prstGeom>
        </p:spPr>
      </p:pic>
    </p:spTree>
    <p:extLst>
      <p:ext uri="{BB962C8B-B14F-4D97-AF65-F5344CB8AC3E}">
        <p14:creationId xmlns:p14="http://schemas.microsoft.com/office/powerpoint/2010/main" val="572945445"/>
      </p:ext>
    </p:extLst>
  </p:cSld>
  <p:clrMapOvr>
    <a:masterClrMapping/>
  </p:clrMapOvr>
  <p:transition>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19" y="6013788"/>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 xmlns:a16="http://schemas.microsoft.com/office/drawing/2014/main" id="{342E202A-BFDD-45AC-B208-1139544E2BD3}"/>
              </a:ext>
            </a:extLst>
          </p:cNvPr>
          <p:cNvSpPr txBox="1">
            <a:spLocks/>
          </p:cNvSpPr>
          <p:nvPr/>
        </p:nvSpPr>
        <p:spPr bwMode="auto">
          <a:xfrm>
            <a:off x="602074" y="1596611"/>
            <a:ext cx="11166438" cy="27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gn="l"/>
            <a:r>
              <a:rPr lang="en-US" altLang="zh-CN" sz="3600" b="1" dirty="0" smtClean="0">
                <a:latin typeface="Palatino Linotype" panose="02040502050505030304" pitchFamily="18" charset="0"/>
                <a:cs typeface="Arial" charset="0"/>
              </a:rPr>
              <a:t>Why we need </a:t>
            </a:r>
            <a:r>
              <a:rPr lang="en-US" altLang="zh-CN" sz="3600" b="1" dirty="0" smtClean="0">
                <a:solidFill>
                  <a:srgbClr val="C00000"/>
                </a:solidFill>
                <a:latin typeface="Palatino Linotype" panose="02040502050505030304" pitchFamily="18" charset="0"/>
                <a:cs typeface="Arial" charset="0"/>
              </a:rPr>
              <a:t>a new type of volume delay function</a:t>
            </a:r>
            <a:r>
              <a:rPr lang="en-US" altLang="zh-CN" sz="3600" b="1" dirty="0" smtClean="0">
                <a:latin typeface="Palatino Linotype" panose="02040502050505030304" pitchFamily="18" charset="0"/>
                <a:cs typeface="Arial" charset="0"/>
              </a:rPr>
              <a:t>?</a:t>
            </a:r>
            <a:endParaRPr lang="en-US" sz="3600" b="1" dirty="0">
              <a:latin typeface="Palatino Linotype" panose="02040502050505030304" pitchFamily="18" charset="0"/>
              <a:cs typeface="Arial" charset="0"/>
            </a:endParaRPr>
          </a:p>
        </p:txBody>
      </p:sp>
      <p:sp>
        <p:nvSpPr>
          <p:cNvPr id="13" name="Line 5">
            <a:extLst>
              <a:ext uri="{FF2B5EF4-FFF2-40B4-BE49-F238E27FC236}">
                <a16:creationId xmlns="" xmlns:a16="http://schemas.microsoft.com/office/drawing/2014/main" id="{2399B223-5C2F-4974-9A50-7ED2BEF59CB7}"/>
              </a:ext>
            </a:extLst>
          </p:cNvPr>
          <p:cNvSpPr>
            <a:spLocks noChangeShapeType="1"/>
          </p:cNvSpPr>
          <p:nvPr/>
        </p:nvSpPr>
        <p:spPr bwMode="auto">
          <a:xfrm flipV="1">
            <a:off x="409575" y="3429000"/>
            <a:ext cx="11358937" cy="16220"/>
          </a:xfrm>
          <a:prstGeom prst="line">
            <a:avLst/>
          </a:prstGeom>
          <a:noFill/>
          <a:ln w="57150">
            <a:solidFill>
              <a:srgbClr val="8C1D40"/>
            </a:solidFill>
            <a:miter lim="800000"/>
            <a:headEnd/>
            <a:tailEnd/>
          </a:ln>
          <a:extLst>
            <a:ext uri="{909E8E84-426E-40DD-AFC4-6F175D3DCCD1}">
              <a14:hiddenFill xmlns:a14="http://schemas.microsoft.com/office/drawing/2010/main">
                <a:noFill/>
              </a14:hiddenFill>
            </a:ext>
          </a:extLst>
        </p:spPr>
        <p:txBody>
          <a:bodyPr lIns="0" tIns="0" rIns="0" bIns="0"/>
          <a:lstStyle/>
          <a:p>
            <a:endParaRPr lang="zh-CN" altLang="en-US" sz="900" dirty="0">
              <a:highlight>
                <a:srgbClr val="800000"/>
              </a:highlight>
              <a:latin typeface="Palatino Linotype" panose="02040502050505030304" pitchFamily="18" charset="0"/>
            </a:endParaRPr>
          </a:p>
        </p:txBody>
      </p:sp>
      <p:sp>
        <p:nvSpPr>
          <p:cNvPr id="2" name="文本框 1"/>
          <p:cNvSpPr txBox="1"/>
          <p:nvPr/>
        </p:nvSpPr>
        <p:spPr>
          <a:xfrm>
            <a:off x="3881899" y="3612172"/>
            <a:ext cx="3698448" cy="646331"/>
          </a:xfrm>
          <a:prstGeom prst="rect">
            <a:avLst/>
          </a:prstGeom>
          <a:noFill/>
        </p:spPr>
        <p:txBody>
          <a:bodyPr wrap="none" rtlCol="0">
            <a:spAutoFit/>
          </a:bodyPr>
          <a:lstStyle/>
          <a:p>
            <a:r>
              <a:rPr lang="en-US" sz="3600" b="1" dirty="0" smtClean="0">
                <a:latin typeface="Arial" panose="020B0604020202020204" pitchFamily="34" charset="0"/>
                <a:cs typeface="Arial" panose="020B0604020202020204" pitchFamily="34" charset="0"/>
              </a:rPr>
              <a:t>BPR-X function </a:t>
            </a:r>
          </a:p>
        </p:txBody>
      </p:sp>
    </p:spTree>
    <p:extLst>
      <p:ext uri="{BB962C8B-B14F-4D97-AF65-F5344CB8AC3E}">
        <p14:creationId xmlns:p14="http://schemas.microsoft.com/office/powerpoint/2010/main" val="1273704077"/>
      </p:ext>
    </p:extLst>
  </p:cSld>
  <p:clrMapOvr>
    <a:masterClrMapping/>
  </p:clrMapOvr>
  <p:transition>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 xmlns:a16="http://schemas.microsoft.com/office/drawing/2014/main" id="{50F33973-3D71-4639-B798-94CBA156AA0F}"/>
              </a:ext>
            </a:extLst>
          </p:cNvPr>
          <p:cNvSpPr/>
          <p:nvPr/>
        </p:nvSpPr>
        <p:spPr>
          <a:xfrm>
            <a:off x="224010" y="558226"/>
            <a:ext cx="1450221" cy="1434200"/>
          </a:xfrm>
          <a:prstGeom prst="rect">
            <a:avLst/>
          </a:prstGeom>
          <a:solidFill>
            <a:srgbClr val="8C1D40"/>
          </a:solidFill>
          <a:ln>
            <a:solidFill>
              <a:srgbClr val="8C1D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Palatino Linotype" panose="02040502050505030304" pitchFamily="18" charset="0"/>
              <a:ea typeface="微软雅黑" panose="020B0503020204020204" pitchFamily="34" charset="-122"/>
              <a:cs typeface="+mn-ea"/>
              <a:sym typeface="+mn-lt"/>
            </a:endParaRPr>
          </a:p>
        </p:txBody>
      </p:sp>
      <p:sp>
        <p:nvSpPr>
          <p:cNvPr id="4" name="文本框 3">
            <a:extLst>
              <a:ext uri="{FF2B5EF4-FFF2-40B4-BE49-F238E27FC236}">
                <a16:creationId xmlns="" xmlns:a16="http://schemas.microsoft.com/office/drawing/2014/main" id="{EFB8129A-8697-48C6-8905-9058E5CEF943}"/>
              </a:ext>
            </a:extLst>
          </p:cNvPr>
          <p:cNvSpPr txBox="1"/>
          <p:nvPr/>
        </p:nvSpPr>
        <p:spPr>
          <a:xfrm>
            <a:off x="449113" y="668987"/>
            <a:ext cx="1145220" cy="1323439"/>
          </a:xfrm>
          <a:prstGeom prst="rect">
            <a:avLst/>
          </a:prstGeom>
          <a:noFill/>
        </p:spPr>
        <p:txBody>
          <a:bodyPr wrap="square" rtlCol="0">
            <a:spAutoFit/>
          </a:bodyPr>
          <a:lstStyle/>
          <a:p>
            <a:r>
              <a:rPr lang="en-US" altLang="zh-CN" sz="8000" b="1" dirty="0">
                <a:solidFill>
                  <a:schemeClr val="bg1"/>
                </a:solidFill>
                <a:latin typeface="Palatino Linotype" panose="02040502050505030304" pitchFamily="18" charset="0"/>
                <a:ea typeface="微软雅黑" panose="020B0503020204020204" pitchFamily="34" charset="-122"/>
                <a:cs typeface="+mn-ea"/>
                <a:sym typeface="+mn-lt"/>
              </a:rPr>
              <a:t>C</a:t>
            </a:r>
            <a:endParaRPr lang="zh-CN" altLang="en-US" sz="8000" b="1" dirty="0">
              <a:solidFill>
                <a:schemeClr val="bg1"/>
              </a:solidFill>
              <a:latin typeface="Palatino Linotype" panose="02040502050505030304" pitchFamily="18" charset="0"/>
              <a:ea typeface="微软雅黑" panose="020B0503020204020204" pitchFamily="34" charset="-122"/>
              <a:cs typeface="+mn-ea"/>
              <a:sym typeface="+mn-lt"/>
            </a:endParaRPr>
          </a:p>
        </p:txBody>
      </p:sp>
      <p:sp>
        <p:nvSpPr>
          <p:cNvPr id="5" name="文本框 4">
            <a:extLst>
              <a:ext uri="{FF2B5EF4-FFF2-40B4-BE49-F238E27FC236}">
                <a16:creationId xmlns="" xmlns:a16="http://schemas.microsoft.com/office/drawing/2014/main" id="{79321AE6-6CBD-4B53-AAAE-E2A55FDF3056}"/>
              </a:ext>
            </a:extLst>
          </p:cNvPr>
          <p:cNvSpPr txBox="1"/>
          <p:nvPr/>
        </p:nvSpPr>
        <p:spPr>
          <a:xfrm>
            <a:off x="1592546" y="1137756"/>
            <a:ext cx="2189626" cy="646331"/>
          </a:xfrm>
          <a:prstGeom prst="rect">
            <a:avLst/>
          </a:prstGeom>
          <a:noFill/>
        </p:spPr>
        <p:txBody>
          <a:bodyPr wrap="square" rtlCol="0">
            <a:spAutoFit/>
          </a:bodyPr>
          <a:lstStyle/>
          <a:p>
            <a:r>
              <a:rPr lang="en-US" altLang="zh-CN" sz="3600" b="1" dirty="0" err="1">
                <a:latin typeface="Palatino Linotype" panose="02040502050505030304" pitchFamily="18" charset="0"/>
                <a:ea typeface="微软雅黑" panose="020B0503020204020204" pitchFamily="34" charset="-122"/>
                <a:cs typeface="+mn-ea"/>
                <a:sym typeface="+mn-lt"/>
              </a:rPr>
              <a:t>ontents</a:t>
            </a:r>
            <a:endParaRPr lang="zh-CN" altLang="en-US" sz="3600" b="1" dirty="0">
              <a:latin typeface="Palatino Linotype" panose="02040502050505030304" pitchFamily="18" charset="0"/>
              <a:ea typeface="微软雅黑" panose="020B0503020204020204" pitchFamily="34" charset="-122"/>
              <a:cs typeface="+mn-ea"/>
              <a:sym typeface="+mn-lt"/>
            </a:endParaRPr>
          </a:p>
        </p:txBody>
      </p:sp>
      <p:pic>
        <p:nvPicPr>
          <p:cNvPr id="15" name="图片 14">
            <a:extLst>
              <a:ext uri="{FF2B5EF4-FFF2-40B4-BE49-F238E27FC236}">
                <a16:creationId xmlns="" xmlns:a16="http://schemas.microsoft.com/office/drawing/2014/main" id="{C8D84B34-985E-4D69-A671-FFBFA900F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112" y="2059193"/>
            <a:ext cx="2888470" cy="1607542"/>
          </a:xfrm>
          <a:prstGeom prst="rect">
            <a:avLst/>
          </a:prstGeom>
        </p:spPr>
      </p:pic>
      <p:pic>
        <p:nvPicPr>
          <p:cNvPr id="16" name="图片 15">
            <a:extLst>
              <a:ext uri="{FF2B5EF4-FFF2-40B4-BE49-F238E27FC236}">
                <a16:creationId xmlns="" xmlns:a16="http://schemas.microsoft.com/office/drawing/2014/main" id="{0B83D888-BE90-4A8B-8FB9-B772568AE6C3}"/>
              </a:ext>
            </a:extLst>
          </p:cNvPr>
          <p:cNvPicPr>
            <a:picLocks noChangeAspect="1"/>
          </p:cNvPicPr>
          <p:nvPr/>
        </p:nvPicPr>
        <p:blipFill>
          <a:blip r:embed="rId5"/>
          <a:stretch>
            <a:fillRect/>
          </a:stretch>
        </p:blipFill>
        <p:spPr>
          <a:xfrm>
            <a:off x="449113" y="4200270"/>
            <a:ext cx="2888470" cy="1672784"/>
          </a:xfrm>
          <a:prstGeom prst="rect">
            <a:avLst/>
          </a:prstGeom>
          <a:ln/>
        </p:spPr>
        <p:style>
          <a:lnRef idx="3">
            <a:schemeClr val="lt1"/>
          </a:lnRef>
          <a:fillRef idx="1">
            <a:schemeClr val="accent2"/>
          </a:fillRef>
          <a:effectRef idx="1">
            <a:schemeClr val="accent2"/>
          </a:effectRef>
          <a:fontRef idx="minor">
            <a:schemeClr val="lt1"/>
          </a:fontRef>
        </p:style>
      </p:pic>
      <p:sp>
        <p:nvSpPr>
          <p:cNvPr id="38" name="文本框 37"/>
          <p:cNvSpPr txBox="1"/>
          <p:nvPr/>
        </p:nvSpPr>
        <p:spPr>
          <a:xfrm>
            <a:off x="3693517" y="1829308"/>
            <a:ext cx="7645043" cy="923330"/>
          </a:xfrm>
          <a:prstGeom prst="rect">
            <a:avLst/>
          </a:prstGeom>
          <a:noFill/>
        </p:spPr>
        <p:txBody>
          <a:bodyPr wrap="square" rtlCol="0">
            <a:spAutoFit/>
          </a:bodyPr>
          <a:lstStyle/>
          <a:p>
            <a:pPr marL="342900" indent="-342900" eaLnBrk="1" hangingPunct="1">
              <a:buFont typeface="Arial" panose="020B0604020202020204" pitchFamily="34" charset="0"/>
              <a:buChar char="•"/>
            </a:pPr>
            <a:r>
              <a:rPr lang="en-US" altLang="zh-CN" dirty="0">
                <a:latin typeface="Palatino Linotype" panose="02040502050505030304" pitchFamily="18" charset="0"/>
                <a:cs typeface="Arial" charset="0"/>
              </a:rPr>
              <a:t>Challenges in planning modal calibration with </a:t>
            </a:r>
            <a:r>
              <a:rPr lang="en-US" altLang="zh-CN" b="1" dirty="0">
                <a:solidFill>
                  <a:srgbClr val="8C1D40"/>
                </a:solidFill>
                <a:latin typeface="Palatino Linotype" panose="02040502050505030304" pitchFamily="18" charset="0"/>
                <a:cs typeface="Arial" charset="0"/>
              </a:rPr>
              <a:t>multiple data </a:t>
            </a:r>
            <a:r>
              <a:rPr lang="en-US" altLang="zh-CN" b="1" dirty="0" smtClean="0">
                <a:solidFill>
                  <a:srgbClr val="8C1D40"/>
                </a:solidFill>
                <a:latin typeface="Palatino Linotype" panose="02040502050505030304" pitchFamily="18" charset="0"/>
                <a:cs typeface="Arial" charset="0"/>
              </a:rPr>
              <a:t>sources</a:t>
            </a:r>
            <a:endParaRPr lang="en-US" altLang="zh-CN" b="1" dirty="0">
              <a:latin typeface="Palatino Linotype" panose="02040502050505030304" pitchFamily="18" charset="0"/>
              <a:cs typeface="Arial" charset="0"/>
            </a:endParaRPr>
          </a:p>
          <a:p>
            <a:pPr marL="342900" lvl="0" indent="-342900" eaLnBrk="1" hangingPunct="1">
              <a:buFont typeface="Arial" panose="020B0604020202020204" pitchFamily="34" charset="0"/>
              <a:buChar char="•"/>
              <a:defRPr/>
            </a:pPr>
            <a:r>
              <a:rPr lang="en-US" altLang="en-US" dirty="0">
                <a:latin typeface="Palatino Linotype" panose="02040502050505030304" pitchFamily="18" charset="0"/>
              </a:rPr>
              <a:t>What is </a:t>
            </a:r>
            <a:r>
              <a:rPr lang="en-US" altLang="zh-CN" b="1" dirty="0">
                <a:solidFill>
                  <a:srgbClr val="8C1D40"/>
                </a:solidFill>
                <a:latin typeface="Palatino Linotype" panose="02040502050505030304" pitchFamily="18" charset="0"/>
                <a:cs typeface="Arial" charset="0"/>
              </a:rPr>
              <a:t>Deep Learning </a:t>
            </a:r>
            <a:r>
              <a:rPr lang="en-US" altLang="zh-CN" dirty="0">
                <a:latin typeface="Palatino Linotype" panose="02040502050505030304" pitchFamily="18" charset="0"/>
                <a:cs typeface="Arial" charset="0"/>
              </a:rPr>
              <a:t>from our model calibration perspective</a:t>
            </a:r>
            <a:r>
              <a:rPr lang="en-US" altLang="zh-CN" dirty="0" smtClean="0">
                <a:latin typeface="Palatino Linotype" panose="02040502050505030304" pitchFamily="18" charset="0"/>
                <a:cs typeface="Arial" charset="0"/>
              </a:rPr>
              <a:t>?</a:t>
            </a:r>
            <a:endParaRPr lang="en-US" altLang="zh-CN" b="1" dirty="0">
              <a:latin typeface="Palatino Linotype" panose="02040502050505030304" pitchFamily="18" charset="0"/>
              <a:cs typeface="Arial" charset="0"/>
            </a:endParaRPr>
          </a:p>
          <a:p>
            <a:pPr marL="342900" indent="-342900" eaLnBrk="1" hangingPunct="1">
              <a:buFont typeface="Arial" panose="020B0604020202020204" pitchFamily="34" charset="0"/>
              <a:buChar char="•"/>
            </a:pPr>
            <a:r>
              <a:rPr lang="en-US" altLang="zh-CN" dirty="0">
                <a:latin typeface="Palatino Linotype" panose="02040502050505030304" pitchFamily="18" charset="0"/>
                <a:cs typeface="Arial" charset="0"/>
              </a:rPr>
              <a:t>What is </a:t>
            </a:r>
            <a:r>
              <a:rPr lang="en-US" altLang="zh-CN" b="1" dirty="0">
                <a:solidFill>
                  <a:srgbClr val="8C1D40"/>
                </a:solidFill>
                <a:latin typeface="Palatino Linotype" panose="02040502050505030304" pitchFamily="18" charset="0"/>
                <a:cs typeface="Arial" charset="0"/>
              </a:rPr>
              <a:t>layered computation graph </a:t>
            </a:r>
            <a:r>
              <a:rPr lang="en-US" altLang="zh-CN" dirty="0">
                <a:latin typeface="Palatino Linotype" panose="02040502050505030304" pitchFamily="18" charset="0"/>
                <a:cs typeface="Arial" charset="0"/>
              </a:rPr>
              <a:t>anyway</a:t>
            </a:r>
            <a:r>
              <a:rPr lang="en-US" altLang="zh-CN" dirty="0" smtClean="0">
                <a:latin typeface="Palatino Linotype" panose="02040502050505030304" pitchFamily="18" charset="0"/>
                <a:cs typeface="Arial" charset="0"/>
              </a:rPr>
              <a:t>?</a:t>
            </a:r>
            <a:endParaRPr lang="en-US" altLang="zh-CN" b="1" dirty="0">
              <a:latin typeface="Palatino Linotype" panose="02040502050505030304" pitchFamily="18" charset="0"/>
              <a:cs typeface="Arial" charset="0"/>
            </a:endParaRPr>
          </a:p>
        </p:txBody>
      </p:sp>
      <p:sp>
        <p:nvSpPr>
          <p:cNvPr id="2" name="矩形 1"/>
          <p:cNvSpPr/>
          <p:nvPr/>
        </p:nvSpPr>
        <p:spPr>
          <a:xfrm>
            <a:off x="3636251" y="1007540"/>
            <a:ext cx="8184013" cy="646331"/>
          </a:xfrm>
          <a:prstGeom prst="rect">
            <a:avLst/>
          </a:prstGeom>
        </p:spPr>
        <p:txBody>
          <a:bodyPr wrap="square">
            <a:spAutoFit/>
          </a:bodyPr>
          <a:lstStyle/>
          <a:p>
            <a:r>
              <a:rPr lang="en-US" altLang="zh-CN" b="1" dirty="0" smtClean="0">
                <a:latin typeface="Palatino Linotype" panose="02040502050505030304" pitchFamily="18" charset="0"/>
                <a:cs typeface="Arial" charset="0"/>
              </a:rPr>
              <a:t>1. How to consistently use heterogeneous data sources</a:t>
            </a:r>
            <a:r>
              <a:rPr lang="en-US" altLang="zh-CN" b="1" dirty="0">
                <a:latin typeface="Palatino Linotype" panose="02040502050505030304" pitchFamily="18" charset="0"/>
                <a:cs typeface="Arial" charset="0"/>
              </a:rPr>
              <a:t> </a:t>
            </a:r>
            <a:r>
              <a:rPr lang="en-US" altLang="zh-CN" b="1" dirty="0" smtClean="0">
                <a:latin typeface="Palatino Linotype" panose="02040502050505030304" pitchFamily="18" charset="0"/>
                <a:cs typeface="Arial" charset="0"/>
              </a:rPr>
              <a:t>to estimate traffic demand and obtain reasonable estimates</a:t>
            </a:r>
          </a:p>
        </p:txBody>
      </p:sp>
      <p:sp>
        <p:nvSpPr>
          <p:cNvPr id="11" name="矩形 10"/>
          <p:cNvSpPr/>
          <p:nvPr/>
        </p:nvSpPr>
        <p:spPr>
          <a:xfrm>
            <a:off x="3636251" y="3134872"/>
            <a:ext cx="8184013" cy="646331"/>
          </a:xfrm>
          <a:prstGeom prst="rect">
            <a:avLst/>
          </a:prstGeom>
        </p:spPr>
        <p:txBody>
          <a:bodyPr wrap="square">
            <a:spAutoFit/>
          </a:bodyPr>
          <a:lstStyle/>
          <a:p>
            <a:r>
              <a:rPr lang="en-US" altLang="zh-CN" b="1" dirty="0" smtClean="0">
                <a:latin typeface="Palatino Linotype" panose="02040502050505030304" pitchFamily="18" charset="0"/>
                <a:cs typeface="Arial" charset="0"/>
              </a:rPr>
              <a:t>2</a:t>
            </a:r>
            <a:r>
              <a:rPr lang="en-US" altLang="zh-CN" b="1" dirty="0">
                <a:latin typeface="Palatino Linotype" panose="02040502050505030304" pitchFamily="18" charset="0"/>
                <a:cs typeface="Arial" charset="0"/>
              </a:rPr>
              <a:t>. How to use </a:t>
            </a:r>
            <a:r>
              <a:rPr lang="en-US" b="1" dirty="0">
                <a:latin typeface="Palatino Linotype" panose="02040502050505030304" pitchFamily="18" charset="0"/>
                <a:cs typeface="Arial" charset="0"/>
                <a:hlinkClick r:id="rId6"/>
              </a:rPr>
              <a:t>Surveillance</a:t>
            </a:r>
            <a:r>
              <a:rPr lang="en-US" altLang="zh-CN" b="1" dirty="0">
                <a:latin typeface="Palatino Linotype" panose="02040502050505030304" pitchFamily="18" charset="0"/>
                <a:cs typeface="Arial" charset="0"/>
              </a:rPr>
              <a:t> data to calibrate a volume delay function with dynamic characteristics.   </a:t>
            </a:r>
          </a:p>
        </p:txBody>
      </p:sp>
      <p:sp>
        <p:nvSpPr>
          <p:cNvPr id="12" name="Title 1">
            <a:extLst>
              <a:ext uri="{FF2B5EF4-FFF2-40B4-BE49-F238E27FC236}">
                <a16:creationId xmlns="" xmlns:a16="http://schemas.microsoft.com/office/drawing/2014/main" id="{342E202A-BFDD-45AC-B208-1139544E2BD3}"/>
              </a:ext>
            </a:extLst>
          </p:cNvPr>
          <p:cNvSpPr txBox="1">
            <a:spLocks/>
          </p:cNvSpPr>
          <p:nvPr/>
        </p:nvSpPr>
        <p:spPr bwMode="auto">
          <a:xfrm>
            <a:off x="4024359" y="2944546"/>
            <a:ext cx="8958804" cy="27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marL="285750" indent="-285750" algn="l">
              <a:buFont typeface="Arial" panose="020B0604020202020204" pitchFamily="34" charset="0"/>
              <a:buChar char="•"/>
            </a:pPr>
            <a:r>
              <a:rPr lang="en-US" altLang="zh-CN" sz="1800" b="1" dirty="0" smtClean="0">
                <a:latin typeface="Palatino Linotype" panose="02040502050505030304" pitchFamily="18" charset="0"/>
                <a:cs typeface="Arial" charset="0"/>
              </a:rPr>
              <a:t>Why we need </a:t>
            </a:r>
            <a:r>
              <a:rPr lang="en-US" altLang="zh-CN" sz="1800" b="1" dirty="0" smtClean="0">
                <a:solidFill>
                  <a:srgbClr val="C00000"/>
                </a:solidFill>
                <a:latin typeface="Palatino Linotype" panose="02040502050505030304" pitchFamily="18" charset="0"/>
                <a:cs typeface="Arial" charset="0"/>
              </a:rPr>
              <a:t>a new type of volume delay function</a:t>
            </a:r>
            <a:r>
              <a:rPr lang="en-US" altLang="zh-CN" sz="1800" b="1" dirty="0" smtClean="0">
                <a:latin typeface="Palatino Linotype" panose="02040502050505030304" pitchFamily="18" charset="0"/>
                <a:cs typeface="Arial" charset="0"/>
              </a:rPr>
              <a:t>?</a:t>
            </a:r>
          </a:p>
          <a:p>
            <a:pPr marL="285750" indent="-285750" algn="l">
              <a:buFont typeface="Arial" panose="020B0604020202020204" pitchFamily="34" charset="0"/>
              <a:buChar char="•"/>
            </a:pPr>
            <a:r>
              <a:rPr lang="en-US" sz="1800" b="1" dirty="0">
                <a:latin typeface="Palatino Linotype" panose="02040502050505030304" pitchFamily="18" charset="0"/>
                <a:cs typeface="Arial" charset="0"/>
              </a:rPr>
              <a:t>Steps for </a:t>
            </a:r>
            <a:r>
              <a:rPr lang="en-US" sz="1800" b="1" dirty="0" smtClean="0">
                <a:latin typeface="Palatino Linotype" panose="02040502050505030304" pitchFamily="18" charset="0"/>
                <a:cs typeface="Arial" charset="0"/>
              </a:rPr>
              <a:t>developing </a:t>
            </a:r>
            <a:r>
              <a:rPr lang="en-US" sz="1800" b="1" dirty="0" smtClean="0">
                <a:solidFill>
                  <a:srgbClr val="C00000"/>
                </a:solidFill>
                <a:latin typeface="Palatino Linotype" panose="02040502050505030304" pitchFamily="18" charset="0"/>
                <a:cs typeface="Arial" charset="0"/>
              </a:rPr>
              <a:t>BPR-X function </a:t>
            </a:r>
            <a:r>
              <a:rPr lang="en-US" sz="1800" b="1" dirty="0" smtClean="0">
                <a:latin typeface="Palatino Linotype" panose="02040502050505030304" pitchFamily="18" charset="0"/>
                <a:cs typeface="Arial" charset="0"/>
              </a:rPr>
              <a:t>in our </a:t>
            </a:r>
            <a:r>
              <a:rPr lang="en-US" sz="1800" b="1" dirty="0">
                <a:latin typeface="Palatino Linotype" panose="02040502050505030304" pitchFamily="18" charset="0"/>
                <a:cs typeface="Arial" charset="0"/>
              </a:rPr>
              <a:t>model calibration </a:t>
            </a:r>
          </a:p>
          <a:p>
            <a:pPr algn="l"/>
            <a:endParaRPr lang="en-US" sz="1800" b="1" dirty="0">
              <a:latin typeface="Palatino Linotype" panose="02040502050505030304" pitchFamily="18" charset="0"/>
              <a:cs typeface="Arial" charset="0"/>
            </a:endParaRPr>
          </a:p>
        </p:txBody>
      </p:sp>
    </p:spTree>
    <p:extLst>
      <p:ext uri="{BB962C8B-B14F-4D97-AF65-F5344CB8AC3E}">
        <p14:creationId xmlns:p14="http://schemas.microsoft.com/office/powerpoint/2010/main" val="1756544779"/>
      </p:ext>
    </p:extLst>
  </p:cSld>
  <p:clrMapOvr>
    <a:masterClrMapping/>
  </p:clrMapOvr>
  <p:transition>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6">
            <a:extLst>
              <a:ext uri="{FF2B5EF4-FFF2-40B4-BE49-F238E27FC236}">
                <a16:creationId xmlns="" xmlns:a16="http://schemas.microsoft.com/office/drawing/2014/main" id="{DBC66AC2-388F-4460-B28C-80733633ACE4}"/>
              </a:ext>
            </a:extLst>
          </p:cNvPr>
          <p:cNvGraphicFramePr>
            <a:graphicFrameLocks noChangeAspect="1"/>
          </p:cNvGraphicFramePr>
          <p:nvPr>
            <p:extLst/>
          </p:nvPr>
        </p:nvGraphicFramePr>
        <p:xfrm>
          <a:off x="767467" y="3745203"/>
          <a:ext cx="5069120" cy="3121362"/>
        </p:xfrm>
        <a:graphic>
          <a:graphicData uri="http://schemas.openxmlformats.org/presentationml/2006/ole">
            <mc:AlternateContent xmlns:mc="http://schemas.openxmlformats.org/markup-compatibility/2006">
              <mc:Choice xmlns:v="urn:schemas-microsoft-com:vml" Requires="v">
                <p:oleObj spid="_x0000_s6175" name="VISIO" r:id="rId4" imgW="5314680" imgH="3273120" progId="Visio.Drawing.11">
                  <p:embed/>
                </p:oleObj>
              </mc:Choice>
              <mc:Fallback>
                <p:oleObj name="VISIO" r:id="rId4" imgW="5314680" imgH="327312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467" y="3745203"/>
                        <a:ext cx="5069120" cy="3121362"/>
                      </a:xfrm>
                      <a:prstGeom prst="rect">
                        <a:avLst/>
                      </a:prstGeom>
                      <a:noFill/>
                      <a:ln>
                        <a:noFill/>
                      </a:ln>
                      <a:effectLst/>
                      <a:extLst/>
                    </p:spPr>
                  </p:pic>
                </p:oleObj>
              </mc:Fallback>
            </mc:AlternateContent>
          </a:graphicData>
        </a:graphic>
      </p:graphicFrame>
      <p:pic>
        <p:nvPicPr>
          <p:cNvPr id="14" name="Picture 7">
            <a:extLst>
              <a:ext uri="{FF2B5EF4-FFF2-40B4-BE49-F238E27FC236}">
                <a16:creationId xmlns="" xmlns:a16="http://schemas.microsoft.com/office/drawing/2014/main" id="{64FB6FD6-3423-462F-AC69-124D4C0F3625}"/>
              </a:ext>
            </a:extLst>
          </p:cNvPr>
          <p:cNvPicPr>
            <a:picLocks noChangeAspect="1" noChangeArrowheads="1"/>
          </p:cNvPicPr>
          <p:nvPr/>
        </p:nvPicPr>
        <p:blipFill>
          <a:blip r:embed="rId6" cstate="print"/>
          <a:srcRect/>
          <a:stretch>
            <a:fillRect/>
          </a:stretch>
        </p:blipFill>
        <p:spPr bwMode="auto">
          <a:xfrm>
            <a:off x="6355414" y="3589005"/>
            <a:ext cx="5532465" cy="2693442"/>
          </a:xfrm>
          <a:prstGeom prst="rect">
            <a:avLst/>
          </a:prstGeom>
          <a:noFill/>
          <a:ln w="9525">
            <a:noFill/>
            <a:miter lim="800000"/>
            <a:headEnd/>
            <a:tailEnd/>
          </a:ln>
        </p:spPr>
      </p:pic>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10"/>
          </p:nvPr>
        </p:nvSpPr>
        <p:spPr/>
        <p:txBody>
          <a:bodyPr/>
          <a:lstStyle/>
          <a:p>
            <a:fld id="{106C7663-A814-4E9A-9B0C-207A2C6957CE}" type="datetime1">
              <a:rPr lang="en-US" altLang="zh-CN" smtClean="0"/>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294967295"/>
          </p:nvPr>
        </p:nvSpPr>
        <p:spPr>
          <a:xfrm>
            <a:off x="10690167" y="6459785"/>
            <a:ext cx="522316" cy="365125"/>
          </a:xfrm>
          <a:prstGeom prst="rect">
            <a:avLst/>
          </a:prstGeom>
        </p:spPr>
        <p:txBody>
          <a:bodyPr/>
          <a:lstStyle/>
          <a:p>
            <a:fld id="{1E8E9CB2-2897-44F3-B96C-AE93A821D237}" type="slidenum">
              <a:rPr lang="en-US" smtClean="0"/>
              <a:pPr/>
              <a:t>20</a:t>
            </a:fld>
            <a:endParaRPr lang="en-US" dirty="0"/>
          </a:p>
        </p:txBody>
      </p:sp>
      <p:sp>
        <p:nvSpPr>
          <p:cNvPr id="15" name="内容占位符 14">
            <a:extLst>
              <a:ext uri="{FF2B5EF4-FFF2-40B4-BE49-F238E27FC236}">
                <a16:creationId xmlns="" xmlns:a16="http://schemas.microsoft.com/office/drawing/2014/main" id="{E10A52D7-BD25-42C6-A394-92E0A3CDDEB4}"/>
              </a:ext>
            </a:extLst>
          </p:cNvPr>
          <p:cNvSpPr>
            <a:spLocks noGrp="1"/>
          </p:cNvSpPr>
          <p:nvPr>
            <p:ph idx="1"/>
          </p:nvPr>
        </p:nvSpPr>
        <p:spPr>
          <a:xfrm>
            <a:off x="565265" y="1480132"/>
            <a:ext cx="11163993" cy="4530143"/>
          </a:xfrm>
        </p:spPr>
        <p:txBody>
          <a:bodyPr>
            <a:normAutofit/>
          </a:bodyPr>
          <a:lstStyle/>
          <a:p>
            <a:pPr>
              <a:spcBef>
                <a:spcPts val="600"/>
              </a:spcBef>
            </a:pPr>
            <a:r>
              <a:rPr lang="en-US" altLang="zh-CN" sz="3200" dirty="0"/>
              <a:t> BPR volume-delay function</a:t>
            </a:r>
            <a:endParaRPr lang="en-US" altLang="zh-CN" sz="2200" dirty="0"/>
          </a:p>
          <a:p>
            <a:pPr lvl="1">
              <a:spcBef>
                <a:spcPts val="600"/>
              </a:spcBef>
            </a:pPr>
            <a:r>
              <a:rPr lang="en-US" altLang="zh-CN" sz="2400" dirty="0">
                <a:solidFill>
                  <a:srgbClr val="002060"/>
                </a:solidFill>
              </a:rPr>
              <a:t> Widely used in static traffic assignment </a:t>
            </a:r>
          </a:p>
          <a:p>
            <a:pPr lvl="1">
              <a:spcBef>
                <a:spcPts val="600"/>
              </a:spcBef>
            </a:pPr>
            <a:r>
              <a:rPr lang="en-US" altLang="zh-CN" sz="2400" dirty="0">
                <a:solidFill>
                  <a:srgbClr val="002060"/>
                </a:solidFill>
              </a:rPr>
              <a:t> Fail to capture </a:t>
            </a:r>
            <a:r>
              <a:rPr lang="en-US" altLang="zh-CN" sz="2400" b="1" dirty="0">
                <a:solidFill>
                  <a:srgbClr val="C00000"/>
                </a:solidFill>
              </a:rPr>
              <a:t>queue evolution, building-up, propagation, dissipation</a:t>
            </a:r>
          </a:p>
          <a:p>
            <a:pPr lvl="1">
              <a:spcBef>
                <a:spcPts val="600"/>
              </a:spcBef>
            </a:pPr>
            <a:r>
              <a:rPr lang="en-US" altLang="zh-CN" sz="2400" dirty="0">
                <a:solidFill>
                  <a:srgbClr val="002060"/>
                </a:solidFill>
              </a:rPr>
              <a:t> Fail </a:t>
            </a:r>
            <a:r>
              <a:rPr lang="en-US" altLang="zh-CN" sz="2400" b="1" dirty="0">
                <a:solidFill>
                  <a:srgbClr val="C00000"/>
                </a:solidFill>
              </a:rPr>
              <a:t>to represent a bottleneck with low flow but high travel time</a:t>
            </a:r>
          </a:p>
          <a:p>
            <a:pPr lvl="1">
              <a:spcBef>
                <a:spcPts val="600"/>
              </a:spcBef>
            </a:pPr>
            <a:endParaRPr lang="en-US" altLang="zh-CN" sz="2400" dirty="0">
              <a:solidFill>
                <a:srgbClr val="002060"/>
              </a:solidFill>
            </a:endParaRPr>
          </a:p>
        </p:txBody>
      </p:sp>
      <p:sp>
        <p:nvSpPr>
          <p:cNvPr id="11" name="标题 57">
            <a:extLst>
              <a:ext uri="{FF2B5EF4-FFF2-40B4-BE49-F238E27FC236}">
                <a16:creationId xmlns="" xmlns:a16="http://schemas.microsoft.com/office/drawing/2014/main" id="{DC3CC4C2-6E11-4420-841E-338512DECB53}"/>
              </a:ext>
            </a:extLst>
          </p:cNvPr>
          <p:cNvSpPr>
            <a:spLocks noGrp="1"/>
          </p:cNvSpPr>
          <p:nvPr>
            <p:ph type="title"/>
          </p:nvPr>
        </p:nvSpPr>
        <p:spPr>
          <a:xfrm>
            <a:off x="565266" y="303382"/>
            <a:ext cx="8462988" cy="843928"/>
          </a:xfrm>
        </p:spPr>
        <p:txBody>
          <a:bodyPr>
            <a:normAutofit fontScale="90000"/>
          </a:bodyPr>
          <a:lstStyle/>
          <a:p>
            <a:pPr>
              <a:lnSpc>
                <a:spcPct val="120000"/>
              </a:lnSpc>
            </a:pPr>
            <a:r>
              <a:rPr lang="en-US" altLang="zh-CN" sz="4400" dirty="0"/>
              <a:t>Volume-delay function (VDF)</a:t>
            </a:r>
            <a:endParaRPr lang="zh-CN" altLang="en-US" sz="4400" dirty="0"/>
          </a:p>
        </p:txBody>
      </p:sp>
    </p:spTree>
    <p:extLst>
      <p:ext uri="{BB962C8B-B14F-4D97-AF65-F5344CB8AC3E}">
        <p14:creationId xmlns:p14="http://schemas.microsoft.com/office/powerpoint/2010/main" val="1876355781"/>
      </p:ext>
    </p:extLst>
  </p:cSld>
  <p:clrMapOvr>
    <a:masterClrMapping/>
  </p:clrMapOvr>
  <p:transition>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内容占位符 14">
                <a:extLst>
                  <a:ext uri="{FF2B5EF4-FFF2-40B4-BE49-F238E27FC236}">
                    <a16:creationId xmlns="" xmlns:a16="http://schemas.microsoft.com/office/drawing/2014/main" id="{A6A725FF-B908-428B-962A-B478BF17F4DB}"/>
                  </a:ext>
                </a:extLst>
              </p:cNvPr>
              <p:cNvSpPr txBox="1">
                <a:spLocks/>
              </p:cNvSpPr>
              <p:nvPr/>
            </p:nvSpPr>
            <p:spPr bwMode="auto">
              <a:xfrm>
                <a:off x="285393" y="856366"/>
                <a:ext cx="11397239" cy="466297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2400" dirty="0" smtClean="0">
                    <a:solidFill>
                      <a:srgbClr val="002060"/>
                    </a:solidFill>
                  </a:rPr>
                  <a:t> Newell (1982) (Second order for inflow rates)</a:t>
                </a:r>
              </a:p>
              <a:p>
                <a:pPr lvl="1"/>
                <a:r>
                  <a:rPr lang="en-US" altLang="zh-CN" sz="2000" dirty="0">
                    <a:solidFill>
                      <a:srgbClr val="002060"/>
                    </a:solidFill>
                  </a:rPr>
                  <a:t> Assumption: quadratic inflow rate </a:t>
                </a:r>
                <a14:m>
                  <m:oMath xmlns:m="http://schemas.openxmlformats.org/officeDocument/2006/math">
                    <m:r>
                      <a:rPr lang="el-GR" altLang="zh-CN" sz="2000" i="1" smtClean="0">
                        <a:solidFill>
                          <a:srgbClr val="002060"/>
                        </a:solidFill>
                        <a:latin typeface="Cambria Math" panose="02040503050406030204" pitchFamily="18" charset="0"/>
                      </a:rPr>
                      <m:t>𝜆</m:t>
                    </m:r>
                    <m:d>
                      <m:dPr>
                        <m:ctrlPr>
                          <a:rPr lang="en-US" altLang="zh-CN" sz="2000" i="1" smtClean="0">
                            <a:solidFill>
                              <a:srgbClr val="002060"/>
                            </a:solidFill>
                            <a:latin typeface="Cambria Math" panose="02040503050406030204" pitchFamily="18" charset="0"/>
                          </a:rPr>
                        </m:ctrlPr>
                      </m:dPr>
                      <m:e>
                        <m:r>
                          <a:rPr lang="en-US" altLang="zh-CN" sz="2000" i="1" smtClean="0">
                            <a:solidFill>
                              <a:srgbClr val="002060"/>
                            </a:solidFill>
                            <a:latin typeface="Cambria Math" panose="02040503050406030204" pitchFamily="18" charset="0"/>
                          </a:rPr>
                          <m:t>𝑡</m:t>
                        </m:r>
                      </m:e>
                    </m:d>
                    <m:r>
                      <a:rPr lang="en-US" altLang="zh-CN" sz="2000" i="1">
                        <a:solidFill>
                          <a:srgbClr val="002060"/>
                        </a:solidFill>
                        <a:latin typeface="Cambria Math" panose="02040503050406030204" pitchFamily="18" charset="0"/>
                      </a:rPr>
                      <m:t>=</m:t>
                    </m:r>
                    <m:r>
                      <a:rPr lang="el-GR" altLang="zh-CN" sz="2000" i="1" smtClean="0">
                        <a:solidFill>
                          <a:srgbClr val="002060"/>
                        </a:solidFill>
                        <a:latin typeface="Cambria Math" panose="02040503050406030204" pitchFamily="18" charset="0"/>
                      </a:rPr>
                      <m:t>𝜆</m:t>
                    </m:r>
                    <m:d>
                      <m:dPr>
                        <m:ctrlPr>
                          <a:rPr lang="en-US" altLang="zh-CN" sz="2000" i="1" smtClean="0">
                            <a:solidFill>
                              <a:srgbClr val="002060"/>
                            </a:solidFill>
                            <a:latin typeface="Cambria Math" panose="02040503050406030204" pitchFamily="18" charset="0"/>
                          </a:rPr>
                        </m:ctrlPr>
                      </m:dPr>
                      <m:e>
                        <m:sSub>
                          <m:sSubPr>
                            <m:ctrlPr>
                              <a:rPr lang="en-US" altLang="zh-CN" sz="2000" i="1" smtClean="0">
                                <a:solidFill>
                                  <a:srgbClr val="002060"/>
                                </a:solidFill>
                                <a:latin typeface="Cambria Math" panose="02040503050406030204" pitchFamily="18" charset="0"/>
                              </a:rPr>
                            </m:ctrlPr>
                          </m:sSubPr>
                          <m:e>
                            <m:r>
                              <a:rPr lang="en-US" altLang="zh-CN" sz="2000" i="1" smtClean="0">
                                <a:solidFill>
                                  <a:srgbClr val="002060"/>
                                </a:solidFill>
                                <a:latin typeface="Cambria Math" panose="02040503050406030204" pitchFamily="18" charset="0"/>
                              </a:rPr>
                              <m:t>𝑡</m:t>
                            </m:r>
                          </m:e>
                          <m:sub>
                            <m:r>
                              <a:rPr lang="en-US" altLang="zh-CN" sz="2000" i="1" smtClean="0">
                                <a:solidFill>
                                  <a:srgbClr val="002060"/>
                                </a:solidFill>
                                <a:latin typeface="Cambria Math" panose="02040503050406030204" pitchFamily="18" charset="0"/>
                              </a:rPr>
                              <m:t>1</m:t>
                            </m:r>
                          </m:sub>
                        </m:sSub>
                      </m:e>
                    </m:d>
                    <m:r>
                      <a:rPr lang="en-US" altLang="zh-CN" sz="2000" i="1" smtClean="0">
                        <a:solidFill>
                          <a:srgbClr val="002060"/>
                        </a:solidFill>
                        <a:latin typeface="Cambria Math" panose="02040503050406030204" pitchFamily="18" charset="0"/>
                      </a:rPr>
                      <m:t>+</m:t>
                    </m:r>
                    <m:r>
                      <a:rPr lang="el-GR" altLang="zh-CN" sz="2000" i="1" smtClean="0">
                        <a:solidFill>
                          <a:srgbClr val="002060"/>
                        </a:solidFill>
                        <a:latin typeface="Cambria Math" panose="02040503050406030204" pitchFamily="18" charset="0"/>
                      </a:rPr>
                      <m:t>𝜆</m:t>
                    </m:r>
                    <m:r>
                      <a:rPr lang="en-US" altLang="zh-CN" sz="2000" i="1" smtClean="0">
                        <a:solidFill>
                          <a:srgbClr val="002060"/>
                        </a:solidFill>
                        <a:latin typeface="Cambria Math" panose="02040503050406030204" pitchFamily="18" charset="0"/>
                      </a:rPr>
                      <m:t>′</m:t>
                    </m:r>
                    <m:d>
                      <m:dPr>
                        <m:ctrlPr>
                          <a:rPr lang="en-US" altLang="zh-CN" sz="2000" i="1" smtClean="0">
                            <a:solidFill>
                              <a:srgbClr val="002060"/>
                            </a:solidFill>
                            <a:latin typeface="Cambria Math" panose="02040503050406030204" pitchFamily="18" charset="0"/>
                          </a:rPr>
                        </m:ctrlPr>
                      </m:dPr>
                      <m:e>
                        <m:sSub>
                          <m:sSubPr>
                            <m:ctrlPr>
                              <a:rPr lang="en-US" altLang="zh-CN" sz="2000" i="1" smtClean="0">
                                <a:solidFill>
                                  <a:srgbClr val="002060"/>
                                </a:solidFill>
                                <a:latin typeface="Cambria Math" panose="02040503050406030204" pitchFamily="18" charset="0"/>
                              </a:rPr>
                            </m:ctrlPr>
                          </m:sSubPr>
                          <m:e>
                            <m:r>
                              <a:rPr lang="en-US" altLang="zh-CN" sz="2000" i="1" smtClean="0">
                                <a:solidFill>
                                  <a:srgbClr val="002060"/>
                                </a:solidFill>
                                <a:latin typeface="Cambria Math" panose="02040503050406030204" pitchFamily="18" charset="0"/>
                              </a:rPr>
                              <m:t>𝑡</m:t>
                            </m:r>
                          </m:e>
                          <m:sub>
                            <m:r>
                              <a:rPr lang="en-US" altLang="zh-CN" sz="2000" i="1" smtClean="0">
                                <a:solidFill>
                                  <a:srgbClr val="002060"/>
                                </a:solidFill>
                                <a:latin typeface="Cambria Math" panose="02040503050406030204" pitchFamily="18" charset="0"/>
                              </a:rPr>
                              <m:t>1</m:t>
                            </m:r>
                          </m:sub>
                        </m:sSub>
                      </m:e>
                    </m:d>
                    <m:r>
                      <a:rPr lang="en-US" altLang="zh-CN" sz="2000" i="1" smtClean="0">
                        <a:solidFill>
                          <a:srgbClr val="002060"/>
                        </a:solidFill>
                        <a:latin typeface="Cambria Math" panose="02040503050406030204" pitchFamily="18" charset="0"/>
                        <a:ea typeface="Cambria Math" panose="02040503050406030204" pitchFamily="18" charset="0"/>
                      </a:rPr>
                      <m:t>∙</m:t>
                    </m:r>
                    <m:d>
                      <m:dPr>
                        <m:ctrlPr>
                          <a:rPr lang="en-US" altLang="zh-CN" sz="2000" i="1" smtClean="0">
                            <a:solidFill>
                              <a:srgbClr val="002060"/>
                            </a:solidFill>
                            <a:latin typeface="Cambria Math" panose="02040503050406030204" pitchFamily="18" charset="0"/>
                          </a:rPr>
                        </m:ctrlPr>
                      </m:dPr>
                      <m:e>
                        <m:r>
                          <a:rPr lang="en-US" altLang="zh-CN" sz="2000" i="1" smtClean="0">
                            <a:solidFill>
                              <a:srgbClr val="002060"/>
                            </a:solidFill>
                            <a:latin typeface="Cambria Math" panose="02040503050406030204" pitchFamily="18" charset="0"/>
                          </a:rPr>
                          <m:t>𝑡</m:t>
                        </m:r>
                        <m:r>
                          <a:rPr lang="en-US" altLang="zh-CN" sz="2000" i="1" smtClean="0">
                            <a:solidFill>
                              <a:srgbClr val="002060"/>
                            </a:solidFill>
                            <a:latin typeface="Cambria Math" panose="02040503050406030204" pitchFamily="18" charset="0"/>
                          </a:rPr>
                          <m:t>−</m:t>
                        </m:r>
                        <m:sSub>
                          <m:sSubPr>
                            <m:ctrlPr>
                              <a:rPr lang="en-US" altLang="zh-CN" sz="2000" i="1" smtClean="0">
                                <a:solidFill>
                                  <a:srgbClr val="002060"/>
                                </a:solidFill>
                                <a:latin typeface="Cambria Math" panose="02040503050406030204" pitchFamily="18" charset="0"/>
                              </a:rPr>
                            </m:ctrlPr>
                          </m:sSubPr>
                          <m:e>
                            <m:r>
                              <a:rPr lang="en-US" altLang="zh-CN" sz="2000" i="1" smtClean="0">
                                <a:solidFill>
                                  <a:srgbClr val="002060"/>
                                </a:solidFill>
                                <a:latin typeface="Cambria Math" panose="02040503050406030204" pitchFamily="18" charset="0"/>
                              </a:rPr>
                              <m:t>𝑡</m:t>
                            </m:r>
                          </m:e>
                          <m:sub>
                            <m:r>
                              <a:rPr lang="en-US" altLang="zh-CN" sz="2000" i="1" smtClean="0">
                                <a:solidFill>
                                  <a:srgbClr val="002060"/>
                                </a:solidFill>
                                <a:latin typeface="Cambria Math" panose="02040503050406030204" pitchFamily="18" charset="0"/>
                              </a:rPr>
                              <m:t>1</m:t>
                            </m:r>
                          </m:sub>
                        </m:sSub>
                      </m:e>
                    </m:d>
                    <m:r>
                      <a:rPr lang="en-US" altLang="zh-CN" sz="2000" i="1" smtClean="0">
                        <a:solidFill>
                          <a:srgbClr val="002060"/>
                        </a:solidFill>
                        <a:latin typeface="Cambria Math" panose="02040503050406030204" pitchFamily="18" charset="0"/>
                      </a:rPr>
                      <m:t>+</m:t>
                    </m:r>
                    <m:f>
                      <m:fPr>
                        <m:ctrlPr>
                          <a:rPr lang="en-US" altLang="zh-CN" sz="2000" i="1" smtClean="0">
                            <a:solidFill>
                              <a:srgbClr val="002060"/>
                            </a:solidFill>
                            <a:latin typeface="Cambria Math" panose="02040503050406030204" pitchFamily="18" charset="0"/>
                          </a:rPr>
                        </m:ctrlPr>
                      </m:fPr>
                      <m:num>
                        <m:sSup>
                          <m:sSupPr>
                            <m:ctrlPr>
                              <a:rPr lang="el-GR" altLang="zh-CN" sz="2000" i="1" smtClean="0">
                                <a:solidFill>
                                  <a:srgbClr val="002060"/>
                                </a:solidFill>
                                <a:latin typeface="Cambria Math" panose="02040503050406030204" pitchFamily="18" charset="0"/>
                              </a:rPr>
                            </m:ctrlPr>
                          </m:sSupPr>
                          <m:e>
                            <m:r>
                              <m:rPr>
                                <m:sty m:val="p"/>
                              </m:rPr>
                              <a:rPr lang="el-GR" altLang="zh-CN" sz="2000" i="1" smtClean="0">
                                <a:solidFill>
                                  <a:srgbClr val="002060"/>
                                </a:solidFill>
                                <a:latin typeface="Cambria Math" panose="02040503050406030204" pitchFamily="18" charset="0"/>
                              </a:rPr>
                              <m:t>λ</m:t>
                            </m:r>
                          </m:e>
                          <m:sup>
                            <m:r>
                              <a:rPr lang="en-US" altLang="zh-CN" sz="2000" i="1" smtClean="0">
                                <a:solidFill>
                                  <a:srgbClr val="002060"/>
                                </a:solidFill>
                                <a:latin typeface="Cambria Math" panose="02040503050406030204" pitchFamily="18" charset="0"/>
                              </a:rPr>
                              <m:t>′′</m:t>
                            </m:r>
                          </m:sup>
                        </m:sSup>
                        <m:d>
                          <m:dPr>
                            <m:ctrlPr>
                              <a:rPr lang="en-US" altLang="zh-CN" sz="2000" i="1" smtClean="0">
                                <a:solidFill>
                                  <a:srgbClr val="002060"/>
                                </a:solidFill>
                                <a:latin typeface="Cambria Math" panose="02040503050406030204" pitchFamily="18" charset="0"/>
                              </a:rPr>
                            </m:ctrlPr>
                          </m:dPr>
                          <m:e>
                            <m:sSub>
                              <m:sSubPr>
                                <m:ctrlPr>
                                  <a:rPr lang="en-US" altLang="zh-CN" sz="2000" i="1" smtClean="0">
                                    <a:solidFill>
                                      <a:srgbClr val="002060"/>
                                    </a:solidFill>
                                    <a:latin typeface="Cambria Math" panose="02040503050406030204" pitchFamily="18" charset="0"/>
                                  </a:rPr>
                                </m:ctrlPr>
                              </m:sSubPr>
                              <m:e>
                                <m:r>
                                  <a:rPr lang="en-US" altLang="zh-CN" sz="2000" i="1" smtClean="0">
                                    <a:solidFill>
                                      <a:srgbClr val="002060"/>
                                    </a:solidFill>
                                    <a:latin typeface="Cambria Math" panose="02040503050406030204" pitchFamily="18" charset="0"/>
                                  </a:rPr>
                                  <m:t>𝑡</m:t>
                                </m:r>
                              </m:e>
                              <m:sub>
                                <m:r>
                                  <a:rPr lang="en-US" altLang="zh-CN" sz="2000" i="1" smtClean="0">
                                    <a:solidFill>
                                      <a:srgbClr val="002060"/>
                                    </a:solidFill>
                                    <a:latin typeface="Cambria Math" panose="02040503050406030204" pitchFamily="18" charset="0"/>
                                  </a:rPr>
                                  <m:t>1</m:t>
                                </m:r>
                              </m:sub>
                            </m:sSub>
                          </m:e>
                        </m:d>
                      </m:num>
                      <m:den>
                        <m:r>
                          <a:rPr lang="en-US" altLang="zh-CN" sz="2000" i="1" smtClean="0">
                            <a:solidFill>
                              <a:srgbClr val="002060"/>
                            </a:solidFill>
                            <a:latin typeface="Cambria Math" panose="02040503050406030204" pitchFamily="18" charset="0"/>
                          </a:rPr>
                          <m:t>2</m:t>
                        </m:r>
                      </m:den>
                    </m:f>
                    <m:sSup>
                      <m:sSupPr>
                        <m:ctrlPr>
                          <a:rPr lang="en-US" altLang="zh-CN" sz="2000" i="1" smtClean="0">
                            <a:solidFill>
                              <a:srgbClr val="002060"/>
                            </a:solidFill>
                            <a:latin typeface="Cambria Math" panose="02040503050406030204" pitchFamily="18" charset="0"/>
                          </a:rPr>
                        </m:ctrlPr>
                      </m:sSupPr>
                      <m:e>
                        <m:r>
                          <a:rPr lang="en-US" altLang="zh-CN" sz="2000" i="1">
                            <a:solidFill>
                              <a:srgbClr val="002060"/>
                            </a:solidFill>
                            <a:latin typeface="Cambria Math" panose="02040503050406030204" pitchFamily="18" charset="0"/>
                          </a:rPr>
                          <m:t>(</m:t>
                        </m:r>
                        <m:r>
                          <a:rPr lang="en-US" altLang="zh-CN" sz="2000" i="1">
                            <a:solidFill>
                              <a:srgbClr val="002060"/>
                            </a:solidFill>
                            <a:latin typeface="Cambria Math" panose="02040503050406030204" pitchFamily="18" charset="0"/>
                          </a:rPr>
                          <m:t>𝑡</m:t>
                        </m:r>
                        <m:r>
                          <a:rPr lang="en-US" altLang="zh-CN" sz="2000" i="1">
                            <a:solidFill>
                              <a:srgbClr val="002060"/>
                            </a:solidFill>
                            <a:latin typeface="Cambria Math" panose="02040503050406030204" pitchFamily="18" charset="0"/>
                          </a:rPr>
                          <m:t>−</m:t>
                        </m:r>
                        <m:sSub>
                          <m:sSubPr>
                            <m:ctrlPr>
                              <a:rPr lang="en-US" altLang="zh-CN" sz="2000" i="1">
                                <a:solidFill>
                                  <a:srgbClr val="002060"/>
                                </a:solidFill>
                                <a:latin typeface="Cambria Math" panose="02040503050406030204" pitchFamily="18" charset="0"/>
                              </a:rPr>
                            </m:ctrlPr>
                          </m:sSubPr>
                          <m:e>
                            <m:r>
                              <a:rPr lang="en-US" altLang="zh-CN" sz="2000" i="1">
                                <a:solidFill>
                                  <a:srgbClr val="002060"/>
                                </a:solidFill>
                                <a:latin typeface="Cambria Math" panose="02040503050406030204" pitchFamily="18" charset="0"/>
                              </a:rPr>
                              <m:t>𝑡</m:t>
                            </m:r>
                          </m:e>
                          <m:sub>
                            <m:r>
                              <a:rPr lang="en-US" altLang="zh-CN" sz="2000" i="1">
                                <a:solidFill>
                                  <a:srgbClr val="002060"/>
                                </a:solidFill>
                                <a:latin typeface="Cambria Math" panose="02040503050406030204" pitchFamily="18" charset="0"/>
                              </a:rPr>
                              <m:t>1</m:t>
                            </m:r>
                          </m:sub>
                        </m:sSub>
                        <m:r>
                          <a:rPr lang="en-US" altLang="zh-CN" sz="2000" i="1">
                            <a:solidFill>
                              <a:srgbClr val="002060"/>
                            </a:solidFill>
                            <a:latin typeface="Cambria Math" panose="02040503050406030204" pitchFamily="18" charset="0"/>
                          </a:rPr>
                          <m:t>)</m:t>
                        </m:r>
                      </m:e>
                      <m:sup>
                        <m:r>
                          <a:rPr lang="en-US" altLang="zh-CN" sz="2000" i="1" smtClean="0">
                            <a:solidFill>
                              <a:srgbClr val="002060"/>
                            </a:solidFill>
                            <a:latin typeface="Cambria Math" panose="02040503050406030204" pitchFamily="18" charset="0"/>
                          </a:rPr>
                          <m:t>2</m:t>
                        </m:r>
                      </m:sup>
                    </m:sSup>
                  </m:oMath>
                </a14:m>
                <a:endParaRPr lang="en-US" altLang="zh-CN" sz="2000" dirty="0">
                  <a:solidFill>
                    <a:srgbClr val="002060"/>
                  </a:solidFill>
                </a:endParaRPr>
              </a:p>
            </p:txBody>
          </p:sp>
        </mc:Choice>
        <mc:Fallback xmlns="">
          <p:sp>
            <p:nvSpPr>
              <p:cNvPr id="20" name="内容占位符 14">
                <a:extLst>
                  <a:ext uri="{FF2B5EF4-FFF2-40B4-BE49-F238E27FC236}">
                    <a16:creationId xmlns="" xmlns:a16="http://schemas.microsoft.com/office/drawing/2014/main" xmlns:a14="http://schemas.microsoft.com/office/drawing/2010/main" id="{A6A725FF-B908-428B-962A-B478BF17F4DB}"/>
                  </a:ext>
                </a:extLst>
              </p:cNvPr>
              <p:cNvSpPr txBox="1">
                <a:spLocks noRot="1" noChangeAspect="1" noMove="1" noResize="1" noEditPoints="1" noAdjustHandles="1" noChangeArrowheads="1" noChangeShapeType="1" noTextEdit="1"/>
              </p:cNvSpPr>
              <p:nvPr/>
            </p:nvSpPr>
            <p:spPr bwMode="auto">
              <a:xfrm>
                <a:off x="285393" y="856366"/>
                <a:ext cx="11397239" cy="4662972"/>
              </a:xfrm>
              <a:prstGeom prst="rect">
                <a:avLst/>
              </a:prstGeom>
              <a:blipFill rotWithShape="0">
                <a:blip r:embed="rId3"/>
                <a:stretch>
                  <a:fillRect l="-749" t="-9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 name="图片 1">
            <a:extLst>
              <a:ext uri="{FF2B5EF4-FFF2-40B4-BE49-F238E27FC236}">
                <a16:creationId xmlns="" xmlns:a16="http://schemas.microsoft.com/office/drawing/2014/main" id="{B6C4029B-5A7A-4895-9C2E-2F8ADE905DC6}"/>
              </a:ext>
            </a:extLst>
          </p:cNvPr>
          <p:cNvPicPr>
            <a:picLocks noChangeAspect="1"/>
          </p:cNvPicPr>
          <p:nvPr/>
        </p:nvPicPr>
        <p:blipFill>
          <a:blip r:embed="rId4"/>
          <a:stretch>
            <a:fillRect/>
          </a:stretch>
        </p:blipFill>
        <p:spPr>
          <a:xfrm>
            <a:off x="54294" y="3308255"/>
            <a:ext cx="7150253" cy="3461751"/>
          </a:xfrm>
          <a:prstGeom prst="rect">
            <a:avLst/>
          </a:prstGeom>
        </p:spPr>
      </p:pic>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480447" y="97617"/>
            <a:ext cx="11163993" cy="702303"/>
          </a:xfrm>
        </p:spPr>
        <p:txBody>
          <a:bodyPr>
            <a:normAutofit fontScale="90000"/>
          </a:bodyPr>
          <a:lstStyle/>
          <a:p>
            <a:pPr>
              <a:lnSpc>
                <a:spcPct val="120000"/>
              </a:lnSpc>
            </a:pPr>
            <a:r>
              <a:rPr lang="en-US" altLang="zh-CN" sz="4400" dirty="0" smtClean="0"/>
              <a:t>Model</a:t>
            </a:r>
            <a:endParaRPr lang="zh-CN" altLang="en-US" sz="44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349224" y="1944721"/>
            <a:ext cx="11426438" cy="4233281"/>
          </a:xfrm>
        </p:spPr>
        <p:txBody>
          <a:bodyPr>
            <a:normAutofit/>
          </a:bodyPr>
          <a:lstStyle/>
          <a:p>
            <a:r>
              <a:rPr lang="en-US" altLang="zh-CN" sz="2400" dirty="0">
                <a:solidFill>
                  <a:srgbClr val="002060"/>
                </a:solidFill>
              </a:rPr>
              <a:t> Cubic </a:t>
            </a:r>
            <a:r>
              <a:rPr lang="en-US" altLang="zh-CN" sz="2400" dirty="0" smtClean="0">
                <a:solidFill>
                  <a:srgbClr val="002060"/>
                </a:solidFill>
              </a:rPr>
              <a:t>form: </a:t>
            </a:r>
            <a:r>
              <a:rPr lang="en-US" altLang="zh-CN" sz="2400" dirty="0">
                <a:solidFill>
                  <a:srgbClr val="002060"/>
                </a:solidFill>
              </a:rPr>
              <a:t>Third order for inflow rates  </a:t>
            </a:r>
          </a:p>
          <a:p>
            <a:pPr marL="201168" lvl="1" indent="0">
              <a:buNone/>
            </a:pPr>
            <a:r>
              <a:rPr lang="en-US" altLang="zh-CN" sz="1800" dirty="0">
                <a:solidFill>
                  <a:srgbClr val="002060"/>
                </a:solidFill>
              </a:rPr>
              <a:t/>
            </a:r>
            <a:br>
              <a:rPr lang="en-US" altLang="zh-CN" sz="1800" dirty="0">
                <a:solidFill>
                  <a:srgbClr val="002060"/>
                </a:solidFill>
              </a:rPr>
            </a:br>
            <a:endParaRPr lang="zh-CN" altLang="en-US" sz="1800" dirty="0">
              <a:solidFill>
                <a:srgbClr val="002060"/>
              </a:solidFill>
            </a:endParaRPr>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4294967295"/>
          </p:nvPr>
        </p:nvSpPr>
        <p:spPr>
          <a:xfrm>
            <a:off x="1097280" y="6459785"/>
            <a:ext cx="1313411" cy="365125"/>
          </a:xfrm>
          <a:prstGeom prst="rect">
            <a:avLst/>
          </a:prstGeom>
        </p:spPr>
        <p:txBody>
          <a:bodyPr/>
          <a:lstStyle/>
          <a:p>
            <a:fld id="{E0483372-3CF1-455D-AFD5-5CE17A83C689}" type="datetime1">
              <a:rPr lang="en-US" altLang="zh-CN" smtClean="0"/>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294967295"/>
          </p:nvPr>
        </p:nvSpPr>
        <p:spPr>
          <a:xfrm>
            <a:off x="10690167" y="6459785"/>
            <a:ext cx="522316" cy="365125"/>
          </a:xfrm>
          <a:prstGeom prst="rect">
            <a:avLst/>
          </a:prstGeom>
        </p:spPr>
        <p:txBody>
          <a:bodyPr/>
          <a:lstStyle/>
          <a:p>
            <a:fld id="{1E8E9CB2-2897-44F3-B96C-AE93A821D237}" type="slidenum">
              <a:rPr lang="en-US" smtClean="0"/>
              <a:pPr/>
              <a:t>21</a:t>
            </a:fld>
            <a:endParaRPr lang="en-US" dirty="0"/>
          </a:p>
        </p:txBody>
      </p:sp>
      <mc:AlternateContent xmlns:mc="http://schemas.openxmlformats.org/markup-compatibility/2006" xmlns:a14="http://schemas.microsoft.com/office/drawing/2010/main">
        <mc:Choice Requires="a14">
          <p:sp>
            <p:nvSpPr>
              <p:cNvPr id="11" name="矩形 10">
                <a:extLst>
                  <a:ext uri="{FF2B5EF4-FFF2-40B4-BE49-F238E27FC236}">
                    <a16:creationId xmlns="" xmlns:a16="http://schemas.microsoft.com/office/drawing/2014/main" id="{892B7496-4CD1-4974-B459-4DAE2694D7C6}"/>
                  </a:ext>
                </a:extLst>
              </p:cNvPr>
              <p:cNvSpPr/>
              <p:nvPr/>
            </p:nvSpPr>
            <p:spPr>
              <a:xfrm>
                <a:off x="956345" y="2322945"/>
                <a:ext cx="9471171" cy="78617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zh-CN" altLang="en-US" sz="2400" i="1" smtClean="0">
                          <a:solidFill>
                            <a:srgbClr val="002060"/>
                          </a:solidFill>
                          <a:latin typeface="Cambria Math" panose="02040503050406030204" pitchFamily="18" charset="0"/>
                        </a:rPr>
                        <m:t>𝜆</m:t>
                      </m:r>
                      <m:r>
                        <a:rPr lang="zh-CN" altLang="en-US" sz="2400" i="0">
                          <a:solidFill>
                            <a:srgbClr val="002060"/>
                          </a:solidFill>
                          <a:latin typeface="Cambria Math" panose="02040503050406030204" pitchFamily="18" charset="0"/>
                        </a:rPr>
                        <m:t>(</m:t>
                      </m:r>
                      <m:r>
                        <a:rPr lang="zh-CN" altLang="en-US" sz="2400" i="1">
                          <a:solidFill>
                            <a:srgbClr val="002060"/>
                          </a:solidFill>
                          <a:latin typeface="Cambria Math" panose="02040503050406030204" pitchFamily="18" charset="0"/>
                        </a:rPr>
                        <m:t>𝑡</m:t>
                      </m:r>
                      <m:r>
                        <a:rPr lang="zh-CN" altLang="en-US" sz="2400" i="0">
                          <a:solidFill>
                            <a:srgbClr val="002060"/>
                          </a:solidFill>
                          <a:latin typeface="Cambria Math" panose="02040503050406030204" pitchFamily="18" charset="0"/>
                        </a:rPr>
                        <m:t>)=</m:t>
                      </m:r>
                      <m:r>
                        <a:rPr lang="zh-CN" altLang="en-US" sz="2400" i="1">
                          <a:solidFill>
                            <a:srgbClr val="002060"/>
                          </a:solidFill>
                          <a:latin typeface="Cambria Math" panose="02040503050406030204" pitchFamily="18" charset="0"/>
                        </a:rPr>
                        <m:t>𝜆</m:t>
                      </m:r>
                      <m:r>
                        <a:rPr lang="zh-CN" altLang="en-US" sz="2400" i="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0">
                              <a:solidFill>
                                <a:srgbClr val="002060"/>
                              </a:solidFill>
                              <a:latin typeface="Cambria Math" panose="02040503050406030204" pitchFamily="18" charset="0"/>
                            </a:rPr>
                            <m:t>1</m:t>
                          </m:r>
                        </m:sub>
                      </m:sSub>
                      <m:r>
                        <a:rPr lang="zh-CN" altLang="en-US" sz="2400" i="0">
                          <a:solidFill>
                            <a:srgbClr val="002060"/>
                          </a:solidFill>
                          <a:latin typeface="Cambria Math" panose="02040503050406030204" pitchFamily="18" charset="0"/>
                        </a:rPr>
                        <m:t>)+</m:t>
                      </m:r>
                      <m:sSup>
                        <m:sSupPr>
                          <m:ctrlPr>
                            <a:rPr lang="zh-CN" altLang="en-US" sz="2400" i="1">
                              <a:solidFill>
                                <a:srgbClr val="002060"/>
                              </a:solidFill>
                              <a:latin typeface="Cambria Math" panose="02040503050406030204" pitchFamily="18" charset="0"/>
                            </a:rPr>
                          </m:ctrlPr>
                        </m:sSupPr>
                        <m:e>
                          <m:r>
                            <a:rPr lang="zh-CN" altLang="en-US" sz="2400" i="1">
                              <a:solidFill>
                                <a:srgbClr val="002060"/>
                              </a:solidFill>
                              <a:latin typeface="Cambria Math" panose="02040503050406030204" pitchFamily="18" charset="0"/>
                            </a:rPr>
                            <m:t>𝜆</m:t>
                          </m:r>
                        </m:e>
                        <m:sup>
                          <m:r>
                            <a:rPr lang="zh-CN" altLang="en-US" sz="2400" i="0">
                              <a:solidFill>
                                <a:srgbClr val="002060"/>
                              </a:solidFill>
                              <a:latin typeface="Cambria Math" panose="02040503050406030204" pitchFamily="18" charset="0"/>
                            </a:rPr>
                            <m:t>′</m:t>
                          </m:r>
                        </m:sup>
                      </m:sSup>
                      <m:r>
                        <a:rPr lang="zh-CN" altLang="en-US" sz="2400" i="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0">
                              <a:solidFill>
                                <a:srgbClr val="002060"/>
                              </a:solidFill>
                              <a:latin typeface="Cambria Math" panose="02040503050406030204" pitchFamily="18" charset="0"/>
                            </a:rPr>
                            <m:t>1</m:t>
                          </m:r>
                        </m:sub>
                      </m:sSub>
                      <m:r>
                        <a:rPr lang="zh-CN" altLang="en-US" sz="2400" i="0">
                          <a:solidFill>
                            <a:srgbClr val="002060"/>
                          </a:solidFill>
                          <a:latin typeface="Cambria Math" panose="02040503050406030204" pitchFamily="18" charset="0"/>
                        </a:rPr>
                        <m:t>)(</m:t>
                      </m:r>
                      <m:r>
                        <a:rPr lang="zh-CN" altLang="en-US" sz="2400" i="1">
                          <a:solidFill>
                            <a:srgbClr val="002060"/>
                          </a:solidFill>
                          <a:latin typeface="Cambria Math" panose="02040503050406030204" pitchFamily="18" charset="0"/>
                        </a:rPr>
                        <m:t>𝑡</m:t>
                      </m:r>
                      <m:r>
                        <a:rPr lang="zh-CN" altLang="en-US" sz="2400" i="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0">
                              <a:solidFill>
                                <a:srgbClr val="002060"/>
                              </a:solidFill>
                              <a:latin typeface="Cambria Math" panose="02040503050406030204" pitchFamily="18" charset="0"/>
                            </a:rPr>
                            <m:t>1</m:t>
                          </m:r>
                        </m:sub>
                      </m:sSub>
                      <m:r>
                        <a:rPr lang="zh-CN" altLang="en-US" sz="2400" i="0">
                          <a:solidFill>
                            <a:srgbClr val="002060"/>
                          </a:solidFill>
                          <a:latin typeface="Cambria Math" panose="02040503050406030204" pitchFamily="18" charset="0"/>
                        </a:rPr>
                        <m:t>)+</m:t>
                      </m:r>
                      <m:f>
                        <m:fPr>
                          <m:ctrlPr>
                            <a:rPr lang="zh-CN" altLang="en-US" sz="2400" i="1">
                              <a:solidFill>
                                <a:srgbClr val="002060"/>
                              </a:solidFill>
                              <a:latin typeface="Cambria Math" panose="02040503050406030204" pitchFamily="18" charset="0"/>
                            </a:rPr>
                          </m:ctrlPr>
                        </m:fPr>
                        <m:num>
                          <m:r>
                            <a:rPr lang="zh-CN" altLang="en-US" sz="2400" i="0">
                              <a:solidFill>
                                <a:srgbClr val="002060"/>
                              </a:solidFill>
                              <a:latin typeface="Cambria Math" panose="02040503050406030204" pitchFamily="18" charset="0"/>
                            </a:rPr>
                            <m:t>1</m:t>
                          </m:r>
                        </m:num>
                        <m:den>
                          <m:r>
                            <a:rPr lang="zh-CN" altLang="en-US" sz="2400" i="0">
                              <a:solidFill>
                                <a:srgbClr val="002060"/>
                              </a:solidFill>
                              <a:latin typeface="Cambria Math" panose="02040503050406030204" pitchFamily="18" charset="0"/>
                            </a:rPr>
                            <m:t>2</m:t>
                          </m:r>
                        </m:den>
                      </m:f>
                      <m:sSup>
                        <m:sSupPr>
                          <m:ctrlPr>
                            <a:rPr lang="zh-CN" altLang="en-US" sz="2400" i="1">
                              <a:solidFill>
                                <a:srgbClr val="002060"/>
                              </a:solidFill>
                              <a:latin typeface="Cambria Math" panose="02040503050406030204" pitchFamily="18" charset="0"/>
                            </a:rPr>
                          </m:ctrlPr>
                        </m:sSupPr>
                        <m:e>
                          <m:r>
                            <a:rPr lang="zh-CN" altLang="en-US" sz="2400" i="1">
                              <a:solidFill>
                                <a:srgbClr val="002060"/>
                              </a:solidFill>
                              <a:latin typeface="Cambria Math" panose="02040503050406030204" pitchFamily="18" charset="0"/>
                            </a:rPr>
                            <m:t>𝜆</m:t>
                          </m:r>
                        </m:e>
                        <m:sup>
                          <m:r>
                            <a:rPr lang="zh-CN" altLang="en-US" sz="2400" i="0">
                              <a:solidFill>
                                <a:srgbClr val="002060"/>
                              </a:solidFill>
                              <a:latin typeface="Cambria Math" panose="02040503050406030204" pitchFamily="18" charset="0"/>
                            </a:rPr>
                            <m:t>″</m:t>
                          </m:r>
                        </m:sup>
                      </m:sSup>
                      <m:r>
                        <a:rPr lang="zh-CN" altLang="en-US" sz="2400" i="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0">
                              <a:solidFill>
                                <a:srgbClr val="002060"/>
                              </a:solidFill>
                              <a:latin typeface="Cambria Math" panose="02040503050406030204" pitchFamily="18" charset="0"/>
                            </a:rPr>
                            <m:t>1</m:t>
                          </m:r>
                        </m:sub>
                      </m:sSub>
                      <m:r>
                        <a:rPr lang="zh-CN" altLang="en-US" sz="2400" i="0">
                          <a:solidFill>
                            <a:srgbClr val="002060"/>
                          </a:solidFill>
                          <a:latin typeface="Cambria Math" panose="02040503050406030204" pitchFamily="18" charset="0"/>
                        </a:rPr>
                        <m:t>)</m:t>
                      </m:r>
                      <m:sSup>
                        <m:sSupPr>
                          <m:ctrlPr>
                            <a:rPr lang="zh-CN" altLang="en-US" sz="2400" i="1">
                              <a:solidFill>
                                <a:srgbClr val="002060"/>
                              </a:solidFill>
                              <a:latin typeface="Cambria Math" panose="02040503050406030204" pitchFamily="18" charset="0"/>
                            </a:rPr>
                          </m:ctrlPr>
                        </m:sSupPr>
                        <m:e>
                          <m:d>
                            <m:dPr>
                              <m:ctrlPr>
                                <a:rPr lang="zh-CN" altLang="en-US" sz="2400" i="1">
                                  <a:solidFill>
                                    <a:srgbClr val="002060"/>
                                  </a:solidFill>
                                  <a:latin typeface="Cambria Math" panose="02040503050406030204" pitchFamily="18" charset="0"/>
                                </a:rPr>
                              </m:ctrlPr>
                            </m:dPr>
                            <m:e>
                              <m:r>
                                <a:rPr lang="zh-CN" altLang="en-US" sz="2400" i="1">
                                  <a:solidFill>
                                    <a:srgbClr val="002060"/>
                                  </a:solidFill>
                                  <a:latin typeface="Cambria Math" panose="02040503050406030204" pitchFamily="18" charset="0"/>
                                </a:rPr>
                                <m:t>𝑡</m:t>
                              </m:r>
                              <m:r>
                                <a:rPr lang="zh-CN" altLang="en-US" sz="2400" i="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0">
                                      <a:solidFill>
                                        <a:srgbClr val="002060"/>
                                      </a:solidFill>
                                      <a:latin typeface="Cambria Math" panose="02040503050406030204" pitchFamily="18" charset="0"/>
                                    </a:rPr>
                                    <m:t>1</m:t>
                                  </m:r>
                                </m:sub>
                              </m:sSub>
                            </m:e>
                          </m:d>
                        </m:e>
                        <m:sup>
                          <m:r>
                            <a:rPr lang="zh-CN" altLang="en-US" sz="2400" i="0">
                              <a:solidFill>
                                <a:srgbClr val="002060"/>
                              </a:solidFill>
                              <a:latin typeface="Cambria Math" panose="02040503050406030204" pitchFamily="18" charset="0"/>
                            </a:rPr>
                            <m:t>2</m:t>
                          </m:r>
                        </m:sup>
                      </m:sSup>
                      <m:r>
                        <a:rPr lang="zh-CN" altLang="en-US" sz="2400" i="0">
                          <a:solidFill>
                            <a:srgbClr val="002060"/>
                          </a:solidFill>
                          <a:latin typeface="Cambria Math" panose="02040503050406030204" pitchFamily="18" charset="0"/>
                        </a:rPr>
                        <m:t>+</m:t>
                      </m:r>
                      <m:f>
                        <m:fPr>
                          <m:ctrlPr>
                            <a:rPr lang="zh-CN" altLang="en-US" sz="2400" i="1">
                              <a:solidFill>
                                <a:srgbClr val="002060"/>
                              </a:solidFill>
                              <a:latin typeface="Cambria Math" panose="02040503050406030204" pitchFamily="18" charset="0"/>
                            </a:rPr>
                          </m:ctrlPr>
                        </m:fPr>
                        <m:num>
                          <m:r>
                            <a:rPr lang="zh-CN" altLang="en-US" sz="2400" i="0">
                              <a:solidFill>
                                <a:srgbClr val="002060"/>
                              </a:solidFill>
                              <a:latin typeface="Cambria Math" panose="02040503050406030204" pitchFamily="18" charset="0"/>
                            </a:rPr>
                            <m:t>1</m:t>
                          </m:r>
                        </m:num>
                        <m:den>
                          <m:r>
                            <a:rPr lang="zh-CN" altLang="en-US" sz="2400" i="0">
                              <a:solidFill>
                                <a:srgbClr val="002060"/>
                              </a:solidFill>
                              <a:latin typeface="Cambria Math" panose="02040503050406030204" pitchFamily="18" charset="0"/>
                            </a:rPr>
                            <m:t>6</m:t>
                          </m:r>
                        </m:den>
                      </m:f>
                      <m:sSup>
                        <m:sSupPr>
                          <m:ctrlPr>
                            <a:rPr lang="zh-CN" altLang="en-US" sz="2400" i="1">
                              <a:solidFill>
                                <a:srgbClr val="002060"/>
                              </a:solidFill>
                              <a:latin typeface="Cambria Math" panose="02040503050406030204" pitchFamily="18" charset="0"/>
                            </a:rPr>
                          </m:ctrlPr>
                        </m:sSupPr>
                        <m:e>
                          <m:r>
                            <a:rPr lang="zh-CN" altLang="en-US" sz="2400" i="1">
                              <a:solidFill>
                                <a:srgbClr val="002060"/>
                              </a:solidFill>
                              <a:latin typeface="Cambria Math" panose="02040503050406030204" pitchFamily="18" charset="0"/>
                            </a:rPr>
                            <m:t>𝜆</m:t>
                          </m:r>
                        </m:e>
                        <m:sup>
                          <m:r>
                            <a:rPr lang="zh-CN" altLang="en-US" sz="2400" i="0">
                              <a:solidFill>
                                <a:srgbClr val="002060"/>
                              </a:solidFill>
                              <a:latin typeface="Cambria Math" panose="02040503050406030204" pitchFamily="18" charset="0"/>
                            </a:rPr>
                            <m:t>‴</m:t>
                          </m:r>
                        </m:sup>
                      </m:sSup>
                      <m:r>
                        <a:rPr lang="zh-CN" altLang="en-US" sz="2400" i="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0">
                              <a:solidFill>
                                <a:srgbClr val="002060"/>
                              </a:solidFill>
                              <a:latin typeface="Cambria Math" panose="02040503050406030204" pitchFamily="18" charset="0"/>
                            </a:rPr>
                            <m:t>1</m:t>
                          </m:r>
                        </m:sub>
                      </m:sSub>
                      <m:r>
                        <a:rPr lang="zh-CN" altLang="en-US" sz="2400" i="0">
                          <a:solidFill>
                            <a:srgbClr val="002060"/>
                          </a:solidFill>
                          <a:latin typeface="Cambria Math" panose="02040503050406030204" pitchFamily="18" charset="0"/>
                        </a:rPr>
                        <m:t>)</m:t>
                      </m:r>
                      <m:sSup>
                        <m:sSupPr>
                          <m:ctrlPr>
                            <a:rPr lang="zh-CN" altLang="en-US" sz="2400" i="1">
                              <a:solidFill>
                                <a:srgbClr val="002060"/>
                              </a:solidFill>
                              <a:latin typeface="Cambria Math" panose="02040503050406030204" pitchFamily="18" charset="0"/>
                            </a:rPr>
                          </m:ctrlPr>
                        </m:sSupPr>
                        <m:e>
                          <m:d>
                            <m:dPr>
                              <m:ctrlPr>
                                <a:rPr lang="zh-CN" altLang="en-US" sz="2400" i="1">
                                  <a:solidFill>
                                    <a:srgbClr val="002060"/>
                                  </a:solidFill>
                                  <a:latin typeface="Cambria Math" panose="02040503050406030204" pitchFamily="18" charset="0"/>
                                </a:rPr>
                              </m:ctrlPr>
                            </m:dPr>
                            <m:e>
                              <m:r>
                                <a:rPr lang="zh-CN" altLang="en-US" sz="2400" i="1">
                                  <a:solidFill>
                                    <a:srgbClr val="002060"/>
                                  </a:solidFill>
                                  <a:latin typeface="Cambria Math" panose="02040503050406030204" pitchFamily="18" charset="0"/>
                                </a:rPr>
                                <m:t>𝑡</m:t>
                              </m:r>
                              <m:r>
                                <a:rPr lang="zh-CN" altLang="en-US" sz="2400" i="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0">
                                      <a:solidFill>
                                        <a:srgbClr val="002060"/>
                                      </a:solidFill>
                                      <a:latin typeface="Cambria Math" panose="02040503050406030204" pitchFamily="18" charset="0"/>
                                    </a:rPr>
                                    <m:t>1</m:t>
                                  </m:r>
                                </m:sub>
                              </m:sSub>
                            </m:e>
                          </m:d>
                        </m:e>
                        <m:sup>
                          <m:r>
                            <a:rPr lang="zh-CN" altLang="en-US" sz="2400" i="0">
                              <a:solidFill>
                                <a:srgbClr val="002060"/>
                              </a:solidFill>
                              <a:latin typeface="Cambria Math" panose="02040503050406030204" pitchFamily="18" charset="0"/>
                            </a:rPr>
                            <m:t>3</m:t>
                          </m:r>
                        </m:sup>
                      </m:sSup>
                    </m:oMath>
                  </m:oMathPara>
                </a14:m>
                <a:endParaRPr lang="zh-CN" altLang="en-US" sz="2400" dirty="0">
                  <a:solidFill>
                    <a:srgbClr val="002060"/>
                  </a:solidFill>
                </a:endParaRPr>
              </a:p>
            </p:txBody>
          </p:sp>
        </mc:Choice>
        <mc:Fallback xmlns="">
          <p:sp>
            <p:nvSpPr>
              <p:cNvPr id="11" name="矩形 10">
                <a:extLst>
                  <a:ext uri="{FF2B5EF4-FFF2-40B4-BE49-F238E27FC236}">
                    <a16:creationId xmlns="" xmlns:a16="http://schemas.microsoft.com/office/drawing/2014/main" xmlns:a14="http://schemas.microsoft.com/office/drawing/2010/main" id="{892B7496-4CD1-4974-B459-4DAE2694D7C6}"/>
                  </a:ext>
                </a:extLst>
              </p:cNvPr>
              <p:cNvSpPr>
                <a:spLocks noRot="1" noChangeAspect="1" noMove="1" noResize="1" noEditPoints="1" noAdjustHandles="1" noChangeArrowheads="1" noChangeShapeType="1" noTextEdit="1"/>
              </p:cNvSpPr>
              <p:nvPr/>
            </p:nvSpPr>
            <p:spPr>
              <a:xfrm>
                <a:off x="956345" y="2322945"/>
                <a:ext cx="9471171" cy="786177"/>
              </a:xfrm>
              <a:prstGeom prst="rect">
                <a:avLst/>
              </a:prstGeom>
              <a:blipFill rotWithShape="0">
                <a:blip r:embed="rId5"/>
                <a:stretch>
                  <a:fillRect/>
                </a:stretch>
              </a:blipFill>
            </p:spPr>
            <p:txBody>
              <a:bodyPr/>
              <a:lstStyle/>
              <a:p>
                <a:r>
                  <a:rPr lang="en-US">
                    <a:noFill/>
                  </a:rPr>
                  <a:t> </a:t>
                </a:r>
              </a:p>
            </p:txBody>
          </p:sp>
        </mc:Fallback>
      </mc:AlternateContent>
      <p:grpSp>
        <p:nvGrpSpPr>
          <p:cNvPr id="17" name="组合 16">
            <a:extLst>
              <a:ext uri="{FF2B5EF4-FFF2-40B4-BE49-F238E27FC236}">
                <a16:creationId xmlns="" xmlns:a16="http://schemas.microsoft.com/office/drawing/2014/main" id="{EE21680A-C48D-43A0-A138-79B3E9AA6FA7}"/>
              </a:ext>
            </a:extLst>
          </p:cNvPr>
          <p:cNvGrpSpPr/>
          <p:nvPr/>
        </p:nvGrpSpPr>
        <p:grpSpPr>
          <a:xfrm>
            <a:off x="2969703" y="2383592"/>
            <a:ext cx="6597941" cy="991722"/>
            <a:chOff x="2969703" y="2017311"/>
            <a:chExt cx="6597941" cy="991722"/>
          </a:xfrm>
        </p:grpSpPr>
        <p:sp>
          <p:nvSpPr>
            <p:cNvPr id="7" name="文本框 6">
              <a:extLst>
                <a:ext uri="{FF2B5EF4-FFF2-40B4-BE49-F238E27FC236}">
                  <a16:creationId xmlns="" xmlns:a16="http://schemas.microsoft.com/office/drawing/2014/main" id="{4BB0CDF2-57E4-4D46-8C45-E28ECCB84E19}"/>
                </a:ext>
              </a:extLst>
            </p:cNvPr>
            <p:cNvSpPr txBox="1"/>
            <p:nvPr/>
          </p:nvSpPr>
          <p:spPr>
            <a:xfrm>
              <a:off x="2969703" y="2065133"/>
              <a:ext cx="813732" cy="604601"/>
            </a:xfrm>
            <a:prstGeom prst="rect">
              <a:avLst/>
            </a:prstGeom>
            <a:noFill/>
            <a:ln w="38100">
              <a:solidFill>
                <a:srgbClr val="FF0000"/>
              </a:solidFill>
            </a:ln>
          </p:spPr>
          <p:txBody>
            <a:bodyPr wrap="square" rtlCol="0">
              <a:spAutoFit/>
            </a:bodyPr>
            <a:lstStyle/>
            <a:p>
              <a:endParaRPr lang="zh-CN" altLang="en-US" dirty="0"/>
            </a:p>
          </p:txBody>
        </p:sp>
        <p:sp>
          <p:nvSpPr>
            <p:cNvPr id="8" name="文本框 7">
              <a:extLst>
                <a:ext uri="{FF2B5EF4-FFF2-40B4-BE49-F238E27FC236}">
                  <a16:creationId xmlns="" xmlns:a16="http://schemas.microsoft.com/office/drawing/2014/main" id="{62DBD3EB-C2E2-4AEA-8AAE-8181FEAE549A}"/>
                </a:ext>
              </a:extLst>
            </p:cNvPr>
            <p:cNvSpPr txBox="1"/>
            <p:nvPr/>
          </p:nvSpPr>
          <p:spPr>
            <a:xfrm>
              <a:off x="3698198" y="2517208"/>
              <a:ext cx="813732" cy="461665"/>
            </a:xfrm>
            <a:prstGeom prst="rect">
              <a:avLst/>
            </a:prstGeom>
            <a:noFill/>
          </p:spPr>
          <p:txBody>
            <a:bodyPr wrap="square" rtlCol="0">
              <a:spAutoFit/>
            </a:bodyPr>
            <a:lstStyle/>
            <a:p>
              <a:r>
                <a:rPr lang="en-US" altLang="zh-CN" sz="2400" dirty="0">
                  <a:solidFill>
                    <a:srgbClr val="FF0000"/>
                  </a:solidFill>
                </a:rPr>
                <a:t>= 0</a:t>
              </a:r>
              <a:endParaRPr lang="zh-CN" altLang="en-US" sz="2400" dirty="0">
                <a:solidFill>
                  <a:srgbClr val="FF0000"/>
                </a:solidFill>
              </a:endParaRPr>
            </a:p>
          </p:txBody>
        </p:sp>
        <p:sp>
          <p:nvSpPr>
            <p:cNvPr id="9" name="文本框 8">
              <a:extLst>
                <a:ext uri="{FF2B5EF4-FFF2-40B4-BE49-F238E27FC236}">
                  <a16:creationId xmlns="" xmlns:a16="http://schemas.microsoft.com/office/drawing/2014/main" id="{20DF0EA8-5354-42A3-8579-176EEC499957}"/>
                </a:ext>
              </a:extLst>
            </p:cNvPr>
            <p:cNvSpPr txBox="1"/>
            <p:nvPr/>
          </p:nvSpPr>
          <p:spPr>
            <a:xfrm>
              <a:off x="5061955" y="2017311"/>
              <a:ext cx="1067602" cy="700243"/>
            </a:xfrm>
            <a:prstGeom prst="rect">
              <a:avLst/>
            </a:prstGeom>
            <a:noFill/>
            <a:ln w="38100">
              <a:solidFill>
                <a:srgbClr val="FF0000"/>
              </a:solidFill>
            </a:ln>
          </p:spPr>
          <p:txBody>
            <a:bodyPr wrap="square" rtlCol="0">
              <a:spAutoFit/>
            </a:bodyPr>
            <a:lstStyle/>
            <a:p>
              <a:endParaRPr lang="zh-CN" altLang="en-US" dirty="0"/>
            </a:p>
          </p:txBody>
        </p:sp>
        <p:sp>
          <p:nvSpPr>
            <p:cNvPr id="12" name="文本框 11">
              <a:extLst>
                <a:ext uri="{FF2B5EF4-FFF2-40B4-BE49-F238E27FC236}">
                  <a16:creationId xmlns="" xmlns:a16="http://schemas.microsoft.com/office/drawing/2014/main" id="{E0EB2245-32FE-43D8-AEE2-D8B636D55BD1}"/>
                </a:ext>
              </a:extLst>
            </p:cNvPr>
            <p:cNvSpPr txBox="1"/>
            <p:nvPr/>
          </p:nvSpPr>
          <p:spPr>
            <a:xfrm>
              <a:off x="6062444" y="2547368"/>
              <a:ext cx="813732" cy="461665"/>
            </a:xfrm>
            <a:prstGeom prst="rect">
              <a:avLst/>
            </a:prstGeom>
            <a:noFill/>
          </p:spPr>
          <p:txBody>
            <a:bodyPr wrap="square" rtlCol="0">
              <a:spAutoFit/>
            </a:bodyPr>
            <a:lstStyle/>
            <a:p>
              <a:r>
                <a:rPr lang="en-US" altLang="zh-CN" sz="2400" dirty="0">
                  <a:solidFill>
                    <a:srgbClr val="FF0000"/>
                  </a:solidFill>
                </a:rPr>
                <a:t>= -</a:t>
              </a:r>
              <a:r>
                <a:rPr lang="el-GR" altLang="zh-CN" sz="2400" i="1" dirty="0">
                  <a:solidFill>
                    <a:srgbClr val="FF0000"/>
                  </a:solidFill>
                  <a:latin typeface="Times New Roman" panose="02020603050405020304" pitchFamily="18" charset="0"/>
                  <a:cs typeface="Times New Roman" panose="02020603050405020304" pitchFamily="18" charset="0"/>
                </a:rPr>
                <a:t>γ</a:t>
              </a:r>
              <a:r>
                <a:rPr lang="en-US" altLang="zh-CN" sz="2400" baseline="-25000" dirty="0">
                  <a:solidFill>
                    <a:srgbClr val="FF0000"/>
                  </a:solidFill>
                  <a:latin typeface="Times New Roman" panose="02020603050405020304" pitchFamily="18" charset="0"/>
                  <a:cs typeface="Times New Roman" panose="02020603050405020304" pitchFamily="18" charset="0"/>
                </a:rPr>
                <a:t>1</a:t>
              </a:r>
              <a:endParaRPr lang="zh-CN" altLang="en-US" sz="2400" baseline="-25000" dirty="0">
                <a:solidFill>
                  <a:srgbClr val="FF0000"/>
                </a:solidFill>
              </a:endParaRPr>
            </a:p>
          </p:txBody>
        </p:sp>
        <p:sp>
          <p:nvSpPr>
            <p:cNvPr id="14" name="文本框 13">
              <a:extLst>
                <a:ext uri="{FF2B5EF4-FFF2-40B4-BE49-F238E27FC236}">
                  <a16:creationId xmlns="" xmlns:a16="http://schemas.microsoft.com/office/drawing/2014/main" id="{DD09CDCD-AA3D-49F8-9EA8-37717A1AFB73}"/>
                </a:ext>
              </a:extLst>
            </p:cNvPr>
            <p:cNvSpPr txBox="1"/>
            <p:nvPr/>
          </p:nvSpPr>
          <p:spPr>
            <a:xfrm>
              <a:off x="7591910" y="2017311"/>
              <a:ext cx="1115862" cy="700243"/>
            </a:xfrm>
            <a:prstGeom prst="rect">
              <a:avLst/>
            </a:prstGeom>
            <a:noFill/>
            <a:ln w="38100">
              <a:solidFill>
                <a:srgbClr val="FF0000"/>
              </a:solidFill>
            </a:ln>
          </p:spPr>
          <p:txBody>
            <a:bodyPr wrap="square" rtlCol="0">
              <a:spAutoFit/>
            </a:bodyPr>
            <a:lstStyle/>
            <a:p>
              <a:endParaRPr lang="zh-CN" altLang="en-US" dirty="0"/>
            </a:p>
          </p:txBody>
        </p:sp>
        <p:sp>
          <p:nvSpPr>
            <p:cNvPr id="16" name="文本框 15">
              <a:extLst>
                <a:ext uri="{FF2B5EF4-FFF2-40B4-BE49-F238E27FC236}">
                  <a16:creationId xmlns="" xmlns:a16="http://schemas.microsoft.com/office/drawing/2014/main" id="{5875D6DA-04D0-49A5-B385-4D5C7EAAA1E1}"/>
                </a:ext>
              </a:extLst>
            </p:cNvPr>
            <p:cNvSpPr txBox="1"/>
            <p:nvPr/>
          </p:nvSpPr>
          <p:spPr>
            <a:xfrm>
              <a:off x="8667150" y="2547368"/>
              <a:ext cx="900494" cy="461665"/>
            </a:xfrm>
            <a:prstGeom prst="rect">
              <a:avLst/>
            </a:prstGeom>
            <a:noFill/>
          </p:spPr>
          <p:txBody>
            <a:bodyPr wrap="square" rtlCol="0">
              <a:spAutoFit/>
            </a:bodyPr>
            <a:lstStyle/>
            <a:p>
              <a:r>
                <a:rPr lang="en-US" altLang="zh-CN" sz="2400" dirty="0">
                  <a:solidFill>
                    <a:srgbClr val="FF0000"/>
                  </a:solidFill>
                </a:rPr>
                <a:t>= -</a:t>
              </a:r>
              <a:r>
                <a:rPr lang="el-GR" altLang="zh-CN" sz="2400" i="1" dirty="0">
                  <a:solidFill>
                    <a:srgbClr val="FF0000"/>
                  </a:solidFill>
                  <a:latin typeface="Times New Roman" panose="02020603050405020304" pitchFamily="18" charset="0"/>
                  <a:cs typeface="Times New Roman" panose="02020603050405020304" pitchFamily="18" charset="0"/>
                </a:rPr>
                <a:t>γ</a:t>
              </a:r>
              <a:r>
                <a:rPr lang="en-US" altLang="zh-CN" sz="2400" baseline="-25000" dirty="0">
                  <a:solidFill>
                    <a:srgbClr val="FF0000"/>
                  </a:solidFill>
                  <a:latin typeface="Times New Roman" panose="02020603050405020304" pitchFamily="18" charset="0"/>
                  <a:cs typeface="Times New Roman" panose="02020603050405020304" pitchFamily="18" charset="0"/>
                </a:rPr>
                <a:t>2</a:t>
              </a:r>
              <a:endParaRPr lang="zh-CN" altLang="en-US" sz="2400" baseline="-25000" dirty="0">
                <a:solidFill>
                  <a:srgbClr val="FF0000"/>
                </a:solidFill>
              </a:endParaRPr>
            </a:p>
          </p:txBody>
        </p:sp>
      </p:grpSp>
      <mc:AlternateContent xmlns:mc="http://schemas.openxmlformats.org/markup-compatibility/2006" xmlns:a14="http://schemas.microsoft.com/office/drawing/2010/main">
        <mc:Choice Requires="a14">
          <p:sp>
            <p:nvSpPr>
              <p:cNvPr id="18" name="对话气泡: 椭圆形 17">
                <a:extLst>
                  <a:ext uri="{FF2B5EF4-FFF2-40B4-BE49-F238E27FC236}">
                    <a16:creationId xmlns="" xmlns:a16="http://schemas.microsoft.com/office/drawing/2014/main" id="{BC7523FD-321B-4388-92FA-1ACBD3819BCB}"/>
                  </a:ext>
                </a:extLst>
              </p:cNvPr>
              <p:cNvSpPr/>
              <p:nvPr/>
            </p:nvSpPr>
            <p:spPr>
              <a:xfrm>
                <a:off x="1316543" y="3121295"/>
                <a:ext cx="2181225" cy="496897"/>
              </a:xfrm>
              <a:prstGeom prst="wedgeEllipseCallout">
                <a:avLst>
                  <a:gd name="adj1" fmla="val -35231"/>
                  <a:gd name="adj2" fmla="val 8211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CN" sz="2000" b="1" i="1" smtClean="0">
                              <a:solidFill>
                                <a:schemeClr val="bg1"/>
                              </a:solidFill>
                              <a:latin typeface="Cambria Math" panose="02040503050406030204" pitchFamily="18" charset="0"/>
                            </a:rPr>
                          </m:ctrlPr>
                        </m:sSupPr>
                        <m:e>
                          <m:r>
                            <a:rPr lang="el-GR" altLang="zh-CN" sz="2000" b="1" i="1">
                              <a:solidFill>
                                <a:schemeClr val="bg1"/>
                              </a:solidFill>
                              <a:latin typeface="Cambria Math" panose="02040503050406030204" pitchFamily="18" charset="0"/>
                            </a:rPr>
                            <m:t>𝝀</m:t>
                          </m:r>
                        </m:e>
                        <m:sup>
                          <m:r>
                            <a:rPr lang="en-US" altLang="zh-CN" sz="2000" b="1" i="1">
                              <a:solidFill>
                                <a:schemeClr val="bg1"/>
                              </a:solidFill>
                              <a:latin typeface="Cambria Math" panose="02040503050406030204" pitchFamily="18" charset="0"/>
                            </a:rPr>
                            <m:t>′</m:t>
                          </m:r>
                        </m:sup>
                      </m:sSup>
                      <m:r>
                        <a:rPr lang="en-US" altLang="zh-CN" sz="2000" b="1" i="1" smtClean="0">
                          <a:solidFill>
                            <a:schemeClr val="bg1"/>
                          </a:solidFill>
                          <a:latin typeface="Cambria Math" panose="02040503050406030204" pitchFamily="18" charset="0"/>
                        </a:rPr>
                        <m:t>(</m:t>
                      </m:r>
                      <m:r>
                        <a:rPr lang="en-US" altLang="zh-CN" sz="2000" b="1" i="1" smtClean="0">
                          <a:solidFill>
                            <a:schemeClr val="bg1"/>
                          </a:solidFill>
                          <a:latin typeface="Cambria Math" panose="02040503050406030204" pitchFamily="18" charset="0"/>
                        </a:rPr>
                        <m:t>𝒕</m:t>
                      </m:r>
                      <m:r>
                        <a:rPr lang="en-US" altLang="zh-CN" sz="2000" b="1" i="1" baseline="-25000" smtClean="0">
                          <a:solidFill>
                            <a:schemeClr val="bg1"/>
                          </a:solidFill>
                          <a:latin typeface="Cambria Math" panose="02040503050406030204" pitchFamily="18" charset="0"/>
                        </a:rPr>
                        <m:t>𝟏</m:t>
                      </m:r>
                      <m:r>
                        <a:rPr lang="en-US" altLang="zh-CN" sz="2000" b="1" i="1" smtClean="0">
                          <a:solidFill>
                            <a:schemeClr val="bg1"/>
                          </a:solidFill>
                          <a:latin typeface="Cambria Math" panose="02040503050406030204" pitchFamily="18" charset="0"/>
                        </a:rPr>
                        <m:t>)=</m:t>
                      </m:r>
                      <m:r>
                        <a:rPr lang="en-US" altLang="zh-CN" sz="2000" b="1" i="1" smtClean="0">
                          <a:solidFill>
                            <a:schemeClr val="bg1"/>
                          </a:solidFill>
                          <a:latin typeface="Cambria Math" panose="02040503050406030204" pitchFamily="18" charset="0"/>
                        </a:rPr>
                        <m:t>𝟎</m:t>
                      </m:r>
                    </m:oMath>
                  </m:oMathPara>
                </a14:m>
                <a:endParaRPr lang="zh-CN" altLang="en-US" sz="2000" b="1" dirty="0">
                  <a:solidFill>
                    <a:schemeClr val="bg1"/>
                  </a:solidFill>
                </a:endParaRPr>
              </a:p>
            </p:txBody>
          </p:sp>
        </mc:Choice>
        <mc:Fallback xmlns="">
          <p:sp>
            <p:nvSpPr>
              <p:cNvPr id="18" name="对话气泡: 椭圆形 17">
                <a:extLst>
                  <a:ext uri="{FF2B5EF4-FFF2-40B4-BE49-F238E27FC236}">
                    <a16:creationId xmlns="" xmlns:a16="http://schemas.microsoft.com/office/drawing/2014/main" xmlns:a14="http://schemas.microsoft.com/office/drawing/2010/main" id="{BC7523FD-321B-4388-92FA-1ACBD3819BCB}"/>
                  </a:ext>
                </a:extLst>
              </p:cNvPr>
              <p:cNvSpPr>
                <a:spLocks noRot="1" noChangeAspect="1" noMove="1" noResize="1" noEditPoints="1" noAdjustHandles="1" noChangeArrowheads="1" noChangeShapeType="1" noTextEdit="1"/>
              </p:cNvSpPr>
              <p:nvPr/>
            </p:nvSpPr>
            <p:spPr>
              <a:xfrm>
                <a:off x="1316543" y="3121295"/>
                <a:ext cx="2181225" cy="496897"/>
              </a:xfrm>
              <a:prstGeom prst="wedgeEllipseCallout">
                <a:avLst>
                  <a:gd name="adj1" fmla="val -35231"/>
                  <a:gd name="adj2" fmla="val 82113"/>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 xmlns:a16="http://schemas.microsoft.com/office/drawing/2014/main" id="{56EDD7B7-4825-49E7-8E56-9DD060A12DE9}"/>
                  </a:ext>
                </a:extLst>
              </p:cNvPr>
              <p:cNvSpPr/>
              <p:nvPr/>
            </p:nvSpPr>
            <p:spPr>
              <a:xfrm>
                <a:off x="7204547" y="4087838"/>
                <a:ext cx="5067028" cy="258532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l-GR" altLang="zh-CN" i="1" smtClean="0">
                          <a:solidFill>
                            <a:srgbClr val="002060"/>
                          </a:solidFill>
                          <a:latin typeface="Cambria Math" panose="02040503050406030204" pitchFamily="18" charset="0"/>
                        </a:rPr>
                        <m:t>𝜆</m:t>
                      </m:r>
                      <m:d>
                        <m:dPr>
                          <m:ctrlPr>
                            <a:rPr lang="en-US" altLang="zh-CN" i="1">
                              <a:solidFill>
                                <a:srgbClr val="002060"/>
                              </a:solidFill>
                              <a:latin typeface="Cambria Math" panose="02040503050406030204" pitchFamily="18" charset="0"/>
                            </a:rPr>
                          </m:ctrlPr>
                        </m:dPr>
                        <m:e>
                          <m:r>
                            <a:rPr lang="en-US" altLang="zh-CN" i="1">
                              <a:solidFill>
                                <a:srgbClr val="002060"/>
                              </a:solidFill>
                              <a:latin typeface="Cambria Math" panose="02040503050406030204" pitchFamily="18" charset="0"/>
                            </a:rPr>
                            <m:t>𝑡</m:t>
                          </m:r>
                        </m:e>
                      </m:d>
                      <m:r>
                        <a:rPr lang="en-US" altLang="zh-CN" b="0" i="0" smtClean="0">
                          <a:solidFill>
                            <a:srgbClr val="002060"/>
                          </a:solidFill>
                          <a:latin typeface="Cambria Math" panose="02040503050406030204" pitchFamily="18" charset="0"/>
                        </a:rPr>
                        <m:t>:</m:t>
                      </m:r>
                      <m:r>
                        <m:rPr>
                          <m:sty m:val="p"/>
                        </m:rPr>
                        <a:rPr lang="en-US" altLang="zh-CN" b="0" i="0" smtClean="0">
                          <a:solidFill>
                            <a:srgbClr val="002060"/>
                          </a:solidFill>
                          <a:latin typeface="Cambria Math" panose="02040503050406030204" pitchFamily="18" charset="0"/>
                        </a:rPr>
                        <m:t>inflow</m:t>
                      </m:r>
                      <m:r>
                        <a:rPr lang="en-US" altLang="zh-CN" b="0" i="0" smtClean="0">
                          <a:solidFill>
                            <a:srgbClr val="002060"/>
                          </a:solidFill>
                          <a:latin typeface="Cambria Math" panose="02040503050406030204" pitchFamily="18" charset="0"/>
                        </a:rPr>
                        <m:t> </m:t>
                      </m:r>
                      <m:r>
                        <m:rPr>
                          <m:sty m:val="p"/>
                        </m:rPr>
                        <a:rPr lang="en-US" altLang="zh-CN" b="0" i="0" smtClean="0">
                          <a:solidFill>
                            <a:srgbClr val="002060"/>
                          </a:solidFill>
                          <a:latin typeface="Cambria Math" panose="02040503050406030204" pitchFamily="18" charset="0"/>
                        </a:rPr>
                        <m:t>rate</m:t>
                      </m:r>
                      <m:r>
                        <a:rPr lang="en-US" altLang="zh-CN" b="0" i="0" smtClean="0">
                          <a:solidFill>
                            <a:srgbClr val="002060"/>
                          </a:solidFill>
                          <a:latin typeface="Cambria Math" panose="02040503050406030204" pitchFamily="18" charset="0"/>
                        </a:rPr>
                        <m:t> </m:t>
                      </m:r>
                      <m:r>
                        <m:rPr>
                          <m:sty m:val="p"/>
                        </m:rPr>
                        <a:rPr lang="en-US" altLang="zh-CN" b="0" i="0" smtClean="0">
                          <a:solidFill>
                            <a:srgbClr val="002060"/>
                          </a:solidFill>
                          <a:latin typeface="Cambria Math" panose="02040503050406030204" pitchFamily="18" charset="0"/>
                        </a:rPr>
                        <m:t>at</m:t>
                      </m:r>
                      <m:r>
                        <a:rPr lang="en-US" altLang="zh-CN" b="0" i="0" smtClean="0">
                          <a:solidFill>
                            <a:srgbClr val="002060"/>
                          </a:solidFill>
                          <a:latin typeface="Cambria Math" panose="02040503050406030204" pitchFamily="18" charset="0"/>
                        </a:rPr>
                        <m:t> </m:t>
                      </m:r>
                      <m:r>
                        <m:rPr>
                          <m:sty m:val="p"/>
                        </m:rPr>
                        <a:rPr lang="en-US" altLang="zh-CN" b="0" i="0" smtClean="0">
                          <a:solidFill>
                            <a:srgbClr val="002060"/>
                          </a:solidFill>
                          <a:latin typeface="Cambria Math" panose="02040503050406030204" pitchFamily="18" charset="0"/>
                        </a:rPr>
                        <m:t>time</m:t>
                      </m:r>
                      <m:r>
                        <a:rPr lang="en-US" altLang="zh-CN" b="0" i="0" smtClean="0">
                          <a:solidFill>
                            <a:srgbClr val="002060"/>
                          </a:solidFill>
                          <a:latin typeface="Cambria Math" panose="02040503050406030204" pitchFamily="18" charset="0"/>
                        </a:rPr>
                        <m:t> </m:t>
                      </m:r>
                      <m:r>
                        <a:rPr lang="en-US" altLang="zh-CN" b="0" i="1" smtClean="0">
                          <a:solidFill>
                            <a:srgbClr val="002060"/>
                          </a:solidFill>
                          <a:latin typeface="Cambria Math" panose="02040503050406030204" pitchFamily="18" charset="0"/>
                        </a:rPr>
                        <m:t>𝑡</m:t>
                      </m:r>
                    </m:oMath>
                  </m:oMathPara>
                </a14:m>
                <a:endParaRPr lang="en-US" altLang="zh-CN" b="0" i="1" dirty="0">
                  <a:solidFill>
                    <a:srgbClr val="002060"/>
                  </a:solidFill>
                </a:endParaRPr>
              </a:p>
              <a:p>
                <a14:m>
                  <m:oMath xmlns:m="http://schemas.openxmlformats.org/officeDocument/2006/math">
                    <m:sSub>
                      <m:sSubPr>
                        <m:ctrlPr>
                          <a:rPr lang="en-US" altLang="zh-CN" i="1" smtClean="0">
                            <a:solidFill>
                              <a:srgbClr val="002060"/>
                            </a:solidFill>
                            <a:latin typeface="Cambria Math" panose="02040503050406030204" pitchFamily="18" charset="0"/>
                          </a:rPr>
                        </m:ctrlPr>
                      </m:sSubPr>
                      <m:e>
                        <m:r>
                          <a:rPr lang="en-US" altLang="zh-CN" b="0" i="1" smtClean="0">
                            <a:solidFill>
                              <a:srgbClr val="002060"/>
                            </a:solidFill>
                            <a:latin typeface="Cambria Math" panose="02040503050406030204" pitchFamily="18" charset="0"/>
                          </a:rPr>
                          <m:t>𝑡</m:t>
                        </m:r>
                      </m:e>
                      <m:sub>
                        <m:r>
                          <a:rPr lang="en-US" altLang="zh-CN" b="0" i="1" smtClean="0">
                            <a:solidFill>
                              <a:srgbClr val="002060"/>
                            </a:solidFill>
                            <a:latin typeface="Cambria Math" panose="02040503050406030204" pitchFamily="18" charset="0"/>
                          </a:rPr>
                          <m:t>0</m:t>
                        </m:r>
                      </m:sub>
                    </m:sSub>
                    <m:r>
                      <a:rPr lang="en-US" altLang="zh-CN" b="0" i="0" smtClean="0">
                        <a:solidFill>
                          <a:srgbClr val="002060"/>
                        </a:solidFill>
                        <a:latin typeface="Cambria Math" panose="02040503050406030204" pitchFamily="18" charset="0"/>
                      </a:rPr>
                      <m:t>: </m:t>
                    </m:r>
                  </m:oMath>
                </a14:m>
                <a:r>
                  <a:rPr lang="en-US" altLang="zh-CN" dirty="0">
                    <a:solidFill>
                      <a:srgbClr val="002060"/>
                    </a:solidFill>
                  </a:rPr>
                  <a:t>start time of congestion period</a:t>
                </a:r>
              </a:p>
              <a:p>
                <a14:m>
                  <m:oMath xmlns:m="http://schemas.openxmlformats.org/officeDocument/2006/math">
                    <m:sSub>
                      <m:sSubPr>
                        <m:ctrlPr>
                          <a:rPr lang="en-US" altLang="zh-CN" i="1" smtClean="0">
                            <a:solidFill>
                              <a:srgbClr val="002060"/>
                            </a:solidFill>
                            <a:latin typeface="Cambria Math" panose="02040503050406030204" pitchFamily="18" charset="0"/>
                          </a:rPr>
                        </m:ctrlPr>
                      </m:sSubPr>
                      <m:e>
                        <m:r>
                          <a:rPr lang="en-US" altLang="zh-CN" b="0" i="1" smtClean="0">
                            <a:solidFill>
                              <a:srgbClr val="002060"/>
                            </a:solidFill>
                            <a:latin typeface="Cambria Math" panose="02040503050406030204" pitchFamily="18" charset="0"/>
                          </a:rPr>
                          <m:t>𝑡</m:t>
                        </m:r>
                      </m:e>
                      <m:sub>
                        <m:r>
                          <a:rPr lang="en-US" altLang="zh-CN" b="0" i="1" smtClean="0">
                            <a:solidFill>
                              <a:srgbClr val="002060"/>
                            </a:solidFill>
                            <a:latin typeface="Cambria Math" panose="02040503050406030204" pitchFamily="18" charset="0"/>
                          </a:rPr>
                          <m:t>1</m:t>
                        </m:r>
                      </m:sub>
                    </m:sSub>
                  </m:oMath>
                </a14:m>
                <a:r>
                  <a:rPr lang="en-US" altLang="zh-CN" dirty="0">
                    <a:solidFill>
                      <a:srgbClr val="002060"/>
                    </a:solidFill>
                  </a:rPr>
                  <a:t>: time index with maximum inflow rate</a:t>
                </a:r>
              </a:p>
              <a:p>
                <a14:m>
                  <m:oMath xmlns:m="http://schemas.openxmlformats.org/officeDocument/2006/math">
                    <m:sSub>
                      <m:sSubPr>
                        <m:ctrlPr>
                          <a:rPr lang="en-US" altLang="zh-CN" i="1" smtClean="0">
                            <a:solidFill>
                              <a:srgbClr val="002060"/>
                            </a:solidFill>
                            <a:latin typeface="Cambria Math" panose="02040503050406030204" pitchFamily="18" charset="0"/>
                          </a:rPr>
                        </m:ctrlPr>
                      </m:sSubPr>
                      <m:e>
                        <m:r>
                          <a:rPr lang="en-US" altLang="zh-CN" b="0" i="1" smtClean="0">
                            <a:solidFill>
                              <a:srgbClr val="002060"/>
                            </a:solidFill>
                            <a:latin typeface="Cambria Math" panose="02040503050406030204" pitchFamily="18" charset="0"/>
                          </a:rPr>
                          <m:t>𝑡</m:t>
                        </m:r>
                      </m:e>
                      <m:sub>
                        <m:r>
                          <a:rPr lang="en-US" altLang="zh-CN" b="0" i="1" smtClean="0">
                            <a:solidFill>
                              <a:srgbClr val="002060"/>
                            </a:solidFill>
                            <a:latin typeface="Cambria Math" panose="02040503050406030204" pitchFamily="18" charset="0"/>
                          </a:rPr>
                          <m:t>2</m:t>
                        </m:r>
                      </m:sub>
                    </m:sSub>
                  </m:oMath>
                </a14:m>
                <a:r>
                  <a:rPr lang="en-US" altLang="zh-CN" dirty="0">
                    <a:solidFill>
                      <a:srgbClr val="002060"/>
                    </a:solidFill>
                  </a:rPr>
                  <a:t>: time index with maximum queue length</a:t>
                </a:r>
              </a:p>
              <a:p>
                <a14:m>
                  <m:oMath xmlns:m="http://schemas.openxmlformats.org/officeDocument/2006/math">
                    <m:sSub>
                      <m:sSubPr>
                        <m:ctrlPr>
                          <a:rPr lang="en-US" altLang="zh-CN" i="1" smtClean="0">
                            <a:solidFill>
                              <a:srgbClr val="002060"/>
                            </a:solidFill>
                            <a:latin typeface="Cambria Math" panose="02040503050406030204" pitchFamily="18" charset="0"/>
                          </a:rPr>
                        </m:ctrlPr>
                      </m:sSubPr>
                      <m:e>
                        <m:r>
                          <a:rPr lang="en-US" altLang="zh-CN" b="0" i="1" smtClean="0">
                            <a:solidFill>
                              <a:srgbClr val="002060"/>
                            </a:solidFill>
                            <a:latin typeface="Cambria Math" panose="02040503050406030204" pitchFamily="18" charset="0"/>
                          </a:rPr>
                          <m:t>𝑡</m:t>
                        </m:r>
                      </m:e>
                      <m:sub>
                        <m:r>
                          <a:rPr lang="en-US" altLang="zh-CN" b="0" i="1" smtClean="0">
                            <a:solidFill>
                              <a:srgbClr val="002060"/>
                            </a:solidFill>
                            <a:latin typeface="Cambria Math" panose="02040503050406030204" pitchFamily="18" charset="0"/>
                          </a:rPr>
                          <m:t>3</m:t>
                        </m:r>
                      </m:sub>
                    </m:sSub>
                  </m:oMath>
                </a14:m>
                <a:r>
                  <a:rPr lang="en-US" altLang="zh-CN" dirty="0">
                    <a:solidFill>
                      <a:srgbClr val="002060"/>
                    </a:solidFill>
                  </a:rPr>
                  <a:t>: end time of congestion period</a:t>
                </a:r>
              </a:p>
              <a:p>
                <a:r>
                  <a:rPr lang="el-GR" altLang="zh-CN" i="1" dirty="0">
                    <a:solidFill>
                      <a:srgbClr val="002060"/>
                    </a:solidFill>
                    <a:latin typeface="Times New Roman" panose="02020603050405020304" pitchFamily="18" charset="0"/>
                    <a:cs typeface="Times New Roman" panose="02020603050405020304" pitchFamily="18" charset="0"/>
                  </a:rPr>
                  <a:t>μ</a:t>
                </a:r>
                <a:r>
                  <a:rPr lang="en-US" altLang="zh-CN" dirty="0">
                    <a:solidFill>
                      <a:srgbClr val="002060"/>
                    </a:solidFill>
                    <a:latin typeface="Times New Roman" panose="02020603050405020304" pitchFamily="18" charset="0"/>
                    <a:cs typeface="Times New Roman" panose="02020603050405020304" pitchFamily="18" charset="0"/>
                  </a:rPr>
                  <a:t>: </a:t>
                </a:r>
                <a:r>
                  <a:rPr lang="zh-CN" altLang="en-US" i="1" dirty="0">
                    <a:solidFill>
                      <a:srgbClr val="002060"/>
                    </a:solidFill>
                    <a:latin typeface="Times New Roman" panose="02020603050405020304" pitchFamily="18" charset="0"/>
                    <a:cs typeface="Times New Roman" panose="02020603050405020304" pitchFamily="18" charset="0"/>
                  </a:rPr>
                  <a:t> </a:t>
                </a:r>
                <a:r>
                  <a:rPr lang="en-US" altLang="zh-CN" dirty="0">
                    <a:solidFill>
                      <a:srgbClr val="002060"/>
                    </a:solidFill>
                  </a:rPr>
                  <a:t>discharge</a:t>
                </a:r>
                <a:r>
                  <a:rPr lang="zh-CN" altLang="en-US" dirty="0">
                    <a:solidFill>
                      <a:srgbClr val="002060"/>
                    </a:solidFill>
                  </a:rPr>
                  <a:t> </a:t>
                </a:r>
                <a:r>
                  <a:rPr lang="en-US" altLang="zh-CN" dirty="0">
                    <a:solidFill>
                      <a:srgbClr val="002060"/>
                    </a:solidFill>
                  </a:rPr>
                  <a:t>rate</a:t>
                </a:r>
                <a:r>
                  <a:rPr lang="zh-CN" altLang="en-US" dirty="0">
                    <a:solidFill>
                      <a:srgbClr val="002060"/>
                    </a:solidFill>
                  </a:rPr>
                  <a:t> </a:t>
                </a:r>
                <a:r>
                  <a:rPr lang="en-US" altLang="zh-CN" dirty="0">
                    <a:solidFill>
                      <a:srgbClr val="002060"/>
                    </a:solidFill>
                  </a:rPr>
                  <a:t>(or capacity)</a:t>
                </a:r>
              </a:p>
              <a:p>
                <a:r>
                  <a:rPr lang="en-US" altLang="zh-CN" i="1" dirty="0">
                    <a:solidFill>
                      <a:srgbClr val="002060"/>
                    </a:solidFill>
                  </a:rPr>
                  <a:t>P</a:t>
                </a:r>
                <a:r>
                  <a:rPr lang="en-US" altLang="zh-CN" dirty="0">
                    <a:solidFill>
                      <a:srgbClr val="002060"/>
                    </a:solidFill>
                  </a:rPr>
                  <a:t>:  congestion duration, which equals to </a:t>
                </a:r>
                <a14:m>
                  <m:oMath xmlns:m="http://schemas.openxmlformats.org/officeDocument/2006/math">
                    <m:sSub>
                      <m:sSubPr>
                        <m:ctrlPr>
                          <a:rPr lang="en-US" altLang="zh-CN" i="1">
                            <a:solidFill>
                              <a:srgbClr val="002060"/>
                            </a:solidFill>
                            <a:latin typeface="Cambria Math" panose="02040503050406030204" pitchFamily="18" charset="0"/>
                          </a:rPr>
                        </m:ctrlPr>
                      </m:sSubPr>
                      <m:e>
                        <m:r>
                          <a:rPr lang="en-US" altLang="zh-CN" i="1">
                            <a:solidFill>
                              <a:srgbClr val="002060"/>
                            </a:solidFill>
                            <a:latin typeface="Cambria Math" panose="02040503050406030204" pitchFamily="18" charset="0"/>
                          </a:rPr>
                          <m:t>𝑡</m:t>
                        </m:r>
                      </m:e>
                      <m:sub>
                        <m:r>
                          <a:rPr lang="en-US" altLang="zh-CN" i="1">
                            <a:solidFill>
                              <a:srgbClr val="002060"/>
                            </a:solidFill>
                            <a:latin typeface="Cambria Math" panose="02040503050406030204" pitchFamily="18" charset="0"/>
                          </a:rPr>
                          <m:t>3</m:t>
                        </m:r>
                      </m:sub>
                    </m:sSub>
                    <m:r>
                      <a:rPr lang="en-US" altLang="zh-CN" i="1">
                        <a:solidFill>
                          <a:srgbClr val="002060"/>
                        </a:solidFill>
                        <a:latin typeface="Cambria Math" panose="02040503050406030204" pitchFamily="18" charset="0"/>
                      </a:rPr>
                      <m:t> </m:t>
                    </m:r>
                  </m:oMath>
                </a14:m>
                <a:r>
                  <a:rPr lang="en-US" altLang="zh-CN" dirty="0">
                    <a:solidFill>
                      <a:srgbClr val="002060"/>
                    </a:solidFill>
                  </a:rPr>
                  <a:t>- </a:t>
                </a:r>
                <a14:m>
                  <m:oMath xmlns:m="http://schemas.openxmlformats.org/officeDocument/2006/math">
                    <m:sSub>
                      <m:sSubPr>
                        <m:ctrlPr>
                          <a:rPr lang="en-US" altLang="zh-CN" i="1">
                            <a:solidFill>
                              <a:srgbClr val="002060"/>
                            </a:solidFill>
                            <a:latin typeface="Cambria Math" panose="02040503050406030204" pitchFamily="18" charset="0"/>
                          </a:rPr>
                        </m:ctrlPr>
                      </m:sSubPr>
                      <m:e>
                        <m:r>
                          <a:rPr lang="en-US" altLang="zh-CN" i="1">
                            <a:solidFill>
                              <a:srgbClr val="002060"/>
                            </a:solidFill>
                            <a:latin typeface="Cambria Math" panose="02040503050406030204" pitchFamily="18" charset="0"/>
                          </a:rPr>
                          <m:t>𝑡</m:t>
                        </m:r>
                      </m:e>
                      <m:sub>
                        <m:r>
                          <a:rPr lang="en-US" altLang="zh-CN" i="1">
                            <a:solidFill>
                              <a:srgbClr val="002060"/>
                            </a:solidFill>
                            <a:latin typeface="Cambria Math" panose="02040503050406030204" pitchFamily="18" charset="0"/>
                          </a:rPr>
                          <m:t>0</m:t>
                        </m:r>
                      </m:sub>
                    </m:sSub>
                  </m:oMath>
                </a14:m>
                <a:endParaRPr lang="en-US" altLang="zh-CN" dirty="0">
                  <a:solidFill>
                    <a:srgbClr val="002060"/>
                  </a:solidFill>
                </a:endParaRPr>
              </a:p>
              <a:p>
                <a:r>
                  <a:rPr lang="en-US" altLang="zh-CN" i="1" dirty="0">
                    <a:solidFill>
                      <a:srgbClr val="002060"/>
                    </a:solidFill>
                  </a:rPr>
                  <a:t>D</a:t>
                </a:r>
                <a:r>
                  <a:rPr lang="en-US" altLang="zh-CN" dirty="0">
                    <a:solidFill>
                      <a:srgbClr val="002060"/>
                    </a:solidFill>
                  </a:rPr>
                  <a:t>:  total demand during the whole congestion </a:t>
                </a:r>
              </a:p>
              <a:p>
                <a:r>
                  <a:rPr lang="en-US" altLang="zh-CN" dirty="0">
                    <a:solidFill>
                      <a:srgbClr val="002060"/>
                    </a:solidFill>
                  </a:rPr>
                  <a:t>      period, which equals to </a:t>
                </a:r>
                <a:r>
                  <a:rPr lang="el-GR" altLang="zh-CN" i="1" dirty="0">
                    <a:solidFill>
                      <a:srgbClr val="002060"/>
                    </a:solidFill>
                    <a:latin typeface="Times New Roman" panose="02020603050405020304" pitchFamily="18" charset="0"/>
                    <a:cs typeface="Times New Roman" panose="02020603050405020304" pitchFamily="18" charset="0"/>
                  </a:rPr>
                  <a:t>μ</a:t>
                </a:r>
                <a:r>
                  <a:rPr lang="en-US" altLang="zh-CN" i="1" dirty="0">
                    <a:solidFill>
                      <a:srgbClr val="002060"/>
                    </a:solidFill>
                    <a:latin typeface="Times New Roman" panose="02020603050405020304" pitchFamily="18" charset="0"/>
                    <a:cs typeface="Times New Roman" panose="02020603050405020304" pitchFamily="18" charset="0"/>
                  </a:rPr>
                  <a:t>P</a:t>
                </a:r>
                <a:endParaRPr lang="en-US" altLang="zh-CN" dirty="0">
                  <a:solidFill>
                    <a:srgbClr val="002060"/>
                  </a:solidFill>
                </a:endParaRPr>
              </a:p>
            </p:txBody>
          </p:sp>
        </mc:Choice>
        <mc:Fallback xmlns="">
          <p:sp>
            <p:nvSpPr>
              <p:cNvPr id="19" name="矩形 18">
                <a:extLst>
                  <a:ext uri="{FF2B5EF4-FFF2-40B4-BE49-F238E27FC236}">
                    <a16:creationId xmlns="" xmlns:a16="http://schemas.microsoft.com/office/drawing/2014/main" xmlns:a14="http://schemas.microsoft.com/office/drawing/2010/main" id="{56EDD7B7-4825-49E7-8E56-9DD060A12DE9}"/>
                  </a:ext>
                </a:extLst>
              </p:cNvPr>
              <p:cNvSpPr>
                <a:spLocks noRot="1" noChangeAspect="1" noMove="1" noResize="1" noEditPoints="1" noAdjustHandles="1" noChangeArrowheads="1" noChangeShapeType="1" noTextEdit="1"/>
              </p:cNvSpPr>
              <p:nvPr/>
            </p:nvSpPr>
            <p:spPr>
              <a:xfrm>
                <a:off x="7204547" y="4087838"/>
                <a:ext cx="5067028" cy="2585323"/>
              </a:xfrm>
              <a:prstGeom prst="rect">
                <a:avLst/>
              </a:prstGeom>
              <a:blipFill rotWithShape="0">
                <a:blip r:embed="rId7"/>
                <a:stretch>
                  <a:fillRect l="-1083" b="-2830"/>
                </a:stretch>
              </a:blipFill>
            </p:spPr>
            <p:txBody>
              <a:bodyPr/>
              <a:lstStyle/>
              <a:p>
                <a:r>
                  <a:rPr lang="en-US">
                    <a:noFill/>
                  </a:rPr>
                  <a:t> </a:t>
                </a:r>
              </a:p>
            </p:txBody>
          </p:sp>
        </mc:Fallback>
      </mc:AlternateContent>
      <p:sp>
        <p:nvSpPr>
          <p:cNvPr id="21" name="文本框 20">
            <a:extLst>
              <a:ext uri="{FF2B5EF4-FFF2-40B4-BE49-F238E27FC236}">
                <a16:creationId xmlns="" xmlns:a16="http://schemas.microsoft.com/office/drawing/2014/main" id="{4BB0CDF2-57E4-4D46-8C45-E28ECCB84E19}"/>
              </a:ext>
            </a:extLst>
          </p:cNvPr>
          <p:cNvSpPr txBox="1"/>
          <p:nvPr/>
        </p:nvSpPr>
        <p:spPr>
          <a:xfrm>
            <a:off x="6519993" y="1330919"/>
            <a:ext cx="813732" cy="604601"/>
          </a:xfrm>
          <a:prstGeom prst="rect">
            <a:avLst/>
          </a:prstGeom>
          <a:noFill/>
          <a:ln w="38100">
            <a:solidFill>
              <a:srgbClr val="FF0000"/>
            </a:solidFill>
          </a:ln>
        </p:spPr>
        <p:txBody>
          <a:bodyPr wrap="square" rtlCol="0">
            <a:spAutoFit/>
          </a:bodyPr>
          <a:lstStyle/>
          <a:p>
            <a:endParaRPr lang="zh-CN" altLang="en-US" dirty="0"/>
          </a:p>
        </p:txBody>
      </p:sp>
      <p:sp>
        <p:nvSpPr>
          <p:cNvPr id="22" name="文本框 21">
            <a:extLst>
              <a:ext uri="{FF2B5EF4-FFF2-40B4-BE49-F238E27FC236}">
                <a16:creationId xmlns="" xmlns:a16="http://schemas.microsoft.com/office/drawing/2014/main" id="{62DBD3EB-C2E2-4AEA-8AAE-8181FEAE549A}"/>
              </a:ext>
            </a:extLst>
          </p:cNvPr>
          <p:cNvSpPr txBox="1"/>
          <p:nvPr/>
        </p:nvSpPr>
        <p:spPr>
          <a:xfrm>
            <a:off x="6574556" y="1849107"/>
            <a:ext cx="813732" cy="461665"/>
          </a:xfrm>
          <a:prstGeom prst="rect">
            <a:avLst/>
          </a:prstGeom>
          <a:noFill/>
        </p:spPr>
        <p:txBody>
          <a:bodyPr wrap="square" rtlCol="0">
            <a:spAutoFit/>
          </a:bodyPr>
          <a:lstStyle/>
          <a:p>
            <a:r>
              <a:rPr lang="en-US" altLang="zh-CN" sz="2400" dirty="0">
                <a:solidFill>
                  <a:srgbClr val="FF0000"/>
                </a:solidFill>
              </a:rPr>
              <a:t>= 0</a:t>
            </a:r>
            <a:endParaRPr lang="zh-CN" altLang="en-US" sz="2400" dirty="0">
              <a:solidFill>
                <a:srgbClr val="FF0000"/>
              </a:solidFill>
            </a:endParaRPr>
          </a:p>
        </p:txBody>
      </p:sp>
      <p:sp>
        <p:nvSpPr>
          <p:cNvPr id="23" name="文本框 22">
            <a:extLst>
              <a:ext uri="{FF2B5EF4-FFF2-40B4-BE49-F238E27FC236}">
                <a16:creationId xmlns="" xmlns:a16="http://schemas.microsoft.com/office/drawing/2014/main" id="{20DF0EA8-5354-42A3-8579-176EEC499957}"/>
              </a:ext>
            </a:extLst>
          </p:cNvPr>
          <p:cNvSpPr txBox="1"/>
          <p:nvPr/>
        </p:nvSpPr>
        <p:spPr>
          <a:xfrm>
            <a:off x="8407547" y="1244478"/>
            <a:ext cx="813732" cy="700243"/>
          </a:xfrm>
          <a:prstGeom prst="rect">
            <a:avLst/>
          </a:prstGeom>
          <a:noFill/>
          <a:ln w="38100">
            <a:solidFill>
              <a:srgbClr val="FF0000"/>
            </a:solidFill>
          </a:ln>
        </p:spPr>
        <p:txBody>
          <a:bodyPr wrap="square" rtlCol="0">
            <a:spAutoFit/>
          </a:bodyPr>
          <a:lstStyle/>
          <a:p>
            <a:endParaRPr lang="zh-CN" altLang="en-US" dirty="0"/>
          </a:p>
        </p:txBody>
      </p:sp>
      <p:sp>
        <p:nvSpPr>
          <p:cNvPr id="24" name="文本框 23">
            <a:extLst>
              <a:ext uri="{FF2B5EF4-FFF2-40B4-BE49-F238E27FC236}">
                <a16:creationId xmlns="" xmlns:a16="http://schemas.microsoft.com/office/drawing/2014/main" id="{E0EB2245-32FE-43D8-AEE2-D8B636D55BD1}"/>
              </a:ext>
            </a:extLst>
          </p:cNvPr>
          <p:cNvSpPr txBox="1"/>
          <p:nvPr/>
        </p:nvSpPr>
        <p:spPr>
          <a:xfrm>
            <a:off x="8462110" y="1843775"/>
            <a:ext cx="813732" cy="461665"/>
          </a:xfrm>
          <a:prstGeom prst="rect">
            <a:avLst/>
          </a:prstGeom>
          <a:noFill/>
        </p:spPr>
        <p:txBody>
          <a:bodyPr wrap="square" rtlCol="0">
            <a:spAutoFit/>
          </a:bodyPr>
          <a:lstStyle/>
          <a:p>
            <a:r>
              <a:rPr lang="en-US" altLang="zh-CN" sz="2400" dirty="0">
                <a:solidFill>
                  <a:srgbClr val="FF0000"/>
                </a:solidFill>
              </a:rPr>
              <a:t>= -</a:t>
            </a:r>
            <a:r>
              <a:rPr lang="el-GR" altLang="zh-CN" sz="2400" i="1" dirty="0">
                <a:solidFill>
                  <a:srgbClr val="FF0000"/>
                </a:solidFill>
                <a:latin typeface="Times New Roman" panose="02020603050405020304" pitchFamily="18" charset="0"/>
                <a:cs typeface="Times New Roman" panose="02020603050405020304" pitchFamily="18" charset="0"/>
              </a:rPr>
              <a:t>ρ</a:t>
            </a:r>
            <a:endParaRPr lang="zh-CN" altLang="en-US" sz="2400" i="1" dirty="0">
              <a:solidFill>
                <a:srgbClr val="FF0000"/>
              </a:solidFill>
            </a:endParaRPr>
          </a:p>
        </p:txBody>
      </p:sp>
    </p:spTree>
    <p:extLst>
      <p:ext uri="{BB962C8B-B14F-4D97-AF65-F5344CB8AC3E}">
        <p14:creationId xmlns:p14="http://schemas.microsoft.com/office/powerpoint/2010/main" val="1134399117"/>
      </p:ext>
    </p:extLst>
  </p:cSld>
  <p:clrMapOvr>
    <a:masterClrMapping/>
  </p:clrMapOvr>
  <p:transition>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1968" y="79965"/>
            <a:ext cx="11163993" cy="702303"/>
          </a:xfrm>
        </p:spPr>
        <p:txBody>
          <a:bodyPr>
            <a:noAutofit/>
          </a:bodyPr>
          <a:lstStyle/>
          <a:p>
            <a:pPr>
              <a:lnSpc>
                <a:spcPct val="120000"/>
              </a:lnSpc>
            </a:pPr>
            <a:r>
              <a:rPr lang="en-US" altLang="zh-CN" sz="2800" dirty="0"/>
              <a:t>Model: Second order for inflow rates</a:t>
            </a:r>
            <a:endParaRPr lang="zh-CN" altLang="en-US" sz="28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565265" y="832384"/>
            <a:ext cx="11426438" cy="4662972"/>
          </a:xfrm>
        </p:spPr>
        <p:txBody>
          <a:bodyPr>
            <a:normAutofit/>
          </a:bodyPr>
          <a:lstStyle/>
          <a:p>
            <a:r>
              <a:rPr lang="en-US" altLang="zh-CN" sz="2400" dirty="0">
                <a:solidFill>
                  <a:srgbClr val="002060"/>
                </a:solidFill>
              </a:rPr>
              <a:t> Newell (1982)</a:t>
            </a:r>
          </a:p>
          <a:p>
            <a:pPr lvl="1"/>
            <a:r>
              <a:rPr lang="en-US" altLang="zh-CN" sz="1800" b="0" dirty="0">
                <a:solidFill>
                  <a:srgbClr val="002060"/>
                </a:solidFill>
              </a:rPr>
              <a:t> Total delay: </a:t>
            </a:r>
            <a:r>
              <a:rPr lang="en-US" altLang="zh-CN" sz="1800" b="0" i="1" dirty="0">
                <a:solidFill>
                  <a:srgbClr val="002060"/>
                </a:solidFill>
              </a:rPr>
              <a:t>W</a:t>
            </a:r>
            <a:endParaRPr lang="en-US" altLang="zh-CN" sz="1800" i="1" dirty="0">
              <a:solidFill>
                <a:srgbClr val="002060"/>
              </a:solidFill>
            </a:endParaRPr>
          </a:p>
          <a:p>
            <a:pPr marL="201168" lvl="1" indent="0">
              <a:buNone/>
            </a:pPr>
            <a:r>
              <a:rPr lang="en-US" altLang="zh-CN" sz="1800" dirty="0">
                <a:solidFill>
                  <a:srgbClr val="002060"/>
                </a:solidFill>
              </a:rPr>
              <a:t>                     </a:t>
            </a:r>
          </a:p>
          <a:p>
            <a:pPr marL="201168" lvl="1" indent="0">
              <a:buNone/>
            </a:pPr>
            <a:endParaRPr lang="en-US" altLang="zh-CN" sz="1800" dirty="0">
              <a:solidFill>
                <a:srgbClr val="002060"/>
              </a:solidFill>
            </a:endParaRPr>
          </a:p>
          <a:p>
            <a:pPr marL="201168" lvl="1" indent="0">
              <a:buNone/>
            </a:pPr>
            <a:endParaRPr lang="zh-CN" altLang="en-US" sz="1800" dirty="0">
              <a:solidFill>
                <a:srgbClr val="002060"/>
              </a:solidFill>
            </a:endParaRPr>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294967295"/>
          </p:nvPr>
        </p:nvSpPr>
        <p:spPr>
          <a:xfrm>
            <a:off x="10690167" y="5812037"/>
            <a:ext cx="522316" cy="365125"/>
          </a:xfrm>
          <a:prstGeom prst="rect">
            <a:avLst/>
          </a:prstGeom>
        </p:spPr>
        <p:txBody>
          <a:bodyPr/>
          <a:lstStyle/>
          <a:p>
            <a:fld id="{1E8E9CB2-2897-44F3-B96C-AE93A821D237}" type="slidenum">
              <a:rPr lang="en-US" sz="800" smtClean="0"/>
              <a:pPr/>
              <a:t>22</a:t>
            </a:fld>
            <a:endParaRPr lang="en-US" sz="800" dirty="0"/>
          </a:p>
        </p:txBody>
      </p:sp>
      <mc:AlternateContent xmlns:mc="http://schemas.openxmlformats.org/markup-compatibility/2006" xmlns:a14="http://schemas.microsoft.com/office/drawing/2010/main">
        <mc:Choice Requires="a14">
          <p:sp>
            <p:nvSpPr>
              <p:cNvPr id="11" name="矩形 10">
                <a:extLst>
                  <a:ext uri="{FF2B5EF4-FFF2-40B4-BE49-F238E27FC236}">
                    <a16:creationId xmlns="" xmlns:a16="http://schemas.microsoft.com/office/drawing/2014/main" id="{E4BCBA2F-314F-4438-9A87-6724D6A6A207}"/>
                  </a:ext>
                </a:extLst>
              </p:cNvPr>
              <p:cNvSpPr/>
              <p:nvPr/>
            </p:nvSpPr>
            <p:spPr>
              <a:xfrm>
                <a:off x="999385" y="1591772"/>
                <a:ext cx="5038687" cy="746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solidFill>
                            <a:srgbClr val="002060"/>
                          </a:solidFill>
                          <a:latin typeface="Cambria Math" panose="02040503050406030204" pitchFamily="18" charset="0"/>
                        </a:rPr>
                        <m:t>𝑊</m:t>
                      </m:r>
                      <m:r>
                        <a:rPr lang="zh-CN" altLang="en-US" i="0">
                          <a:solidFill>
                            <a:srgbClr val="002060"/>
                          </a:solidFill>
                          <a:latin typeface="Cambria Math" panose="02040503050406030204" pitchFamily="18" charset="0"/>
                        </a:rPr>
                        <m:t>=</m:t>
                      </m:r>
                      <m:nary>
                        <m:naryPr>
                          <m:limLoc m:val="subSup"/>
                          <m:grow m:val="on"/>
                          <m:ctrlPr>
                            <a:rPr lang="zh-CN" altLang="en-US" i="1">
                              <a:solidFill>
                                <a:srgbClr val="002060"/>
                              </a:solidFill>
                              <a:latin typeface="Cambria Math" panose="02040503050406030204" pitchFamily="18" charset="0"/>
                            </a:rPr>
                          </m:ctrlPr>
                        </m:naryPr>
                        <m:sub>
                          <m:sSub>
                            <m:sSubPr>
                              <m:ctrlPr>
                                <a:rPr lang="zh-CN" altLang="en-US" i="1">
                                  <a:solidFill>
                                    <a:srgbClr val="002060"/>
                                  </a:solidFill>
                                  <a:latin typeface="Cambria Math" panose="02040503050406030204" pitchFamily="18" charset="0"/>
                                </a:rPr>
                              </m:ctrlPr>
                            </m:sSubPr>
                            <m:e>
                              <m:r>
                                <a:rPr lang="zh-CN" altLang="en-US" i="1">
                                  <a:solidFill>
                                    <a:srgbClr val="002060"/>
                                  </a:solidFill>
                                  <a:latin typeface="Cambria Math" panose="02040503050406030204" pitchFamily="18" charset="0"/>
                                </a:rPr>
                                <m:t>𝑡</m:t>
                              </m:r>
                            </m:e>
                            <m:sub>
                              <m:r>
                                <a:rPr lang="zh-CN" altLang="en-US" i="0">
                                  <a:solidFill>
                                    <a:srgbClr val="002060"/>
                                  </a:solidFill>
                                  <a:latin typeface="Cambria Math" panose="02040503050406030204" pitchFamily="18" charset="0"/>
                                </a:rPr>
                                <m:t>0</m:t>
                              </m:r>
                            </m:sub>
                          </m:sSub>
                        </m:sub>
                        <m:sup>
                          <m:sSub>
                            <m:sSubPr>
                              <m:ctrlPr>
                                <a:rPr lang="zh-CN" altLang="en-US" i="1">
                                  <a:solidFill>
                                    <a:srgbClr val="002060"/>
                                  </a:solidFill>
                                  <a:latin typeface="Cambria Math" panose="02040503050406030204" pitchFamily="18" charset="0"/>
                                </a:rPr>
                              </m:ctrlPr>
                            </m:sSubPr>
                            <m:e>
                              <m:r>
                                <a:rPr lang="zh-CN" altLang="en-US" i="1">
                                  <a:solidFill>
                                    <a:srgbClr val="002060"/>
                                  </a:solidFill>
                                  <a:latin typeface="Cambria Math" panose="02040503050406030204" pitchFamily="18" charset="0"/>
                                </a:rPr>
                                <m:t>𝑡</m:t>
                              </m:r>
                            </m:e>
                            <m:sub>
                              <m:r>
                                <a:rPr lang="zh-CN" altLang="en-US" i="0">
                                  <a:solidFill>
                                    <a:srgbClr val="002060"/>
                                  </a:solidFill>
                                  <a:latin typeface="Cambria Math" panose="02040503050406030204" pitchFamily="18" charset="0"/>
                                </a:rPr>
                                <m:t>3</m:t>
                              </m:r>
                            </m:sub>
                          </m:sSub>
                        </m:sup>
                        <m:e>
                          <m:d>
                            <m:dPr>
                              <m:begChr m:val=""/>
                              <m:ctrlPr>
                                <a:rPr lang="zh-CN" altLang="en-US" i="1">
                                  <a:solidFill>
                                    <a:srgbClr val="002060"/>
                                  </a:solidFill>
                                  <a:latin typeface="Cambria Math" panose="02040503050406030204" pitchFamily="18" charset="0"/>
                                </a:rPr>
                              </m:ctrlPr>
                            </m:dPr>
                            <m:e>
                              <m:r>
                                <a:rPr lang="zh-CN" altLang="en-US" i="1">
                                  <a:solidFill>
                                    <a:srgbClr val="002060"/>
                                  </a:solidFill>
                                  <a:latin typeface="Cambria Math" panose="02040503050406030204" pitchFamily="18" charset="0"/>
                                </a:rPr>
                                <m:t>𝑄</m:t>
                              </m:r>
                              <m:r>
                                <a:rPr lang="zh-CN" altLang="en-US" i="0">
                                  <a:solidFill>
                                    <a:srgbClr val="002060"/>
                                  </a:solidFill>
                                  <a:latin typeface="Cambria Math" panose="02040503050406030204" pitchFamily="18" charset="0"/>
                                </a:rPr>
                                <m:t>(</m:t>
                              </m:r>
                              <m:r>
                                <a:rPr lang="zh-CN" altLang="en-US" i="1">
                                  <a:solidFill>
                                    <a:srgbClr val="002060"/>
                                  </a:solidFill>
                                  <a:latin typeface="Cambria Math" panose="02040503050406030204" pitchFamily="18" charset="0"/>
                                </a:rPr>
                                <m:t>𝜏</m:t>
                              </m:r>
                            </m:e>
                          </m:d>
                        </m:e>
                      </m:nary>
                      <m:r>
                        <a:rPr lang="zh-CN" altLang="en-US" i="1">
                          <a:solidFill>
                            <a:srgbClr val="002060"/>
                          </a:solidFill>
                          <a:latin typeface="Cambria Math" panose="02040503050406030204" pitchFamily="18" charset="0"/>
                        </a:rPr>
                        <m:t>𝑑</m:t>
                      </m:r>
                      <m:r>
                        <a:rPr lang="zh-CN" altLang="en-US" i="1">
                          <a:solidFill>
                            <a:srgbClr val="002060"/>
                          </a:solidFill>
                          <a:latin typeface="Cambria Math" panose="02040503050406030204" pitchFamily="18" charset="0"/>
                        </a:rPr>
                        <m:t>𝜏</m:t>
                      </m:r>
                      <m:r>
                        <a:rPr lang="zh-CN" altLang="en-US" i="0">
                          <a:solidFill>
                            <a:srgbClr val="002060"/>
                          </a:solidFill>
                          <a:latin typeface="Cambria Math" panose="02040503050406030204" pitchFamily="18" charset="0"/>
                        </a:rPr>
                        <m:t>=</m:t>
                      </m:r>
                      <m:f>
                        <m:fPr>
                          <m:ctrlPr>
                            <a:rPr lang="zh-CN" altLang="en-US" i="1">
                              <a:solidFill>
                                <a:srgbClr val="002060"/>
                              </a:solidFill>
                              <a:latin typeface="Cambria Math" panose="02040503050406030204" pitchFamily="18" charset="0"/>
                            </a:rPr>
                          </m:ctrlPr>
                        </m:fPr>
                        <m:num>
                          <m:r>
                            <a:rPr lang="zh-CN" altLang="en-US" i="1">
                              <a:solidFill>
                                <a:srgbClr val="002060"/>
                              </a:solidFill>
                              <a:latin typeface="Cambria Math" panose="02040503050406030204" pitchFamily="18" charset="0"/>
                            </a:rPr>
                            <m:t>𝜌</m:t>
                          </m:r>
                        </m:num>
                        <m:den>
                          <m:r>
                            <a:rPr lang="zh-CN" altLang="en-US" i="0">
                              <a:solidFill>
                                <a:srgbClr val="002060"/>
                              </a:solidFill>
                              <a:latin typeface="Cambria Math" panose="02040503050406030204" pitchFamily="18" charset="0"/>
                            </a:rPr>
                            <m:t>36</m:t>
                          </m:r>
                        </m:den>
                      </m:f>
                      <m:sSup>
                        <m:sSupPr>
                          <m:ctrlPr>
                            <a:rPr lang="zh-CN" altLang="en-US" i="1">
                              <a:solidFill>
                                <a:srgbClr val="002060"/>
                              </a:solidFill>
                              <a:latin typeface="Cambria Math" panose="02040503050406030204" pitchFamily="18" charset="0"/>
                            </a:rPr>
                          </m:ctrlPr>
                        </m:sSupPr>
                        <m:e>
                          <m:d>
                            <m:dPr>
                              <m:ctrlPr>
                                <a:rPr lang="zh-CN" altLang="en-US" i="1">
                                  <a:solidFill>
                                    <a:srgbClr val="002060"/>
                                  </a:solidFill>
                                  <a:latin typeface="Cambria Math" panose="02040503050406030204" pitchFamily="18" charset="0"/>
                                </a:rPr>
                              </m:ctrlPr>
                            </m:dPr>
                            <m:e>
                              <m:sSub>
                                <m:sSubPr>
                                  <m:ctrlPr>
                                    <a:rPr lang="zh-CN" altLang="en-US" i="1">
                                      <a:solidFill>
                                        <a:srgbClr val="002060"/>
                                      </a:solidFill>
                                      <a:latin typeface="Cambria Math" panose="02040503050406030204" pitchFamily="18" charset="0"/>
                                    </a:rPr>
                                  </m:ctrlPr>
                                </m:sSubPr>
                                <m:e>
                                  <m:r>
                                    <a:rPr lang="zh-CN" altLang="en-US" i="1">
                                      <a:solidFill>
                                        <a:srgbClr val="002060"/>
                                      </a:solidFill>
                                      <a:latin typeface="Cambria Math" panose="02040503050406030204" pitchFamily="18" charset="0"/>
                                    </a:rPr>
                                    <m:t>𝑡</m:t>
                                  </m:r>
                                </m:e>
                                <m:sub>
                                  <m:r>
                                    <a:rPr lang="zh-CN" altLang="en-US" i="0">
                                      <a:solidFill>
                                        <a:srgbClr val="002060"/>
                                      </a:solidFill>
                                      <a:latin typeface="Cambria Math" panose="02040503050406030204" pitchFamily="18" charset="0"/>
                                    </a:rPr>
                                    <m:t>3</m:t>
                                  </m:r>
                                </m:sub>
                              </m:sSub>
                              <m:r>
                                <a:rPr lang="zh-CN" altLang="en-US" i="0">
                                  <a:solidFill>
                                    <a:srgbClr val="002060"/>
                                  </a:solidFill>
                                  <a:latin typeface="Cambria Math" panose="02040503050406030204" pitchFamily="18" charset="0"/>
                                </a:rPr>
                                <m:t>−</m:t>
                              </m:r>
                              <m:sSub>
                                <m:sSubPr>
                                  <m:ctrlPr>
                                    <a:rPr lang="zh-CN" altLang="en-US" i="1">
                                      <a:solidFill>
                                        <a:srgbClr val="002060"/>
                                      </a:solidFill>
                                      <a:latin typeface="Cambria Math" panose="02040503050406030204" pitchFamily="18" charset="0"/>
                                    </a:rPr>
                                  </m:ctrlPr>
                                </m:sSubPr>
                                <m:e>
                                  <m:r>
                                    <a:rPr lang="zh-CN" altLang="en-US" i="1">
                                      <a:solidFill>
                                        <a:srgbClr val="002060"/>
                                      </a:solidFill>
                                      <a:latin typeface="Cambria Math" panose="02040503050406030204" pitchFamily="18" charset="0"/>
                                    </a:rPr>
                                    <m:t>𝑡</m:t>
                                  </m:r>
                                </m:e>
                                <m:sub>
                                  <m:r>
                                    <a:rPr lang="zh-CN" altLang="en-US" i="0">
                                      <a:solidFill>
                                        <a:srgbClr val="002060"/>
                                      </a:solidFill>
                                      <a:latin typeface="Cambria Math" panose="02040503050406030204" pitchFamily="18" charset="0"/>
                                    </a:rPr>
                                    <m:t>0</m:t>
                                  </m:r>
                                </m:sub>
                              </m:sSub>
                            </m:e>
                          </m:d>
                        </m:e>
                        <m:sup>
                          <m:r>
                            <a:rPr lang="zh-CN" altLang="en-US" i="0">
                              <a:solidFill>
                                <a:srgbClr val="002060"/>
                              </a:solidFill>
                              <a:latin typeface="Cambria Math" panose="02040503050406030204" pitchFamily="18" charset="0"/>
                            </a:rPr>
                            <m:t>4</m:t>
                          </m:r>
                        </m:sup>
                      </m:sSup>
                      <m:r>
                        <a:rPr lang="zh-CN" altLang="en-US" i="0">
                          <a:solidFill>
                            <a:srgbClr val="002060"/>
                          </a:solidFill>
                          <a:latin typeface="Cambria Math" panose="02040503050406030204" pitchFamily="18" charset="0"/>
                        </a:rPr>
                        <m:t>=</m:t>
                      </m:r>
                      <m:f>
                        <m:fPr>
                          <m:ctrlPr>
                            <a:rPr lang="zh-CN" altLang="en-US" i="1">
                              <a:solidFill>
                                <a:srgbClr val="002060"/>
                              </a:solidFill>
                              <a:latin typeface="Cambria Math" panose="02040503050406030204" pitchFamily="18" charset="0"/>
                            </a:rPr>
                          </m:ctrlPr>
                        </m:fPr>
                        <m:num>
                          <m:r>
                            <a:rPr lang="zh-CN" altLang="en-US" i="0">
                              <a:solidFill>
                                <a:srgbClr val="002060"/>
                              </a:solidFill>
                              <a:latin typeface="Cambria Math" panose="02040503050406030204" pitchFamily="18" charset="0"/>
                            </a:rPr>
                            <m:t>9</m:t>
                          </m:r>
                          <m:sSup>
                            <m:sSupPr>
                              <m:ctrlPr>
                                <a:rPr lang="zh-CN" altLang="en-US" i="1">
                                  <a:solidFill>
                                    <a:srgbClr val="002060"/>
                                  </a:solidFill>
                                  <a:latin typeface="Cambria Math" panose="02040503050406030204" pitchFamily="18" charset="0"/>
                                </a:rPr>
                              </m:ctrlPr>
                            </m:sSupPr>
                            <m:e>
                              <m:d>
                                <m:dPr>
                                  <m:begChr m:val="["/>
                                  <m:endChr m:val="]"/>
                                  <m:ctrlPr>
                                    <a:rPr lang="zh-CN" altLang="en-US" i="1">
                                      <a:solidFill>
                                        <a:srgbClr val="002060"/>
                                      </a:solidFill>
                                      <a:latin typeface="Cambria Math" panose="02040503050406030204" pitchFamily="18" charset="0"/>
                                    </a:rPr>
                                  </m:ctrlPr>
                                </m:dPr>
                                <m:e>
                                  <m:r>
                                    <a:rPr lang="zh-CN" altLang="en-US" i="1">
                                      <a:solidFill>
                                        <a:srgbClr val="002060"/>
                                      </a:solidFill>
                                      <a:latin typeface="Cambria Math" panose="02040503050406030204" pitchFamily="18" charset="0"/>
                                    </a:rPr>
                                    <m:t>𝜆</m:t>
                                  </m:r>
                                  <m:r>
                                    <a:rPr lang="zh-CN" altLang="en-US" i="0">
                                      <a:solidFill>
                                        <a:srgbClr val="002060"/>
                                      </a:solidFill>
                                      <a:latin typeface="Cambria Math" panose="02040503050406030204" pitchFamily="18" charset="0"/>
                                    </a:rPr>
                                    <m:t>(</m:t>
                                  </m:r>
                                  <m:sSub>
                                    <m:sSubPr>
                                      <m:ctrlPr>
                                        <a:rPr lang="zh-CN" altLang="en-US" i="1">
                                          <a:solidFill>
                                            <a:srgbClr val="002060"/>
                                          </a:solidFill>
                                          <a:latin typeface="Cambria Math" panose="02040503050406030204" pitchFamily="18" charset="0"/>
                                        </a:rPr>
                                      </m:ctrlPr>
                                    </m:sSubPr>
                                    <m:e>
                                      <m:r>
                                        <a:rPr lang="zh-CN" altLang="en-US" i="1">
                                          <a:solidFill>
                                            <a:srgbClr val="002060"/>
                                          </a:solidFill>
                                          <a:latin typeface="Cambria Math" panose="02040503050406030204" pitchFamily="18" charset="0"/>
                                        </a:rPr>
                                        <m:t>𝑡</m:t>
                                      </m:r>
                                    </m:e>
                                    <m:sub>
                                      <m:r>
                                        <a:rPr lang="zh-CN" altLang="en-US" i="0">
                                          <a:solidFill>
                                            <a:srgbClr val="002060"/>
                                          </a:solidFill>
                                          <a:latin typeface="Cambria Math" panose="02040503050406030204" pitchFamily="18" charset="0"/>
                                        </a:rPr>
                                        <m:t>1</m:t>
                                      </m:r>
                                    </m:sub>
                                  </m:sSub>
                                  <m:r>
                                    <a:rPr lang="zh-CN" altLang="en-US" i="0">
                                      <a:solidFill>
                                        <a:srgbClr val="002060"/>
                                      </a:solidFill>
                                      <a:latin typeface="Cambria Math" panose="02040503050406030204" pitchFamily="18" charset="0"/>
                                    </a:rPr>
                                    <m:t>)−</m:t>
                                  </m:r>
                                  <m:r>
                                    <a:rPr lang="zh-CN" altLang="en-US" i="1">
                                      <a:solidFill>
                                        <a:srgbClr val="002060"/>
                                      </a:solidFill>
                                      <a:latin typeface="Cambria Math" panose="02040503050406030204" pitchFamily="18" charset="0"/>
                                    </a:rPr>
                                    <m:t>𝜇</m:t>
                                  </m:r>
                                </m:e>
                              </m:d>
                            </m:e>
                            <m:sup>
                              <m:r>
                                <a:rPr lang="zh-CN" altLang="en-US" i="0">
                                  <a:solidFill>
                                    <a:srgbClr val="002060"/>
                                  </a:solidFill>
                                  <a:latin typeface="Cambria Math" panose="02040503050406030204" pitchFamily="18" charset="0"/>
                                </a:rPr>
                                <m:t>2</m:t>
                              </m:r>
                            </m:sup>
                          </m:sSup>
                        </m:num>
                        <m:den>
                          <m:r>
                            <a:rPr lang="zh-CN" altLang="en-US" i="0">
                              <a:solidFill>
                                <a:srgbClr val="002060"/>
                              </a:solidFill>
                              <a:latin typeface="Cambria Math" panose="02040503050406030204" pitchFamily="18" charset="0"/>
                            </a:rPr>
                            <m:t>4</m:t>
                          </m:r>
                          <m:r>
                            <a:rPr lang="zh-CN" altLang="en-US" i="1">
                              <a:solidFill>
                                <a:srgbClr val="002060"/>
                              </a:solidFill>
                              <a:latin typeface="Cambria Math" panose="02040503050406030204" pitchFamily="18" charset="0"/>
                            </a:rPr>
                            <m:t>𝜌</m:t>
                          </m:r>
                        </m:den>
                      </m:f>
                    </m:oMath>
                  </m:oMathPara>
                </a14:m>
                <a:endParaRPr lang="zh-CN" altLang="en-US" dirty="0">
                  <a:solidFill>
                    <a:srgbClr val="002060"/>
                  </a:solidFill>
                </a:endParaRPr>
              </a:p>
            </p:txBody>
          </p:sp>
        </mc:Choice>
        <mc:Fallback xmlns="">
          <p:sp>
            <p:nvSpPr>
              <p:cNvPr id="11" name="矩形 10">
                <a:extLst>
                  <a:ext uri="{FF2B5EF4-FFF2-40B4-BE49-F238E27FC236}">
                    <a16:creationId xmlns="" xmlns:a16="http://schemas.microsoft.com/office/drawing/2014/main" xmlns:a14="http://schemas.microsoft.com/office/drawing/2010/main" id="{E4BCBA2F-314F-4438-9A87-6724D6A6A207}"/>
                  </a:ext>
                </a:extLst>
              </p:cNvPr>
              <p:cNvSpPr>
                <a:spLocks noRot="1" noChangeAspect="1" noMove="1" noResize="1" noEditPoints="1" noAdjustHandles="1" noChangeArrowheads="1" noChangeShapeType="1" noTextEdit="1"/>
              </p:cNvSpPr>
              <p:nvPr/>
            </p:nvSpPr>
            <p:spPr>
              <a:xfrm>
                <a:off x="999385" y="1591772"/>
                <a:ext cx="5038687" cy="746230"/>
              </a:xfrm>
              <a:prstGeom prst="rect">
                <a:avLst/>
              </a:prstGeom>
              <a:blipFill rotWithShape="0">
                <a:blip r:embed="rId3"/>
                <a:stretch>
                  <a:fillRect/>
                </a:stretch>
              </a:blipFill>
            </p:spPr>
            <p:txBody>
              <a:bodyPr/>
              <a:lstStyle/>
              <a:p>
                <a:r>
                  <a:rPr lang="en-US">
                    <a:noFill/>
                  </a:rPr>
                  <a:t> </a:t>
                </a:r>
              </a:p>
            </p:txBody>
          </p:sp>
        </mc:Fallback>
      </mc:AlternateContent>
      <p:grpSp>
        <p:nvGrpSpPr>
          <p:cNvPr id="17" name="组合 16">
            <a:extLst>
              <a:ext uri="{FF2B5EF4-FFF2-40B4-BE49-F238E27FC236}">
                <a16:creationId xmlns="" xmlns:a16="http://schemas.microsoft.com/office/drawing/2014/main" id="{B578664C-81C1-4B6D-8752-6ECDCD744EB3}"/>
              </a:ext>
            </a:extLst>
          </p:cNvPr>
          <p:cNvGrpSpPr/>
          <p:nvPr/>
        </p:nvGrpSpPr>
        <p:grpSpPr>
          <a:xfrm>
            <a:off x="572517" y="2227868"/>
            <a:ext cx="7956523" cy="1447104"/>
            <a:chOff x="670412" y="3018229"/>
            <a:chExt cx="7956523" cy="1447104"/>
          </a:xfrm>
        </p:grpSpPr>
        <p:sp>
          <p:nvSpPr>
            <p:cNvPr id="21" name="文本框 20">
              <a:extLst>
                <a:ext uri="{FF2B5EF4-FFF2-40B4-BE49-F238E27FC236}">
                  <a16:creationId xmlns="" xmlns:a16="http://schemas.microsoft.com/office/drawing/2014/main" id="{6B1C17FD-DDBD-4C78-869E-A6F31FBF130D}"/>
                </a:ext>
              </a:extLst>
            </p:cNvPr>
            <p:cNvSpPr txBox="1"/>
            <p:nvPr/>
          </p:nvSpPr>
          <p:spPr>
            <a:xfrm>
              <a:off x="670412" y="3295782"/>
              <a:ext cx="6948116" cy="1169551"/>
            </a:xfrm>
            <a:prstGeom prst="rect">
              <a:avLst/>
            </a:prstGeom>
            <a:noFill/>
          </p:spPr>
          <p:txBody>
            <a:bodyPr wrap="square" rtlCol="0">
              <a:spAutoFit/>
            </a:bodyPr>
            <a:lstStyle/>
            <a:p>
              <a:pPr marL="342900" indent="-342900">
                <a:buFont typeface="Wingdings" panose="05000000000000000000" pitchFamily="2" charset="2"/>
                <a:buChar char="Ø"/>
              </a:pPr>
              <a:r>
                <a:rPr lang="en-US" altLang="zh-CN" dirty="0">
                  <a:solidFill>
                    <a:srgbClr val="002060"/>
                  </a:solidFill>
                  <a:latin typeface="Arial" panose="020B0604020202020204" pitchFamily="34" charset="0"/>
                  <a:ea typeface="微软雅黑" panose="020B0503020204020204" pitchFamily="34" charset="-122"/>
                </a:rPr>
                <a:t>Average delay:</a:t>
              </a:r>
            </a:p>
            <a:p>
              <a:r>
                <a:rPr lang="en-US" altLang="zh-CN" sz="1600" dirty="0">
                  <a:solidFill>
                    <a:srgbClr val="002060"/>
                  </a:solidFill>
                </a:rPr>
                <a:t>       </a:t>
              </a:r>
            </a:p>
            <a:p>
              <a:endParaRPr lang="en-US" altLang="zh-CN" dirty="0">
                <a:solidFill>
                  <a:srgbClr val="002060"/>
                </a:solidFill>
              </a:endParaRPr>
            </a:p>
            <a:p>
              <a:endParaRPr lang="en-US" altLang="zh-CN" dirty="0">
                <a:solidFill>
                  <a:srgbClr val="002060"/>
                </a:solidFill>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 xmlns:a16="http://schemas.microsoft.com/office/drawing/2014/main" id="{B6A29063-B52E-45B9-9CA8-B235F58830CF}"/>
                    </a:ext>
                  </a:extLst>
                </p:cNvPr>
                <p:cNvSpPr/>
                <p:nvPr/>
              </p:nvSpPr>
              <p:spPr>
                <a:xfrm>
                  <a:off x="2860658" y="3018229"/>
                  <a:ext cx="3807324"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solidFill>
                              <a:srgbClr val="002060"/>
                            </a:solidFill>
                            <a:latin typeface="Cambria Math" panose="02040503050406030204" pitchFamily="18" charset="0"/>
                          </a:rPr>
                          <m:t>𝑤</m:t>
                        </m:r>
                        <m:r>
                          <a:rPr lang="zh-CN" altLang="en-US" i="0">
                            <a:solidFill>
                              <a:srgbClr val="002060"/>
                            </a:solidFill>
                            <a:latin typeface="Cambria Math" panose="02040503050406030204" pitchFamily="18" charset="0"/>
                          </a:rPr>
                          <m:t>=</m:t>
                        </m:r>
                        <m:f>
                          <m:fPr>
                            <m:ctrlPr>
                              <a:rPr lang="en-US" altLang="zh-CN" i="1" smtClean="0">
                                <a:solidFill>
                                  <a:srgbClr val="002060"/>
                                </a:solidFill>
                                <a:latin typeface="Cambria Math" panose="02040503050406030204" pitchFamily="18" charset="0"/>
                              </a:rPr>
                            </m:ctrlPr>
                          </m:fPr>
                          <m:num>
                            <m:r>
                              <a:rPr lang="en-US" altLang="zh-CN" b="0" i="1" smtClean="0">
                                <a:solidFill>
                                  <a:srgbClr val="002060"/>
                                </a:solidFill>
                                <a:latin typeface="Cambria Math" panose="02040503050406030204" pitchFamily="18" charset="0"/>
                              </a:rPr>
                              <m:t>𝑊</m:t>
                            </m:r>
                          </m:num>
                          <m:den>
                            <m:r>
                              <a:rPr lang="en-US" altLang="zh-CN" b="0" i="1" smtClean="0">
                                <a:solidFill>
                                  <a:srgbClr val="002060"/>
                                </a:solidFill>
                                <a:latin typeface="Cambria Math" panose="02040503050406030204" pitchFamily="18" charset="0"/>
                              </a:rPr>
                              <m:t>𝑑</m:t>
                            </m:r>
                            <m:r>
                              <a:rPr lang="en-US" altLang="zh-CN" b="0" i="1" baseline="-25000" smtClean="0">
                                <a:solidFill>
                                  <a:srgbClr val="002060"/>
                                </a:solidFill>
                                <a:latin typeface="Cambria Math" panose="02040503050406030204" pitchFamily="18" charset="0"/>
                              </a:rPr>
                              <m:t>3</m:t>
                            </m:r>
                            <m:r>
                              <a:rPr lang="en-US" altLang="zh-CN" b="0" i="1" smtClean="0">
                                <a:solidFill>
                                  <a:srgbClr val="002060"/>
                                </a:solidFill>
                                <a:latin typeface="Cambria Math" panose="02040503050406030204" pitchFamily="18" charset="0"/>
                              </a:rPr>
                              <m:t>−</m:t>
                            </m:r>
                            <m:r>
                              <a:rPr lang="en-US" altLang="zh-CN" b="0" i="1" smtClean="0">
                                <a:solidFill>
                                  <a:srgbClr val="002060"/>
                                </a:solidFill>
                                <a:latin typeface="Cambria Math" panose="02040503050406030204" pitchFamily="18" charset="0"/>
                              </a:rPr>
                              <m:t>𝑑</m:t>
                            </m:r>
                            <m:r>
                              <a:rPr lang="en-US" altLang="zh-CN" b="0" i="1" baseline="-25000" smtClean="0">
                                <a:solidFill>
                                  <a:srgbClr val="002060"/>
                                </a:solidFill>
                                <a:latin typeface="Cambria Math" panose="02040503050406030204" pitchFamily="18" charset="0"/>
                              </a:rPr>
                              <m:t>0</m:t>
                            </m:r>
                          </m:den>
                        </m:f>
                        <m:r>
                          <a:rPr lang="en-US" altLang="zh-CN" b="0" i="1" smtClean="0">
                            <a:solidFill>
                              <a:srgbClr val="002060"/>
                            </a:solidFill>
                            <a:latin typeface="Cambria Math" panose="02040503050406030204" pitchFamily="18" charset="0"/>
                          </a:rPr>
                          <m:t>=</m:t>
                        </m:r>
                        <m:f>
                          <m:fPr>
                            <m:ctrlPr>
                              <a:rPr lang="zh-CN" altLang="en-US" i="1">
                                <a:solidFill>
                                  <a:srgbClr val="002060"/>
                                </a:solidFill>
                                <a:latin typeface="Cambria Math" panose="02040503050406030204" pitchFamily="18" charset="0"/>
                              </a:rPr>
                            </m:ctrlPr>
                          </m:fPr>
                          <m:num>
                            <m:r>
                              <a:rPr lang="zh-CN" altLang="en-US" i="1">
                                <a:solidFill>
                                  <a:srgbClr val="002060"/>
                                </a:solidFill>
                                <a:latin typeface="Cambria Math" panose="02040503050406030204" pitchFamily="18" charset="0"/>
                              </a:rPr>
                              <m:t>𝜌</m:t>
                            </m:r>
                          </m:num>
                          <m:den>
                            <m:r>
                              <a:rPr lang="zh-CN" altLang="en-US" i="0">
                                <a:solidFill>
                                  <a:srgbClr val="002060"/>
                                </a:solidFill>
                                <a:latin typeface="Cambria Math" panose="02040503050406030204" pitchFamily="18" charset="0"/>
                              </a:rPr>
                              <m:t>36</m:t>
                            </m:r>
                          </m:den>
                        </m:f>
                        <m:r>
                          <a:rPr lang="zh-CN" altLang="en-US" i="0">
                            <a:solidFill>
                              <a:srgbClr val="002060"/>
                            </a:solidFill>
                            <a:latin typeface="Cambria Math" panose="02040503050406030204" pitchFamily="18" charset="0"/>
                          </a:rPr>
                          <m:t>⋅</m:t>
                        </m:r>
                        <m:f>
                          <m:fPr>
                            <m:ctrlPr>
                              <a:rPr lang="zh-CN" altLang="en-US" i="1">
                                <a:solidFill>
                                  <a:srgbClr val="002060"/>
                                </a:solidFill>
                                <a:latin typeface="Cambria Math" panose="02040503050406030204" pitchFamily="18" charset="0"/>
                              </a:rPr>
                            </m:ctrlPr>
                          </m:fPr>
                          <m:num>
                            <m:sSup>
                              <m:sSupPr>
                                <m:ctrlPr>
                                  <a:rPr lang="zh-CN" altLang="en-US" i="1">
                                    <a:solidFill>
                                      <a:srgbClr val="002060"/>
                                    </a:solidFill>
                                    <a:latin typeface="Cambria Math" panose="02040503050406030204" pitchFamily="18" charset="0"/>
                                  </a:rPr>
                                </m:ctrlPr>
                              </m:sSupPr>
                              <m:e>
                                <m:r>
                                  <a:rPr lang="zh-CN" altLang="en-US" i="1">
                                    <a:solidFill>
                                      <a:srgbClr val="002060"/>
                                    </a:solidFill>
                                    <a:latin typeface="Cambria Math" panose="02040503050406030204" pitchFamily="18" charset="0"/>
                                  </a:rPr>
                                  <m:t>𝑃</m:t>
                                </m:r>
                              </m:e>
                              <m:sup>
                                <m:r>
                                  <a:rPr lang="zh-CN" altLang="en-US" i="0">
                                    <a:solidFill>
                                      <a:srgbClr val="002060"/>
                                    </a:solidFill>
                                    <a:latin typeface="Cambria Math" panose="02040503050406030204" pitchFamily="18" charset="0"/>
                                  </a:rPr>
                                  <m:t>4</m:t>
                                </m:r>
                              </m:sup>
                            </m:sSup>
                          </m:num>
                          <m:den>
                            <m:r>
                              <a:rPr lang="zh-CN" altLang="en-US" i="1">
                                <a:solidFill>
                                  <a:srgbClr val="002060"/>
                                </a:solidFill>
                                <a:latin typeface="Cambria Math" panose="02040503050406030204" pitchFamily="18" charset="0"/>
                              </a:rPr>
                              <m:t>𝐷</m:t>
                            </m:r>
                          </m:den>
                        </m:f>
                        <m:r>
                          <a:rPr lang="zh-CN" altLang="en-US" i="0">
                            <a:solidFill>
                              <a:srgbClr val="002060"/>
                            </a:solidFill>
                            <a:latin typeface="Cambria Math" panose="02040503050406030204" pitchFamily="18" charset="0"/>
                          </a:rPr>
                          <m:t>=</m:t>
                        </m:r>
                        <m:f>
                          <m:fPr>
                            <m:ctrlPr>
                              <a:rPr lang="zh-CN" altLang="en-US" i="1">
                                <a:solidFill>
                                  <a:srgbClr val="002060"/>
                                </a:solidFill>
                                <a:latin typeface="Cambria Math" panose="02040503050406030204" pitchFamily="18" charset="0"/>
                              </a:rPr>
                            </m:ctrlPr>
                          </m:fPr>
                          <m:num>
                            <m:r>
                              <a:rPr lang="zh-CN" altLang="en-US" i="1">
                                <a:solidFill>
                                  <a:srgbClr val="002060"/>
                                </a:solidFill>
                                <a:latin typeface="Cambria Math" panose="02040503050406030204" pitchFamily="18" charset="0"/>
                              </a:rPr>
                              <m:t>𝜌</m:t>
                            </m:r>
                          </m:num>
                          <m:den>
                            <m:r>
                              <a:rPr lang="zh-CN" altLang="en-US" i="0">
                                <a:solidFill>
                                  <a:srgbClr val="002060"/>
                                </a:solidFill>
                                <a:latin typeface="Cambria Math" panose="02040503050406030204" pitchFamily="18" charset="0"/>
                              </a:rPr>
                              <m:t>36</m:t>
                            </m:r>
                            <m:r>
                              <a:rPr lang="zh-CN" altLang="en-US" i="1">
                                <a:solidFill>
                                  <a:srgbClr val="002060"/>
                                </a:solidFill>
                                <a:latin typeface="Cambria Math" panose="02040503050406030204" pitchFamily="18" charset="0"/>
                              </a:rPr>
                              <m:t>𝜇</m:t>
                            </m:r>
                          </m:den>
                        </m:f>
                        <m:r>
                          <a:rPr lang="zh-CN" altLang="en-US" i="0">
                            <a:solidFill>
                              <a:srgbClr val="002060"/>
                            </a:solidFill>
                            <a:latin typeface="Cambria Math" panose="02040503050406030204" pitchFamily="18" charset="0"/>
                          </a:rPr>
                          <m:t>⋅</m:t>
                        </m:r>
                        <m:sSup>
                          <m:sSupPr>
                            <m:ctrlPr>
                              <a:rPr lang="zh-CN" altLang="en-US" i="1">
                                <a:solidFill>
                                  <a:srgbClr val="002060"/>
                                </a:solidFill>
                                <a:latin typeface="Cambria Math" panose="02040503050406030204" pitchFamily="18" charset="0"/>
                              </a:rPr>
                            </m:ctrlPr>
                          </m:sSupPr>
                          <m:e>
                            <m:d>
                              <m:dPr>
                                <m:ctrlPr>
                                  <a:rPr lang="zh-CN" altLang="en-US" i="1">
                                    <a:solidFill>
                                      <a:srgbClr val="002060"/>
                                    </a:solidFill>
                                    <a:latin typeface="Cambria Math" panose="02040503050406030204" pitchFamily="18" charset="0"/>
                                  </a:rPr>
                                </m:ctrlPr>
                              </m:dPr>
                              <m:e>
                                <m:f>
                                  <m:fPr>
                                    <m:ctrlPr>
                                      <a:rPr lang="zh-CN" altLang="en-US" i="1">
                                        <a:solidFill>
                                          <a:srgbClr val="002060"/>
                                        </a:solidFill>
                                        <a:latin typeface="Cambria Math" panose="02040503050406030204" pitchFamily="18" charset="0"/>
                                      </a:rPr>
                                    </m:ctrlPr>
                                  </m:fPr>
                                  <m:num>
                                    <m:r>
                                      <a:rPr lang="zh-CN" altLang="en-US" i="1">
                                        <a:solidFill>
                                          <a:srgbClr val="002060"/>
                                        </a:solidFill>
                                        <a:latin typeface="Cambria Math" panose="02040503050406030204" pitchFamily="18" charset="0"/>
                                      </a:rPr>
                                      <m:t>𝐷</m:t>
                                    </m:r>
                                  </m:num>
                                  <m:den>
                                    <m:r>
                                      <a:rPr lang="zh-CN" altLang="en-US" i="1">
                                        <a:solidFill>
                                          <a:srgbClr val="002060"/>
                                        </a:solidFill>
                                        <a:latin typeface="Cambria Math" panose="02040503050406030204" pitchFamily="18" charset="0"/>
                                      </a:rPr>
                                      <m:t>𝜇</m:t>
                                    </m:r>
                                  </m:den>
                                </m:f>
                              </m:e>
                            </m:d>
                          </m:e>
                          <m:sup>
                            <m:r>
                              <a:rPr lang="zh-CN" altLang="en-US" i="0">
                                <a:solidFill>
                                  <a:srgbClr val="002060"/>
                                </a:solidFill>
                                <a:latin typeface="Cambria Math" panose="02040503050406030204" pitchFamily="18" charset="0"/>
                              </a:rPr>
                              <m:t>3</m:t>
                            </m:r>
                          </m:sup>
                        </m:sSup>
                      </m:oMath>
                    </m:oMathPara>
                  </a14:m>
                  <a:endParaRPr lang="zh-CN" altLang="en-US" dirty="0">
                    <a:solidFill>
                      <a:srgbClr val="002060"/>
                    </a:solidFill>
                  </a:endParaRPr>
                </a:p>
              </p:txBody>
            </p:sp>
          </mc:Choice>
          <mc:Fallback xmlns="">
            <p:sp>
              <p:nvSpPr>
                <p:cNvPr id="14" name="矩形 13">
                  <a:extLst>
                    <a:ext uri="{FF2B5EF4-FFF2-40B4-BE49-F238E27FC236}">
                      <a16:creationId xmlns="" xmlns:a16="http://schemas.microsoft.com/office/drawing/2014/main" xmlns:a14="http://schemas.microsoft.com/office/drawing/2010/main" id="{B6A29063-B52E-45B9-9CA8-B235F58830CF}"/>
                    </a:ext>
                  </a:extLst>
                </p:cNvPr>
                <p:cNvSpPr>
                  <a:spLocks noRot="1" noChangeAspect="1" noMove="1" noResize="1" noEditPoints="1" noAdjustHandles="1" noChangeArrowheads="1" noChangeShapeType="1" noTextEdit="1"/>
                </p:cNvSpPr>
                <p:nvPr/>
              </p:nvSpPr>
              <p:spPr>
                <a:xfrm>
                  <a:off x="2860658" y="3018229"/>
                  <a:ext cx="3807324" cy="76937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 xmlns:a16="http://schemas.microsoft.com/office/drawing/2014/main" id="{A28FDEB0-8271-46DE-B4BF-0F20B0347713}"/>
                    </a:ext>
                  </a:extLst>
                </p:cNvPr>
                <p:cNvSpPr/>
                <p:nvPr/>
              </p:nvSpPr>
              <p:spPr>
                <a:xfrm>
                  <a:off x="6820415" y="3018229"/>
                  <a:ext cx="1806520" cy="665375"/>
                </a:xfrm>
                <a:prstGeom prst="rect">
                  <a:avLst/>
                </a:prstGeom>
                <a:ln w="381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solidFill>
                              <a:srgbClr val="002060"/>
                            </a:solidFill>
                            <a:latin typeface="Cambria Math" panose="02040503050406030204" pitchFamily="18" charset="0"/>
                          </a:rPr>
                          <m:t>𝜇</m:t>
                        </m:r>
                        <m:r>
                          <a:rPr lang="zh-CN" altLang="en-US" i="0">
                            <a:solidFill>
                              <a:srgbClr val="002060"/>
                            </a:solidFill>
                            <a:latin typeface="Cambria Math" panose="02040503050406030204" pitchFamily="18" charset="0"/>
                          </a:rPr>
                          <m:t>=</m:t>
                        </m:r>
                        <m:f>
                          <m:fPr>
                            <m:ctrlPr>
                              <a:rPr lang="zh-CN" altLang="en-US" i="1">
                                <a:solidFill>
                                  <a:srgbClr val="002060"/>
                                </a:solidFill>
                                <a:latin typeface="Cambria Math" panose="02040503050406030204" pitchFamily="18" charset="0"/>
                              </a:rPr>
                            </m:ctrlPr>
                          </m:fPr>
                          <m:num>
                            <m:r>
                              <m:rPr>
                                <m:nor/>
                              </m:rPr>
                              <a:rPr lang="en-US" altLang="zh-CN" b="0" i="1" smtClean="0">
                                <a:solidFill>
                                  <a:srgbClr val="002060"/>
                                </a:solidFill>
                                <a:latin typeface="Cambria Math" panose="02040503050406030204" pitchFamily="18" charset="0"/>
                              </a:rPr>
                              <m:t>d</m:t>
                            </m:r>
                            <m:r>
                              <m:rPr>
                                <m:nor/>
                              </m:rPr>
                              <a:rPr lang="en-US" altLang="zh-CN" b="0" baseline="-25000" smtClean="0">
                                <a:solidFill>
                                  <a:srgbClr val="002060"/>
                                </a:solidFill>
                                <a:latin typeface="Cambria Math" panose="02040503050406030204" pitchFamily="18" charset="0"/>
                              </a:rPr>
                              <m:t>3</m:t>
                            </m:r>
                            <m:r>
                              <m:rPr>
                                <m:nor/>
                              </m:rPr>
                              <a:rPr lang="zh-CN" altLang="en-US" i="1">
                                <a:solidFill>
                                  <a:srgbClr val="002060"/>
                                </a:solidFill>
                                <a:latin typeface="Cambria Math" panose="02040503050406030204" pitchFamily="18" charset="0"/>
                              </a:rPr>
                              <m:t>−</m:t>
                            </m:r>
                            <m:sSub>
                              <m:sSubPr>
                                <m:ctrlPr>
                                  <a:rPr lang="zh-CN" altLang="en-US" i="1">
                                    <a:solidFill>
                                      <a:srgbClr val="002060"/>
                                    </a:solidFill>
                                    <a:latin typeface="Cambria Math" panose="02040503050406030204" pitchFamily="18" charset="0"/>
                                  </a:rPr>
                                </m:ctrlPr>
                              </m:sSubPr>
                              <m:e>
                                <m:r>
                                  <a:rPr lang="zh-CN" altLang="en-US" i="1">
                                    <a:solidFill>
                                      <a:srgbClr val="002060"/>
                                    </a:solidFill>
                                    <a:latin typeface="Cambria Math" panose="02040503050406030204" pitchFamily="18" charset="0"/>
                                  </a:rPr>
                                  <m:t>𝑑</m:t>
                                </m:r>
                              </m:e>
                              <m:sub>
                                <m:r>
                                  <a:rPr lang="zh-CN" altLang="en-US" i="0">
                                    <a:solidFill>
                                      <a:srgbClr val="002060"/>
                                    </a:solidFill>
                                    <a:latin typeface="Cambria Math" panose="02040503050406030204" pitchFamily="18" charset="0"/>
                                  </a:rPr>
                                  <m:t>0</m:t>
                                </m:r>
                              </m:sub>
                            </m:sSub>
                          </m:num>
                          <m:den>
                            <m:sSub>
                              <m:sSubPr>
                                <m:ctrlPr>
                                  <a:rPr lang="zh-CN" altLang="en-US" i="1">
                                    <a:solidFill>
                                      <a:srgbClr val="002060"/>
                                    </a:solidFill>
                                    <a:latin typeface="Cambria Math" panose="02040503050406030204" pitchFamily="18" charset="0"/>
                                  </a:rPr>
                                </m:ctrlPr>
                              </m:sSubPr>
                              <m:e>
                                <m:r>
                                  <a:rPr lang="zh-CN" altLang="en-US" i="1">
                                    <a:solidFill>
                                      <a:srgbClr val="002060"/>
                                    </a:solidFill>
                                    <a:latin typeface="Cambria Math" panose="02040503050406030204" pitchFamily="18" charset="0"/>
                                  </a:rPr>
                                  <m:t>𝑡</m:t>
                                </m:r>
                              </m:e>
                              <m:sub>
                                <m:r>
                                  <a:rPr lang="zh-CN" altLang="en-US" i="0">
                                    <a:solidFill>
                                      <a:srgbClr val="002060"/>
                                    </a:solidFill>
                                    <a:latin typeface="Cambria Math" panose="02040503050406030204" pitchFamily="18" charset="0"/>
                                  </a:rPr>
                                  <m:t>3</m:t>
                                </m:r>
                              </m:sub>
                            </m:sSub>
                            <m:r>
                              <a:rPr lang="zh-CN" altLang="en-US" i="0">
                                <a:solidFill>
                                  <a:srgbClr val="002060"/>
                                </a:solidFill>
                                <a:latin typeface="Cambria Math" panose="02040503050406030204" pitchFamily="18" charset="0"/>
                              </a:rPr>
                              <m:t>−</m:t>
                            </m:r>
                            <m:sSub>
                              <m:sSubPr>
                                <m:ctrlPr>
                                  <a:rPr lang="zh-CN" altLang="en-US" i="1">
                                    <a:solidFill>
                                      <a:srgbClr val="002060"/>
                                    </a:solidFill>
                                    <a:latin typeface="Cambria Math" panose="02040503050406030204" pitchFamily="18" charset="0"/>
                                  </a:rPr>
                                </m:ctrlPr>
                              </m:sSubPr>
                              <m:e>
                                <m:r>
                                  <a:rPr lang="zh-CN" altLang="en-US" i="1">
                                    <a:solidFill>
                                      <a:srgbClr val="002060"/>
                                    </a:solidFill>
                                    <a:latin typeface="Cambria Math" panose="02040503050406030204" pitchFamily="18" charset="0"/>
                                  </a:rPr>
                                  <m:t>𝑡</m:t>
                                </m:r>
                              </m:e>
                              <m:sub>
                                <m:r>
                                  <a:rPr lang="zh-CN" altLang="en-US" i="0">
                                    <a:solidFill>
                                      <a:srgbClr val="002060"/>
                                    </a:solidFill>
                                    <a:latin typeface="Cambria Math" panose="02040503050406030204" pitchFamily="18" charset="0"/>
                                  </a:rPr>
                                  <m:t>0</m:t>
                                </m:r>
                              </m:sub>
                            </m:sSub>
                          </m:den>
                        </m:f>
                        <m:r>
                          <a:rPr lang="zh-CN" altLang="en-US" i="0">
                            <a:solidFill>
                              <a:srgbClr val="002060"/>
                            </a:solidFill>
                            <a:latin typeface="Cambria Math" panose="02040503050406030204" pitchFamily="18" charset="0"/>
                          </a:rPr>
                          <m:t>=</m:t>
                        </m:r>
                        <m:f>
                          <m:fPr>
                            <m:ctrlPr>
                              <a:rPr lang="zh-CN" altLang="en-US" i="1">
                                <a:solidFill>
                                  <a:srgbClr val="002060"/>
                                </a:solidFill>
                                <a:latin typeface="Cambria Math" panose="02040503050406030204" pitchFamily="18" charset="0"/>
                              </a:rPr>
                            </m:ctrlPr>
                          </m:fPr>
                          <m:num>
                            <m:r>
                              <a:rPr lang="zh-CN" altLang="en-US" i="1">
                                <a:solidFill>
                                  <a:srgbClr val="002060"/>
                                </a:solidFill>
                                <a:latin typeface="Cambria Math" panose="02040503050406030204" pitchFamily="18" charset="0"/>
                              </a:rPr>
                              <m:t>𝐷</m:t>
                            </m:r>
                          </m:num>
                          <m:den>
                            <m:r>
                              <a:rPr lang="zh-CN" altLang="en-US" i="1">
                                <a:solidFill>
                                  <a:srgbClr val="002060"/>
                                </a:solidFill>
                                <a:latin typeface="Cambria Math" panose="02040503050406030204" pitchFamily="18" charset="0"/>
                              </a:rPr>
                              <m:t>𝑃</m:t>
                            </m:r>
                          </m:den>
                        </m:f>
                      </m:oMath>
                    </m:oMathPara>
                  </a14:m>
                  <a:endParaRPr lang="zh-CN" altLang="en-US" dirty="0">
                    <a:solidFill>
                      <a:srgbClr val="002060"/>
                    </a:solidFill>
                  </a:endParaRPr>
                </a:p>
              </p:txBody>
            </p:sp>
          </mc:Choice>
          <mc:Fallback xmlns="">
            <p:sp>
              <p:nvSpPr>
                <p:cNvPr id="16" name="矩形 15">
                  <a:extLst>
                    <a:ext uri="{FF2B5EF4-FFF2-40B4-BE49-F238E27FC236}">
                      <a16:creationId xmlns="" xmlns:a16="http://schemas.microsoft.com/office/drawing/2014/main" xmlns:a14="http://schemas.microsoft.com/office/drawing/2010/main" id="{A28FDEB0-8271-46DE-B4BF-0F20B0347713}"/>
                    </a:ext>
                  </a:extLst>
                </p:cNvPr>
                <p:cNvSpPr>
                  <a:spLocks noRot="1" noChangeAspect="1" noMove="1" noResize="1" noEditPoints="1" noAdjustHandles="1" noChangeArrowheads="1" noChangeShapeType="1" noTextEdit="1"/>
                </p:cNvSpPr>
                <p:nvPr/>
              </p:nvSpPr>
              <p:spPr>
                <a:xfrm>
                  <a:off x="6820415" y="3018229"/>
                  <a:ext cx="1806520" cy="665375"/>
                </a:xfrm>
                <a:prstGeom prst="rect">
                  <a:avLst/>
                </a:prstGeom>
                <a:blipFill rotWithShape="0">
                  <a:blip r:embed="rId5"/>
                  <a:stretch>
                    <a:fillRect/>
                  </a:stretch>
                </a:blipFill>
                <a:ln w="38100">
                  <a:solidFill>
                    <a:srgbClr val="FF0000"/>
                  </a:solidFill>
                </a:ln>
              </p:spPr>
              <p:txBody>
                <a:bodyPr/>
                <a:lstStyle/>
                <a:p>
                  <a:r>
                    <a:rPr lang="en-US">
                      <a:noFill/>
                    </a:rPr>
                    <a:t> </a:t>
                  </a:r>
                </a:p>
              </p:txBody>
            </p:sp>
          </mc:Fallback>
        </mc:AlternateContent>
      </p:grpSp>
      <p:sp>
        <p:nvSpPr>
          <p:cNvPr id="26" name="文本框 25">
            <a:extLst>
              <a:ext uri="{FF2B5EF4-FFF2-40B4-BE49-F238E27FC236}">
                <a16:creationId xmlns="" xmlns:a16="http://schemas.microsoft.com/office/drawing/2014/main" id="{F11BD6AF-724F-4C34-BF0B-A7CC46C3D7A3}"/>
              </a:ext>
            </a:extLst>
          </p:cNvPr>
          <p:cNvSpPr txBox="1"/>
          <p:nvPr/>
        </p:nvSpPr>
        <p:spPr>
          <a:xfrm>
            <a:off x="606544" y="2931869"/>
            <a:ext cx="4312697" cy="1169551"/>
          </a:xfrm>
          <a:prstGeom prst="rect">
            <a:avLst/>
          </a:prstGeom>
          <a:noFill/>
        </p:spPr>
        <p:txBody>
          <a:bodyPr wrap="square" rtlCol="0">
            <a:spAutoFit/>
          </a:bodyPr>
          <a:lstStyle/>
          <a:p>
            <a:pPr marL="342900" indent="-342900">
              <a:buFont typeface="Wingdings" panose="05000000000000000000" pitchFamily="2" charset="2"/>
              <a:buChar char="Ø"/>
            </a:pPr>
            <a:r>
              <a:rPr lang="en-US" altLang="zh-CN" dirty="0">
                <a:solidFill>
                  <a:srgbClr val="002060"/>
                </a:solidFill>
                <a:latin typeface="Arial" panose="020B0604020202020204" pitchFamily="34" charset="0"/>
                <a:ea typeface="微软雅黑" panose="020B0503020204020204" pitchFamily="34" charset="-122"/>
              </a:rPr>
              <a:t>Average travel time function:</a:t>
            </a:r>
          </a:p>
          <a:p>
            <a:r>
              <a:rPr lang="en-US" altLang="zh-CN" sz="1600" dirty="0">
                <a:solidFill>
                  <a:srgbClr val="002060"/>
                </a:solidFill>
              </a:rPr>
              <a:t>       </a:t>
            </a:r>
          </a:p>
          <a:p>
            <a:endParaRPr lang="en-US" altLang="zh-CN" dirty="0">
              <a:solidFill>
                <a:srgbClr val="002060"/>
              </a:solidFill>
            </a:endParaRPr>
          </a:p>
          <a:p>
            <a:endParaRPr lang="en-US" altLang="zh-CN" dirty="0">
              <a:solidFill>
                <a:srgbClr val="002060"/>
              </a:solidFill>
            </a:endParaRPr>
          </a:p>
        </p:txBody>
      </p:sp>
      <mc:AlternateContent xmlns:mc="http://schemas.openxmlformats.org/markup-compatibility/2006" xmlns:a14="http://schemas.microsoft.com/office/drawing/2010/main">
        <mc:Choice Requires="a14">
          <p:sp>
            <p:nvSpPr>
              <p:cNvPr id="18" name="矩形 17">
                <a:extLst>
                  <a:ext uri="{FF2B5EF4-FFF2-40B4-BE49-F238E27FC236}">
                    <a16:creationId xmlns="" xmlns:a16="http://schemas.microsoft.com/office/drawing/2014/main" id="{D6E6C055-4400-4FBB-B370-75FF1775F7B0}"/>
                  </a:ext>
                </a:extLst>
              </p:cNvPr>
              <p:cNvSpPr/>
              <p:nvPr/>
            </p:nvSpPr>
            <p:spPr>
              <a:xfrm>
                <a:off x="752652" y="3193636"/>
                <a:ext cx="4034951" cy="8244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smtClean="0">
                          <a:solidFill>
                            <a:srgbClr val="C00000"/>
                          </a:solidFill>
                          <a:latin typeface="Cambria Math" panose="02040503050406030204" pitchFamily="18" charset="0"/>
                        </a:rPr>
                        <m:t>𝒕</m:t>
                      </m:r>
                      <m:r>
                        <a:rPr lang="zh-CN" altLang="en-US" b="1" i="1" smtClean="0">
                          <a:solidFill>
                            <a:srgbClr val="C00000"/>
                          </a:solidFill>
                          <a:latin typeface="Cambria Math" panose="02040503050406030204" pitchFamily="18" charset="0"/>
                        </a:rPr>
                        <m:t>𝒕</m:t>
                      </m:r>
                      <m:r>
                        <a:rPr lang="zh-CN" altLang="en-US" b="1" i="0">
                          <a:solidFill>
                            <a:srgbClr val="C00000"/>
                          </a:solidFill>
                          <a:latin typeface="Cambria Math" panose="02040503050406030204" pitchFamily="18" charset="0"/>
                        </a:rPr>
                        <m:t>=</m:t>
                      </m:r>
                      <m:sSub>
                        <m:sSubPr>
                          <m:ctrlPr>
                            <a:rPr lang="zh-CN" altLang="en-US" b="1" i="1">
                              <a:solidFill>
                                <a:srgbClr val="C00000"/>
                              </a:solidFill>
                              <a:latin typeface="Cambria Math" panose="02040503050406030204" pitchFamily="18" charset="0"/>
                            </a:rPr>
                          </m:ctrlPr>
                        </m:sSubPr>
                        <m:e>
                          <m:r>
                            <a:rPr lang="zh-CN" altLang="en-US" b="1" i="1">
                              <a:solidFill>
                                <a:srgbClr val="C00000"/>
                              </a:solidFill>
                              <a:latin typeface="Cambria Math" panose="02040503050406030204" pitchFamily="18" charset="0"/>
                            </a:rPr>
                            <m:t>𝒕</m:t>
                          </m:r>
                        </m:e>
                        <m:sub>
                          <m:r>
                            <a:rPr lang="zh-CN" altLang="en-US" b="1" i="1">
                              <a:solidFill>
                                <a:srgbClr val="C00000"/>
                              </a:solidFill>
                              <a:latin typeface="Cambria Math" panose="02040503050406030204" pitchFamily="18" charset="0"/>
                            </a:rPr>
                            <m:t>𝒇</m:t>
                          </m:r>
                        </m:sub>
                      </m:sSub>
                      <m:r>
                        <a:rPr lang="zh-CN" altLang="en-US" b="1" i="0">
                          <a:solidFill>
                            <a:srgbClr val="C00000"/>
                          </a:solidFill>
                          <a:latin typeface="Cambria Math" panose="02040503050406030204" pitchFamily="18" charset="0"/>
                        </a:rPr>
                        <m:t>+</m:t>
                      </m:r>
                      <m:r>
                        <a:rPr lang="zh-CN" altLang="en-US" b="1" i="1">
                          <a:solidFill>
                            <a:srgbClr val="C00000"/>
                          </a:solidFill>
                          <a:latin typeface="Cambria Math" panose="02040503050406030204" pitchFamily="18" charset="0"/>
                        </a:rPr>
                        <m:t>𝒘</m:t>
                      </m:r>
                      <m:r>
                        <a:rPr lang="zh-CN" altLang="en-US" b="1" i="0">
                          <a:solidFill>
                            <a:srgbClr val="C00000"/>
                          </a:solidFill>
                          <a:latin typeface="Cambria Math" panose="02040503050406030204" pitchFamily="18" charset="0"/>
                        </a:rPr>
                        <m:t>=</m:t>
                      </m:r>
                      <m:sSub>
                        <m:sSubPr>
                          <m:ctrlPr>
                            <a:rPr lang="zh-CN" altLang="en-US" b="1" i="1">
                              <a:solidFill>
                                <a:srgbClr val="C00000"/>
                              </a:solidFill>
                              <a:latin typeface="Cambria Math" panose="02040503050406030204" pitchFamily="18" charset="0"/>
                            </a:rPr>
                          </m:ctrlPr>
                        </m:sSubPr>
                        <m:e>
                          <m:r>
                            <a:rPr lang="zh-CN" altLang="en-US" b="1" i="1">
                              <a:solidFill>
                                <a:srgbClr val="C00000"/>
                              </a:solidFill>
                              <a:latin typeface="Cambria Math" panose="02040503050406030204" pitchFamily="18" charset="0"/>
                            </a:rPr>
                            <m:t>𝒕</m:t>
                          </m:r>
                        </m:e>
                        <m:sub>
                          <m:r>
                            <a:rPr lang="zh-CN" altLang="en-US" b="1" i="1">
                              <a:solidFill>
                                <a:srgbClr val="C00000"/>
                              </a:solidFill>
                              <a:latin typeface="Cambria Math" panose="02040503050406030204" pitchFamily="18" charset="0"/>
                            </a:rPr>
                            <m:t>𝒇</m:t>
                          </m:r>
                        </m:sub>
                      </m:sSub>
                      <m:d>
                        <m:dPr>
                          <m:begChr m:val="["/>
                          <m:endChr m:val="]"/>
                          <m:ctrlPr>
                            <a:rPr lang="zh-CN" altLang="en-US" b="1" i="1">
                              <a:solidFill>
                                <a:srgbClr val="C00000"/>
                              </a:solidFill>
                              <a:latin typeface="Cambria Math" panose="02040503050406030204" pitchFamily="18" charset="0"/>
                            </a:rPr>
                          </m:ctrlPr>
                        </m:dPr>
                        <m:e>
                          <m:r>
                            <a:rPr lang="zh-CN" altLang="en-US" b="1" i="0">
                              <a:solidFill>
                                <a:srgbClr val="C00000"/>
                              </a:solidFill>
                              <a:latin typeface="Cambria Math" panose="02040503050406030204" pitchFamily="18" charset="0"/>
                            </a:rPr>
                            <m:t>𝟏</m:t>
                          </m:r>
                          <m:r>
                            <a:rPr lang="zh-CN" altLang="en-US" b="1" i="0">
                              <a:solidFill>
                                <a:srgbClr val="C00000"/>
                              </a:solidFill>
                              <a:latin typeface="Cambria Math" panose="02040503050406030204" pitchFamily="18" charset="0"/>
                            </a:rPr>
                            <m:t>+</m:t>
                          </m:r>
                          <m:f>
                            <m:fPr>
                              <m:ctrlPr>
                                <a:rPr lang="zh-CN" altLang="en-US" b="1" i="1">
                                  <a:solidFill>
                                    <a:srgbClr val="C00000"/>
                                  </a:solidFill>
                                  <a:latin typeface="Cambria Math" panose="02040503050406030204" pitchFamily="18" charset="0"/>
                                </a:rPr>
                              </m:ctrlPr>
                            </m:fPr>
                            <m:num>
                              <m:r>
                                <a:rPr lang="zh-CN" altLang="en-US" b="1" i="1">
                                  <a:solidFill>
                                    <a:srgbClr val="C00000"/>
                                  </a:solidFill>
                                  <a:latin typeface="Cambria Math" panose="02040503050406030204" pitchFamily="18" charset="0"/>
                                </a:rPr>
                                <m:t>𝝆</m:t>
                              </m:r>
                            </m:num>
                            <m:den>
                              <m:r>
                                <a:rPr lang="zh-CN" altLang="en-US" b="1" i="0">
                                  <a:solidFill>
                                    <a:srgbClr val="C00000"/>
                                  </a:solidFill>
                                  <a:latin typeface="Cambria Math" panose="02040503050406030204" pitchFamily="18" charset="0"/>
                                </a:rPr>
                                <m:t>𝟑𝟔</m:t>
                              </m:r>
                              <m:r>
                                <a:rPr lang="zh-CN" altLang="en-US" b="1" i="1">
                                  <a:solidFill>
                                    <a:srgbClr val="C00000"/>
                                  </a:solidFill>
                                  <a:latin typeface="Cambria Math" panose="02040503050406030204" pitchFamily="18" charset="0"/>
                                </a:rPr>
                                <m:t>𝝁</m:t>
                              </m:r>
                              <m:r>
                                <a:rPr lang="zh-CN" altLang="en-US" b="1" i="0">
                                  <a:solidFill>
                                    <a:srgbClr val="C00000"/>
                                  </a:solidFill>
                                  <a:latin typeface="Cambria Math" panose="02040503050406030204" pitchFamily="18" charset="0"/>
                                </a:rPr>
                                <m:t>⋅</m:t>
                              </m:r>
                              <m:sSub>
                                <m:sSubPr>
                                  <m:ctrlPr>
                                    <a:rPr lang="zh-CN" altLang="en-US" b="1" i="1">
                                      <a:solidFill>
                                        <a:srgbClr val="C00000"/>
                                      </a:solidFill>
                                      <a:latin typeface="Cambria Math" panose="02040503050406030204" pitchFamily="18" charset="0"/>
                                    </a:rPr>
                                  </m:ctrlPr>
                                </m:sSubPr>
                                <m:e>
                                  <m:r>
                                    <a:rPr lang="zh-CN" altLang="en-US" b="1" i="1">
                                      <a:solidFill>
                                        <a:srgbClr val="C00000"/>
                                      </a:solidFill>
                                      <a:latin typeface="Cambria Math" panose="02040503050406030204" pitchFamily="18" charset="0"/>
                                    </a:rPr>
                                    <m:t>𝒕</m:t>
                                  </m:r>
                                </m:e>
                                <m:sub>
                                  <m:r>
                                    <a:rPr lang="zh-CN" altLang="en-US" b="1" i="1">
                                      <a:solidFill>
                                        <a:srgbClr val="C00000"/>
                                      </a:solidFill>
                                      <a:latin typeface="Cambria Math" panose="02040503050406030204" pitchFamily="18" charset="0"/>
                                    </a:rPr>
                                    <m:t>𝒇</m:t>
                                  </m:r>
                                </m:sub>
                              </m:sSub>
                            </m:den>
                          </m:f>
                          <m:r>
                            <a:rPr lang="zh-CN" altLang="en-US" b="1" i="0">
                              <a:solidFill>
                                <a:srgbClr val="C00000"/>
                              </a:solidFill>
                              <a:latin typeface="Cambria Math" panose="02040503050406030204" pitchFamily="18" charset="0"/>
                            </a:rPr>
                            <m:t>⋅</m:t>
                          </m:r>
                          <m:sSup>
                            <m:sSupPr>
                              <m:ctrlPr>
                                <a:rPr lang="zh-CN" altLang="en-US" b="1" i="1">
                                  <a:solidFill>
                                    <a:srgbClr val="C00000"/>
                                  </a:solidFill>
                                  <a:latin typeface="Cambria Math" panose="02040503050406030204" pitchFamily="18" charset="0"/>
                                </a:rPr>
                              </m:ctrlPr>
                            </m:sSupPr>
                            <m:e>
                              <m:d>
                                <m:dPr>
                                  <m:ctrlPr>
                                    <a:rPr lang="zh-CN" altLang="en-US" b="1" i="1">
                                      <a:solidFill>
                                        <a:srgbClr val="C00000"/>
                                      </a:solidFill>
                                      <a:latin typeface="Cambria Math" panose="02040503050406030204" pitchFamily="18" charset="0"/>
                                    </a:rPr>
                                  </m:ctrlPr>
                                </m:dPr>
                                <m:e>
                                  <m:f>
                                    <m:fPr>
                                      <m:ctrlPr>
                                        <a:rPr lang="zh-CN" altLang="en-US" b="1" i="1">
                                          <a:solidFill>
                                            <a:srgbClr val="C00000"/>
                                          </a:solidFill>
                                          <a:latin typeface="Cambria Math" panose="02040503050406030204" pitchFamily="18" charset="0"/>
                                        </a:rPr>
                                      </m:ctrlPr>
                                    </m:fPr>
                                    <m:num>
                                      <m:r>
                                        <a:rPr lang="zh-CN" altLang="en-US" b="1" i="1">
                                          <a:solidFill>
                                            <a:srgbClr val="C00000"/>
                                          </a:solidFill>
                                          <a:latin typeface="Cambria Math" panose="02040503050406030204" pitchFamily="18" charset="0"/>
                                        </a:rPr>
                                        <m:t>𝑫</m:t>
                                      </m:r>
                                    </m:num>
                                    <m:den>
                                      <m:r>
                                        <a:rPr lang="zh-CN" altLang="en-US" b="1" i="1">
                                          <a:solidFill>
                                            <a:srgbClr val="C00000"/>
                                          </a:solidFill>
                                          <a:latin typeface="Cambria Math" panose="02040503050406030204" pitchFamily="18" charset="0"/>
                                        </a:rPr>
                                        <m:t>𝝁</m:t>
                                      </m:r>
                                    </m:den>
                                  </m:f>
                                </m:e>
                              </m:d>
                            </m:e>
                            <m:sup>
                              <m:r>
                                <a:rPr lang="zh-CN" altLang="en-US" b="1" i="0">
                                  <a:solidFill>
                                    <a:srgbClr val="C00000"/>
                                  </a:solidFill>
                                  <a:latin typeface="Cambria Math" panose="02040503050406030204" pitchFamily="18" charset="0"/>
                                </a:rPr>
                                <m:t>𝟑</m:t>
                              </m:r>
                            </m:sup>
                          </m:sSup>
                        </m:e>
                      </m:d>
                    </m:oMath>
                  </m:oMathPara>
                </a14:m>
                <a:endParaRPr lang="zh-CN" altLang="en-US" b="1" dirty="0">
                  <a:solidFill>
                    <a:srgbClr val="C00000"/>
                  </a:solidFill>
                </a:endParaRPr>
              </a:p>
            </p:txBody>
          </p:sp>
        </mc:Choice>
        <mc:Fallback xmlns="">
          <p:sp>
            <p:nvSpPr>
              <p:cNvPr id="18" name="矩形 17">
                <a:extLst>
                  <a:ext uri="{FF2B5EF4-FFF2-40B4-BE49-F238E27FC236}">
                    <a16:creationId xmlns="" xmlns:a16="http://schemas.microsoft.com/office/drawing/2014/main" xmlns:a14="http://schemas.microsoft.com/office/drawing/2010/main" id="{D6E6C055-4400-4FBB-B370-75FF1775F7B0}"/>
                  </a:ext>
                </a:extLst>
              </p:cNvPr>
              <p:cNvSpPr>
                <a:spLocks noRot="1" noChangeAspect="1" noMove="1" noResize="1" noEditPoints="1" noAdjustHandles="1" noChangeArrowheads="1" noChangeShapeType="1" noTextEdit="1"/>
              </p:cNvSpPr>
              <p:nvPr/>
            </p:nvSpPr>
            <p:spPr>
              <a:xfrm>
                <a:off x="752652" y="3193636"/>
                <a:ext cx="4034951" cy="82445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 xmlns:a16="http://schemas.microsoft.com/office/drawing/2014/main" id="{D417DE48-D052-447D-8BBE-077D962DCBFE}"/>
                  </a:ext>
                </a:extLst>
              </p:cNvPr>
              <p:cNvSpPr txBox="1"/>
              <p:nvPr/>
            </p:nvSpPr>
            <p:spPr>
              <a:xfrm>
                <a:off x="5021890" y="3448676"/>
                <a:ext cx="4656791" cy="369332"/>
              </a:xfrm>
              <a:prstGeom prst="rect">
                <a:avLst/>
              </a:prstGeom>
              <a:noFill/>
              <a:ln w="38100">
                <a:solidFill>
                  <a:srgbClr val="FF0000"/>
                </a:solidFill>
              </a:ln>
            </p:spPr>
            <p:txBody>
              <a:bodyPr wrap="square" rtlCol="0">
                <a:spAutoFit/>
              </a:bodyPr>
              <a:lstStyle/>
              <a:p>
                <a:pPr marL="201168" lvl="1">
                  <a:spcAft>
                    <a:spcPts val="600"/>
                  </a:spcAft>
                  <a:buClr>
                    <a:schemeClr val="accent1"/>
                  </a:buClr>
                </a:pPr>
                <a:r>
                  <a:rPr lang="en-US" altLang="zh-CN" dirty="0">
                    <a:solidFill>
                      <a:srgbClr val="002060"/>
                    </a:solidFill>
                    <a:latin typeface="Arial" panose="020B0604020202020204" pitchFamily="34" charset="0"/>
                    <a:ea typeface="微软雅黑" panose="020B0503020204020204" pitchFamily="34" charset="-122"/>
                  </a:rPr>
                  <a:t>Only two parameters:</a:t>
                </a:r>
                <a14:m>
                  <m:oMath xmlns:m="http://schemas.openxmlformats.org/officeDocument/2006/math">
                    <m:r>
                      <a:rPr lang="en-US" altLang="zh-CN" b="0" i="0" smtClean="0">
                        <a:solidFill>
                          <a:srgbClr val="002060"/>
                        </a:solidFill>
                        <a:latin typeface="Cambria Math" panose="02040503050406030204" pitchFamily="18" charset="0"/>
                      </a:rPr>
                      <m:t> </m:t>
                    </m:r>
                    <m:r>
                      <a:rPr lang="zh-CN" altLang="en-US" i="1">
                        <a:solidFill>
                          <a:srgbClr val="002060"/>
                        </a:solidFill>
                        <a:latin typeface="Cambria Math" panose="02040503050406030204" pitchFamily="18" charset="0"/>
                      </a:rPr>
                      <m:t>𝜌</m:t>
                    </m:r>
                    <m:r>
                      <a:rPr lang="en-US" altLang="zh-CN" b="0" i="1" smtClean="0">
                        <a:solidFill>
                          <a:srgbClr val="002060"/>
                        </a:solidFill>
                        <a:latin typeface="Cambria Math" panose="02040503050406030204" pitchFamily="18" charset="0"/>
                      </a:rPr>
                      <m:t>,</m:t>
                    </m:r>
                    <m:r>
                      <a:rPr lang="zh-CN" altLang="en-US" i="1">
                        <a:solidFill>
                          <a:srgbClr val="002060"/>
                        </a:solidFill>
                        <a:latin typeface="Cambria Math" panose="02040503050406030204" pitchFamily="18" charset="0"/>
                      </a:rPr>
                      <m:t>𝜇</m:t>
                    </m:r>
                  </m:oMath>
                </a14:m>
                <a:r>
                  <a:rPr lang="en-US" altLang="zh-CN" dirty="0">
                    <a:solidFill>
                      <a:srgbClr val="002060"/>
                    </a:solidFill>
                    <a:latin typeface="Arial" panose="020B0604020202020204" pitchFamily="34" charset="0"/>
                    <a:ea typeface="微软雅黑" panose="020B0503020204020204" pitchFamily="34" charset="-122"/>
                  </a:rPr>
                  <a:t> </a:t>
                </a:r>
                <a:endParaRPr lang="zh-CN" altLang="en-US" dirty="0">
                  <a:solidFill>
                    <a:srgbClr val="002060"/>
                  </a:solidFill>
                  <a:latin typeface="Arial" panose="020B0604020202020204" pitchFamily="34" charset="0"/>
                  <a:ea typeface="微软雅黑" panose="020B0503020204020204" pitchFamily="34" charset="-122"/>
                </a:endParaRPr>
              </a:p>
            </p:txBody>
          </p:sp>
        </mc:Choice>
        <mc:Fallback xmlns="">
          <p:sp>
            <p:nvSpPr>
              <p:cNvPr id="24" name="文本框 23">
                <a:extLst>
                  <a:ext uri="{FF2B5EF4-FFF2-40B4-BE49-F238E27FC236}">
                    <a16:creationId xmlns="" xmlns:a16="http://schemas.microsoft.com/office/drawing/2014/main" xmlns:a14="http://schemas.microsoft.com/office/drawing/2010/main" id="{D417DE48-D052-447D-8BBE-077D962DCBFE}"/>
                  </a:ext>
                </a:extLst>
              </p:cNvPr>
              <p:cNvSpPr txBox="1">
                <a:spLocks noRot="1" noChangeAspect="1" noMove="1" noResize="1" noEditPoints="1" noAdjustHandles="1" noChangeArrowheads="1" noChangeShapeType="1" noTextEdit="1"/>
              </p:cNvSpPr>
              <p:nvPr/>
            </p:nvSpPr>
            <p:spPr>
              <a:xfrm>
                <a:off x="5021890" y="3448676"/>
                <a:ext cx="4656791" cy="369332"/>
              </a:xfrm>
              <a:prstGeom prst="rect">
                <a:avLst/>
              </a:prstGeom>
              <a:blipFill rotWithShape="0">
                <a:blip r:embed="rId7"/>
                <a:stretch>
                  <a:fillRect t="-4545" b="-19697"/>
                </a:stretch>
              </a:blipFill>
              <a:ln w="38100">
                <a:solidFill>
                  <a:srgbClr val="FF0000"/>
                </a:solidFill>
              </a:ln>
            </p:spPr>
            <p:txBody>
              <a:bodyPr/>
              <a:lstStyle/>
              <a:p>
                <a:r>
                  <a:rPr lang="en-US">
                    <a:noFill/>
                  </a:rPr>
                  <a:t> </a:t>
                </a:r>
              </a:p>
            </p:txBody>
          </p:sp>
        </mc:Fallback>
      </mc:AlternateContent>
      <p:pic>
        <p:nvPicPr>
          <p:cNvPr id="22" name="图片 21">
            <a:extLst>
              <a:ext uri="{FF2B5EF4-FFF2-40B4-BE49-F238E27FC236}">
                <a16:creationId xmlns="" xmlns:a16="http://schemas.microsoft.com/office/drawing/2014/main" id="{CC44581A-3275-416D-8A3F-DC20E5EA992F}"/>
              </a:ext>
            </a:extLst>
          </p:cNvPr>
          <p:cNvPicPr>
            <a:picLocks noChangeAspect="1"/>
          </p:cNvPicPr>
          <p:nvPr/>
        </p:nvPicPr>
        <p:blipFill>
          <a:blip r:embed="rId8"/>
          <a:stretch>
            <a:fillRect/>
          </a:stretch>
        </p:blipFill>
        <p:spPr>
          <a:xfrm>
            <a:off x="7520633" y="154658"/>
            <a:ext cx="4471070" cy="2076673"/>
          </a:xfrm>
          <a:prstGeom prst="rect">
            <a:avLst/>
          </a:prstGeom>
        </p:spPr>
      </p:pic>
      <p:sp>
        <p:nvSpPr>
          <p:cNvPr id="20" name="标题 57">
            <a:extLst>
              <a:ext uri="{FF2B5EF4-FFF2-40B4-BE49-F238E27FC236}">
                <a16:creationId xmlns="" xmlns:a16="http://schemas.microsoft.com/office/drawing/2014/main" id="{82982E24-FADA-43CE-96ED-90667F6F54B2}"/>
              </a:ext>
            </a:extLst>
          </p:cNvPr>
          <p:cNvSpPr txBox="1">
            <a:spLocks/>
          </p:cNvSpPr>
          <p:nvPr/>
        </p:nvSpPr>
        <p:spPr bwMode="auto">
          <a:xfrm>
            <a:off x="446483" y="3937575"/>
            <a:ext cx="11163993" cy="70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nSpc>
                <a:spcPct val="120000"/>
              </a:lnSpc>
            </a:pPr>
            <a:r>
              <a:rPr lang="en-US" altLang="zh-CN" sz="2800" smtClean="0"/>
              <a:t>Model: Third order for inflow rates </a:t>
            </a:r>
            <a:endParaRPr lang="zh-CN" altLang="en-US" sz="2800" dirty="0"/>
          </a:p>
        </p:txBody>
      </p:sp>
      <p:sp>
        <p:nvSpPr>
          <p:cNvPr id="23" name="文本框 22">
            <a:extLst>
              <a:ext uri="{FF2B5EF4-FFF2-40B4-BE49-F238E27FC236}">
                <a16:creationId xmlns="" xmlns:a16="http://schemas.microsoft.com/office/drawing/2014/main" id="{5720A073-C413-4F0E-A531-3CD9FF30AD13}"/>
              </a:ext>
            </a:extLst>
          </p:cNvPr>
          <p:cNvSpPr txBox="1"/>
          <p:nvPr/>
        </p:nvSpPr>
        <p:spPr>
          <a:xfrm>
            <a:off x="396086" y="4635214"/>
            <a:ext cx="10744854" cy="369332"/>
          </a:xfrm>
          <a:prstGeom prst="rect">
            <a:avLst/>
          </a:prstGeom>
          <a:noFill/>
        </p:spPr>
        <p:txBody>
          <a:bodyPr wrap="square" rtlCol="0">
            <a:spAutoFit/>
          </a:bodyPr>
          <a:lstStyle/>
          <a:p>
            <a:pPr marL="342900" indent="-342900">
              <a:buFont typeface="Wingdings" panose="05000000000000000000" pitchFamily="2" charset="2"/>
              <a:buChar char="Ø"/>
            </a:pPr>
            <a:r>
              <a:rPr lang="en-US" altLang="zh-CN" dirty="0">
                <a:solidFill>
                  <a:srgbClr val="002060"/>
                </a:solidFill>
              </a:rPr>
              <a:t>Total delay: </a:t>
            </a:r>
            <a:r>
              <a:rPr lang="en-US" altLang="zh-CN" i="1" dirty="0">
                <a:solidFill>
                  <a:srgbClr val="002060"/>
                </a:solidFill>
              </a:rPr>
              <a:t>W</a:t>
            </a:r>
          </a:p>
        </p:txBody>
      </p:sp>
      <mc:AlternateContent xmlns:mc="http://schemas.openxmlformats.org/markup-compatibility/2006" xmlns:a14="http://schemas.microsoft.com/office/drawing/2010/main">
        <mc:Choice Requires="a14">
          <p:sp>
            <p:nvSpPr>
              <p:cNvPr id="25" name="矩形 24">
                <a:extLst>
                  <a:ext uri="{FF2B5EF4-FFF2-40B4-BE49-F238E27FC236}">
                    <a16:creationId xmlns="" xmlns:a16="http://schemas.microsoft.com/office/drawing/2014/main" id="{BAE56373-1854-4B3D-8EEA-AEC7BAF1DB98}"/>
                  </a:ext>
                </a:extLst>
              </p:cNvPr>
              <p:cNvSpPr/>
              <p:nvPr/>
            </p:nvSpPr>
            <p:spPr>
              <a:xfrm>
                <a:off x="2474213" y="4478290"/>
                <a:ext cx="3068019" cy="673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i="1" smtClean="0">
                          <a:solidFill>
                            <a:srgbClr val="002060"/>
                          </a:solidFill>
                          <a:latin typeface="Cambria Math" panose="02040503050406030204" pitchFamily="18" charset="0"/>
                        </a:rPr>
                        <m:t>𝑊</m:t>
                      </m:r>
                      <m:r>
                        <a:rPr lang="zh-CN" altLang="en-US" sz="1600" i="0">
                          <a:solidFill>
                            <a:srgbClr val="002060"/>
                          </a:solidFill>
                          <a:latin typeface="Cambria Math" panose="02040503050406030204" pitchFamily="18" charset="0"/>
                        </a:rPr>
                        <m:t>=</m:t>
                      </m:r>
                      <m:nary>
                        <m:naryPr>
                          <m:limLoc m:val="subSup"/>
                          <m:grow m:val="on"/>
                          <m:ctrlPr>
                            <a:rPr lang="zh-CN" altLang="en-US" sz="1600" i="1">
                              <a:solidFill>
                                <a:srgbClr val="002060"/>
                              </a:solidFill>
                              <a:latin typeface="Cambria Math" panose="02040503050406030204" pitchFamily="18" charset="0"/>
                            </a:rPr>
                          </m:ctrlPr>
                        </m:naryPr>
                        <m:sub>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i="0">
                                  <a:solidFill>
                                    <a:srgbClr val="002060"/>
                                  </a:solidFill>
                                  <a:latin typeface="Cambria Math" panose="02040503050406030204" pitchFamily="18" charset="0"/>
                                </a:rPr>
                                <m:t>0</m:t>
                              </m:r>
                            </m:sub>
                          </m:sSub>
                        </m:sub>
                        <m:sup>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i="0">
                                  <a:solidFill>
                                    <a:srgbClr val="002060"/>
                                  </a:solidFill>
                                  <a:latin typeface="Cambria Math" panose="02040503050406030204" pitchFamily="18" charset="0"/>
                                </a:rPr>
                                <m:t>3</m:t>
                              </m:r>
                            </m:sub>
                          </m:sSub>
                        </m:sup>
                        <m:e>
                          <m:d>
                            <m:dPr>
                              <m:begChr m:val=""/>
                              <m:ctrlPr>
                                <a:rPr lang="zh-CN" altLang="en-US" sz="1600" i="1">
                                  <a:solidFill>
                                    <a:srgbClr val="002060"/>
                                  </a:solidFill>
                                  <a:latin typeface="Cambria Math" panose="02040503050406030204" pitchFamily="18" charset="0"/>
                                </a:rPr>
                              </m:ctrlPr>
                            </m:dPr>
                            <m:e>
                              <m:r>
                                <a:rPr lang="zh-CN" altLang="en-US" sz="1600" i="1">
                                  <a:solidFill>
                                    <a:srgbClr val="002060"/>
                                  </a:solidFill>
                                  <a:latin typeface="Cambria Math" panose="02040503050406030204" pitchFamily="18" charset="0"/>
                                </a:rPr>
                                <m:t>𝑄</m:t>
                              </m:r>
                              <m:r>
                                <a:rPr lang="zh-CN" altLang="en-US" sz="1600" i="0">
                                  <a:solidFill>
                                    <a:srgbClr val="002060"/>
                                  </a:solidFill>
                                  <a:latin typeface="Cambria Math" panose="02040503050406030204" pitchFamily="18" charset="0"/>
                                </a:rPr>
                                <m:t>(</m:t>
                              </m:r>
                              <m:r>
                                <a:rPr lang="zh-CN" altLang="en-US" sz="1600" i="1">
                                  <a:solidFill>
                                    <a:srgbClr val="002060"/>
                                  </a:solidFill>
                                  <a:latin typeface="Cambria Math" panose="02040503050406030204" pitchFamily="18" charset="0"/>
                                </a:rPr>
                                <m:t>𝜏</m:t>
                              </m:r>
                            </m:e>
                          </m:d>
                        </m:e>
                      </m:nary>
                      <m:r>
                        <a:rPr lang="zh-CN" altLang="en-US" sz="1600" i="1">
                          <a:solidFill>
                            <a:srgbClr val="002060"/>
                          </a:solidFill>
                          <a:latin typeface="Cambria Math" panose="02040503050406030204" pitchFamily="18" charset="0"/>
                        </a:rPr>
                        <m:t>𝑑</m:t>
                      </m:r>
                      <m:r>
                        <a:rPr lang="zh-CN" altLang="en-US" sz="1600" i="1">
                          <a:solidFill>
                            <a:srgbClr val="002060"/>
                          </a:solidFill>
                          <a:latin typeface="Cambria Math" panose="02040503050406030204" pitchFamily="18" charset="0"/>
                        </a:rPr>
                        <m:t>𝜏</m:t>
                      </m:r>
                      <m:r>
                        <a:rPr lang="zh-CN" altLang="en-US" sz="1600" i="0">
                          <a:solidFill>
                            <a:srgbClr val="002060"/>
                          </a:solidFill>
                          <a:latin typeface="Cambria Math" panose="02040503050406030204" pitchFamily="18" charset="0"/>
                        </a:rPr>
                        <m:t>=</m:t>
                      </m:r>
                      <m:f>
                        <m:fPr>
                          <m:ctrlPr>
                            <a:rPr lang="zh-CN" altLang="en-US" sz="1600" i="1">
                              <a:solidFill>
                                <a:srgbClr val="002060"/>
                              </a:solidFill>
                              <a:latin typeface="Cambria Math" panose="02040503050406030204" pitchFamily="18" charset="0"/>
                            </a:rPr>
                          </m:ctrlPr>
                        </m:fPr>
                        <m:num>
                          <m:r>
                            <a:rPr lang="zh-CN" altLang="en-US" sz="1600" i="1">
                              <a:solidFill>
                                <a:srgbClr val="002060"/>
                              </a:solidFill>
                              <a:latin typeface="Cambria Math" panose="02040503050406030204" pitchFamily="18" charset="0"/>
                            </a:rPr>
                            <m:t>𝛾</m:t>
                          </m:r>
                        </m:num>
                        <m:den>
                          <m:r>
                            <a:rPr lang="zh-CN" altLang="en-US" sz="1600" i="0">
                              <a:solidFill>
                                <a:srgbClr val="002060"/>
                              </a:solidFill>
                              <a:latin typeface="Cambria Math" panose="02040503050406030204" pitchFamily="18" charset="0"/>
                            </a:rPr>
                            <m:t>80</m:t>
                          </m:r>
                        </m:den>
                      </m:f>
                      <m:sSup>
                        <m:sSupPr>
                          <m:ctrlPr>
                            <a:rPr lang="zh-CN" altLang="en-US" sz="1600" i="1">
                              <a:solidFill>
                                <a:srgbClr val="002060"/>
                              </a:solidFill>
                              <a:latin typeface="Cambria Math" panose="02040503050406030204" pitchFamily="18" charset="0"/>
                            </a:rPr>
                          </m:ctrlPr>
                        </m:sSupPr>
                        <m:e>
                          <m:d>
                            <m:dPr>
                              <m:ctrlPr>
                                <a:rPr lang="zh-CN" altLang="en-US" sz="1600" i="1">
                                  <a:solidFill>
                                    <a:srgbClr val="002060"/>
                                  </a:solidFill>
                                  <a:latin typeface="Cambria Math" panose="02040503050406030204" pitchFamily="18" charset="0"/>
                                </a:rPr>
                              </m:ctrlPr>
                            </m:dPr>
                            <m:e>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i="0">
                                      <a:solidFill>
                                        <a:srgbClr val="002060"/>
                                      </a:solidFill>
                                      <a:latin typeface="Cambria Math" panose="02040503050406030204" pitchFamily="18" charset="0"/>
                                    </a:rPr>
                                    <m:t>3</m:t>
                                  </m:r>
                                </m:sub>
                              </m:sSub>
                              <m:r>
                                <a:rPr lang="zh-CN" altLang="en-US" sz="1600" i="0">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i="0">
                                      <a:solidFill>
                                        <a:srgbClr val="002060"/>
                                      </a:solidFill>
                                      <a:latin typeface="Cambria Math" panose="02040503050406030204" pitchFamily="18" charset="0"/>
                                    </a:rPr>
                                    <m:t>0</m:t>
                                  </m:r>
                                </m:sub>
                              </m:sSub>
                            </m:e>
                          </m:d>
                        </m:e>
                        <m:sup>
                          <m:r>
                            <a:rPr lang="zh-CN" altLang="en-US" sz="1600" i="0">
                              <a:solidFill>
                                <a:srgbClr val="002060"/>
                              </a:solidFill>
                              <a:latin typeface="Cambria Math" panose="02040503050406030204" pitchFamily="18" charset="0"/>
                            </a:rPr>
                            <m:t>5</m:t>
                          </m:r>
                        </m:sup>
                      </m:sSup>
                    </m:oMath>
                  </m:oMathPara>
                </a14:m>
                <a:endParaRPr lang="zh-CN" altLang="en-US" sz="1600" dirty="0">
                  <a:solidFill>
                    <a:srgbClr val="002060"/>
                  </a:solidFill>
                </a:endParaRPr>
              </a:p>
            </p:txBody>
          </p:sp>
        </mc:Choice>
        <mc:Fallback xmlns="">
          <p:sp>
            <p:nvSpPr>
              <p:cNvPr id="25" name="矩形 24">
                <a:extLst>
                  <a:ext uri="{FF2B5EF4-FFF2-40B4-BE49-F238E27FC236}">
                    <a16:creationId xmlns="" xmlns:a16="http://schemas.microsoft.com/office/drawing/2014/main" xmlns:a14="http://schemas.microsoft.com/office/drawing/2010/main" id="{BAE56373-1854-4B3D-8EEA-AEC7BAF1DB98}"/>
                  </a:ext>
                </a:extLst>
              </p:cNvPr>
              <p:cNvSpPr>
                <a:spLocks noRot="1" noChangeAspect="1" noMove="1" noResize="1" noEditPoints="1" noAdjustHandles="1" noChangeArrowheads="1" noChangeShapeType="1" noTextEdit="1"/>
              </p:cNvSpPr>
              <p:nvPr/>
            </p:nvSpPr>
            <p:spPr>
              <a:xfrm>
                <a:off x="2474213" y="4478290"/>
                <a:ext cx="3068019" cy="673261"/>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 xmlns:a16="http://schemas.microsoft.com/office/drawing/2014/main" id="{3DC0C364-8C29-4B12-8992-5C1A49E11361}"/>
                  </a:ext>
                </a:extLst>
              </p:cNvPr>
              <p:cNvSpPr/>
              <p:nvPr/>
            </p:nvSpPr>
            <p:spPr>
              <a:xfrm>
                <a:off x="6416206" y="5187825"/>
                <a:ext cx="1626086" cy="601768"/>
              </a:xfrm>
              <a:prstGeom prst="rect">
                <a:avLst/>
              </a:prstGeom>
              <a:ln w="381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i="1" smtClean="0">
                          <a:solidFill>
                            <a:srgbClr val="002060"/>
                          </a:solidFill>
                          <a:latin typeface="Cambria Math" panose="02040503050406030204" pitchFamily="18" charset="0"/>
                        </a:rPr>
                        <m:t>𝜇</m:t>
                      </m:r>
                      <m:r>
                        <a:rPr lang="zh-CN" altLang="en-US" sz="1600" i="0">
                          <a:solidFill>
                            <a:srgbClr val="002060"/>
                          </a:solidFill>
                          <a:latin typeface="Cambria Math" panose="02040503050406030204" pitchFamily="18" charset="0"/>
                        </a:rPr>
                        <m:t>=</m:t>
                      </m:r>
                      <m:f>
                        <m:fPr>
                          <m:ctrlPr>
                            <a:rPr lang="zh-CN" altLang="en-US" sz="1600" i="1">
                              <a:solidFill>
                                <a:srgbClr val="002060"/>
                              </a:solidFill>
                              <a:latin typeface="Cambria Math" panose="02040503050406030204" pitchFamily="18" charset="0"/>
                            </a:rPr>
                          </m:ctrlPr>
                        </m:fPr>
                        <m:num>
                          <m:r>
                            <m:rPr>
                              <m:nor/>
                            </m:rPr>
                            <a:rPr lang="en-US" altLang="zh-CN" sz="1600" b="0" i="1" smtClean="0">
                              <a:solidFill>
                                <a:srgbClr val="002060"/>
                              </a:solidFill>
                              <a:latin typeface="Cambria Math" panose="02040503050406030204" pitchFamily="18" charset="0"/>
                            </a:rPr>
                            <m:t>d</m:t>
                          </m:r>
                          <m:r>
                            <m:rPr>
                              <m:nor/>
                            </m:rPr>
                            <a:rPr lang="en-US" altLang="zh-CN" sz="1600" b="0" baseline="-25000" smtClean="0">
                              <a:solidFill>
                                <a:srgbClr val="002060"/>
                              </a:solidFill>
                              <a:latin typeface="Cambria Math" panose="02040503050406030204" pitchFamily="18" charset="0"/>
                            </a:rPr>
                            <m:t>3</m:t>
                          </m:r>
                          <m:r>
                            <m:rPr>
                              <m:nor/>
                            </m:rPr>
                            <a:rPr lang="zh-CN" altLang="en-US" sz="1600" i="1">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𝑑</m:t>
                              </m:r>
                            </m:e>
                            <m:sub>
                              <m:r>
                                <a:rPr lang="zh-CN" altLang="en-US" sz="1600" i="0">
                                  <a:solidFill>
                                    <a:srgbClr val="002060"/>
                                  </a:solidFill>
                                  <a:latin typeface="Cambria Math" panose="02040503050406030204" pitchFamily="18" charset="0"/>
                                </a:rPr>
                                <m:t>0</m:t>
                              </m:r>
                            </m:sub>
                          </m:sSub>
                        </m:num>
                        <m:den>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i="0">
                                  <a:solidFill>
                                    <a:srgbClr val="002060"/>
                                  </a:solidFill>
                                  <a:latin typeface="Cambria Math" panose="02040503050406030204" pitchFamily="18" charset="0"/>
                                </a:rPr>
                                <m:t>3</m:t>
                              </m:r>
                            </m:sub>
                          </m:sSub>
                          <m:r>
                            <a:rPr lang="zh-CN" altLang="en-US" sz="1600" i="0">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i="0">
                                  <a:solidFill>
                                    <a:srgbClr val="002060"/>
                                  </a:solidFill>
                                  <a:latin typeface="Cambria Math" panose="02040503050406030204" pitchFamily="18" charset="0"/>
                                </a:rPr>
                                <m:t>0</m:t>
                              </m:r>
                            </m:sub>
                          </m:sSub>
                        </m:den>
                      </m:f>
                      <m:r>
                        <a:rPr lang="zh-CN" altLang="en-US" sz="1600" i="0">
                          <a:solidFill>
                            <a:srgbClr val="002060"/>
                          </a:solidFill>
                          <a:latin typeface="Cambria Math" panose="02040503050406030204" pitchFamily="18" charset="0"/>
                        </a:rPr>
                        <m:t>=</m:t>
                      </m:r>
                      <m:f>
                        <m:fPr>
                          <m:ctrlPr>
                            <a:rPr lang="zh-CN" altLang="en-US" sz="1600" i="1">
                              <a:solidFill>
                                <a:srgbClr val="002060"/>
                              </a:solidFill>
                              <a:latin typeface="Cambria Math" panose="02040503050406030204" pitchFamily="18" charset="0"/>
                            </a:rPr>
                          </m:ctrlPr>
                        </m:fPr>
                        <m:num>
                          <m:r>
                            <a:rPr lang="zh-CN" altLang="en-US" sz="1600" i="1">
                              <a:solidFill>
                                <a:srgbClr val="002060"/>
                              </a:solidFill>
                              <a:latin typeface="Cambria Math" panose="02040503050406030204" pitchFamily="18" charset="0"/>
                            </a:rPr>
                            <m:t>𝐷</m:t>
                          </m:r>
                        </m:num>
                        <m:den>
                          <m:r>
                            <a:rPr lang="zh-CN" altLang="en-US" sz="1600" i="1">
                              <a:solidFill>
                                <a:srgbClr val="002060"/>
                              </a:solidFill>
                              <a:latin typeface="Cambria Math" panose="02040503050406030204" pitchFamily="18" charset="0"/>
                            </a:rPr>
                            <m:t>𝑃</m:t>
                          </m:r>
                        </m:den>
                      </m:f>
                    </m:oMath>
                  </m:oMathPara>
                </a14:m>
                <a:endParaRPr lang="zh-CN" altLang="en-US" sz="1600" dirty="0">
                  <a:solidFill>
                    <a:srgbClr val="002060"/>
                  </a:solidFill>
                </a:endParaRPr>
              </a:p>
            </p:txBody>
          </p:sp>
        </mc:Choice>
        <mc:Fallback xmlns="">
          <p:sp>
            <p:nvSpPr>
              <p:cNvPr id="27" name="矩形 26">
                <a:extLst>
                  <a:ext uri="{FF2B5EF4-FFF2-40B4-BE49-F238E27FC236}">
                    <a16:creationId xmlns="" xmlns:a16="http://schemas.microsoft.com/office/drawing/2014/main" xmlns:a14="http://schemas.microsoft.com/office/drawing/2010/main" id="{3DC0C364-8C29-4B12-8992-5C1A49E11361}"/>
                  </a:ext>
                </a:extLst>
              </p:cNvPr>
              <p:cNvSpPr>
                <a:spLocks noRot="1" noChangeAspect="1" noMove="1" noResize="1" noEditPoints="1" noAdjustHandles="1" noChangeArrowheads="1" noChangeShapeType="1" noTextEdit="1"/>
              </p:cNvSpPr>
              <p:nvPr/>
            </p:nvSpPr>
            <p:spPr>
              <a:xfrm>
                <a:off x="6416206" y="5187825"/>
                <a:ext cx="1626086" cy="601768"/>
              </a:xfrm>
              <a:prstGeom prst="rect">
                <a:avLst/>
              </a:prstGeom>
              <a:blipFill rotWithShape="0">
                <a:blip r:embed="rId10"/>
                <a:stretch>
                  <a:fillRect/>
                </a:stretch>
              </a:blipFill>
              <a:ln w="38100">
                <a:solidFill>
                  <a:srgbClr val="FF0000"/>
                </a:solidFill>
              </a:ln>
            </p:spPr>
            <p:txBody>
              <a:bodyPr/>
              <a:lstStyle/>
              <a:p>
                <a:r>
                  <a:rPr lang="en-US">
                    <a:noFill/>
                  </a:rPr>
                  <a:t> </a:t>
                </a:r>
              </a:p>
            </p:txBody>
          </p:sp>
        </mc:Fallback>
      </mc:AlternateContent>
      <p:grpSp>
        <p:nvGrpSpPr>
          <p:cNvPr id="28" name="组合 27">
            <a:extLst>
              <a:ext uri="{FF2B5EF4-FFF2-40B4-BE49-F238E27FC236}">
                <a16:creationId xmlns="" xmlns:a16="http://schemas.microsoft.com/office/drawing/2014/main" id="{1BE3A07C-1884-418E-8F04-699EEFE39AA1}"/>
              </a:ext>
            </a:extLst>
          </p:cNvPr>
          <p:cNvGrpSpPr/>
          <p:nvPr/>
        </p:nvGrpSpPr>
        <p:grpSpPr>
          <a:xfrm>
            <a:off x="383243" y="5016748"/>
            <a:ext cx="6948116" cy="1087067"/>
            <a:chOff x="572328" y="2003820"/>
            <a:chExt cx="6948116" cy="1087067"/>
          </a:xfrm>
        </p:grpSpPr>
        <p:sp>
          <p:nvSpPr>
            <p:cNvPr id="29" name="文本框 28">
              <a:extLst>
                <a:ext uri="{FF2B5EF4-FFF2-40B4-BE49-F238E27FC236}">
                  <a16:creationId xmlns="" xmlns:a16="http://schemas.microsoft.com/office/drawing/2014/main" id="{12C84C8C-A6EB-473D-805A-03FE136BE600}"/>
                </a:ext>
              </a:extLst>
            </p:cNvPr>
            <p:cNvSpPr txBox="1"/>
            <p:nvPr/>
          </p:nvSpPr>
          <p:spPr>
            <a:xfrm>
              <a:off x="572328" y="2044447"/>
              <a:ext cx="6948116" cy="1046440"/>
            </a:xfrm>
            <a:prstGeom prst="rect">
              <a:avLst/>
            </a:prstGeom>
            <a:noFill/>
          </p:spPr>
          <p:txBody>
            <a:bodyPr wrap="square" rtlCol="0">
              <a:spAutoFit/>
            </a:bodyPr>
            <a:lstStyle/>
            <a:p>
              <a:pPr marL="342900" indent="-342900">
                <a:buFont typeface="Wingdings" panose="05000000000000000000" pitchFamily="2" charset="2"/>
                <a:buChar char="Ø"/>
              </a:pPr>
              <a:r>
                <a:rPr lang="en-US" altLang="zh-CN" sz="1600" dirty="0">
                  <a:solidFill>
                    <a:srgbClr val="002060"/>
                  </a:solidFill>
                  <a:latin typeface="Arial" panose="020B0604020202020204" pitchFamily="34" charset="0"/>
                  <a:ea typeface="微软雅黑" panose="020B0503020204020204" pitchFamily="34" charset="-122"/>
                </a:rPr>
                <a:t>Average delay:</a:t>
              </a:r>
            </a:p>
            <a:p>
              <a:r>
                <a:rPr lang="en-US" altLang="zh-CN" sz="1400" dirty="0">
                  <a:solidFill>
                    <a:srgbClr val="002060"/>
                  </a:solidFill>
                </a:rPr>
                <a:t>       </a:t>
              </a:r>
            </a:p>
            <a:p>
              <a:endParaRPr lang="en-US" altLang="zh-CN" sz="1600" dirty="0">
                <a:solidFill>
                  <a:srgbClr val="002060"/>
                </a:solidFill>
              </a:endParaRPr>
            </a:p>
            <a:p>
              <a:endParaRPr lang="en-US" altLang="zh-CN" sz="1600" dirty="0">
                <a:solidFill>
                  <a:srgbClr val="002060"/>
                </a:solidFill>
              </a:endParaRPr>
            </a:p>
          </p:txBody>
        </p:sp>
        <mc:AlternateContent xmlns:mc="http://schemas.openxmlformats.org/markup-compatibility/2006" xmlns:a14="http://schemas.microsoft.com/office/drawing/2010/main">
          <mc:Choice Requires="a14">
            <p:sp>
              <p:nvSpPr>
                <p:cNvPr id="30" name="矩形 29">
                  <a:extLst>
                    <a:ext uri="{FF2B5EF4-FFF2-40B4-BE49-F238E27FC236}">
                      <a16:creationId xmlns="" xmlns:a16="http://schemas.microsoft.com/office/drawing/2014/main" id="{344A6976-C2E3-42E3-A7DD-E099B7A2A62D}"/>
                    </a:ext>
                  </a:extLst>
                </p:cNvPr>
                <p:cNvSpPr/>
                <p:nvPr/>
              </p:nvSpPr>
              <p:spPr>
                <a:xfrm>
                  <a:off x="2437019" y="2003820"/>
                  <a:ext cx="3520579" cy="6931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i="1" smtClean="0">
                            <a:solidFill>
                              <a:srgbClr val="002060"/>
                            </a:solidFill>
                            <a:latin typeface="Cambria Math" panose="02040503050406030204" pitchFamily="18" charset="0"/>
                          </a:rPr>
                          <m:t>𝑤</m:t>
                        </m:r>
                        <m:r>
                          <a:rPr lang="zh-CN" altLang="en-US" sz="1600" i="0">
                            <a:solidFill>
                              <a:srgbClr val="002060"/>
                            </a:solidFill>
                            <a:latin typeface="Cambria Math" panose="02040503050406030204" pitchFamily="18" charset="0"/>
                          </a:rPr>
                          <m:t>=</m:t>
                        </m:r>
                        <m:f>
                          <m:fPr>
                            <m:ctrlPr>
                              <a:rPr lang="en-US" altLang="zh-CN" sz="1600" i="1" smtClean="0">
                                <a:solidFill>
                                  <a:srgbClr val="002060"/>
                                </a:solidFill>
                                <a:latin typeface="Cambria Math" panose="02040503050406030204" pitchFamily="18" charset="0"/>
                              </a:rPr>
                            </m:ctrlPr>
                          </m:fPr>
                          <m:num>
                            <m:r>
                              <a:rPr lang="en-US" altLang="zh-CN" sz="1600" b="0" i="1" smtClean="0">
                                <a:solidFill>
                                  <a:srgbClr val="002060"/>
                                </a:solidFill>
                                <a:latin typeface="Cambria Math" panose="02040503050406030204" pitchFamily="18" charset="0"/>
                              </a:rPr>
                              <m:t>𝑊</m:t>
                            </m:r>
                          </m:num>
                          <m:den>
                            <m:r>
                              <a:rPr lang="en-US" altLang="zh-CN" sz="1600" b="0" i="1" smtClean="0">
                                <a:solidFill>
                                  <a:srgbClr val="002060"/>
                                </a:solidFill>
                                <a:latin typeface="Cambria Math" panose="02040503050406030204" pitchFamily="18" charset="0"/>
                              </a:rPr>
                              <m:t>𝑑</m:t>
                            </m:r>
                            <m:r>
                              <a:rPr lang="en-US" altLang="zh-CN" sz="1600" b="0" i="1" baseline="-25000" smtClean="0">
                                <a:solidFill>
                                  <a:srgbClr val="002060"/>
                                </a:solidFill>
                                <a:latin typeface="Cambria Math" panose="02040503050406030204" pitchFamily="18" charset="0"/>
                              </a:rPr>
                              <m:t>3</m:t>
                            </m:r>
                            <m:r>
                              <a:rPr lang="en-US" altLang="zh-CN" sz="1600" b="0" i="1" smtClean="0">
                                <a:solidFill>
                                  <a:srgbClr val="002060"/>
                                </a:solidFill>
                                <a:latin typeface="Cambria Math" panose="02040503050406030204" pitchFamily="18" charset="0"/>
                              </a:rPr>
                              <m:t>−</m:t>
                            </m:r>
                            <m:r>
                              <a:rPr lang="en-US" altLang="zh-CN" sz="1600" b="0" i="1" smtClean="0">
                                <a:solidFill>
                                  <a:srgbClr val="002060"/>
                                </a:solidFill>
                                <a:latin typeface="Cambria Math" panose="02040503050406030204" pitchFamily="18" charset="0"/>
                              </a:rPr>
                              <m:t>𝑑</m:t>
                            </m:r>
                            <m:r>
                              <a:rPr lang="en-US" altLang="zh-CN" sz="1600" b="0" i="1" baseline="-25000" smtClean="0">
                                <a:solidFill>
                                  <a:srgbClr val="002060"/>
                                </a:solidFill>
                                <a:latin typeface="Cambria Math" panose="02040503050406030204" pitchFamily="18" charset="0"/>
                              </a:rPr>
                              <m:t>0</m:t>
                            </m:r>
                          </m:den>
                        </m:f>
                        <m:r>
                          <a:rPr lang="en-US" altLang="zh-CN" sz="1600" b="0" i="1" smtClean="0">
                            <a:solidFill>
                              <a:srgbClr val="002060"/>
                            </a:solidFill>
                            <a:latin typeface="Cambria Math" panose="02040503050406030204" pitchFamily="18" charset="0"/>
                          </a:rPr>
                          <m:t>=</m:t>
                        </m:r>
                        <m:f>
                          <m:fPr>
                            <m:ctrlPr>
                              <a:rPr lang="zh-CN" altLang="en-US" sz="1600" i="1">
                                <a:solidFill>
                                  <a:srgbClr val="002060"/>
                                </a:solidFill>
                                <a:latin typeface="Cambria Math" panose="02040503050406030204" pitchFamily="18" charset="0"/>
                              </a:rPr>
                            </m:ctrlPr>
                          </m:fPr>
                          <m:num>
                            <m:r>
                              <a:rPr lang="zh-CN" altLang="en-US" sz="1600" i="1">
                                <a:solidFill>
                                  <a:srgbClr val="002060"/>
                                </a:solidFill>
                                <a:latin typeface="Cambria Math" panose="02040503050406030204" pitchFamily="18" charset="0"/>
                              </a:rPr>
                              <m:t>𝛾</m:t>
                            </m:r>
                          </m:num>
                          <m:den>
                            <m:r>
                              <a:rPr lang="zh-CN" altLang="en-US" sz="1600">
                                <a:solidFill>
                                  <a:srgbClr val="002060"/>
                                </a:solidFill>
                                <a:latin typeface="Cambria Math" panose="02040503050406030204" pitchFamily="18" charset="0"/>
                              </a:rPr>
                              <m:t>80</m:t>
                            </m:r>
                            <m:r>
                              <a:rPr lang="zh-CN" altLang="en-US" sz="1600" i="1">
                                <a:solidFill>
                                  <a:srgbClr val="002060"/>
                                </a:solidFill>
                                <a:latin typeface="Cambria Math" panose="02040503050406030204" pitchFamily="18" charset="0"/>
                              </a:rPr>
                              <m:t>𝜇</m:t>
                            </m:r>
                          </m:den>
                        </m:f>
                        <m:r>
                          <a:rPr lang="zh-CN" altLang="en-US" sz="1600">
                            <a:solidFill>
                              <a:srgbClr val="002060"/>
                            </a:solidFill>
                            <a:latin typeface="Cambria Math" panose="02040503050406030204" pitchFamily="18" charset="0"/>
                          </a:rPr>
                          <m:t>⋅</m:t>
                        </m:r>
                        <m:sSup>
                          <m:sSupPr>
                            <m:ctrlPr>
                              <a:rPr lang="zh-CN" altLang="en-US" sz="1600" i="1">
                                <a:solidFill>
                                  <a:srgbClr val="002060"/>
                                </a:solidFill>
                                <a:latin typeface="Cambria Math" panose="02040503050406030204" pitchFamily="18" charset="0"/>
                              </a:rPr>
                            </m:ctrlPr>
                          </m:sSupPr>
                          <m:e>
                            <m:r>
                              <a:rPr lang="en-US" altLang="zh-CN" sz="1600" b="0" i="1" smtClean="0">
                                <a:solidFill>
                                  <a:srgbClr val="002060"/>
                                </a:solidFill>
                                <a:latin typeface="Cambria Math" panose="02040503050406030204" pitchFamily="18" charset="0"/>
                              </a:rPr>
                              <m:t>𝑃</m:t>
                            </m:r>
                          </m:e>
                          <m:sup>
                            <m:r>
                              <a:rPr lang="zh-CN" altLang="en-US" sz="1600">
                                <a:solidFill>
                                  <a:srgbClr val="002060"/>
                                </a:solidFill>
                                <a:latin typeface="Cambria Math" panose="02040503050406030204" pitchFamily="18" charset="0"/>
                              </a:rPr>
                              <m:t>4</m:t>
                            </m:r>
                          </m:sup>
                        </m:sSup>
                        <m:r>
                          <a:rPr lang="zh-CN" altLang="en-US" sz="1600">
                            <a:solidFill>
                              <a:srgbClr val="002060"/>
                            </a:solidFill>
                            <a:latin typeface="Cambria Math" panose="02040503050406030204" pitchFamily="18" charset="0"/>
                          </a:rPr>
                          <m:t>=</m:t>
                        </m:r>
                        <m:f>
                          <m:fPr>
                            <m:ctrlPr>
                              <a:rPr lang="zh-CN" altLang="en-US" sz="1600" i="1">
                                <a:solidFill>
                                  <a:srgbClr val="002060"/>
                                </a:solidFill>
                                <a:latin typeface="Cambria Math" panose="02040503050406030204" pitchFamily="18" charset="0"/>
                              </a:rPr>
                            </m:ctrlPr>
                          </m:fPr>
                          <m:num>
                            <m:r>
                              <a:rPr lang="zh-CN" altLang="en-US" sz="1600" i="1">
                                <a:solidFill>
                                  <a:srgbClr val="002060"/>
                                </a:solidFill>
                                <a:latin typeface="Cambria Math" panose="02040503050406030204" pitchFamily="18" charset="0"/>
                              </a:rPr>
                              <m:t>𝛾</m:t>
                            </m:r>
                          </m:num>
                          <m:den>
                            <m:r>
                              <a:rPr lang="zh-CN" altLang="en-US" sz="1600">
                                <a:solidFill>
                                  <a:srgbClr val="002060"/>
                                </a:solidFill>
                                <a:latin typeface="Cambria Math" panose="02040503050406030204" pitchFamily="18" charset="0"/>
                              </a:rPr>
                              <m:t>80</m:t>
                            </m:r>
                            <m:r>
                              <a:rPr lang="zh-CN" altLang="en-US" sz="1600" i="1">
                                <a:solidFill>
                                  <a:srgbClr val="002060"/>
                                </a:solidFill>
                                <a:latin typeface="Cambria Math" panose="02040503050406030204" pitchFamily="18" charset="0"/>
                              </a:rPr>
                              <m:t>𝜇</m:t>
                            </m:r>
                          </m:den>
                        </m:f>
                        <m:r>
                          <a:rPr lang="zh-CN" altLang="en-US" sz="1600">
                            <a:solidFill>
                              <a:srgbClr val="002060"/>
                            </a:solidFill>
                            <a:latin typeface="Cambria Math" panose="02040503050406030204" pitchFamily="18" charset="0"/>
                          </a:rPr>
                          <m:t>⋅</m:t>
                        </m:r>
                        <m:sSup>
                          <m:sSupPr>
                            <m:ctrlPr>
                              <a:rPr lang="zh-CN" altLang="en-US" sz="1600" i="1">
                                <a:solidFill>
                                  <a:srgbClr val="002060"/>
                                </a:solidFill>
                                <a:latin typeface="Cambria Math" panose="02040503050406030204" pitchFamily="18" charset="0"/>
                              </a:rPr>
                            </m:ctrlPr>
                          </m:sSupPr>
                          <m:e>
                            <m:d>
                              <m:dPr>
                                <m:ctrlPr>
                                  <a:rPr lang="zh-CN" altLang="en-US" sz="1600" i="1">
                                    <a:solidFill>
                                      <a:srgbClr val="002060"/>
                                    </a:solidFill>
                                    <a:latin typeface="Cambria Math" panose="02040503050406030204" pitchFamily="18" charset="0"/>
                                  </a:rPr>
                                </m:ctrlPr>
                              </m:dPr>
                              <m:e>
                                <m:f>
                                  <m:fPr>
                                    <m:ctrlPr>
                                      <a:rPr lang="zh-CN" altLang="en-US" sz="1600" i="1">
                                        <a:solidFill>
                                          <a:srgbClr val="002060"/>
                                        </a:solidFill>
                                        <a:latin typeface="Cambria Math" panose="02040503050406030204" pitchFamily="18" charset="0"/>
                                      </a:rPr>
                                    </m:ctrlPr>
                                  </m:fPr>
                                  <m:num>
                                    <m:r>
                                      <a:rPr lang="zh-CN" altLang="en-US" sz="1600" i="1">
                                        <a:solidFill>
                                          <a:srgbClr val="002060"/>
                                        </a:solidFill>
                                        <a:latin typeface="Cambria Math" panose="02040503050406030204" pitchFamily="18" charset="0"/>
                                      </a:rPr>
                                      <m:t>𝐷</m:t>
                                    </m:r>
                                  </m:num>
                                  <m:den>
                                    <m:r>
                                      <a:rPr lang="zh-CN" altLang="en-US" sz="1600" i="1">
                                        <a:solidFill>
                                          <a:srgbClr val="002060"/>
                                        </a:solidFill>
                                        <a:latin typeface="Cambria Math" panose="02040503050406030204" pitchFamily="18" charset="0"/>
                                      </a:rPr>
                                      <m:t>𝜇</m:t>
                                    </m:r>
                                  </m:den>
                                </m:f>
                              </m:e>
                            </m:d>
                          </m:e>
                          <m:sup>
                            <m:r>
                              <a:rPr lang="zh-CN" altLang="en-US" sz="1600">
                                <a:solidFill>
                                  <a:srgbClr val="002060"/>
                                </a:solidFill>
                                <a:latin typeface="Cambria Math" panose="02040503050406030204" pitchFamily="18" charset="0"/>
                              </a:rPr>
                              <m:t>4</m:t>
                            </m:r>
                          </m:sup>
                        </m:sSup>
                      </m:oMath>
                    </m:oMathPara>
                  </a14:m>
                  <a:endParaRPr lang="zh-CN" altLang="en-US" sz="1600" dirty="0">
                    <a:solidFill>
                      <a:srgbClr val="002060"/>
                    </a:solidFill>
                  </a:endParaRPr>
                </a:p>
              </p:txBody>
            </p:sp>
          </mc:Choice>
          <mc:Fallback xmlns="">
            <p:sp>
              <p:nvSpPr>
                <p:cNvPr id="30" name="矩形 29">
                  <a:extLst>
                    <a:ext uri="{FF2B5EF4-FFF2-40B4-BE49-F238E27FC236}">
                      <a16:creationId xmlns="" xmlns:a16="http://schemas.microsoft.com/office/drawing/2014/main" xmlns:a14="http://schemas.microsoft.com/office/drawing/2010/main" id="{344A6976-C2E3-42E3-A7DD-E099B7A2A62D}"/>
                    </a:ext>
                  </a:extLst>
                </p:cNvPr>
                <p:cNvSpPr>
                  <a:spLocks noRot="1" noChangeAspect="1" noMove="1" noResize="1" noEditPoints="1" noAdjustHandles="1" noChangeArrowheads="1" noChangeShapeType="1" noTextEdit="1"/>
                </p:cNvSpPr>
                <p:nvPr/>
              </p:nvSpPr>
              <p:spPr>
                <a:xfrm>
                  <a:off x="2437019" y="2003820"/>
                  <a:ext cx="3520579" cy="693138"/>
                </a:xfrm>
                <a:prstGeom prst="rect">
                  <a:avLst/>
                </a:prstGeom>
                <a:blipFill rotWithShape="0">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文本框 30">
                <a:extLst>
                  <a:ext uri="{FF2B5EF4-FFF2-40B4-BE49-F238E27FC236}">
                    <a16:creationId xmlns="" xmlns:a16="http://schemas.microsoft.com/office/drawing/2014/main" id="{75CBCF63-3F93-4358-9147-1F4D3E5558DC}"/>
                  </a:ext>
                </a:extLst>
              </p:cNvPr>
              <p:cNvSpPr txBox="1"/>
              <p:nvPr/>
            </p:nvSpPr>
            <p:spPr>
              <a:xfrm>
                <a:off x="7229249" y="6176314"/>
                <a:ext cx="2814482" cy="338554"/>
              </a:xfrm>
              <a:prstGeom prst="rect">
                <a:avLst/>
              </a:prstGeom>
              <a:noFill/>
              <a:ln w="38100">
                <a:solidFill>
                  <a:srgbClr val="FF0000"/>
                </a:solidFill>
              </a:ln>
            </p:spPr>
            <p:txBody>
              <a:bodyPr wrap="square" rtlCol="0">
                <a:spAutoFit/>
              </a:bodyPr>
              <a:lstStyle/>
              <a:p>
                <a:pPr marL="201168" lvl="1">
                  <a:spcAft>
                    <a:spcPts val="600"/>
                  </a:spcAft>
                  <a:buClr>
                    <a:schemeClr val="accent1"/>
                  </a:buClr>
                </a:pPr>
                <a:r>
                  <a:rPr lang="en-US" altLang="zh-CN" sz="1600" dirty="0">
                    <a:solidFill>
                      <a:srgbClr val="002060"/>
                    </a:solidFill>
                    <a:latin typeface="Arial" panose="020B0604020202020204" pitchFamily="34" charset="0"/>
                    <a:ea typeface="微软雅黑" panose="020B0503020204020204" pitchFamily="34" charset="-122"/>
                  </a:rPr>
                  <a:t>Only two parameters: </a:t>
                </a:r>
                <a14:m>
                  <m:oMath xmlns:m="http://schemas.openxmlformats.org/officeDocument/2006/math">
                    <m:r>
                      <a:rPr lang="zh-CN" altLang="en-US" sz="1600" i="1">
                        <a:solidFill>
                          <a:srgbClr val="002060"/>
                        </a:solidFill>
                        <a:latin typeface="Cambria Math" panose="02040503050406030204" pitchFamily="18" charset="0"/>
                      </a:rPr>
                      <m:t>𝛾</m:t>
                    </m:r>
                    <m:r>
                      <a:rPr lang="en-US" altLang="zh-CN" sz="1600" b="0" i="1" smtClean="0">
                        <a:solidFill>
                          <a:srgbClr val="002060"/>
                        </a:solidFill>
                        <a:latin typeface="Cambria Math" panose="02040503050406030204" pitchFamily="18" charset="0"/>
                      </a:rPr>
                      <m:t>,</m:t>
                    </m:r>
                    <m:r>
                      <a:rPr lang="zh-CN" altLang="en-US" sz="1600" i="1">
                        <a:solidFill>
                          <a:srgbClr val="002060"/>
                        </a:solidFill>
                        <a:latin typeface="Cambria Math" panose="02040503050406030204" pitchFamily="18" charset="0"/>
                      </a:rPr>
                      <m:t>𝜇</m:t>
                    </m:r>
                  </m:oMath>
                </a14:m>
                <a:r>
                  <a:rPr lang="en-US" altLang="zh-CN" sz="1600" dirty="0">
                    <a:solidFill>
                      <a:srgbClr val="002060"/>
                    </a:solidFill>
                    <a:latin typeface="Arial" panose="020B0604020202020204" pitchFamily="34" charset="0"/>
                    <a:ea typeface="微软雅黑" panose="020B0503020204020204" pitchFamily="34" charset="-122"/>
                  </a:rPr>
                  <a:t> </a:t>
                </a:r>
                <a:endParaRPr lang="zh-CN" altLang="en-US" sz="1600" dirty="0">
                  <a:solidFill>
                    <a:srgbClr val="002060"/>
                  </a:solidFill>
                  <a:latin typeface="Arial" panose="020B0604020202020204" pitchFamily="34" charset="0"/>
                  <a:ea typeface="微软雅黑" panose="020B0503020204020204" pitchFamily="34" charset="-122"/>
                </a:endParaRPr>
              </a:p>
            </p:txBody>
          </p:sp>
        </mc:Choice>
        <mc:Fallback xmlns="">
          <p:sp>
            <p:nvSpPr>
              <p:cNvPr id="31" name="文本框 30">
                <a:extLst>
                  <a:ext uri="{FF2B5EF4-FFF2-40B4-BE49-F238E27FC236}">
                    <a16:creationId xmlns="" xmlns:a16="http://schemas.microsoft.com/office/drawing/2014/main" xmlns:a14="http://schemas.microsoft.com/office/drawing/2010/main" id="{75CBCF63-3F93-4358-9147-1F4D3E5558DC}"/>
                  </a:ext>
                </a:extLst>
              </p:cNvPr>
              <p:cNvSpPr txBox="1">
                <a:spLocks noRot="1" noChangeAspect="1" noMove="1" noResize="1" noEditPoints="1" noAdjustHandles="1" noChangeArrowheads="1" noChangeShapeType="1" noTextEdit="1"/>
              </p:cNvSpPr>
              <p:nvPr/>
            </p:nvSpPr>
            <p:spPr>
              <a:xfrm>
                <a:off x="7229249" y="6176314"/>
                <a:ext cx="2814482" cy="338554"/>
              </a:xfrm>
              <a:prstGeom prst="rect">
                <a:avLst/>
              </a:prstGeom>
              <a:blipFill rotWithShape="0">
                <a:blip r:embed="rId12"/>
                <a:stretch>
                  <a:fillRect b="-14516"/>
                </a:stretch>
              </a:blipFill>
              <a:ln w="38100">
                <a:solidFill>
                  <a:srgbClr val="FF0000"/>
                </a:solidFill>
              </a:ln>
            </p:spPr>
            <p:txBody>
              <a:bodyPr/>
              <a:lstStyle/>
              <a:p>
                <a:r>
                  <a:rPr lang="en-US">
                    <a:noFill/>
                  </a:rPr>
                  <a:t> </a:t>
                </a:r>
              </a:p>
            </p:txBody>
          </p:sp>
        </mc:Fallback>
      </mc:AlternateContent>
      <p:sp>
        <p:nvSpPr>
          <p:cNvPr id="32" name="文本框 31">
            <a:extLst>
              <a:ext uri="{FF2B5EF4-FFF2-40B4-BE49-F238E27FC236}">
                <a16:creationId xmlns="" xmlns:a16="http://schemas.microsoft.com/office/drawing/2014/main" id="{84F08FA1-EA63-4EFC-8596-F39AE8814D1B}"/>
              </a:ext>
            </a:extLst>
          </p:cNvPr>
          <p:cNvSpPr txBox="1"/>
          <p:nvPr/>
        </p:nvSpPr>
        <p:spPr>
          <a:xfrm>
            <a:off x="252749" y="6086658"/>
            <a:ext cx="11058845" cy="1046440"/>
          </a:xfrm>
          <a:prstGeom prst="rect">
            <a:avLst/>
          </a:prstGeom>
          <a:noFill/>
        </p:spPr>
        <p:txBody>
          <a:bodyPr wrap="square" rtlCol="0">
            <a:spAutoFit/>
          </a:bodyPr>
          <a:lstStyle/>
          <a:p>
            <a:pPr marL="342900" indent="-342900">
              <a:buFont typeface="Wingdings" panose="05000000000000000000" pitchFamily="2" charset="2"/>
              <a:buChar char="Ø"/>
            </a:pPr>
            <a:r>
              <a:rPr lang="en-US" altLang="zh-CN" sz="1600" dirty="0">
                <a:solidFill>
                  <a:srgbClr val="002060"/>
                </a:solidFill>
                <a:latin typeface="Arial" panose="020B0604020202020204" pitchFamily="34" charset="0"/>
                <a:ea typeface="微软雅黑" panose="020B0503020204020204" pitchFamily="34" charset="-122"/>
              </a:rPr>
              <a:t>Average travel time function:</a:t>
            </a:r>
          </a:p>
          <a:p>
            <a:r>
              <a:rPr lang="en-US" altLang="zh-CN" sz="1400" dirty="0">
                <a:solidFill>
                  <a:srgbClr val="002060"/>
                </a:solidFill>
              </a:rPr>
              <a:t>       </a:t>
            </a:r>
          </a:p>
          <a:p>
            <a:endParaRPr lang="en-US" altLang="zh-CN" sz="1600" dirty="0">
              <a:solidFill>
                <a:srgbClr val="002060"/>
              </a:solidFill>
            </a:endParaRPr>
          </a:p>
          <a:p>
            <a:endParaRPr lang="en-US" altLang="zh-CN" sz="1600" dirty="0">
              <a:solidFill>
                <a:srgbClr val="002060"/>
              </a:solidFill>
            </a:endParaRPr>
          </a:p>
        </p:txBody>
      </p:sp>
      <mc:AlternateContent xmlns:mc="http://schemas.openxmlformats.org/markup-compatibility/2006" xmlns:a14="http://schemas.microsoft.com/office/drawing/2010/main">
        <mc:Choice Requires="a14">
          <p:sp>
            <p:nvSpPr>
              <p:cNvPr id="33" name="矩形 32">
                <a:extLst>
                  <a:ext uri="{FF2B5EF4-FFF2-40B4-BE49-F238E27FC236}">
                    <a16:creationId xmlns="" xmlns:a16="http://schemas.microsoft.com/office/drawing/2014/main" id="{337DFA66-F314-4C4F-8F54-2C802DB96D47}"/>
                  </a:ext>
                </a:extLst>
              </p:cNvPr>
              <p:cNvSpPr/>
              <p:nvPr/>
            </p:nvSpPr>
            <p:spPr>
              <a:xfrm>
                <a:off x="3362164" y="5925625"/>
                <a:ext cx="3696397" cy="7425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1" i="1" smtClean="0">
                          <a:solidFill>
                            <a:srgbClr val="C00000"/>
                          </a:solidFill>
                          <a:latin typeface="Cambria Math" panose="02040503050406030204" pitchFamily="18" charset="0"/>
                        </a:rPr>
                        <m:t>𝒕</m:t>
                      </m:r>
                      <m:r>
                        <a:rPr lang="zh-CN" altLang="en-US" sz="1600" b="1" i="1" smtClean="0">
                          <a:solidFill>
                            <a:srgbClr val="C00000"/>
                          </a:solidFill>
                          <a:latin typeface="Cambria Math" panose="02040503050406030204" pitchFamily="18" charset="0"/>
                        </a:rPr>
                        <m:t>𝒕</m:t>
                      </m:r>
                      <m:r>
                        <a:rPr lang="zh-CN" altLang="en-US" sz="1600" b="1" i="0">
                          <a:solidFill>
                            <a:srgbClr val="C00000"/>
                          </a:solidFill>
                          <a:latin typeface="Cambria Math" panose="02040503050406030204" pitchFamily="18" charset="0"/>
                        </a:rPr>
                        <m:t>=</m:t>
                      </m:r>
                      <m:sSub>
                        <m:sSubPr>
                          <m:ctrlPr>
                            <a:rPr lang="zh-CN" altLang="en-US" sz="1600" b="1" i="1">
                              <a:solidFill>
                                <a:srgbClr val="C00000"/>
                              </a:solidFill>
                              <a:latin typeface="Cambria Math" panose="02040503050406030204" pitchFamily="18" charset="0"/>
                            </a:rPr>
                          </m:ctrlPr>
                        </m:sSubPr>
                        <m:e>
                          <m:r>
                            <a:rPr lang="zh-CN" altLang="en-US" sz="1600" b="1" i="1">
                              <a:solidFill>
                                <a:srgbClr val="C00000"/>
                              </a:solidFill>
                              <a:latin typeface="Cambria Math" panose="02040503050406030204" pitchFamily="18" charset="0"/>
                            </a:rPr>
                            <m:t>𝒕</m:t>
                          </m:r>
                        </m:e>
                        <m:sub>
                          <m:r>
                            <a:rPr lang="zh-CN" altLang="en-US" sz="1600" b="1" i="1">
                              <a:solidFill>
                                <a:srgbClr val="C00000"/>
                              </a:solidFill>
                              <a:latin typeface="Cambria Math" panose="02040503050406030204" pitchFamily="18" charset="0"/>
                            </a:rPr>
                            <m:t>𝒇</m:t>
                          </m:r>
                        </m:sub>
                      </m:sSub>
                      <m:r>
                        <a:rPr lang="zh-CN" altLang="en-US" sz="1600" b="1" i="0">
                          <a:solidFill>
                            <a:srgbClr val="C00000"/>
                          </a:solidFill>
                          <a:latin typeface="Cambria Math" panose="02040503050406030204" pitchFamily="18" charset="0"/>
                        </a:rPr>
                        <m:t>+</m:t>
                      </m:r>
                      <m:r>
                        <a:rPr lang="zh-CN" altLang="en-US" sz="1600" b="1" i="1">
                          <a:solidFill>
                            <a:srgbClr val="C00000"/>
                          </a:solidFill>
                          <a:latin typeface="Cambria Math" panose="02040503050406030204" pitchFamily="18" charset="0"/>
                        </a:rPr>
                        <m:t>𝒘</m:t>
                      </m:r>
                      <m:r>
                        <a:rPr lang="zh-CN" altLang="en-US" sz="1600" b="1" i="0">
                          <a:solidFill>
                            <a:srgbClr val="C00000"/>
                          </a:solidFill>
                          <a:latin typeface="Cambria Math" panose="02040503050406030204" pitchFamily="18" charset="0"/>
                        </a:rPr>
                        <m:t>=</m:t>
                      </m:r>
                      <m:sSub>
                        <m:sSubPr>
                          <m:ctrlPr>
                            <a:rPr lang="zh-CN" altLang="en-US" sz="1600" b="1" i="1">
                              <a:solidFill>
                                <a:srgbClr val="C00000"/>
                              </a:solidFill>
                              <a:latin typeface="Cambria Math" panose="02040503050406030204" pitchFamily="18" charset="0"/>
                            </a:rPr>
                          </m:ctrlPr>
                        </m:sSubPr>
                        <m:e>
                          <m:r>
                            <a:rPr lang="zh-CN" altLang="en-US" sz="1600" b="1" i="1">
                              <a:solidFill>
                                <a:srgbClr val="C00000"/>
                              </a:solidFill>
                              <a:latin typeface="Cambria Math" panose="02040503050406030204" pitchFamily="18" charset="0"/>
                            </a:rPr>
                            <m:t>𝒕</m:t>
                          </m:r>
                        </m:e>
                        <m:sub>
                          <m:r>
                            <a:rPr lang="zh-CN" altLang="en-US" sz="1600" b="1" i="1">
                              <a:solidFill>
                                <a:srgbClr val="C00000"/>
                              </a:solidFill>
                              <a:latin typeface="Cambria Math" panose="02040503050406030204" pitchFamily="18" charset="0"/>
                            </a:rPr>
                            <m:t>𝒇</m:t>
                          </m:r>
                        </m:sub>
                      </m:sSub>
                      <m:d>
                        <m:dPr>
                          <m:begChr m:val="["/>
                          <m:endChr m:val="]"/>
                          <m:ctrlPr>
                            <a:rPr lang="zh-CN" altLang="en-US" sz="1600" b="1" i="1">
                              <a:solidFill>
                                <a:srgbClr val="C00000"/>
                              </a:solidFill>
                              <a:latin typeface="Cambria Math" panose="02040503050406030204" pitchFamily="18" charset="0"/>
                            </a:rPr>
                          </m:ctrlPr>
                        </m:dPr>
                        <m:e>
                          <m:r>
                            <a:rPr lang="zh-CN" altLang="en-US" sz="1600" b="1" i="0">
                              <a:solidFill>
                                <a:srgbClr val="C00000"/>
                              </a:solidFill>
                              <a:latin typeface="Cambria Math" panose="02040503050406030204" pitchFamily="18" charset="0"/>
                            </a:rPr>
                            <m:t>𝟏</m:t>
                          </m:r>
                          <m:r>
                            <a:rPr lang="zh-CN" altLang="en-US" sz="1600" b="1" i="0">
                              <a:solidFill>
                                <a:srgbClr val="C00000"/>
                              </a:solidFill>
                              <a:latin typeface="Cambria Math" panose="02040503050406030204" pitchFamily="18" charset="0"/>
                            </a:rPr>
                            <m:t>+</m:t>
                          </m:r>
                          <m:f>
                            <m:fPr>
                              <m:ctrlPr>
                                <a:rPr lang="zh-CN" altLang="en-US" sz="1600" b="1" i="1">
                                  <a:solidFill>
                                    <a:srgbClr val="C00000"/>
                                  </a:solidFill>
                                  <a:latin typeface="Cambria Math" panose="02040503050406030204" pitchFamily="18" charset="0"/>
                                </a:rPr>
                              </m:ctrlPr>
                            </m:fPr>
                            <m:num>
                              <m:r>
                                <a:rPr lang="zh-CN" altLang="en-US" sz="1600" b="1" i="1">
                                  <a:solidFill>
                                    <a:srgbClr val="C00000"/>
                                  </a:solidFill>
                                  <a:latin typeface="Cambria Math" panose="02040503050406030204" pitchFamily="18" charset="0"/>
                                </a:rPr>
                                <m:t>𝜸</m:t>
                              </m:r>
                            </m:num>
                            <m:den>
                              <m:r>
                                <a:rPr lang="zh-CN" altLang="en-US" sz="1600" b="1" i="1">
                                  <a:solidFill>
                                    <a:srgbClr val="C00000"/>
                                  </a:solidFill>
                                  <a:latin typeface="Cambria Math" panose="02040503050406030204" pitchFamily="18" charset="0"/>
                                </a:rPr>
                                <m:t>𝟖𝟎</m:t>
                              </m:r>
                              <m:r>
                                <a:rPr lang="zh-CN" altLang="en-US" sz="1600" b="1" i="1">
                                  <a:solidFill>
                                    <a:srgbClr val="C00000"/>
                                  </a:solidFill>
                                  <a:latin typeface="Cambria Math" panose="02040503050406030204" pitchFamily="18" charset="0"/>
                                </a:rPr>
                                <m:t>𝝁</m:t>
                              </m:r>
                              <m:r>
                                <a:rPr lang="zh-CN" altLang="en-US" sz="1600" b="1">
                                  <a:solidFill>
                                    <a:srgbClr val="C00000"/>
                                  </a:solidFill>
                                  <a:latin typeface="Cambria Math" panose="02040503050406030204" pitchFamily="18" charset="0"/>
                                </a:rPr>
                                <m:t>⋅</m:t>
                              </m:r>
                              <m:sSub>
                                <m:sSubPr>
                                  <m:ctrlPr>
                                    <a:rPr lang="zh-CN" altLang="en-US" sz="1600" b="1" i="1">
                                      <a:solidFill>
                                        <a:srgbClr val="C00000"/>
                                      </a:solidFill>
                                      <a:latin typeface="Cambria Math" panose="02040503050406030204" pitchFamily="18" charset="0"/>
                                    </a:rPr>
                                  </m:ctrlPr>
                                </m:sSubPr>
                                <m:e>
                                  <m:r>
                                    <a:rPr lang="zh-CN" altLang="en-US" sz="1600" b="1" i="1">
                                      <a:solidFill>
                                        <a:srgbClr val="C00000"/>
                                      </a:solidFill>
                                      <a:latin typeface="Cambria Math" panose="02040503050406030204" pitchFamily="18" charset="0"/>
                                    </a:rPr>
                                    <m:t>𝒕</m:t>
                                  </m:r>
                                </m:e>
                                <m:sub>
                                  <m:r>
                                    <a:rPr lang="zh-CN" altLang="en-US" sz="1600" b="1" i="1">
                                      <a:solidFill>
                                        <a:srgbClr val="C00000"/>
                                      </a:solidFill>
                                      <a:latin typeface="Cambria Math" panose="02040503050406030204" pitchFamily="18" charset="0"/>
                                    </a:rPr>
                                    <m:t>𝒇</m:t>
                                  </m:r>
                                </m:sub>
                              </m:sSub>
                            </m:den>
                          </m:f>
                          <m:r>
                            <a:rPr lang="zh-CN" altLang="en-US" sz="1600" b="1">
                              <a:solidFill>
                                <a:srgbClr val="C00000"/>
                              </a:solidFill>
                              <a:latin typeface="Cambria Math" panose="02040503050406030204" pitchFamily="18" charset="0"/>
                            </a:rPr>
                            <m:t>⋅</m:t>
                          </m:r>
                          <m:sSup>
                            <m:sSupPr>
                              <m:ctrlPr>
                                <a:rPr lang="zh-CN" altLang="en-US" sz="1600" b="1" i="1">
                                  <a:solidFill>
                                    <a:srgbClr val="C00000"/>
                                  </a:solidFill>
                                  <a:latin typeface="Cambria Math" panose="02040503050406030204" pitchFamily="18" charset="0"/>
                                </a:rPr>
                              </m:ctrlPr>
                            </m:sSupPr>
                            <m:e>
                              <m:d>
                                <m:dPr>
                                  <m:ctrlPr>
                                    <a:rPr lang="zh-CN" altLang="en-US" sz="1600" b="1" i="1">
                                      <a:solidFill>
                                        <a:srgbClr val="C00000"/>
                                      </a:solidFill>
                                      <a:latin typeface="Cambria Math" panose="02040503050406030204" pitchFamily="18" charset="0"/>
                                    </a:rPr>
                                  </m:ctrlPr>
                                </m:dPr>
                                <m:e>
                                  <m:f>
                                    <m:fPr>
                                      <m:ctrlPr>
                                        <a:rPr lang="zh-CN" altLang="en-US" sz="1600" b="1" i="1">
                                          <a:solidFill>
                                            <a:srgbClr val="C00000"/>
                                          </a:solidFill>
                                          <a:latin typeface="Cambria Math" panose="02040503050406030204" pitchFamily="18" charset="0"/>
                                        </a:rPr>
                                      </m:ctrlPr>
                                    </m:fPr>
                                    <m:num>
                                      <m:r>
                                        <a:rPr lang="zh-CN" altLang="en-US" sz="1600" b="1" i="1">
                                          <a:solidFill>
                                            <a:srgbClr val="C00000"/>
                                          </a:solidFill>
                                          <a:latin typeface="Cambria Math" panose="02040503050406030204" pitchFamily="18" charset="0"/>
                                        </a:rPr>
                                        <m:t>𝑫</m:t>
                                      </m:r>
                                    </m:num>
                                    <m:den>
                                      <m:r>
                                        <a:rPr lang="zh-CN" altLang="en-US" sz="1600" b="1" i="1">
                                          <a:solidFill>
                                            <a:srgbClr val="C00000"/>
                                          </a:solidFill>
                                          <a:latin typeface="Cambria Math" panose="02040503050406030204" pitchFamily="18" charset="0"/>
                                        </a:rPr>
                                        <m:t>𝝁</m:t>
                                      </m:r>
                                    </m:den>
                                  </m:f>
                                </m:e>
                              </m:d>
                            </m:e>
                            <m:sup>
                              <m:r>
                                <a:rPr lang="zh-CN" altLang="en-US" sz="1600" b="1" i="1">
                                  <a:solidFill>
                                    <a:srgbClr val="C00000"/>
                                  </a:solidFill>
                                  <a:latin typeface="Cambria Math" panose="02040503050406030204" pitchFamily="18" charset="0"/>
                                </a:rPr>
                                <m:t>𝟒</m:t>
                              </m:r>
                            </m:sup>
                          </m:sSup>
                          <m:r>
                            <m:rPr>
                              <m:nor/>
                            </m:rPr>
                            <a:rPr lang="zh-CN" altLang="en-US" sz="1600" b="1" dirty="0">
                              <a:solidFill>
                                <a:srgbClr val="C00000"/>
                              </a:solidFill>
                            </a:rPr>
                            <m:t> </m:t>
                          </m:r>
                        </m:e>
                      </m:d>
                    </m:oMath>
                  </m:oMathPara>
                </a14:m>
                <a:endParaRPr lang="zh-CN" altLang="en-US" sz="1600" b="1" dirty="0">
                  <a:solidFill>
                    <a:srgbClr val="C00000"/>
                  </a:solidFill>
                </a:endParaRPr>
              </a:p>
            </p:txBody>
          </p:sp>
        </mc:Choice>
        <mc:Fallback xmlns="">
          <p:sp>
            <p:nvSpPr>
              <p:cNvPr id="33" name="矩形 32">
                <a:extLst>
                  <a:ext uri="{FF2B5EF4-FFF2-40B4-BE49-F238E27FC236}">
                    <a16:creationId xmlns="" xmlns:a16="http://schemas.microsoft.com/office/drawing/2014/main" xmlns:a14="http://schemas.microsoft.com/office/drawing/2010/main" id="{337DFA66-F314-4C4F-8F54-2C802DB96D47}"/>
                  </a:ext>
                </a:extLst>
              </p:cNvPr>
              <p:cNvSpPr>
                <a:spLocks noRot="1" noChangeAspect="1" noMove="1" noResize="1" noEditPoints="1" noAdjustHandles="1" noChangeArrowheads="1" noChangeShapeType="1" noTextEdit="1"/>
              </p:cNvSpPr>
              <p:nvPr/>
            </p:nvSpPr>
            <p:spPr>
              <a:xfrm>
                <a:off x="3362164" y="5925625"/>
                <a:ext cx="3696397" cy="742511"/>
              </a:xfrm>
              <a:prstGeom prst="rect">
                <a:avLst/>
              </a:prstGeom>
              <a:blipFill rotWithShape="0">
                <a:blip r:embed="rId13"/>
                <a:stretch>
                  <a:fillRect/>
                </a:stretch>
              </a:blipFill>
            </p:spPr>
            <p:txBody>
              <a:bodyPr/>
              <a:lstStyle/>
              <a:p>
                <a:r>
                  <a:rPr lang="en-US">
                    <a:noFill/>
                  </a:rPr>
                  <a:t> </a:t>
                </a:r>
              </a:p>
            </p:txBody>
          </p:sp>
        </mc:Fallback>
      </mc:AlternateContent>
      <p:sp>
        <p:nvSpPr>
          <p:cNvPr id="2" name="文本框 1"/>
          <p:cNvSpPr txBox="1"/>
          <p:nvPr/>
        </p:nvSpPr>
        <p:spPr>
          <a:xfrm>
            <a:off x="8344005" y="5160947"/>
            <a:ext cx="393255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Similar to BPR function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Difference -&gt; D is the demand during the oversaturated period. </a:t>
            </a:r>
          </a:p>
        </p:txBody>
      </p:sp>
    </p:spTree>
    <p:extLst>
      <p:ext uri="{BB962C8B-B14F-4D97-AF65-F5344CB8AC3E}">
        <p14:creationId xmlns:p14="http://schemas.microsoft.com/office/powerpoint/2010/main" val="3005499628"/>
      </p:ext>
    </p:extLst>
  </p:cSld>
  <p:clrMapOvr>
    <a:masterClrMapping/>
  </p:clrMapOvr>
  <p:transition>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19" y="6013788"/>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 xmlns:a16="http://schemas.microsoft.com/office/drawing/2014/main" id="{342E202A-BFDD-45AC-B208-1139544E2BD3}"/>
              </a:ext>
            </a:extLst>
          </p:cNvPr>
          <p:cNvSpPr txBox="1">
            <a:spLocks/>
          </p:cNvSpPr>
          <p:nvPr/>
        </p:nvSpPr>
        <p:spPr bwMode="auto">
          <a:xfrm>
            <a:off x="2531127" y="1645224"/>
            <a:ext cx="7355149" cy="27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lgn="l"/>
            <a:r>
              <a:rPr lang="en-US" altLang="zh-CN" sz="3600" b="1" dirty="0" smtClean="0">
                <a:latin typeface="Palatino Linotype" panose="02040502050505030304" pitchFamily="18" charset="0"/>
                <a:cs typeface="Arial" charset="0"/>
              </a:rPr>
              <a:t>Case study of BPR-X in Phoenix</a:t>
            </a:r>
            <a:endParaRPr lang="en-US" sz="3600" b="1" dirty="0">
              <a:latin typeface="Palatino Linotype" panose="02040502050505030304" pitchFamily="18" charset="0"/>
              <a:cs typeface="Arial" charset="0"/>
            </a:endParaRPr>
          </a:p>
        </p:txBody>
      </p:sp>
      <p:sp>
        <p:nvSpPr>
          <p:cNvPr id="13" name="Line 5">
            <a:extLst>
              <a:ext uri="{FF2B5EF4-FFF2-40B4-BE49-F238E27FC236}">
                <a16:creationId xmlns="" xmlns:a16="http://schemas.microsoft.com/office/drawing/2014/main" id="{2399B223-5C2F-4974-9A50-7ED2BEF59CB7}"/>
              </a:ext>
            </a:extLst>
          </p:cNvPr>
          <p:cNvSpPr>
            <a:spLocks noChangeShapeType="1"/>
          </p:cNvSpPr>
          <p:nvPr/>
        </p:nvSpPr>
        <p:spPr bwMode="auto">
          <a:xfrm flipV="1">
            <a:off x="409575" y="3429000"/>
            <a:ext cx="11358937" cy="16220"/>
          </a:xfrm>
          <a:prstGeom prst="line">
            <a:avLst/>
          </a:prstGeom>
          <a:noFill/>
          <a:ln w="57150">
            <a:solidFill>
              <a:srgbClr val="8C1D40"/>
            </a:solidFill>
            <a:miter lim="800000"/>
            <a:headEnd/>
            <a:tailEnd/>
          </a:ln>
          <a:extLst>
            <a:ext uri="{909E8E84-426E-40DD-AFC4-6F175D3DCCD1}">
              <a14:hiddenFill xmlns:a14="http://schemas.microsoft.com/office/drawing/2010/main">
                <a:noFill/>
              </a14:hiddenFill>
            </a:ext>
          </a:extLst>
        </p:spPr>
        <p:txBody>
          <a:bodyPr lIns="0" tIns="0" rIns="0" bIns="0"/>
          <a:lstStyle/>
          <a:p>
            <a:endParaRPr lang="zh-CN" altLang="en-US" sz="900" dirty="0">
              <a:highlight>
                <a:srgbClr val="800000"/>
              </a:highlight>
              <a:latin typeface="Palatino Linotype" panose="02040502050505030304" pitchFamily="18" charset="0"/>
            </a:endParaRPr>
          </a:p>
        </p:txBody>
      </p:sp>
    </p:spTree>
    <p:extLst>
      <p:ext uri="{BB962C8B-B14F-4D97-AF65-F5344CB8AC3E}">
        <p14:creationId xmlns:p14="http://schemas.microsoft.com/office/powerpoint/2010/main" val="3410239321"/>
      </p:ext>
    </p:extLst>
  </p:cSld>
  <p:clrMapOvr>
    <a:masterClrMapping/>
  </p:clrMapOvr>
  <p:transition>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BPR-oriented </a:t>
            </a:r>
            <a:r>
              <a:rPr lang="en-US" altLang="zh-CN" sz="4400" dirty="0"/>
              <a:t>Queue Approximation in Phoenix</a:t>
            </a:r>
            <a:endParaRPr lang="zh-CN" altLang="en-US" sz="44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153101" y="1351990"/>
            <a:ext cx="11426438" cy="4662972"/>
          </a:xfrm>
        </p:spPr>
        <p:txBody>
          <a:bodyPr>
            <a:normAutofit/>
          </a:bodyPr>
          <a:lstStyle/>
          <a:p>
            <a:r>
              <a:rPr lang="en-US" altLang="zh-CN" sz="2400" dirty="0"/>
              <a:t> Calibration results: </a:t>
            </a:r>
            <a:endParaRPr lang="en-US" altLang="zh-CN" sz="2400" dirty="0">
              <a:solidFill>
                <a:srgbClr val="002060"/>
              </a:solidFill>
            </a:endParaRPr>
          </a:p>
          <a:p>
            <a:pPr marL="201168" lvl="1" indent="0">
              <a:buNone/>
            </a:pPr>
            <a:r>
              <a:rPr lang="en-US" altLang="zh-CN" sz="1800" dirty="0">
                <a:solidFill>
                  <a:srgbClr val="002060"/>
                </a:solidFill>
              </a:rPr>
              <a:t/>
            </a:r>
            <a:br>
              <a:rPr lang="en-US" altLang="zh-CN" sz="1800" dirty="0">
                <a:solidFill>
                  <a:srgbClr val="002060"/>
                </a:solidFill>
              </a:rPr>
            </a:br>
            <a:endParaRPr lang="zh-CN" altLang="en-US" sz="1800" dirty="0">
              <a:solidFill>
                <a:srgbClr val="002060"/>
              </a:solidFill>
            </a:endParaRPr>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a:xfrm>
            <a:off x="116974" y="6473050"/>
            <a:ext cx="1313411" cy="365125"/>
          </a:xfrm>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a:xfrm>
            <a:off x="11468099" y="6459785"/>
            <a:ext cx="522316" cy="365125"/>
          </a:xfrm>
        </p:spPr>
        <p:txBody>
          <a:bodyPr/>
          <a:lstStyle/>
          <a:p>
            <a:fld id="{1E8E9CB2-2897-44F3-B96C-AE93A821D237}" type="slidenum">
              <a:rPr lang="en-US" smtClean="0"/>
              <a:pPr/>
              <a:t>24</a:t>
            </a:fld>
            <a:endParaRPr lang="en-US" dirty="0"/>
          </a:p>
        </p:txBody>
      </p:sp>
      <p:pic>
        <p:nvPicPr>
          <p:cNvPr id="11" name="Picture 1"/>
          <p:cNvPicPr/>
          <p:nvPr/>
        </p:nvPicPr>
        <p:blipFill>
          <a:blip r:embed="rId3"/>
          <a:stretch>
            <a:fillRect/>
          </a:stretch>
        </p:blipFill>
        <p:spPr>
          <a:xfrm>
            <a:off x="346253" y="3652898"/>
            <a:ext cx="5675766" cy="2017577"/>
          </a:xfrm>
          <a:prstGeom prst="rect">
            <a:avLst/>
          </a:prstGeom>
        </p:spPr>
      </p:pic>
      <p:sp>
        <p:nvSpPr>
          <p:cNvPr id="12" name="文本框 11"/>
          <p:cNvSpPr txBox="1"/>
          <p:nvPr/>
        </p:nvSpPr>
        <p:spPr>
          <a:xfrm>
            <a:off x="3617884" y="4094130"/>
            <a:ext cx="591670"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srgbClr val="C00000"/>
                </a:solidFill>
                <a:latin typeface="Calibri" panose="020F0502020204030204"/>
                <a:ea typeface="+mn-ea"/>
              </a:rPr>
              <a:t>84</a:t>
            </a:r>
          </a:p>
        </p:txBody>
      </p:sp>
      <p:graphicFrame>
        <p:nvGraphicFramePr>
          <p:cNvPr id="3" name="表格 2"/>
          <p:cNvGraphicFramePr>
            <a:graphicFrameLocks noGrp="1"/>
          </p:cNvGraphicFramePr>
          <p:nvPr>
            <p:extLst>
              <p:ext uri="{D42A27DB-BD31-4B8C-83A1-F6EECF244321}">
                <p14:modId xmlns:p14="http://schemas.microsoft.com/office/powerpoint/2010/main" val="411716898"/>
              </p:ext>
            </p:extLst>
          </p:nvPr>
        </p:nvGraphicFramePr>
        <p:xfrm>
          <a:off x="259570" y="1761892"/>
          <a:ext cx="10033006" cy="1633899"/>
        </p:xfrm>
        <a:graphic>
          <a:graphicData uri="http://schemas.openxmlformats.org/drawingml/2006/table">
            <a:tbl>
              <a:tblPr firstRow="1" firstCol="1" bandRow="1">
                <a:tableStyleId>{5C22544A-7EE6-4342-B048-85BDC9FD1C3A}</a:tableStyleId>
              </a:tblPr>
              <a:tblGrid>
                <a:gridCol w="3315356">
                  <a:extLst>
                    <a:ext uri="{9D8B030D-6E8A-4147-A177-3AD203B41FA5}">
                      <a16:colId xmlns="" xmlns:a16="http://schemas.microsoft.com/office/drawing/2014/main" val="20000"/>
                    </a:ext>
                  </a:extLst>
                </a:gridCol>
                <a:gridCol w="6717650">
                  <a:extLst>
                    <a:ext uri="{9D8B030D-6E8A-4147-A177-3AD203B41FA5}">
                      <a16:colId xmlns="" xmlns:a16="http://schemas.microsoft.com/office/drawing/2014/main" val="20001"/>
                    </a:ext>
                  </a:extLst>
                </a:gridCol>
              </a:tblGrid>
              <a:tr h="184100">
                <a:tc>
                  <a:txBody>
                    <a:bodyPr/>
                    <a:lstStyle/>
                    <a:p>
                      <a:pPr>
                        <a:lnSpc>
                          <a:spcPct val="107000"/>
                        </a:lnSpc>
                        <a:spcAft>
                          <a:spcPts val="0"/>
                        </a:spcAft>
                      </a:pPr>
                      <a:r>
                        <a:rPr lang="en-US" sz="1200" dirty="0">
                          <a:effectLst/>
                        </a:rPr>
                        <a:t>Detector</a:t>
                      </a:r>
                      <a:endParaRPr lang="en-US" sz="1200" dirty="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200">
                          <a:effectLst/>
                        </a:rPr>
                        <a:t>Description</a:t>
                      </a:r>
                      <a:endParaRPr lang="en-US" sz="120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extLst>
                  <a:ext uri="{0D108BD9-81ED-4DB2-BD59-A6C34878D82A}">
                    <a16:rowId xmlns="" xmlns:a16="http://schemas.microsoft.com/office/drawing/2014/main" val="10000"/>
                  </a:ext>
                </a:extLst>
              </a:tr>
              <a:tr h="239699">
                <a:tc>
                  <a:txBody>
                    <a:bodyPr/>
                    <a:lstStyle/>
                    <a:p>
                      <a:pPr>
                        <a:lnSpc>
                          <a:spcPct val="107000"/>
                        </a:lnSpc>
                        <a:spcAft>
                          <a:spcPts val="0"/>
                        </a:spcAft>
                      </a:pPr>
                      <a:r>
                        <a:rPr lang="en-US" sz="1200">
                          <a:effectLst/>
                        </a:rPr>
                        <a:t>Loop detectors</a:t>
                      </a:r>
                      <a:endParaRPr lang="en-US" sz="120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200" dirty="0">
                          <a:effectLst/>
                        </a:rPr>
                        <a:t>78, </a:t>
                      </a:r>
                      <a:r>
                        <a:rPr lang="en-US" sz="1200" dirty="0" smtClean="0">
                          <a:effectLst/>
                        </a:rPr>
                        <a:t>84</a:t>
                      </a:r>
                      <a:endParaRPr lang="en-US" sz="1200" dirty="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extLst>
                  <a:ext uri="{0D108BD9-81ED-4DB2-BD59-A6C34878D82A}">
                    <a16:rowId xmlns="" xmlns:a16="http://schemas.microsoft.com/office/drawing/2014/main" val="10001"/>
                  </a:ext>
                </a:extLst>
              </a:tr>
              <a:tr h="239699">
                <a:tc>
                  <a:txBody>
                    <a:bodyPr/>
                    <a:lstStyle/>
                    <a:p>
                      <a:pPr>
                        <a:lnSpc>
                          <a:spcPct val="107000"/>
                        </a:lnSpc>
                        <a:spcAft>
                          <a:spcPts val="0"/>
                        </a:spcAft>
                      </a:pPr>
                      <a:r>
                        <a:rPr lang="en-US" sz="1200">
                          <a:effectLst/>
                        </a:rPr>
                        <a:t>Location</a:t>
                      </a:r>
                      <a:endParaRPr lang="en-US" sz="120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200">
                          <a:effectLst/>
                        </a:rPr>
                        <a:t>I-10 freeway corridor, Westbound direction</a:t>
                      </a:r>
                      <a:endParaRPr lang="en-US" sz="120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extLst>
                  <a:ext uri="{0D108BD9-81ED-4DB2-BD59-A6C34878D82A}">
                    <a16:rowId xmlns="" xmlns:a16="http://schemas.microsoft.com/office/drawing/2014/main" val="10002"/>
                  </a:ext>
                </a:extLst>
              </a:tr>
              <a:tr h="239699">
                <a:tc>
                  <a:txBody>
                    <a:bodyPr/>
                    <a:lstStyle/>
                    <a:p>
                      <a:pPr>
                        <a:lnSpc>
                          <a:spcPct val="107000"/>
                        </a:lnSpc>
                        <a:spcAft>
                          <a:spcPts val="0"/>
                        </a:spcAft>
                      </a:pPr>
                      <a:r>
                        <a:rPr lang="en-US" sz="1200">
                          <a:effectLst/>
                        </a:rPr>
                        <a:t>Traffic data collected</a:t>
                      </a:r>
                      <a:endParaRPr lang="en-US" sz="120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200" dirty="0">
                          <a:effectLst/>
                        </a:rPr>
                        <a:t>Speed (mph) and volume (vehicle/5 minutes)</a:t>
                      </a:r>
                      <a:endParaRPr lang="en-US" sz="1200" dirty="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extLst>
                  <a:ext uri="{0D108BD9-81ED-4DB2-BD59-A6C34878D82A}">
                    <a16:rowId xmlns="" xmlns:a16="http://schemas.microsoft.com/office/drawing/2014/main" val="10003"/>
                  </a:ext>
                </a:extLst>
              </a:tr>
              <a:tr h="719095">
                <a:tc>
                  <a:txBody>
                    <a:bodyPr/>
                    <a:lstStyle/>
                    <a:p>
                      <a:pPr>
                        <a:lnSpc>
                          <a:spcPct val="107000"/>
                        </a:lnSpc>
                        <a:spcAft>
                          <a:spcPts val="0"/>
                        </a:spcAft>
                      </a:pPr>
                      <a:r>
                        <a:rPr lang="en-US" sz="1200" dirty="0">
                          <a:effectLst/>
                        </a:rPr>
                        <a:t>Traffic data collection period</a:t>
                      </a:r>
                      <a:endParaRPr lang="en-US" sz="1200" dirty="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200" dirty="0">
                          <a:effectLst/>
                        </a:rPr>
                        <a:t>Year: 2016 </a:t>
                      </a:r>
                    </a:p>
                    <a:p>
                      <a:pPr>
                        <a:lnSpc>
                          <a:spcPct val="107000"/>
                        </a:lnSpc>
                        <a:spcAft>
                          <a:spcPts val="0"/>
                        </a:spcAft>
                      </a:pPr>
                      <a:r>
                        <a:rPr lang="en-US" sz="1200" dirty="0">
                          <a:effectLst/>
                        </a:rPr>
                        <a:t>Months: January</a:t>
                      </a:r>
                    </a:p>
                    <a:p>
                      <a:pPr>
                        <a:lnSpc>
                          <a:spcPct val="107000"/>
                        </a:lnSpc>
                        <a:spcAft>
                          <a:spcPts val="0"/>
                        </a:spcAft>
                      </a:pPr>
                      <a:r>
                        <a:rPr lang="en-US" sz="1200" dirty="0">
                          <a:effectLst/>
                        </a:rPr>
                        <a:t>Interval: 5 minutes (from 00:00 to 23:55) </a:t>
                      </a:r>
                      <a:endParaRPr lang="en-US" sz="1200" dirty="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extLst>
                  <a:ext uri="{0D108BD9-81ED-4DB2-BD59-A6C34878D82A}">
                    <a16:rowId xmlns="" xmlns:a16="http://schemas.microsoft.com/office/drawing/2014/main" val="10004"/>
                  </a:ext>
                </a:extLst>
              </a:tr>
            </a:tbl>
          </a:graphicData>
        </a:graphic>
      </p:graphicFrame>
      <p:sp>
        <p:nvSpPr>
          <p:cNvPr id="13" name="文本框 12"/>
          <p:cNvSpPr txBox="1"/>
          <p:nvPr/>
        </p:nvSpPr>
        <p:spPr>
          <a:xfrm>
            <a:off x="2468076" y="3909464"/>
            <a:ext cx="591670"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srgbClr val="C00000"/>
                </a:solidFill>
                <a:latin typeface="Calibri" panose="020F0502020204030204"/>
                <a:ea typeface="+mn-ea"/>
              </a:rPr>
              <a:t>78</a:t>
            </a:r>
          </a:p>
        </p:txBody>
      </p:sp>
      <p:sp>
        <p:nvSpPr>
          <p:cNvPr id="14" name="文本框 13"/>
          <p:cNvSpPr txBox="1"/>
          <p:nvPr/>
        </p:nvSpPr>
        <p:spPr>
          <a:xfrm>
            <a:off x="870615" y="3932424"/>
            <a:ext cx="591670"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srgbClr val="C00000"/>
                </a:solidFill>
                <a:latin typeface="Calibri" panose="020F0502020204030204"/>
                <a:ea typeface="+mn-ea"/>
              </a:rPr>
              <a:t>137</a:t>
            </a:r>
          </a:p>
        </p:txBody>
      </p:sp>
      <p:sp>
        <p:nvSpPr>
          <p:cNvPr id="16" name="文本框 15"/>
          <p:cNvSpPr txBox="1"/>
          <p:nvPr/>
        </p:nvSpPr>
        <p:spPr>
          <a:xfrm>
            <a:off x="4767692" y="4011909"/>
            <a:ext cx="591670"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srgbClr val="C00000"/>
                </a:solidFill>
                <a:latin typeface="Calibri" panose="020F0502020204030204"/>
                <a:ea typeface="+mn-ea"/>
              </a:rPr>
              <a:t>139</a:t>
            </a:r>
          </a:p>
        </p:txBody>
      </p:sp>
      <p:sp>
        <p:nvSpPr>
          <p:cNvPr id="2" name="左大括号 1"/>
          <p:cNvSpPr/>
          <p:nvPr/>
        </p:nvSpPr>
        <p:spPr>
          <a:xfrm>
            <a:off x="6274816" y="4112260"/>
            <a:ext cx="87884" cy="41097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pPr>
            <a:endParaRPr lang="en-US">
              <a:solidFill>
                <a:prstClr val="black"/>
              </a:solidFill>
            </a:endParaRPr>
          </a:p>
        </p:txBody>
      </p:sp>
      <p:sp>
        <p:nvSpPr>
          <p:cNvPr id="20" name="文本框 19"/>
          <p:cNvSpPr txBox="1"/>
          <p:nvPr/>
        </p:nvSpPr>
        <p:spPr>
          <a:xfrm>
            <a:off x="7693297" y="4094127"/>
            <a:ext cx="461879" cy="307777"/>
          </a:xfrm>
          <a:prstGeom prst="rect">
            <a:avLst/>
          </a:prstGeom>
          <a:noFill/>
        </p:spPr>
        <p:txBody>
          <a:bodyPr wrap="square" rtlCol="0">
            <a:spAutoFit/>
          </a:bodyPr>
          <a:lstStyle/>
          <a:p>
            <a:pPr defTabSz="914400" eaLnBrk="1" fontAlgn="auto" hangingPunct="1">
              <a:spcBef>
                <a:spcPts val="0"/>
              </a:spcBef>
              <a:spcAft>
                <a:spcPts val="0"/>
              </a:spcAft>
            </a:pPr>
            <a:r>
              <a:rPr lang="en-US" sz="1400" b="1" dirty="0">
                <a:solidFill>
                  <a:srgbClr val="FF0000"/>
                </a:solidFill>
                <a:latin typeface="Calibri" panose="020F0502020204030204"/>
                <a:ea typeface="+mn-ea"/>
              </a:rPr>
              <a:t>78</a:t>
            </a:r>
          </a:p>
        </p:txBody>
      </p:sp>
      <p:sp>
        <p:nvSpPr>
          <p:cNvPr id="21" name="左大括号 20"/>
          <p:cNvSpPr/>
          <p:nvPr/>
        </p:nvSpPr>
        <p:spPr>
          <a:xfrm>
            <a:off x="7995920" y="3972801"/>
            <a:ext cx="85430" cy="55043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pPr>
            <a:endParaRPr lang="en-US">
              <a:solidFill>
                <a:prstClr val="black"/>
              </a:solidFill>
            </a:endParaRPr>
          </a:p>
        </p:txBody>
      </p:sp>
      <p:pic>
        <p:nvPicPr>
          <p:cNvPr id="22" name="Picture 3"/>
          <p:cNvPicPr/>
          <p:nvPr/>
        </p:nvPicPr>
        <p:blipFill>
          <a:blip r:embed="rId4"/>
          <a:stretch>
            <a:fillRect/>
          </a:stretch>
        </p:blipFill>
        <p:spPr>
          <a:xfrm>
            <a:off x="6158155" y="3348784"/>
            <a:ext cx="5943600" cy="2585720"/>
          </a:xfrm>
          <a:prstGeom prst="rect">
            <a:avLst/>
          </a:prstGeom>
        </p:spPr>
      </p:pic>
      <p:sp>
        <p:nvSpPr>
          <p:cNvPr id="23" name="文本框 22"/>
          <p:cNvSpPr txBox="1"/>
          <p:nvPr/>
        </p:nvSpPr>
        <p:spPr>
          <a:xfrm>
            <a:off x="7845697" y="4246527"/>
            <a:ext cx="461879" cy="307777"/>
          </a:xfrm>
          <a:prstGeom prst="rect">
            <a:avLst/>
          </a:prstGeom>
          <a:noFill/>
        </p:spPr>
        <p:txBody>
          <a:bodyPr wrap="square" rtlCol="0">
            <a:spAutoFit/>
          </a:bodyPr>
          <a:lstStyle/>
          <a:p>
            <a:pPr defTabSz="914400" eaLnBrk="1" fontAlgn="auto" hangingPunct="1">
              <a:spcBef>
                <a:spcPts val="0"/>
              </a:spcBef>
              <a:spcAft>
                <a:spcPts val="0"/>
              </a:spcAft>
            </a:pPr>
            <a:r>
              <a:rPr lang="en-US" sz="1400" b="1" dirty="0">
                <a:solidFill>
                  <a:srgbClr val="FF0000"/>
                </a:solidFill>
                <a:latin typeface="Calibri" panose="020F0502020204030204"/>
                <a:ea typeface="+mn-ea"/>
              </a:rPr>
              <a:t>78</a:t>
            </a:r>
          </a:p>
        </p:txBody>
      </p:sp>
      <p:sp>
        <p:nvSpPr>
          <p:cNvPr id="24" name="左大括号 23"/>
          <p:cNvSpPr/>
          <p:nvPr/>
        </p:nvSpPr>
        <p:spPr>
          <a:xfrm>
            <a:off x="8148320" y="4125201"/>
            <a:ext cx="85430" cy="55043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pPr>
            <a:endParaRPr lang="en-US">
              <a:solidFill>
                <a:prstClr val="black"/>
              </a:solidFill>
            </a:endParaRPr>
          </a:p>
        </p:txBody>
      </p:sp>
      <p:sp>
        <p:nvSpPr>
          <p:cNvPr id="25" name="文本框 24"/>
          <p:cNvSpPr txBox="1"/>
          <p:nvPr/>
        </p:nvSpPr>
        <p:spPr>
          <a:xfrm>
            <a:off x="9182325" y="4246527"/>
            <a:ext cx="461879" cy="307777"/>
          </a:xfrm>
          <a:prstGeom prst="rect">
            <a:avLst/>
          </a:prstGeom>
          <a:noFill/>
        </p:spPr>
        <p:txBody>
          <a:bodyPr wrap="square" rtlCol="0">
            <a:spAutoFit/>
          </a:bodyPr>
          <a:lstStyle/>
          <a:p>
            <a:pPr defTabSz="914400" eaLnBrk="1" fontAlgn="auto" hangingPunct="1">
              <a:spcBef>
                <a:spcPts val="0"/>
              </a:spcBef>
              <a:spcAft>
                <a:spcPts val="0"/>
              </a:spcAft>
            </a:pPr>
            <a:r>
              <a:rPr lang="en-US" sz="1400" b="1" dirty="0">
                <a:solidFill>
                  <a:srgbClr val="FF0000"/>
                </a:solidFill>
                <a:latin typeface="Calibri" panose="020F0502020204030204"/>
                <a:ea typeface="+mn-ea"/>
              </a:rPr>
              <a:t>84</a:t>
            </a:r>
          </a:p>
        </p:txBody>
      </p:sp>
      <p:sp>
        <p:nvSpPr>
          <p:cNvPr id="26" name="左大括号 25"/>
          <p:cNvSpPr/>
          <p:nvPr/>
        </p:nvSpPr>
        <p:spPr>
          <a:xfrm>
            <a:off x="9484948" y="4125201"/>
            <a:ext cx="85430" cy="55043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pPr>
            <a:endParaRPr lang="en-US">
              <a:solidFill>
                <a:prstClr val="black"/>
              </a:solidFill>
            </a:endParaRPr>
          </a:p>
        </p:txBody>
      </p:sp>
      <p:sp>
        <p:nvSpPr>
          <p:cNvPr id="27" name="左大括号 26"/>
          <p:cNvSpPr/>
          <p:nvPr/>
        </p:nvSpPr>
        <p:spPr>
          <a:xfrm>
            <a:off x="10778860" y="3971311"/>
            <a:ext cx="116541" cy="70432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pPr>
            <a:endParaRPr lang="en-US">
              <a:solidFill>
                <a:prstClr val="black"/>
              </a:solidFill>
            </a:endParaRPr>
          </a:p>
        </p:txBody>
      </p:sp>
      <p:sp>
        <p:nvSpPr>
          <p:cNvPr id="28" name="文本框 27"/>
          <p:cNvSpPr txBox="1"/>
          <p:nvPr/>
        </p:nvSpPr>
        <p:spPr>
          <a:xfrm>
            <a:off x="10382722" y="4179979"/>
            <a:ext cx="461879" cy="307777"/>
          </a:xfrm>
          <a:prstGeom prst="rect">
            <a:avLst/>
          </a:prstGeom>
          <a:noFill/>
        </p:spPr>
        <p:txBody>
          <a:bodyPr wrap="square" rtlCol="0">
            <a:spAutoFit/>
          </a:bodyPr>
          <a:lstStyle/>
          <a:p>
            <a:pPr defTabSz="914400" eaLnBrk="1" fontAlgn="auto" hangingPunct="1">
              <a:spcBef>
                <a:spcPts val="0"/>
              </a:spcBef>
              <a:spcAft>
                <a:spcPts val="0"/>
              </a:spcAft>
            </a:pPr>
            <a:r>
              <a:rPr lang="en-US" sz="1400" b="1" dirty="0">
                <a:solidFill>
                  <a:srgbClr val="FF0000"/>
                </a:solidFill>
                <a:latin typeface="Calibri" panose="020F0502020204030204"/>
                <a:ea typeface="+mn-ea"/>
              </a:rPr>
              <a:t>139</a:t>
            </a:r>
          </a:p>
        </p:txBody>
      </p:sp>
      <p:sp>
        <p:nvSpPr>
          <p:cNvPr id="29" name="左大括号 28"/>
          <p:cNvSpPr/>
          <p:nvPr/>
        </p:nvSpPr>
        <p:spPr>
          <a:xfrm>
            <a:off x="6362700" y="4273887"/>
            <a:ext cx="61470" cy="40174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pPr>
            <a:endParaRPr lang="en-US">
              <a:solidFill>
                <a:prstClr val="black"/>
              </a:solidFill>
            </a:endParaRPr>
          </a:p>
        </p:txBody>
      </p:sp>
      <p:sp>
        <p:nvSpPr>
          <p:cNvPr id="18" name="文本框 17"/>
          <p:cNvSpPr txBox="1"/>
          <p:nvPr/>
        </p:nvSpPr>
        <p:spPr>
          <a:xfrm>
            <a:off x="5960725" y="4333867"/>
            <a:ext cx="475147" cy="307777"/>
          </a:xfrm>
          <a:prstGeom prst="rect">
            <a:avLst/>
          </a:prstGeom>
          <a:noFill/>
        </p:spPr>
        <p:txBody>
          <a:bodyPr wrap="square" rtlCol="0">
            <a:spAutoFit/>
          </a:bodyPr>
          <a:lstStyle/>
          <a:p>
            <a:pPr defTabSz="914400" eaLnBrk="1" fontAlgn="auto" hangingPunct="1">
              <a:spcBef>
                <a:spcPts val="0"/>
              </a:spcBef>
              <a:spcAft>
                <a:spcPts val="0"/>
              </a:spcAft>
            </a:pPr>
            <a:r>
              <a:rPr lang="en-US" sz="1400" b="1" dirty="0">
                <a:solidFill>
                  <a:srgbClr val="FF0000"/>
                </a:solidFill>
                <a:latin typeface="Calibri" panose="020F0502020204030204"/>
                <a:ea typeface="+mn-ea"/>
              </a:rPr>
              <a:t>137</a:t>
            </a:r>
          </a:p>
        </p:txBody>
      </p:sp>
      <p:sp>
        <p:nvSpPr>
          <p:cNvPr id="5" name="矩形 4"/>
          <p:cNvSpPr/>
          <p:nvPr/>
        </p:nvSpPr>
        <p:spPr>
          <a:xfrm>
            <a:off x="2845039" y="4451270"/>
            <a:ext cx="564777" cy="6066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7" name="文本框 6"/>
          <p:cNvSpPr txBox="1"/>
          <p:nvPr/>
        </p:nvSpPr>
        <p:spPr>
          <a:xfrm>
            <a:off x="2701618" y="4480481"/>
            <a:ext cx="841897" cy="184666"/>
          </a:xfrm>
          <a:prstGeom prst="rect">
            <a:avLst/>
          </a:prstGeom>
          <a:noFill/>
        </p:spPr>
        <p:txBody>
          <a:bodyPr wrap="none" rtlCol="0">
            <a:spAutoFit/>
          </a:bodyPr>
          <a:lstStyle/>
          <a:p>
            <a:pPr defTabSz="914400" eaLnBrk="1" fontAlgn="auto" hangingPunct="1">
              <a:spcBef>
                <a:spcPts val="0"/>
              </a:spcBef>
              <a:spcAft>
                <a:spcPts val="0"/>
              </a:spcAft>
            </a:pPr>
            <a:r>
              <a:rPr lang="en-US" altLang="zh-CN" sz="600" b="1" dirty="0" smtClean="0">
                <a:solidFill>
                  <a:srgbClr val="C00000"/>
                </a:solidFill>
                <a:latin typeface="Calibri" panose="020F0502020204030204"/>
                <a:ea typeface="宋体" panose="02010600030101010101" pitchFamily="2" charset="-122"/>
              </a:rPr>
              <a:t>Underground tunnel</a:t>
            </a:r>
            <a:endParaRPr lang="en-US" sz="600" b="1" dirty="0">
              <a:solidFill>
                <a:srgbClr val="C00000"/>
              </a:solidFill>
              <a:latin typeface="Calibri" panose="020F0502020204030204"/>
              <a:ea typeface="+mn-ea"/>
            </a:endParaRPr>
          </a:p>
        </p:txBody>
      </p:sp>
    </p:spTree>
    <p:extLst>
      <p:ext uri="{BB962C8B-B14F-4D97-AF65-F5344CB8AC3E}">
        <p14:creationId xmlns:p14="http://schemas.microsoft.com/office/powerpoint/2010/main" val="1999985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BPR-oriented Queue Approximation in Phoenix</a:t>
            </a:r>
            <a:endParaRPr lang="zh-CN" altLang="en-US" sz="44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565264" y="1309634"/>
            <a:ext cx="11426438" cy="4662972"/>
          </a:xfrm>
        </p:spPr>
        <p:txBody>
          <a:bodyPr>
            <a:normAutofit/>
          </a:bodyPr>
          <a:lstStyle/>
          <a:p>
            <a:r>
              <a:rPr lang="en-US" altLang="zh-CN" sz="2400" dirty="0"/>
              <a:t> Station 84</a:t>
            </a:r>
          </a:p>
          <a:p>
            <a:endParaRPr lang="en-US" altLang="zh-CN" sz="2400" dirty="0">
              <a:solidFill>
                <a:srgbClr val="002060"/>
              </a:solidFill>
            </a:endParaRPr>
          </a:p>
          <a:p>
            <a:pPr marL="201168" lvl="1" indent="0">
              <a:buNone/>
            </a:pPr>
            <a:r>
              <a:rPr lang="en-US" altLang="zh-CN" sz="1800" dirty="0">
                <a:solidFill>
                  <a:srgbClr val="002060"/>
                </a:solidFill>
              </a:rPr>
              <a:t/>
            </a:r>
            <a:br>
              <a:rPr lang="en-US" altLang="zh-CN" sz="1800" dirty="0">
                <a:solidFill>
                  <a:srgbClr val="002060"/>
                </a:solidFill>
              </a:rPr>
            </a:br>
            <a:endParaRPr lang="zh-CN" altLang="en-US" sz="1800" dirty="0">
              <a:solidFill>
                <a:srgbClr val="002060"/>
              </a:solidFill>
            </a:endParaRPr>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p:txBody>
          <a:bodyPr/>
          <a:lstStyle/>
          <a:p>
            <a:fld id="{1E8E9CB2-2897-44F3-B96C-AE93A821D237}" type="slidenum">
              <a:rPr lang="en-US" smtClean="0"/>
              <a:pPr/>
              <a:t>25</a:t>
            </a:fld>
            <a:endParaRPr lang="en-US" dirty="0"/>
          </a:p>
        </p:txBody>
      </p:sp>
      <p:graphicFrame>
        <p:nvGraphicFramePr>
          <p:cNvPr id="2" name="表格 1"/>
          <p:cNvGraphicFramePr>
            <a:graphicFrameLocks noGrp="1"/>
          </p:cNvGraphicFramePr>
          <p:nvPr>
            <p:extLst/>
          </p:nvPr>
        </p:nvGraphicFramePr>
        <p:xfrm>
          <a:off x="5462160" y="1432842"/>
          <a:ext cx="6398147" cy="1402914"/>
        </p:xfrm>
        <a:graphic>
          <a:graphicData uri="http://schemas.openxmlformats.org/drawingml/2006/table">
            <a:tbl>
              <a:tblPr firstRow="1" firstCol="1" bandRow="1">
                <a:tableStyleId>{5C22544A-7EE6-4342-B048-85BDC9FD1C3A}</a:tableStyleId>
              </a:tblPr>
              <a:tblGrid>
                <a:gridCol w="1331223">
                  <a:extLst>
                    <a:ext uri="{9D8B030D-6E8A-4147-A177-3AD203B41FA5}">
                      <a16:colId xmlns="" xmlns:a16="http://schemas.microsoft.com/office/drawing/2014/main" val="20000"/>
                    </a:ext>
                  </a:extLst>
                </a:gridCol>
                <a:gridCol w="1319222">
                  <a:extLst>
                    <a:ext uri="{9D8B030D-6E8A-4147-A177-3AD203B41FA5}">
                      <a16:colId xmlns="" xmlns:a16="http://schemas.microsoft.com/office/drawing/2014/main" val="20001"/>
                    </a:ext>
                  </a:extLst>
                </a:gridCol>
                <a:gridCol w="3747702">
                  <a:extLst>
                    <a:ext uri="{9D8B030D-6E8A-4147-A177-3AD203B41FA5}">
                      <a16:colId xmlns="" xmlns:a16="http://schemas.microsoft.com/office/drawing/2014/main" val="20002"/>
                    </a:ext>
                  </a:extLst>
                </a:gridCol>
              </a:tblGrid>
              <a:tr h="350729">
                <a:tc>
                  <a:txBody>
                    <a:bodyPr/>
                    <a:lstStyle/>
                    <a:p>
                      <a:pPr>
                        <a:lnSpc>
                          <a:spcPct val="107000"/>
                        </a:lnSpc>
                        <a:spcAft>
                          <a:spcPts val="0"/>
                        </a:spcAft>
                      </a:pPr>
                      <a:r>
                        <a:rPr lang="en-US" sz="1600" dirty="0">
                          <a:effectLst/>
                        </a:rPr>
                        <a:t>Detector</a:t>
                      </a:r>
                      <a:endParaRPr lang="en-US" sz="1600" dirty="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600">
                          <a:effectLst/>
                        </a:rPr>
                        <a:t>Milepost</a:t>
                      </a:r>
                      <a:endParaRPr lang="en-US" sz="160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600" dirty="0">
                          <a:effectLst/>
                        </a:rPr>
                        <a:t>Lane description</a:t>
                      </a:r>
                      <a:endParaRPr lang="en-US" sz="1600" dirty="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extLst>
                  <a:ext uri="{0D108BD9-81ED-4DB2-BD59-A6C34878D82A}">
                    <a16:rowId xmlns="" xmlns:a16="http://schemas.microsoft.com/office/drawing/2014/main" val="10000"/>
                  </a:ext>
                </a:extLst>
              </a:tr>
              <a:tr h="1052185">
                <a:tc>
                  <a:txBody>
                    <a:bodyPr/>
                    <a:lstStyle/>
                    <a:p>
                      <a:pPr>
                        <a:lnSpc>
                          <a:spcPct val="107000"/>
                        </a:lnSpc>
                        <a:spcAft>
                          <a:spcPts val="0"/>
                        </a:spcAft>
                      </a:pPr>
                      <a:r>
                        <a:rPr lang="en-US" sz="1600" dirty="0">
                          <a:effectLst/>
                        </a:rPr>
                        <a:t>84</a:t>
                      </a:r>
                      <a:endParaRPr lang="en-US" sz="1600" dirty="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600">
                          <a:effectLst/>
                        </a:rPr>
                        <a:t>145.681</a:t>
                      </a:r>
                      <a:endParaRPr lang="en-US" sz="1600">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tc>
                  <a:txBody>
                    <a:bodyPr/>
                    <a:lstStyle/>
                    <a:p>
                      <a:pPr>
                        <a:lnSpc>
                          <a:spcPct val="107000"/>
                        </a:lnSpc>
                        <a:spcAft>
                          <a:spcPts val="0"/>
                        </a:spcAft>
                      </a:pPr>
                      <a:r>
                        <a:rPr lang="en-US" sz="1600" dirty="0">
                          <a:effectLst/>
                        </a:rPr>
                        <a:t>- Ramp: Entrance from 7th Street</a:t>
                      </a:r>
                    </a:p>
                    <a:p>
                      <a:pPr>
                        <a:lnSpc>
                          <a:spcPct val="107000"/>
                        </a:lnSpc>
                        <a:spcAft>
                          <a:spcPts val="0"/>
                        </a:spcAft>
                      </a:pPr>
                      <a:r>
                        <a:rPr lang="en-US" sz="1600" dirty="0">
                          <a:effectLst/>
                        </a:rPr>
                        <a:t>- HOV</a:t>
                      </a:r>
                    </a:p>
                    <a:p>
                      <a:pPr>
                        <a:lnSpc>
                          <a:spcPct val="107000"/>
                        </a:lnSpc>
                        <a:spcAft>
                          <a:spcPts val="0"/>
                        </a:spcAft>
                      </a:pPr>
                      <a:r>
                        <a:rPr lang="en-US" sz="1600" dirty="0">
                          <a:effectLst/>
                        </a:rPr>
                        <a:t>- </a:t>
                      </a:r>
                      <a:r>
                        <a:rPr lang="en-US" sz="1600" b="1" dirty="0">
                          <a:solidFill>
                            <a:srgbClr val="C00000"/>
                          </a:solidFill>
                          <a:effectLst/>
                        </a:rPr>
                        <a:t>Lane 1, Lane 2, Lane 3, Lane 4</a:t>
                      </a:r>
                      <a:endParaRPr lang="en-US" sz="1600" b="1" dirty="0">
                        <a:solidFill>
                          <a:srgbClr val="C00000"/>
                        </a:solidFill>
                        <a:effectLst/>
                        <a:latin typeface="Calibri" panose="020F0502020204030204" pitchFamily="34" charset="0"/>
                        <a:ea typeface="宋体" panose="02010600030101010101" pitchFamily="2" charset="-122"/>
                        <a:cs typeface="Arial" panose="020B0604020202020204" pitchFamily="34" charset="0"/>
                      </a:endParaRPr>
                    </a:p>
                  </a:txBody>
                  <a:tcPr marL="68580" marR="68580" marT="0" marB="0"/>
                </a:tc>
                <a:extLst>
                  <a:ext uri="{0D108BD9-81ED-4DB2-BD59-A6C34878D82A}">
                    <a16:rowId xmlns="" xmlns:a16="http://schemas.microsoft.com/office/drawing/2014/main" val="10001"/>
                  </a:ext>
                </a:extLst>
              </a:tr>
            </a:tbl>
          </a:graphicData>
        </a:graphic>
      </p:graphicFrame>
      <p:pic>
        <p:nvPicPr>
          <p:cNvPr id="11" name="Picture 1"/>
          <p:cNvPicPr/>
          <p:nvPr/>
        </p:nvPicPr>
        <p:blipFill>
          <a:blip r:embed="rId3"/>
          <a:stretch>
            <a:fillRect/>
          </a:stretch>
        </p:blipFill>
        <p:spPr>
          <a:xfrm>
            <a:off x="1097280" y="1720885"/>
            <a:ext cx="4148946" cy="1174716"/>
          </a:xfrm>
          <a:prstGeom prst="rect">
            <a:avLst/>
          </a:prstGeom>
        </p:spPr>
      </p:pic>
      <p:sp>
        <p:nvSpPr>
          <p:cNvPr id="12" name="文本框 11"/>
          <p:cNvSpPr txBox="1"/>
          <p:nvPr/>
        </p:nvSpPr>
        <p:spPr>
          <a:xfrm>
            <a:off x="3594520" y="1811278"/>
            <a:ext cx="428840"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srgbClr val="C00000"/>
                </a:solidFill>
                <a:latin typeface="Calibri" panose="020F0502020204030204"/>
                <a:ea typeface="+mn-ea"/>
              </a:rPr>
              <a:t>84</a:t>
            </a:r>
          </a:p>
        </p:txBody>
      </p:sp>
      <p:pic>
        <p:nvPicPr>
          <p:cNvPr id="3" name="图片 2"/>
          <p:cNvPicPr>
            <a:picLocks noChangeAspect="1"/>
          </p:cNvPicPr>
          <p:nvPr/>
        </p:nvPicPr>
        <p:blipFill>
          <a:blip r:embed="rId4"/>
          <a:stretch>
            <a:fillRect/>
          </a:stretch>
        </p:blipFill>
        <p:spPr>
          <a:xfrm>
            <a:off x="1497703" y="4855273"/>
            <a:ext cx="8855337" cy="1902412"/>
          </a:xfrm>
          <a:prstGeom prst="rect">
            <a:avLst/>
          </a:prstGeom>
        </p:spPr>
      </p:pic>
      <p:pic>
        <p:nvPicPr>
          <p:cNvPr id="5" name="图片 4"/>
          <p:cNvPicPr>
            <a:picLocks noChangeAspect="1"/>
          </p:cNvPicPr>
          <p:nvPr/>
        </p:nvPicPr>
        <p:blipFill>
          <a:blip r:embed="rId5"/>
          <a:stretch>
            <a:fillRect/>
          </a:stretch>
        </p:blipFill>
        <p:spPr>
          <a:xfrm>
            <a:off x="1439283" y="2895601"/>
            <a:ext cx="9098229" cy="1973310"/>
          </a:xfrm>
          <a:prstGeom prst="rect">
            <a:avLst/>
          </a:prstGeom>
        </p:spPr>
      </p:pic>
      <p:sp>
        <p:nvSpPr>
          <p:cNvPr id="7" name="矩形 6"/>
          <p:cNvSpPr/>
          <p:nvPr/>
        </p:nvSpPr>
        <p:spPr>
          <a:xfrm>
            <a:off x="2590800" y="3123122"/>
            <a:ext cx="1432560" cy="339720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8" name="文本框 7"/>
          <p:cNvSpPr txBox="1"/>
          <p:nvPr/>
        </p:nvSpPr>
        <p:spPr>
          <a:xfrm>
            <a:off x="10070126" y="4707317"/>
            <a:ext cx="1484481" cy="523220"/>
          </a:xfrm>
          <a:prstGeom prst="rect">
            <a:avLst/>
          </a:prstGeom>
          <a:noFill/>
        </p:spPr>
        <p:txBody>
          <a:bodyPr wrap="square" rtlCol="0">
            <a:spAutoFit/>
          </a:bodyPr>
          <a:lstStyle/>
          <a:p>
            <a:pPr defTabSz="914400" eaLnBrk="1" fontAlgn="auto" hangingPunct="1">
              <a:spcBef>
                <a:spcPts val="0"/>
              </a:spcBef>
              <a:spcAft>
                <a:spcPts val="0"/>
              </a:spcAft>
            </a:pPr>
            <a:r>
              <a:rPr lang="en-US" altLang="zh-CN" sz="1400" b="1" dirty="0">
                <a:solidFill>
                  <a:srgbClr val="FF0000"/>
                </a:solidFill>
                <a:latin typeface="Calibri" panose="020F0502020204030204"/>
                <a:ea typeface="宋体" panose="02010600030101010101" pitchFamily="2" charset="-122"/>
              </a:rPr>
              <a:t>Select weekdays of </a:t>
            </a:r>
            <a:r>
              <a:rPr lang="en-US" altLang="zh-CN" sz="1400" b="1" dirty="0" smtClean="0">
                <a:solidFill>
                  <a:srgbClr val="FF0000"/>
                </a:solidFill>
                <a:latin typeface="Calibri" panose="020F0502020204030204"/>
                <a:ea typeface="宋体" panose="02010600030101010101" pitchFamily="2" charset="-122"/>
              </a:rPr>
              <a:t>January, 2016</a:t>
            </a:r>
            <a:endParaRPr lang="en-US" sz="1400" b="1" dirty="0">
              <a:solidFill>
                <a:srgbClr val="FF0000"/>
              </a:solidFill>
              <a:latin typeface="Calibri" panose="020F0502020204030204"/>
              <a:ea typeface="+mn-ea"/>
            </a:endParaRPr>
          </a:p>
        </p:txBody>
      </p:sp>
      <p:sp>
        <p:nvSpPr>
          <p:cNvPr id="14" name="文本框 13"/>
          <p:cNvSpPr txBox="1"/>
          <p:nvPr/>
        </p:nvSpPr>
        <p:spPr>
          <a:xfrm>
            <a:off x="26660" y="4717528"/>
            <a:ext cx="1528620" cy="523220"/>
          </a:xfrm>
          <a:prstGeom prst="rect">
            <a:avLst/>
          </a:prstGeom>
          <a:noFill/>
        </p:spPr>
        <p:txBody>
          <a:bodyPr wrap="square" rtlCol="0">
            <a:spAutoFit/>
          </a:bodyPr>
          <a:lstStyle/>
          <a:p>
            <a:pPr defTabSz="914400" eaLnBrk="1" fontAlgn="auto" hangingPunct="1">
              <a:spcBef>
                <a:spcPts val="0"/>
              </a:spcBef>
              <a:spcAft>
                <a:spcPts val="0"/>
              </a:spcAft>
            </a:pPr>
            <a:r>
              <a:rPr lang="en-US" altLang="zh-CN" sz="1400" b="1" dirty="0">
                <a:solidFill>
                  <a:prstClr val="black"/>
                </a:solidFill>
                <a:latin typeface="Calibri" panose="020F0502020204030204"/>
                <a:ea typeface="宋体" panose="02010600030101010101" pitchFamily="2" charset="-122"/>
              </a:rPr>
              <a:t>Density of 30 days</a:t>
            </a:r>
          </a:p>
          <a:p>
            <a:pPr defTabSz="914400" eaLnBrk="1" fontAlgn="auto" hangingPunct="1">
              <a:spcBef>
                <a:spcPts val="0"/>
              </a:spcBef>
              <a:spcAft>
                <a:spcPts val="0"/>
              </a:spcAft>
            </a:pPr>
            <a:r>
              <a:rPr lang="en-US" altLang="zh-CN" sz="1400" b="1" dirty="0">
                <a:solidFill>
                  <a:prstClr val="black"/>
                </a:solidFill>
                <a:latin typeface="Calibri" panose="020F0502020204030204"/>
                <a:ea typeface="宋体" panose="02010600030101010101" pitchFamily="2" charset="-122"/>
              </a:rPr>
              <a:t>(January, 2016)</a:t>
            </a:r>
            <a:endParaRPr lang="en-US" sz="1400" b="1" dirty="0">
              <a:solidFill>
                <a:prstClr val="black"/>
              </a:solidFill>
              <a:latin typeface="Calibri" panose="020F0502020204030204"/>
              <a:ea typeface="+mn-ea"/>
            </a:endParaRPr>
          </a:p>
        </p:txBody>
      </p:sp>
      <p:sp>
        <p:nvSpPr>
          <p:cNvPr id="16" name="文本框 15"/>
          <p:cNvSpPr txBox="1"/>
          <p:nvPr/>
        </p:nvSpPr>
        <p:spPr>
          <a:xfrm>
            <a:off x="41824" y="2924228"/>
            <a:ext cx="1433790" cy="523220"/>
          </a:xfrm>
          <a:prstGeom prst="rect">
            <a:avLst/>
          </a:prstGeom>
          <a:noFill/>
        </p:spPr>
        <p:txBody>
          <a:bodyPr wrap="none" rtlCol="0">
            <a:spAutoFit/>
          </a:bodyPr>
          <a:lstStyle/>
          <a:p>
            <a:pPr defTabSz="914400" eaLnBrk="1" fontAlgn="auto" hangingPunct="1">
              <a:spcBef>
                <a:spcPts val="0"/>
              </a:spcBef>
              <a:spcAft>
                <a:spcPts val="0"/>
              </a:spcAft>
            </a:pPr>
            <a:r>
              <a:rPr lang="en-US" altLang="zh-CN" sz="1400" b="1" dirty="0">
                <a:solidFill>
                  <a:prstClr val="black"/>
                </a:solidFill>
                <a:latin typeface="Calibri" panose="020F0502020204030204"/>
                <a:ea typeface="宋体" panose="02010600030101010101" pitchFamily="2" charset="-122"/>
              </a:rPr>
              <a:t>Speed of 30 days</a:t>
            </a:r>
          </a:p>
          <a:p>
            <a:pPr defTabSz="914400" eaLnBrk="1" fontAlgn="auto" hangingPunct="1">
              <a:spcBef>
                <a:spcPts val="0"/>
              </a:spcBef>
              <a:spcAft>
                <a:spcPts val="0"/>
              </a:spcAft>
            </a:pPr>
            <a:r>
              <a:rPr lang="en-US" altLang="zh-CN" sz="1400" b="1" dirty="0">
                <a:solidFill>
                  <a:prstClr val="black"/>
                </a:solidFill>
                <a:latin typeface="Calibri" panose="020F0502020204030204"/>
                <a:ea typeface="宋体" panose="02010600030101010101" pitchFamily="2" charset="-122"/>
              </a:rPr>
              <a:t>(January, 2016)</a:t>
            </a:r>
            <a:endParaRPr lang="en-US" sz="1400" b="1" dirty="0">
              <a:solidFill>
                <a:prstClr val="black"/>
              </a:solidFill>
              <a:latin typeface="Calibri" panose="020F0502020204030204"/>
              <a:ea typeface="+mn-ea"/>
            </a:endParaRPr>
          </a:p>
        </p:txBody>
      </p:sp>
      <p:sp>
        <p:nvSpPr>
          <p:cNvPr id="17" name="矩形 16"/>
          <p:cNvSpPr/>
          <p:nvPr/>
        </p:nvSpPr>
        <p:spPr>
          <a:xfrm>
            <a:off x="4525527" y="3087797"/>
            <a:ext cx="1448716" cy="339720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18" name="矩形 17"/>
          <p:cNvSpPr/>
          <p:nvPr/>
        </p:nvSpPr>
        <p:spPr>
          <a:xfrm>
            <a:off x="6445930" y="3156669"/>
            <a:ext cx="1468710" cy="339720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19" name="矩形 18"/>
          <p:cNvSpPr/>
          <p:nvPr/>
        </p:nvSpPr>
        <p:spPr>
          <a:xfrm>
            <a:off x="8377378" y="3123121"/>
            <a:ext cx="1468710" cy="339720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720419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445714" y="366847"/>
            <a:ext cx="11163993" cy="702303"/>
          </a:xfrm>
        </p:spPr>
        <p:txBody>
          <a:bodyPr>
            <a:normAutofit fontScale="90000"/>
          </a:bodyPr>
          <a:lstStyle/>
          <a:p>
            <a:pPr>
              <a:lnSpc>
                <a:spcPct val="120000"/>
              </a:lnSpc>
            </a:pPr>
            <a:r>
              <a:rPr lang="en-US" altLang="zh-CN" sz="4400" dirty="0" smtClean="0"/>
              <a:t>BPR-oriented </a:t>
            </a:r>
            <a:r>
              <a:rPr lang="en-US" altLang="zh-CN" sz="4400" dirty="0"/>
              <a:t>Queue Approximation in Phoenix</a:t>
            </a:r>
            <a:endParaRPr lang="zh-CN" altLang="en-US" sz="44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116974" y="1360955"/>
            <a:ext cx="11426438" cy="4662972"/>
          </a:xfrm>
        </p:spPr>
        <p:txBody>
          <a:bodyPr>
            <a:normAutofit/>
          </a:bodyPr>
          <a:lstStyle/>
          <a:p>
            <a:r>
              <a:rPr lang="en-US" altLang="zh-CN" sz="2400" dirty="0"/>
              <a:t> Calibration results (January): </a:t>
            </a:r>
            <a:endParaRPr lang="en-US" altLang="zh-CN" sz="2400" dirty="0">
              <a:solidFill>
                <a:srgbClr val="002060"/>
              </a:solidFill>
            </a:endParaRPr>
          </a:p>
          <a:p>
            <a:pPr marL="201168" lvl="1" indent="0">
              <a:buNone/>
            </a:pPr>
            <a:r>
              <a:rPr lang="en-US" altLang="zh-CN" sz="1800" dirty="0">
                <a:solidFill>
                  <a:srgbClr val="002060"/>
                </a:solidFill>
              </a:rPr>
              <a:t/>
            </a:r>
            <a:br>
              <a:rPr lang="en-US" altLang="zh-CN" sz="1800" dirty="0">
                <a:solidFill>
                  <a:srgbClr val="002060"/>
                </a:solidFill>
              </a:rPr>
            </a:br>
            <a:endParaRPr lang="zh-CN" altLang="en-US" sz="1800" dirty="0">
              <a:solidFill>
                <a:srgbClr val="002060"/>
              </a:solidFill>
            </a:endParaRPr>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a:xfrm>
            <a:off x="116974" y="6473050"/>
            <a:ext cx="1313411" cy="365125"/>
          </a:xfrm>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a:xfrm>
            <a:off x="11468099" y="6459785"/>
            <a:ext cx="522316" cy="365125"/>
          </a:xfrm>
        </p:spPr>
        <p:txBody>
          <a:bodyPr/>
          <a:lstStyle/>
          <a:p>
            <a:fld id="{1E8E9CB2-2897-44F3-B96C-AE93A821D237}" type="slidenum">
              <a:rPr lang="en-US" smtClean="0"/>
              <a:pPr/>
              <a:t>26</a:t>
            </a:fld>
            <a:endParaRPr lang="en-US" dirty="0"/>
          </a:p>
        </p:txBody>
      </p:sp>
      <p:sp>
        <p:nvSpPr>
          <p:cNvPr id="5" name="矩形 4"/>
          <p:cNvSpPr/>
          <p:nvPr/>
        </p:nvSpPr>
        <p:spPr>
          <a:xfrm>
            <a:off x="6014860" y="4837998"/>
            <a:ext cx="6032012" cy="1477328"/>
          </a:xfrm>
          <a:prstGeom prst="rect">
            <a:avLst/>
          </a:prstGeom>
        </p:spPr>
        <p:txBody>
          <a:bodyPr wrap="square">
            <a:spAutoFit/>
          </a:bodyPr>
          <a:lstStyle/>
          <a:p>
            <a:pPr defTabSz="914400" eaLnBrk="1" fontAlgn="auto" hangingPunct="1">
              <a:spcBef>
                <a:spcPts val="0"/>
              </a:spcBef>
              <a:spcAft>
                <a:spcPts val="0"/>
              </a:spcAft>
            </a:pPr>
            <a:r>
              <a:rPr lang="en-US" dirty="0">
                <a:solidFill>
                  <a:prstClr val="black"/>
                </a:solidFill>
                <a:latin typeface="Calibri" panose="020F0502020204030204"/>
                <a:ea typeface="+mn-ea"/>
              </a:rPr>
              <a:t>Jam density = </a:t>
            </a:r>
            <a:r>
              <a:rPr lang="en-US" b="1" dirty="0">
                <a:solidFill>
                  <a:prstClr val="black"/>
                </a:solidFill>
                <a:latin typeface="Calibri" panose="020F0502020204030204"/>
                <a:ea typeface="+mn-ea"/>
              </a:rPr>
              <a:t>163 veh/(mile*lane)</a:t>
            </a:r>
          </a:p>
          <a:p>
            <a:pPr defTabSz="914400" eaLnBrk="1" fontAlgn="auto" hangingPunct="1">
              <a:spcBef>
                <a:spcPts val="0"/>
              </a:spcBef>
              <a:spcAft>
                <a:spcPts val="0"/>
              </a:spcAft>
            </a:pPr>
            <a:r>
              <a:rPr lang="en-US" dirty="0">
                <a:solidFill>
                  <a:prstClr val="black"/>
                </a:solidFill>
                <a:latin typeface="Calibri" panose="020F0502020204030204"/>
                <a:ea typeface="+mn-ea"/>
              </a:rPr>
              <a:t>Backward speed = -0.79 mile/5min = </a:t>
            </a:r>
            <a:r>
              <a:rPr lang="en-US" b="1" dirty="0">
                <a:solidFill>
                  <a:prstClr val="black"/>
                </a:solidFill>
                <a:latin typeface="Calibri" panose="020F0502020204030204"/>
                <a:ea typeface="+mn-ea"/>
              </a:rPr>
              <a:t>- 12 mile/hour</a:t>
            </a:r>
          </a:p>
          <a:p>
            <a:pPr defTabSz="914400" eaLnBrk="1" fontAlgn="auto" hangingPunct="1">
              <a:spcBef>
                <a:spcPts val="0"/>
              </a:spcBef>
              <a:spcAft>
                <a:spcPts val="0"/>
              </a:spcAft>
            </a:pPr>
            <a:r>
              <a:rPr lang="en-US" dirty="0">
                <a:solidFill>
                  <a:prstClr val="black"/>
                </a:solidFill>
                <a:latin typeface="Calibri" panose="020F0502020204030204"/>
                <a:ea typeface="+mn-ea"/>
              </a:rPr>
              <a:t>Max flow = 190.75 veh/(5 min*lane) = </a:t>
            </a:r>
            <a:r>
              <a:rPr lang="en-US" b="1" dirty="0">
                <a:solidFill>
                  <a:prstClr val="black"/>
                </a:solidFill>
                <a:latin typeface="Calibri" panose="020F0502020204030204"/>
                <a:ea typeface="+mn-ea"/>
              </a:rPr>
              <a:t>2,289 veh./(hour*lane)</a:t>
            </a:r>
          </a:p>
          <a:p>
            <a:pPr defTabSz="914400" eaLnBrk="1" fontAlgn="auto" hangingPunct="1">
              <a:spcBef>
                <a:spcPts val="0"/>
              </a:spcBef>
              <a:spcAft>
                <a:spcPts val="0"/>
              </a:spcAft>
            </a:pPr>
            <a:r>
              <a:rPr lang="en-US" b="1" dirty="0">
                <a:solidFill>
                  <a:srgbClr val="C00000"/>
                </a:solidFill>
                <a:latin typeface="Calibri" panose="020F0502020204030204"/>
                <a:ea typeface="+mn-ea"/>
              </a:rPr>
              <a:t>Free flow speed = 63.9 mile/hour</a:t>
            </a:r>
          </a:p>
          <a:p>
            <a:pPr defTabSz="914400" eaLnBrk="1" fontAlgn="auto" hangingPunct="1">
              <a:spcBef>
                <a:spcPts val="0"/>
              </a:spcBef>
              <a:spcAft>
                <a:spcPts val="0"/>
              </a:spcAft>
            </a:pPr>
            <a:r>
              <a:rPr lang="en-US" b="1" dirty="0">
                <a:solidFill>
                  <a:srgbClr val="FF0000"/>
                </a:solidFill>
                <a:latin typeface="Calibri" panose="020F0502020204030204"/>
                <a:ea typeface="+mn-ea"/>
              </a:rPr>
              <a:t>Critical density = 35.8 veh./(mile*lane)</a:t>
            </a:r>
          </a:p>
        </p:txBody>
      </p:sp>
      <p:sp>
        <p:nvSpPr>
          <p:cNvPr id="7" name="文本框 6"/>
          <p:cNvSpPr txBox="1"/>
          <p:nvPr/>
        </p:nvSpPr>
        <p:spPr>
          <a:xfrm>
            <a:off x="1497633" y="5327957"/>
            <a:ext cx="3977648"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prstClr val="black"/>
                </a:solidFill>
                <a:latin typeface="Calibri" panose="020F0502020204030204"/>
                <a:ea typeface="+mn-ea"/>
              </a:rPr>
              <a:t>Density (veh./(mile*lane)</a:t>
            </a:r>
          </a:p>
        </p:txBody>
      </p:sp>
      <p:sp>
        <p:nvSpPr>
          <p:cNvPr id="11" name="文本框 10"/>
          <p:cNvSpPr txBox="1"/>
          <p:nvPr/>
        </p:nvSpPr>
        <p:spPr>
          <a:xfrm rot="16200000">
            <a:off x="-846165" y="3471687"/>
            <a:ext cx="2430511"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prstClr val="black"/>
                </a:solidFill>
                <a:latin typeface="Calibri" panose="020F0502020204030204"/>
                <a:ea typeface="+mn-ea"/>
              </a:rPr>
              <a:t>Flow (veh./(5min*lane)</a:t>
            </a:r>
          </a:p>
        </p:txBody>
      </p:sp>
      <p:sp>
        <p:nvSpPr>
          <p:cNvPr id="12" name="文本框 11"/>
          <p:cNvSpPr txBox="1"/>
          <p:nvPr/>
        </p:nvSpPr>
        <p:spPr>
          <a:xfrm>
            <a:off x="7163357" y="4304772"/>
            <a:ext cx="3468213"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prstClr val="black"/>
                </a:solidFill>
                <a:latin typeface="Calibri" panose="020F0502020204030204"/>
                <a:ea typeface="+mn-ea"/>
              </a:rPr>
              <a:t>Density (veh./(mile*lane)</a:t>
            </a:r>
          </a:p>
        </p:txBody>
      </p:sp>
      <p:sp>
        <p:nvSpPr>
          <p:cNvPr id="13" name="文本框 12"/>
          <p:cNvSpPr txBox="1"/>
          <p:nvPr/>
        </p:nvSpPr>
        <p:spPr>
          <a:xfrm rot="16200000">
            <a:off x="4774840" y="2577333"/>
            <a:ext cx="2505743" cy="369332"/>
          </a:xfrm>
          <a:prstGeom prst="rect">
            <a:avLst/>
          </a:prstGeom>
          <a:noFill/>
        </p:spPr>
        <p:txBody>
          <a:bodyPr wrap="square" rtlCol="0">
            <a:spAutoFit/>
          </a:bodyPr>
          <a:lstStyle/>
          <a:p>
            <a:pPr defTabSz="914400" eaLnBrk="1" fontAlgn="auto" hangingPunct="1">
              <a:spcBef>
                <a:spcPts val="0"/>
              </a:spcBef>
              <a:spcAft>
                <a:spcPts val="0"/>
              </a:spcAft>
            </a:pPr>
            <a:r>
              <a:rPr lang="en-US" b="1" dirty="0">
                <a:solidFill>
                  <a:prstClr val="black"/>
                </a:solidFill>
                <a:latin typeface="Calibri" panose="020F0502020204030204"/>
                <a:ea typeface="+mn-ea"/>
              </a:rPr>
              <a:t>Flow (veh./(5min*lane)</a:t>
            </a:r>
          </a:p>
        </p:txBody>
      </p:sp>
      <p:pic>
        <p:nvPicPr>
          <p:cNvPr id="8" name="图片 7"/>
          <p:cNvPicPr>
            <a:picLocks noChangeAspect="1"/>
          </p:cNvPicPr>
          <p:nvPr/>
        </p:nvPicPr>
        <p:blipFill>
          <a:blip r:embed="rId3"/>
          <a:stretch>
            <a:fillRect/>
          </a:stretch>
        </p:blipFill>
        <p:spPr>
          <a:xfrm>
            <a:off x="579163" y="2204355"/>
            <a:ext cx="4801694" cy="3201129"/>
          </a:xfrm>
          <a:prstGeom prst="rect">
            <a:avLst/>
          </a:prstGeom>
        </p:spPr>
      </p:pic>
      <p:pic>
        <p:nvPicPr>
          <p:cNvPr id="2" name="图片 1"/>
          <p:cNvPicPr>
            <a:picLocks noChangeAspect="1"/>
          </p:cNvPicPr>
          <p:nvPr/>
        </p:nvPicPr>
        <p:blipFill>
          <a:blip r:embed="rId4"/>
          <a:stretch>
            <a:fillRect/>
          </a:stretch>
        </p:blipFill>
        <p:spPr>
          <a:xfrm>
            <a:off x="6259648" y="1187746"/>
            <a:ext cx="4801694" cy="3201129"/>
          </a:xfrm>
          <a:prstGeom prst="rect">
            <a:avLst/>
          </a:prstGeom>
        </p:spPr>
      </p:pic>
    </p:spTree>
    <p:extLst>
      <p:ext uri="{BB962C8B-B14F-4D97-AF65-F5344CB8AC3E}">
        <p14:creationId xmlns:p14="http://schemas.microsoft.com/office/powerpoint/2010/main" val="3011859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7030652" y="2886292"/>
            <a:ext cx="4878290" cy="2932164"/>
          </a:xfrm>
          <a:prstGeom prst="rect">
            <a:avLst/>
          </a:prstGeom>
        </p:spPr>
      </p:pic>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a:t>BPR-oriented Queue Approximation in Phoenix</a:t>
            </a:r>
            <a:endParaRPr lang="zh-CN" altLang="en-US" sz="44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116974" y="1413646"/>
            <a:ext cx="11426438" cy="4662972"/>
          </a:xfrm>
        </p:spPr>
        <p:txBody>
          <a:bodyPr>
            <a:normAutofit/>
          </a:bodyPr>
          <a:lstStyle/>
          <a:p>
            <a:r>
              <a:rPr lang="en-US" altLang="zh-CN" sz="2800" dirty="0"/>
              <a:t>Calibration results (Station 84, Weekdays in January 2016): </a:t>
            </a:r>
            <a:endParaRPr lang="en-US" altLang="zh-CN" sz="2800" dirty="0">
              <a:solidFill>
                <a:srgbClr val="002060"/>
              </a:solidFill>
            </a:endParaRPr>
          </a:p>
          <a:p>
            <a:pPr marL="201168" lvl="1" indent="0">
              <a:buNone/>
            </a:pPr>
            <a:r>
              <a:rPr lang="en-US" altLang="zh-CN" sz="2000" dirty="0">
                <a:solidFill>
                  <a:srgbClr val="002060"/>
                </a:solidFill>
              </a:rPr>
              <a:t/>
            </a:r>
            <a:br>
              <a:rPr lang="en-US" altLang="zh-CN" sz="2000" dirty="0">
                <a:solidFill>
                  <a:srgbClr val="002060"/>
                </a:solidFill>
              </a:rPr>
            </a:br>
            <a:endParaRPr lang="zh-CN" altLang="en-US" sz="2000" dirty="0">
              <a:solidFill>
                <a:srgbClr val="002060"/>
              </a:solidFill>
            </a:endParaRPr>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a:xfrm>
            <a:off x="116974" y="6473050"/>
            <a:ext cx="1313411" cy="365125"/>
          </a:xfrm>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a:xfrm>
            <a:off x="11468099" y="6492875"/>
            <a:ext cx="522316" cy="365125"/>
          </a:xfrm>
        </p:spPr>
        <p:txBody>
          <a:bodyPr/>
          <a:lstStyle/>
          <a:p>
            <a:fld id="{1E8E9CB2-2897-44F3-B96C-AE93A821D237}" type="slidenum">
              <a:rPr lang="en-US" smtClean="0"/>
              <a:pPr/>
              <a:t>27</a:t>
            </a:fld>
            <a:endParaRPr lang="en-US" dirty="0"/>
          </a:p>
        </p:txBody>
      </p:sp>
      <mc:AlternateContent xmlns:mc="http://schemas.openxmlformats.org/markup-compatibility/2006" xmlns:a14="http://schemas.microsoft.com/office/drawing/2010/main">
        <mc:Choice Requires="a14">
          <p:sp>
            <p:nvSpPr>
              <p:cNvPr id="5" name="矩形 4"/>
              <p:cNvSpPr/>
              <p:nvPr/>
            </p:nvSpPr>
            <p:spPr>
              <a:xfrm>
                <a:off x="170177" y="1823696"/>
                <a:ext cx="10321528" cy="523220"/>
              </a:xfrm>
              <a:prstGeom prst="rect">
                <a:avLst/>
              </a:prstGeom>
            </p:spPr>
            <p:txBody>
              <a:bodyPr wrap="square">
                <a:spAutoFit/>
              </a:bodyPr>
              <a:lstStyle/>
              <a:p>
                <a:pPr defTabSz="914400" eaLnBrk="1" fontAlgn="auto" hangingPunct="1">
                  <a:spcBef>
                    <a:spcPts val="0"/>
                  </a:spcBef>
                  <a:spcAft>
                    <a:spcPts val="0"/>
                  </a:spcAft>
                </a:pPr>
                <a:r>
                  <a:rPr lang="en-US" sz="2800" b="1" dirty="0">
                    <a:solidFill>
                      <a:prstClr val="black"/>
                    </a:solidFill>
                    <a:latin typeface="Calibri" panose="020F0502020204030204"/>
                    <a:ea typeface="+mn-ea"/>
                  </a:rPr>
                  <a:t>Step 1: </a:t>
                </a:r>
                <a:r>
                  <a:rPr lang="en-US" sz="2800" dirty="0">
                    <a:solidFill>
                      <a:prstClr val="black"/>
                    </a:solidFill>
                    <a:latin typeface="Calibri" panose="020F0502020204030204"/>
                    <a:ea typeface="+mn-ea"/>
                  </a:rPr>
                  <a:t>Determine period </a:t>
                </a:r>
                <a14:m>
                  <m:oMath xmlns:m="http://schemas.openxmlformats.org/officeDocument/2006/math">
                    <m:sSub>
                      <m:sSubPr>
                        <m:ctrlPr>
                          <a:rPr lang="en-US" sz="2800" i="1" dirty="0" smtClean="0">
                            <a:solidFill>
                              <a:prstClr val="black"/>
                            </a:solidFill>
                            <a:latin typeface="Cambria Math" panose="02040503050406030204" pitchFamily="18" charset="0"/>
                            <a:ea typeface="+mn-ea"/>
                          </a:rPr>
                        </m:ctrlPr>
                      </m:sSubPr>
                      <m:e>
                        <m:r>
                          <a:rPr lang="en-US" sz="2800" i="1" dirty="0" smtClean="0">
                            <a:solidFill>
                              <a:prstClr val="black"/>
                            </a:solidFill>
                            <a:latin typeface="Cambria Math" panose="02040503050406030204" pitchFamily="18" charset="0"/>
                            <a:ea typeface="+mn-ea"/>
                          </a:rPr>
                          <m:t>𝑡</m:t>
                        </m:r>
                      </m:e>
                      <m:sub>
                        <m:r>
                          <a:rPr lang="en-US" sz="2800" i="1" dirty="0" smtClean="0">
                            <a:solidFill>
                              <a:prstClr val="black"/>
                            </a:solidFill>
                            <a:latin typeface="Cambria Math" panose="02040503050406030204" pitchFamily="18" charset="0"/>
                            <a:ea typeface="+mn-ea"/>
                          </a:rPr>
                          <m:t>1</m:t>
                        </m:r>
                      </m:sub>
                    </m:sSub>
                  </m:oMath>
                </a14:m>
                <a:endParaRPr lang="en-US" sz="2800" dirty="0">
                  <a:solidFill>
                    <a:prstClr val="black"/>
                  </a:solidFill>
                  <a:latin typeface="Calibri" panose="020F0502020204030204"/>
                  <a:ea typeface="+mn-ea"/>
                </a:endParaRPr>
              </a:p>
            </p:txBody>
          </p:sp>
        </mc:Choice>
        <mc:Fallback xmlns="">
          <p:sp>
            <p:nvSpPr>
              <p:cNvPr id="5" name="矩形 4"/>
              <p:cNvSpPr>
                <a:spLocks noRot="1" noChangeAspect="1" noMove="1" noResize="1" noEditPoints="1" noAdjustHandles="1" noChangeArrowheads="1" noChangeShapeType="1" noTextEdit="1"/>
              </p:cNvSpPr>
              <p:nvPr/>
            </p:nvSpPr>
            <p:spPr>
              <a:xfrm>
                <a:off x="170177" y="1823696"/>
                <a:ext cx="10321528" cy="523220"/>
              </a:xfrm>
              <a:prstGeom prst="rect">
                <a:avLst/>
              </a:prstGeom>
              <a:blipFill rotWithShape="0">
                <a:blip r:embed="rId4"/>
                <a:stretch>
                  <a:fillRect l="-1240" t="-10465" b="-32558"/>
                </a:stretch>
              </a:blipFill>
            </p:spPr>
            <p:txBody>
              <a:bodyPr/>
              <a:lstStyle/>
              <a:p>
                <a:r>
                  <a:rPr lang="en-US">
                    <a:noFill/>
                  </a:rPr>
                  <a:t> </a:t>
                </a:r>
              </a:p>
            </p:txBody>
          </p:sp>
        </mc:Fallback>
      </mc:AlternateContent>
      <p:sp>
        <p:nvSpPr>
          <p:cNvPr id="29" name="文本框 28"/>
          <p:cNvSpPr txBox="1"/>
          <p:nvPr/>
        </p:nvSpPr>
        <p:spPr>
          <a:xfrm>
            <a:off x="2740729" y="2457921"/>
            <a:ext cx="65" cy="276999"/>
          </a:xfrm>
          <a:prstGeom prst="rect">
            <a:avLst/>
          </a:prstGeom>
          <a:noFill/>
        </p:spPr>
        <p:txBody>
          <a:bodyPr wrap="none" lIns="0" tIns="0" rIns="0" bIns="0" rtlCol="0">
            <a:spAutoFit/>
          </a:bodyPr>
          <a:lstStyle/>
          <a:p>
            <a:pPr defTabSz="914400" eaLnBrk="1" fontAlgn="auto" hangingPunct="1">
              <a:spcBef>
                <a:spcPts val="0"/>
              </a:spcBef>
              <a:spcAft>
                <a:spcPts val="0"/>
              </a:spcAft>
            </a:pPr>
            <a:endParaRPr lang="en-US" dirty="0">
              <a:solidFill>
                <a:prstClr val="black"/>
              </a:solidFill>
              <a:latin typeface="Calibri" panose="020F0502020204030204"/>
              <a:ea typeface="+mn-ea"/>
            </a:endParaRPr>
          </a:p>
        </p:txBody>
      </p:sp>
      <p:pic>
        <p:nvPicPr>
          <p:cNvPr id="23" name="图片 22">
            <a:extLst>
              <a:ext uri="{FF2B5EF4-FFF2-40B4-BE49-F238E27FC236}">
                <a16:creationId xmlns="" xmlns:a16="http://schemas.microsoft.com/office/drawing/2014/main" id="{006B0583-4D91-43C5-B8FC-36531C3A9131}"/>
              </a:ext>
            </a:extLst>
          </p:cNvPr>
          <p:cNvPicPr>
            <a:picLocks noChangeAspect="1"/>
          </p:cNvPicPr>
          <p:nvPr/>
        </p:nvPicPr>
        <p:blipFill>
          <a:blip r:embed="rId5"/>
          <a:stretch>
            <a:fillRect/>
          </a:stretch>
        </p:blipFill>
        <p:spPr>
          <a:xfrm>
            <a:off x="219661" y="2650207"/>
            <a:ext cx="6956385" cy="3367892"/>
          </a:xfrm>
          <a:prstGeom prst="rect">
            <a:avLst/>
          </a:prstGeom>
        </p:spPr>
      </p:pic>
      <p:sp>
        <p:nvSpPr>
          <p:cNvPr id="2" name="椭圆 1"/>
          <p:cNvSpPr/>
          <p:nvPr/>
        </p:nvSpPr>
        <p:spPr>
          <a:xfrm>
            <a:off x="1389613" y="3943111"/>
            <a:ext cx="648182" cy="56965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25" name="椭圆 24"/>
          <p:cNvSpPr/>
          <p:nvPr/>
        </p:nvSpPr>
        <p:spPr>
          <a:xfrm>
            <a:off x="4891597" y="5139857"/>
            <a:ext cx="648182" cy="56965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cxnSp>
        <p:nvCxnSpPr>
          <p:cNvPr id="11" name="直接连接符 10"/>
          <p:cNvCxnSpPr/>
          <p:nvPr/>
        </p:nvCxnSpPr>
        <p:spPr>
          <a:xfrm>
            <a:off x="9669780" y="3182620"/>
            <a:ext cx="7620" cy="1859280"/>
          </a:xfrm>
          <a:prstGeom prst="line">
            <a:avLst/>
          </a:prstGeom>
          <a:ln w="19050">
            <a:solidFill>
              <a:srgbClr val="C00000"/>
            </a:solidFill>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p:cNvSpPr txBox="1"/>
              <p:nvPr/>
            </p:nvSpPr>
            <p:spPr>
              <a:xfrm>
                <a:off x="8339370" y="2519159"/>
                <a:ext cx="2715487" cy="553998"/>
              </a:xfrm>
              <a:prstGeom prst="rect">
                <a:avLst/>
              </a:prstGeom>
              <a:noFill/>
            </p:spPr>
            <p:txBody>
              <a:bodyPr wrap="non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ea typeface="+mn-ea"/>
                            </a:rPr>
                          </m:ctrlPr>
                        </m:sSubPr>
                        <m:e>
                          <m:r>
                            <a:rPr lang="en-US" i="1" smtClean="0">
                              <a:solidFill>
                                <a:srgbClr val="C00000"/>
                              </a:solidFill>
                              <a:latin typeface="Cambria Math" panose="02040503050406030204" pitchFamily="18" charset="0"/>
                              <a:ea typeface="+mn-ea"/>
                            </a:rPr>
                            <m:t>𝑡</m:t>
                          </m:r>
                        </m:e>
                        <m:sub>
                          <m:r>
                            <a:rPr lang="en-US" i="1" smtClean="0">
                              <a:solidFill>
                                <a:srgbClr val="C00000"/>
                              </a:solidFill>
                              <a:latin typeface="Cambria Math" panose="02040503050406030204" pitchFamily="18" charset="0"/>
                              <a:ea typeface="+mn-ea"/>
                            </a:rPr>
                            <m:t>1</m:t>
                          </m:r>
                        </m:sub>
                      </m:sSub>
                      <m:r>
                        <a:rPr lang="en-US" i="1" smtClean="0">
                          <a:solidFill>
                            <a:srgbClr val="C00000"/>
                          </a:solidFill>
                          <a:latin typeface="Cambria Math" panose="02040503050406030204" pitchFamily="18" charset="0"/>
                          <a:ea typeface="+mn-ea"/>
                        </a:rPr>
                        <m:t>=13:35(815 </m:t>
                      </m:r>
                      <m:r>
                        <m:rPr>
                          <m:sty m:val="p"/>
                        </m:rPr>
                        <a:rPr lang="en-US" smtClean="0">
                          <a:solidFill>
                            <a:srgbClr val="C00000"/>
                          </a:solidFill>
                          <a:latin typeface="Cambria Math" panose="02040503050406030204" pitchFamily="18" charset="0"/>
                          <a:ea typeface="+mn-ea"/>
                        </a:rPr>
                        <m:t>min</m:t>
                      </m:r>
                      <m:r>
                        <a:rPr lang="en-US" smtClean="0">
                          <a:solidFill>
                            <a:srgbClr val="C00000"/>
                          </a:solidFill>
                          <a:latin typeface="Cambria Math" panose="02040503050406030204" pitchFamily="18" charset="0"/>
                          <a:ea typeface="+mn-ea"/>
                        </a:rPr>
                        <m:t>) </m:t>
                      </m:r>
                    </m:oMath>
                  </m:oMathPara>
                </a14:m>
                <a:endParaRPr lang="en-US" dirty="0">
                  <a:solidFill>
                    <a:srgbClr val="C00000"/>
                  </a:solidFill>
                  <a:latin typeface="Cambria Math" panose="02040503050406030204" pitchFamily="18" charset="0"/>
                  <a:ea typeface="+mn-ea"/>
                </a:endParaRPr>
              </a:p>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mtClean="0">
                          <a:solidFill>
                            <a:srgbClr val="C00000"/>
                          </a:solidFill>
                          <a:latin typeface="Cambria Math" panose="02040503050406030204" pitchFamily="18" charset="0"/>
                          <a:ea typeface="+mn-ea"/>
                        </a:rPr>
                        <m:t>(</m:t>
                      </m:r>
                      <m:r>
                        <m:rPr>
                          <m:sty m:val="p"/>
                        </m:rPr>
                        <a:rPr lang="en-US" smtClean="0">
                          <a:solidFill>
                            <a:srgbClr val="C00000"/>
                          </a:solidFill>
                          <a:latin typeface="Cambria Math" panose="02040503050406030204" pitchFamily="18" charset="0"/>
                          <a:ea typeface="+mn-ea"/>
                        </a:rPr>
                        <m:t>with</m:t>
                      </m:r>
                      <m:r>
                        <a:rPr lang="en-US" smtClean="0">
                          <a:solidFill>
                            <a:srgbClr val="C00000"/>
                          </a:solidFill>
                          <a:latin typeface="Cambria Math" panose="02040503050406030204" pitchFamily="18" charset="0"/>
                          <a:ea typeface="+mn-ea"/>
                        </a:rPr>
                        <m:t> </m:t>
                      </m:r>
                      <m:r>
                        <m:rPr>
                          <m:sty m:val="p"/>
                        </m:rPr>
                        <a:rPr lang="en-US" smtClean="0">
                          <a:solidFill>
                            <a:srgbClr val="C00000"/>
                          </a:solidFill>
                          <a:latin typeface="Cambria Math" panose="02040503050406030204" pitchFamily="18" charset="0"/>
                          <a:ea typeface="+mn-ea"/>
                        </a:rPr>
                        <m:t>the</m:t>
                      </m:r>
                      <m:r>
                        <a:rPr lang="en-US" smtClean="0">
                          <a:solidFill>
                            <a:srgbClr val="C00000"/>
                          </a:solidFill>
                          <a:latin typeface="Cambria Math" panose="02040503050406030204" pitchFamily="18" charset="0"/>
                          <a:ea typeface="+mn-ea"/>
                        </a:rPr>
                        <m:t> </m:t>
                      </m:r>
                      <m:r>
                        <m:rPr>
                          <m:sty m:val="p"/>
                        </m:rPr>
                        <a:rPr lang="en-US" smtClean="0">
                          <a:solidFill>
                            <a:srgbClr val="C00000"/>
                          </a:solidFill>
                          <a:latin typeface="Cambria Math" panose="02040503050406030204" pitchFamily="18" charset="0"/>
                          <a:ea typeface="+mn-ea"/>
                        </a:rPr>
                        <m:t>largest</m:t>
                      </m:r>
                      <m:r>
                        <a:rPr lang="en-US" smtClean="0">
                          <a:solidFill>
                            <a:srgbClr val="C00000"/>
                          </a:solidFill>
                          <a:latin typeface="Cambria Math" panose="02040503050406030204" pitchFamily="18" charset="0"/>
                          <a:ea typeface="+mn-ea"/>
                        </a:rPr>
                        <m:t> </m:t>
                      </m:r>
                      <m:r>
                        <m:rPr>
                          <m:sty m:val="p"/>
                        </m:rPr>
                        <a:rPr lang="en-US" smtClean="0">
                          <a:solidFill>
                            <a:srgbClr val="C00000"/>
                          </a:solidFill>
                          <a:latin typeface="Cambria Math" panose="02040503050406030204" pitchFamily="18" charset="0"/>
                          <a:ea typeface="+mn-ea"/>
                        </a:rPr>
                        <m:t>flow</m:t>
                      </m:r>
                      <m:r>
                        <a:rPr lang="en-US" smtClean="0">
                          <a:solidFill>
                            <a:srgbClr val="C00000"/>
                          </a:solidFill>
                          <a:latin typeface="Cambria Math" panose="02040503050406030204" pitchFamily="18" charset="0"/>
                          <a:ea typeface="+mn-ea"/>
                        </a:rPr>
                        <m:t> </m:t>
                      </m:r>
                      <m:r>
                        <m:rPr>
                          <m:sty m:val="p"/>
                        </m:rPr>
                        <a:rPr lang="en-US" smtClean="0">
                          <a:solidFill>
                            <a:srgbClr val="C00000"/>
                          </a:solidFill>
                          <a:latin typeface="Cambria Math" panose="02040503050406030204" pitchFamily="18" charset="0"/>
                          <a:ea typeface="+mn-ea"/>
                        </a:rPr>
                        <m:t>rate</m:t>
                      </m:r>
                      <m:r>
                        <a:rPr lang="en-US" smtClean="0">
                          <a:solidFill>
                            <a:srgbClr val="C00000"/>
                          </a:solidFill>
                          <a:latin typeface="Cambria Math" panose="02040503050406030204" pitchFamily="18" charset="0"/>
                          <a:ea typeface="+mn-ea"/>
                        </a:rPr>
                        <m:t>)</m:t>
                      </m:r>
                    </m:oMath>
                  </m:oMathPara>
                </a14:m>
                <a:endParaRPr lang="en-US" dirty="0">
                  <a:solidFill>
                    <a:srgbClr val="C00000"/>
                  </a:solidFill>
                  <a:latin typeface="Calibri" panose="020F0502020204030204"/>
                  <a:ea typeface="+mn-ea"/>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8339370" y="2519159"/>
                <a:ext cx="2715487" cy="553998"/>
              </a:xfrm>
              <a:prstGeom prst="rect">
                <a:avLst/>
              </a:prstGeom>
              <a:blipFill rotWithShape="0">
                <a:blip r:embed="rId6"/>
                <a:stretch>
                  <a:fillRect l="-2697" r="-2921" b="-16484"/>
                </a:stretch>
              </a:blipFill>
            </p:spPr>
            <p:txBody>
              <a:bodyPr/>
              <a:lstStyle/>
              <a:p>
                <a:r>
                  <a:rPr lang="en-US">
                    <a:noFill/>
                  </a:rPr>
                  <a:t> </a:t>
                </a:r>
              </a:p>
            </p:txBody>
          </p:sp>
        </mc:Fallback>
      </mc:AlternateContent>
      <p:sp>
        <p:nvSpPr>
          <p:cNvPr id="9" name="文本框 8"/>
          <p:cNvSpPr txBox="1"/>
          <p:nvPr/>
        </p:nvSpPr>
        <p:spPr>
          <a:xfrm>
            <a:off x="10747721" y="5366098"/>
            <a:ext cx="614271" cy="369332"/>
          </a:xfrm>
          <a:prstGeom prst="rect">
            <a:avLst/>
          </a:prstGeom>
          <a:noFill/>
        </p:spPr>
        <p:txBody>
          <a:bodyPr wrap="none" rtlCol="0">
            <a:spAutoFit/>
          </a:bodyPr>
          <a:lstStyle/>
          <a:p>
            <a:pPr defTabSz="914400" eaLnBrk="1" fontAlgn="auto" hangingPunct="1">
              <a:spcBef>
                <a:spcPts val="0"/>
              </a:spcBef>
              <a:spcAft>
                <a:spcPts val="0"/>
              </a:spcAft>
            </a:pPr>
            <a:r>
              <a:rPr lang="en-US" dirty="0">
                <a:solidFill>
                  <a:prstClr val="black"/>
                </a:solidFill>
                <a:latin typeface="Calibri" panose="020F0502020204030204"/>
                <a:ea typeface="+mn-ea"/>
              </a:rPr>
              <a:t>time</a:t>
            </a:r>
          </a:p>
        </p:txBody>
      </p:sp>
      <mc:AlternateContent xmlns:mc="http://schemas.openxmlformats.org/markup-compatibility/2006" xmlns:a14="http://schemas.microsoft.com/office/drawing/2010/main">
        <mc:Choice Requires="a14">
          <p:sp>
            <p:nvSpPr>
              <p:cNvPr id="13" name="文本框 12"/>
              <p:cNvSpPr txBox="1"/>
              <p:nvPr/>
            </p:nvSpPr>
            <p:spPr>
              <a:xfrm>
                <a:off x="6877380" y="3458831"/>
                <a:ext cx="651140" cy="369332"/>
              </a:xfrm>
              <a:prstGeom prst="rect">
                <a:avLst/>
              </a:prstGeom>
              <a:noFill/>
            </p:spPr>
            <p:txBody>
              <a:bodyPr wrap="none"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panose="02040503050406030204" pitchFamily="18" charset="0"/>
                          <a:ea typeface="Cambria Math" panose="02040503050406030204" pitchFamily="18" charset="0"/>
                        </a:rPr>
                        <m:t>𝜆</m:t>
                      </m:r>
                      <m:r>
                        <a:rPr lang="en-US" i="1" smtClean="0">
                          <a:solidFill>
                            <a:prstClr val="black"/>
                          </a:solidFill>
                          <a:latin typeface="Cambria Math" panose="02040503050406030204" pitchFamily="18" charset="0"/>
                          <a:ea typeface="Cambria Math" panose="02040503050406030204" pitchFamily="18" charset="0"/>
                        </a:rPr>
                        <m:t>(</m:t>
                      </m:r>
                      <m:r>
                        <a:rPr lang="en-US" i="1" smtClean="0">
                          <a:solidFill>
                            <a:prstClr val="black"/>
                          </a:solidFill>
                          <a:latin typeface="Cambria Math" panose="02040503050406030204" pitchFamily="18" charset="0"/>
                          <a:ea typeface="Cambria Math" panose="02040503050406030204" pitchFamily="18" charset="0"/>
                        </a:rPr>
                        <m:t>𝑡</m:t>
                      </m:r>
                      <m:r>
                        <a:rPr lang="en-US" i="1" smtClean="0">
                          <a:solidFill>
                            <a:prstClr val="black"/>
                          </a:solidFill>
                          <a:latin typeface="Cambria Math" panose="02040503050406030204" pitchFamily="18" charset="0"/>
                          <a:ea typeface="Cambria Math" panose="02040503050406030204" pitchFamily="18" charset="0"/>
                        </a:rPr>
                        <m:t>)</m:t>
                      </m:r>
                    </m:oMath>
                  </m:oMathPara>
                </a14:m>
                <a:endParaRPr lang="en-US" dirty="0">
                  <a:solidFill>
                    <a:prstClr val="black"/>
                  </a:solidFill>
                  <a:latin typeface="Calibri" panose="020F0502020204030204"/>
                  <a:ea typeface="+mn-ea"/>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6877380" y="3458831"/>
                <a:ext cx="651140" cy="369332"/>
              </a:xfrm>
              <a:prstGeom prst="rect">
                <a:avLst/>
              </a:prstGeom>
              <a:blipFill rotWithShape="0">
                <a:blip r:embed="rId7"/>
                <a:stretch>
                  <a:fillRect b="-13115"/>
                </a:stretch>
              </a:blipFill>
            </p:spPr>
            <p:txBody>
              <a:bodyPr/>
              <a:lstStyle/>
              <a:p>
                <a:r>
                  <a:rPr lang="en-US">
                    <a:noFill/>
                  </a:rPr>
                  <a:t> </a:t>
                </a:r>
              </a:p>
            </p:txBody>
          </p:sp>
        </mc:Fallback>
      </mc:AlternateContent>
      <p:sp>
        <p:nvSpPr>
          <p:cNvPr id="19" name="矩形 18"/>
          <p:cNvSpPr/>
          <p:nvPr/>
        </p:nvSpPr>
        <p:spPr>
          <a:xfrm>
            <a:off x="7872959" y="2175738"/>
            <a:ext cx="3274166" cy="369332"/>
          </a:xfrm>
          <a:prstGeom prst="rect">
            <a:avLst/>
          </a:prstGeom>
        </p:spPr>
        <p:txBody>
          <a:bodyPr wrap="none">
            <a:spAutoFit/>
          </a:bodyPr>
          <a:lstStyle/>
          <a:p>
            <a:pPr defTabSz="914400" eaLnBrk="1" fontAlgn="auto" hangingPunct="1">
              <a:spcBef>
                <a:spcPts val="0"/>
              </a:spcBef>
              <a:spcAft>
                <a:spcPts val="0"/>
              </a:spcAft>
            </a:pPr>
            <a:r>
              <a:rPr lang="en-US" b="1" dirty="0">
                <a:solidFill>
                  <a:prstClr val="black"/>
                </a:solidFill>
                <a:latin typeface="Calibri" panose="020F0502020204030204"/>
                <a:ea typeface="+mn-ea"/>
              </a:rPr>
              <a:t>Avg. Daily Evolution of Flow rate</a:t>
            </a:r>
          </a:p>
        </p:txBody>
      </p:sp>
      <mc:AlternateContent xmlns:mc="http://schemas.openxmlformats.org/markup-compatibility/2006" xmlns:a14="http://schemas.microsoft.com/office/drawing/2010/main">
        <mc:Choice Requires="a14">
          <p:sp>
            <p:nvSpPr>
              <p:cNvPr id="3" name="文本框 2"/>
              <p:cNvSpPr txBox="1"/>
              <p:nvPr/>
            </p:nvSpPr>
            <p:spPr>
              <a:xfrm>
                <a:off x="7109592" y="5846445"/>
                <a:ext cx="4880823" cy="369332"/>
              </a:xfrm>
              <a:prstGeom prst="rect">
                <a:avLst/>
              </a:prstGeom>
              <a:noFill/>
            </p:spPr>
            <p:txBody>
              <a:bodyPr wrap="none" rtlCol="0">
                <a:spAutoFit/>
              </a:bodyPr>
              <a:lstStyle/>
              <a:p>
                <a:pPr defTabSz="914400" eaLnBrk="1" fontAlgn="auto" hangingPunct="1">
                  <a:spcBef>
                    <a:spcPts val="0"/>
                  </a:spcBef>
                  <a:spcAft>
                    <a:spcPts val="0"/>
                  </a:spcAft>
                </a:pPr>
                <a:r>
                  <a:rPr lang="en-US" altLang="zh-CN" b="1" dirty="0" smtClean="0">
                    <a:solidFill>
                      <a:srgbClr val="C00000"/>
                    </a:solidFill>
                    <a:latin typeface="Calibri" panose="020F0502020204030204"/>
                    <a:ea typeface="宋体" panose="02010600030101010101" pitchFamily="2" charset="-122"/>
                  </a:rPr>
                  <a:t>A</a:t>
                </a:r>
                <a:r>
                  <a:rPr lang="en-US" b="1" dirty="0" smtClean="0">
                    <a:solidFill>
                      <a:srgbClr val="C00000"/>
                    </a:solidFill>
                    <a:latin typeface="Calibri" panose="020F0502020204030204"/>
                    <a:ea typeface="+mn-ea"/>
                  </a:rPr>
                  <a:t>ssume the time with the largest flow rate as </a:t>
                </a:r>
                <a14:m>
                  <m:oMath xmlns:m="http://schemas.openxmlformats.org/officeDocument/2006/math">
                    <m:sSub>
                      <m:sSubPr>
                        <m:ctrlPr>
                          <a:rPr lang="en-US" b="1" i="1">
                            <a:solidFill>
                              <a:srgbClr val="C00000"/>
                            </a:solidFill>
                            <a:latin typeface="Cambria Math" panose="02040503050406030204" pitchFamily="18" charset="0"/>
                            <a:ea typeface="+mn-ea"/>
                          </a:rPr>
                        </m:ctrlPr>
                      </m:sSubPr>
                      <m:e>
                        <m:r>
                          <a:rPr lang="en-US" b="1" i="1">
                            <a:solidFill>
                              <a:srgbClr val="C00000"/>
                            </a:solidFill>
                            <a:latin typeface="Cambria Math" panose="02040503050406030204" pitchFamily="18" charset="0"/>
                            <a:ea typeface="+mn-ea"/>
                          </a:rPr>
                          <m:t>𝒕</m:t>
                        </m:r>
                      </m:e>
                      <m:sub>
                        <m:r>
                          <a:rPr lang="en-US" b="1" i="1">
                            <a:solidFill>
                              <a:srgbClr val="C00000"/>
                            </a:solidFill>
                            <a:latin typeface="Cambria Math" panose="02040503050406030204" pitchFamily="18" charset="0"/>
                            <a:ea typeface="+mn-ea"/>
                          </a:rPr>
                          <m:t>𝟏</m:t>
                        </m:r>
                      </m:sub>
                    </m:sSub>
                  </m:oMath>
                </a14:m>
                <a:r>
                  <a:rPr lang="en-US" dirty="0" smtClean="0">
                    <a:solidFill>
                      <a:prstClr val="black"/>
                    </a:solidFill>
                    <a:latin typeface="Calibri" panose="020F0502020204030204"/>
                    <a:ea typeface="+mn-ea"/>
                  </a:rPr>
                  <a:t>  </a:t>
                </a:r>
                <a:endParaRPr lang="en-US" dirty="0">
                  <a:solidFill>
                    <a:prstClr val="black"/>
                  </a:solidFill>
                  <a:latin typeface="Calibri" panose="020F0502020204030204"/>
                  <a:ea typeface="+mn-ea"/>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7109592" y="5846445"/>
                <a:ext cx="4880823" cy="369332"/>
              </a:xfrm>
              <a:prstGeom prst="rect">
                <a:avLst/>
              </a:prstGeom>
              <a:blipFill rotWithShape="0">
                <a:blip r:embed="rId8"/>
                <a:stretch>
                  <a:fillRect l="-999"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1454624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976088" y="2394009"/>
            <a:ext cx="5097052" cy="3002652"/>
          </a:xfrm>
          <a:prstGeom prst="rect">
            <a:avLst/>
          </a:prstGeom>
        </p:spPr>
      </p:pic>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BPR-oriented </a:t>
            </a:r>
            <a:r>
              <a:rPr lang="en-US" altLang="zh-CN" sz="4400" dirty="0"/>
              <a:t>Queue Approximation in Phoenix</a:t>
            </a:r>
            <a:endParaRPr lang="zh-CN" altLang="en-US" sz="44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116974" y="1413646"/>
            <a:ext cx="11426438" cy="4662972"/>
          </a:xfrm>
        </p:spPr>
        <p:txBody>
          <a:bodyPr>
            <a:normAutofit/>
          </a:bodyPr>
          <a:lstStyle/>
          <a:p>
            <a:r>
              <a:rPr lang="en-US" altLang="zh-CN" sz="2800" dirty="0"/>
              <a:t>Calibration results (Station 84, Weekdays in January 2016): </a:t>
            </a:r>
            <a:endParaRPr lang="en-US" altLang="zh-CN" sz="2800" dirty="0">
              <a:solidFill>
                <a:srgbClr val="002060"/>
              </a:solidFill>
            </a:endParaRPr>
          </a:p>
          <a:p>
            <a:pPr marL="201168" lvl="1" indent="0">
              <a:buNone/>
            </a:pPr>
            <a:r>
              <a:rPr lang="en-US" altLang="zh-CN" sz="2000" dirty="0">
                <a:solidFill>
                  <a:srgbClr val="002060"/>
                </a:solidFill>
              </a:rPr>
              <a:t/>
            </a:r>
            <a:br>
              <a:rPr lang="en-US" altLang="zh-CN" sz="2000" dirty="0">
                <a:solidFill>
                  <a:srgbClr val="002060"/>
                </a:solidFill>
              </a:rPr>
            </a:br>
            <a:endParaRPr lang="zh-CN" altLang="en-US" sz="2000" dirty="0">
              <a:solidFill>
                <a:srgbClr val="002060"/>
              </a:solidFill>
            </a:endParaRPr>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a:xfrm>
            <a:off x="35951" y="6473050"/>
            <a:ext cx="1313411" cy="365125"/>
          </a:xfrm>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a:xfrm>
            <a:off x="11468099" y="6492875"/>
            <a:ext cx="522316" cy="365125"/>
          </a:xfrm>
        </p:spPr>
        <p:txBody>
          <a:bodyPr/>
          <a:lstStyle/>
          <a:p>
            <a:fld id="{1E8E9CB2-2897-44F3-B96C-AE93A821D237}" type="slidenum">
              <a:rPr lang="en-US" smtClean="0"/>
              <a:pPr/>
              <a:t>28</a:t>
            </a:fld>
            <a:endParaRPr lang="en-US" dirty="0"/>
          </a:p>
        </p:txBody>
      </p:sp>
      <mc:AlternateContent xmlns:mc="http://schemas.openxmlformats.org/markup-compatibility/2006" xmlns:a14="http://schemas.microsoft.com/office/drawing/2010/main">
        <mc:Choice Requires="a14">
          <p:sp>
            <p:nvSpPr>
              <p:cNvPr id="5" name="矩形 4"/>
              <p:cNvSpPr/>
              <p:nvPr/>
            </p:nvSpPr>
            <p:spPr>
              <a:xfrm>
                <a:off x="170177" y="1823696"/>
                <a:ext cx="10321528" cy="523220"/>
              </a:xfrm>
              <a:prstGeom prst="rect">
                <a:avLst/>
              </a:prstGeom>
            </p:spPr>
            <p:txBody>
              <a:bodyPr wrap="square">
                <a:spAutoFit/>
              </a:bodyPr>
              <a:lstStyle/>
              <a:p>
                <a:pPr defTabSz="914400" eaLnBrk="1" fontAlgn="auto" hangingPunct="1">
                  <a:spcBef>
                    <a:spcPts val="0"/>
                  </a:spcBef>
                  <a:spcAft>
                    <a:spcPts val="0"/>
                  </a:spcAft>
                </a:pPr>
                <a:r>
                  <a:rPr lang="en-US" sz="2800" b="1" dirty="0">
                    <a:solidFill>
                      <a:prstClr val="black"/>
                    </a:solidFill>
                    <a:latin typeface="Calibri" panose="020F0502020204030204"/>
                    <a:ea typeface="+mn-ea"/>
                  </a:rPr>
                  <a:t>Step 2: </a:t>
                </a:r>
                <a:r>
                  <a:rPr lang="en-US" sz="2800" dirty="0">
                    <a:solidFill>
                      <a:prstClr val="black"/>
                    </a:solidFill>
                    <a:latin typeface="Calibri" panose="020F0502020204030204"/>
                    <a:ea typeface="+mn-ea"/>
                  </a:rPr>
                  <a:t>Determine the </a:t>
                </a:r>
                <a14:m>
                  <m:oMath xmlns:m="http://schemas.openxmlformats.org/officeDocument/2006/math">
                    <m:sSub>
                      <m:sSubPr>
                        <m:ctrlPr>
                          <a:rPr lang="en-US" sz="2800" i="1" dirty="0">
                            <a:solidFill>
                              <a:prstClr val="black"/>
                            </a:solidFill>
                            <a:latin typeface="Cambria Math" panose="02040503050406030204" pitchFamily="18" charset="0"/>
                            <a:ea typeface="+mn-ea"/>
                          </a:rPr>
                        </m:ctrlPr>
                      </m:sSubPr>
                      <m:e>
                        <m:r>
                          <a:rPr lang="en-US" sz="2800" i="1" dirty="0">
                            <a:solidFill>
                              <a:prstClr val="black"/>
                            </a:solidFill>
                            <a:latin typeface="Cambria Math" panose="02040503050406030204" pitchFamily="18" charset="0"/>
                            <a:ea typeface="+mn-ea"/>
                          </a:rPr>
                          <m:t>𝑡</m:t>
                        </m:r>
                      </m:e>
                      <m:sub>
                        <m:r>
                          <a:rPr lang="en-US" sz="2800" i="1" dirty="0">
                            <a:solidFill>
                              <a:prstClr val="black"/>
                            </a:solidFill>
                            <a:latin typeface="Cambria Math" panose="02040503050406030204" pitchFamily="18" charset="0"/>
                            <a:ea typeface="+mn-ea"/>
                          </a:rPr>
                          <m:t>2</m:t>
                        </m:r>
                      </m:sub>
                    </m:sSub>
                    <m:r>
                      <a:rPr lang="en-US" sz="2800" i="1" dirty="0">
                        <a:solidFill>
                          <a:prstClr val="black"/>
                        </a:solidFill>
                        <a:latin typeface="Cambria Math" panose="02040503050406030204" pitchFamily="18" charset="0"/>
                        <a:ea typeface="+mn-ea"/>
                      </a:rPr>
                      <m:t>,</m:t>
                    </m:r>
                    <m:sSub>
                      <m:sSubPr>
                        <m:ctrlPr>
                          <a:rPr lang="en-US" sz="2800" i="1" dirty="0">
                            <a:solidFill>
                              <a:prstClr val="black"/>
                            </a:solidFill>
                            <a:latin typeface="Cambria Math" panose="02040503050406030204" pitchFamily="18" charset="0"/>
                            <a:ea typeface="+mn-ea"/>
                          </a:rPr>
                        </m:ctrlPr>
                      </m:sSubPr>
                      <m:e>
                        <m:r>
                          <a:rPr lang="en-US" sz="2800" i="1" dirty="0">
                            <a:solidFill>
                              <a:prstClr val="black"/>
                            </a:solidFill>
                            <a:latin typeface="Cambria Math" panose="02040503050406030204" pitchFamily="18" charset="0"/>
                            <a:ea typeface="+mn-ea"/>
                          </a:rPr>
                          <m:t>𝑡</m:t>
                        </m:r>
                      </m:e>
                      <m:sub>
                        <m:r>
                          <a:rPr lang="en-US" sz="2800" i="1" dirty="0">
                            <a:solidFill>
                              <a:prstClr val="black"/>
                            </a:solidFill>
                            <a:latin typeface="Cambria Math" panose="02040503050406030204" pitchFamily="18" charset="0"/>
                            <a:ea typeface="+mn-ea"/>
                          </a:rPr>
                          <m:t>3</m:t>
                        </m:r>
                      </m:sub>
                    </m:sSub>
                  </m:oMath>
                </a14:m>
                <a:endParaRPr lang="en-US" sz="2800" dirty="0">
                  <a:solidFill>
                    <a:prstClr val="black"/>
                  </a:solidFill>
                  <a:latin typeface="Calibri" panose="020F0502020204030204"/>
                  <a:ea typeface="+mn-ea"/>
                </a:endParaRPr>
              </a:p>
            </p:txBody>
          </p:sp>
        </mc:Choice>
        <mc:Fallback xmlns="">
          <p:sp>
            <p:nvSpPr>
              <p:cNvPr id="5" name="矩形 4"/>
              <p:cNvSpPr>
                <a:spLocks noRot="1" noChangeAspect="1" noMove="1" noResize="1" noEditPoints="1" noAdjustHandles="1" noChangeArrowheads="1" noChangeShapeType="1" noTextEdit="1"/>
              </p:cNvSpPr>
              <p:nvPr/>
            </p:nvSpPr>
            <p:spPr>
              <a:xfrm>
                <a:off x="170177" y="1823696"/>
                <a:ext cx="10321528" cy="523220"/>
              </a:xfrm>
              <a:prstGeom prst="rect">
                <a:avLst/>
              </a:prstGeom>
              <a:blipFill rotWithShape="0">
                <a:blip r:embed="rId4"/>
                <a:stretch>
                  <a:fillRect l="-1240" t="-10465" b="-32558"/>
                </a:stretch>
              </a:blipFill>
            </p:spPr>
            <p:txBody>
              <a:bodyPr/>
              <a:lstStyle/>
              <a:p>
                <a:r>
                  <a:rPr lang="en-US">
                    <a:noFill/>
                  </a:rPr>
                  <a:t> </a:t>
                </a:r>
              </a:p>
            </p:txBody>
          </p:sp>
        </mc:Fallback>
      </mc:AlternateContent>
      <p:sp>
        <p:nvSpPr>
          <p:cNvPr id="29" name="文本框 28"/>
          <p:cNvSpPr txBox="1"/>
          <p:nvPr/>
        </p:nvSpPr>
        <p:spPr>
          <a:xfrm>
            <a:off x="2740729" y="2457921"/>
            <a:ext cx="65" cy="276999"/>
          </a:xfrm>
          <a:prstGeom prst="rect">
            <a:avLst/>
          </a:prstGeom>
          <a:noFill/>
        </p:spPr>
        <p:txBody>
          <a:bodyPr wrap="none" lIns="0" tIns="0" rIns="0" bIns="0" rtlCol="0">
            <a:spAutoFit/>
          </a:bodyPr>
          <a:lstStyle/>
          <a:p>
            <a:pPr defTabSz="914400" eaLnBrk="1" fontAlgn="auto" hangingPunct="1">
              <a:spcBef>
                <a:spcPts val="0"/>
              </a:spcBef>
              <a:spcAft>
                <a:spcPts val="0"/>
              </a:spcAft>
            </a:pPr>
            <a:endParaRPr lang="en-US" dirty="0">
              <a:solidFill>
                <a:prstClr val="black"/>
              </a:solidFill>
              <a:latin typeface="Calibri" panose="020F0502020204030204"/>
              <a:ea typeface="+mn-ea"/>
            </a:endParaRPr>
          </a:p>
        </p:txBody>
      </p:sp>
      <p:pic>
        <p:nvPicPr>
          <p:cNvPr id="23" name="图片 22">
            <a:extLst>
              <a:ext uri="{FF2B5EF4-FFF2-40B4-BE49-F238E27FC236}">
                <a16:creationId xmlns="" xmlns:a16="http://schemas.microsoft.com/office/drawing/2014/main" id="{006B0583-4D91-43C5-B8FC-36531C3A9131}"/>
              </a:ext>
            </a:extLst>
          </p:cNvPr>
          <p:cNvPicPr>
            <a:picLocks noChangeAspect="1"/>
          </p:cNvPicPr>
          <p:nvPr/>
        </p:nvPicPr>
        <p:blipFill>
          <a:blip r:embed="rId5"/>
          <a:stretch>
            <a:fillRect/>
          </a:stretch>
        </p:blipFill>
        <p:spPr>
          <a:xfrm>
            <a:off x="59159" y="2740615"/>
            <a:ext cx="6769646" cy="3277483"/>
          </a:xfrm>
          <a:prstGeom prst="rect">
            <a:avLst/>
          </a:prstGeom>
        </p:spPr>
      </p:pic>
      <p:sp>
        <p:nvSpPr>
          <p:cNvPr id="2" name="椭圆 1"/>
          <p:cNvSpPr/>
          <p:nvPr/>
        </p:nvSpPr>
        <p:spPr>
          <a:xfrm>
            <a:off x="4983700" y="5081271"/>
            <a:ext cx="648182" cy="56965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25" name="椭圆 24"/>
          <p:cNvSpPr/>
          <p:nvPr/>
        </p:nvSpPr>
        <p:spPr>
          <a:xfrm>
            <a:off x="5748759" y="5081271"/>
            <a:ext cx="648182" cy="56965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17" name="矩形 16"/>
          <p:cNvSpPr/>
          <p:nvPr/>
        </p:nvSpPr>
        <p:spPr>
          <a:xfrm>
            <a:off x="7987125" y="1809656"/>
            <a:ext cx="3105081" cy="369332"/>
          </a:xfrm>
          <a:prstGeom prst="rect">
            <a:avLst/>
          </a:prstGeom>
        </p:spPr>
        <p:txBody>
          <a:bodyPr wrap="none">
            <a:spAutoFit/>
          </a:bodyPr>
          <a:lstStyle/>
          <a:p>
            <a:pPr defTabSz="914400" eaLnBrk="1" fontAlgn="auto" hangingPunct="1">
              <a:spcBef>
                <a:spcPts val="0"/>
              </a:spcBef>
              <a:spcAft>
                <a:spcPts val="0"/>
              </a:spcAft>
            </a:pPr>
            <a:r>
              <a:rPr lang="en-US" b="1" dirty="0">
                <a:solidFill>
                  <a:prstClr val="black"/>
                </a:solidFill>
                <a:latin typeface="Calibri" panose="020F0502020204030204"/>
                <a:ea typeface="+mn-ea"/>
              </a:rPr>
              <a:t>Avg. Daily Evolution of Density</a:t>
            </a:r>
          </a:p>
        </p:txBody>
      </p:sp>
      <p:sp>
        <p:nvSpPr>
          <p:cNvPr id="18" name="文本框 17"/>
          <p:cNvSpPr txBox="1"/>
          <p:nvPr/>
        </p:nvSpPr>
        <p:spPr>
          <a:xfrm>
            <a:off x="11876314" y="2151754"/>
            <a:ext cx="65" cy="276999"/>
          </a:xfrm>
          <a:prstGeom prst="rect">
            <a:avLst/>
          </a:prstGeom>
          <a:noFill/>
        </p:spPr>
        <p:txBody>
          <a:bodyPr wrap="none" lIns="0" tIns="0" rIns="0" bIns="0" rtlCol="0">
            <a:spAutoFit/>
          </a:bodyPr>
          <a:lstStyle/>
          <a:p>
            <a:pPr defTabSz="914400" eaLnBrk="1" fontAlgn="auto" hangingPunct="1">
              <a:spcBef>
                <a:spcPts val="0"/>
              </a:spcBef>
              <a:spcAft>
                <a:spcPts val="0"/>
              </a:spcAft>
            </a:pPr>
            <a:endParaRPr lang="en-US" dirty="0">
              <a:solidFill>
                <a:prstClr val="black"/>
              </a:solidFill>
              <a:latin typeface="Calibri" panose="020F0502020204030204"/>
              <a:ea typeface="+mn-ea"/>
            </a:endParaRPr>
          </a:p>
        </p:txBody>
      </p:sp>
      <mc:AlternateContent xmlns:mc="http://schemas.openxmlformats.org/markup-compatibility/2006" xmlns:a14="http://schemas.microsoft.com/office/drawing/2010/main">
        <mc:Choice Requires="a14">
          <p:sp>
            <p:nvSpPr>
              <p:cNvPr id="20" name="文本框 19"/>
              <p:cNvSpPr txBox="1"/>
              <p:nvPr/>
            </p:nvSpPr>
            <p:spPr>
              <a:xfrm>
                <a:off x="9509121" y="4405971"/>
                <a:ext cx="905248" cy="215444"/>
              </a:xfrm>
              <a:prstGeom prst="rect">
                <a:avLst/>
              </a:prstGeom>
              <a:noFill/>
            </p:spPr>
            <p:txBody>
              <a:bodyPr wrap="non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400" i="1" smtClean="0">
                          <a:solidFill>
                            <a:prstClr val="black"/>
                          </a:solidFill>
                          <a:latin typeface="Cambria Math" panose="02040503050406030204" pitchFamily="18" charset="0"/>
                          <a:ea typeface="+mn-ea"/>
                        </a:rPr>
                        <m:t>𝑃</m:t>
                      </m:r>
                      <m:r>
                        <a:rPr lang="en-US" sz="1400" i="1" smtClean="0">
                          <a:solidFill>
                            <a:prstClr val="black"/>
                          </a:solidFill>
                          <a:latin typeface="Cambria Math" panose="02040503050406030204" pitchFamily="18" charset="0"/>
                          <a:ea typeface="+mn-ea"/>
                        </a:rPr>
                        <m:t>=</m:t>
                      </m:r>
                      <m:sSub>
                        <m:sSubPr>
                          <m:ctrlPr>
                            <a:rPr lang="en-US" sz="1400" i="1" smtClean="0">
                              <a:solidFill>
                                <a:prstClr val="black"/>
                              </a:solidFill>
                              <a:latin typeface="Cambria Math" panose="02040503050406030204" pitchFamily="18" charset="0"/>
                              <a:ea typeface="+mn-ea"/>
                            </a:rPr>
                          </m:ctrlPr>
                        </m:sSubPr>
                        <m:e>
                          <m:r>
                            <a:rPr lang="en-US" sz="1400" i="1" smtClean="0">
                              <a:solidFill>
                                <a:prstClr val="black"/>
                              </a:solidFill>
                              <a:latin typeface="Cambria Math" panose="02040503050406030204" pitchFamily="18" charset="0"/>
                              <a:ea typeface="+mn-ea"/>
                            </a:rPr>
                            <m:t>𝑡</m:t>
                          </m:r>
                        </m:e>
                        <m:sub>
                          <m:r>
                            <a:rPr lang="en-US" sz="1400" i="1" smtClean="0">
                              <a:solidFill>
                                <a:prstClr val="black"/>
                              </a:solidFill>
                              <a:latin typeface="Cambria Math" panose="02040503050406030204" pitchFamily="18" charset="0"/>
                              <a:ea typeface="+mn-ea"/>
                            </a:rPr>
                            <m:t>3</m:t>
                          </m:r>
                        </m:sub>
                      </m:sSub>
                      <m:r>
                        <a:rPr lang="en-US" sz="1400" i="1" smtClean="0">
                          <a:solidFill>
                            <a:prstClr val="black"/>
                          </a:solidFill>
                          <a:latin typeface="Cambria Math" panose="02040503050406030204" pitchFamily="18" charset="0"/>
                          <a:ea typeface="+mn-ea"/>
                        </a:rPr>
                        <m:t>−</m:t>
                      </m:r>
                      <m:sSub>
                        <m:sSubPr>
                          <m:ctrlPr>
                            <a:rPr lang="en-US" sz="1400" i="1">
                              <a:solidFill>
                                <a:prstClr val="black"/>
                              </a:solidFill>
                              <a:latin typeface="Cambria Math" panose="02040503050406030204" pitchFamily="18" charset="0"/>
                              <a:ea typeface="+mn-ea"/>
                            </a:rPr>
                          </m:ctrlPr>
                        </m:sSubPr>
                        <m:e>
                          <m:r>
                            <a:rPr lang="en-US" sz="1400" i="1">
                              <a:solidFill>
                                <a:prstClr val="black"/>
                              </a:solidFill>
                              <a:latin typeface="Cambria Math" panose="02040503050406030204" pitchFamily="18" charset="0"/>
                              <a:ea typeface="+mn-ea"/>
                            </a:rPr>
                            <m:t>𝑡</m:t>
                          </m:r>
                        </m:e>
                        <m:sub>
                          <m:r>
                            <a:rPr lang="en-US" sz="1400" i="1" smtClean="0">
                              <a:solidFill>
                                <a:prstClr val="black"/>
                              </a:solidFill>
                              <a:latin typeface="Cambria Math" panose="02040503050406030204" pitchFamily="18" charset="0"/>
                              <a:ea typeface="+mn-ea"/>
                            </a:rPr>
                            <m:t>0</m:t>
                          </m:r>
                        </m:sub>
                      </m:sSub>
                    </m:oMath>
                  </m:oMathPara>
                </a14:m>
                <a:endParaRPr lang="en-US" sz="1400" dirty="0">
                  <a:solidFill>
                    <a:prstClr val="black"/>
                  </a:solidFill>
                  <a:latin typeface="Calibri" panose="020F0502020204030204"/>
                  <a:ea typeface="+mn-ea"/>
                </a:endParaRPr>
              </a:p>
            </p:txBody>
          </p:sp>
        </mc:Choice>
        <mc:Fallback xmlns="">
          <p:sp>
            <p:nvSpPr>
              <p:cNvPr id="20" name="文本框 19"/>
              <p:cNvSpPr txBox="1">
                <a:spLocks noRot="1" noChangeAspect="1" noMove="1" noResize="1" noEditPoints="1" noAdjustHandles="1" noChangeArrowheads="1" noChangeShapeType="1" noTextEdit="1"/>
              </p:cNvSpPr>
              <p:nvPr/>
            </p:nvSpPr>
            <p:spPr>
              <a:xfrm>
                <a:off x="9509121" y="4405971"/>
                <a:ext cx="905248" cy="215444"/>
              </a:xfrm>
              <a:prstGeom prst="rect">
                <a:avLst/>
              </a:prstGeom>
              <a:blipFill rotWithShape="0">
                <a:blip r:embed="rId6"/>
                <a:stretch>
                  <a:fillRect l="-4054" r="-1351" b="-14286"/>
                </a:stretch>
              </a:blipFill>
            </p:spPr>
            <p:txBody>
              <a:bodyPr/>
              <a:lstStyle/>
              <a:p>
                <a:r>
                  <a:rPr lang="en-US">
                    <a:noFill/>
                  </a:rPr>
                  <a:t> </a:t>
                </a:r>
              </a:p>
            </p:txBody>
          </p:sp>
        </mc:Fallback>
      </mc:AlternateContent>
      <p:cxnSp>
        <p:nvCxnSpPr>
          <p:cNvPr id="22" name="直接连接符 21"/>
          <p:cNvCxnSpPr/>
          <p:nvPr/>
        </p:nvCxnSpPr>
        <p:spPr>
          <a:xfrm>
            <a:off x="10534190" y="3675640"/>
            <a:ext cx="29845" cy="855644"/>
          </a:xfrm>
          <a:prstGeom prst="line">
            <a:avLst/>
          </a:prstGeom>
          <a:ln w="28575">
            <a:solidFill>
              <a:srgbClr val="C00000"/>
            </a:solidFill>
            <a:prstDash val="dashDot"/>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226234" y="2793558"/>
            <a:ext cx="29191" cy="1737726"/>
          </a:xfrm>
          <a:prstGeom prst="line">
            <a:avLst/>
          </a:prstGeom>
          <a:ln w="28575">
            <a:solidFill>
              <a:srgbClr val="C00000"/>
            </a:solidFill>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p:cNvSpPr txBox="1"/>
              <p:nvPr/>
            </p:nvSpPr>
            <p:spPr>
              <a:xfrm>
                <a:off x="8578353" y="2119602"/>
                <a:ext cx="2766783" cy="492443"/>
              </a:xfrm>
              <a:prstGeom prst="rect">
                <a:avLst/>
              </a:prstGeom>
              <a:noFill/>
            </p:spPr>
            <p:txBody>
              <a:bodyPr wrap="non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600" i="1" smtClean="0">
                              <a:solidFill>
                                <a:srgbClr val="C00000"/>
                              </a:solidFill>
                              <a:latin typeface="Cambria Math" panose="02040503050406030204" pitchFamily="18" charset="0"/>
                              <a:ea typeface="+mn-ea"/>
                            </a:rPr>
                          </m:ctrlPr>
                        </m:sSubPr>
                        <m:e>
                          <m:r>
                            <a:rPr lang="en-US" sz="1600" i="1" smtClean="0">
                              <a:solidFill>
                                <a:srgbClr val="C00000"/>
                              </a:solidFill>
                              <a:latin typeface="Cambria Math" panose="02040503050406030204" pitchFamily="18" charset="0"/>
                              <a:ea typeface="+mn-ea"/>
                            </a:rPr>
                            <m:t>𝑡</m:t>
                          </m:r>
                        </m:e>
                        <m:sub>
                          <m:r>
                            <a:rPr lang="en-US" sz="1600" i="1" smtClean="0">
                              <a:solidFill>
                                <a:srgbClr val="C00000"/>
                              </a:solidFill>
                              <a:latin typeface="Cambria Math" panose="02040503050406030204" pitchFamily="18" charset="0"/>
                              <a:ea typeface="+mn-ea"/>
                            </a:rPr>
                            <m:t>2</m:t>
                          </m:r>
                        </m:sub>
                      </m:sSub>
                      <m:r>
                        <a:rPr lang="en-US" sz="1600" i="1" smtClean="0">
                          <a:solidFill>
                            <a:srgbClr val="C00000"/>
                          </a:solidFill>
                          <a:latin typeface="Cambria Math" panose="02040503050406030204" pitchFamily="18" charset="0"/>
                          <a:ea typeface="+mn-ea"/>
                        </a:rPr>
                        <m:t>=995 </m:t>
                      </m:r>
                      <m:r>
                        <m:rPr>
                          <m:sty m:val="p"/>
                        </m:rPr>
                        <a:rPr lang="en-US" sz="1600" smtClean="0">
                          <a:solidFill>
                            <a:srgbClr val="C00000"/>
                          </a:solidFill>
                          <a:latin typeface="Cambria Math" panose="02040503050406030204" pitchFamily="18" charset="0"/>
                          <a:ea typeface="+mn-ea"/>
                        </a:rPr>
                        <m:t>min</m:t>
                      </m:r>
                      <m:r>
                        <a:rPr lang="en-US" sz="1600" smtClean="0">
                          <a:solidFill>
                            <a:srgbClr val="C00000"/>
                          </a:solidFill>
                          <a:latin typeface="Cambria Math" panose="02040503050406030204" pitchFamily="18" charset="0"/>
                          <a:ea typeface="+mn-ea"/>
                        </a:rPr>
                        <m:t> </m:t>
                      </m:r>
                    </m:oMath>
                  </m:oMathPara>
                </a14:m>
                <a:endParaRPr lang="en-US" sz="1600" dirty="0">
                  <a:solidFill>
                    <a:srgbClr val="C00000"/>
                  </a:solidFill>
                  <a:latin typeface="Cambria Math" panose="02040503050406030204" pitchFamily="18" charset="0"/>
                  <a:ea typeface="+mn-ea"/>
                </a:endParaRPr>
              </a:p>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600" smtClean="0">
                          <a:solidFill>
                            <a:srgbClr val="C00000"/>
                          </a:solidFill>
                          <a:latin typeface="Cambria Math" panose="02040503050406030204" pitchFamily="18" charset="0"/>
                          <a:ea typeface="+mn-ea"/>
                        </a:rPr>
                        <m:t>(</m:t>
                      </m:r>
                      <m:r>
                        <m:rPr>
                          <m:sty m:val="p"/>
                        </m:rPr>
                        <a:rPr lang="en-US" sz="1600" smtClean="0">
                          <a:solidFill>
                            <a:srgbClr val="C00000"/>
                          </a:solidFill>
                          <a:latin typeface="Cambria Math" panose="02040503050406030204" pitchFamily="18" charset="0"/>
                          <a:ea typeface="+mn-ea"/>
                        </a:rPr>
                        <m:t>with</m:t>
                      </m:r>
                      <m:r>
                        <a:rPr lang="en-US" sz="1600" smtClean="0">
                          <a:solidFill>
                            <a:srgbClr val="C00000"/>
                          </a:solidFill>
                          <a:latin typeface="Cambria Math" panose="02040503050406030204" pitchFamily="18" charset="0"/>
                          <a:ea typeface="+mn-ea"/>
                        </a:rPr>
                        <m:t> </m:t>
                      </m:r>
                      <m:r>
                        <m:rPr>
                          <m:sty m:val="p"/>
                        </m:rPr>
                        <a:rPr lang="en-US" sz="1600" smtClean="0">
                          <a:solidFill>
                            <a:srgbClr val="C00000"/>
                          </a:solidFill>
                          <a:latin typeface="Cambria Math" panose="02040503050406030204" pitchFamily="18" charset="0"/>
                          <a:ea typeface="+mn-ea"/>
                        </a:rPr>
                        <m:t>the</m:t>
                      </m:r>
                      <m:r>
                        <a:rPr lang="en-US" sz="1600" smtClean="0">
                          <a:solidFill>
                            <a:srgbClr val="C00000"/>
                          </a:solidFill>
                          <a:latin typeface="Cambria Math" panose="02040503050406030204" pitchFamily="18" charset="0"/>
                          <a:ea typeface="+mn-ea"/>
                        </a:rPr>
                        <m:t> </m:t>
                      </m:r>
                      <m:r>
                        <m:rPr>
                          <m:sty m:val="p"/>
                        </m:rPr>
                        <a:rPr lang="en-US" sz="1600" smtClean="0">
                          <a:solidFill>
                            <a:srgbClr val="C00000"/>
                          </a:solidFill>
                          <a:latin typeface="Cambria Math" panose="02040503050406030204" pitchFamily="18" charset="0"/>
                          <a:ea typeface="+mn-ea"/>
                        </a:rPr>
                        <m:t>largest</m:t>
                      </m:r>
                      <m:r>
                        <a:rPr lang="en-US" sz="1600" smtClean="0">
                          <a:solidFill>
                            <a:srgbClr val="C00000"/>
                          </a:solidFill>
                          <a:latin typeface="Cambria Math" panose="02040503050406030204" pitchFamily="18" charset="0"/>
                          <a:ea typeface="+mn-ea"/>
                        </a:rPr>
                        <m:t> </m:t>
                      </m:r>
                      <m:r>
                        <m:rPr>
                          <m:sty m:val="p"/>
                        </m:rPr>
                        <a:rPr lang="en-US" sz="1600" smtClean="0">
                          <a:solidFill>
                            <a:srgbClr val="C00000"/>
                          </a:solidFill>
                          <a:latin typeface="Cambria Math" panose="02040503050406030204" pitchFamily="18" charset="0"/>
                          <a:ea typeface="+mn-ea"/>
                        </a:rPr>
                        <m:t>queue</m:t>
                      </m:r>
                      <m:r>
                        <a:rPr lang="en-US" sz="1600" smtClean="0">
                          <a:solidFill>
                            <a:srgbClr val="C00000"/>
                          </a:solidFill>
                          <a:latin typeface="Cambria Math" panose="02040503050406030204" pitchFamily="18" charset="0"/>
                          <a:ea typeface="+mn-ea"/>
                        </a:rPr>
                        <m:t> </m:t>
                      </m:r>
                      <m:r>
                        <m:rPr>
                          <m:sty m:val="p"/>
                        </m:rPr>
                        <a:rPr lang="en-US" sz="1600" smtClean="0">
                          <a:solidFill>
                            <a:srgbClr val="C00000"/>
                          </a:solidFill>
                          <a:latin typeface="Cambria Math" panose="02040503050406030204" pitchFamily="18" charset="0"/>
                          <a:ea typeface="+mn-ea"/>
                        </a:rPr>
                        <m:t>length</m:t>
                      </m:r>
                      <m:r>
                        <a:rPr lang="en-US" sz="1600" smtClean="0">
                          <a:solidFill>
                            <a:srgbClr val="C00000"/>
                          </a:solidFill>
                          <a:latin typeface="Cambria Math" panose="02040503050406030204" pitchFamily="18" charset="0"/>
                          <a:ea typeface="+mn-ea"/>
                        </a:rPr>
                        <m:t>)</m:t>
                      </m:r>
                    </m:oMath>
                  </m:oMathPara>
                </a14:m>
                <a:endParaRPr lang="en-US" sz="1600" dirty="0">
                  <a:solidFill>
                    <a:srgbClr val="C00000"/>
                  </a:solidFill>
                  <a:latin typeface="Calibri" panose="020F0502020204030204"/>
                  <a:ea typeface="+mn-ea"/>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8578353" y="2119602"/>
                <a:ext cx="2766783" cy="492443"/>
              </a:xfrm>
              <a:prstGeom prst="rect">
                <a:avLst/>
              </a:prstGeom>
              <a:blipFill rotWithShape="0">
                <a:blip r:embed="rId7"/>
                <a:stretch>
                  <a:fillRect l="-1982" r="-2203" b="-1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本框 27"/>
              <p:cNvSpPr txBox="1"/>
              <p:nvPr/>
            </p:nvSpPr>
            <p:spPr>
              <a:xfrm>
                <a:off x="10486949" y="3152747"/>
                <a:ext cx="1569339" cy="430887"/>
              </a:xfrm>
              <a:prstGeom prst="rect">
                <a:avLst/>
              </a:prstGeom>
              <a:noFill/>
            </p:spPr>
            <p:txBody>
              <a:bodyPr wrap="non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400" i="1" smtClean="0">
                              <a:solidFill>
                                <a:srgbClr val="C00000"/>
                              </a:solidFill>
                              <a:latin typeface="Cambria Math" panose="02040503050406030204" pitchFamily="18" charset="0"/>
                              <a:ea typeface="+mn-ea"/>
                            </a:rPr>
                          </m:ctrlPr>
                        </m:sSubPr>
                        <m:e>
                          <m:r>
                            <a:rPr lang="en-US" sz="1400" i="1" smtClean="0">
                              <a:solidFill>
                                <a:srgbClr val="C00000"/>
                              </a:solidFill>
                              <a:latin typeface="Cambria Math" panose="02040503050406030204" pitchFamily="18" charset="0"/>
                              <a:ea typeface="+mn-ea"/>
                            </a:rPr>
                            <m:t>𝑡</m:t>
                          </m:r>
                        </m:e>
                        <m:sub>
                          <m:r>
                            <a:rPr lang="en-US" sz="1400" i="1" smtClean="0">
                              <a:solidFill>
                                <a:srgbClr val="C00000"/>
                              </a:solidFill>
                              <a:latin typeface="Cambria Math" panose="02040503050406030204" pitchFamily="18" charset="0"/>
                              <a:ea typeface="+mn-ea"/>
                            </a:rPr>
                            <m:t>3</m:t>
                          </m:r>
                        </m:sub>
                      </m:sSub>
                      <m:r>
                        <a:rPr lang="en-US" sz="1400" i="1" smtClean="0">
                          <a:solidFill>
                            <a:srgbClr val="C00000"/>
                          </a:solidFill>
                          <a:latin typeface="Cambria Math" panose="02040503050406030204" pitchFamily="18" charset="0"/>
                          <a:ea typeface="+mn-ea"/>
                        </a:rPr>
                        <m:t>=1105 </m:t>
                      </m:r>
                      <m:r>
                        <m:rPr>
                          <m:sty m:val="p"/>
                        </m:rPr>
                        <a:rPr lang="en-US" sz="1400" smtClean="0">
                          <a:solidFill>
                            <a:srgbClr val="C00000"/>
                          </a:solidFill>
                          <a:latin typeface="Cambria Math" panose="02040503050406030204" pitchFamily="18" charset="0"/>
                          <a:ea typeface="+mn-ea"/>
                        </a:rPr>
                        <m:t>min</m:t>
                      </m:r>
                      <m:r>
                        <a:rPr lang="en-US" sz="1400" smtClean="0">
                          <a:solidFill>
                            <a:srgbClr val="C00000"/>
                          </a:solidFill>
                          <a:latin typeface="Cambria Math" panose="02040503050406030204" pitchFamily="18" charset="0"/>
                          <a:ea typeface="+mn-ea"/>
                        </a:rPr>
                        <m:t> </m:t>
                      </m:r>
                    </m:oMath>
                  </m:oMathPara>
                </a14:m>
                <a:endParaRPr lang="en-US" sz="1400" dirty="0">
                  <a:solidFill>
                    <a:srgbClr val="C00000"/>
                  </a:solidFill>
                  <a:latin typeface="Cambria Math" panose="02040503050406030204" pitchFamily="18" charset="0"/>
                  <a:ea typeface="+mn-ea"/>
                </a:endParaRPr>
              </a:p>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400" smtClean="0">
                          <a:solidFill>
                            <a:srgbClr val="C00000"/>
                          </a:solidFill>
                          <a:latin typeface="Cambria Math" panose="02040503050406030204" pitchFamily="18" charset="0"/>
                          <a:ea typeface="+mn-ea"/>
                        </a:rPr>
                        <m:t>(</m:t>
                      </m:r>
                      <m:r>
                        <m:rPr>
                          <m:sty m:val="p"/>
                        </m:rPr>
                        <a:rPr lang="en-US" sz="1400" smtClean="0">
                          <a:solidFill>
                            <a:srgbClr val="C00000"/>
                          </a:solidFill>
                          <a:latin typeface="Cambria Math" panose="02040503050406030204" pitchFamily="18" charset="0"/>
                          <a:ea typeface="+mn-ea"/>
                        </a:rPr>
                        <m:t>less</m:t>
                      </m:r>
                      <m:r>
                        <a:rPr lang="en-US" sz="1400" smtClean="0">
                          <a:solidFill>
                            <a:srgbClr val="C00000"/>
                          </a:solidFill>
                          <a:latin typeface="Cambria Math" panose="02040503050406030204" pitchFamily="18" charset="0"/>
                          <a:ea typeface="+mn-ea"/>
                        </a:rPr>
                        <m:t> </m:t>
                      </m:r>
                      <m:r>
                        <m:rPr>
                          <m:sty m:val="p"/>
                        </m:rPr>
                        <a:rPr lang="en-US" sz="1400" smtClean="0">
                          <a:solidFill>
                            <a:srgbClr val="C00000"/>
                          </a:solidFill>
                          <a:latin typeface="Cambria Math" panose="02040503050406030204" pitchFamily="18" charset="0"/>
                          <a:ea typeface="+mn-ea"/>
                        </a:rPr>
                        <m:t>than</m:t>
                      </m:r>
                      <m:r>
                        <a:rPr lang="en-US" sz="1400" smtClean="0">
                          <a:solidFill>
                            <a:srgbClr val="C00000"/>
                          </a:solidFill>
                          <a:latin typeface="Cambria Math" panose="02040503050406030204" pitchFamily="18" charset="0"/>
                          <a:ea typeface="+mn-ea"/>
                        </a:rPr>
                        <m:t> </m:t>
                      </m:r>
                      <m:r>
                        <m:rPr>
                          <m:sty m:val="p"/>
                        </m:rPr>
                        <a:rPr lang="en-US" sz="1400" smtClean="0">
                          <a:solidFill>
                            <a:srgbClr val="C00000"/>
                          </a:solidFill>
                          <a:latin typeface="Cambria Math" panose="02040503050406030204" pitchFamily="18" charset="0"/>
                          <a:ea typeface="+mn-ea"/>
                        </a:rPr>
                        <m:t>k</m:t>
                      </m:r>
                      <m:r>
                        <a:rPr lang="en-US" sz="1400" smtClean="0">
                          <a:solidFill>
                            <a:srgbClr val="C00000"/>
                          </a:solidFill>
                          <a:latin typeface="Cambria Math" panose="02040503050406030204" pitchFamily="18" charset="0"/>
                          <a:ea typeface="+mn-ea"/>
                        </a:rPr>
                        <m:t> </m:t>
                      </m:r>
                      <m:r>
                        <m:rPr>
                          <m:sty m:val="p"/>
                        </m:rPr>
                        <a:rPr lang="en-US" sz="1400" smtClean="0">
                          <a:solidFill>
                            <a:srgbClr val="C00000"/>
                          </a:solidFill>
                          <a:latin typeface="Cambria Math" panose="02040503050406030204" pitchFamily="18" charset="0"/>
                          <a:ea typeface="+mn-ea"/>
                        </a:rPr>
                        <m:t>critical</m:t>
                      </m:r>
                      <m:r>
                        <a:rPr lang="en-US" sz="1400" smtClean="0">
                          <a:solidFill>
                            <a:srgbClr val="C00000"/>
                          </a:solidFill>
                          <a:latin typeface="Cambria Math" panose="02040503050406030204" pitchFamily="18" charset="0"/>
                          <a:ea typeface="+mn-ea"/>
                        </a:rPr>
                        <m:t>)</m:t>
                      </m:r>
                    </m:oMath>
                  </m:oMathPara>
                </a14:m>
                <a:endParaRPr lang="en-US" sz="1400" dirty="0">
                  <a:solidFill>
                    <a:srgbClr val="C00000"/>
                  </a:solidFill>
                  <a:latin typeface="Calibri" panose="020F0502020204030204"/>
                  <a:ea typeface="+mn-ea"/>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10486949" y="3152747"/>
                <a:ext cx="1569339" cy="430887"/>
              </a:xfrm>
              <a:prstGeom prst="rect">
                <a:avLst/>
              </a:prstGeom>
              <a:blipFill rotWithShape="0">
                <a:blip r:embed="rId8"/>
                <a:stretch>
                  <a:fillRect l="-3488" r="-3488" b="-15493"/>
                </a:stretch>
              </a:blipFill>
            </p:spPr>
            <p:txBody>
              <a:bodyPr/>
              <a:lstStyle/>
              <a:p>
                <a:r>
                  <a:rPr lang="en-US">
                    <a:noFill/>
                  </a:rPr>
                  <a:t> </a:t>
                </a:r>
              </a:p>
            </p:txBody>
          </p:sp>
        </mc:Fallback>
      </mc:AlternateContent>
      <p:sp>
        <p:nvSpPr>
          <p:cNvPr id="30" name="矩形 29"/>
          <p:cNvSpPr/>
          <p:nvPr/>
        </p:nvSpPr>
        <p:spPr>
          <a:xfrm>
            <a:off x="7541389" y="3231201"/>
            <a:ext cx="2301003" cy="461665"/>
          </a:xfrm>
          <a:prstGeom prst="rect">
            <a:avLst/>
          </a:prstGeom>
        </p:spPr>
        <p:txBody>
          <a:bodyPr wrap="square">
            <a:spAutoFit/>
          </a:bodyPr>
          <a:lstStyle/>
          <a:p>
            <a:pPr defTabSz="914400" eaLnBrk="1" fontAlgn="auto" hangingPunct="1">
              <a:spcBef>
                <a:spcPts val="0"/>
              </a:spcBef>
              <a:spcAft>
                <a:spcPts val="0"/>
              </a:spcAft>
            </a:pPr>
            <a:r>
              <a:rPr lang="en-US" sz="1200" b="1" dirty="0">
                <a:solidFill>
                  <a:srgbClr val="FF0000"/>
                </a:solidFill>
                <a:latin typeface="Calibri" panose="020F0502020204030204"/>
                <a:ea typeface="+mn-ea"/>
              </a:rPr>
              <a:t>Critical density </a:t>
            </a:r>
          </a:p>
          <a:p>
            <a:pPr defTabSz="914400" eaLnBrk="1" fontAlgn="auto" hangingPunct="1">
              <a:spcBef>
                <a:spcPts val="0"/>
              </a:spcBef>
              <a:spcAft>
                <a:spcPts val="0"/>
              </a:spcAft>
            </a:pPr>
            <a:r>
              <a:rPr lang="en-US" sz="1200" b="1" dirty="0">
                <a:solidFill>
                  <a:srgbClr val="FF0000"/>
                </a:solidFill>
                <a:latin typeface="Calibri" panose="020F0502020204030204"/>
                <a:ea typeface="+mn-ea"/>
              </a:rPr>
              <a:t>= 35.8 veh./(mile*lane)</a:t>
            </a:r>
          </a:p>
        </p:txBody>
      </p:sp>
      <mc:AlternateContent xmlns:mc="http://schemas.openxmlformats.org/markup-compatibility/2006" xmlns:a14="http://schemas.microsoft.com/office/drawing/2010/main">
        <mc:Choice Requires="a14">
          <p:sp>
            <p:nvSpPr>
              <p:cNvPr id="24" name="文本框 23"/>
              <p:cNvSpPr txBox="1"/>
              <p:nvPr/>
            </p:nvSpPr>
            <p:spPr>
              <a:xfrm>
                <a:off x="6430708" y="5460642"/>
                <a:ext cx="5843138" cy="830997"/>
              </a:xfrm>
              <a:prstGeom prst="rect">
                <a:avLst/>
              </a:prstGeom>
              <a:noFill/>
            </p:spPr>
            <p:txBody>
              <a:bodyPr wrap="none" rtlCol="0">
                <a:spAutoFit/>
              </a:bodyPr>
              <a:lstStyle/>
              <a:p>
                <a:pPr defTabSz="914400" eaLnBrk="1" fontAlgn="auto" hangingPunct="1">
                  <a:spcBef>
                    <a:spcPts val="0"/>
                  </a:spcBef>
                  <a:spcAft>
                    <a:spcPts val="0"/>
                  </a:spcAft>
                </a:pPr>
                <a:r>
                  <a:rPr lang="en-US" altLang="zh-CN" sz="1600" b="1" dirty="0" smtClean="0">
                    <a:solidFill>
                      <a:srgbClr val="C00000"/>
                    </a:solidFill>
                    <a:latin typeface="Calibri" panose="020F0502020204030204"/>
                    <a:ea typeface="宋体" panose="02010600030101010101" pitchFamily="2" charset="-122"/>
                  </a:rPr>
                  <a:t>1. A</a:t>
                </a:r>
                <a:r>
                  <a:rPr lang="en-US" sz="1600" b="1" dirty="0" smtClean="0">
                    <a:solidFill>
                      <a:srgbClr val="C00000"/>
                    </a:solidFill>
                    <a:latin typeface="Calibri" panose="020F0502020204030204"/>
                    <a:ea typeface="+mn-ea"/>
                  </a:rPr>
                  <a:t>ssume the time with the largest density as </a:t>
                </a:r>
                <a14:m>
                  <m:oMath xmlns:m="http://schemas.openxmlformats.org/officeDocument/2006/math">
                    <m:sSub>
                      <m:sSubPr>
                        <m:ctrlPr>
                          <a:rPr lang="en-US" sz="1600" b="1" i="1">
                            <a:solidFill>
                              <a:srgbClr val="C00000"/>
                            </a:solidFill>
                            <a:latin typeface="Cambria Math" panose="02040503050406030204" pitchFamily="18" charset="0"/>
                            <a:ea typeface="+mn-ea"/>
                          </a:rPr>
                        </m:ctrlPr>
                      </m:sSubPr>
                      <m:e>
                        <m:r>
                          <a:rPr lang="en-US" sz="1600" b="1" i="1">
                            <a:solidFill>
                              <a:srgbClr val="C00000"/>
                            </a:solidFill>
                            <a:latin typeface="Cambria Math" panose="02040503050406030204" pitchFamily="18" charset="0"/>
                            <a:ea typeface="+mn-ea"/>
                          </a:rPr>
                          <m:t>𝒕</m:t>
                        </m:r>
                      </m:e>
                      <m:sub>
                        <m:r>
                          <a:rPr lang="en-US" sz="1600" b="1" i="1" smtClean="0">
                            <a:solidFill>
                              <a:srgbClr val="C00000"/>
                            </a:solidFill>
                            <a:latin typeface="Cambria Math" panose="02040503050406030204" pitchFamily="18" charset="0"/>
                            <a:ea typeface="+mn-ea"/>
                          </a:rPr>
                          <m:t>𝟐</m:t>
                        </m:r>
                      </m:sub>
                    </m:sSub>
                  </m:oMath>
                </a14:m>
                <a:r>
                  <a:rPr lang="en-US" sz="1600" b="1" dirty="0" smtClean="0">
                    <a:solidFill>
                      <a:srgbClr val="C00000"/>
                    </a:solidFill>
                    <a:latin typeface="Calibri" panose="020F0502020204030204"/>
                    <a:ea typeface="+mn-ea"/>
                  </a:rPr>
                  <a:t>, </a:t>
                </a:r>
              </a:p>
              <a:p>
                <a:pPr defTabSz="914400" eaLnBrk="1" fontAlgn="auto" hangingPunct="1">
                  <a:spcBef>
                    <a:spcPts val="0"/>
                  </a:spcBef>
                  <a:spcAft>
                    <a:spcPts val="0"/>
                  </a:spcAft>
                </a:pPr>
                <a:r>
                  <a:rPr lang="en-US" sz="1600" b="1" dirty="0" smtClean="0">
                    <a:solidFill>
                      <a:srgbClr val="C00000"/>
                    </a:solidFill>
                    <a:latin typeface="Calibri" panose="020F0502020204030204"/>
                    <a:ea typeface="+mn-ea"/>
                  </a:rPr>
                  <a:t>which means </a:t>
                </a:r>
                <a14:m>
                  <m:oMath xmlns:m="http://schemas.openxmlformats.org/officeDocument/2006/math">
                    <m:sSub>
                      <m:sSubPr>
                        <m:ctrlPr>
                          <a:rPr lang="en-US" sz="1600" b="1" i="1">
                            <a:solidFill>
                              <a:srgbClr val="C00000"/>
                            </a:solidFill>
                            <a:latin typeface="Cambria Math" panose="02040503050406030204" pitchFamily="18" charset="0"/>
                            <a:ea typeface="+mn-ea"/>
                          </a:rPr>
                        </m:ctrlPr>
                      </m:sSubPr>
                      <m:e>
                        <m:r>
                          <a:rPr lang="en-US" sz="1600" b="1" i="1">
                            <a:solidFill>
                              <a:srgbClr val="C00000"/>
                            </a:solidFill>
                            <a:latin typeface="Cambria Math" panose="02040503050406030204" pitchFamily="18" charset="0"/>
                            <a:ea typeface="+mn-ea"/>
                          </a:rPr>
                          <m:t>𝒕</m:t>
                        </m:r>
                      </m:e>
                      <m:sub>
                        <m:r>
                          <a:rPr lang="en-US" sz="1600" b="1" i="1">
                            <a:solidFill>
                              <a:srgbClr val="C00000"/>
                            </a:solidFill>
                            <a:latin typeface="Cambria Math" panose="02040503050406030204" pitchFamily="18" charset="0"/>
                            <a:ea typeface="+mn-ea"/>
                          </a:rPr>
                          <m:t>𝟐</m:t>
                        </m:r>
                      </m:sub>
                    </m:sSub>
                  </m:oMath>
                </a14:m>
                <a:r>
                  <a:rPr lang="en-US" sz="1600" b="1" dirty="0" smtClean="0">
                    <a:solidFill>
                      <a:srgbClr val="C00000"/>
                    </a:solidFill>
                    <a:latin typeface="Calibri" panose="020F0502020204030204"/>
                    <a:ea typeface="+mn-ea"/>
                  </a:rPr>
                  <a:t> has the largest queue length</a:t>
                </a:r>
                <a:r>
                  <a:rPr lang="en-US" sz="1600" b="1" dirty="0" smtClean="0">
                    <a:solidFill>
                      <a:prstClr val="black"/>
                    </a:solidFill>
                    <a:latin typeface="Calibri" panose="020F0502020204030204"/>
                    <a:ea typeface="+mn-ea"/>
                  </a:rPr>
                  <a:t>  </a:t>
                </a:r>
              </a:p>
              <a:p>
                <a:pPr defTabSz="914400" eaLnBrk="1" fontAlgn="auto" hangingPunct="1">
                  <a:spcBef>
                    <a:spcPts val="0"/>
                  </a:spcBef>
                  <a:spcAft>
                    <a:spcPts val="0"/>
                  </a:spcAft>
                </a:pPr>
                <a:r>
                  <a:rPr lang="en-US" sz="1600" b="1" dirty="0" smtClean="0">
                    <a:solidFill>
                      <a:srgbClr val="C00000"/>
                    </a:solidFill>
                    <a:latin typeface="Calibri" panose="020F0502020204030204"/>
                    <a:ea typeface="+mn-ea"/>
                  </a:rPr>
                  <a:t>2. </a:t>
                </a:r>
                <a:r>
                  <a:rPr lang="en-US" altLang="zh-CN" sz="1600" b="1" dirty="0">
                    <a:solidFill>
                      <a:srgbClr val="C00000"/>
                    </a:solidFill>
                    <a:latin typeface="Calibri" panose="020F0502020204030204"/>
                    <a:ea typeface="宋体" panose="02010600030101010101" pitchFamily="2" charset="-122"/>
                  </a:rPr>
                  <a:t>A</a:t>
                </a:r>
                <a:r>
                  <a:rPr lang="en-US" sz="1600" b="1" dirty="0">
                    <a:solidFill>
                      <a:srgbClr val="C00000"/>
                    </a:solidFill>
                    <a:latin typeface="Calibri" panose="020F0502020204030204"/>
                    <a:ea typeface="+mn-ea"/>
                  </a:rPr>
                  <a:t>ssume the time </a:t>
                </a:r>
                <a:r>
                  <a:rPr lang="en-US" sz="1600" b="1" dirty="0" smtClean="0">
                    <a:solidFill>
                      <a:srgbClr val="C00000"/>
                    </a:solidFill>
                    <a:latin typeface="Calibri" panose="020F0502020204030204"/>
                    <a:ea typeface="+mn-ea"/>
                  </a:rPr>
                  <a:t>when density becomes less than k critical as </a:t>
                </a:r>
                <a14:m>
                  <m:oMath xmlns:m="http://schemas.openxmlformats.org/officeDocument/2006/math">
                    <m:sSub>
                      <m:sSubPr>
                        <m:ctrlPr>
                          <a:rPr lang="en-US" sz="1600" b="1" i="1">
                            <a:solidFill>
                              <a:srgbClr val="C00000"/>
                            </a:solidFill>
                            <a:latin typeface="Cambria Math" panose="02040503050406030204" pitchFamily="18" charset="0"/>
                            <a:ea typeface="+mn-ea"/>
                          </a:rPr>
                        </m:ctrlPr>
                      </m:sSubPr>
                      <m:e>
                        <m:r>
                          <a:rPr lang="en-US" sz="1600" b="1" i="1">
                            <a:solidFill>
                              <a:srgbClr val="C00000"/>
                            </a:solidFill>
                            <a:latin typeface="Cambria Math" panose="02040503050406030204" pitchFamily="18" charset="0"/>
                            <a:ea typeface="+mn-ea"/>
                          </a:rPr>
                          <m:t>𝒕</m:t>
                        </m:r>
                      </m:e>
                      <m:sub>
                        <m:r>
                          <a:rPr lang="en-US" sz="1600" b="1" i="1" smtClean="0">
                            <a:solidFill>
                              <a:srgbClr val="C00000"/>
                            </a:solidFill>
                            <a:latin typeface="Cambria Math" panose="02040503050406030204" pitchFamily="18" charset="0"/>
                            <a:ea typeface="+mn-ea"/>
                          </a:rPr>
                          <m:t>𝟑</m:t>
                        </m:r>
                      </m:sub>
                    </m:sSub>
                  </m:oMath>
                </a14:m>
                <a:endParaRPr lang="en-US" sz="1600" b="1" dirty="0">
                  <a:solidFill>
                    <a:srgbClr val="C00000"/>
                  </a:solidFill>
                  <a:latin typeface="Calibri" panose="020F0502020204030204"/>
                  <a:ea typeface="+mn-ea"/>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6430708" y="5460642"/>
                <a:ext cx="5843138" cy="830997"/>
              </a:xfrm>
              <a:prstGeom prst="rect">
                <a:avLst/>
              </a:prstGeom>
              <a:blipFill rotWithShape="0">
                <a:blip r:embed="rId9"/>
                <a:stretch>
                  <a:fillRect l="-626" t="-2206" b="-8824"/>
                </a:stretch>
              </a:blipFill>
            </p:spPr>
            <p:txBody>
              <a:bodyPr/>
              <a:lstStyle/>
              <a:p>
                <a:r>
                  <a:rPr lang="en-US">
                    <a:noFill/>
                  </a:rPr>
                  <a:t> </a:t>
                </a:r>
              </a:p>
            </p:txBody>
          </p:sp>
        </mc:Fallback>
      </mc:AlternateContent>
    </p:spTree>
    <p:extLst>
      <p:ext uri="{BB962C8B-B14F-4D97-AF65-F5344CB8AC3E}">
        <p14:creationId xmlns:p14="http://schemas.microsoft.com/office/powerpoint/2010/main" val="3716343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6698460" y="1754216"/>
            <a:ext cx="3966497" cy="2341922"/>
          </a:xfrm>
          <a:prstGeom prst="rect">
            <a:avLst/>
          </a:prstGeom>
        </p:spPr>
      </p:pic>
      <p:pic>
        <p:nvPicPr>
          <p:cNvPr id="9" name="图片 8"/>
          <p:cNvPicPr>
            <a:picLocks noChangeAspect="1"/>
          </p:cNvPicPr>
          <p:nvPr/>
        </p:nvPicPr>
        <p:blipFill>
          <a:blip r:embed="rId4"/>
          <a:stretch>
            <a:fillRect/>
          </a:stretch>
        </p:blipFill>
        <p:spPr>
          <a:xfrm>
            <a:off x="6664882" y="4053606"/>
            <a:ext cx="4013740" cy="2361852"/>
          </a:xfrm>
          <a:prstGeom prst="rect">
            <a:avLst/>
          </a:prstGeom>
        </p:spPr>
      </p:pic>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BPR-oriented </a:t>
            </a:r>
            <a:r>
              <a:rPr lang="en-US" altLang="zh-CN" sz="4400" dirty="0"/>
              <a:t>Queue Approximation in Phoenix</a:t>
            </a:r>
            <a:endParaRPr lang="zh-CN" altLang="en-US" sz="44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81023" y="1411689"/>
            <a:ext cx="11426438" cy="4662972"/>
          </a:xfrm>
        </p:spPr>
        <p:txBody>
          <a:bodyPr>
            <a:normAutofit/>
          </a:bodyPr>
          <a:lstStyle/>
          <a:p>
            <a:r>
              <a:rPr lang="en-US" altLang="zh-CN" sz="2400" dirty="0"/>
              <a:t>Calibration results (Station 84, Weekdays in January 2016): </a:t>
            </a:r>
            <a:endParaRPr lang="en-US" altLang="zh-CN" sz="2400" dirty="0">
              <a:solidFill>
                <a:srgbClr val="002060"/>
              </a:solidFill>
            </a:endParaRPr>
          </a:p>
          <a:p>
            <a:pPr marL="201168" lvl="1" indent="0">
              <a:buNone/>
            </a:pPr>
            <a:r>
              <a:rPr lang="en-US" altLang="zh-CN" sz="1800" dirty="0">
                <a:solidFill>
                  <a:srgbClr val="002060"/>
                </a:solidFill>
              </a:rPr>
              <a:t/>
            </a:r>
            <a:br>
              <a:rPr lang="en-US" altLang="zh-CN" sz="1800" dirty="0">
                <a:solidFill>
                  <a:srgbClr val="002060"/>
                </a:solidFill>
              </a:rPr>
            </a:br>
            <a:endParaRPr lang="zh-CN" altLang="en-US" sz="1800" dirty="0">
              <a:solidFill>
                <a:srgbClr val="002060"/>
              </a:solidFill>
            </a:endParaRPr>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a:xfrm>
            <a:off x="116974" y="6473050"/>
            <a:ext cx="1313411" cy="365125"/>
          </a:xfrm>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a:xfrm>
            <a:off x="11468099" y="6492875"/>
            <a:ext cx="522316" cy="365125"/>
          </a:xfrm>
        </p:spPr>
        <p:txBody>
          <a:bodyPr/>
          <a:lstStyle/>
          <a:p>
            <a:fld id="{1E8E9CB2-2897-44F3-B96C-AE93A821D237}" type="slidenum">
              <a:rPr lang="en-US" smtClean="0"/>
              <a:pPr/>
              <a:t>29</a:t>
            </a:fld>
            <a:endParaRPr lang="en-US" dirty="0"/>
          </a:p>
        </p:txBody>
      </p:sp>
      <mc:AlternateContent xmlns:mc="http://schemas.openxmlformats.org/markup-compatibility/2006" xmlns:a14="http://schemas.microsoft.com/office/drawing/2010/main">
        <mc:Choice Requires="a14">
          <p:sp>
            <p:nvSpPr>
              <p:cNvPr id="5" name="矩形 4"/>
              <p:cNvSpPr/>
              <p:nvPr/>
            </p:nvSpPr>
            <p:spPr>
              <a:xfrm>
                <a:off x="170177" y="1823696"/>
                <a:ext cx="10321528" cy="954107"/>
              </a:xfrm>
              <a:prstGeom prst="rect">
                <a:avLst/>
              </a:prstGeom>
            </p:spPr>
            <p:txBody>
              <a:bodyPr wrap="square">
                <a:spAutoFit/>
              </a:bodyPr>
              <a:lstStyle/>
              <a:p>
                <a:pPr defTabSz="914400" eaLnBrk="1" fontAlgn="auto" hangingPunct="1">
                  <a:spcBef>
                    <a:spcPts val="0"/>
                  </a:spcBef>
                  <a:spcAft>
                    <a:spcPts val="0"/>
                  </a:spcAft>
                </a:pPr>
                <a:r>
                  <a:rPr lang="en-US" sz="2800" b="1" dirty="0">
                    <a:solidFill>
                      <a:prstClr val="black"/>
                    </a:solidFill>
                    <a:latin typeface="Calibri" panose="020F0502020204030204"/>
                    <a:ea typeface="+mn-ea"/>
                  </a:rPr>
                  <a:t>Step 2: </a:t>
                </a:r>
                <a:r>
                  <a:rPr lang="en-US" sz="2800" dirty="0">
                    <a:solidFill>
                      <a:prstClr val="black"/>
                    </a:solidFill>
                    <a:latin typeface="Calibri" panose="020F0502020204030204"/>
                    <a:ea typeface="+mn-ea"/>
                  </a:rPr>
                  <a:t>Determine the </a:t>
                </a:r>
                <a14:m>
                  <m:oMath xmlns:m="http://schemas.openxmlformats.org/officeDocument/2006/math">
                    <m:sSub>
                      <m:sSubPr>
                        <m:ctrlPr>
                          <a:rPr lang="en-US" sz="2800" i="1" dirty="0" smtClean="0">
                            <a:solidFill>
                              <a:prstClr val="black"/>
                            </a:solidFill>
                            <a:latin typeface="Cambria Math" panose="02040503050406030204" pitchFamily="18" charset="0"/>
                            <a:ea typeface="+mn-ea"/>
                          </a:rPr>
                        </m:ctrlPr>
                      </m:sSubPr>
                      <m:e>
                        <m:r>
                          <a:rPr lang="en-US" sz="2800" i="1" dirty="0" smtClean="0">
                            <a:solidFill>
                              <a:prstClr val="black"/>
                            </a:solidFill>
                            <a:latin typeface="Cambria Math" panose="02040503050406030204" pitchFamily="18" charset="0"/>
                            <a:ea typeface="+mn-ea"/>
                          </a:rPr>
                          <m:t>𝑡</m:t>
                        </m:r>
                      </m:e>
                      <m:sub>
                        <m:r>
                          <a:rPr lang="en-US" sz="2800" i="1" dirty="0" smtClean="0">
                            <a:solidFill>
                              <a:prstClr val="black"/>
                            </a:solidFill>
                            <a:latin typeface="Cambria Math" panose="02040503050406030204" pitchFamily="18" charset="0"/>
                            <a:ea typeface="+mn-ea"/>
                          </a:rPr>
                          <m:t>2</m:t>
                        </m:r>
                      </m:sub>
                    </m:sSub>
                    <m:r>
                      <a:rPr lang="en-US" sz="2800" i="1" dirty="0" smtClean="0">
                        <a:solidFill>
                          <a:prstClr val="black"/>
                        </a:solidFill>
                        <a:latin typeface="Cambria Math" panose="02040503050406030204" pitchFamily="18" charset="0"/>
                        <a:ea typeface="+mn-ea"/>
                      </a:rPr>
                      <m:t>,</m:t>
                    </m:r>
                    <m:sSub>
                      <m:sSubPr>
                        <m:ctrlPr>
                          <a:rPr lang="en-US" sz="2800" i="1" dirty="0">
                            <a:solidFill>
                              <a:prstClr val="black"/>
                            </a:solidFill>
                            <a:latin typeface="Cambria Math" panose="02040503050406030204" pitchFamily="18" charset="0"/>
                            <a:ea typeface="+mn-ea"/>
                          </a:rPr>
                        </m:ctrlPr>
                      </m:sSubPr>
                      <m:e>
                        <m:r>
                          <a:rPr lang="en-US" sz="2800" i="1" dirty="0">
                            <a:solidFill>
                              <a:prstClr val="black"/>
                            </a:solidFill>
                            <a:latin typeface="Cambria Math" panose="02040503050406030204" pitchFamily="18" charset="0"/>
                            <a:ea typeface="+mn-ea"/>
                          </a:rPr>
                          <m:t>𝑡</m:t>
                        </m:r>
                      </m:e>
                      <m:sub>
                        <m:r>
                          <a:rPr lang="en-US" sz="2800" i="1" dirty="0" smtClean="0">
                            <a:solidFill>
                              <a:prstClr val="black"/>
                            </a:solidFill>
                            <a:latin typeface="Cambria Math" panose="02040503050406030204" pitchFamily="18" charset="0"/>
                            <a:ea typeface="+mn-ea"/>
                          </a:rPr>
                          <m:t>3</m:t>
                        </m:r>
                      </m:sub>
                    </m:sSub>
                  </m:oMath>
                </a14:m>
                <a:endParaRPr lang="en-US" sz="2800" dirty="0">
                  <a:solidFill>
                    <a:prstClr val="black"/>
                  </a:solidFill>
                  <a:latin typeface="Calibri" panose="020F0502020204030204"/>
                  <a:ea typeface="+mn-ea"/>
                </a:endParaRPr>
              </a:p>
              <a:p>
                <a:pPr defTabSz="914400" eaLnBrk="1" fontAlgn="auto" hangingPunct="1">
                  <a:spcBef>
                    <a:spcPts val="0"/>
                  </a:spcBef>
                  <a:spcAft>
                    <a:spcPts val="0"/>
                  </a:spcAft>
                </a:pPr>
                <a:r>
                  <a:rPr lang="en-US" sz="2800" b="1" dirty="0">
                    <a:solidFill>
                      <a:prstClr val="black"/>
                    </a:solidFill>
                    <a:latin typeface="Calibri" panose="020F0502020204030204"/>
                    <a:ea typeface="+mn-ea"/>
                  </a:rPr>
                  <a:t>Step 3: </a:t>
                </a:r>
                <a:r>
                  <a:rPr lang="en-US" sz="2800" dirty="0">
                    <a:solidFill>
                      <a:prstClr val="black"/>
                    </a:solidFill>
                    <a:latin typeface="Calibri" panose="020F0502020204030204"/>
                    <a:ea typeface="+mn-ea"/>
                  </a:rPr>
                  <a:t>Determine the </a:t>
                </a:r>
                <a14:m>
                  <m:oMath xmlns:m="http://schemas.openxmlformats.org/officeDocument/2006/math">
                    <m:sSub>
                      <m:sSubPr>
                        <m:ctrlPr>
                          <a:rPr lang="en-US" sz="2800" i="1" dirty="0">
                            <a:solidFill>
                              <a:prstClr val="black"/>
                            </a:solidFill>
                            <a:latin typeface="Cambria Math" panose="02040503050406030204" pitchFamily="18" charset="0"/>
                            <a:ea typeface="+mn-ea"/>
                          </a:rPr>
                        </m:ctrlPr>
                      </m:sSubPr>
                      <m:e>
                        <m:r>
                          <a:rPr lang="en-US" sz="2800" i="1" dirty="0">
                            <a:solidFill>
                              <a:prstClr val="black"/>
                            </a:solidFill>
                            <a:latin typeface="Cambria Math" panose="02040503050406030204" pitchFamily="18" charset="0"/>
                            <a:ea typeface="+mn-ea"/>
                          </a:rPr>
                          <m:t>𝑡</m:t>
                        </m:r>
                      </m:e>
                      <m:sub>
                        <m:r>
                          <a:rPr lang="en-US" sz="2800" i="1" dirty="0" smtClean="0">
                            <a:solidFill>
                              <a:prstClr val="black"/>
                            </a:solidFill>
                            <a:latin typeface="Cambria Math" panose="02040503050406030204" pitchFamily="18" charset="0"/>
                            <a:ea typeface="+mn-ea"/>
                          </a:rPr>
                          <m:t>0</m:t>
                        </m:r>
                      </m:sub>
                    </m:sSub>
                  </m:oMath>
                </a14:m>
                <a:r>
                  <a:rPr lang="en-US" sz="2800" dirty="0">
                    <a:solidFill>
                      <a:prstClr val="black"/>
                    </a:solidFill>
                    <a:latin typeface="Calibri" panose="020F0502020204030204"/>
                    <a:ea typeface="+mn-ea"/>
                  </a:rPr>
                  <a:t>, and </a:t>
                </a:r>
                <a14:m>
                  <m:oMath xmlns:m="http://schemas.openxmlformats.org/officeDocument/2006/math">
                    <m:r>
                      <a:rPr lang="en-US" sz="2800" i="1" dirty="0" smtClean="0">
                        <a:solidFill>
                          <a:prstClr val="black"/>
                        </a:solidFill>
                        <a:latin typeface="Cambria Math" panose="02040503050406030204" pitchFamily="18" charset="0"/>
                        <a:ea typeface="+mn-ea"/>
                      </a:rPr>
                      <m:t>𝑃</m:t>
                    </m:r>
                  </m:oMath>
                </a14:m>
                <a:endParaRPr lang="en-US" sz="2800" dirty="0">
                  <a:solidFill>
                    <a:prstClr val="black"/>
                  </a:solidFill>
                  <a:latin typeface="Calibri" panose="020F0502020204030204"/>
                  <a:ea typeface="+mn-ea"/>
                </a:endParaRPr>
              </a:p>
            </p:txBody>
          </p:sp>
        </mc:Choice>
        <mc:Fallback xmlns="">
          <p:sp>
            <p:nvSpPr>
              <p:cNvPr id="5" name="矩形 4"/>
              <p:cNvSpPr>
                <a:spLocks noRot="1" noChangeAspect="1" noMove="1" noResize="1" noEditPoints="1" noAdjustHandles="1" noChangeArrowheads="1" noChangeShapeType="1" noTextEdit="1"/>
              </p:cNvSpPr>
              <p:nvPr/>
            </p:nvSpPr>
            <p:spPr>
              <a:xfrm>
                <a:off x="170177" y="1823696"/>
                <a:ext cx="10321528" cy="954107"/>
              </a:xfrm>
              <a:prstGeom prst="rect">
                <a:avLst/>
              </a:prstGeom>
              <a:blipFill rotWithShape="0">
                <a:blip r:embed="rId5"/>
                <a:stretch>
                  <a:fillRect l="-1240" t="-5732" b="-17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文本框 58"/>
              <p:cNvSpPr txBox="1"/>
              <p:nvPr/>
            </p:nvSpPr>
            <p:spPr>
              <a:xfrm>
                <a:off x="225657" y="4195654"/>
                <a:ext cx="4408451" cy="246221"/>
              </a:xfrm>
              <a:prstGeom prst="rect">
                <a:avLst/>
              </a:prstGeom>
              <a:noFill/>
            </p:spPr>
            <p:txBody>
              <a:bodyPr wrap="non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600" b="1" i="1" smtClean="0">
                          <a:solidFill>
                            <a:prstClr val="black"/>
                          </a:solidFill>
                          <a:latin typeface="Cambria Math" panose="02040503050406030204" pitchFamily="18" charset="0"/>
                          <a:ea typeface="+mn-ea"/>
                        </a:rPr>
                        <m:t>𝑷</m:t>
                      </m:r>
                      <m:r>
                        <a:rPr lang="en-US" sz="1600" b="1" i="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𝐟𝐫𝐨𝐦</m:t>
                      </m:r>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𝟕𝟕𝟓</m:t>
                      </m:r>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𝐦𝐢𝐧</m:t>
                      </m:r>
                      <m:r>
                        <a:rPr lang="en-US" sz="1600" b="1" smtClean="0">
                          <a:solidFill>
                            <a:prstClr val="black"/>
                          </a:solidFill>
                          <a:latin typeface="Cambria Math" panose="02040503050406030204" pitchFamily="18" charset="0"/>
                          <a:ea typeface="+mn-ea"/>
                        </a:rPr>
                        <m:t> </m:t>
                      </m:r>
                      <m:d>
                        <m:dPr>
                          <m:ctrlPr>
                            <a:rPr lang="en-US" sz="1600" b="1" i="1" smtClean="0">
                              <a:solidFill>
                                <a:prstClr val="black"/>
                              </a:solidFill>
                              <a:latin typeface="Cambria Math" panose="02040503050406030204" pitchFamily="18" charset="0"/>
                              <a:ea typeface="+mn-ea"/>
                            </a:rPr>
                          </m:ctrlPr>
                        </m:dPr>
                        <m:e>
                          <m:r>
                            <a:rPr lang="en-US" sz="1600" b="1" smtClean="0">
                              <a:solidFill>
                                <a:prstClr val="black"/>
                              </a:solidFill>
                              <a:latin typeface="Cambria Math" panose="02040503050406030204" pitchFamily="18" charset="0"/>
                              <a:ea typeface="+mn-ea"/>
                            </a:rPr>
                            <m:t>𝟏𝟐</m:t>
                          </m:r>
                          <m:r>
                            <a:rPr lang="en-US" sz="1600" b="1" smtClean="0">
                              <a:solidFill>
                                <a:prstClr val="black"/>
                              </a:solidFill>
                              <a:latin typeface="Cambria Math" panose="02040503050406030204" pitchFamily="18" charset="0"/>
                              <a:ea typeface="+mn-ea"/>
                            </a:rPr>
                            <m:t>:</m:t>
                          </m:r>
                          <m:r>
                            <a:rPr lang="en-US" sz="1600" b="1" smtClean="0">
                              <a:solidFill>
                                <a:prstClr val="black"/>
                              </a:solidFill>
                              <a:latin typeface="Cambria Math" panose="02040503050406030204" pitchFamily="18" charset="0"/>
                              <a:ea typeface="+mn-ea"/>
                            </a:rPr>
                            <m:t>𝟓𝟓</m:t>
                          </m:r>
                        </m:e>
                      </m:d>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𝐭𝐨</m:t>
                      </m:r>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𝟏𝟏𝟎𝟓</m:t>
                      </m:r>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𝐦𝐢𝐧</m:t>
                      </m:r>
                      <m:d>
                        <m:dPr>
                          <m:ctrlPr>
                            <a:rPr lang="en-US" sz="1600" b="1" i="1" smtClean="0">
                              <a:solidFill>
                                <a:prstClr val="black"/>
                              </a:solidFill>
                              <a:latin typeface="Cambria Math" panose="02040503050406030204" pitchFamily="18" charset="0"/>
                              <a:ea typeface="+mn-ea"/>
                            </a:rPr>
                          </m:ctrlPr>
                        </m:dPr>
                        <m:e>
                          <m:r>
                            <a:rPr lang="en-US" sz="1600" b="1" smtClean="0">
                              <a:solidFill>
                                <a:prstClr val="black"/>
                              </a:solidFill>
                              <a:latin typeface="Cambria Math" panose="02040503050406030204" pitchFamily="18" charset="0"/>
                              <a:ea typeface="+mn-ea"/>
                            </a:rPr>
                            <m:t>𝟏𝟖</m:t>
                          </m:r>
                          <m:r>
                            <a:rPr lang="en-US" sz="1600" b="1" smtClean="0">
                              <a:solidFill>
                                <a:prstClr val="black"/>
                              </a:solidFill>
                              <a:latin typeface="Cambria Math" panose="02040503050406030204" pitchFamily="18" charset="0"/>
                              <a:ea typeface="+mn-ea"/>
                            </a:rPr>
                            <m:t>:</m:t>
                          </m:r>
                          <m:r>
                            <a:rPr lang="en-US" sz="1600" b="1" smtClean="0">
                              <a:solidFill>
                                <a:prstClr val="black"/>
                              </a:solidFill>
                              <a:latin typeface="Cambria Math" panose="02040503050406030204" pitchFamily="18" charset="0"/>
                              <a:ea typeface="+mn-ea"/>
                            </a:rPr>
                            <m:t>𝟐𝟓</m:t>
                          </m:r>
                        </m:e>
                      </m:d>
                    </m:oMath>
                  </m:oMathPara>
                </a14:m>
                <a:endParaRPr lang="en-US" sz="1600" b="1" dirty="0">
                  <a:solidFill>
                    <a:prstClr val="black"/>
                  </a:solidFill>
                  <a:latin typeface="Calibri" panose="020F0502020204030204"/>
                  <a:ea typeface="+mn-ea"/>
                </a:endParaRPr>
              </a:p>
            </p:txBody>
          </p:sp>
        </mc:Choice>
        <mc:Fallback xmlns="">
          <p:sp>
            <p:nvSpPr>
              <p:cNvPr id="59" name="文本框 58"/>
              <p:cNvSpPr txBox="1">
                <a:spLocks noRot="1" noChangeAspect="1" noMove="1" noResize="1" noEditPoints="1" noAdjustHandles="1" noChangeArrowheads="1" noChangeShapeType="1" noTextEdit="1"/>
              </p:cNvSpPr>
              <p:nvPr/>
            </p:nvSpPr>
            <p:spPr>
              <a:xfrm>
                <a:off x="225657" y="4195654"/>
                <a:ext cx="4408451" cy="246221"/>
              </a:xfrm>
              <a:prstGeom prst="rect">
                <a:avLst/>
              </a:prstGeom>
              <a:blipFill rotWithShape="0">
                <a:blip r:embed="rId6"/>
                <a:stretch>
                  <a:fillRect l="-553" b="-4878"/>
                </a:stretch>
              </a:blipFill>
            </p:spPr>
            <p:txBody>
              <a:bodyPr/>
              <a:lstStyle/>
              <a:p>
                <a:r>
                  <a:rPr lang="en-US">
                    <a:noFill/>
                  </a:rPr>
                  <a:t> </a:t>
                </a:r>
              </a:p>
            </p:txBody>
          </p:sp>
        </mc:Fallback>
      </mc:AlternateContent>
      <p:sp>
        <p:nvSpPr>
          <p:cNvPr id="40" name="矩形 39">
            <a:extLst>
              <a:ext uri="{FF2B5EF4-FFF2-40B4-BE49-F238E27FC236}">
                <a16:creationId xmlns="" xmlns:a16="http://schemas.microsoft.com/office/drawing/2014/main" id="{49EB8504-82EE-4EC0-8544-4CAE07CD7EE1}"/>
              </a:ext>
            </a:extLst>
          </p:cNvPr>
          <p:cNvSpPr/>
          <p:nvPr/>
        </p:nvSpPr>
        <p:spPr>
          <a:xfrm>
            <a:off x="221074" y="2778311"/>
            <a:ext cx="2558073" cy="338554"/>
          </a:xfrm>
          <a:prstGeom prst="rect">
            <a:avLst/>
          </a:prstGeom>
        </p:spPr>
        <p:txBody>
          <a:bodyPr wrap="none">
            <a:spAutoFit/>
          </a:bodyPr>
          <a:lstStyle/>
          <a:p>
            <a:pPr defTabSz="914400" eaLnBrk="1" fontAlgn="auto" hangingPunct="1">
              <a:spcBef>
                <a:spcPts val="0"/>
              </a:spcBef>
              <a:spcAft>
                <a:spcPts val="0"/>
              </a:spcAft>
            </a:pPr>
            <a:r>
              <a:rPr lang="en-US" altLang="zh-CN" sz="1600" b="1" dirty="0">
                <a:solidFill>
                  <a:srgbClr val="C00000"/>
                </a:solidFill>
                <a:latin typeface="Cambria Math" panose="02040503050406030204" pitchFamily="18" charset="0"/>
                <a:ea typeface="宋体" panose="02010600030101010101" pitchFamily="2" charset="-122"/>
              </a:rPr>
              <a:t>1. Newell’s Quadratic form: </a:t>
            </a:r>
          </a:p>
        </p:txBody>
      </p:sp>
      <mc:AlternateContent xmlns:mc="http://schemas.openxmlformats.org/markup-compatibility/2006" xmlns:a14="http://schemas.microsoft.com/office/drawing/2010/main">
        <mc:Choice Requires="a14">
          <p:sp>
            <p:nvSpPr>
              <p:cNvPr id="41" name="矩形 40">
                <a:extLst>
                  <a:ext uri="{FF2B5EF4-FFF2-40B4-BE49-F238E27FC236}">
                    <a16:creationId xmlns="" xmlns:a16="http://schemas.microsoft.com/office/drawing/2014/main" id="{49EB8504-82EE-4EC0-8544-4CAE07CD7EE1}"/>
                  </a:ext>
                </a:extLst>
              </p:cNvPr>
              <p:cNvSpPr/>
              <p:nvPr/>
            </p:nvSpPr>
            <p:spPr>
              <a:xfrm>
                <a:off x="221074" y="3100302"/>
                <a:ext cx="4426083" cy="1076577"/>
              </a:xfrm>
              <a:prstGeom prst="rect">
                <a:avLst/>
              </a:prstGeom>
            </p:spPr>
            <p:txBody>
              <a:bodyPr wrap="none">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zh-CN" altLang="en-US" sz="1600" i="1" smtClean="0">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3</m:t>
                          </m:r>
                        </m:sub>
                      </m:sSub>
                      <m:r>
                        <a:rPr lang="zh-CN" altLang="en-US" sz="1600">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0</m:t>
                          </m:r>
                        </m:sub>
                      </m:sSub>
                      <m:r>
                        <a:rPr lang="zh-CN" altLang="en-US" sz="1600">
                          <a:solidFill>
                            <a:srgbClr val="002060"/>
                          </a:solidFill>
                          <a:latin typeface="Cambria Math" panose="02040503050406030204" pitchFamily="18" charset="0"/>
                        </a:rPr>
                        <m:t>+</m:t>
                      </m:r>
                      <m:f>
                        <m:fPr>
                          <m:ctrlPr>
                            <a:rPr lang="zh-CN" altLang="en-US" sz="1600" i="1">
                              <a:solidFill>
                                <a:srgbClr val="002060"/>
                              </a:solidFill>
                              <a:latin typeface="Cambria Math" panose="02040503050406030204" pitchFamily="18" charset="0"/>
                            </a:rPr>
                          </m:ctrlPr>
                        </m:fPr>
                        <m:num>
                          <m:r>
                            <a:rPr lang="zh-CN" altLang="en-US" sz="1600">
                              <a:solidFill>
                                <a:srgbClr val="002060"/>
                              </a:solidFill>
                              <a:latin typeface="Cambria Math" panose="02040503050406030204" pitchFamily="18" charset="0"/>
                            </a:rPr>
                            <m:t>3</m:t>
                          </m:r>
                        </m:num>
                        <m:den>
                          <m:r>
                            <a:rPr lang="zh-CN" altLang="en-US" sz="1600">
                              <a:solidFill>
                                <a:srgbClr val="002060"/>
                              </a:solidFill>
                              <a:latin typeface="Cambria Math" panose="02040503050406030204" pitchFamily="18" charset="0"/>
                            </a:rPr>
                            <m:t>2</m:t>
                          </m:r>
                        </m:den>
                      </m:f>
                      <m:d>
                        <m:dPr>
                          <m:ctrlPr>
                            <a:rPr lang="zh-CN" altLang="en-US" sz="1600" i="1">
                              <a:solidFill>
                                <a:srgbClr val="002060"/>
                              </a:solidFill>
                              <a:latin typeface="Cambria Math" panose="02040503050406030204" pitchFamily="18" charset="0"/>
                            </a:rPr>
                          </m:ctrlPr>
                        </m:dPr>
                        <m:e>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2</m:t>
                              </m:r>
                            </m:sub>
                          </m:sSub>
                          <m:r>
                            <a:rPr lang="zh-CN" altLang="en-US" sz="1600">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0</m:t>
                              </m:r>
                            </m:sub>
                          </m:sSub>
                        </m:e>
                      </m:d>
                    </m:oMath>
                  </m:oMathPara>
                </a14:m>
                <a:endParaRPr lang="en-US" altLang="zh-CN" sz="1600" dirty="0">
                  <a:solidFill>
                    <a:srgbClr val="002060"/>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en-US" altLang="zh-CN" sz="1600" dirty="0">
                    <a:solidFill>
                      <a:srgbClr val="002060"/>
                    </a:solidFill>
                    <a:latin typeface="Calibri" panose="020F0502020204030204"/>
                    <a:ea typeface="宋体" panose="02010600030101010101" pitchFamily="2" charset="-122"/>
                  </a:rPr>
                  <a:t>We can use two of the three moments to estimate </a:t>
                </a:r>
              </a:p>
              <a:p>
                <a:pPr defTabSz="914400" eaLnBrk="1" fontAlgn="auto" hangingPunct="1">
                  <a:spcBef>
                    <a:spcPts val="0"/>
                  </a:spcBef>
                  <a:spcAft>
                    <a:spcPts val="0"/>
                  </a:spcAft>
                </a:pPr>
                <a:r>
                  <a:rPr lang="en-US" altLang="zh-CN" sz="1600" dirty="0">
                    <a:solidFill>
                      <a:srgbClr val="002060"/>
                    </a:solidFill>
                    <a:latin typeface="Calibri" panose="020F0502020204030204"/>
                    <a:ea typeface="宋体" panose="02010600030101010101" pitchFamily="2" charset="-122"/>
                  </a:rPr>
                  <a:t>Determine </a:t>
                </a:r>
                <a14:m>
                  <m:oMath xmlns:m="http://schemas.openxmlformats.org/officeDocument/2006/math">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0</m:t>
                        </m:r>
                      </m:sub>
                    </m:sSub>
                    <m:r>
                      <a:rPr lang="en-US" altLang="zh-CN" sz="1600" i="1" smtClean="0">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en-US" altLang="zh-CN" sz="1600" smtClean="0">
                            <a:solidFill>
                              <a:srgbClr val="002060"/>
                            </a:solidFill>
                            <a:latin typeface="Cambria Math" panose="02040503050406030204" pitchFamily="18" charset="0"/>
                          </a:rPr>
                          <m:t>3</m:t>
                        </m:r>
                      </m:sub>
                    </m:sSub>
                    <m:r>
                      <a:rPr lang="en-US" altLang="zh-CN" sz="1600" i="1" smtClean="0">
                        <a:solidFill>
                          <a:srgbClr val="002060"/>
                        </a:solidFill>
                        <a:latin typeface="Cambria Math" panose="02040503050406030204" pitchFamily="18" charset="0"/>
                      </a:rPr>
                      <m:t>−1.5</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en-US" altLang="zh-CN" sz="1600" smtClean="0">
                            <a:solidFill>
                              <a:srgbClr val="002060"/>
                            </a:solidFill>
                            <a:latin typeface="Cambria Math" panose="02040503050406030204" pitchFamily="18" charset="0"/>
                          </a:rPr>
                          <m:t>2</m:t>
                        </m:r>
                      </m:sub>
                    </m:sSub>
                    <m:r>
                      <a:rPr lang="en-US" altLang="zh-CN" sz="1600" i="1" smtClean="0">
                        <a:solidFill>
                          <a:srgbClr val="002060"/>
                        </a:solidFill>
                        <a:latin typeface="Cambria Math" panose="02040503050406030204" pitchFamily="18" charset="0"/>
                      </a:rPr>
                      <m:t>)/(−0.5)</m:t>
                    </m:r>
                  </m:oMath>
                </a14:m>
                <a:r>
                  <a:rPr lang="en-US" altLang="zh-CN" sz="1600" dirty="0">
                    <a:solidFill>
                      <a:srgbClr val="002060"/>
                    </a:solidFill>
                    <a:latin typeface="Calibri" panose="020F0502020204030204"/>
                    <a:ea typeface="宋体" panose="02010600030101010101" pitchFamily="2" charset="-122"/>
                  </a:rPr>
                  <a:t>=775</a:t>
                </a:r>
                <a:endParaRPr lang="zh-CN" altLang="en-US" sz="1600" dirty="0">
                  <a:solidFill>
                    <a:srgbClr val="002060"/>
                  </a:solidFill>
                  <a:latin typeface="Calibri" panose="020F0502020204030204"/>
                  <a:ea typeface="宋体" panose="02010600030101010101" pitchFamily="2" charset="-122"/>
                </a:endParaRPr>
              </a:p>
            </p:txBody>
          </p:sp>
        </mc:Choice>
        <mc:Fallback xmlns="">
          <p:sp>
            <p:nvSpPr>
              <p:cNvPr id="41" name="矩形 40">
                <a:extLst>
                  <a:ext uri="{FF2B5EF4-FFF2-40B4-BE49-F238E27FC236}">
                    <a16:creationId xmlns="" xmlns:a16="http://schemas.microsoft.com/office/drawing/2014/main" xmlns:a14="http://schemas.microsoft.com/office/drawing/2010/main" id="{49EB8504-82EE-4EC0-8544-4CAE07CD7EE1}"/>
                  </a:ext>
                </a:extLst>
              </p:cNvPr>
              <p:cNvSpPr>
                <a:spLocks noRot="1" noChangeAspect="1" noMove="1" noResize="1" noEditPoints="1" noAdjustHandles="1" noChangeArrowheads="1" noChangeShapeType="1" noTextEdit="1"/>
              </p:cNvSpPr>
              <p:nvPr/>
            </p:nvSpPr>
            <p:spPr>
              <a:xfrm>
                <a:off x="221074" y="3100302"/>
                <a:ext cx="4426083" cy="1076577"/>
              </a:xfrm>
              <a:prstGeom prst="rect">
                <a:avLst/>
              </a:prstGeom>
              <a:blipFill rotWithShape="0">
                <a:blip r:embed="rId7"/>
                <a:stretch>
                  <a:fillRect l="-689" b="-3977"/>
                </a:stretch>
              </a:blipFill>
            </p:spPr>
            <p:txBody>
              <a:bodyPr/>
              <a:lstStyle/>
              <a:p>
                <a:r>
                  <a:rPr lang="en-US">
                    <a:noFill/>
                  </a:rPr>
                  <a:t> </a:t>
                </a:r>
              </a:p>
            </p:txBody>
          </p:sp>
        </mc:Fallback>
      </mc:AlternateContent>
      <p:sp>
        <p:nvSpPr>
          <p:cNvPr id="42" name="矩形 41">
            <a:extLst>
              <a:ext uri="{FF2B5EF4-FFF2-40B4-BE49-F238E27FC236}">
                <a16:creationId xmlns="" xmlns:a16="http://schemas.microsoft.com/office/drawing/2014/main" id="{49EB8504-82EE-4EC0-8544-4CAE07CD7EE1}"/>
              </a:ext>
            </a:extLst>
          </p:cNvPr>
          <p:cNvSpPr/>
          <p:nvPr/>
        </p:nvSpPr>
        <p:spPr>
          <a:xfrm>
            <a:off x="221074" y="4487181"/>
            <a:ext cx="1421415" cy="338554"/>
          </a:xfrm>
          <a:prstGeom prst="rect">
            <a:avLst/>
          </a:prstGeom>
        </p:spPr>
        <p:txBody>
          <a:bodyPr wrap="none">
            <a:spAutoFit/>
          </a:bodyPr>
          <a:lstStyle/>
          <a:p>
            <a:pPr defTabSz="914400" eaLnBrk="1" fontAlgn="auto" hangingPunct="1">
              <a:spcBef>
                <a:spcPts val="0"/>
              </a:spcBef>
              <a:spcAft>
                <a:spcPts val="0"/>
              </a:spcAft>
            </a:pPr>
            <a:r>
              <a:rPr lang="en-US" altLang="zh-CN" sz="1600" b="1" dirty="0">
                <a:solidFill>
                  <a:srgbClr val="C00000"/>
                </a:solidFill>
                <a:latin typeface="Cambria Math" panose="02040503050406030204" pitchFamily="18" charset="0"/>
                <a:ea typeface="宋体" panose="02010600030101010101" pitchFamily="2" charset="-122"/>
              </a:rPr>
              <a:t>2. Cubic form: </a:t>
            </a:r>
          </a:p>
        </p:txBody>
      </p:sp>
      <mc:AlternateContent xmlns:mc="http://schemas.openxmlformats.org/markup-compatibility/2006" xmlns:a14="http://schemas.microsoft.com/office/drawing/2010/main">
        <mc:Choice Requires="a14">
          <p:sp>
            <p:nvSpPr>
              <p:cNvPr id="43" name="矩形 42">
                <a:extLst>
                  <a:ext uri="{FF2B5EF4-FFF2-40B4-BE49-F238E27FC236}">
                    <a16:creationId xmlns="" xmlns:a16="http://schemas.microsoft.com/office/drawing/2014/main" id="{49EB8504-82EE-4EC0-8544-4CAE07CD7EE1}"/>
                  </a:ext>
                </a:extLst>
              </p:cNvPr>
              <p:cNvSpPr/>
              <p:nvPr/>
            </p:nvSpPr>
            <p:spPr>
              <a:xfrm>
                <a:off x="221074" y="4725061"/>
                <a:ext cx="4426083" cy="1077283"/>
              </a:xfrm>
              <a:prstGeom prst="rect">
                <a:avLst/>
              </a:prstGeom>
            </p:spPr>
            <p:txBody>
              <a:bodyPr wrap="none">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zh-CN" altLang="en-US" sz="1600" i="1" smtClean="0">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3</m:t>
                          </m:r>
                        </m:sub>
                      </m:sSub>
                      <m:r>
                        <a:rPr lang="zh-CN" altLang="en-US" sz="1600">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0</m:t>
                          </m:r>
                        </m:sub>
                      </m:sSub>
                      <m:r>
                        <a:rPr lang="zh-CN" altLang="en-US" sz="1600">
                          <a:solidFill>
                            <a:srgbClr val="002060"/>
                          </a:solidFill>
                          <a:latin typeface="Cambria Math" panose="02040503050406030204" pitchFamily="18" charset="0"/>
                        </a:rPr>
                        <m:t>+</m:t>
                      </m:r>
                      <m:f>
                        <m:fPr>
                          <m:ctrlPr>
                            <a:rPr lang="zh-CN" altLang="en-US" sz="1600" i="1">
                              <a:solidFill>
                                <a:srgbClr val="002060"/>
                              </a:solidFill>
                              <a:latin typeface="Cambria Math" panose="02040503050406030204" pitchFamily="18" charset="0"/>
                            </a:rPr>
                          </m:ctrlPr>
                        </m:fPr>
                        <m:num>
                          <m:r>
                            <a:rPr lang="zh-CN" altLang="en-US" sz="1600">
                              <a:solidFill>
                                <a:srgbClr val="002060"/>
                              </a:solidFill>
                              <a:latin typeface="Cambria Math" panose="02040503050406030204" pitchFamily="18" charset="0"/>
                            </a:rPr>
                            <m:t>4</m:t>
                          </m:r>
                        </m:num>
                        <m:den>
                          <m:r>
                            <a:rPr lang="zh-CN" altLang="en-US" sz="1600">
                              <a:solidFill>
                                <a:srgbClr val="002060"/>
                              </a:solidFill>
                              <a:latin typeface="Cambria Math" panose="02040503050406030204" pitchFamily="18" charset="0"/>
                            </a:rPr>
                            <m:t>3</m:t>
                          </m:r>
                        </m:den>
                      </m:f>
                      <m:d>
                        <m:dPr>
                          <m:ctrlPr>
                            <a:rPr lang="zh-CN" altLang="en-US" sz="1600" i="1">
                              <a:solidFill>
                                <a:srgbClr val="002060"/>
                              </a:solidFill>
                              <a:latin typeface="Cambria Math" panose="02040503050406030204" pitchFamily="18" charset="0"/>
                            </a:rPr>
                          </m:ctrlPr>
                        </m:dPr>
                        <m:e>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2</m:t>
                              </m:r>
                            </m:sub>
                          </m:sSub>
                          <m:r>
                            <a:rPr lang="zh-CN" altLang="en-US" sz="1600">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0</m:t>
                              </m:r>
                            </m:sub>
                          </m:sSub>
                        </m:e>
                      </m:d>
                    </m:oMath>
                  </m:oMathPara>
                </a14:m>
                <a:endParaRPr lang="en-US" altLang="zh-CN" sz="1600" dirty="0">
                  <a:solidFill>
                    <a:srgbClr val="002060"/>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en-US" altLang="zh-CN" sz="1600" dirty="0">
                    <a:solidFill>
                      <a:srgbClr val="002060"/>
                    </a:solidFill>
                    <a:latin typeface="Calibri" panose="020F0502020204030204"/>
                    <a:ea typeface="宋体" panose="02010600030101010101" pitchFamily="2" charset="-122"/>
                  </a:rPr>
                  <a:t>We can use two of the three moments to estimate </a:t>
                </a:r>
              </a:p>
              <a:p>
                <a:pPr defTabSz="914400" eaLnBrk="1" fontAlgn="auto" hangingPunct="1">
                  <a:spcBef>
                    <a:spcPts val="0"/>
                  </a:spcBef>
                  <a:spcAft>
                    <a:spcPts val="0"/>
                  </a:spcAft>
                </a:pPr>
                <a:r>
                  <a:rPr lang="en-US" altLang="zh-CN" sz="1600" dirty="0">
                    <a:solidFill>
                      <a:srgbClr val="002060"/>
                    </a:solidFill>
                    <a:latin typeface="Calibri" panose="020F0502020204030204"/>
                    <a:ea typeface="宋体" panose="02010600030101010101" pitchFamily="2" charset="-122"/>
                  </a:rPr>
                  <a:t>Determine </a:t>
                </a:r>
                <a14:m>
                  <m:oMath xmlns:m="http://schemas.openxmlformats.org/officeDocument/2006/math">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zh-CN" altLang="en-US" sz="1600">
                            <a:solidFill>
                              <a:srgbClr val="002060"/>
                            </a:solidFill>
                            <a:latin typeface="Cambria Math" panose="02040503050406030204" pitchFamily="18" charset="0"/>
                          </a:rPr>
                          <m:t>0</m:t>
                        </m:r>
                      </m:sub>
                    </m:sSub>
                    <m:r>
                      <a:rPr lang="en-US" altLang="zh-CN" sz="1600" i="1" smtClean="0">
                        <a:solidFill>
                          <a:srgbClr val="002060"/>
                        </a:solidFill>
                        <a:latin typeface="Cambria Math" panose="02040503050406030204" pitchFamily="18" charset="0"/>
                      </a:rPr>
                      <m:t>=(</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en-US" altLang="zh-CN" sz="1600" smtClean="0">
                            <a:solidFill>
                              <a:srgbClr val="002060"/>
                            </a:solidFill>
                            <a:latin typeface="Cambria Math" panose="02040503050406030204" pitchFamily="18" charset="0"/>
                          </a:rPr>
                          <m:t>3</m:t>
                        </m:r>
                      </m:sub>
                    </m:sSub>
                    <m:r>
                      <a:rPr lang="en-US" altLang="zh-CN" sz="1600" i="1" smtClean="0">
                        <a:solidFill>
                          <a:srgbClr val="002060"/>
                        </a:solidFill>
                        <a:latin typeface="Cambria Math" panose="02040503050406030204" pitchFamily="18" charset="0"/>
                      </a:rPr>
                      <m:t>−1.33</m:t>
                    </m:r>
                    <m:sSub>
                      <m:sSubPr>
                        <m:ctrlPr>
                          <a:rPr lang="zh-CN" altLang="en-US" sz="1600" i="1">
                            <a:solidFill>
                              <a:srgbClr val="002060"/>
                            </a:solidFill>
                            <a:latin typeface="Cambria Math" panose="02040503050406030204" pitchFamily="18" charset="0"/>
                          </a:rPr>
                        </m:ctrlPr>
                      </m:sSubPr>
                      <m:e>
                        <m:r>
                          <a:rPr lang="zh-CN" altLang="en-US" sz="1600" i="1">
                            <a:solidFill>
                              <a:srgbClr val="002060"/>
                            </a:solidFill>
                            <a:latin typeface="Cambria Math" panose="02040503050406030204" pitchFamily="18" charset="0"/>
                          </a:rPr>
                          <m:t>𝑡</m:t>
                        </m:r>
                      </m:e>
                      <m:sub>
                        <m:r>
                          <a:rPr lang="en-US" altLang="zh-CN" sz="1600" smtClean="0">
                            <a:solidFill>
                              <a:srgbClr val="002060"/>
                            </a:solidFill>
                            <a:latin typeface="Cambria Math" panose="02040503050406030204" pitchFamily="18" charset="0"/>
                          </a:rPr>
                          <m:t>2</m:t>
                        </m:r>
                      </m:sub>
                    </m:sSub>
                    <m:r>
                      <a:rPr lang="en-US" altLang="zh-CN" sz="1600" i="1" smtClean="0">
                        <a:solidFill>
                          <a:srgbClr val="002060"/>
                        </a:solidFill>
                        <a:latin typeface="Cambria Math" panose="02040503050406030204" pitchFamily="18" charset="0"/>
                      </a:rPr>
                      <m:t>)/(−0.33)</m:t>
                    </m:r>
                  </m:oMath>
                </a14:m>
                <a:r>
                  <a:rPr lang="en-US" altLang="zh-CN" sz="1600" dirty="0">
                    <a:solidFill>
                      <a:srgbClr val="002060"/>
                    </a:solidFill>
                    <a:latin typeface="Calibri" panose="020F0502020204030204"/>
                    <a:ea typeface="宋体" panose="02010600030101010101" pitchFamily="2" charset="-122"/>
                  </a:rPr>
                  <a:t>=665</a:t>
                </a:r>
              </a:p>
            </p:txBody>
          </p:sp>
        </mc:Choice>
        <mc:Fallback xmlns="">
          <p:sp>
            <p:nvSpPr>
              <p:cNvPr id="43" name="矩形 42">
                <a:extLst>
                  <a:ext uri="{FF2B5EF4-FFF2-40B4-BE49-F238E27FC236}">
                    <a16:creationId xmlns="" xmlns:a16="http://schemas.microsoft.com/office/drawing/2014/main" xmlns:a14="http://schemas.microsoft.com/office/drawing/2010/main" id="{49EB8504-82EE-4EC0-8544-4CAE07CD7EE1}"/>
                  </a:ext>
                </a:extLst>
              </p:cNvPr>
              <p:cNvSpPr>
                <a:spLocks noRot="1" noChangeAspect="1" noMove="1" noResize="1" noEditPoints="1" noAdjustHandles="1" noChangeArrowheads="1" noChangeShapeType="1" noTextEdit="1"/>
              </p:cNvSpPr>
              <p:nvPr/>
            </p:nvSpPr>
            <p:spPr>
              <a:xfrm>
                <a:off x="221074" y="4725061"/>
                <a:ext cx="4426083" cy="1077283"/>
              </a:xfrm>
              <a:prstGeom prst="rect">
                <a:avLst/>
              </a:prstGeom>
              <a:blipFill rotWithShape="0">
                <a:blip r:embed="rId8"/>
                <a:stretch>
                  <a:fillRect l="-689" b="-3390"/>
                </a:stretch>
              </a:blipFill>
            </p:spPr>
            <p:txBody>
              <a:bodyPr/>
              <a:lstStyle/>
              <a:p>
                <a:r>
                  <a:rPr lang="en-US">
                    <a:noFill/>
                  </a:rPr>
                  <a:t> </a:t>
                </a:r>
              </a:p>
            </p:txBody>
          </p:sp>
        </mc:Fallback>
      </mc:AlternateContent>
      <p:sp>
        <p:nvSpPr>
          <p:cNvPr id="29" name="文本框 28"/>
          <p:cNvSpPr txBox="1"/>
          <p:nvPr/>
        </p:nvSpPr>
        <p:spPr>
          <a:xfrm>
            <a:off x="10170331" y="1800973"/>
            <a:ext cx="61" cy="188574"/>
          </a:xfrm>
          <a:prstGeom prst="rect">
            <a:avLst/>
          </a:prstGeom>
          <a:noFill/>
        </p:spPr>
        <p:txBody>
          <a:bodyPr wrap="none" lIns="0" tIns="0" rIns="0" bIns="0" rtlCol="0">
            <a:spAutoFit/>
          </a:bodyPr>
          <a:lstStyle/>
          <a:p>
            <a:pPr defTabSz="914400" eaLnBrk="1" fontAlgn="auto" hangingPunct="1">
              <a:spcBef>
                <a:spcPts val="0"/>
              </a:spcBef>
              <a:spcAft>
                <a:spcPts val="0"/>
              </a:spcAft>
            </a:pPr>
            <a:endParaRPr lang="en-US" sz="1400" dirty="0">
              <a:solidFill>
                <a:prstClr val="black"/>
              </a:solidFill>
              <a:latin typeface="Calibri" panose="020F0502020204030204"/>
              <a:ea typeface="+mn-ea"/>
            </a:endParaRPr>
          </a:p>
        </p:txBody>
      </p:sp>
      <p:cxnSp>
        <p:nvCxnSpPr>
          <p:cNvPr id="22" name="直接连接符 21"/>
          <p:cNvCxnSpPr/>
          <p:nvPr/>
        </p:nvCxnSpPr>
        <p:spPr>
          <a:xfrm flipH="1">
            <a:off x="8719725" y="2330101"/>
            <a:ext cx="35779" cy="116141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9449820" y="2935485"/>
            <a:ext cx="6134" cy="556026"/>
          </a:xfrm>
          <a:prstGeom prst="line">
            <a:avLst/>
          </a:prstGeom>
          <a:ln>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本框 24"/>
              <p:cNvSpPr txBox="1"/>
              <p:nvPr/>
            </p:nvSpPr>
            <p:spPr>
              <a:xfrm>
                <a:off x="8927844" y="3235972"/>
                <a:ext cx="335661" cy="121226"/>
              </a:xfrm>
              <a:prstGeom prst="rect">
                <a:avLst/>
              </a:prstGeom>
              <a:noFill/>
            </p:spPr>
            <p:txBody>
              <a:bodyPr wrap="non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900" i="1" smtClean="0">
                              <a:solidFill>
                                <a:prstClr val="black"/>
                              </a:solidFill>
                              <a:latin typeface="Cambria Math" panose="02040503050406030204" pitchFamily="18" charset="0"/>
                              <a:ea typeface="+mn-ea"/>
                            </a:rPr>
                          </m:ctrlPr>
                        </m:sSubPr>
                        <m:e>
                          <m:r>
                            <a:rPr lang="en-US" sz="900" i="1" smtClean="0">
                              <a:solidFill>
                                <a:prstClr val="black"/>
                              </a:solidFill>
                              <a:latin typeface="Cambria Math" panose="02040503050406030204" pitchFamily="18" charset="0"/>
                              <a:ea typeface="+mn-ea"/>
                            </a:rPr>
                            <m:t>𝑡</m:t>
                          </m:r>
                        </m:e>
                        <m:sub>
                          <m:r>
                            <a:rPr lang="en-US" sz="900" i="1" smtClean="0">
                              <a:solidFill>
                                <a:prstClr val="black"/>
                              </a:solidFill>
                              <a:latin typeface="Cambria Math" panose="02040503050406030204" pitchFamily="18" charset="0"/>
                              <a:ea typeface="+mn-ea"/>
                            </a:rPr>
                            <m:t>3</m:t>
                          </m:r>
                        </m:sub>
                      </m:sSub>
                      <m:r>
                        <a:rPr lang="en-US" sz="900" i="1" smtClean="0">
                          <a:solidFill>
                            <a:prstClr val="black"/>
                          </a:solidFill>
                          <a:latin typeface="Cambria Math" panose="02040503050406030204" pitchFamily="18" charset="0"/>
                          <a:ea typeface="+mn-ea"/>
                        </a:rPr>
                        <m:t>−</m:t>
                      </m:r>
                      <m:sSub>
                        <m:sSubPr>
                          <m:ctrlPr>
                            <a:rPr lang="en-US" sz="900" i="1">
                              <a:solidFill>
                                <a:prstClr val="black"/>
                              </a:solidFill>
                              <a:latin typeface="Cambria Math" panose="02040503050406030204" pitchFamily="18" charset="0"/>
                              <a:ea typeface="+mn-ea"/>
                            </a:rPr>
                          </m:ctrlPr>
                        </m:sSubPr>
                        <m:e>
                          <m:r>
                            <a:rPr lang="en-US" sz="900" i="1">
                              <a:solidFill>
                                <a:prstClr val="black"/>
                              </a:solidFill>
                              <a:latin typeface="Cambria Math" panose="02040503050406030204" pitchFamily="18" charset="0"/>
                              <a:ea typeface="+mn-ea"/>
                            </a:rPr>
                            <m:t>𝑡</m:t>
                          </m:r>
                        </m:e>
                        <m:sub>
                          <m:r>
                            <a:rPr lang="en-US" sz="900" i="1" smtClean="0">
                              <a:solidFill>
                                <a:prstClr val="black"/>
                              </a:solidFill>
                              <a:latin typeface="Cambria Math" panose="02040503050406030204" pitchFamily="18" charset="0"/>
                              <a:ea typeface="+mn-ea"/>
                            </a:rPr>
                            <m:t>0</m:t>
                          </m:r>
                        </m:sub>
                      </m:sSub>
                    </m:oMath>
                  </m:oMathPara>
                </a14:m>
                <a:endParaRPr lang="en-US" sz="900" dirty="0">
                  <a:solidFill>
                    <a:prstClr val="black"/>
                  </a:solidFill>
                  <a:latin typeface="Calibri" panose="020F0502020204030204"/>
                  <a:ea typeface="+mn-ea"/>
                </a:endParaRPr>
              </a:p>
            </p:txBody>
          </p:sp>
        </mc:Choice>
        <mc:Fallback xmlns="">
          <p:sp>
            <p:nvSpPr>
              <p:cNvPr id="25" name="文本框 24"/>
              <p:cNvSpPr txBox="1">
                <a:spLocks noRot="1" noChangeAspect="1" noMove="1" noResize="1" noEditPoints="1" noAdjustHandles="1" noChangeArrowheads="1" noChangeShapeType="1" noTextEdit="1"/>
              </p:cNvSpPr>
              <p:nvPr/>
            </p:nvSpPr>
            <p:spPr>
              <a:xfrm>
                <a:off x="8927844" y="3235972"/>
                <a:ext cx="335661" cy="121226"/>
              </a:xfrm>
              <a:prstGeom prst="rect">
                <a:avLst/>
              </a:prstGeom>
              <a:blipFill rotWithShape="0">
                <a:blip r:embed="rId9"/>
                <a:stretch>
                  <a:fillRect l="-9091" r="-9091" b="-35000"/>
                </a:stretch>
              </a:blipFill>
            </p:spPr>
            <p:txBody>
              <a:bodyPr/>
              <a:lstStyle/>
              <a:p>
                <a:r>
                  <a:rPr lang="en-US">
                    <a:noFill/>
                  </a:rPr>
                  <a:t> </a:t>
                </a:r>
              </a:p>
            </p:txBody>
          </p:sp>
        </mc:Fallback>
      </mc:AlternateContent>
      <p:sp>
        <p:nvSpPr>
          <p:cNvPr id="28" name="矩形 27"/>
          <p:cNvSpPr/>
          <p:nvPr/>
        </p:nvSpPr>
        <p:spPr>
          <a:xfrm>
            <a:off x="7475143" y="1752486"/>
            <a:ext cx="2222399" cy="269392"/>
          </a:xfrm>
          <a:prstGeom prst="rect">
            <a:avLst/>
          </a:prstGeom>
        </p:spPr>
        <p:txBody>
          <a:bodyPr wrap="none">
            <a:spAutoFit/>
          </a:bodyPr>
          <a:lstStyle/>
          <a:p>
            <a:pPr defTabSz="914400" eaLnBrk="1" fontAlgn="auto" hangingPunct="1">
              <a:spcBef>
                <a:spcPts val="0"/>
              </a:spcBef>
              <a:spcAft>
                <a:spcPts val="0"/>
              </a:spcAft>
            </a:pPr>
            <a:r>
              <a:rPr lang="en-US" sz="1400" b="1" dirty="0">
                <a:solidFill>
                  <a:prstClr val="black"/>
                </a:solidFill>
                <a:latin typeface="Calibri" panose="020F0502020204030204"/>
                <a:ea typeface="+mn-ea"/>
              </a:rPr>
              <a:t>Avg. Daily Evolution of Speed</a:t>
            </a:r>
          </a:p>
        </p:txBody>
      </p:sp>
      <p:cxnSp>
        <p:nvCxnSpPr>
          <p:cNvPr id="13" name="直接箭头连接符 12"/>
          <p:cNvCxnSpPr/>
          <p:nvPr/>
        </p:nvCxnSpPr>
        <p:spPr>
          <a:xfrm>
            <a:off x="8719725" y="3376811"/>
            <a:ext cx="730094" cy="104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8506584" y="2251361"/>
            <a:ext cx="20321" cy="124015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文本框 36"/>
              <p:cNvSpPr txBox="1"/>
              <p:nvPr/>
            </p:nvSpPr>
            <p:spPr>
              <a:xfrm>
                <a:off x="8905519" y="2945178"/>
                <a:ext cx="336263" cy="121226"/>
              </a:xfrm>
              <a:prstGeom prst="rect">
                <a:avLst/>
              </a:prstGeom>
              <a:noFill/>
            </p:spPr>
            <p:txBody>
              <a:bodyPr wrap="squar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900" i="1" smtClean="0">
                              <a:solidFill>
                                <a:prstClr val="black"/>
                              </a:solidFill>
                              <a:latin typeface="Cambria Math" panose="02040503050406030204" pitchFamily="18" charset="0"/>
                              <a:ea typeface="+mn-ea"/>
                            </a:rPr>
                          </m:ctrlPr>
                        </m:sSubPr>
                        <m:e>
                          <m:r>
                            <a:rPr lang="en-US" sz="900" i="1" smtClean="0">
                              <a:solidFill>
                                <a:prstClr val="black"/>
                              </a:solidFill>
                              <a:latin typeface="Cambria Math" panose="02040503050406030204" pitchFamily="18" charset="0"/>
                              <a:ea typeface="+mn-ea"/>
                            </a:rPr>
                            <m:t>𝑡</m:t>
                          </m:r>
                        </m:e>
                        <m:sub>
                          <m:r>
                            <a:rPr lang="en-US" sz="900" i="1" smtClean="0">
                              <a:solidFill>
                                <a:prstClr val="black"/>
                              </a:solidFill>
                              <a:latin typeface="Cambria Math" panose="02040503050406030204" pitchFamily="18" charset="0"/>
                              <a:ea typeface="+mn-ea"/>
                            </a:rPr>
                            <m:t>3</m:t>
                          </m:r>
                        </m:sub>
                      </m:sSub>
                      <m:r>
                        <a:rPr lang="en-US" sz="900" i="1" smtClean="0">
                          <a:solidFill>
                            <a:prstClr val="black"/>
                          </a:solidFill>
                          <a:latin typeface="Cambria Math" panose="02040503050406030204" pitchFamily="18" charset="0"/>
                          <a:ea typeface="+mn-ea"/>
                        </a:rPr>
                        <m:t>−</m:t>
                      </m:r>
                      <m:sSub>
                        <m:sSubPr>
                          <m:ctrlPr>
                            <a:rPr lang="en-US" sz="900" i="1">
                              <a:solidFill>
                                <a:prstClr val="black"/>
                              </a:solidFill>
                              <a:latin typeface="Cambria Math" panose="02040503050406030204" pitchFamily="18" charset="0"/>
                              <a:ea typeface="+mn-ea"/>
                            </a:rPr>
                          </m:ctrlPr>
                        </m:sSubPr>
                        <m:e>
                          <m:r>
                            <a:rPr lang="en-US" sz="900" i="1">
                              <a:solidFill>
                                <a:prstClr val="black"/>
                              </a:solidFill>
                              <a:latin typeface="Cambria Math" panose="02040503050406030204" pitchFamily="18" charset="0"/>
                              <a:ea typeface="+mn-ea"/>
                            </a:rPr>
                            <m:t>𝑡</m:t>
                          </m:r>
                        </m:e>
                        <m:sub>
                          <m:r>
                            <a:rPr lang="en-US" sz="900" i="1" smtClean="0">
                              <a:solidFill>
                                <a:prstClr val="black"/>
                              </a:solidFill>
                              <a:latin typeface="Cambria Math" panose="02040503050406030204" pitchFamily="18" charset="0"/>
                              <a:ea typeface="+mn-ea"/>
                            </a:rPr>
                            <m:t>0</m:t>
                          </m:r>
                        </m:sub>
                      </m:sSub>
                    </m:oMath>
                  </m:oMathPara>
                </a14:m>
                <a:endParaRPr lang="en-US" sz="900" dirty="0">
                  <a:solidFill>
                    <a:prstClr val="black"/>
                  </a:solidFill>
                  <a:latin typeface="Calibri" panose="020F0502020204030204"/>
                  <a:ea typeface="+mn-ea"/>
                </a:endParaRPr>
              </a:p>
            </p:txBody>
          </p:sp>
        </mc:Choice>
        <mc:Fallback xmlns="">
          <p:sp>
            <p:nvSpPr>
              <p:cNvPr id="37" name="文本框 36"/>
              <p:cNvSpPr txBox="1">
                <a:spLocks noRot="1" noChangeAspect="1" noMove="1" noResize="1" noEditPoints="1" noAdjustHandles="1" noChangeArrowheads="1" noChangeShapeType="1" noTextEdit="1"/>
              </p:cNvSpPr>
              <p:nvPr/>
            </p:nvSpPr>
            <p:spPr>
              <a:xfrm>
                <a:off x="8905519" y="2945178"/>
                <a:ext cx="336263" cy="121226"/>
              </a:xfrm>
              <a:prstGeom prst="rect">
                <a:avLst/>
              </a:prstGeom>
              <a:blipFill rotWithShape="0">
                <a:blip r:embed="rId9"/>
                <a:stretch>
                  <a:fillRect l="-9091" r="-9091" b="-35000"/>
                </a:stretch>
              </a:blipFill>
            </p:spPr>
            <p:txBody>
              <a:bodyPr/>
              <a:lstStyle/>
              <a:p>
                <a:r>
                  <a:rPr lang="en-US">
                    <a:noFill/>
                  </a:rPr>
                  <a:t> </a:t>
                </a:r>
              </a:p>
            </p:txBody>
          </p:sp>
        </mc:Fallback>
      </mc:AlternateContent>
      <p:cxnSp>
        <p:nvCxnSpPr>
          <p:cNvPr id="38" name="直接箭头连接符 37"/>
          <p:cNvCxnSpPr/>
          <p:nvPr/>
        </p:nvCxnSpPr>
        <p:spPr>
          <a:xfrm>
            <a:off x="8546234" y="3102155"/>
            <a:ext cx="903585" cy="68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文本框 38"/>
              <p:cNvSpPr txBox="1"/>
              <p:nvPr/>
            </p:nvSpPr>
            <p:spPr>
              <a:xfrm>
                <a:off x="232744" y="5943426"/>
                <a:ext cx="4408451" cy="246221"/>
              </a:xfrm>
              <a:prstGeom prst="rect">
                <a:avLst/>
              </a:prstGeom>
              <a:noFill/>
            </p:spPr>
            <p:txBody>
              <a:bodyPr wrap="non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600" b="1" i="1" smtClean="0">
                          <a:solidFill>
                            <a:prstClr val="black"/>
                          </a:solidFill>
                          <a:latin typeface="Cambria Math" panose="02040503050406030204" pitchFamily="18" charset="0"/>
                          <a:ea typeface="+mn-ea"/>
                        </a:rPr>
                        <m:t>𝑷</m:t>
                      </m:r>
                      <m:r>
                        <a:rPr lang="en-US" sz="1600" b="1" i="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𝐟𝐫𝐨𝐦</m:t>
                      </m:r>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𝟔𝟔𝟓</m:t>
                      </m:r>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𝐦𝐢𝐧</m:t>
                      </m:r>
                      <m:r>
                        <a:rPr lang="en-US" sz="1600" b="1" smtClean="0">
                          <a:solidFill>
                            <a:prstClr val="black"/>
                          </a:solidFill>
                          <a:latin typeface="Cambria Math" panose="02040503050406030204" pitchFamily="18" charset="0"/>
                          <a:ea typeface="+mn-ea"/>
                        </a:rPr>
                        <m:t> </m:t>
                      </m:r>
                      <m:d>
                        <m:dPr>
                          <m:ctrlPr>
                            <a:rPr lang="en-US" sz="1600" b="1" i="1" smtClean="0">
                              <a:solidFill>
                                <a:prstClr val="black"/>
                              </a:solidFill>
                              <a:latin typeface="Cambria Math" panose="02040503050406030204" pitchFamily="18" charset="0"/>
                              <a:ea typeface="+mn-ea"/>
                            </a:rPr>
                          </m:ctrlPr>
                        </m:dPr>
                        <m:e>
                          <m:r>
                            <a:rPr lang="en-US" sz="1600" b="1" smtClean="0">
                              <a:solidFill>
                                <a:prstClr val="black"/>
                              </a:solidFill>
                              <a:latin typeface="Cambria Math" panose="02040503050406030204" pitchFamily="18" charset="0"/>
                              <a:ea typeface="+mn-ea"/>
                            </a:rPr>
                            <m:t>𝟏𝟏</m:t>
                          </m:r>
                          <m:r>
                            <a:rPr lang="en-US" sz="1600" b="1" smtClean="0">
                              <a:solidFill>
                                <a:prstClr val="black"/>
                              </a:solidFill>
                              <a:latin typeface="Cambria Math" panose="02040503050406030204" pitchFamily="18" charset="0"/>
                              <a:ea typeface="+mn-ea"/>
                            </a:rPr>
                            <m:t>:</m:t>
                          </m:r>
                          <m:r>
                            <a:rPr lang="en-US" sz="1600" b="1" smtClean="0">
                              <a:solidFill>
                                <a:prstClr val="black"/>
                              </a:solidFill>
                              <a:latin typeface="Cambria Math" panose="02040503050406030204" pitchFamily="18" charset="0"/>
                              <a:ea typeface="+mn-ea"/>
                            </a:rPr>
                            <m:t>𝟎𝟓</m:t>
                          </m:r>
                        </m:e>
                      </m:d>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𝐭𝐨</m:t>
                      </m:r>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𝟏𝟏𝟎𝟓</m:t>
                      </m:r>
                      <m:r>
                        <a:rPr lang="en-US" sz="1600" b="1" smtClean="0">
                          <a:solidFill>
                            <a:prstClr val="black"/>
                          </a:solidFill>
                          <a:latin typeface="Cambria Math" panose="02040503050406030204" pitchFamily="18" charset="0"/>
                          <a:ea typeface="+mn-ea"/>
                        </a:rPr>
                        <m:t> </m:t>
                      </m:r>
                      <m:r>
                        <a:rPr lang="en-US" sz="1600" b="1" smtClean="0">
                          <a:solidFill>
                            <a:prstClr val="black"/>
                          </a:solidFill>
                          <a:latin typeface="Cambria Math" panose="02040503050406030204" pitchFamily="18" charset="0"/>
                          <a:ea typeface="+mn-ea"/>
                        </a:rPr>
                        <m:t>𝐦𝐢𝐧</m:t>
                      </m:r>
                      <m:d>
                        <m:dPr>
                          <m:ctrlPr>
                            <a:rPr lang="en-US" sz="1600" b="1" i="1" smtClean="0">
                              <a:solidFill>
                                <a:prstClr val="black"/>
                              </a:solidFill>
                              <a:latin typeface="Cambria Math" panose="02040503050406030204" pitchFamily="18" charset="0"/>
                              <a:ea typeface="+mn-ea"/>
                            </a:rPr>
                          </m:ctrlPr>
                        </m:dPr>
                        <m:e>
                          <m:r>
                            <a:rPr lang="en-US" sz="1600" b="1" smtClean="0">
                              <a:solidFill>
                                <a:prstClr val="black"/>
                              </a:solidFill>
                              <a:latin typeface="Cambria Math" panose="02040503050406030204" pitchFamily="18" charset="0"/>
                              <a:ea typeface="+mn-ea"/>
                            </a:rPr>
                            <m:t>𝟏𝟖</m:t>
                          </m:r>
                          <m:r>
                            <a:rPr lang="en-US" sz="1600" b="1" smtClean="0">
                              <a:solidFill>
                                <a:prstClr val="black"/>
                              </a:solidFill>
                              <a:latin typeface="Cambria Math" panose="02040503050406030204" pitchFamily="18" charset="0"/>
                              <a:ea typeface="+mn-ea"/>
                            </a:rPr>
                            <m:t>:</m:t>
                          </m:r>
                          <m:r>
                            <a:rPr lang="en-US" sz="1600" b="1" smtClean="0">
                              <a:solidFill>
                                <a:prstClr val="black"/>
                              </a:solidFill>
                              <a:latin typeface="Cambria Math" panose="02040503050406030204" pitchFamily="18" charset="0"/>
                              <a:ea typeface="+mn-ea"/>
                            </a:rPr>
                            <m:t>𝟐𝟓</m:t>
                          </m:r>
                        </m:e>
                      </m:d>
                    </m:oMath>
                  </m:oMathPara>
                </a14:m>
                <a:endParaRPr lang="en-US" sz="1600" b="1" dirty="0">
                  <a:solidFill>
                    <a:prstClr val="black"/>
                  </a:solidFill>
                  <a:latin typeface="Calibri" panose="020F0502020204030204"/>
                  <a:ea typeface="+mn-ea"/>
                </a:endParaRPr>
              </a:p>
            </p:txBody>
          </p:sp>
        </mc:Choice>
        <mc:Fallback xmlns="">
          <p:sp>
            <p:nvSpPr>
              <p:cNvPr id="39" name="文本框 38"/>
              <p:cNvSpPr txBox="1">
                <a:spLocks noRot="1" noChangeAspect="1" noMove="1" noResize="1" noEditPoints="1" noAdjustHandles="1" noChangeArrowheads="1" noChangeShapeType="1" noTextEdit="1"/>
              </p:cNvSpPr>
              <p:nvPr/>
            </p:nvSpPr>
            <p:spPr>
              <a:xfrm>
                <a:off x="232744" y="5943426"/>
                <a:ext cx="4408451" cy="246221"/>
              </a:xfrm>
              <a:prstGeom prst="rect">
                <a:avLst/>
              </a:prstGeom>
              <a:blipFill rotWithShape="0">
                <a:blip r:embed="rId10"/>
                <a:stretch>
                  <a:fillRect l="-553" b="-7500"/>
                </a:stretch>
              </a:blipFill>
            </p:spPr>
            <p:txBody>
              <a:bodyPr/>
              <a:lstStyle/>
              <a:p>
                <a:r>
                  <a:rPr lang="en-US">
                    <a:noFill/>
                  </a:rPr>
                  <a:t> </a:t>
                </a:r>
              </a:p>
            </p:txBody>
          </p:sp>
        </mc:Fallback>
      </mc:AlternateContent>
      <p:cxnSp>
        <p:nvCxnSpPr>
          <p:cNvPr id="54" name="直接连接符 53"/>
          <p:cNvCxnSpPr/>
          <p:nvPr/>
        </p:nvCxnSpPr>
        <p:spPr>
          <a:xfrm>
            <a:off x="8764072" y="4423692"/>
            <a:ext cx="0" cy="142355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9494814" y="4817788"/>
            <a:ext cx="5122" cy="102945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本框 55"/>
              <p:cNvSpPr txBox="1"/>
              <p:nvPr/>
            </p:nvSpPr>
            <p:spPr>
              <a:xfrm>
                <a:off x="8958371" y="5606738"/>
                <a:ext cx="355738" cy="138499"/>
              </a:xfrm>
              <a:prstGeom prst="rect">
                <a:avLst/>
              </a:prstGeom>
              <a:noFill/>
            </p:spPr>
            <p:txBody>
              <a:bodyPr wrap="squar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900" i="1" smtClean="0">
                              <a:solidFill>
                                <a:prstClr val="black"/>
                              </a:solidFill>
                              <a:latin typeface="Cambria Math" panose="02040503050406030204" pitchFamily="18" charset="0"/>
                              <a:ea typeface="+mn-ea"/>
                            </a:rPr>
                          </m:ctrlPr>
                        </m:sSubPr>
                        <m:e>
                          <m:r>
                            <a:rPr lang="en-US" sz="900" i="1" smtClean="0">
                              <a:solidFill>
                                <a:prstClr val="black"/>
                              </a:solidFill>
                              <a:latin typeface="Cambria Math" panose="02040503050406030204" pitchFamily="18" charset="0"/>
                              <a:ea typeface="+mn-ea"/>
                            </a:rPr>
                            <m:t>𝑡</m:t>
                          </m:r>
                        </m:e>
                        <m:sub>
                          <m:r>
                            <a:rPr lang="en-US" sz="900" i="1" smtClean="0">
                              <a:solidFill>
                                <a:prstClr val="black"/>
                              </a:solidFill>
                              <a:latin typeface="Cambria Math" panose="02040503050406030204" pitchFamily="18" charset="0"/>
                              <a:ea typeface="+mn-ea"/>
                            </a:rPr>
                            <m:t>3</m:t>
                          </m:r>
                        </m:sub>
                      </m:sSub>
                      <m:r>
                        <a:rPr lang="en-US" sz="900" i="1" smtClean="0">
                          <a:solidFill>
                            <a:prstClr val="black"/>
                          </a:solidFill>
                          <a:latin typeface="Cambria Math" panose="02040503050406030204" pitchFamily="18" charset="0"/>
                          <a:ea typeface="+mn-ea"/>
                        </a:rPr>
                        <m:t>−</m:t>
                      </m:r>
                      <m:sSub>
                        <m:sSubPr>
                          <m:ctrlPr>
                            <a:rPr lang="en-US" sz="900" i="1">
                              <a:solidFill>
                                <a:prstClr val="black"/>
                              </a:solidFill>
                              <a:latin typeface="Cambria Math" panose="02040503050406030204" pitchFamily="18" charset="0"/>
                              <a:ea typeface="+mn-ea"/>
                            </a:rPr>
                          </m:ctrlPr>
                        </m:sSubPr>
                        <m:e>
                          <m:r>
                            <a:rPr lang="en-US" sz="900" i="1">
                              <a:solidFill>
                                <a:prstClr val="black"/>
                              </a:solidFill>
                              <a:latin typeface="Cambria Math" panose="02040503050406030204" pitchFamily="18" charset="0"/>
                              <a:ea typeface="+mn-ea"/>
                            </a:rPr>
                            <m:t>𝑡</m:t>
                          </m:r>
                        </m:e>
                        <m:sub>
                          <m:r>
                            <a:rPr lang="en-US" sz="900" i="1" smtClean="0">
                              <a:solidFill>
                                <a:prstClr val="black"/>
                              </a:solidFill>
                              <a:latin typeface="Cambria Math" panose="02040503050406030204" pitchFamily="18" charset="0"/>
                              <a:ea typeface="+mn-ea"/>
                            </a:rPr>
                            <m:t>0</m:t>
                          </m:r>
                        </m:sub>
                      </m:sSub>
                    </m:oMath>
                  </m:oMathPara>
                </a14:m>
                <a:endParaRPr lang="en-US" sz="900" dirty="0">
                  <a:solidFill>
                    <a:prstClr val="black"/>
                  </a:solidFill>
                  <a:latin typeface="Calibri" panose="020F0502020204030204"/>
                  <a:ea typeface="+mn-ea"/>
                </a:endParaRPr>
              </a:p>
            </p:txBody>
          </p:sp>
        </mc:Choice>
        <mc:Fallback xmlns="">
          <p:sp>
            <p:nvSpPr>
              <p:cNvPr id="56" name="文本框 55"/>
              <p:cNvSpPr txBox="1">
                <a:spLocks noRot="1" noChangeAspect="1" noMove="1" noResize="1" noEditPoints="1" noAdjustHandles="1" noChangeArrowheads="1" noChangeShapeType="1" noTextEdit="1"/>
              </p:cNvSpPr>
              <p:nvPr/>
            </p:nvSpPr>
            <p:spPr>
              <a:xfrm>
                <a:off x="8958371" y="5606738"/>
                <a:ext cx="355738" cy="138499"/>
              </a:xfrm>
              <a:prstGeom prst="rect">
                <a:avLst/>
              </a:prstGeom>
              <a:blipFill rotWithShape="0">
                <a:blip r:embed="rId11"/>
                <a:stretch>
                  <a:fillRect l="-6897" r="-5172" b="-22727"/>
                </a:stretch>
              </a:blipFill>
            </p:spPr>
            <p:txBody>
              <a:bodyPr/>
              <a:lstStyle/>
              <a:p>
                <a:r>
                  <a:rPr lang="en-US">
                    <a:noFill/>
                  </a:rPr>
                  <a:t> </a:t>
                </a:r>
              </a:p>
            </p:txBody>
          </p:sp>
        </mc:Fallback>
      </mc:AlternateContent>
      <p:cxnSp>
        <p:nvCxnSpPr>
          <p:cNvPr id="57" name="直接箭头连接符 56"/>
          <p:cNvCxnSpPr/>
          <p:nvPr/>
        </p:nvCxnSpPr>
        <p:spPr>
          <a:xfrm flipV="1">
            <a:off x="8764072" y="5751173"/>
            <a:ext cx="745495" cy="120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8523488" y="4632627"/>
            <a:ext cx="1948" cy="121462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文本框 59"/>
              <p:cNvSpPr txBox="1"/>
              <p:nvPr/>
            </p:nvSpPr>
            <p:spPr>
              <a:xfrm>
                <a:off x="8970124" y="5283574"/>
                <a:ext cx="356375" cy="138499"/>
              </a:xfrm>
              <a:prstGeom prst="rect">
                <a:avLst/>
              </a:prstGeom>
              <a:noFill/>
            </p:spPr>
            <p:txBody>
              <a:bodyPr wrap="square" lIns="0" tIns="0" rIns="0" bIns="0" rtlCol="0">
                <a:spAutoFit/>
              </a:bodyPr>
              <a:lstStyle/>
              <a:p>
                <a:pPr defTabSz="9144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900" i="1" smtClean="0">
                              <a:solidFill>
                                <a:prstClr val="black"/>
                              </a:solidFill>
                              <a:latin typeface="Cambria Math" panose="02040503050406030204" pitchFamily="18" charset="0"/>
                              <a:ea typeface="+mn-ea"/>
                            </a:rPr>
                          </m:ctrlPr>
                        </m:sSubPr>
                        <m:e>
                          <m:r>
                            <a:rPr lang="en-US" sz="900" i="1" smtClean="0">
                              <a:solidFill>
                                <a:prstClr val="black"/>
                              </a:solidFill>
                              <a:latin typeface="Cambria Math" panose="02040503050406030204" pitchFamily="18" charset="0"/>
                              <a:ea typeface="+mn-ea"/>
                            </a:rPr>
                            <m:t>𝑡</m:t>
                          </m:r>
                        </m:e>
                        <m:sub>
                          <m:r>
                            <a:rPr lang="en-US" sz="900" i="1" smtClean="0">
                              <a:solidFill>
                                <a:prstClr val="black"/>
                              </a:solidFill>
                              <a:latin typeface="Cambria Math" panose="02040503050406030204" pitchFamily="18" charset="0"/>
                              <a:ea typeface="+mn-ea"/>
                            </a:rPr>
                            <m:t>3</m:t>
                          </m:r>
                        </m:sub>
                      </m:sSub>
                      <m:r>
                        <a:rPr lang="en-US" sz="900" i="1" smtClean="0">
                          <a:solidFill>
                            <a:prstClr val="black"/>
                          </a:solidFill>
                          <a:latin typeface="Cambria Math" panose="02040503050406030204" pitchFamily="18" charset="0"/>
                          <a:ea typeface="+mn-ea"/>
                        </a:rPr>
                        <m:t>−</m:t>
                      </m:r>
                      <m:sSub>
                        <m:sSubPr>
                          <m:ctrlPr>
                            <a:rPr lang="en-US" sz="900" i="1">
                              <a:solidFill>
                                <a:prstClr val="black"/>
                              </a:solidFill>
                              <a:latin typeface="Cambria Math" panose="02040503050406030204" pitchFamily="18" charset="0"/>
                              <a:ea typeface="+mn-ea"/>
                            </a:rPr>
                          </m:ctrlPr>
                        </m:sSubPr>
                        <m:e>
                          <m:r>
                            <a:rPr lang="en-US" sz="900" i="1">
                              <a:solidFill>
                                <a:prstClr val="black"/>
                              </a:solidFill>
                              <a:latin typeface="Cambria Math" panose="02040503050406030204" pitchFamily="18" charset="0"/>
                              <a:ea typeface="+mn-ea"/>
                            </a:rPr>
                            <m:t>𝑡</m:t>
                          </m:r>
                        </m:e>
                        <m:sub>
                          <m:r>
                            <a:rPr lang="en-US" sz="900" i="1" smtClean="0">
                              <a:solidFill>
                                <a:prstClr val="black"/>
                              </a:solidFill>
                              <a:latin typeface="Cambria Math" panose="02040503050406030204" pitchFamily="18" charset="0"/>
                              <a:ea typeface="+mn-ea"/>
                            </a:rPr>
                            <m:t>0</m:t>
                          </m:r>
                        </m:sub>
                      </m:sSub>
                    </m:oMath>
                  </m:oMathPara>
                </a14:m>
                <a:endParaRPr lang="en-US" sz="900" dirty="0">
                  <a:solidFill>
                    <a:prstClr val="black"/>
                  </a:solidFill>
                  <a:latin typeface="Calibri" panose="020F0502020204030204"/>
                  <a:ea typeface="+mn-ea"/>
                </a:endParaRPr>
              </a:p>
            </p:txBody>
          </p:sp>
        </mc:Choice>
        <mc:Fallback xmlns="">
          <p:sp>
            <p:nvSpPr>
              <p:cNvPr id="60" name="文本框 59"/>
              <p:cNvSpPr txBox="1">
                <a:spLocks noRot="1" noChangeAspect="1" noMove="1" noResize="1" noEditPoints="1" noAdjustHandles="1" noChangeArrowheads="1" noChangeShapeType="1" noTextEdit="1"/>
              </p:cNvSpPr>
              <p:nvPr/>
            </p:nvSpPr>
            <p:spPr>
              <a:xfrm>
                <a:off x="8970124" y="5283574"/>
                <a:ext cx="356375" cy="138499"/>
              </a:xfrm>
              <a:prstGeom prst="rect">
                <a:avLst/>
              </a:prstGeom>
              <a:blipFill rotWithShape="0">
                <a:blip r:embed="rId12"/>
                <a:stretch>
                  <a:fillRect l="-6780" r="-3390" b="-22727"/>
                </a:stretch>
              </a:blipFill>
            </p:spPr>
            <p:txBody>
              <a:bodyPr/>
              <a:lstStyle/>
              <a:p>
                <a:r>
                  <a:rPr lang="en-US">
                    <a:noFill/>
                  </a:rPr>
                  <a:t> </a:t>
                </a:r>
              </a:p>
            </p:txBody>
          </p:sp>
        </mc:Fallback>
      </mc:AlternateContent>
      <p:cxnSp>
        <p:nvCxnSpPr>
          <p:cNvPr id="61" name="直接箭头连接符 60"/>
          <p:cNvCxnSpPr/>
          <p:nvPr/>
        </p:nvCxnSpPr>
        <p:spPr>
          <a:xfrm>
            <a:off x="8551516" y="5422689"/>
            <a:ext cx="948419" cy="155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7391225" y="3948727"/>
            <a:ext cx="2590837" cy="307777"/>
          </a:xfrm>
          <a:prstGeom prst="rect">
            <a:avLst/>
          </a:prstGeom>
        </p:spPr>
        <p:txBody>
          <a:bodyPr wrap="none">
            <a:spAutoFit/>
          </a:bodyPr>
          <a:lstStyle/>
          <a:p>
            <a:pPr defTabSz="914400" eaLnBrk="1" fontAlgn="auto" hangingPunct="1">
              <a:spcBef>
                <a:spcPts val="0"/>
              </a:spcBef>
              <a:spcAft>
                <a:spcPts val="0"/>
              </a:spcAft>
            </a:pPr>
            <a:r>
              <a:rPr lang="en-US" sz="1400" b="1" dirty="0">
                <a:solidFill>
                  <a:prstClr val="black"/>
                </a:solidFill>
                <a:latin typeface="Calibri" panose="020F0502020204030204"/>
                <a:ea typeface="+mn-ea"/>
              </a:rPr>
              <a:t>Avg. Daily Evolution of Flow rate</a:t>
            </a:r>
          </a:p>
        </p:txBody>
      </p:sp>
      <p:sp>
        <p:nvSpPr>
          <p:cNvPr id="2" name="右大括号 1"/>
          <p:cNvSpPr/>
          <p:nvPr/>
        </p:nvSpPr>
        <p:spPr>
          <a:xfrm>
            <a:off x="4615043" y="2777635"/>
            <a:ext cx="220769" cy="35213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pPr>
            <a:endParaRPr lang="en-US" sz="1600">
              <a:solidFill>
                <a:prstClr val="black"/>
              </a:solidFill>
            </a:endParaRPr>
          </a:p>
        </p:txBody>
      </p:sp>
      <p:sp>
        <p:nvSpPr>
          <p:cNvPr id="3" name="文本框 2"/>
          <p:cNvSpPr txBox="1"/>
          <p:nvPr/>
        </p:nvSpPr>
        <p:spPr>
          <a:xfrm>
            <a:off x="4835813" y="3887877"/>
            <a:ext cx="1975418" cy="1169551"/>
          </a:xfrm>
          <a:prstGeom prst="rect">
            <a:avLst/>
          </a:prstGeom>
          <a:noFill/>
        </p:spPr>
        <p:txBody>
          <a:bodyPr wrap="square" rtlCol="0">
            <a:spAutoFit/>
          </a:bodyPr>
          <a:lstStyle/>
          <a:p>
            <a:pPr defTabSz="914400" eaLnBrk="1" fontAlgn="auto" hangingPunct="1">
              <a:spcBef>
                <a:spcPts val="0"/>
              </a:spcBef>
              <a:spcAft>
                <a:spcPts val="0"/>
              </a:spcAft>
            </a:pPr>
            <a:r>
              <a:rPr lang="en-US" sz="1400" b="1" dirty="0" smtClean="0">
                <a:solidFill>
                  <a:prstClr val="black"/>
                </a:solidFill>
                <a:latin typeface="Calibri" panose="020F0502020204030204"/>
                <a:ea typeface="+mn-ea"/>
              </a:rPr>
              <a:t>According to </a:t>
            </a:r>
            <a:r>
              <a:rPr lang="en-US" sz="1400" b="1" dirty="0" smtClean="0">
                <a:solidFill>
                  <a:srgbClr val="C00000"/>
                </a:solidFill>
                <a:latin typeface="Calibri" panose="020F0502020204030204"/>
                <a:ea typeface="+mn-ea"/>
              </a:rPr>
              <a:t>different forms of formulations</a:t>
            </a:r>
            <a:r>
              <a:rPr lang="en-US" sz="1400" b="1" dirty="0" smtClean="0">
                <a:solidFill>
                  <a:prstClr val="black"/>
                </a:solidFill>
                <a:latin typeface="Calibri" panose="020F0502020204030204"/>
                <a:ea typeface="+mn-ea"/>
              </a:rPr>
              <a:t>,</a:t>
            </a:r>
          </a:p>
          <a:p>
            <a:pPr defTabSz="914400" eaLnBrk="1" fontAlgn="auto" hangingPunct="1">
              <a:spcBef>
                <a:spcPts val="0"/>
              </a:spcBef>
              <a:spcAft>
                <a:spcPts val="0"/>
              </a:spcAft>
            </a:pPr>
            <a:r>
              <a:rPr lang="en-US" sz="1400" b="1" dirty="0" smtClean="0">
                <a:solidFill>
                  <a:prstClr val="black"/>
                </a:solidFill>
                <a:latin typeface="Calibri" panose="020F0502020204030204"/>
                <a:ea typeface="+mn-ea"/>
              </a:rPr>
              <a:t>we can determine </a:t>
            </a:r>
            <a:r>
              <a:rPr lang="en-US" sz="1400" b="1" dirty="0" smtClean="0">
                <a:solidFill>
                  <a:srgbClr val="C00000"/>
                </a:solidFill>
                <a:latin typeface="Calibri" panose="020F0502020204030204"/>
                <a:ea typeface="+mn-ea"/>
              </a:rPr>
              <a:t>different congested periods </a:t>
            </a:r>
            <a:endParaRPr lang="en-US" sz="1400" b="1" dirty="0">
              <a:solidFill>
                <a:srgbClr val="C00000"/>
              </a:solidFill>
              <a:latin typeface="Calibri" panose="020F0502020204030204"/>
              <a:ea typeface="+mn-ea"/>
            </a:endParaRPr>
          </a:p>
        </p:txBody>
      </p:sp>
      <p:sp>
        <p:nvSpPr>
          <p:cNvPr id="26" name="文本框 25"/>
          <p:cNvSpPr txBox="1"/>
          <p:nvPr/>
        </p:nvSpPr>
        <p:spPr>
          <a:xfrm>
            <a:off x="9471360" y="2909788"/>
            <a:ext cx="2020405" cy="369332"/>
          </a:xfrm>
          <a:prstGeom prst="rect">
            <a:avLst/>
          </a:prstGeom>
          <a:noFill/>
        </p:spPr>
        <p:txBody>
          <a:bodyPr wrap="square" rtlCol="0">
            <a:spAutoFit/>
          </a:bodyPr>
          <a:lstStyle/>
          <a:p>
            <a:pPr defTabSz="914400" eaLnBrk="1" fontAlgn="auto" hangingPunct="1">
              <a:spcBef>
                <a:spcPts val="0"/>
              </a:spcBef>
              <a:spcAft>
                <a:spcPts val="0"/>
              </a:spcAft>
            </a:pPr>
            <a:r>
              <a:rPr lang="en-US" sz="900" b="1" dirty="0" smtClean="0">
                <a:solidFill>
                  <a:srgbClr val="C00000"/>
                </a:solidFill>
                <a:latin typeface="Calibri" panose="020F0502020204030204"/>
                <a:ea typeface="+mn-ea"/>
              </a:rPr>
              <a:t>Period determined by Quadratic form formulation</a:t>
            </a:r>
            <a:endParaRPr lang="en-US" sz="900" b="1" dirty="0">
              <a:solidFill>
                <a:srgbClr val="C00000"/>
              </a:solidFill>
              <a:latin typeface="Calibri" panose="020F0502020204030204"/>
              <a:ea typeface="+mn-ea"/>
            </a:endParaRPr>
          </a:p>
        </p:txBody>
      </p:sp>
      <p:sp>
        <p:nvSpPr>
          <p:cNvPr id="48" name="文本框 47"/>
          <p:cNvSpPr txBox="1"/>
          <p:nvPr/>
        </p:nvSpPr>
        <p:spPr>
          <a:xfrm>
            <a:off x="9465225" y="3185226"/>
            <a:ext cx="2020405" cy="369332"/>
          </a:xfrm>
          <a:prstGeom prst="rect">
            <a:avLst/>
          </a:prstGeom>
          <a:noFill/>
        </p:spPr>
        <p:txBody>
          <a:bodyPr wrap="square" rtlCol="0">
            <a:spAutoFit/>
          </a:bodyPr>
          <a:lstStyle/>
          <a:p>
            <a:pPr defTabSz="914400" eaLnBrk="1" fontAlgn="auto" hangingPunct="1">
              <a:spcBef>
                <a:spcPts val="0"/>
              </a:spcBef>
              <a:spcAft>
                <a:spcPts val="0"/>
              </a:spcAft>
            </a:pPr>
            <a:r>
              <a:rPr lang="en-US" sz="900" b="1" dirty="0" smtClean="0">
                <a:solidFill>
                  <a:srgbClr val="C00000"/>
                </a:solidFill>
                <a:latin typeface="Calibri" panose="020F0502020204030204"/>
                <a:ea typeface="+mn-ea"/>
              </a:rPr>
              <a:t>Period determined by cubic form formulation</a:t>
            </a:r>
            <a:endParaRPr lang="en-US" sz="900" b="1" dirty="0">
              <a:solidFill>
                <a:srgbClr val="C00000"/>
              </a:solidFill>
              <a:latin typeface="Calibri" panose="020F0502020204030204"/>
              <a:ea typeface="+mn-ea"/>
            </a:endParaRPr>
          </a:p>
        </p:txBody>
      </p:sp>
      <p:cxnSp>
        <p:nvCxnSpPr>
          <p:cNvPr id="49" name="直接连接符 48"/>
          <p:cNvCxnSpPr/>
          <p:nvPr/>
        </p:nvCxnSpPr>
        <p:spPr>
          <a:xfrm flipH="1">
            <a:off x="9443685" y="5293497"/>
            <a:ext cx="6134" cy="556026"/>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9465225" y="5267800"/>
            <a:ext cx="2020405" cy="369332"/>
          </a:xfrm>
          <a:prstGeom prst="rect">
            <a:avLst/>
          </a:prstGeom>
          <a:noFill/>
        </p:spPr>
        <p:txBody>
          <a:bodyPr wrap="square" rtlCol="0">
            <a:spAutoFit/>
          </a:bodyPr>
          <a:lstStyle/>
          <a:p>
            <a:pPr defTabSz="914400" eaLnBrk="1" fontAlgn="auto" hangingPunct="1">
              <a:spcBef>
                <a:spcPts val="0"/>
              </a:spcBef>
              <a:spcAft>
                <a:spcPts val="0"/>
              </a:spcAft>
            </a:pPr>
            <a:r>
              <a:rPr lang="en-US" sz="900" b="1" dirty="0" smtClean="0">
                <a:solidFill>
                  <a:srgbClr val="C00000"/>
                </a:solidFill>
                <a:latin typeface="Calibri" panose="020F0502020204030204"/>
                <a:ea typeface="+mn-ea"/>
              </a:rPr>
              <a:t>Period determined by Quadratic form formulation</a:t>
            </a:r>
            <a:endParaRPr lang="en-US" sz="900" b="1" dirty="0">
              <a:solidFill>
                <a:srgbClr val="C00000"/>
              </a:solidFill>
              <a:latin typeface="Calibri" panose="020F0502020204030204"/>
              <a:ea typeface="+mn-ea"/>
            </a:endParaRPr>
          </a:p>
        </p:txBody>
      </p:sp>
      <p:sp>
        <p:nvSpPr>
          <p:cNvPr id="51" name="文本框 50"/>
          <p:cNvSpPr txBox="1"/>
          <p:nvPr/>
        </p:nvSpPr>
        <p:spPr>
          <a:xfrm>
            <a:off x="9459090" y="5543238"/>
            <a:ext cx="2020405" cy="369332"/>
          </a:xfrm>
          <a:prstGeom prst="rect">
            <a:avLst/>
          </a:prstGeom>
          <a:noFill/>
        </p:spPr>
        <p:txBody>
          <a:bodyPr wrap="square" rtlCol="0">
            <a:spAutoFit/>
          </a:bodyPr>
          <a:lstStyle/>
          <a:p>
            <a:pPr defTabSz="914400" eaLnBrk="1" fontAlgn="auto" hangingPunct="1">
              <a:spcBef>
                <a:spcPts val="0"/>
              </a:spcBef>
              <a:spcAft>
                <a:spcPts val="0"/>
              </a:spcAft>
            </a:pPr>
            <a:r>
              <a:rPr lang="en-US" sz="900" b="1" dirty="0" smtClean="0">
                <a:solidFill>
                  <a:srgbClr val="C00000"/>
                </a:solidFill>
                <a:latin typeface="Calibri" panose="020F0502020204030204"/>
                <a:ea typeface="+mn-ea"/>
              </a:rPr>
              <a:t>Period determined by cubic form formulation</a:t>
            </a:r>
            <a:endParaRPr lang="en-US" sz="900" b="1" dirty="0">
              <a:solidFill>
                <a:srgbClr val="C00000"/>
              </a:solidFill>
              <a:latin typeface="Calibri" panose="020F0502020204030204"/>
              <a:ea typeface="+mn-ea"/>
            </a:endParaRPr>
          </a:p>
        </p:txBody>
      </p:sp>
    </p:spTree>
    <p:extLst>
      <p:ext uri="{BB962C8B-B14F-4D97-AF65-F5344CB8AC3E}">
        <p14:creationId xmlns:p14="http://schemas.microsoft.com/office/powerpoint/2010/main" val="3213004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19" y="6013788"/>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 xmlns:a16="http://schemas.microsoft.com/office/drawing/2014/main" id="{342E202A-BFDD-45AC-B208-1139544E2BD3}"/>
              </a:ext>
            </a:extLst>
          </p:cNvPr>
          <p:cNvSpPr txBox="1">
            <a:spLocks/>
          </p:cNvSpPr>
          <p:nvPr/>
        </p:nvSpPr>
        <p:spPr bwMode="auto">
          <a:xfrm>
            <a:off x="261265" y="1500344"/>
            <a:ext cx="11246224" cy="27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r>
              <a:rPr lang="en-US" altLang="zh-CN" sz="3600" dirty="0">
                <a:latin typeface="Palatino Linotype" panose="02040502050505030304" pitchFamily="18" charset="0"/>
                <a:cs typeface="Arial" charset="0"/>
              </a:rPr>
              <a:t>Challenges in planning modal calibration with </a:t>
            </a:r>
            <a:r>
              <a:rPr lang="en-US" altLang="zh-CN" sz="3600" b="1" dirty="0">
                <a:solidFill>
                  <a:srgbClr val="8C1D40"/>
                </a:solidFill>
                <a:latin typeface="Palatino Linotype" panose="02040502050505030304" pitchFamily="18" charset="0"/>
                <a:cs typeface="Arial" charset="0"/>
              </a:rPr>
              <a:t>multiple data sources</a:t>
            </a:r>
            <a:endParaRPr lang="en-US" altLang="zh-CN" sz="3600" b="1" dirty="0">
              <a:latin typeface="Palatino Linotype" panose="02040502050505030304" pitchFamily="18" charset="0"/>
              <a:cs typeface="Arial" charset="0"/>
            </a:endParaRPr>
          </a:p>
        </p:txBody>
      </p:sp>
      <p:sp>
        <p:nvSpPr>
          <p:cNvPr id="13" name="Line 5">
            <a:extLst>
              <a:ext uri="{FF2B5EF4-FFF2-40B4-BE49-F238E27FC236}">
                <a16:creationId xmlns="" xmlns:a16="http://schemas.microsoft.com/office/drawing/2014/main" id="{2399B223-5C2F-4974-9A50-7ED2BEF59CB7}"/>
              </a:ext>
            </a:extLst>
          </p:cNvPr>
          <p:cNvSpPr>
            <a:spLocks noChangeShapeType="1"/>
          </p:cNvSpPr>
          <p:nvPr/>
        </p:nvSpPr>
        <p:spPr bwMode="auto">
          <a:xfrm flipV="1">
            <a:off x="409575" y="3429000"/>
            <a:ext cx="11358937" cy="16220"/>
          </a:xfrm>
          <a:prstGeom prst="line">
            <a:avLst/>
          </a:prstGeom>
          <a:noFill/>
          <a:ln w="57150">
            <a:solidFill>
              <a:srgbClr val="8C1D40"/>
            </a:solidFill>
            <a:miter lim="800000"/>
            <a:headEnd/>
            <a:tailEnd/>
          </a:ln>
          <a:extLst>
            <a:ext uri="{909E8E84-426E-40DD-AFC4-6F175D3DCCD1}">
              <a14:hiddenFill xmlns:a14="http://schemas.microsoft.com/office/drawing/2010/main">
                <a:noFill/>
              </a14:hiddenFill>
            </a:ext>
          </a:extLst>
        </p:spPr>
        <p:txBody>
          <a:bodyPr lIns="0" tIns="0" rIns="0" bIns="0"/>
          <a:lstStyle/>
          <a:p>
            <a:endParaRPr lang="zh-CN" altLang="en-US" sz="900" dirty="0">
              <a:highlight>
                <a:srgbClr val="800000"/>
              </a:highlight>
              <a:latin typeface="Palatino Linotype" panose="02040502050505030304" pitchFamily="18" charset="0"/>
            </a:endParaRPr>
          </a:p>
        </p:txBody>
      </p:sp>
    </p:spTree>
    <p:extLst>
      <p:ext uri="{BB962C8B-B14F-4D97-AF65-F5344CB8AC3E}">
        <p14:creationId xmlns:p14="http://schemas.microsoft.com/office/powerpoint/2010/main" val="116654689"/>
      </p:ext>
    </p:extLst>
  </p:cSld>
  <p:clrMapOvr>
    <a:masterClrMapping/>
  </p:clrMapOvr>
  <p:transition>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BPR-oriented </a:t>
            </a:r>
            <a:r>
              <a:rPr lang="en-US" altLang="zh-CN" sz="4400" dirty="0"/>
              <a:t>Queue Approximation in Phoenix</a:t>
            </a:r>
            <a:endParaRPr lang="zh-CN" altLang="en-US" sz="4400" dirty="0"/>
          </a:p>
        </p:txBody>
      </p:sp>
      <p:sp>
        <p:nvSpPr>
          <p:cNvPr id="15"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0" y="1379950"/>
            <a:ext cx="8310880" cy="4662972"/>
          </a:xfrm>
        </p:spPr>
        <p:txBody>
          <a:bodyPr>
            <a:normAutofit/>
          </a:bodyPr>
          <a:lstStyle/>
          <a:p>
            <a:r>
              <a:rPr lang="en-US" altLang="zh-CN" sz="2000" dirty="0"/>
              <a:t>Calibration results (Station 84, Weekdays in January 2016): </a:t>
            </a:r>
            <a:endParaRPr lang="en-US" altLang="zh-CN" sz="2000" dirty="0">
              <a:solidFill>
                <a:srgbClr val="002060"/>
              </a:solidFill>
            </a:endParaRPr>
          </a:p>
          <a:p>
            <a:pPr marL="201168" lvl="1" indent="0">
              <a:buNone/>
            </a:pPr>
            <a:r>
              <a:rPr lang="en-US" sz="2000" b="1" dirty="0">
                <a:solidFill>
                  <a:schemeClr val="tx1"/>
                </a:solidFill>
                <a:latin typeface="+mn-lt"/>
                <a:ea typeface="+mn-ea"/>
              </a:rPr>
              <a:t>Step 4: </a:t>
            </a:r>
            <a:r>
              <a:rPr lang="en-US" altLang="zh-CN" sz="2000" dirty="0">
                <a:solidFill>
                  <a:schemeClr val="tx1"/>
                </a:solidFill>
                <a:latin typeface="+mn-lt"/>
                <a:ea typeface="+mn-ea"/>
              </a:rPr>
              <a:t>Estimate the outflow rate using the volume </a:t>
            </a:r>
            <a:r>
              <a:rPr lang="en-US" altLang="zh-CN" sz="2000" dirty="0" smtClean="0">
                <a:solidFill>
                  <a:schemeClr val="tx1"/>
                </a:solidFill>
                <a:latin typeface="+mn-lt"/>
                <a:ea typeface="+mn-ea"/>
              </a:rPr>
              <a:t>passing </a:t>
            </a:r>
            <a:r>
              <a:rPr lang="en-US" altLang="zh-CN" sz="2000" dirty="0">
                <a:solidFill>
                  <a:schemeClr val="tx1"/>
                </a:solidFill>
                <a:latin typeface="+mn-lt"/>
                <a:ea typeface="+mn-ea"/>
              </a:rPr>
              <a:t>Station 78</a:t>
            </a:r>
          </a:p>
          <a:p>
            <a:pPr marL="201168" lvl="1" indent="0">
              <a:buNone/>
            </a:pPr>
            <a:endParaRPr lang="zh-CN" altLang="en-US" sz="1600" dirty="0">
              <a:solidFill>
                <a:srgbClr val="002060"/>
              </a:solidFill>
            </a:endParaRPr>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a:xfrm>
            <a:off x="116974" y="6473050"/>
            <a:ext cx="1313411" cy="365125"/>
          </a:xfrm>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a:xfrm>
            <a:off x="11468099" y="6492875"/>
            <a:ext cx="522316" cy="365125"/>
          </a:xfrm>
        </p:spPr>
        <p:txBody>
          <a:bodyPr/>
          <a:lstStyle/>
          <a:p>
            <a:fld id="{1E8E9CB2-2897-44F3-B96C-AE93A821D237}" type="slidenum">
              <a:rPr lang="en-US" smtClean="0"/>
              <a:pPr/>
              <a:t>30</a:t>
            </a:fld>
            <a:endParaRPr lang="en-US" dirty="0"/>
          </a:p>
        </p:txBody>
      </p:sp>
      <p:pic>
        <p:nvPicPr>
          <p:cNvPr id="7" name="图片 6">
            <a:extLst>
              <a:ext uri="{FF2B5EF4-FFF2-40B4-BE49-F238E27FC236}">
                <a16:creationId xmlns="" xmlns:a16="http://schemas.microsoft.com/office/drawing/2014/main" id="{006B0583-4D91-43C5-B8FC-36531C3A9131}"/>
              </a:ext>
            </a:extLst>
          </p:cNvPr>
          <p:cNvPicPr>
            <a:picLocks noChangeAspect="1"/>
          </p:cNvPicPr>
          <p:nvPr/>
        </p:nvPicPr>
        <p:blipFill rotWithShape="1">
          <a:blip r:embed="rId3"/>
          <a:srcRect l="50277"/>
          <a:stretch/>
        </p:blipFill>
        <p:spPr>
          <a:xfrm>
            <a:off x="146495" y="2758836"/>
            <a:ext cx="2673897" cy="2603545"/>
          </a:xfrm>
          <a:prstGeom prst="rect">
            <a:avLst/>
          </a:prstGeom>
        </p:spPr>
      </p:pic>
      <p:sp>
        <p:nvSpPr>
          <p:cNvPr id="8" name="椭圆 7"/>
          <p:cNvSpPr/>
          <p:nvPr/>
        </p:nvSpPr>
        <p:spPr>
          <a:xfrm>
            <a:off x="1483955" y="3490954"/>
            <a:ext cx="648182" cy="56965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mc:AlternateContent xmlns:mc="http://schemas.openxmlformats.org/markup-compatibility/2006" xmlns:a14="http://schemas.microsoft.com/office/drawing/2010/main">
        <mc:Choice Requires="a14">
          <p:sp>
            <p:nvSpPr>
              <p:cNvPr id="2" name="文本框 1"/>
              <p:cNvSpPr txBox="1"/>
              <p:nvPr/>
            </p:nvSpPr>
            <p:spPr>
              <a:xfrm>
                <a:off x="2966886" y="2443167"/>
                <a:ext cx="4754713" cy="954107"/>
              </a:xfrm>
              <a:prstGeom prst="rect">
                <a:avLst/>
              </a:prstGeom>
              <a:noFill/>
            </p:spPr>
            <p:txBody>
              <a:bodyPr wrap="square" rtlCol="0">
                <a:spAutoFit/>
              </a:bodyPr>
              <a:lstStyle/>
              <a:p>
                <a:pPr defTabSz="914400" eaLnBrk="1" fontAlgn="auto" hangingPunct="1">
                  <a:spcBef>
                    <a:spcPts val="0"/>
                  </a:spcBef>
                  <a:spcAft>
                    <a:spcPts val="0"/>
                  </a:spcAft>
                </a:pPr>
                <a:r>
                  <a:rPr lang="en-US" altLang="zh-CN" sz="1400" b="1" dirty="0" smtClean="0">
                    <a:solidFill>
                      <a:srgbClr val="C00000"/>
                    </a:solidFill>
                    <a:latin typeface="Cambria Math" panose="02040503050406030204" pitchFamily="18" charset="0"/>
                    <a:ea typeface="宋体" panose="02010600030101010101" pitchFamily="2" charset="-122"/>
                  </a:rPr>
                  <a:t>1. Newell’s Quadratic form: </a:t>
                </a:r>
                <a:endParaRPr lang="en-US" sz="1400" b="1" dirty="0">
                  <a:solidFill>
                    <a:srgbClr val="C00000"/>
                  </a:solidFill>
                  <a:latin typeface="Calibri" panose="020F0502020204030204"/>
                  <a:ea typeface="+mn-ea"/>
                </a:endParaRPr>
              </a:p>
              <a:p>
                <a:pPr defTabSz="914400" eaLnBrk="1" fontAlgn="auto" hangingPunct="1">
                  <a:spcBef>
                    <a:spcPts val="0"/>
                  </a:spcBef>
                  <a:spcAft>
                    <a:spcPts val="0"/>
                  </a:spcAft>
                </a:pPr>
                <a:r>
                  <a:rPr lang="en-US" sz="1400" dirty="0">
                    <a:solidFill>
                      <a:prstClr val="black"/>
                    </a:solidFill>
                    <a:latin typeface="Calibri" panose="020F0502020204030204"/>
                    <a:ea typeface="+mn-ea"/>
                  </a:rPr>
                  <a:t>The average flow rate between time 𝟕𝟕𝟓 𝐦𝐢𝐧 (𝟏𝟐:𝟓𝟓)  and 𝟏𝟏𝟎𝟓 𝐦𝐢𝐧(𝟏𝟖:𝟐𝟓)</a:t>
                </a:r>
              </a:p>
              <a:p>
                <a:pPr defTabSz="914400" eaLnBrk="1" fontAlgn="auto" hangingPunct="1">
                  <a:spcBef>
                    <a:spcPts val="0"/>
                  </a:spcBef>
                  <a:spcAft>
                    <a:spcPts val="0"/>
                  </a:spcAft>
                </a:pPr>
                <a14:m>
                  <m:oMath xmlns:m="http://schemas.openxmlformats.org/officeDocument/2006/math">
                    <m:r>
                      <a:rPr lang="en-US" sz="1400" b="1" i="1" smtClean="0">
                        <a:solidFill>
                          <a:prstClr val="black"/>
                        </a:solidFill>
                        <a:latin typeface="Cambria Math" panose="02040503050406030204" pitchFamily="18" charset="0"/>
                        <a:ea typeface="Cambria Math" panose="02040503050406030204" pitchFamily="18" charset="0"/>
                      </a:rPr>
                      <m:t>𝝁</m:t>
                    </m:r>
                    <m:r>
                      <a:rPr lang="en-US" sz="1400" b="1" i="1" smtClean="0">
                        <a:solidFill>
                          <a:prstClr val="black"/>
                        </a:solidFill>
                        <a:latin typeface="Cambria Math" panose="02040503050406030204" pitchFamily="18" charset="0"/>
                        <a:ea typeface="Cambria Math" panose="02040503050406030204" pitchFamily="18" charset="0"/>
                      </a:rPr>
                      <m:t>=</m:t>
                    </m:r>
                    <m:r>
                      <a:rPr lang="en-US" sz="1400" b="1" i="1" smtClean="0">
                        <a:solidFill>
                          <a:prstClr val="black"/>
                        </a:solidFill>
                        <a:latin typeface="Cambria Math" panose="02040503050406030204" pitchFamily="18" charset="0"/>
                        <a:ea typeface="Cambria Math" panose="02040503050406030204" pitchFamily="18" charset="0"/>
                      </a:rPr>
                      <m:t>𝟏𝟏𝟏</m:t>
                    </m:r>
                    <m:r>
                      <a:rPr lang="en-US" sz="1400" b="1" i="1" smtClean="0">
                        <a:solidFill>
                          <a:prstClr val="black"/>
                        </a:solidFill>
                        <a:latin typeface="Cambria Math" panose="02040503050406030204" pitchFamily="18" charset="0"/>
                        <a:ea typeface="Cambria Math" panose="02040503050406030204" pitchFamily="18" charset="0"/>
                      </a:rPr>
                      <m:t> </m:t>
                    </m:r>
                    <m:r>
                      <a:rPr lang="en-US" sz="1400" b="1" smtClean="0">
                        <a:solidFill>
                          <a:prstClr val="black"/>
                        </a:solidFill>
                        <a:latin typeface="Cambria Math" panose="02040503050406030204" pitchFamily="18" charset="0"/>
                        <a:ea typeface="Cambria Math" panose="02040503050406030204" pitchFamily="18" charset="0"/>
                      </a:rPr>
                      <m:t>𝐯𝐞𝐡</m:t>
                    </m:r>
                    <m:r>
                      <a:rPr lang="en-US" sz="1400" b="1" smtClean="0">
                        <a:solidFill>
                          <a:prstClr val="black"/>
                        </a:solidFill>
                        <a:latin typeface="Cambria Math" panose="02040503050406030204" pitchFamily="18" charset="0"/>
                        <a:ea typeface="Cambria Math" panose="02040503050406030204" pitchFamily="18" charset="0"/>
                      </a:rPr>
                      <m:t>./</m:t>
                    </m:r>
                    <m:r>
                      <a:rPr lang="en-US" sz="1400" b="1" smtClean="0">
                        <a:solidFill>
                          <a:prstClr val="black"/>
                        </a:solidFill>
                        <a:latin typeface="Cambria Math" panose="02040503050406030204" pitchFamily="18" charset="0"/>
                        <a:ea typeface="Cambria Math" panose="02040503050406030204" pitchFamily="18" charset="0"/>
                      </a:rPr>
                      <m:t>𝟓𝐦𝐢𝐧</m:t>
                    </m:r>
                  </m:oMath>
                </a14:m>
                <a:r>
                  <a:rPr lang="en-US" sz="1400" b="1" dirty="0">
                    <a:solidFill>
                      <a:prstClr val="black"/>
                    </a:solidFill>
                    <a:latin typeface="Calibri" panose="020F0502020204030204"/>
                    <a:ea typeface="+mn-ea"/>
                  </a:rPr>
                  <a:t>= </a:t>
                </a:r>
                <a14:m>
                  <m:oMath xmlns:m="http://schemas.openxmlformats.org/officeDocument/2006/math">
                    <m:r>
                      <a:rPr lang="en-US" sz="1400" b="1" i="1" smtClean="0">
                        <a:solidFill>
                          <a:prstClr val="black"/>
                        </a:solidFill>
                        <a:latin typeface="Cambria Math" panose="02040503050406030204" pitchFamily="18" charset="0"/>
                        <a:ea typeface="+mn-ea"/>
                      </a:rPr>
                      <m:t>𝟏</m:t>
                    </m:r>
                    <m:r>
                      <a:rPr lang="en-US" sz="1400" b="1" i="1" smtClean="0">
                        <a:solidFill>
                          <a:prstClr val="black"/>
                        </a:solidFill>
                        <a:latin typeface="Cambria Math" panose="02040503050406030204" pitchFamily="18" charset="0"/>
                        <a:ea typeface="+mn-ea"/>
                      </a:rPr>
                      <m:t>,</m:t>
                    </m:r>
                    <m:r>
                      <a:rPr lang="en-US" sz="1400" b="1" i="1" smtClean="0">
                        <a:solidFill>
                          <a:prstClr val="black"/>
                        </a:solidFill>
                        <a:latin typeface="Cambria Math" panose="02040503050406030204" pitchFamily="18" charset="0"/>
                        <a:ea typeface="+mn-ea"/>
                      </a:rPr>
                      <m:t>𝟑𝟑𝟐</m:t>
                    </m:r>
                    <m:r>
                      <a:rPr lang="en-US" sz="1400" b="1" i="1" smtClean="0">
                        <a:solidFill>
                          <a:prstClr val="black"/>
                        </a:solidFill>
                        <a:latin typeface="Cambria Math" panose="02040503050406030204" pitchFamily="18" charset="0"/>
                        <a:ea typeface="+mn-ea"/>
                      </a:rPr>
                      <m:t> </m:t>
                    </m:r>
                    <m:r>
                      <a:rPr lang="en-US" sz="1400" b="1" smtClean="0">
                        <a:solidFill>
                          <a:prstClr val="black"/>
                        </a:solidFill>
                        <a:latin typeface="Cambria Math" panose="02040503050406030204" pitchFamily="18" charset="0"/>
                        <a:ea typeface="+mn-ea"/>
                      </a:rPr>
                      <m:t>𝐯𝐞𝐡</m:t>
                    </m:r>
                    <m:r>
                      <a:rPr lang="en-US" sz="1400" b="1" smtClean="0">
                        <a:solidFill>
                          <a:prstClr val="black"/>
                        </a:solidFill>
                        <a:latin typeface="Cambria Math" panose="02040503050406030204" pitchFamily="18" charset="0"/>
                        <a:ea typeface="+mn-ea"/>
                      </a:rPr>
                      <m:t>./</m:t>
                    </m:r>
                    <m:r>
                      <a:rPr lang="en-US" sz="1400" b="1" smtClean="0">
                        <a:solidFill>
                          <a:prstClr val="black"/>
                        </a:solidFill>
                        <a:latin typeface="Cambria Math" panose="02040503050406030204" pitchFamily="18" charset="0"/>
                        <a:ea typeface="+mn-ea"/>
                      </a:rPr>
                      <m:t>𝐡𝐨𝐮𝐫</m:t>
                    </m:r>
                  </m:oMath>
                </a14:m>
                <a:r>
                  <a:rPr lang="en-US" sz="1400" dirty="0">
                    <a:solidFill>
                      <a:prstClr val="black"/>
                    </a:solidFill>
                    <a:latin typeface="Calibri" panose="020F0502020204030204"/>
                    <a:ea typeface="+mn-ea"/>
                  </a:rPr>
                  <a:t> </a:t>
                </a:r>
                <a:endParaRPr lang="en-US" sz="1400" dirty="0" smtClean="0">
                  <a:solidFill>
                    <a:prstClr val="black"/>
                  </a:solidFill>
                  <a:latin typeface="Calibri" panose="020F0502020204030204"/>
                  <a:ea typeface="+mn-ea"/>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2966886" y="2443167"/>
                <a:ext cx="4754713" cy="954107"/>
              </a:xfrm>
              <a:prstGeom prst="rect">
                <a:avLst/>
              </a:prstGeom>
              <a:blipFill rotWithShape="0">
                <a:blip r:embed="rId4"/>
                <a:stretch>
                  <a:fillRect l="-385" t="-1923" r="-128"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966887" y="4205579"/>
                <a:ext cx="4754713" cy="738664"/>
              </a:xfrm>
              <a:prstGeom prst="rect">
                <a:avLst/>
              </a:prstGeom>
            </p:spPr>
            <p:txBody>
              <a:bodyPr wrap="square">
                <a:spAutoFit/>
              </a:bodyPr>
              <a:lstStyle/>
              <a:p>
                <a:pPr defTabSz="914400" eaLnBrk="1" fontAlgn="auto" hangingPunct="1">
                  <a:spcBef>
                    <a:spcPts val="0"/>
                  </a:spcBef>
                  <a:spcAft>
                    <a:spcPts val="0"/>
                  </a:spcAft>
                </a:pPr>
                <a:r>
                  <a:rPr lang="en-US" sz="1400" b="1" dirty="0">
                    <a:solidFill>
                      <a:srgbClr val="C00000"/>
                    </a:solidFill>
                    <a:latin typeface="Calibri" panose="020F0502020204030204"/>
                    <a:ea typeface="+mn-ea"/>
                  </a:rPr>
                  <a:t>2. Cubic form: </a:t>
                </a:r>
                <a:endParaRPr lang="en-US" sz="1400" dirty="0" smtClean="0">
                  <a:solidFill>
                    <a:prstClr val="black"/>
                  </a:solidFill>
                  <a:latin typeface="Calibri" panose="020F0502020204030204"/>
                  <a:ea typeface="+mn-ea"/>
                </a:endParaRPr>
              </a:p>
              <a:p>
                <a:pPr defTabSz="914400" eaLnBrk="1" fontAlgn="auto" hangingPunct="1">
                  <a:spcBef>
                    <a:spcPts val="0"/>
                  </a:spcBef>
                  <a:spcAft>
                    <a:spcPts val="0"/>
                  </a:spcAft>
                </a:pPr>
                <a:r>
                  <a:rPr lang="en-US" sz="1400" dirty="0" smtClean="0">
                    <a:solidFill>
                      <a:prstClr val="black"/>
                    </a:solidFill>
                    <a:latin typeface="Calibri" panose="020F0502020204030204"/>
                    <a:ea typeface="+mn-ea"/>
                  </a:rPr>
                  <a:t>The </a:t>
                </a:r>
                <a:r>
                  <a:rPr lang="en-US" sz="1400" dirty="0">
                    <a:solidFill>
                      <a:prstClr val="black"/>
                    </a:solidFill>
                    <a:latin typeface="Calibri" panose="020F0502020204030204"/>
                    <a:ea typeface="+mn-ea"/>
                  </a:rPr>
                  <a:t>average flow rate between time 𝟔𝟔𝟓 𝐦𝐢𝐧 (𝟏𝟏:𝟎𝟓)  and 𝟏𝟏𝟎𝟓 𝐦𝐢𝐧(𝟏𝟖:𝟐𝟓) </a:t>
                </a:r>
                <a14:m>
                  <m:oMath xmlns:m="http://schemas.openxmlformats.org/officeDocument/2006/math">
                    <m:r>
                      <a:rPr lang="en-US" sz="1400" b="1" i="1">
                        <a:solidFill>
                          <a:prstClr val="black"/>
                        </a:solidFill>
                        <a:latin typeface="Cambria Math" panose="02040503050406030204" pitchFamily="18" charset="0"/>
                        <a:ea typeface="Cambria Math" panose="02040503050406030204" pitchFamily="18" charset="0"/>
                      </a:rPr>
                      <m:t>𝝁</m:t>
                    </m:r>
                    <m:r>
                      <a:rPr lang="en-US" sz="1400" b="1" i="1">
                        <a:solidFill>
                          <a:prstClr val="black"/>
                        </a:solidFill>
                        <a:latin typeface="Cambria Math" panose="02040503050406030204" pitchFamily="18" charset="0"/>
                        <a:ea typeface="Cambria Math" panose="02040503050406030204" pitchFamily="18" charset="0"/>
                      </a:rPr>
                      <m:t>=</m:t>
                    </m:r>
                    <m:r>
                      <a:rPr lang="en-US" sz="1400" b="1" i="1">
                        <a:solidFill>
                          <a:prstClr val="black"/>
                        </a:solidFill>
                        <a:latin typeface="Cambria Math" panose="02040503050406030204" pitchFamily="18" charset="0"/>
                        <a:ea typeface="Cambria Math" panose="02040503050406030204" pitchFamily="18" charset="0"/>
                      </a:rPr>
                      <m:t>𝟏𝟏𝟏</m:t>
                    </m:r>
                    <m:r>
                      <a:rPr lang="en-US" sz="1400" b="1" i="1">
                        <a:solidFill>
                          <a:prstClr val="black"/>
                        </a:solidFill>
                        <a:latin typeface="Cambria Math" panose="02040503050406030204" pitchFamily="18" charset="0"/>
                        <a:ea typeface="Cambria Math" panose="02040503050406030204" pitchFamily="18" charset="0"/>
                      </a:rPr>
                      <m:t> </m:t>
                    </m:r>
                    <m:r>
                      <a:rPr lang="en-US" sz="1400" b="1" i="1">
                        <a:solidFill>
                          <a:prstClr val="black"/>
                        </a:solidFill>
                        <a:latin typeface="Cambria Math" panose="02040503050406030204" pitchFamily="18" charset="0"/>
                        <a:ea typeface="Cambria Math" panose="02040503050406030204" pitchFamily="18" charset="0"/>
                      </a:rPr>
                      <m:t>𝐯𝐞𝐡</m:t>
                    </m:r>
                    <m:r>
                      <a:rPr lang="en-US" sz="1400" b="1">
                        <a:solidFill>
                          <a:prstClr val="black"/>
                        </a:solidFill>
                        <a:latin typeface="Cambria Math" panose="02040503050406030204" pitchFamily="18" charset="0"/>
                        <a:ea typeface="Cambria Math" panose="02040503050406030204" pitchFamily="18" charset="0"/>
                      </a:rPr>
                      <m:t>./</m:t>
                    </m:r>
                    <m:r>
                      <a:rPr lang="en-US" sz="1400" b="1" i="1">
                        <a:solidFill>
                          <a:prstClr val="black"/>
                        </a:solidFill>
                        <a:latin typeface="Cambria Math" panose="02040503050406030204" pitchFamily="18" charset="0"/>
                        <a:ea typeface="Cambria Math" panose="02040503050406030204" pitchFamily="18" charset="0"/>
                      </a:rPr>
                      <m:t>𝟓𝐦𝐢𝐧</m:t>
                    </m:r>
                  </m:oMath>
                </a14:m>
                <a:r>
                  <a:rPr lang="en-US" sz="1400" b="1" dirty="0">
                    <a:solidFill>
                      <a:prstClr val="black"/>
                    </a:solidFill>
                    <a:latin typeface="Calibri" panose="020F0502020204030204"/>
                    <a:ea typeface="+mn-ea"/>
                  </a:rPr>
                  <a:t>= </a:t>
                </a:r>
                <a14:m>
                  <m:oMath xmlns:m="http://schemas.openxmlformats.org/officeDocument/2006/math">
                    <m:r>
                      <a:rPr lang="en-US" sz="1400" b="1" i="1">
                        <a:solidFill>
                          <a:prstClr val="black"/>
                        </a:solidFill>
                        <a:latin typeface="Cambria Math" panose="02040503050406030204" pitchFamily="18" charset="0"/>
                        <a:ea typeface="+mn-ea"/>
                      </a:rPr>
                      <m:t>𝟏</m:t>
                    </m:r>
                    <m:r>
                      <a:rPr lang="en-US" sz="1400" b="1" i="1">
                        <a:solidFill>
                          <a:prstClr val="black"/>
                        </a:solidFill>
                        <a:latin typeface="Cambria Math" panose="02040503050406030204" pitchFamily="18" charset="0"/>
                        <a:ea typeface="+mn-ea"/>
                      </a:rPr>
                      <m:t>,</m:t>
                    </m:r>
                    <m:r>
                      <a:rPr lang="en-US" sz="1400" b="1" i="1">
                        <a:solidFill>
                          <a:prstClr val="black"/>
                        </a:solidFill>
                        <a:latin typeface="Cambria Math" panose="02040503050406030204" pitchFamily="18" charset="0"/>
                        <a:ea typeface="+mn-ea"/>
                      </a:rPr>
                      <m:t>𝟑𝟑𝟐𝐯𝐞𝐡</m:t>
                    </m:r>
                    <m:r>
                      <a:rPr lang="en-US" sz="1400" b="1">
                        <a:solidFill>
                          <a:prstClr val="black"/>
                        </a:solidFill>
                        <a:latin typeface="Cambria Math" panose="02040503050406030204" pitchFamily="18" charset="0"/>
                        <a:ea typeface="+mn-ea"/>
                      </a:rPr>
                      <m:t>./</m:t>
                    </m:r>
                    <m:r>
                      <a:rPr lang="en-US" sz="1400" b="1" i="1">
                        <a:solidFill>
                          <a:prstClr val="black"/>
                        </a:solidFill>
                        <a:latin typeface="Cambria Math" panose="02040503050406030204" pitchFamily="18" charset="0"/>
                        <a:ea typeface="+mn-ea"/>
                      </a:rPr>
                      <m:t>𝐡𝐨𝐮𝐫</m:t>
                    </m:r>
                  </m:oMath>
                </a14:m>
                <a:endParaRPr lang="en-US" sz="1400" b="1" dirty="0" smtClean="0">
                  <a:solidFill>
                    <a:prstClr val="black"/>
                  </a:solidFill>
                  <a:latin typeface="Calibri" panose="020F0502020204030204"/>
                  <a:ea typeface="+mn-ea"/>
                </a:endParaRPr>
              </a:p>
            </p:txBody>
          </p:sp>
        </mc:Choice>
        <mc:Fallback xmlns="">
          <p:sp>
            <p:nvSpPr>
              <p:cNvPr id="3" name="矩形 2"/>
              <p:cNvSpPr>
                <a:spLocks noRot="1" noChangeAspect="1" noMove="1" noResize="1" noEditPoints="1" noAdjustHandles="1" noChangeArrowheads="1" noChangeShapeType="1" noTextEdit="1"/>
              </p:cNvSpPr>
              <p:nvPr/>
            </p:nvSpPr>
            <p:spPr>
              <a:xfrm>
                <a:off x="2966887" y="4205579"/>
                <a:ext cx="4754713" cy="738664"/>
              </a:xfrm>
              <a:prstGeom prst="rect">
                <a:avLst/>
              </a:prstGeom>
              <a:blipFill rotWithShape="0">
                <a:blip r:embed="rId5"/>
                <a:stretch>
                  <a:fillRect l="-385" t="-1653" r="-128" b="-8264"/>
                </a:stretch>
              </a:blipFill>
            </p:spPr>
            <p:txBody>
              <a:bodyPr/>
              <a:lstStyle/>
              <a:p>
                <a:r>
                  <a:rPr lang="en-US">
                    <a:noFill/>
                  </a:rPr>
                  <a:t> </a:t>
                </a:r>
              </a:p>
            </p:txBody>
          </p:sp>
        </mc:Fallback>
      </mc:AlternateContent>
      <p:pic>
        <p:nvPicPr>
          <p:cNvPr id="5" name="图片 4"/>
          <p:cNvPicPr>
            <a:picLocks noChangeAspect="1"/>
          </p:cNvPicPr>
          <p:nvPr/>
        </p:nvPicPr>
        <p:blipFill>
          <a:blip r:embed="rId6"/>
          <a:stretch>
            <a:fillRect/>
          </a:stretch>
        </p:blipFill>
        <p:spPr>
          <a:xfrm>
            <a:off x="7815411" y="1486446"/>
            <a:ext cx="4313836" cy="2734013"/>
          </a:xfrm>
          <a:prstGeom prst="rect">
            <a:avLst/>
          </a:prstGeom>
        </p:spPr>
      </p:pic>
      <p:sp>
        <p:nvSpPr>
          <p:cNvPr id="9" name="矩形 8"/>
          <p:cNvSpPr/>
          <p:nvPr/>
        </p:nvSpPr>
        <p:spPr>
          <a:xfrm rot="16200000">
            <a:off x="7351081" y="3267764"/>
            <a:ext cx="795089" cy="307777"/>
          </a:xfrm>
          <a:prstGeom prst="rect">
            <a:avLst/>
          </a:prstGeom>
        </p:spPr>
        <p:txBody>
          <a:bodyPr wrap="none">
            <a:spAutoFit/>
          </a:bodyPr>
          <a:lstStyle/>
          <a:p>
            <a:pPr defTabSz="914400" eaLnBrk="1" fontAlgn="auto" hangingPunct="1">
              <a:spcBef>
                <a:spcPts val="0"/>
              </a:spcBef>
              <a:spcAft>
                <a:spcPts val="0"/>
              </a:spcAft>
            </a:pPr>
            <a:r>
              <a:rPr lang="en-US" sz="1400" dirty="0" smtClean="0">
                <a:solidFill>
                  <a:prstClr val="black"/>
                </a:solidFill>
                <a:latin typeface="Calibri" panose="020F0502020204030204"/>
                <a:ea typeface="+mn-ea"/>
              </a:rPr>
              <a:t>Outflow</a:t>
            </a:r>
            <a:endParaRPr lang="en-US" sz="1400" dirty="0">
              <a:solidFill>
                <a:prstClr val="black"/>
              </a:solidFill>
              <a:latin typeface="Calibri" panose="020F0502020204030204"/>
              <a:ea typeface="+mn-ea"/>
            </a:endParaRPr>
          </a:p>
        </p:txBody>
      </p:sp>
      <p:sp>
        <p:nvSpPr>
          <p:cNvPr id="14" name="矩形 13"/>
          <p:cNvSpPr/>
          <p:nvPr/>
        </p:nvSpPr>
        <p:spPr>
          <a:xfrm>
            <a:off x="11363927" y="3468004"/>
            <a:ext cx="519694" cy="307777"/>
          </a:xfrm>
          <a:prstGeom prst="rect">
            <a:avLst/>
          </a:prstGeom>
        </p:spPr>
        <p:txBody>
          <a:bodyPr wrap="none">
            <a:spAutoFit/>
          </a:bodyPr>
          <a:lstStyle/>
          <a:p>
            <a:pPr defTabSz="914400" eaLnBrk="1" fontAlgn="auto" hangingPunct="1">
              <a:spcBef>
                <a:spcPts val="0"/>
              </a:spcBef>
              <a:spcAft>
                <a:spcPts val="0"/>
              </a:spcAft>
            </a:pPr>
            <a:r>
              <a:rPr lang="en-US" sz="1400" dirty="0" smtClean="0">
                <a:solidFill>
                  <a:prstClr val="black"/>
                </a:solidFill>
                <a:latin typeface="Calibri" panose="020F0502020204030204"/>
                <a:ea typeface="+mn-ea"/>
              </a:rPr>
              <a:t>time</a:t>
            </a:r>
            <a:endParaRPr lang="en-US" sz="1400" dirty="0">
              <a:solidFill>
                <a:prstClr val="black"/>
              </a:solidFill>
              <a:latin typeface="Calibri" panose="020F0502020204030204"/>
              <a:ea typeface="+mn-ea"/>
            </a:endParaRPr>
          </a:p>
        </p:txBody>
      </p:sp>
      <p:sp>
        <p:nvSpPr>
          <p:cNvPr id="13" name="文本框 12"/>
          <p:cNvSpPr txBox="1"/>
          <p:nvPr/>
        </p:nvSpPr>
        <p:spPr>
          <a:xfrm>
            <a:off x="9914402" y="2920220"/>
            <a:ext cx="758541" cy="307777"/>
          </a:xfrm>
          <a:prstGeom prst="rect">
            <a:avLst/>
          </a:prstGeom>
          <a:noFill/>
        </p:spPr>
        <p:txBody>
          <a:bodyPr wrap="none" rtlCol="0">
            <a:spAutoFit/>
          </a:bodyPr>
          <a:lstStyle/>
          <a:p>
            <a:pPr defTabSz="914400" eaLnBrk="1" fontAlgn="auto" hangingPunct="1">
              <a:spcBef>
                <a:spcPts val="0"/>
              </a:spcBef>
              <a:spcAft>
                <a:spcPts val="0"/>
              </a:spcAft>
            </a:pPr>
            <a:r>
              <a:rPr lang="en-US" sz="1400" b="1" dirty="0" smtClean="0">
                <a:solidFill>
                  <a:prstClr val="black"/>
                </a:solidFill>
                <a:latin typeface="Calibri" panose="020F0502020204030204"/>
                <a:ea typeface="+mn-ea"/>
              </a:rPr>
              <a:t>R</a:t>
            </a:r>
            <a:r>
              <a:rPr lang="en-US" sz="1400" b="1" baseline="30000" dirty="0" smtClean="0">
                <a:solidFill>
                  <a:prstClr val="black"/>
                </a:solidFill>
                <a:latin typeface="Calibri" panose="020F0502020204030204"/>
                <a:ea typeface="+mn-ea"/>
              </a:rPr>
              <a:t>2</a:t>
            </a:r>
            <a:r>
              <a:rPr lang="en-US" sz="1400" b="1" dirty="0" smtClean="0">
                <a:solidFill>
                  <a:prstClr val="black"/>
                </a:solidFill>
                <a:latin typeface="Calibri" panose="020F0502020204030204"/>
                <a:ea typeface="+mn-ea"/>
              </a:rPr>
              <a:t>=0.98</a:t>
            </a:r>
            <a:endParaRPr lang="en-US" sz="1400" b="1" dirty="0">
              <a:solidFill>
                <a:prstClr val="black"/>
              </a:solidFill>
              <a:latin typeface="Calibri" panose="020F0502020204030204"/>
              <a:ea typeface="+mn-ea"/>
            </a:endParaRPr>
          </a:p>
        </p:txBody>
      </p:sp>
      <p:sp>
        <p:nvSpPr>
          <p:cNvPr id="20" name="矩形 19"/>
          <p:cNvSpPr/>
          <p:nvPr/>
        </p:nvSpPr>
        <p:spPr>
          <a:xfrm>
            <a:off x="2966886" y="5041431"/>
            <a:ext cx="4901207" cy="523220"/>
          </a:xfrm>
          <a:prstGeom prst="rect">
            <a:avLst/>
          </a:prstGeom>
        </p:spPr>
        <p:txBody>
          <a:bodyPr wrap="square">
            <a:spAutoFit/>
          </a:bodyPr>
          <a:lstStyle/>
          <a:p>
            <a:pPr defTabSz="914400" eaLnBrk="1" fontAlgn="auto" hangingPunct="1">
              <a:spcBef>
                <a:spcPts val="0"/>
              </a:spcBef>
              <a:spcAft>
                <a:spcPts val="0"/>
              </a:spcAft>
            </a:pPr>
            <a:r>
              <a:rPr lang="en-US" altLang="zh-CN" sz="1400" dirty="0" smtClean="0">
                <a:solidFill>
                  <a:prstClr val="black"/>
                </a:solidFill>
                <a:latin typeface="Calibri" panose="020F0502020204030204"/>
                <a:ea typeface="宋体" panose="02010600030101010101" pitchFamily="2" charset="-122"/>
              </a:rPr>
              <a:t>If </a:t>
            </a:r>
            <a:r>
              <a:rPr lang="en-US" altLang="zh-CN" sz="1400" dirty="0">
                <a:solidFill>
                  <a:prstClr val="black"/>
                </a:solidFill>
                <a:latin typeface="Calibri" panose="020F0502020204030204"/>
                <a:ea typeface="宋体" panose="02010600030101010101" pitchFamily="2" charset="-122"/>
              </a:rPr>
              <a:t>we calibrate the cumulative flow counts at Station 78, we have </a:t>
            </a:r>
            <a:r>
              <a:rPr lang="zh-CN" altLang="en-US" sz="1400" b="1" dirty="0">
                <a:solidFill>
                  <a:prstClr val="black"/>
                </a:solidFill>
                <a:latin typeface="Calibri" panose="020F0502020204030204"/>
                <a:ea typeface="宋体" panose="02010600030101010101" pitchFamily="2" charset="-122"/>
              </a:rPr>
              <a:t>𝜇</a:t>
            </a:r>
            <a:r>
              <a:rPr lang="en-US" altLang="zh-CN" sz="1400" b="1" dirty="0">
                <a:solidFill>
                  <a:prstClr val="black"/>
                </a:solidFill>
                <a:latin typeface="Calibri" panose="020F0502020204030204"/>
                <a:ea typeface="宋体" panose="02010600030101010101" pitchFamily="2" charset="-122"/>
              </a:rPr>
              <a:t>=113 veh./5min=1,356veh./hour</a:t>
            </a:r>
          </a:p>
        </p:txBody>
      </p:sp>
      <p:sp>
        <p:nvSpPr>
          <p:cNvPr id="21" name="右箭头 20"/>
          <p:cNvSpPr/>
          <p:nvPr/>
        </p:nvSpPr>
        <p:spPr>
          <a:xfrm rot="18365270">
            <a:off x="7740756" y="4958712"/>
            <a:ext cx="403035" cy="165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grpSp>
        <p:nvGrpSpPr>
          <p:cNvPr id="11" name="组合 10"/>
          <p:cNvGrpSpPr/>
          <p:nvPr/>
        </p:nvGrpSpPr>
        <p:grpSpPr>
          <a:xfrm>
            <a:off x="8329379" y="4752001"/>
            <a:ext cx="3788105" cy="1450016"/>
            <a:chOff x="346253" y="3652898"/>
            <a:chExt cx="5675766" cy="2017577"/>
          </a:xfrm>
        </p:grpSpPr>
        <p:pic>
          <p:nvPicPr>
            <p:cNvPr id="25" name="Picture 1"/>
            <p:cNvPicPr/>
            <p:nvPr/>
          </p:nvPicPr>
          <p:blipFill>
            <a:blip r:embed="rId7"/>
            <a:stretch>
              <a:fillRect/>
            </a:stretch>
          </p:blipFill>
          <p:spPr>
            <a:xfrm>
              <a:off x="346253" y="3652898"/>
              <a:ext cx="5675766" cy="2017577"/>
            </a:xfrm>
            <a:prstGeom prst="rect">
              <a:avLst/>
            </a:prstGeom>
          </p:spPr>
        </p:pic>
        <p:sp>
          <p:nvSpPr>
            <p:cNvPr id="27" name="文本框 26"/>
            <p:cNvSpPr txBox="1"/>
            <p:nvPr/>
          </p:nvSpPr>
          <p:spPr>
            <a:xfrm>
              <a:off x="2468077" y="3909464"/>
              <a:ext cx="591670" cy="428246"/>
            </a:xfrm>
            <a:prstGeom prst="rect">
              <a:avLst/>
            </a:prstGeom>
            <a:noFill/>
          </p:spPr>
          <p:txBody>
            <a:bodyPr wrap="square" rtlCol="0">
              <a:spAutoFit/>
            </a:bodyPr>
            <a:lstStyle/>
            <a:p>
              <a:pPr defTabSz="914400" eaLnBrk="1" fontAlgn="auto" hangingPunct="1">
                <a:spcBef>
                  <a:spcPts val="0"/>
                </a:spcBef>
                <a:spcAft>
                  <a:spcPts val="0"/>
                </a:spcAft>
              </a:pPr>
              <a:r>
                <a:rPr lang="en-US" sz="1400" b="1" dirty="0">
                  <a:solidFill>
                    <a:srgbClr val="C00000"/>
                  </a:solidFill>
                  <a:latin typeface="Calibri" panose="020F0502020204030204"/>
                  <a:ea typeface="+mn-ea"/>
                </a:rPr>
                <a:t>78</a:t>
              </a:r>
            </a:p>
          </p:txBody>
        </p:sp>
        <p:sp>
          <p:nvSpPr>
            <p:cNvPr id="30" name="矩形 29"/>
            <p:cNvSpPr/>
            <p:nvPr/>
          </p:nvSpPr>
          <p:spPr>
            <a:xfrm>
              <a:off x="2845039" y="4451270"/>
              <a:ext cx="564777" cy="60664"/>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sz="1400">
                <a:solidFill>
                  <a:prstClr val="white"/>
                </a:solidFill>
              </a:endParaRPr>
            </a:p>
          </p:txBody>
        </p:sp>
        <p:sp>
          <p:nvSpPr>
            <p:cNvPr id="31" name="文本框 30"/>
            <p:cNvSpPr txBox="1"/>
            <p:nvPr/>
          </p:nvSpPr>
          <p:spPr>
            <a:xfrm>
              <a:off x="2701619" y="4480481"/>
              <a:ext cx="922772" cy="214122"/>
            </a:xfrm>
            <a:prstGeom prst="rect">
              <a:avLst/>
            </a:prstGeom>
            <a:noFill/>
          </p:spPr>
          <p:txBody>
            <a:bodyPr wrap="none" rtlCol="0">
              <a:spAutoFit/>
            </a:bodyPr>
            <a:lstStyle/>
            <a:p>
              <a:pPr defTabSz="914400" eaLnBrk="1" fontAlgn="auto" hangingPunct="1">
                <a:spcBef>
                  <a:spcPts val="0"/>
                </a:spcBef>
                <a:spcAft>
                  <a:spcPts val="0"/>
                </a:spcAft>
              </a:pPr>
              <a:r>
                <a:rPr lang="en-US" altLang="zh-CN" sz="400" b="1" dirty="0" smtClean="0">
                  <a:solidFill>
                    <a:srgbClr val="C00000"/>
                  </a:solidFill>
                  <a:latin typeface="Calibri" panose="020F0502020204030204"/>
                  <a:ea typeface="宋体" panose="02010600030101010101" pitchFamily="2" charset="-122"/>
                </a:rPr>
                <a:t>Underground tunnel</a:t>
              </a:r>
              <a:endParaRPr lang="en-US" sz="400" b="1" dirty="0">
                <a:solidFill>
                  <a:srgbClr val="C00000"/>
                </a:solidFill>
                <a:latin typeface="Calibri" panose="020F0502020204030204"/>
                <a:ea typeface="+mn-ea"/>
              </a:endParaRPr>
            </a:p>
          </p:txBody>
        </p:sp>
      </p:grpSp>
    </p:spTree>
    <p:extLst>
      <p:ext uri="{BB962C8B-B14F-4D97-AF65-F5344CB8AC3E}">
        <p14:creationId xmlns:p14="http://schemas.microsoft.com/office/powerpoint/2010/main" val="28534802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图表 51"/>
          <p:cNvGraphicFramePr>
            <a:graphicFrameLocks/>
          </p:cNvGraphicFramePr>
          <p:nvPr>
            <p:extLst>
              <p:ext uri="{D42A27DB-BD31-4B8C-83A1-F6EECF244321}">
                <p14:modId xmlns:p14="http://schemas.microsoft.com/office/powerpoint/2010/main" val="3462233636"/>
              </p:ext>
            </p:extLst>
          </p:nvPr>
        </p:nvGraphicFramePr>
        <p:xfrm>
          <a:off x="492553" y="2046703"/>
          <a:ext cx="5276240" cy="3516872"/>
        </p:xfrm>
        <a:graphic>
          <a:graphicData uri="http://schemas.openxmlformats.org/drawingml/2006/chart">
            <c:chart xmlns:c="http://schemas.openxmlformats.org/drawingml/2006/chart" xmlns:r="http://schemas.openxmlformats.org/officeDocument/2006/relationships" r:id="rId3"/>
          </a:graphicData>
        </a:graphic>
      </p:graphicFrame>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BPR-oriented </a:t>
            </a:r>
            <a:r>
              <a:rPr lang="en-US" altLang="zh-CN" sz="4400" dirty="0"/>
              <a:t>Queue Approximation in Phoenix</a:t>
            </a:r>
            <a:endParaRPr lang="zh-CN" altLang="en-US" sz="4400" dirty="0"/>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p:txBody>
          <a:bodyPr/>
          <a:lstStyle/>
          <a:p>
            <a:fld id="{1E8E9CB2-2897-44F3-B96C-AE93A821D237}" type="slidenum">
              <a:rPr lang="en-US" smtClean="0"/>
              <a:pPr/>
              <a:t>31</a:t>
            </a:fld>
            <a:endParaRPr lang="en-US" dirty="0"/>
          </a:p>
        </p:txBody>
      </p:sp>
      <p:sp>
        <p:nvSpPr>
          <p:cNvPr id="13"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302819" y="1363591"/>
            <a:ext cx="11426438" cy="4662972"/>
          </a:xfrm>
        </p:spPr>
        <p:txBody>
          <a:bodyPr>
            <a:normAutofit/>
          </a:bodyPr>
          <a:lstStyle/>
          <a:p>
            <a:r>
              <a:rPr lang="en-US" altLang="zh-CN" sz="2800" dirty="0"/>
              <a:t> Calibration results</a:t>
            </a:r>
          </a:p>
        </p:txBody>
      </p:sp>
      <p:sp>
        <p:nvSpPr>
          <p:cNvPr id="27" name="文本框 26"/>
          <p:cNvSpPr txBox="1"/>
          <p:nvPr/>
        </p:nvSpPr>
        <p:spPr>
          <a:xfrm>
            <a:off x="4938705" y="5345456"/>
            <a:ext cx="519694" cy="307777"/>
          </a:xfrm>
          <a:prstGeom prst="rect">
            <a:avLst/>
          </a:prstGeom>
          <a:noFill/>
        </p:spPr>
        <p:txBody>
          <a:bodyPr wrap="none" rtlCol="0">
            <a:spAutoFit/>
          </a:bodyPr>
          <a:lstStyle/>
          <a:p>
            <a:pPr defTabSz="914400" eaLnBrk="1" fontAlgn="auto" hangingPunct="1">
              <a:spcBef>
                <a:spcPts val="0"/>
              </a:spcBef>
              <a:spcAft>
                <a:spcPts val="0"/>
              </a:spcAft>
            </a:pPr>
            <a:r>
              <a:rPr lang="en-US" sz="1400" dirty="0">
                <a:solidFill>
                  <a:prstClr val="black"/>
                </a:solidFill>
                <a:latin typeface="Calibri" panose="020F0502020204030204"/>
                <a:ea typeface="+mn-ea"/>
              </a:rPr>
              <a:t>time</a:t>
            </a:r>
          </a:p>
        </p:txBody>
      </p:sp>
      <p:sp>
        <p:nvSpPr>
          <p:cNvPr id="28" name="文本框 27"/>
          <p:cNvSpPr txBox="1"/>
          <p:nvPr/>
        </p:nvSpPr>
        <p:spPr>
          <a:xfrm rot="16200000">
            <a:off x="-997985" y="3410297"/>
            <a:ext cx="2601610" cy="307777"/>
          </a:xfrm>
          <a:prstGeom prst="rect">
            <a:avLst/>
          </a:prstGeom>
          <a:noFill/>
        </p:spPr>
        <p:txBody>
          <a:bodyPr wrap="none" rtlCol="0">
            <a:spAutoFit/>
          </a:bodyPr>
          <a:lstStyle/>
          <a:p>
            <a:pPr defTabSz="914400" eaLnBrk="1" fontAlgn="auto" hangingPunct="1">
              <a:spcBef>
                <a:spcPts val="0"/>
              </a:spcBef>
              <a:spcAft>
                <a:spcPts val="0"/>
              </a:spcAft>
            </a:pPr>
            <a:r>
              <a:rPr lang="en-US" sz="1400" dirty="0">
                <a:solidFill>
                  <a:prstClr val="black"/>
                </a:solidFill>
                <a:latin typeface="Calibri" panose="020F0502020204030204"/>
                <a:ea typeface="+mn-ea"/>
              </a:rPr>
              <a:t>Cumulative arrival and departure</a:t>
            </a:r>
          </a:p>
        </p:txBody>
      </p:sp>
      <p:cxnSp>
        <p:nvCxnSpPr>
          <p:cNvPr id="32" name="直接连接符 31"/>
          <p:cNvCxnSpPr/>
          <p:nvPr/>
        </p:nvCxnSpPr>
        <p:spPr>
          <a:xfrm>
            <a:off x="3334512" y="3702684"/>
            <a:ext cx="0" cy="224701"/>
          </a:xfrm>
          <a:prstGeom prst="line">
            <a:avLst/>
          </a:prstGeom>
          <a:ln w="3175">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934842" y="3927385"/>
            <a:ext cx="402718" cy="0"/>
          </a:xfrm>
          <a:prstGeom prst="line">
            <a:avLst/>
          </a:prstGeom>
          <a:ln w="3175">
            <a:prstDash val="sysDash"/>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2921479" y="3174835"/>
            <a:ext cx="582852" cy="276999"/>
          </a:xfrm>
          <a:prstGeom prst="rect">
            <a:avLst/>
          </a:prstGeom>
          <a:noFill/>
        </p:spPr>
        <p:txBody>
          <a:bodyPr wrap="none" lIns="0" tIns="0" rIns="0" bIns="0" rtlCol="0">
            <a:spAutoFit/>
          </a:bodyPr>
          <a:lstStyle/>
          <a:p>
            <a:pPr defTabSz="914400" eaLnBrk="1" fontAlgn="auto" hangingPunct="1">
              <a:spcBef>
                <a:spcPts val="0"/>
              </a:spcBef>
              <a:spcAft>
                <a:spcPts val="0"/>
              </a:spcAft>
            </a:pPr>
            <a:r>
              <a:rPr lang="en-US" altLang="zh-CN" dirty="0">
                <a:solidFill>
                  <a:prstClr val="black"/>
                </a:solidFill>
                <a:latin typeface="Calibri" panose="020F0502020204030204"/>
                <a:ea typeface="宋体" panose="02010600030101010101" pitchFamily="2" charset="-122"/>
              </a:rPr>
              <a:t>inflow</a:t>
            </a:r>
            <a:endParaRPr lang="en-US" dirty="0">
              <a:solidFill>
                <a:prstClr val="black"/>
              </a:solidFill>
              <a:latin typeface="Calibri" panose="020F0502020204030204"/>
              <a:ea typeface="+mn-ea"/>
            </a:endParaRPr>
          </a:p>
        </p:txBody>
      </p:sp>
      <p:sp>
        <p:nvSpPr>
          <p:cNvPr id="43" name="文本框 42"/>
          <p:cNvSpPr txBox="1"/>
          <p:nvPr/>
        </p:nvSpPr>
        <p:spPr>
          <a:xfrm>
            <a:off x="3909383" y="3438115"/>
            <a:ext cx="730072" cy="276999"/>
          </a:xfrm>
          <a:prstGeom prst="rect">
            <a:avLst/>
          </a:prstGeom>
          <a:noFill/>
        </p:spPr>
        <p:txBody>
          <a:bodyPr wrap="none" lIns="0" tIns="0" rIns="0" bIns="0" rtlCol="0">
            <a:spAutoFit/>
          </a:bodyPr>
          <a:lstStyle/>
          <a:p>
            <a:pPr defTabSz="914400" eaLnBrk="1" fontAlgn="auto" hangingPunct="1">
              <a:spcBef>
                <a:spcPts val="0"/>
              </a:spcBef>
              <a:spcAft>
                <a:spcPts val="0"/>
              </a:spcAft>
            </a:pPr>
            <a:r>
              <a:rPr lang="en-US" altLang="zh-CN" dirty="0">
                <a:solidFill>
                  <a:prstClr val="black"/>
                </a:solidFill>
                <a:latin typeface="Calibri" panose="020F0502020204030204"/>
                <a:ea typeface="宋体" panose="02010600030101010101" pitchFamily="2" charset="-122"/>
              </a:rPr>
              <a:t>outflow</a:t>
            </a:r>
            <a:endParaRPr lang="en-US" dirty="0">
              <a:solidFill>
                <a:prstClr val="black"/>
              </a:solidFill>
              <a:latin typeface="Calibri" panose="020F0502020204030204"/>
              <a:ea typeface="+mn-ea"/>
            </a:endParaRPr>
          </a:p>
        </p:txBody>
      </p:sp>
      <p:graphicFrame>
        <p:nvGraphicFramePr>
          <p:cNvPr id="38" name="图表 37"/>
          <p:cNvGraphicFramePr>
            <a:graphicFrameLocks/>
          </p:cNvGraphicFramePr>
          <p:nvPr>
            <p:extLst/>
          </p:nvPr>
        </p:nvGraphicFramePr>
        <p:xfrm>
          <a:off x="6265803" y="2118846"/>
          <a:ext cx="5463453" cy="3466322"/>
        </p:xfrm>
        <a:graphic>
          <a:graphicData uri="http://schemas.openxmlformats.org/drawingml/2006/chart">
            <c:chart xmlns:c="http://schemas.openxmlformats.org/drawingml/2006/chart" xmlns:r="http://schemas.openxmlformats.org/officeDocument/2006/relationships" r:id="rId4"/>
          </a:graphicData>
        </a:graphic>
      </p:graphicFrame>
      <p:sp>
        <p:nvSpPr>
          <p:cNvPr id="47" name="文本框 46"/>
          <p:cNvSpPr txBox="1"/>
          <p:nvPr/>
        </p:nvSpPr>
        <p:spPr>
          <a:xfrm>
            <a:off x="9666683" y="3425685"/>
            <a:ext cx="730072" cy="276999"/>
          </a:xfrm>
          <a:prstGeom prst="rect">
            <a:avLst/>
          </a:prstGeom>
          <a:noFill/>
        </p:spPr>
        <p:txBody>
          <a:bodyPr wrap="none" lIns="0" tIns="0" rIns="0" bIns="0" rtlCol="0">
            <a:spAutoFit/>
          </a:bodyPr>
          <a:lstStyle/>
          <a:p>
            <a:pPr defTabSz="914400" eaLnBrk="1" fontAlgn="auto" hangingPunct="1">
              <a:spcBef>
                <a:spcPts val="0"/>
              </a:spcBef>
              <a:spcAft>
                <a:spcPts val="0"/>
              </a:spcAft>
            </a:pPr>
            <a:r>
              <a:rPr lang="en-US" altLang="zh-CN" dirty="0">
                <a:solidFill>
                  <a:prstClr val="black"/>
                </a:solidFill>
                <a:latin typeface="Calibri" panose="020F0502020204030204"/>
                <a:ea typeface="宋体" panose="02010600030101010101" pitchFamily="2" charset="-122"/>
              </a:rPr>
              <a:t>outflow</a:t>
            </a:r>
            <a:endParaRPr lang="en-US" dirty="0">
              <a:solidFill>
                <a:prstClr val="black"/>
              </a:solidFill>
              <a:latin typeface="Calibri" panose="020F0502020204030204"/>
              <a:ea typeface="+mn-ea"/>
            </a:endParaRPr>
          </a:p>
        </p:txBody>
      </p:sp>
      <p:sp>
        <p:nvSpPr>
          <p:cNvPr id="48" name="文本框 47"/>
          <p:cNvSpPr txBox="1"/>
          <p:nvPr/>
        </p:nvSpPr>
        <p:spPr>
          <a:xfrm>
            <a:off x="8356043" y="3110474"/>
            <a:ext cx="582852" cy="276999"/>
          </a:xfrm>
          <a:prstGeom prst="rect">
            <a:avLst/>
          </a:prstGeom>
          <a:noFill/>
        </p:spPr>
        <p:txBody>
          <a:bodyPr wrap="none" lIns="0" tIns="0" rIns="0" bIns="0" rtlCol="0">
            <a:spAutoFit/>
          </a:bodyPr>
          <a:lstStyle/>
          <a:p>
            <a:pPr defTabSz="914400" eaLnBrk="1" fontAlgn="auto" hangingPunct="1">
              <a:spcBef>
                <a:spcPts val="0"/>
              </a:spcBef>
              <a:spcAft>
                <a:spcPts val="0"/>
              </a:spcAft>
            </a:pPr>
            <a:r>
              <a:rPr lang="en-US" altLang="zh-CN" dirty="0">
                <a:solidFill>
                  <a:prstClr val="black"/>
                </a:solidFill>
                <a:latin typeface="Calibri" panose="020F0502020204030204"/>
                <a:ea typeface="宋体" panose="02010600030101010101" pitchFamily="2" charset="-122"/>
              </a:rPr>
              <a:t>inflow</a:t>
            </a:r>
            <a:endParaRPr lang="en-US" dirty="0">
              <a:solidFill>
                <a:prstClr val="black"/>
              </a:solidFill>
              <a:latin typeface="Calibri" panose="020F0502020204030204"/>
              <a:ea typeface="+mn-ea"/>
            </a:endParaRPr>
          </a:p>
        </p:txBody>
      </p:sp>
      <p:sp>
        <p:nvSpPr>
          <p:cNvPr id="50" name="文本框 49"/>
          <p:cNvSpPr txBox="1"/>
          <p:nvPr/>
        </p:nvSpPr>
        <p:spPr>
          <a:xfrm rot="16200000">
            <a:off x="4839695" y="3548796"/>
            <a:ext cx="2601610" cy="307777"/>
          </a:xfrm>
          <a:prstGeom prst="rect">
            <a:avLst/>
          </a:prstGeom>
          <a:noFill/>
        </p:spPr>
        <p:txBody>
          <a:bodyPr wrap="none" rtlCol="0">
            <a:spAutoFit/>
          </a:bodyPr>
          <a:lstStyle/>
          <a:p>
            <a:pPr defTabSz="914400" eaLnBrk="1" fontAlgn="auto" hangingPunct="1">
              <a:spcBef>
                <a:spcPts val="0"/>
              </a:spcBef>
              <a:spcAft>
                <a:spcPts val="0"/>
              </a:spcAft>
            </a:pPr>
            <a:r>
              <a:rPr lang="en-US" sz="1400" dirty="0">
                <a:solidFill>
                  <a:prstClr val="black"/>
                </a:solidFill>
                <a:latin typeface="Calibri" panose="020F0502020204030204"/>
                <a:ea typeface="+mn-ea"/>
              </a:rPr>
              <a:t>Cumulative arrival and departure</a:t>
            </a:r>
          </a:p>
        </p:txBody>
      </p:sp>
      <p:sp>
        <p:nvSpPr>
          <p:cNvPr id="17" name="矩形 16"/>
          <p:cNvSpPr/>
          <p:nvPr/>
        </p:nvSpPr>
        <p:spPr>
          <a:xfrm>
            <a:off x="8236822" y="1856545"/>
            <a:ext cx="1529714" cy="338554"/>
          </a:xfrm>
          <a:prstGeom prst="rect">
            <a:avLst/>
          </a:prstGeom>
        </p:spPr>
        <p:txBody>
          <a:bodyPr wrap="none">
            <a:spAutoFit/>
          </a:bodyPr>
          <a:lstStyle/>
          <a:p>
            <a:pPr defTabSz="914400" eaLnBrk="1" fontAlgn="auto" hangingPunct="1">
              <a:spcBef>
                <a:spcPts val="0"/>
              </a:spcBef>
              <a:spcAft>
                <a:spcPts val="0"/>
              </a:spcAft>
            </a:pPr>
            <a:r>
              <a:rPr lang="en-US" altLang="zh-CN" sz="1600" b="1" dirty="0">
                <a:solidFill>
                  <a:prstClr val="black"/>
                </a:solidFill>
                <a:latin typeface="Calibri" panose="020F0502020204030204"/>
                <a:ea typeface="宋体" panose="02010600030101010101" pitchFamily="2" charset="-122"/>
              </a:rPr>
              <a:t>Quadratic form </a:t>
            </a:r>
            <a:endParaRPr lang="en-US" sz="1600" b="1" dirty="0">
              <a:solidFill>
                <a:prstClr val="black"/>
              </a:solidFill>
              <a:latin typeface="Calibri" panose="020F0502020204030204"/>
              <a:ea typeface="+mn-ea"/>
            </a:endParaRPr>
          </a:p>
        </p:txBody>
      </p:sp>
      <p:sp>
        <p:nvSpPr>
          <p:cNvPr id="51" name="矩形 50"/>
          <p:cNvSpPr/>
          <p:nvPr/>
        </p:nvSpPr>
        <p:spPr>
          <a:xfrm>
            <a:off x="2369629" y="1857974"/>
            <a:ext cx="1103700" cy="338554"/>
          </a:xfrm>
          <a:prstGeom prst="rect">
            <a:avLst/>
          </a:prstGeom>
        </p:spPr>
        <p:txBody>
          <a:bodyPr wrap="none">
            <a:spAutoFit/>
          </a:bodyPr>
          <a:lstStyle/>
          <a:p>
            <a:pPr defTabSz="914400" eaLnBrk="1" fontAlgn="auto" hangingPunct="1">
              <a:spcBef>
                <a:spcPts val="0"/>
              </a:spcBef>
              <a:spcAft>
                <a:spcPts val="0"/>
              </a:spcAft>
            </a:pPr>
            <a:r>
              <a:rPr lang="en-US" altLang="zh-CN" sz="1600" b="1" dirty="0">
                <a:solidFill>
                  <a:prstClr val="black"/>
                </a:solidFill>
                <a:latin typeface="Calibri" panose="020F0502020204030204"/>
                <a:ea typeface="宋体" panose="02010600030101010101" pitchFamily="2" charset="-122"/>
              </a:rPr>
              <a:t>Cubic </a:t>
            </a:r>
            <a:r>
              <a:rPr lang="en-US" altLang="zh-CN" sz="1400" b="1" dirty="0">
                <a:solidFill>
                  <a:prstClr val="black"/>
                </a:solidFill>
                <a:latin typeface="Calibri" panose="020F0502020204030204"/>
                <a:ea typeface="宋体" panose="02010600030101010101" pitchFamily="2" charset="-122"/>
              </a:rPr>
              <a:t>form</a:t>
            </a:r>
            <a:r>
              <a:rPr lang="en-US" altLang="zh-CN" sz="1600" b="1" dirty="0">
                <a:solidFill>
                  <a:prstClr val="black"/>
                </a:solidFill>
                <a:latin typeface="Calibri" panose="020F0502020204030204"/>
                <a:ea typeface="宋体" panose="02010600030101010101" pitchFamily="2" charset="-122"/>
              </a:rPr>
              <a:t> </a:t>
            </a:r>
            <a:endParaRPr lang="en-US" sz="1600" b="1" dirty="0">
              <a:solidFill>
                <a:prstClr val="black"/>
              </a:solidFill>
              <a:latin typeface="Calibri" panose="020F0502020204030204"/>
              <a:ea typeface="+mn-ea"/>
            </a:endParaRPr>
          </a:p>
        </p:txBody>
      </p:sp>
      <mc:AlternateContent xmlns:mc="http://schemas.openxmlformats.org/markup-compatibility/2006" xmlns:a14="http://schemas.microsoft.com/office/drawing/2010/main">
        <mc:Choice Requires="a14">
          <p:sp>
            <p:nvSpPr>
              <p:cNvPr id="2" name="矩形 1"/>
              <p:cNvSpPr/>
              <p:nvPr/>
            </p:nvSpPr>
            <p:spPr>
              <a:xfrm>
                <a:off x="7108911" y="5580372"/>
                <a:ext cx="4208284" cy="646331"/>
              </a:xfrm>
              <a:prstGeom prst="rect">
                <a:avLst/>
              </a:prstGeom>
            </p:spPr>
            <p:txBody>
              <a:bodyPr wrap="square">
                <a:spAutoFit/>
              </a:bodyPr>
              <a:lstStyle/>
              <a:p>
                <a:pPr defTabSz="914400" eaLnBrk="1" fontAlgn="auto" hangingPunct="1">
                  <a:spcBef>
                    <a:spcPts val="0"/>
                  </a:spcBef>
                  <a:spcAft>
                    <a:spcPts val="0"/>
                  </a:spcAft>
                </a:pP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rPr>
                      <m:t>𝜇</m:t>
                    </m:r>
                    <m:r>
                      <a:rPr lang="en-US" i="1">
                        <a:solidFill>
                          <a:prstClr val="black"/>
                        </a:solidFill>
                        <a:latin typeface="Cambria Math" panose="02040503050406030204" pitchFamily="18" charset="0"/>
                        <a:ea typeface="Cambria Math" panose="02040503050406030204" pitchFamily="18" charset="0"/>
                      </a:rPr>
                      <m:t>=106 </m:t>
                    </m:r>
                    <m:r>
                      <m:rPr>
                        <m:sty m:val="p"/>
                      </m:rPr>
                      <a:rPr lang="en-US">
                        <a:solidFill>
                          <a:prstClr val="black"/>
                        </a:solidFill>
                        <a:latin typeface="Cambria Math" panose="02040503050406030204" pitchFamily="18" charset="0"/>
                        <a:ea typeface="Cambria Math" panose="02040503050406030204" pitchFamily="18" charset="0"/>
                      </a:rPr>
                      <m:t>veh</m:t>
                    </m:r>
                    <m:r>
                      <a:rPr lang="en-US">
                        <a:solidFill>
                          <a:prstClr val="black"/>
                        </a:solidFill>
                        <a:latin typeface="Cambria Math" panose="02040503050406030204" pitchFamily="18" charset="0"/>
                        <a:ea typeface="Cambria Math" panose="02040503050406030204" pitchFamily="18" charset="0"/>
                      </a:rPr>
                      <m:t>./5</m:t>
                    </m:r>
                    <m:r>
                      <m:rPr>
                        <m:sty m:val="p"/>
                      </m:rPr>
                      <a:rPr lang="en-US">
                        <a:solidFill>
                          <a:prstClr val="black"/>
                        </a:solidFill>
                        <a:latin typeface="Cambria Math" panose="02040503050406030204" pitchFamily="18" charset="0"/>
                        <a:ea typeface="Cambria Math" panose="02040503050406030204" pitchFamily="18" charset="0"/>
                      </a:rPr>
                      <m:t>min</m:t>
                    </m:r>
                  </m:oMath>
                </a14:m>
                <a:r>
                  <a:rPr lang="en-US" dirty="0">
                    <a:solidFill>
                      <a:prstClr val="black"/>
                    </a:solidFill>
                    <a:latin typeface="Calibri" panose="020F0502020204030204"/>
                    <a:ea typeface="+mn-ea"/>
                  </a:rPr>
                  <a:t>= </a:t>
                </a:r>
                <a14:m>
                  <m:oMath xmlns:m="http://schemas.openxmlformats.org/officeDocument/2006/math">
                    <m:r>
                      <a:rPr lang="en-US" i="1">
                        <a:solidFill>
                          <a:prstClr val="black"/>
                        </a:solidFill>
                        <a:latin typeface="Cambria Math" panose="02040503050406030204" pitchFamily="18" charset="0"/>
                        <a:ea typeface="+mn-ea"/>
                      </a:rPr>
                      <m:t>1,272 </m:t>
                    </m:r>
                    <m:r>
                      <m:rPr>
                        <m:sty m:val="p"/>
                      </m:rPr>
                      <a:rPr lang="en-US">
                        <a:solidFill>
                          <a:prstClr val="black"/>
                        </a:solidFill>
                        <a:latin typeface="Cambria Math" panose="02040503050406030204" pitchFamily="18" charset="0"/>
                        <a:ea typeface="+mn-ea"/>
                      </a:rPr>
                      <m:t>veh</m:t>
                    </m:r>
                    <m:r>
                      <a:rPr lang="en-US">
                        <a:solidFill>
                          <a:prstClr val="black"/>
                        </a:solidFill>
                        <a:latin typeface="Cambria Math" panose="02040503050406030204" pitchFamily="18" charset="0"/>
                        <a:ea typeface="+mn-ea"/>
                      </a:rPr>
                      <m:t>./</m:t>
                    </m:r>
                    <m:r>
                      <m:rPr>
                        <m:sty m:val="p"/>
                      </m:rPr>
                      <a:rPr lang="en-US">
                        <a:solidFill>
                          <a:prstClr val="black"/>
                        </a:solidFill>
                        <a:latin typeface="Cambria Math" panose="02040503050406030204" pitchFamily="18" charset="0"/>
                        <a:ea typeface="+mn-ea"/>
                      </a:rPr>
                      <m:t>hour</m:t>
                    </m:r>
                  </m:oMath>
                </a14:m>
                <a:r>
                  <a:rPr lang="en-US" dirty="0">
                    <a:solidFill>
                      <a:prstClr val="black"/>
                    </a:solidFill>
                    <a:latin typeface="Calibri" panose="020F0502020204030204"/>
                    <a:ea typeface="+mn-ea"/>
                  </a:rPr>
                  <a:t> </a:t>
                </a:r>
                <a:r>
                  <a:rPr lang="en-US" b="1" u="sng" dirty="0">
                    <a:solidFill>
                      <a:prstClr val="black"/>
                    </a:solidFill>
                    <a:latin typeface="Calibri" panose="020F0502020204030204"/>
                    <a:ea typeface="+mn-ea"/>
                  </a:rPr>
                  <a:t>(minor adjustment </a:t>
                </a:r>
                <a:r>
                  <a:rPr lang="en-US" altLang="zh-CN" b="1" u="sng" dirty="0">
                    <a:solidFill>
                      <a:prstClr val="black"/>
                    </a:solidFill>
                    <a:latin typeface="Calibri" panose="020F0502020204030204"/>
                    <a:ea typeface="宋体" panose="02010600030101010101" pitchFamily="2" charset="-122"/>
                  </a:rPr>
                  <a:t>for flow balance</a:t>
                </a:r>
                <a:r>
                  <a:rPr lang="en-US" b="1" u="sng" dirty="0">
                    <a:solidFill>
                      <a:prstClr val="black"/>
                    </a:solidFill>
                    <a:latin typeface="Calibri" panose="020F0502020204030204"/>
                    <a:ea typeface="+mn-ea"/>
                  </a:rPr>
                  <a:t>)</a:t>
                </a:r>
              </a:p>
            </p:txBody>
          </p:sp>
        </mc:Choice>
        <mc:Fallback xmlns="">
          <p:sp>
            <p:nvSpPr>
              <p:cNvPr id="2" name="矩形 1"/>
              <p:cNvSpPr>
                <a:spLocks noRot="1" noChangeAspect="1" noMove="1" noResize="1" noEditPoints="1" noAdjustHandles="1" noChangeArrowheads="1" noChangeShapeType="1" noTextEdit="1"/>
              </p:cNvSpPr>
              <p:nvPr/>
            </p:nvSpPr>
            <p:spPr>
              <a:xfrm>
                <a:off x="7108911" y="5580372"/>
                <a:ext cx="4208284" cy="646331"/>
              </a:xfrm>
              <a:prstGeom prst="rect">
                <a:avLst/>
              </a:prstGeom>
              <a:blipFill rotWithShape="0">
                <a:blip r:embed="rId5"/>
                <a:stretch>
                  <a:fillRect l="-1159"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1084082" y="5580372"/>
                <a:ext cx="3854622" cy="369332"/>
              </a:xfrm>
              <a:prstGeom prst="rect">
                <a:avLst/>
              </a:prstGeom>
            </p:spPr>
            <p:txBody>
              <a:bodyPr wrap="square">
                <a:spAutoFit/>
              </a:bodyPr>
              <a:lstStyle/>
              <a:p>
                <a:pPr defTabSz="914400" eaLnBrk="1" fontAlgn="auto" hangingPunct="1">
                  <a:spcBef>
                    <a:spcPts val="0"/>
                  </a:spcBef>
                  <a:spcAft>
                    <a:spcPts val="0"/>
                  </a:spcAft>
                </a:pPr>
                <a14:m>
                  <m:oMath xmlns:m="http://schemas.openxmlformats.org/officeDocument/2006/math">
                    <m:r>
                      <a:rPr lang="en-US" i="1" smtClean="0">
                        <a:solidFill>
                          <a:prstClr val="black"/>
                        </a:solidFill>
                        <a:latin typeface="Cambria Math" panose="02040503050406030204" pitchFamily="18" charset="0"/>
                        <a:ea typeface="Cambria Math" panose="02040503050406030204" pitchFamily="18" charset="0"/>
                      </a:rPr>
                      <m:t>𝜇</m:t>
                    </m:r>
                    <m:r>
                      <a:rPr lang="en-US" i="1" smtClean="0">
                        <a:solidFill>
                          <a:prstClr val="black"/>
                        </a:solidFill>
                        <a:latin typeface="Cambria Math" panose="02040503050406030204" pitchFamily="18" charset="0"/>
                        <a:ea typeface="Cambria Math" panose="02040503050406030204" pitchFamily="18" charset="0"/>
                      </a:rPr>
                      <m:t>=111 </m:t>
                    </m:r>
                    <m:r>
                      <m:rPr>
                        <m:sty m:val="p"/>
                      </m:rPr>
                      <a:rPr lang="en-US">
                        <a:solidFill>
                          <a:prstClr val="black"/>
                        </a:solidFill>
                        <a:latin typeface="Cambria Math" panose="02040503050406030204" pitchFamily="18" charset="0"/>
                        <a:ea typeface="Cambria Math" panose="02040503050406030204" pitchFamily="18" charset="0"/>
                      </a:rPr>
                      <m:t>veh</m:t>
                    </m:r>
                    <m:r>
                      <a:rPr lang="en-US">
                        <a:solidFill>
                          <a:prstClr val="black"/>
                        </a:solidFill>
                        <a:latin typeface="Cambria Math" panose="02040503050406030204" pitchFamily="18" charset="0"/>
                        <a:ea typeface="Cambria Math" panose="02040503050406030204" pitchFamily="18" charset="0"/>
                      </a:rPr>
                      <m:t>./5</m:t>
                    </m:r>
                    <m:r>
                      <m:rPr>
                        <m:sty m:val="p"/>
                      </m:rPr>
                      <a:rPr lang="en-US">
                        <a:solidFill>
                          <a:prstClr val="black"/>
                        </a:solidFill>
                        <a:latin typeface="Cambria Math" panose="02040503050406030204" pitchFamily="18" charset="0"/>
                        <a:ea typeface="Cambria Math" panose="02040503050406030204" pitchFamily="18" charset="0"/>
                      </a:rPr>
                      <m:t>min</m:t>
                    </m:r>
                  </m:oMath>
                </a14:m>
                <a:r>
                  <a:rPr lang="en-US" dirty="0">
                    <a:solidFill>
                      <a:prstClr val="black"/>
                    </a:solidFill>
                    <a:latin typeface="Calibri" panose="020F0502020204030204"/>
                    <a:ea typeface="+mn-ea"/>
                  </a:rPr>
                  <a:t>= </a:t>
                </a:r>
                <a14:m>
                  <m:oMath xmlns:m="http://schemas.openxmlformats.org/officeDocument/2006/math">
                    <m:r>
                      <a:rPr lang="en-US" i="1">
                        <a:solidFill>
                          <a:prstClr val="black"/>
                        </a:solidFill>
                        <a:latin typeface="Cambria Math" panose="02040503050406030204" pitchFamily="18" charset="0"/>
                        <a:ea typeface="+mn-ea"/>
                      </a:rPr>
                      <m:t>1,332</m:t>
                    </m:r>
                    <m:r>
                      <m:rPr>
                        <m:sty m:val="p"/>
                      </m:rPr>
                      <a:rPr lang="en-US">
                        <a:solidFill>
                          <a:prstClr val="black"/>
                        </a:solidFill>
                        <a:latin typeface="Cambria Math" panose="02040503050406030204" pitchFamily="18" charset="0"/>
                        <a:ea typeface="+mn-ea"/>
                      </a:rPr>
                      <m:t>veh</m:t>
                    </m:r>
                    <m:r>
                      <a:rPr lang="en-US">
                        <a:solidFill>
                          <a:prstClr val="black"/>
                        </a:solidFill>
                        <a:latin typeface="Cambria Math" panose="02040503050406030204" pitchFamily="18" charset="0"/>
                        <a:ea typeface="+mn-ea"/>
                      </a:rPr>
                      <m:t>./</m:t>
                    </m:r>
                    <m:r>
                      <m:rPr>
                        <m:sty m:val="p"/>
                      </m:rPr>
                      <a:rPr lang="en-US">
                        <a:solidFill>
                          <a:prstClr val="black"/>
                        </a:solidFill>
                        <a:latin typeface="Cambria Math" panose="02040503050406030204" pitchFamily="18" charset="0"/>
                        <a:ea typeface="+mn-ea"/>
                      </a:rPr>
                      <m:t>hour</m:t>
                    </m:r>
                    <m:r>
                      <a:rPr lang="en-US">
                        <a:solidFill>
                          <a:prstClr val="black"/>
                        </a:solidFill>
                        <a:latin typeface="Cambria Math" panose="02040503050406030204" pitchFamily="18" charset="0"/>
                        <a:ea typeface="+mn-ea"/>
                      </a:rPr>
                      <m:t> </m:t>
                    </m:r>
                  </m:oMath>
                </a14:m>
                <a:endParaRPr lang="en-US" dirty="0" smtClean="0">
                  <a:solidFill>
                    <a:prstClr val="black"/>
                  </a:solidFill>
                  <a:latin typeface="Calibri" panose="020F0502020204030204"/>
                  <a:ea typeface="+mn-ea"/>
                </a:endParaRPr>
              </a:p>
            </p:txBody>
          </p:sp>
        </mc:Choice>
        <mc:Fallback xmlns="">
          <p:sp>
            <p:nvSpPr>
              <p:cNvPr id="22" name="矩形 21"/>
              <p:cNvSpPr>
                <a:spLocks noRot="1" noChangeAspect="1" noMove="1" noResize="1" noEditPoints="1" noAdjustHandles="1" noChangeArrowheads="1" noChangeShapeType="1" noTextEdit="1"/>
              </p:cNvSpPr>
              <p:nvPr/>
            </p:nvSpPr>
            <p:spPr>
              <a:xfrm>
                <a:off x="1084082" y="5580372"/>
                <a:ext cx="3854622" cy="369332"/>
              </a:xfrm>
              <a:prstGeom prst="rect">
                <a:avLst/>
              </a:prstGeom>
              <a:blipFill rotWithShape="0">
                <a:blip r:embed="rId6"/>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2856536" y="3984484"/>
                <a:ext cx="2507287" cy="523220"/>
              </a:xfrm>
              <a:prstGeom prst="rect">
                <a:avLst/>
              </a:prstGeom>
            </p:spPr>
            <p:txBody>
              <a:bodyPr wrap="square">
                <a:spAutoFit/>
              </a:bodyPr>
              <a:lstStyle/>
              <a:p>
                <a:pPr defTabSz="914400" eaLnBrk="1" fontAlgn="auto" hangingPunct="1">
                  <a:spcBef>
                    <a:spcPts val="0"/>
                  </a:spcBef>
                  <a:spcAft>
                    <a:spcPts val="0"/>
                  </a:spcAft>
                </a:pPr>
                <a14:m>
                  <m:oMath xmlns:m="http://schemas.openxmlformats.org/officeDocument/2006/math">
                    <m:r>
                      <a:rPr lang="en-US" sz="1400" b="1" i="1" smtClean="0">
                        <a:solidFill>
                          <a:prstClr val="black"/>
                        </a:solidFill>
                        <a:latin typeface="Cambria Math" panose="02040503050406030204" pitchFamily="18" charset="0"/>
                        <a:ea typeface="Cambria Math" panose="02040503050406030204" pitchFamily="18" charset="0"/>
                      </a:rPr>
                      <m:t>𝝁</m:t>
                    </m:r>
                    <m:r>
                      <a:rPr lang="en-US" sz="1400" b="1" i="1" smtClean="0">
                        <a:solidFill>
                          <a:prstClr val="black"/>
                        </a:solidFill>
                        <a:latin typeface="Cambria Math" panose="02040503050406030204" pitchFamily="18" charset="0"/>
                        <a:ea typeface="Cambria Math" panose="02040503050406030204" pitchFamily="18" charset="0"/>
                      </a:rPr>
                      <m:t>=</m:t>
                    </m:r>
                    <m:r>
                      <a:rPr lang="en-US" sz="1400" b="1" i="1" smtClean="0">
                        <a:solidFill>
                          <a:prstClr val="black"/>
                        </a:solidFill>
                        <a:latin typeface="Cambria Math" panose="02040503050406030204" pitchFamily="18" charset="0"/>
                        <a:ea typeface="Cambria Math" panose="02040503050406030204" pitchFamily="18" charset="0"/>
                      </a:rPr>
                      <m:t>𝟏𝟏𝟏</m:t>
                    </m:r>
                    <m:r>
                      <a:rPr lang="en-US" sz="1400" b="1" i="1">
                        <a:solidFill>
                          <a:prstClr val="black"/>
                        </a:solidFill>
                        <a:latin typeface="Cambria Math" panose="02040503050406030204" pitchFamily="18" charset="0"/>
                        <a:ea typeface="Cambria Math" panose="02040503050406030204" pitchFamily="18" charset="0"/>
                      </a:rPr>
                      <m:t> </m:t>
                    </m:r>
                    <m:r>
                      <a:rPr lang="en-US" sz="1400" b="1" i="1">
                        <a:solidFill>
                          <a:prstClr val="black"/>
                        </a:solidFill>
                        <a:latin typeface="Cambria Math" panose="02040503050406030204" pitchFamily="18" charset="0"/>
                        <a:ea typeface="Cambria Math" panose="02040503050406030204" pitchFamily="18" charset="0"/>
                      </a:rPr>
                      <m:t>𝐯𝐞𝐡</m:t>
                    </m:r>
                    <m:r>
                      <a:rPr lang="en-US" sz="1400" b="1">
                        <a:solidFill>
                          <a:prstClr val="black"/>
                        </a:solidFill>
                        <a:latin typeface="Cambria Math" panose="02040503050406030204" pitchFamily="18" charset="0"/>
                        <a:ea typeface="Cambria Math" panose="02040503050406030204" pitchFamily="18" charset="0"/>
                      </a:rPr>
                      <m:t>./</m:t>
                    </m:r>
                    <m:r>
                      <a:rPr lang="en-US" sz="1400" b="1" i="1">
                        <a:solidFill>
                          <a:prstClr val="black"/>
                        </a:solidFill>
                        <a:latin typeface="Cambria Math" panose="02040503050406030204" pitchFamily="18" charset="0"/>
                        <a:ea typeface="Cambria Math" panose="02040503050406030204" pitchFamily="18" charset="0"/>
                      </a:rPr>
                      <m:t>𝟓𝐦𝐢𝐧</m:t>
                    </m:r>
                  </m:oMath>
                </a14:m>
                <a:r>
                  <a:rPr lang="en-US" sz="1400" b="1" dirty="0">
                    <a:solidFill>
                      <a:prstClr val="black"/>
                    </a:solidFill>
                    <a:latin typeface="Calibri" panose="020F0502020204030204"/>
                    <a:ea typeface="+mn-ea"/>
                  </a:rPr>
                  <a:t>= </a:t>
                </a:r>
                <a14:m>
                  <m:oMath xmlns:m="http://schemas.openxmlformats.org/officeDocument/2006/math">
                    <m:r>
                      <a:rPr lang="en-US" sz="1400" b="1" i="1">
                        <a:solidFill>
                          <a:prstClr val="black"/>
                        </a:solidFill>
                        <a:latin typeface="Cambria Math" panose="02040503050406030204" pitchFamily="18" charset="0"/>
                        <a:ea typeface="+mn-ea"/>
                      </a:rPr>
                      <m:t>𝟏</m:t>
                    </m:r>
                    <m:r>
                      <a:rPr lang="en-US" sz="1400" b="1" i="1">
                        <a:solidFill>
                          <a:prstClr val="black"/>
                        </a:solidFill>
                        <a:latin typeface="Cambria Math" panose="02040503050406030204" pitchFamily="18" charset="0"/>
                        <a:ea typeface="+mn-ea"/>
                      </a:rPr>
                      <m:t>,</m:t>
                    </m:r>
                    <m:r>
                      <a:rPr lang="en-US" sz="1400" b="1" i="1">
                        <a:solidFill>
                          <a:prstClr val="black"/>
                        </a:solidFill>
                        <a:latin typeface="Cambria Math" panose="02040503050406030204" pitchFamily="18" charset="0"/>
                        <a:ea typeface="+mn-ea"/>
                      </a:rPr>
                      <m:t>𝟑𝟑𝟐</m:t>
                    </m:r>
                    <m:r>
                      <a:rPr lang="en-US" sz="1400" b="1">
                        <a:solidFill>
                          <a:prstClr val="black"/>
                        </a:solidFill>
                        <a:latin typeface="Cambria Math" panose="02040503050406030204" pitchFamily="18" charset="0"/>
                        <a:ea typeface="+mn-ea"/>
                      </a:rPr>
                      <m:t>𝐯𝐞𝐡</m:t>
                    </m:r>
                    <m:r>
                      <a:rPr lang="en-US" sz="1400" b="1">
                        <a:solidFill>
                          <a:prstClr val="black"/>
                        </a:solidFill>
                        <a:latin typeface="Cambria Math" panose="02040503050406030204" pitchFamily="18" charset="0"/>
                        <a:ea typeface="+mn-ea"/>
                      </a:rPr>
                      <m:t>./</m:t>
                    </m:r>
                    <m:r>
                      <a:rPr lang="en-US" sz="1400" b="1">
                        <a:solidFill>
                          <a:prstClr val="black"/>
                        </a:solidFill>
                        <a:latin typeface="Cambria Math" panose="02040503050406030204" pitchFamily="18" charset="0"/>
                        <a:ea typeface="+mn-ea"/>
                      </a:rPr>
                      <m:t>𝐡𝐨𝐮𝐫</m:t>
                    </m:r>
                    <m:r>
                      <a:rPr lang="en-US" sz="1400" b="1">
                        <a:solidFill>
                          <a:prstClr val="black"/>
                        </a:solidFill>
                        <a:latin typeface="Cambria Math" panose="02040503050406030204" pitchFamily="18" charset="0"/>
                        <a:ea typeface="+mn-ea"/>
                      </a:rPr>
                      <m:t> </m:t>
                    </m:r>
                  </m:oMath>
                </a14:m>
                <a:endParaRPr lang="en-US" sz="1400" b="1" dirty="0" smtClean="0">
                  <a:solidFill>
                    <a:prstClr val="black"/>
                  </a:solidFill>
                  <a:latin typeface="Calibri" panose="020F0502020204030204"/>
                  <a:ea typeface="+mn-ea"/>
                </a:endParaRPr>
              </a:p>
            </p:txBody>
          </p:sp>
        </mc:Choice>
        <mc:Fallback xmlns="">
          <p:sp>
            <p:nvSpPr>
              <p:cNvPr id="23" name="矩形 22"/>
              <p:cNvSpPr>
                <a:spLocks noRot="1" noChangeAspect="1" noMove="1" noResize="1" noEditPoints="1" noAdjustHandles="1" noChangeArrowheads="1" noChangeShapeType="1" noTextEdit="1"/>
              </p:cNvSpPr>
              <p:nvPr/>
            </p:nvSpPr>
            <p:spPr>
              <a:xfrm>
                <a:off x="2856536" y="3984484"/>
                <a:ext cx="2507287" cy="523220"/>
              </a:xfrm>
              <a:prstGeom prst="rect">
                <a:avLst/>
              </a:prstGeom>
              <a:blipFill rotWithShape="0">
                <a:blip r:embed="rId7"/>
                <a:stretch>
                  <a:fillRect t="-2353" b="-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矩形 23"/>
              <p:cNvSpPr/>
              <p:nvPr/>
            </p:nvSpPr>
            <p:spPr>
              <a:xfrm>
                <a:off x="8735723" y="3811177"/>
                <a:ext cx="2507287" cy="523220"/>
              </a:xfrm>
              <a:prstGeom prst="rect">
                <a:avLst/>
              </a:prstGeom>
            </p:spPr>
            <p:txBody>
              <a:bodyPr wrap="square">
                <a:spAutoFit/>
              </a:bodyPr>
              <a:lstStyle/>
              <a:p>
                <a:pPr defTabSz="914400" eaLnBrk="1" fontAlgn="auto" hangingPunct="1">
                  <a:spcBef>
                    <a:spcPts val="0"/>
                  </a:spcBef>
                  <a:spcAft>
                    <a:spcPts val="0"/>
                  </a:spcAft>
                </a:pPr>
                <a14:m>
                  <m:oMath xmlns:m="http://schemas.openxmlformats.org/officeDocument/2006/math">
                    <m:r>
                      <a:rPr lang="en-US" sz="1400" b="1" i="1" smtClean="0">
                        <a:solidFill>
                          <a:prstClr val="black"/>
                        </a:solidFill>
                        <a:latin typeface="Cambria Math" panose="02040503050406030204" pitchFamily="18" charset="0"/>
                        <a:ea typeface="Cambria Math" panose="02040503050406030204" pitchFamily="18" charset="0"/>
                      </a:rPr>
                      <m:t>𝝁</m:t>
                    </m:r>
                    <m:r>
                      <a:rPr lang="en-US" sz="1400" b="1" i="1" smtClean="0">
                        <a:solidFill>
                          <a:prstClr val="black"/>
                        </a:solidFill>
                        <a:latin typeface="Cambria Math" panose="02040503050406030204" pitchFamily="18" charset="0"/>
                        <a:ea typeface="Cambria Math" panose="02040503050406030204" pitchFamily="18" charset="0"/>
                      </a:rPr>
                      <m:t>=</m:t>
                    </m:r>
                    <m:r>
                      <a:rPr lang="en-US" sz="1400" b="1" i="1" smtClean="0">
                        <a:solidFill>
                          <a:prstClr val="black"/>
                        </a:solidFill>
                        <a:latin typeface="Cambria Math" panose="02040503050406030204" pitchFamily="18" charset="0"/>
                        <a:ea typeface="Cambria Math" panose="02040503050406030204" pitchFamily="18" charset="0"/>
                      </a:rPr>
                      <m:t>𝟏𝟎𝟔</m:t>
                    </m:r>
                    <m:r>
                      <a:rPr lang="en-US" sz="1400" b="1" i="1">
                        <a:solidFill>
                          <a:prstClr val="black"/>
                        </a:solidFill>
                        <a:latin typeface="Cambria Math" panose="02040503050406030204" pitchFamily="18" charset="0"/>
                        <a:ea typeface="Cambria Math" panose="02040503050406030204" pitchFamily="18" charset="0"/>
                      </a:rPr>
                      <m:t> </m:t>
                    </m:r>
                    <m:r>
                      <a:rPr lang="en-US" sz="1400" b="1" i="1">
                        <a:solidFill>
                          <a:prstClr val="black"/>
                        </a:solidFill>
                        <a:latin typeface="Cambria Math" panose="02040503050406030204" pitchFamily="18" charset="0"/>
                        <a:ea typeface="Cambria Math" panose="02040503050406030204" pitchFamily="18" charset="0"/>
                      </a:rPr>
                      <m:t>𝐯𝐞𝐡</m:t>
                    </m:r>
                    <m:r>
                      <a:rPr lang="en-US" sz="1400" b="1">
                        <a:solidFill>
                          <a:prstClr val="black"/>
                        </a:solidFill>
                        <a:latin typeface="Cambria Math" panose="02040503050406030204" pitchFamily="18" charset="0"/>
                        <a:ea typeface="Cambria Math" panose="02040503050406030204" pitchFamily="18" charset="0"/>
                      </a:rPr>
                      <m:t>./</m:t>
                    </m:r>
                    <m:r>
                      <a:rPr lang="en-US" sz="1400" b="1" i="1">
                        <a:solidFill>
                          <a:prstClr val="black"/>
                        </a:solidFill>
                        <a:latin typeface="Cambria Math" panose="02040503050406030204" pitchFamily="18" charset="0"/>
                        <a:ea typeface="Cambria Math" panose="02040503050406030204" pitchFamily="18" charset="0"/>
                      </a:rPr>
                      <m:t>𝟓𝐦𝐢𝐧</m:t>
                    </m:r>
                  </m:oMath>
                </a14:m>
                <a:r>
                  <a:rPr lang="en-US" sz="1400" b="1" dirty="0">
                    <a:solidFill>
                      <a:prstClr val="black"/>
                    </a:solidFill>
                    <a:latin typeface="Calibri" panose="020F0502020204030204"/>
                    <a:ea typeface="+mn-ea"/>
                  </a:rPr>
                  <a:t>= </a:t>
                </a:r>
                <a14:m>
                  <m:oMath xmlns:m="http://schemas.openxmlformats.org/officeDocument/2006/math">
                    <m:r>
                      <a:rPr lang="en-US" sz="1400" b="1" i="1">
                        <a:solidFill>
                          <a:prstClr val="black"/>
                        </a:solidFill>
                        <a:latin typeface="Cambria Math" panose="02040503050406030204" pitchFamily="18" charset="0"/>
                        <a:ea typeface="+mn-ea"/>
                      </a:rPr>
                      <m:t>𝟏</m:t>
                    </m:r>
                    <m:r>
                      <a:rPr lang="en-US" sz="1400" b="1" i="1">
                        <a:solidFill>
                          <a:prstClr val="black"/>
                        </a:solidFill>
                        <a:latin typeface="Cambria Math" panose="02040503050406030204" pitchFamily="18" charset="0"/>
                        <a:ea typeface="+mn-ea"/>
                      </a:rPr>
                      <m:t>,</m:t>
                    </m:r>
                    <m:r>
                      <a:rPr lang="en-US" sz="1400" b="1" i="1" smtClean="0">
                        <a:solidFill>
                          <a:prstClr val="black"/>
                        </a:solidFill>
                        <a:latin typeface="Cambria Math" panose="02040503050406030204" pitchFamily="18" charset="0"/>
                        <a:ea typeface="+mn-ea"/>
                      </a:rPr>
                      <m:t>𝟐𝟕𝟐</m:t>
                    </m:r>
                    <m:r>
                      <a:rPr lang="en-US" sz="1400" b="1" i="1" smtClean="0">
                        <a:solidFill>
                          <a:prstClr val="black"/>
                        </a:solidFill>
                        <a:latin typeface="Cambria Math" panose="02040503050406030204" pitchFamily="18" charset="0"/>
                        <a:ea typeface="+mn-ea"/>
                      </a:rPr>
                      <m:t> </m:t>
                    </m:r>
                    <m:r>
                      <a:rPr lang="en-US" sz="1400" b="1">
                        <a:solidFill>
                          <a:prstClr val="black"/>
                        </a:solidFill>
                        <a:latin typeface="Cambria Math" panose="02040503050406030204" pitchFamily="18" charset="0"/>
                        <a:ea typeface="+mn-ea"/>
                      </a:rPr>
                      <m:t>𝐯𝐞𝐡</m:t>
                    </m:r>
                    <m:r>
                      <a:rPr lang="en-US" sz="1400" b="1">
                        <a:solidFill>
                          <a:prstClr val="black"/>
                        </a:solidFill>
                        <a:latin typeface="Cambria Math" panose="02040503050406030204" pitchFamily="18" charset="0"/>
                        <a:ea typeface="+mn-ea"/>
                      </a:rPr>
                      <m:t>./</m:t>
                    </m:r>
                    <m:r>
                      <a:rPr lang="en-US" sz="1400" b="1">
                        <a:solidFill>
                          <a:prstClr val="black"/>
                        </a:solidFill>
                        <a:latin typeface="Cambria Math" panose="02040503050406030204" pitchFamily="18" charset="0"/>
                        <a:ea typeface="+mn-ea"/>
                      </a:rPr>
                      <m:t>𝐡𝐨𝐮𝐫</m:t>
                    </m:r>
                    <m:r>
                      <a:rPr lang="en-US" sz="1400" b="1">
                        <a:solidFill>
                          <a:prstClr val="black"/>
                        </a:solidFill>
                        <a:latin typeface="Cambria Math" panose="02040503050406030204" pitchFamily="18" charset="0"/>
                        <a:ea typeface="+mn-ea"/>
                      </a:rPr>
                      <m:t> </m:t>
                    </m:r>
                  </m:oMath>
                </a14:m>
                <a:endParaRPr lang="en-US" sz="1400" b="1" dirty="0" smtClean="0">
                  <a:solidFill>
                    <a:prstClr val="black"/>
                  </a:solidFill>
                  <a:latin typeface="Calibri" panose="020F0502020204030204"/>
                  <a:ea typeface="+mn-ea"/>
                </a:endParaRPr>
              </a:p>
            </p:txBody>
          </p:sp>
        </mc:Choice>
        <mc:Fallback xmlns="">
          <p:sp>
            <p:nvSpPr>
              <p:cNvPr id="24" name="矩形 23"/>
              <p:cNvSpPr>
                <a:spLocks noRot="1" noChangeAspect="1" noMove="1" noResize="1" noEditPoints="1" noAdjustHandles="1" noChangeArrowheads="1" noChangeShapeType="1" noTextEdit="1"/>
              </p:cNvSpPr>
              <p:nvPr/>
            </p:nvSpPr>
            <p:spPr>
              <a:xfrm>
                <a:off x="8735723" y="3811177"/>
                <a:ext cx="2507287" cy="523220"/>
              </a:xfrm>
              <a:prstGeom prst="rect">
                <a:avLst/>
              </a:prstGeom>
              <a:blipFill rotWithShape="0">
                <a:blip r:embed="rId8"/>
                <a:stretch>
                  <a:fillRect t="-2326" b="-3488"/>
                </a:stretch>
              </a:blipFill>
            </p:spPr>
            <p:txBody>
              <a:bodyPr/>
              <a:lstStyle/>
              <a:p>
                <a:r>
                  <a:rPr lang="en-US">
                    <a:noFill/>
                  </a:rPr>
                  <a:t> </a:t>
                </a:r>
              </a:p>
            </p:txBody>
          </p:sp>
        </mc:Fallback>
      </mc:AlternateContent>
    </p:spTree>
    <p:extLst>
      <p:ext uri="{BB962C8B-B14F-4D97-AF65-F5344CB8AC3E}">
        <p14:creationId xmlns:p14="http://schemas.microsoft.com/office/powerpoint/2010/main" val="29189924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BPR-oriented </a:t>
            </a:r>
            <a:r>
              <a:rPr lang="en-US" altLang="zh-CN" sz="4400" dirty="0"/>
              <a:t>Queue Approximation </a:t>
            </a:r>
            <a:r>
              <a:rPr lang="en-US" altLang="zh-CN" sz="4400" dirty="0" smtClean="0"/>
              <a:t>in Phoenix</a:t>
            </a:r>
            <a:endParaRPr lang="zh-CN" altLang="en-US" sz="4400" dirty="0"/>
          </a:p>
        </p:txBody>
      </p:sp>
      <p:sp>
        <p:nvSpPr>
          <p:cNvPr id="4" name="日期占位符 3">
            <a:extLst>
              <a:ext uri="{FF2B5EF4-FFF2-40B4-BE49-F238E27FC236}">
                <a16:creationId xmlns="" xmlns:a16="http://schemas.microsoft.com/office/drawing/2014/main" id="{1B9FC9EB-C247-4DB5-95F3-6759F970AD09}"/>
              </a:ext>
            </a:extLst>
          </p:cNvPr>
          <p:cNvSpPr>
            <a:spLocks noGrp="1"/>
          </p:cNvSpPr>
          <p:nvPr>
            <p:ph type="dt" sz="half" idx="2"/>
          </p:nvPr>
        </p:nvSpPr>
        <p:spPr/>
        <p:txBody>
          <a:bodyPr/>
          <a:lstStyle/>
          <a:p>
            <a:fld id="{E612CCB7-1B6A-4277-A97B-CE49ECD7821F}" type="datetime1">
              <a:rPr lang="en-US" altLang="zh-CN" smtClean="0"/>
              <a:pPr/>
              <a:t>6/3/2019</a:t>
            </a:fld>
            <a:endParaRPr lang="en-US"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p:txBody>
          <a:bodyPr/>
          <a:lstStyle/>
          <a:p>
            <a:fld id="{1E8E9CB2-2897-44F3-B96C-AE93A821D237}" type="slidenum">
              <a:rPr lang="en-US" smtClean="0"/>
              <a:pPr/>
              <a:t>32</a:t>
            </a:fld>
            <a:endParaRPr lang="en-US" dirty="0"/>
          </a:p>
        </p:txBody>
      </p:sp>
      <p:sp>
        <p:nvSpPr>
          <p:cNvPr id="13"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302819" y="1363591"/>
            <a:ext cx="11426438" cy="4662972"/>
          </a:xfrm>
        </p:spPr>
        <p:txBody>
          <a:bodyPr>
            <a:normAutofit/>
          </a:bodyPr>
          <a:lstStyle/>
          <a:p>
            <a:pPr marL="0" indent="0">
              <a:buNone/>
            </a:pPr>
            <a:r>
              <a:rPr lang="en-US" altLang="zh-CN" sz="2800" dirty="0" smtClean="0"/>
              <a:t>Calibration results of quadratic form </a:t>
            </a:r>
          </a:p>
        </p:txBody>
      </p:sp>
      <mc:AlternateContent xmlns:mc="http://schemas.openxmlformats.org/markup-compatibility/2006" xmlns:a14="http://schemas.microsoft.com/office/drawing/2010/main">
        <mc:Choice Requires="a14">
          <p:sp>
            <p:nvSpPr>
              <p:cNvPr id="24" name="矩形 23">
                <a:extLst>
                  <a:ext uri="{FF2B5EF4-FFF2-40B4-BE49-F238E27FC236}">
                    <a16:creationId xmlns="" xmlns:a16="http://schemas.microsoft.com/office/drawing/2014/main" id="{C9D64F96-F23E-4AF4-87E8-7076B17400E0}"/>
                  </a:ext>
                </a:extLst>
              </p:cNvPr>
              <p:cNvSpPr/>
              <p:nvPr/>
            </p:nvSpPr>
            <p:spPr>
              <a:xfrm>
                <a:off x="1724850" y="1869304"/>
                <a:ext cx="1961884" cy="1191801"/>
              </a:xfrm>
              <a:prstGeom prst="rect">
                <a:avLst/>
              </a:prstGeom>
              <a:ln w="381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rgbClr val="002060"/>
                          </a:solidFill>
                          <a:latin typeface="Cambria Math" panose="02040503050406030204" pitchFamily="18" charset="0"/>
                        </a:rPr>
                        <m:t>𝜌</m:t>
                      </m:r>
                      <m:r>
                        <a:rPr lang="zh-CN" altLang="en-US" sz="2400">
                          <a:solidFill>
                            <a:srgbClr val="002060"/>
                          </a:solidFill>
                          <a:latin typeface="Cambria Math" panose="02040503050406030204" pitchFamily="18" charset="0"/>
                        </a:rPr>
                        <m:t>=</m:t>
                      </m:r>
                      <m:r>
                        <a:rPr lang="en-US" altLang="zh-CN" sz="2400" b="0" i="0" smtClean="0">
                          <a:solidFill>
                            <a:srgbClr val="002060"/>
                          </a:solidFill>
                          <a:latin typeface="Cambria Math" panose="02040503050406030204" pitchFamily="18" charset="0"/>
                        </a:rPr>
                        <m:t>4</m:t>
                      </m:r>
                      <m:r>
                        <a:rPr lang="en-US" altLang="zh-CN" sz="2400">
                          <a:solidFill>
                            <a:srgbClr val="002060"/>
                          </a:solidFill>
                          <a:latin typeface="Cambria Math" panose="02040503050406030204" pitchFamily="18" charset="0"/>
                        </a:rPr>
                        <m:t>−10</m:t>
                      </m:r>
                      <m:r>
                        <a:rPr lang="en-US" altLang="zh-CN" sz="2400" i="1" baseline="30000" dirty="0" smtClean="0">
                          <a:solidFill>
                            <a:srgbClr val="002060"/>
                          </a:solidFill>
                          <a:latin typeface="Cambria Math" panose="02040503050406030204" pitchFamily="18" charset="0"/>
                        </a:rPr>
                        <m:t>4</m:t>
                      </m:r>
                    </m:oMath>
                  </m:oMathPara>
                </a14:m>
                <a:endParaRPr lang="en-US" altLang="zh-CN" sz="2400" baseline="30000" dirty="0">
                  <a:solidFill>
                    <a:srgbClr val="002060"/>
                  </a:solidFill>
                  <a:latin typeface="Cambria Math" panose="02040503050406030204" pitchFamily="18" charset="0"/>
                </a:endParaRPr>
              </a:p>
              <a:p>
                <a14:m>
                  <m:oMath xmlns:m="http://schemas.openxmlformats.org/officeDocument/2006/math">
                    <m:r>
                      <a:rPr lang="en-US" altLang="zh-CN" sz="2400" b="0" i="1" smtClean="0">
                        <a:solidFill>
                          <a:srgbClr val="002060"/>
                        </a:solidFill>
                        <a:latin typeface="Cambria Math" panose="02040503050406030204" pitchFamily="18" charset="0"/>
                      </a:rPr>
                      <m:t>𝑃</m:t>
                    </m:r>
                    <m:r>
                      <a:rPr lang="zh-CN" altLang="en-US" sz="2400">
                        <a:solidFill>
                          <a:srgbClr val="002060"/>
                        </a:solidFill>
                        <a:latin typeface="Cambria Math" panose="02040503050406030204" pitchFamily="18" charset="0"/>
                      </a:rPr>
                      <m:t>=</m:t>
                    </m:r>
                    <m:r>
                      <a:rPr lang="en-US" altLang="zh-CN" sz="2400" b="0" i="1" smtClean="0">
                        <a:solidFill>
                          <a:srgbClr val="002060"/>
                        </a:solidFill>
                        <a:latin typeface="Cambria Math" panose="02040503050406030204" pitchFamily="18" charset="0"/>
                      </a:rPr>
                      <m:t>335</m:t>
                    </m:r>
                    <m:r>
                      <m:rPr>
                        <m:sty m:val="p"/>
                      </m:rPr>
                      <a:rPr lang="en-US" altLang="zh-CN" sz="2400" i="1">
                        <a:solidFill>
                          <a:srgbClr val="002060"/>
                        </a:solidFill>
                        <a:latin typeface="Cambria Math" panose="02040503050406030204" pitchFamily="18" charset="0"/>
                      </a:rPr>
                      <m:t>min</m:t>
                    </m:r>
                  </m:oMath>
                </a14:m>
                <a:r>
                  <a:rPr lang="en-US" altLang="zh-CN" sz="2400" b="0" dirty="0">
                    <a:solidFill>
                      <a:srgbClr val="002060"/>
                    </a:solidFill>
                  </a:rPr>
                  <a:t>s</a:t>
                </a:r>
              </a:p>
              <a:p>
                <a:pPr/>
                <a14:m>
                  <m:oMathPara xmlns:m="http://schemas.openxmlformats.org/officeDocument/2006/math">
                    <m:oMathParaPr>
                      <m:jc m:val="left"/>
                    </m:oMathParaPr>
                    <m:oMath xmlns:m="http://schemas.openxmlformats.org/officeDocument/2006/math">
                      <m:r>
                        <a:rPr lang="en-US" altLang="zh-CN" sz="2400" b="0" i="1" smtClean="0">
                          <a:solidFill>
                            <a:srgbClr val="002060"/>
                          </a:solidFill>
                          <a:latin typeface="Cambria Math" panose="02040503050406030204" pitchFamily="18" charset="0"/>
                        </a:rPr>
                        <m:t>  </m:t>
                      </m:r>
                      <m:r>
                        <a:rPr lang="en-US" altLang="zh-CN" sz="2400" b="0" i="1" smtClean="0">
                          <a:solidFill>
                            <a:srgbClr val="002060"/>
                          </a:solidFill>
                          <a:latin typeface="Cambria Math" panose="02040503050406030204" pitchFamily="18" charset="0"/>
                        </a:rPr>
                        <m:t>𝑅</m:t>
                      </m:r>
                      <m:r>
                        <a:rPr lang="en-US" altLang="zh-CN" sz="2400" b="0" i="1" baseline="30000" smtClean="0">
                          <a:solidFill>
                            <a:srgbClr val="002060"/>
                          </a:solidFill>
                          <a:latin typeface="Cambria Math" panose="02040503050406030204" pitchFamily="18" charset="0"/>
                        </a:rPr>
                        <m:t>2</m:t>
                      </m:r>
                      <m:r>
                        <a:rPr lang="zh-CN" altLang="en-US" sz="2400">
                          <a:solidFill>
                            <a:srgbClr val="002060"/>
                          </a:solidFill>
                          <a:latin typeface="Cambria Math" panose="02040503050406030204" pitchFamily="18" charset="0"/>
                        </a:rPr>
                        <m:t>=</m:t>
                      </m:r>
                      <m:r>
                        <a:rPr lang="en-US" altLang="zh-CN" sz="2400" b="0" i="1" smtClean="0">
                          <a:solidFill>
                            <a:srgbClr val="002060"/>
                          </a:solidFill>
                          <a:latin typeface="Cambria Math" panose="02040503050406030204" pitchFamily="18" charset="0"/>
                        </a:rPr>
                        <m:t>0.75</m:t>
                      </m:r>
                    </m:oMath>
                  </m:oMathPara>
                </a14:m>
                <a:endParaRPr lang="en-US" altLang="zh-CN" sz="2400" dirty="0">
                  <a:solidFill>
                    <a:srgbClr val="002060"/>
                  </a:solidFill>
                </a:endParaRPr>
              </a:p>
            </p:txBody>
          </p:sp>
        </mc:Choice>
        <mc:Fallback xmlns="">
          <p:sp>
            <p:nvSpPr>
              <p:cNvPr id="24" name="矩形 23">
                <a:extLst>
                  <a:ext uri="{FF2B5EF4-FFF2-40B4-BE49-F238E27FC236}">
                    <a16:creationId xmlns="" xmlns:a16="http://schemas.microsoft.com/office/drawing/2014/main" xmlns:a14="http://schemas.microsoft.com/office/drawing/2010/main" id="{C9D64F96-F23E-4AF4-87E8-7076B17400E0}"/>
                  </a:ext>
                </a:extLst>
              </p:cNvPr>
              <p:cNvSpPr>
                <a:spLocks noRot="1" noChangeAspect="1" noMove="1" noResize="1" noEditPoints="1" noAdjustHandles="1" noChangeArrowheads="1" noChangeShapeType="1" noTextEdit="1"/>
              </p:cNvSpPr>
              <p:nvPr/>
            </p:nvSpPr>
            <p:spPr>
              <a:xfrm>
                <a:off x="1724850" y="1869304"/>
                <a:ext cx="1961884" cy="1191801"/>
              </a:xfrm>
              <a:prstGeom prst="rect">
                <a:avLst/>
              </a:prstGeom>
              <a:blipFill rotWithShape="0">
                <a:blip r:embed="rId3"/>
                <a:stretch>
                  <a:fillRect r="-915"/>
                </a:stretch>
              </a:blipFill>
              <a:ln w="38100">
                <a:solidFill>
                  <a:srgbClr val="FF0000"/>
                </a:solidFill>
              </a:ln>
            </p:spPr>
            <p:txBody>
              <a:bodyPr/>
              <a:lstStyle/>
              <a:p>
                <a:r>
                  <a:rPr lang="en-US">
                    <a:noFill/>
                  </a:rPr>
                  <a:t> </a:t>
                </a:r>
              </a:p>
            </p:txBody>
          </p:sp>
        </mc:Fallback>
      </mc:AlternateContent>
      <p:sp>
        <p:nvSpPr>
          <p:cNvPr id="3" name="矩形 2"/>
          <p:cNvSpPr/>
          <p:nvPr/>
        </p:nvSpPr>
        <p:spPr>
          <a:xfrm>
            <a:off x="6354068" y="1349795"/>
            <a:ext cx="5375189" cy="523220"/>
          </a:xfrm>
          <a:prstGeom prst="rect">
            <a:avLst/>
          </a:prstGeom>
        </p:spPr>
        <p:txBody>
          <a:bodyPr wrap="none">
            <a:spAutoFit/>
          </a:bodyPr>
          <a:lstStyle/>
          <a:p>
            <a:r>
              <a:rPr lang="en-US" altLang="zh-CN" dirty="0" smtClean="0"/>
              <a:t> </a:t>
            </a:r>
            <a:r>
              <a:rPr lang="en-US" altLang="zh-CN" sz="2800" dirty="0">
                <a:solidFill>
                  <a:srgbClr val="002060"/>
                </a:solidFill>
                <a:latin typeface="Arial" panose="020B0604020202020204" pitchFamily="34" charset="0"/>
                <a:ea typeface="微软雅黑" panose="020B0503020204020204" pitchFamily="34" charset="-122"/>
              </a:rPr>
              <a:t>Calibration results of </a:t>
            </a:r>
            <a:r>
              <a:rPr lang="en-US" altLang="zh-CN" sz="2800" dirty="0" smtClean="0">
                <a:solidFill>
                  <a:srgbClr val="002060"/>
                </a:solidFill>
                <a:latin typeface="Arial" panose="020B0604020202020204" pitchFamily="34" charset="0"/>
                <a:ea typeface="微软雅黑" panose="020B0503020204020204" pitchFamily="34" charset="-122"/>
              </a:rPr>
              <a:t>cubic </a:t>
            </a:r>
            <a:r>
              <a:rPr lang="en-US" altLang="zh-CN" sz="2800" dirty="0">
                <a:solidFill>
                  <a:srgbClr val="002060"/>
                </a:solidFill>
                <a:latin typeface="Arial" panose="020B0604020202020204" pitchFamily="34" charset="0"/>
                <a:ea typeface="微软雅黑" panose="020B0503020204020204" pitchFamily="34" charset="-122"/>
              </a:rPr>
              <a:t>form </a:t>
            </a:r>
          </a:p>
        </p:txBody>
      </p:sp>
      <mc:AlternateContent xmlns:mc="http://schemas.openxmlformats.org/markup-compatibility/2006" xmlns:a14="http://schemas.microsoft.com/office/drawing/2010/main">
        <mc:Choice Requires="a14">
          <p:sp>
            <p:nvSpPr>
              <p:cNvPr id="30" name="矩形 29">
                <a:extLst>
                  <a:ext uri="{FF2B5EF4-FFF2-40B4-BE49-F238E27FC236}">
                    <a16:creationId xmlns="" xmlns:a16="http://schemas.microsoft.com/office/drawing/2014/main" id="{C9D64F96-F23E-4AF4-87E8-7076B17400E0}"/>
                  </a:ext>
                </a:extLst>
              </p:cNvPr>
              <p:cNvSpPr/>
              <p:nvPr/>
            </p:nvSpPr>
            <p:spPr>
              <a:xfrm>
                <a:off x="7934114" y="1869303"/>
                <a:ext cx="2204967" cy="1191801"/>
              </a:xfrm>
              <a:prstGeom prst="rect">
                <a:avLst/>
              </a:prstGeom>
              <a:ln w="38100">
                <a:solidFill>
                  <a:srgbClr val="FF0000"/>
                </a:solidFill>
              </a:ln>
            </p:spPr>
            <p:txBody>
              <a:bodyPr wrap="square">
                <a:spAutoFit/>
              </a:bodyPr>
              <a:lstStyle/>
              <a:p>
                <a14:m>
                  <m:oMath xmlns:m="http://schemas.openxmlformats.org/officeDocument/2006/math">
                    <m:r>
                      <a:rPr lang="zh-CN" altLang="en-US" sz="2400" i="1" smtClean="0">
                        <a:solidFill>
                          <a:srgbClr val="002060"/>
                        </a:solidFill>
                        <a:latin typeface="Cambria Math" panose="02040503050406030204" pitchFamily="18" charset="0"/>
                      </a:rPr>
                      <m:t>𝜌</m:t>
                    </m:r>
                    <m:r>
                      <a:rPr lang="zh-CN" altLang="en-US" sz="2400">
                        <a:solidFill>
                          <a:srgbClr val="002060"/>
                        </a:solidFill>
                        <a:latin typeface="Cambria Math" panose="02040503050406030204" pitchFamily="18" charset="0"/>
                      </a:rPr>
                      <m:t>=</m:t>
                    </m:r>
                    <m:r>
                      <a:rPr lang="en-US" altLang="zh-CN" sz="2400" b="0" i="0" smtClean="0">
                        <a:solidFill>
                          <a:srgbClr val="002060"/>
                        </a:solidFill>
                        <a:latin typeface="Cambria Math" panose="02040503050406030204" pitchFamily="18" charset="0"/>
                      </a:rPr>
                      <m:t>1−10</m:t>
                    </m:r>
                  </m:oMath>
                </a14:m>
                <a:r>
                  <a:rPr lang="en-US" altLang="zh-CN" sz="2400" b="0" baseline="30000" dirty="0" smtClean="0">
                    <a:solidFill>
                      <a:srgbClr val="002060"/>
                    </a:solidFill>
                    <a:latin typeface="Cambria Math" panose="02040503050406030204" pitchFamily="18" charset="0"/>
                  </a:rPr>
                  <a:t>6</a:t>
                </a:r>
              </a:p>
              <a:p>
                <a14:m>
                  <m:oMath xmlns:m="http://schemas.openxmlformats.org/officeDocument/2006/math">
                    <m:r>
                      <a:rPr lang="en-US" altLang="zh-CN" sz="2400" b="0" i="1" smtClean="0">
                        <a:solidFill>
                          <a:srgbClr val="002060"/>
                        </a:solidFill>
                        <a:latin typeface="Cambria Math" panose="02040503050406030204" pitchFamily="18" charset="0"/>
                      </a:rPr>
                      <m:t>𝑃</m:t>
                    </m:r>
                    <m:r>
                      <a:rPr lang="zh-CN" altLang="en-US" sz="2400">
                        <a:solidFill>
                          <a:srgbClr val="002060"/>
                        </a:solidFill>
                        <a:latin typeface="Cambria Math" panose="02040503050406030204" pitchFamily="18" charset="0"/>
                      </a:rPr>
                      <m:t>=</m:t>
                    </m:r>
                    <m:r>
                      <a:rPr lang="en-US" altLang="zh-CN" sz="2400" b="0" i="1" smtClean="0">
                        <a:solidFill>
                          <a:srgbClr val="002060"/>
                        </a:solidFill>
                        <a:latin typeface="Cambria Math" panose="02040503050406030204" pitchFamily="18" charset="0"/>
                      </a:rPr>
                      <m:t>440</m:t>
                    </m:r>
                    <m:r>
                      <m:rPr>
                        <m:sty m:val="p"/>
                      </m:rPr>
                      <a:rPr lang="en-US" altLang="zh-CN" sz="2400" i="1">
                        <a:solidFill>
                          <a:srgbClr val="002060"/>
                        </a:solidFill>
                        <a:latin typeface="Cambria Math" panose="02040503050406030204" pitchFamily="18" charset="0"/>
                      </a:rPr>
                      <m:t>min</m:t>
                    </m:r>
                  </m:oMath>
                </a14:m>
                <a:r>
                  <a:rPr lang="en-US" altLang="zh-CN" sz="2400" b="0" dirty="0">
                    <a:solidFill>
                      <a:srgbClr val="002060"/>
                    </a:solidFill>
                  </a:rPr>
                  <a:t>s</a:t>
                </a:r>
              </a:p>
              <a:p>
                <a:pPr/>
                <a14:m>
                  <m:oMathPara xmlns:m="http://schemas.openxmlformats.org/officeDocument/2006/math">
                    <m:oMathParaPr>
                      <m:jc m:val="left"/>
                    </m:oMathParaPr>
                    <m:oMath xmlns:m="http://schemas.openxmlformats.org/officeDocument/2006/math">
                      <m:r>
                        <a:rPr lang="en-US" altLang="zh-CN" sz="2400" b="0" i="1" smtClean="0">
                          <a:solidFill>
                            <a:srgbClr val="002060"/>
                          </a:solidFill>
                          <a:latin typeface="Cambria Math" panose="02040503050406030204" pitchFamily="18" charset="0"/>
                        </a:rPr>
                        <m:t>𝑅</m:t>
                      </m:r>
                      <m:r>
                        <a:rPr lang="en-US" altLang="zh-CN" sz="2400" b="0" i="1" baseline="30000" smtClean="0">
                          <a:solidFill>
                            <a:srgbClr val="002060"/>
                          </a:solidFill>
                          <a:latin typeface="Cambria Math" panose="02040503050406030204" pitchFamily="18" charset="0"/>
                        </a:rPr>
                        <m:t>2</m:t>
                      </m:r>
                      <m:r>
                        <a:rPr lang="zh-CN" altLang="en-US" sz="2400">
                          <a:solidFill>
                            <a:srgbClr val="002060"/>
                          </a:solidFill>
                          <a:latin typeface="Cambria Math" panose="02040503050406030204" pitchFamily="18" charset="0"/>
                        </a:rPr>
                        <m:t>=</m:t>
                      </m:r>
                      <m:r>
                        <a:rPr lang="en-US" altLang="zh-CN" sz="2400" b="0" i="1" smtClean="0">
                          <a:solidFill>
                            <a:srgbClr val="002060"/>
                          </a:solidFill>
                          <a:latin typeface="Cambria Math" panose="02040503050406030204" pitchFamily="18" charset="0"/>
                        </a:rPr>
                        <m:t>0.76</m:t>
                      </m:r>
                    </m:oMath>
                  </m:oMathPara>
                </a14:m>
                <a:endParaRPr lang="en-US" altLang="zh-CN" sz="2400" dirty="0">
                  <a:solidFill>
                    <a:srgbClr val="002060"/>
                  </a:solidFill>
                </a:endParaRPr>
              </a:p>
            </p:txBody>
          </p:sp>
        </mc:Choice>
        <mc:Fallback xmlns="">
          <p:sp>
            <p:nvSpPr>
              <p:cNvPr id="30" name="矩形 29">
                <a:extLst>
                  <a:ext uri="{FF2B5EF4-FFF2-40B4-BE49-F238E27FC236}">
                    <a16:creationId xmlns="" xmlns:a16="http://schemas.microsoft.com/office/drawing/2014/main" xmlns:a14="http://schemas.microsoft.com/office/drawing/2010/main" id="{C9D64F96-F23E-4AF4-87E8-7076B17400E0}"/>
                  </a:ext>
                </a:extLst>
              </p:cNvPr>
              <p:cNvSpPr>
                <a:spLocks noRot="1" noChangeAspect="1" noMove="1" noResize="1" noEditPoints="1" noAdjustHandles="1" noChangeArrowheads="1" noChangeShapeType="1" noTextEdit="1"/>
              </p:cNvSpPr>
              <p:nvPr/>
            </p:nvSpPr>
            <p:spPr>
              <a:xfrm>
                <a:off x="7934114" y="1869303"/>
                <a:ext cx="2204967" cy="1191801"/>
              </a:xfrm>
              <a:prstGeom prst="rect">
                <a:avLst/>
              </a:prstGeom>
              <a:blipFill rotWithShape="0">
                <a:blip r:embed="rId4"/>
                <a:stretch>
                  <a:fillRect/>
                </a:stretch>
              </a:blipFill>
              <a:ln w="38100">
                <a:solidFill>
                  <a:srgbClr val="FF0000"/>
                </a:solidFill>
              </a:ln>
            </p:spPr>
            <p:txBody>
              <a:bodyPr/>
              <a:lstStyle/>
              <a:p>
                <a:r>
                  <a:rPr lang="en-US">
                    <a:noFill/>
                  </a:rPr>
                  <a:t> </a:t>
                </a:r>
              </a:p>
            </p:txBody>
          </p:sp>
        </mc:Fallback>
      </mc:AlternateContent>
      <p:graphicFrame>
        <p:nvGraphicFramePr>
          <p:cNvPr id="15" name="图表 14"/>
          <p:cNvGraphicFramePr>
            <a:graphicFrameLocks/>
          </p:cNvGraphicFramePr>
          <p:nvPr>
            <p:extLst>
              <p:ext uri="{D42A27DB-BD31-4B8C-83A1-F6EECF244321}">
                <p14:modId xmlns:p14="http://schemas.microsoft.com/office/powerpoint/2010/main" val="21238307"/>
              </p:ext>
            </p:extLst>
          </p:nvPr>
        </p:nvGraphicFramePr>
        <p:xfrm>
          <a:off x="6718756" y="2564774"/>
          <a:ext cx="5473244" cy="3235116"/>
        </p:xfrm>
        <a:graphic>
          <a:graphicData uri="http://schemas.openxmlformats.org/drawingml/2006/chart">
            <c:chart xmlns:c="http://schemas.openxmlformats.org/drawingml/2006/chart" xmlns:r="http://schemas.openxmlformats.org/officeDocument/2006/relationships" r:id="rId5"/>
          </a:graphicData>
        </a:graphic>
      </p:graphicFrame>
      <p:grpSp>
        <p:nvGrpSpPr>
          <p:cNvPr id="18" name="组合 17"/>
          <p:cNvGrpSpPr/>
          <p:nvPr/>
        </p:nvGrpSpPr>
        <p:grpSpPr>
          <a:xfrm>
            <a:off x="123304" y="2983386"/>
            <a:ext cx="11372818" cy="3043177"/>
            <a:chOff x="123304" y="2983386"/>
            <a:chExt cx="11372818" cy="3043177"/>
          </a:xfrm>
        </p:grpSpPr>
        <p:sp>
          <p:nvSpPr>
            <p:cNvPr id="5" name="文本框 4"/>
            <p:cNvSpPr txBox="1"/>
            <p:nvPr/>
          </p:nvSpPr>
          <p:spPr>
            <a:xfrm>
              <a:off x="123304" y="4356605"/>
              <a:ext cx="883919" cy="646331"/>
            </a:xfrm>
            <a:prstGeom prst="rect">
              <a:avLst/>
            </a:prstGeom>
            <a:noFill/>
          </p:spPr>
          <p:txBody>
            <a:bodyPr wrap="square" rtlCol="0">
              <a:spAutoFit/>
            </a:bodyPr>
            <a:lstStyle/>
            <a:p>
              <a:r>
                <a:rPr lang="en-US" dirty="0" smtClean="0"/>
                <a:t>Queue length</a:t>
              </a:r>
              <a:endParaRPr lang="en-US" dirty="0"/>
            </a:p>
          </p:txBody>
        </p:sp>
        <p:sp>
          <p:nvSpPr>
            <p:cNvPr id="37" name="文本框 36"/>
            <p:cNvSpPr txBox="1"/>
            <p:nvPr/>
          </p:nvSpPr>
          <p:spPr>
            <a:xfrm>
              <a:off x="6016038" y="4182332"/>
              <a:ext cx="883919" cy="646331"/>
            </a:xfrm>
            <a:prstGeom prst="rect">
              <a:avLst/>
            </a:prstGeom>
            <a:noFill/>
          </p:spPr>
          <p:txBody>
            <a:bodyPr wrap="square" rtlCol="0">
              <a:spAutoFit/>
            </a:bodyPr>
            <a:lstStyle/>
            <a:p>
              <a:r>
                <a:rPr lang="en-US" dirty="0"/>
                <a:t>Queue length</a:t>
              </a:r>
            </a:p>
          </p:txBody>
        </p:sp>
        <p:graphicFrame>
          <p:nvGraphicFramePr>
            <p:cNvPr id="14" name="图表 13"/>
            <p:cNvGraphicFramePr>
              <a:graphicFrameLocks/>
            </p:cNvGraphicFramePr>
            <p:nvPr>
              <p:extLst>
                <p:ext uri="{D42A27DB-BD31-4B8C-83A1-F6EECF244321}">
                  <p14:modId xmlns:p14="http://schemas.microsoft.com/office/powerpoint/2010/main" val="1526500752"/>
                </p:ext>
              </p:extLst>
            </p:nvPr>
          </p:nvGraphicFramePr>
          <p:xfrm>
            <a:off x="899654" y="2983386"/>
            <a:ext cx="5038896" cy="3043177"/>
          </p:xfrm>
          <a:graphic>
            <a:graphicData uri="http://schemas.openxmlformats.org/drawingml/2006/chart">
              <c:chart xmlns:c="http://schemas.openxmlformats.org/drawingml/2006/chart" xmlns:r="http://schemas.openxmlformats.org/officeDocument/2006/relationships" r:id="rId6"/>
            </a:graphicData>
          </a:graphic>
        </p:graphicFrame>
        <p:pic>
          <p:nvPicPr>
            <p:cNvPr id="7" name="图片 6"/>
            <p:cNvPicPr>
              <a:picLocks noChangeAspect="1"/>
            </p:cNvPicPr>
            <p:nvPr/>
          </p:nvPicPr>
          <p:blipFill>
            <a:blip r:embed="rId7"/>
            <a:stretch>
              <a:fillRect/>
            </a:stretch>
          </p:blipFill>
          <p:spPr>
            <a:xfrm>
              <a:off x="1097280" y="5642727"/>
              <a:ext cx="3671490" cy="280461"/>
            </a:xfrm>
            <a:prstGeom prst="rect">
              <a:avLst/>
            </a:prstGeom>
          </p:spPr>
        </p:pic>
        <p:pic>
          <p:nvPicPr>
            <p:cNvPr id="8" name="图片 7"/>
            <p:cNvPicPr>
              <a:picLocks noChangeAspect="1"/>
            </p:cNvPicPr>
            <p:nvPr/>
          </p:nvPicPr>
          <p:blipFill>
            <a:blip r:embed="rId8"/>
            <a:stretch>
              <a:fillRect/>
            </a:stretch>
          </p:blipFill>
          <p:spPr>
            <a:xfrm>
              <a:off x="7071890" y="5661286"/>
              <a:ext cx="4229100" cy="304800"/>
            </a:xfrm>
            <a:prstGeom prst="rect">
              <a:avLst/>
            </a:prstGeom>
          </p:spPr>
        </p:pic>
        <p:sp>
          <p:nvSpPr>
            <p:cNvPr id="9" name="右箭头 8"/>
            <p:cNvSpPr/>
            <p:nvPr/>
          </p:nvSpPr>
          <p:spPr>
            <a:xfrm>
              <a:off x="1632030" y="3695077"/>
              <a:ext cx="381965" cy="194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p:cNvSpPr txBox="1"/>
            <p:nvPr/>
          </p:nvSpPr>
          <p:spPr>
            <a:xfrm>
              <a:off x="1345793" y="3391175"/>
              <a:ext cx="599716" cy="369332"/>
            </a:xfrm>
            <a:prstGeom prst="rect">
              <a:avLst/>
            </a:prstGeom>
            <a:noFill/>
          </p:spPr>
          <p:txBody>
            <a:bodyPr wrap="none" rtlCol="0">
              <a:spAutoFit/>
            </a:bodyPr>
            <a:lstStyle/>
            <a:p>
              <a:r>
                <a:rPr lang="en-US" dirty="0" smtClean="0"/>
                <a:t>data</a:t>
              </a:r>
              <a:endParaRPr lang="en-US" dirty="0"/>
            </a:p>
          </p:txBody>
        </p:sp>
        <p:sp>
          <p:nvSpPr>
            <p:cNvPr id="17" name="下箭头 16"/>
            <p:cNvSpPr/>
            <p:nvPr/>
          </p:nvSpPr>
          <p:spPr>
            <a:xfrm>
              <a:off x="4058766" y="3940588"/>
              <a:ext cx="303708" cy="235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文本框 20"/>
            <p:cNvSpPr txBox="1"/>
            <p:nvPr/>
          </p:nvSpPr>
          <p:spPr>
            <a:xfrm>
              <a:off x="3865205" y="3560407"/>
              <a:ext cx="1089594" cy="369332"/>
            </a:xfrm>
            <a:prstGeom prst="rect">
              <a:avLst/>
            </a:prstGeom>
            <a:noFill/>
          </p:spPr>
          <p:txBody>
            <a:bodyPr wrap="none" rtlCol="0">
              <a:spAutoFit/>
            </a:bodyPr>
            <a:lstStyle/>
            <a:p>
              <a:r>
                <a:rPr lang="en-US" dirty="0" smtClean="0"/>
                <a:t>estimates</a:t>
              </a:r>
              <a:endParaRPr lang="en-US" dirty="0"/>
            </a:p>
          </p:txBody>
        </p:sp>
        <p:sp>
          <p:nvSpPr>
            <p:cNvPr id="22" name="右箭头 21"/>
            <p:cNvSpPr/>
            <p:nvPr/>
          </p:nvSpPr>
          <p:spPr>
            <a:xfrm>
              <a:off x="8258249" y="3525845"/>
              <a:ext cx="381965" cy="194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22"/>
            <p:cNvSpPr txBox="1"/>
            <p:nvPr/>
          </p:nvSpPr>
          <p:spPr>
            <a:xfrm>
              <a:off x="7972012" y="3221943"/>
              <a:ext cx="599716" cy="369332"/>
            </a:xfrm>
            <a:prstGeom prst="rect">
              <a:avLst/>
            </a:prstGeom>
            <a:noFill/>
          </p:spPr>
          <p:txBody>
            <a:bodyPr wrap="none" rtlCol="0">
              <a:spAutoFit/>
            </a:bodyPr>
            <a:lstStyle/>
            <a:p>
              <a:r>
                <a:rPr lang="en-US" dirty="0" smtClean="0"/>
                <a:t>data</a:t>
              </a:r>
              <a:endParaRPr lang="en-US" dirty="0"/>
            </a:p>
          </p:txBody>
        </p:sp>
        <p:sp>
          <p:nvSpPr>
            <p:cNvPr id="25" name="下箭头 24"/>
            <p:cNvSpPr/>
            <p:nvPr/>
          </p:nvSpPr>
          <p:spPr>
            <a:xfrm>
              <a:off x="10542041" y="3771356"/>
              <a:ext cx="303708" cy="235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文本框 25"/>
            <p:cNvSpPr txBox="1"/>
            <p:nvPr/>
          </p:nvSpPr>
          <p:spPr>
            <a:xfrm>
              <a:off x="10406528" y="3445107"/>
              <a:ext cx="1089594" cy="369332"/>
            </a:xfrm>
            <a:prstGeom prst="rect">
              <a:avLst/>
            </a:prstGeom>
            <a:noFill/>
          </p:spPr>
          <p:txBody>
            <a:bodyPr wrap="none" rtlCol="0">
              <a:spAutoFit/>
            </a:bodyPr>
            <a:lstStyle/>
            <a:p>
              <a:r>
                <a:rPr lang="en-US" dirty="0" smtClean="0"/>
                <a:t>estimates</a:t>
              </a:r>
              <a:endParaRPr lang="en-US" dirty="0"/>
            </a:p>
          </p:txBody>
        </p:sp>
      </p:grpSp>
    </p:spTree>
    <p:extLst>
      <p:ext uri="{BB962C8B-B14F-4D97-AF65-F5344CB8AC3E}">
        <p14:creationId xmlns:p14="http://schemas.microsoft.com/office/powerpoint/2010/main" val="8932369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 </a:t>
            </a:r>
            <a:r>
              <a:rPr lang="en-US" altLang="zh-CN" sz="4400" dirty="0"/>
              <a:t>BPR-oriented Queue Approximation in Phoenix</a:t>
            </a:r>
            <a:endParaRPr lang="zh-CN" altLang="en-US" sz="4400"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a:xfrm>
            <a:off x="10141527" y="6459785"/>
            <a:ext cx="522316" cy="365125"/>
          </a:xfrm>
        </p:spPr>
        <p:txBody>
          <a:bodyPr/>
          <a:lstStyle/>
          <a:p>
            <a:fld id="{1E8E9CB2-2897-44F3-B96C-AE93A821D237}" type="slidenum">
              <a:rPr lang="en-US" sz="1400" smtClean="0"/>
              <a:pPr/>
              <a:t>33</a:t>
            </a:fld>
            <a:endParaRPr lang="en-US" sz="1400" dirty="0"/>
          </a:p>
        </p:txBody>
      </p:sp>
      <p:sp>
        <p:nvSpPr>
          <p:cNvPr id="13"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304007" y="1349795"/>
            <a:ext cx="11426438" cy="4662972"/>
          </a:xfrm>
        </p:spPr>
        <p:txBody>
          <a:bodyPr>
            <a:normAutofit/>
          </a:bodyPr>
          <a:lstStyle/>
          <a:p>
            <a:pPr marL="0" indent="0">
              <a:buNone/>
            </a:pPr>
            <a:r>
              <a:rPr lang="en-US" altLang="zh-CN" sz="2800" dirty="0"/>
              <a:t>Calibration </a:t>
            </a:r>
            <a:r>
              <a:rPr lang="en-US" altLang="zh-CN" sz="2800" dirty="0" smtClean="0"/>
              <a:t>results </a:t>
            </a:r>
            <a:r>
              <a:rPr lang="en-US" altLang="zh-CN" sz="2800" dirty="0"/>
              <a:t>of quadratic form </a:t>
            </a:r>
          </a:p>
        </p:txBody>
      </p:sp>
      <mc:AlternateContent xmlns:mc="http://schemas.openxmlformats.org/markup-compatibility/2006" xmlns:a14="http://schemas.microsoft.com/office/drawing/2010/main">
        <mc:Choice Requires="a14">
          <p:sp>
            <p:nvSpPr>
              <p:cNvPr id="24" name="矩形 23">
                <a:extLst>
                  <a:ext uri="{FF2B5EF4-FFF2-40B4-BE49-F238E27FC236}">
                    <a16:creationId xmlns="" xmlns:a16="http://schemas.microsoft.com/office/drawing/2014/main" id="{C9D64F96-F23E-4AF4-87E8-7076B17400E0}"/>
                  </a:ext>
                </a:extLst>
              </p:cNvPr>
              <p:cNvSpPr/>
              <p:nvPr/>
            </p:nvSpPr>
            <p:spPr>
              <a:xfrm>
                <a:off x="328398" y="3181836"/>
                <a:ext cx="6386954" cy="369332"/>
              </a:xfrm>
              <a:prstGeom prst="rect">
                <a:avLst/>
              </a:prstGeom>
              <a:ln w="38100">
                <a:solidFill>
                  <a:srgbClr val="FF0000"/>
                </a:solidFill>
              </a:ln>
            </p:spPr>
            <p:txBody>
              <a:bodyPr wrap="square">
                <a:spAutoFit/>
              </a:bodyPr>
              <a:lstStyle/>
              <a:p>
                <a:pPr defTabSz="914400" eaLnBrk="1" fontAlgn="auto" hangingPunct="1">
                  <a:spcBef>
                    <a:spcPts val="0"/>
                  </a:spcBef>
                  <a:spcAft>
                    <a:spcPts val="0"/>
                  </a:spcAft>
                </a:pPr>
                <a14:m>
                  <m:oMath xmlns:m="http://schemas.openxmlformats.org/officeDocument/2006/math">
                    <m:r>
                      <a:rPr lang="zh-CN" altLang="en-US" i="1" smtClean="0">
                        <a:solidFill>
                          <a:srgbClr val="002060"/>
                        </a:solidFill>
                        <a:latin typeface="Cambria Math" panose="02040503050406030204" pitchFamily="18" charset="0"/>
                      </a:rPr>
                      <m:t>𝜌</m:t>
                    </m:r>
                    <m:r>
                      <a:rPr lang="zh-CN" altLang="en-US">
                        <a:solidFill>
                          <a:srgbClr val="002060"/>
                        </a:solidFill>
                        <a:latin typeface="Cambria Math" panose="02040503050406030204" pitchFamily="18" charset="0"/>
                      </a:rPr>
                      <m:t>=</m:t>
                    </m:r>
                    <m:r>
                      <a:rPr lang="en-US" altLang="zh-CN">
                        <a:solidFill>
                          <a:srgbClr val="002060"/>
                        </a:solidFill>
                        <a:latin typeface="Cambria Math" panose="02040503050406030204" pitchFamily="18" charset="0"/>
                      </a:rPr>
                      <m:t>4−10</m:t>
                    </m:r>
                    <m:r>
                      <a:rPr lang="en-US" altLang="zh-CN" i="1" baseline="30000" dirty="0">
                        <a:solidFill>
                          <a:srgbClr val="002060"/>
                        </a:solidFill>
                        <a:latin typeface="Cambria Math" panose="02040503050406030204" pitchFamily="18" charset="0"/>
                      </a:rPr>
                      <m:t>4</m:t>
                    </m:r>
                    <m:r>
                      <a:rPr lang="en-US" altLang="zh-CN" i="1" baseline="30000" dirty="0" smtClean="0">
                        <a:solidFill>
                          <a:srgbClr val="002060"/>
                        </a:solidFill>
                        <a:latin typeface="Cambria Math" panose="02040503050406030204" pitchFamily="18" charset="0"/>
                      </a:rPr>
                      <m:t> </m:t>
                    </m:r>
                    <m:r>
                      <a:rPr lang="en-US" altLang="zh-CN" i="1" dirty="0" smtClean="0">
                        <a:solidFill>
                          <a:srgbClr val="002060"/>
                        </a:solidFill>
                        <a:latin typeface="Cambria Math" panose="02040503050406030204" pitchFamily="18" charset="0"/>
                      </a:rPr>
                      <m:t>; </m:t>
                    </m:r>
                    <m:r>
                      <a:rPr lang="en-US" altLang="zh-CN" i="1">
                        <a:solidFill>
                          <a:srgbClr val="002060"/>
                        </a:solidFill>
                        <a:latin typeface="Cambria Math" panose="02040503050406030204" pitchFamily="18" charset="0"/>
                      </a:rPr>
                      <m:t>𝑃</m:t>
                    </m:r>
                    <m:r>
                      <a:rPr lang="zh-CN" altLang="en-US">
                        <a:solidFill>
                          <a:srgbClr val="002060"/>
                        </a:solidFill>
                        <a:latin typeface="Cambria Math" panose="02040503050406030204" pitchFamily="18" charset="0"/>
                      </a:rPr>
                      <m:t>=</m:t>
                    </m:r>
                    <m:r>
                      <a:rPr lang="en-US" altLang="zh-CN" i="1" smtClean="0">
                        <a:solidFill>
                          <a:srgbClr val="002060"/>
                        </a:solidFill>
                        <a:latin typeface="Cambria Math" panose="02040503050406030204" pitchFamily="18" charset="0"/>
                      </a:rPr>
                      <m:t>335</m:t>
                    </m:r>
                    <m:r>
                      <m:rPr>
                        <m:sty m:val="p"/>
                      </m:rPr>
                      <a:rPr lang="en-US" altLang="zh-CN" i="1" smtClean="0">
                        <a:solidFill>
                          <a:srgbClr val="002060"/>
                        </a:solidFill>
                        <a:latin typeface="Cambria Math" panose="02040503050406030204" pitchFamily="18" charset="0"/>
                      </a:rPr>
                      <m:t>min</m:t>
                    </m:r>
                  </m:oMath>
                </a14:m>
                <a:r>
                  <a:rPr lang="en-US" altLang="zh-CN" dirty="0">
                    <a:solidFill>
                      <a:srgbClr val="002060"/>
                    </a:solidFill>
                    <a:latin typeface="Calibri" panose="020F0502020204030204"/>
                    <a:ea typeface="宋体" panose="02010600030101010101" pitchFamily="2" charset="-122"/>
                  </a:rPr>
                  <a:t>s</a:t>
                </a:r>
                <a:r>
                  <a:rPr lang="en-US" altLang="zh-CN" dirty="0" smtClean="0">
                    <a:solidFill>
                      <a:srgbClr val="002060"/>
                    </a:solidFill>
                    <a:latin typeface="Calibri" panose="020F0502020204030204"/>
                    <a:ea typeface="宋体" panose="02010600030101010101" pitchFamily="2" charset="-122"/>
                  </a:rPr>
                  <a:t> (67 five </a:t>
                </a:r>
                <a:r>
                  <a:rPr lang="en-US" altLang="zh-CN" dirty="0" err="1" smtClean="0">
                    <a:solidFill>
                      <a:srgbClr val="002060"/>
                    </a:solidFill>
                    <a:latin typeface="Calibri" panose="020F0502020204030204"/>
                    <a:ea typeface="宋体" panose="02010600030101010101" pitchFamily="2" charset="-122"/>
                  </a:rPr>
                  <a:t>mins</a:t>
                </a:r>
                <a:r>
                  <a:rPr lang="en-US" altLang="zh-CN" dirty="0" smtClean="0">
                    <a:solidFill>
                      <a:srgbClr val="002060"/>
                    </a:solidFill>
                    <a:latin typeface="Calibri" panose="020F0502020204030204"/>
                    <a:ea typeface="宋体" panose="02010600030101010101" pitchFamily="2" charset="-122"/>
                  </a:rPr>
                  <a:t>); </a:t>
                </a:r>
                <a14:m>
                  <m:oMath xmlns:m="http://schemas.openxmlformats.org/officeDocument/2006/math">
                    <m:r>
                      <a:rPr lang="en-US" altLang="zh-CN" i="1">
                        <a:solidFill>
                          <a:srgbClr val="002060"/>
                        </a:solidFill>
                        <a:latin typeface="Cambria Math" panose="02040503050406030204" pitchFamily="18" charset="0"/>
                      </a:rPr>
                      <m:t>𝑅</m:t>
                    </m:r>
                    <m:r>
                      <a:rPr lang="en-US" altLang="zh-CN" i="1" baseline="30000">
                        <a:solidFill>
                          <a:srgbClr val="002060"/>
                        </a:solidFill>
                        <a:latin typeface="Cambria Math" panose="02040503050406030204" pitchFamily="18" charset="0"/>
                      </a:rPr>
                      <m:t>2</m:t>
                    </m:r>
                    <m:r>
                      <a:rPr lang="zh-CN" altLang="en-US">
                        <a:solidFill>
                          <a:srgbClr val="002060"/>
                        </a:solidFill>
                        <a:latin typeface="Cambria Math" panose="02040503050406030204" pitchFamily="18" charset="0"/>
                      </a:rPr>
                      <m:t>=</m:t>
                    </m:r>
                    <m:r>
                      <a:rPr lang="en-US" altLang="zh-CN" i="1">
                        <a:solidFill>
                          <a:srgbClr val="002060"/>
                        </a:solidFill>
                        <a:latin typeface="Cambria Math" panose="02040503050406030204" pitchFamily="18" charset="0"/>
                      </a:rPr>
                      <m:t>0.75</m:t>
                    </m:r>
                  </m:oMath>
                </a14:m>
                <a:endParaRPr lang="en-US" altLang="zh-CN" dirty="0">
                  <a:solidFill>
                    <a:srgbClr val="002060"/>
                  </a:solidFill>
                  <a:latin typeface="Calibri" panose="020F0502020204030204"/>
                  <a:ea typeface="宋体" panose="02010600030101010101" pitchFamily="2" charset="-122"/>
                </a:endParaRPr>
              </a:p>
            </p:txBody>
          </p:sp>
        </mc:Choice>
        <mc:Fallback xmlns="">
          <p:sp>
            <p:nvSpPr>
              <p:cNvPr id="24" name="矩形 23">
                <a:extLst>
                  <a:ext uri="{FF2B5EF4-FFF2-40B4-BE49-F238E27FC236}">
                    <a16:creationId xmlns:a16="http://schemas.microsoft.com/office/drawing/2014/main" xmlns="" xmlns:a14="http://schemas.microsoft.com/office/drawing/2010/main" id="{C9D64F96-F23E-4AF4-87E8-7076B17400E0}"/>
                  </a:ext>
                </a:extLst>
              </p:cNvPr>
              <p:cNvSpPr>
                <a:spLocks noRot="1" noChangeAspect="1" noMove="1" noResize="1" noEditPoints="1" noAdjustHandles="1" noChangeArrowheads="1" noChangeShapeType="1" noTextEdit="1"/>
              </p:cNvSpPr>
              <p:nvPr/>
            </p:nvSpPr>
            <p:spPr>
              <a:xfrm>
                <a:off x="328398" y="3181836"/>
                <a:ext cx="6386954" cy="369332"/>
              </a:xfrm>
              <a:prstGeom prst="rect">
                <a:avLst/>
              </a:prstGeom>
              <a:blipFill rotWithShape="0">
                <a:blip r:embed="rId3"/>
                <a:stretch>
                  <a:fillRect t="-4478" b="-17910"/>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 xmlns:a16="http://schemas.microsoft.com/office/drawing/2014/main" id="{D6E6C055-4400-4FBB-B370-75FF1775F7B0}"/>
                  </a:ext>
                </a:extLst>
              </p:cNvPr>
              <p:cNvSpPr/>
              <p:nvPr/>
            </p:nvSpPr>
            <p:spPr>
              <a:xfrm>
                <a:off x="428525" y="2150994"/>
                <a:ext cx="7335726" cy="793807"/>
              </a:xfrm>
              <a:prstGeom prst="rect">
                <a:avLst/>
              </a:prstGeom>
            </p:spPr>
            <p:txBody>
              <a:bodyPr wrap="none">
                <a:spAutoFit/>
              </a:bodyPr>
              <a:lstStyle/>
              <a:p>
                <a:pPr defTabSz="914400" eaLnBrk="1" fontAlgn="auto" hangingPunct="1">
                  <a:spcBef>
                    <a:spcPts val="0"/>
                  </a:spcBef>
                  <a:spcAft>
                    <a:spcPts val="0"/>
                  </a:spcAft>
                </a:pPr>
                <a14:m>
                  <m:oMath xmlns:m="http://schemas.openxmlformats.org/officeDocument/2006/math">
                    <m:r>
                      <a:rPr lang="zh-CN" altLang="en-US" sz="2000" i="1" smtClean="0">
                        <a:solidFill>
                          <a:srgbClr val="002060"/>
                        </a:solidFill>
                        <a:latin typeface="Cambria Math" panose="02040503050406030204" pitchFamily="18" charset="0"/>
                      </a:rPr>
                      <m:t>𝑡</m:t>
                    </m:r>
                    <m:r>
                      <a:rPr lang="zh-CN" altLang="en-US" sz="2000">
                        <a:solidFill>
                          <a:srgbClr val="002060"/>
                        </a:solidFill>
                        <a:latin typeface="Cambria Math" panose="02040503050406030204" pitchFamily="18" charset="0"/>
                      </a:rPr>
                      <m:t>=</m:t>
                    </m:r>
                    <m:sSub>
                      <m:sSubPr>
                        <m:ctrlPr>
                          <a:rPr lang="zh-CN" altLang="en-US" sz="2000" i="1">
                            <a:solidFill>
                              <a:srgbClr val="002060"/>
                            </a:solidFill>
                            <a:latin typeface="Cambria Math" panose="02040503050406030204" pitchFamily="18" charset="0"/>
                          </a:rPr>
                        </m:ctrlPr>
                      </m:sSubPr>
                      <m:e>
                        <m:r>
                          <a:rPr lang="zh-CN" altLang="en-US" sz="2000" i="1">
                            <a:solidFill>
                              <a:srgbClr val="002060"/>
                            </a:solidFill>
                            <a:latin typeface="Cambria Math" panose="02040503050406030204" pitchFamily="18" charset="0"/>
                          </a:rPr>
                          <m:t>𝑡</m:t>
                        </m:r>
                      </m:e>
                      <m:sub>
                        <m:r>
                          <a:rPr lang="zh-CN" altLang="en-US" sz="2000" i="1">
                            <a:solidFill>
                              <a:srgbClr val="002060"/>
                            </a:solidFill>
                            <a:latin typeface="Cambria Math" panose="02040503050406030204" pitchFamily="18" charset="0"/>
                          </a:rPr>
                          <m:t>𝑓</m:t>
                        </m:r>
                      </m:sub>
                    </m:sSub>
                    <m:r>
                      <a:rPr lang="zh-CN" altLang="en-US" sz="2000">
                        <a:solidFill>
                          <a:srgbClr val="002060"/>
                        </a:solidFill>
                        <a:latin typeface="Cambria Math" panose="02040503050406030204" pitchFamily="18" charset="0"/>
                      </a:rPr>
                      <m:t>+</m:t>
                    </m:r>
                    <m:r>
                      <a:rPr lang="zh-CN" altLang="en-US" sz="2000" i="1">
                        <a:solidFill>
                          <a:srgbClr val="002060"/>
                        </a:solidFill>
                        <a:latin typeface="Cambria Math" panose="02040503050406030204" pitchFamily="18" charset="0"/>
                      </a:rPr>
                      <m:t>𝑤</m:t>
                    </m:r>
                    <m:r>
                      <a:rPr lang="zh-CN" altLang="en-US" sz="2000">
                        <a:solidFill>
                          <a:srgbClr val="002060"/>
                        </a:solidFill>
                        <a:latin typeface="Cambria Math" panose="02040503050406030204" pitchFamily="18" charset="0"/>
                      </a:rPr>
                      <m:t>=</m:t>
                    </m:r>
                    <m:sSub>
                      <m:sSubPr>
                        <m:ctrlPr>
                          <a:rPr lang="zh-CN" altLang="en-US" sz="2000" i="1">
                            <a:solidFill>
                              <a:srgbClr val="002060"/>
                            </a:solidFill>
                            <a:latin typeface="Cambria Math" panose="02040503050406030204" pitchFamily="18" charset="0"/>
                          </a:rPr>
                        </m:ctrlPr>
                      </m:sSubPr>
                      <m:e>
                        <m:r>
                          <a:rPr lang="zh-CN" altLang="en-US" sz="2000" i="1">
                            <a:solidFill>
                              <a:srgbClr val="002060"/>
                            </a:solidFill>
                            <a:latin typeface="Cambria Math" panose="02040503050406030204" pitchFamily="18" charset="0"/>
                          </a:rPr>
                          <m:t>𝑡</m:t>
                        </m:r>
                      </m:e>
                      <m:sub>
                        <m:r>
                          <a:rPr lang="zh-CN" altLang="en-US" sz="2000" i="1">
                            <a:solidFill>
                              <a:srgbClr val="002060"/>
                            </a:solidFill>
                            <a:latin typeface="Cambria Math" panose="02040503050406030204" pitchFamily="18" charset="0"/>
                          </a:rPr>
                          <m:t>𝑓</m:t>
                        </m:r>
                      </m:sub>
                    </m:sSub>
                    <m:d>
                      <m:dPr>
                        <m:begChr m:val="["/>
                        <m:endChr m:val="]"/>
                        <m:ctrlPr>
                          <a:rPr lang="zh-CN" altLang="en-US" sz="2000" i="1">
                            <a:solidFill>
                              <a:srgbClr val="002060"/>
                            </a:solidFill>
                            <a:latin typeface="Cambria Math" panose="02040503050406030204" pitchFamily="18" charset="0"/>
                          </a:rPr>
                        </m:ctrlPr>
                      </m:dPr>
                      <m:e>
                        <m:r>
                          <a:rPr lang="zh-CN" altLang="en-US" sz="2000">
                            <a:solidFill>
                              <a:srgbClr val="002060"/>
                            </a:solidFill>
                            <a:latin typeface="Cambria Math" panose="02040503050406030204" pitchFamily="18" charset="0"/>
                          </a:rPr>
                          <m:t>1+</m:t>
                        </m:r>
                        <m:f>
                          <m:fPr>
                            <m:ctrlPr>
                              <a:rPr lang="zh-CN" altLang="en-US" sz="2000" i="1">
                                <a:solidFill>
                                  <a:srgbClr val="002060"/>
                                </a:solidFill>
                                <a:latin typeface="Cambria Math" panose="02040503050406030204" pitchFamily="18" charset="0"/>
                              </a:rPr>
                            </m:ctrlPr>
                          </m:fPr>
                          <m:num>
                            <m:r>
                              <a:rPr lang="zh-CN" altLang="en-US" sz="2000" i="1">
                                <a:solidFill>
                                  <a:srgbClr val="002060"/>
                                </a:solidFill>
                                <a:latin typeface="Cambria Math" panose="02040503050406030204" pitchFamily="18" charset="0"/>
                              </a:rPr>
                              <m:t>𝜌</m:t>
                            </m:r>
                          </m:num>
                          <m:den>
                            <m:r>
                              <a:rPr lang="zh-CN" altLang="en-US" sz="2000">
                                <a:solidFill>
                                  <a:srgbClr val="002060"/>
                                </a:solidFill>
                                <a:latin typeface="Cambria Math" panose="02040503050406030204" pitchFamily="18" charset="0"/>
                              </a:rPr>
                              <m:t>36</m:t>
                            </m:r>
                            <m:r>
                              <a:rPr lang="zh-CN" altLang="en-US" sz="2000" i="1">
                                <a:solidFill>
                                  <a:srgbClr val="002060"/>
                                </a:solidFill>
                                <a:latin typeface="Cambria Math" panose="02040503050406030204" pitchFamily="18" charset="0"/>
                              </a:rPr>
                              <m:t>𝜇</m:t>
                            </m:r>
                            <m:r>
                              <a:rPr lang="zh-CN" altLang="en-US" sz="2000">
                                <a:solidFill>
                                  <a:srgbClr val="002060"/>
                                </a:solidFill>
                                <a:latin typeface="Cambria Math" panose="02040503050406030204" pitchFamily="18" charset="0"/>
                              </a:rPr>
                              <m:t>⋅</m:t>
                            </m:r>
                            <m:sSub>
                              <m:sSubPr>
                                <m:ctrlPr>
                                  <a:rPr lang="zh-CN" altLang="en-US" sz="2000" i="1">
                                    <a:solidFill>
                                      <a:srgbClr val="002060"/>
                                    </a:solidFill>
                                    <a:latin typeface="Cambria Math" panose="02040503050406030204" pitchFamily="18" charset="0"/>
                                  </a:rPr>
                                </m:ctrlPr>
                              </m:sSubPr>
                              <m:e>
                                <m:r>
                                  <a:rPr lang="zh-CN" altLang="en-US" sz="2000" i="1">
                                    <a:solidFill>
                                      <a:srgbClr val="002060"/>
                                    </a:solidFill>
                                    <a:latin typeface="Cambria Math" panose="02040503050406030204" pitchFamily="18" charset="0"/>
                                  </a:rPr>
                                  <m:t>𝑡</m:t>
                                </m:r>
                              </m:e>
                              <m:sub>
                                <m:r>
                                  <a:rPr lang="zh-CN" altLang="en-US" sz="2000" i="1">
                                    <a:solidFill>
                                      <a:srgbClr val="002060"/>
                                    </a:solidFill>
                                    <a:latin typeface="Cambria Math" panose="02040503050406030204" pitchFamily="18" charset="0"/>
                                  </a:rPr>
                                  <m:t>𝑓</m:t>
                                </m:r>
                              </m:sub>
                            </m:sSub>
                          </m:den>
                        </m:f>
                        <m:r>
                          <a:rPr lang="zh-CN" altLang="en-US" sz="2000">
                            <a:solidFill>
                              <a:srgbClr val="002060"/>
                            </a:solidFill>
                            <a:latin typeface="Cambria Math" panose="02040503050406030204" pitchFamily="18" charset="0"/>
                          </a:rPr>
                          <m:t>⋅</m:t>
                        </m:r>
                        <m:sSup>
                          <m:sSupPr>
                            <m:ctrlPr>
                              <a:rPr lang="zh-CN" altLang="en-US" sz="2000" i="1">
                                <a:solidFill>
                                  <a:srgbClr val="002060"/>
                                </a:solidFill>
                                <a:latin typeface="Cambria Math" panose="02040503050406030204" pitchFamily="18" charset="0"/>
                              </a:rPr>
                            </m:ctrlPr>
                          </m:sSupPr>
                          <m:e>
                            <m:d>
                              <m:dPr>
                                <m:ctrlPr>
                                  <a:rPr lang="zh-CN" altLang="en-US" sz="2000" i="1">
                                    <a:solidFill>
                                      <a:srgbClr val="002060"/>
                                    </a:solidFill>
                                    <a:latin typeface="Cambria Math" panose="02040503050406030204" pitchFamily="18" charset="0"/>
                                  </a:rPr>
                                </m:ctrlPr>
                              </m:dPr>
                              <m:e>
                                <m:f>
                                  <m:fPr>
                                    <m:ctrlPr>
                                      <a:rPr lang="zh-CN" altLang="en-US" sz="2000" i="1">
                                        <a:solidFill>
                                          <a:srgbClr val="002060"/>
                                        </a:solidFill>
                                        <a:latin typeface="Cambria Math" panose="02040503050406030204" pitchFamily="18" charset="0"/>
                                      </a:rPr>
                                    </m:ctrlPr>
                                  </m:fPr>
                                  <m:num>
                                    <m:r>
                                      <a:rPr lang="zh-CN" altLang="en-US" sz="2000" i="1">
                                        <a:solidFill>
                                          <a:srgbClr val="002060"/>
                                        </a:solidFill>
                                        <a:latin typeface="Cambria Math" panose="02040503050406030204" pitchFamily="18" charset="0"/>
                                      </a:rPr>
                                      <m:t>𝐷</m:t>
                                    </m:r>
                                  </m:num>
                                  <m:den>
                                    <m:r>
                                      <a:rPr lang="zh-CN" altLang="en-US" sz="2000" i="1">
                                        <a:solidFill>
                                          <a:srgbClr val="002060"/>
                                        </a:solidFill>
                                        <a:latin typeface="Cambria Math" panose="02040503050406030204" pitchFamily="18" charset="0"/>
                                      </a:rPr>
                                      <m:t>𝜇</m:t>
                                    </m:r>
                                  </m:den>
                                </m:f>
                              </m:e>
                            </m:d>
                          </m:e>
                          <m:sup>
                            <m:r>
                              <a:rPr lang="zh-CN" altLang="en-US" sz="2000">
                                <a:solidFill>
                                  <a:srgbClr val="002060"/>
                                </a:solidFill>
                                <a:latin typeface="Cambria Math" panose="02040503050406030204" pitchFamily="18" charset="0"/>
                              </a:rPr>
                              <m:t>3</m:t>
                            </m:r>
                          </m:sup>
                        </m:sSup>
                      </m:e>
                    </m:d>
                  </m:oMath>
                </a14:m>
                <a:r>
                  <a:rPr lang="en-US" altLang="zh-CN" sz="2400" dirty="0" smtClean="0">
                    <a:solidFill>
                      <a:srgbClr val="002060"/>
                    </a:solidFill>
                    <a:latin typeface="Calibri" panose="020F0502020204030204"/>
                    <a:ea typeface="宋体" panose="02010600030101010101" pitchFamily="2" charset="-122"/>
                  </a:rPr>
                  <a:t>=</a:t>
                </a:r>
                <a:r>
                  <a:rPr lang="zh-CN" altLang="en-US" sz="2400" dirty="0">
                    <a:solidFill>
                      <a:srgbClr val="002060"/>
                    </a:solidFill>
                    <a:latin typeface="Calibri" panose="020F0502020204030204"/>
                    <a:ea typeface="宋体" panose="02010600030101010101" pitchFamily="2" charset="-122"/>
                  </a:rPr>
                  <a:t> </a:t>
                </a:r>
                <a14:m>
                  <m:oMath xmlns:m="http://schemas.openxmlformats.org/officeDocument/2006/math">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1">
                            <a:solidFill>
                              <a:srgbClr val="002060"/>
                            </a:solidFill>
                            <a:latin typeface="Cambria Math" panose="02040503050406030204" pitchFamily="18" charset="0"/>
                          </a:rPr>
                          <m:t>𝑓</m:t>
                        </m:r>
                      </m:sub>
                    </m:sSub>
                    <m:d>
                      <m:dPr>
                        <m:begChr m:val="["/>
                        <m:endChr m:val="]"/>
                        <m:ctrlPr>
                          <a:rPr lang="zh-CN" altLang="en-US" sz="2400" i="1">
                            <a:solidFill>
                              <a:srgbClr val="002060"/>
                            </a:solidFill>
                            <a:latin typeface="Cambria Math" panose="02040503050406030204" pitchFamily="18" charset="0"/>
                          </a:rPr>
                        </m:ctrlPr>
                      </m:dPr>
                      <m:e>
                        <m:r>
                          <a:rPr lang="zh-CN" altLang="en-US" sz="2400">
                            <a:solidFill>
                              <a:srgbClr val="002060"/>
                            </a:solidFill>
                            <a:latin typeface="Cambria Math" panose="02040503050406030204" pitchFamily="18" charset="0"/>
                          </a:rPr>
                          <m:t>1+</m:t>
                        </m:r>
                        <m:f>
                          <m:fPr>
                            <m:ctrlPr>
                              <a:rPr lang="zh-CN" altLang="en-US" sz="2400" i="1">
                                <a:solidFill>
                                  <a:srgbClr val="002060"/>
                                </a:solidFill>
                                <a:latin typeface="Cambria Math" panose="02040503050406030204" pitchFamily="18" charset="0"/>
                              </a:rPr>
                            </m:ctrlPr>
                          </m:fPr>
                          <m:num>
                            <m:r>
                              <a:rPr lang="zh-CN" altLang="en-US" sz="2400" i="1">
                                <a:solidFill>
                                  <a:srgbClr val="002060"/>
                                </a:solidFill>
                                <a:latin typeface="Cambria Math" panose="02040503050406030204" pitchFamily="18" charset="0"/>
                              </a:rPr>
                              <m:t>𝜌</m:t>
                            </m:r>
                          </m:num>
                          <m:den>
                            <m:r>
                              <a:rPr lang="zh-CN" altLang="en-US" sz="2400">
                                <a:solidFill>
                                  <a:srgbClr val="002060"/>
                                </a:solidFill>
                                <a:latin typeface="Cambria Math" panose="02040503050406030204" pitchFamily="18" charset="0"/>
                              </a:rPr>
                              <m:t>36</m:t>
                            </m:r>
                            <m:r>
                              <a:rPr lang="zh-CN" altLang="en-US" sz="2400" i="1">
                                <a:solidFill>
                                  <a:srgbClr val="002060"/>
                                </a:solidFill>
                                <a:latin typeface="Cambria Math" panose="02040503050406030204" pitchFamily="18" charset="0"/>
                              </a:rPr>
                              <m:t>𝜇</m:t>
                            </m:r>
                            <m:r>
                              <a:rPr lang="zh-CN" altLang="en-US" sz="240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1">
                                    <a:solidFill>
                                      <a:srgbClr val="002060"/>
                                    </a:solidFill>
                                    <a:latin typeface="Cambria Math" panose="02040503050406030204" pitchFamily="18" charset="0"/>
                                  </a:rPr>
                                  <m:t>𝑓</m:t>
                                </m:r>
                              </m:sub>
                            </m:sSub>
                          </m:den>
                        </m:f>
                        <m:r>
                          <a:rPr lang="zh-CN" altLang="en-US" sz="2400">
                            <a:solidFill>
                              <a:srgbClr val="002060"/>
                            </a:solidFill>
                            <a:latin typeface="Cambria Math" panose="02040503050406030204" pitchFamily="18" charset="0"/>
                          </a:rPr>
                          <m:t>⋅</m:t>
                        </m:r>
                        <m:sSup>
                          <m:sSupPr>
                            <m:ctrlPr>
                              <a:rPr lang="en-US" altLang="zh-CN" sz="2400" i="1" smtClean="0">
                                <a:solidFill>
                                  <a:srgbClr val="002060"/>
                                </a:solidFill>
                                <a:latin typeface="Cambria Math" panose="02040503050406030204" pitchFamily="18" charset="0"/>
                              </a:rPr>
                            </m:ctrlPr>
                          </m:sSupPr>
                          <m:e>
                            <m:r>
                              <a:rPr lang="en-US" altLang="zh-CN" sz="2400" i="1" smtClean="0">
                                <a:solidFill>
                                  <a:srgbClr val="002060"/>
                                </a:solidFill>
                                <a:latin typeface="Cambria Math" panose="02040503050406030204" pitchFamily="18" charset="0"/>
                              </a:rPr>
                              <m:t>𝑃</m:t>
                            </m:r>
                          </m:e>
                          <m:sup>
                            <m:r>
                              <a:rPr lang="en-US" altLang="zh-CN" sz="2400" i="1" smtClean="0">
                                <a:solidFill>
                                  <a:srgbClr val="002060"/>
                                </a:solidFill>
                                <a:latin typeface="Cambria Math" panose="02040503050406030204" pitchFamily="18" charset="0"/>
                              </a:rPr>
                              <m:t>3</m:t>
                            </m:r>
                          </m:sup>
                        </m:sSup>
                        <m:sSup>
                          <m:sSupPr>
                            <m:ctrlPr>
                              <a:rPr lang="zh-CN" altLang="en-US" sz="2400" i="1">
                                <a:solidFill>
                                  <a:srgbClr val="002060"/>
                                </a:solidFill>
                                <a:latin typeface="Cambria Math" panose="02040503050406030204" pitchFamily="18" charset="0"/>
                              </a:rPr>
                            </m:ctrlPr>
                          </m:sSupPr>
                          <m:e>
                            <m:d>
                              <m:dPr>
                                <m:ctrlPr>
                                  <a:rPr lang="zh-CN" altLang="en-US" sz="2400" i="1">
                                    <a:solidFill>
                                      <a:srgbClr val="002060"/>
                                    </a:solidFill>
                                    <a:latin typeface="Cambria Math" panose="02040503050406030204" pitchFamily="18" charset="0"/>
                                  </a:rPr>
                                </m:ctrlPr>
                              </m:dPr>
                              <m:e>
                                <m:f>
                                  <m:fPr>
                                    <m:ctrlPr>
                                      <a:rPr lang="zh-CN" altLang="en-US" sz="2400" i="1">
                                        <a:solidFill>
                                          <a:srgbClr val="002060"/>
                                        </a:solidFill>
                                        <a:latin typeface="Cambria Math" panose="02040503050406030204" pitchFamily="18" charset="0"/>
                                      </a:rPr>
                                    </m:ctrlPr>
                                  </m:fPr>
                                  <m:num>
                                    <m:r>
                                      <a:rPr lang="zh-CN" altLang="en-US" sz="2400" i="1">
                                        <a:solidFill>
                                          <a:srgbClr val="002060"/>
                                        </a:solidFill>
                                        <a:latin typeface="Cambria Math" panose="02040503050406030204" pitchFamily="18" charset="0"/>
                                      </a:rPr>
                                      <m:t>𝐷</m:t>
                                    </m:r>
                                    <m:r>
                                      <a:rPr lang="en-US" altLang="zh-CN" sz="2400" i="1" smtClean="0">
                                        <a:solidFill>
                                          <a:srgbClr val="002060"/>
                                        </a:solidFill>
                                        <a:latin typeface="Cambria Math" panose="02040503050406030204" pitchFamily="18" charset="0"/>
                                      </a:rPr>
                                      <m:t>/</m:t>
                                    </m:r>
                                    <m:r>
                                      <a:rPr lang="en-US" altLang="zh-CN" sz="2400" i="1" smtClean="0">
                                        <a:solidFill>
                                          <a:srgbClr val="002060"/>
                                        </a:solidFill>
                                        <a:latin typeface="Cambria Math" panose="02040503050406030204" pitchFamily="18" charset="0"/>
                                      </a:rPr>
                                      <m:t>𝑃</m:t>
                                    </m:r>
                                  </m:num>
                                  <m:den>
                                    <m:r>
                                      <a:rPr lang="zh-CN" altLang="en-US" sz="2400" i="1">
                                        <a:solidFill>
                                          <a:srgbClr val="002060"/>
                                        </a:solidFill>
                                        <a:latin typeface="Cambria Math" panose="02040503050406030204" pitchFamily="18" charset="0"/>
                                      </a:rPr>
                                      <m:t>𝜇</m:t>
                                    </m:r>
                                  </m:den>
                                </m:f>
                              </m:e>
                            </m:d>
                          </m:e>
                          <m:sup>
                            <m:r>
                              <a:rPr lang="zh-CN" altLang="en-US" sz="2400">
                                <a:solidFill>
                                  <a:srgbClr val="002060"/>
                                </a:solidFill>
                                <a:latin typeface="Cambria Math" panose="02040503050406030204" pitchFamily="18" charset="0"/>
                              </a:rPr>
                              <m:t>3</m:t>
                            </m:r>
                          </m:sup>
                        </m:sSup>
                      </m:e>
                    </m:d>
                  </m:oMath>
                </a14:m>
                <a:endParaRPr lang="zh-CN" altLang="en-US" sz="2400" dirty="0">
                  <a:solidFill>
                    <a:srgbClr val="002060"/>
                  </a:solidFill>
                  <a:latin typeface="Calibri" panose="020F0502020204030204"/>
                  <a:ea typeface="宋体" panose="02010600030101010101" pitchFamily="2" charset="-122"/>
                </a:endParaRPr>
              </a:p>
            </p:txBody>
          </p:sp>
        </mc:Choice>
        <mc:Fallback xmlns="">
          <p:sp>
            <p:nvSpPr>
              <p:cNvPr id="16" name="矩形 15">
                <a:extLst>
                  <a:ext uri="{FF2B5EF4-FFF2-40B4-BE49-F238E27FC236}">
                    <a16:creationId xmlns:a16="http://schemas.microsoft.com/office/drawing/2014/main" xmlns="" xmlns:a14="http://schemas.microsoft.com/office/drawing/2010/main" id="{D6E6C055-4400-4FBB-B370-75FF1775F7B0}"/>
                  </a:ext>
                </a:extLst>
              </p:cNvPr>
              <p:cNvSpPr>
                <a:spLocks noRot="1" noChangeAspect="1" noMove="1" noResize="1" noEditPoints="1" noAdjustHandles="1" noChangeArrowheads="1" noChangeShapeType="1" noTextEdit="1"/>
              </p:cNvSpPr>
              <p:nvPr/>
            </p:nvSpPr>
            <p:spPr>
              <a:xfrm>
                <a:off x="428525" y="2150994"/>
                <a:ext cx="7335726" cy="793807"/>
              </a:xfrm>
              <a:prstGeom prst="rect">
                <a:avLst/>
              </a:prstGeom>
              <a:blipFill rotWithShape="0">
                <a:blip r:embed="rId4"/>
                <a:stretch>
                  <a:fillRect/>
                </a:stretch>
              </a:blipFill>
            </p:spPr>
            <p:txBody>
              <a:bodyPr/>
              <a:lstStyle/>
              <a:p>
                <a:r>
                  <a:rPr lang="en-US">
                    <a:noFill/>
                  </a:rPr>
                  <a:t> </a:t>
                </a:r>
              </a:p>
            </p:txBody>
          </p:sp>
        </mc:Fallback>
      </mc:AlternateContent>
      <p:sp>
        <p:nvSpPr>
          <p:cNvPr id="2" name="矩形 1"/>
          <p:cNvSpPr/>
          <p:nvPr/>
        </p:nvSpPr>
        <p:spPr>
          <a:xfrm>
            <a:off x="184070" y="3617621"/>
            <a:ext cx="7536938" cy="584775"/>
          </a:xfrm>
          <a:prstGeom prst="rect">
            <a:avLst/>
          </a:prstGeom>
        </p:spPr>
        <p:txBody>
          <a:bodyPr wrap="square">
            <a:spAutoFit/>
          </a:bodyPr>
          <a:lstStyle/>
          <a:p>
            <a:pPr defTabSz="914400" eaLnBrk="1" fontAlgn="auto" hangingPunct="1">
              <a:spcBef>
                <a:spcPts val="0"/>
              </a:spcBef>
              <a:spcAft>
                <a:spcPts val="0"/>
              </a:spcAft>
            </a:pPr>
            <a:r>
              <a:rPr lang="en-US" sz="1600" b="1" dirty="0">
                <a:solidFill>
                  <a:srgbClr val="C00000"/>
                </a:solidFill>
                <a:latin typeface="Calibri" panose="020F0502020204030204"/>
                <a:ea typeface="+mn-ea"/>
              </a:rPr>
              <a:t>Free flow speed = 63.9 </a:t>
            </a:r>
            <a:r>
              <a:rPr lang="en-US" sz="1600" b="1" dirty="0" smtClean="0">
                <a:solidFill>
                  <a:srgbClr val="C00000"/>
                </a:solidFill>
                <a:latin typeface="Calibri" panose="020F0502020204030204"/>
                <a:ea typeface="+mn-ea"/>
              </a:rPr>
              <a:t>mile/hour =1.065mile/min</a:t>
            </a:r>
            <a:endParaRPr lang="en-US" sz="1600" b="1" dirty="0">
              <a:solidFill>
                <a:srgbClr val="C00000"/>
              </a:solidFill>
              <a:latin typeface="Calibri" panose="020F0502020204030204"/>
              <a:ea typeface="+mn-ea"/>
            </a:endParaRPr>
          </a:p>
          <a:p>
            <a:pPr defTabSz="914400" eaLnBrk="1" fontAlgn="auto" hangingPunct="1">
              <a:spcBef>
                <a:spcPts val="0"/>
              </a:spcBef>
              <a:spcAft>
                <a:spcPts val="0"/>
              </a:spcAft>
            </a:pPr>
            <a:r>
              <a:rPr lang="en-US" sz="1600" b="1" dirty="0">
                <a:solidFill>
                  <a:srgbClr val="C00000"/>
                </a:solidFill>
                <a:latin typeface="Calibri" panose="020F0502020204030204"/>
                <a:ea typeface="+mn-ea"/>
              </a:rPr>
              <a:t>Free flow travel time =1.04 mile /(1.065 mile/min)=</a:t>
            </a:r>
            <a:r>
              <a:rPr lang="en-US" sz="1600" b="1" dirty="0" smtClean="0">
                <a:solidFill>
                  <a:srgbClr val="C00000"/>
                </a:solidFill>
                <a:latin typeface="Calibri" panose="020F0502020204030204"/>
                <a:ea typeface="+mn-ea"/>
              </a:rPr>
              <a:t>0.98min</a:t>
            </a:r>
            <a:endParaRPr lang="en-US" sz="1600" b="1" dirty="0">
              <a:solidFill>
                <a:srgbClr val="C00000"/>
              </a:solidFill>
              <a:latin typeface="Calibri" panose="020F0502020204030204"/>
              <a:ea typeface="+mn-ea"/>
            </a:endParaRPr>
          </a:p>
        </p:txBody>
      </p:sp>
      <mc:AlternateContent xmlns:mc="http://schemas.openxmlformats.org/markup-compatibility/2006" xmlns:a14="http://schemas.microsoft.com/office/drawing/2010/main">
        <mc:Choice Requires="a14">
          <p:sp>
            <p:nvSpPr>
              <p:cNvPr id="7" name="矩形 6"/>
              <p:cNvSpPr/>
              <p:nvPr/>
            </p:nvSpPr>
            <p:spPr>
              <a:xfrm>
                <a:off x="200679" y="4301491"/>
                <a:ext cx="5954422" cy="671530"/>
              </a:xfrm>
              <a:prstGeom prst="rect">
                <a:avLst/>
              </a:prstGeom>
              <a:ln w="76200">
                <a:solidFill>
                  <a:srgbClr val="FF0000"/>
                </a:solidFill>
                <a:prstDash val="dash"/>
              </a:ln>
            </p:spPr>
            <p:txBody>
              <a:bodyPr wrap="square">
                <a:spAutoFit/>
              </a:bodyPr>
              <a:lstStyle/>
              <a:p>
                <a:pPr defTabSz="914400" eaLnBrk="1" fontAlgn="auto" hangingPunct="1">
                  <a:spcBef>
                    <a:spcPts val="0"/>
                  </a:spcBef>
                  <a:spcAft>
                    <a:spcPts val="0"/>
                  </a:spcAft>
                </a:pPr>
                <a14:m>
                  <m:oMath xmlns:m="http://schemas.openxmlformats.org/officeDocument/2006/math">
                    <m:r>
                      <a:rPr lang="zh-CN" altLang="en-US" sz="2400" b="1" i="1" smtClean="0">
                        <a:solidFill>
                          <a:srgbClr val="FF0000"/>
                        </a:solidFill>
                        <a:latin typeface="Cambria Math" panose="02040503050406030204" pitchFamily="18" charset="0"/>
                      </a:rPr>
                      <m:t>𝜶</m:t>
                    </m:r>
                    <m:r>
                      <a:rPr lang="en-US" altLang="zh-CN" sz="2400" b="1" i="1" smtClean="0">
                        <a:solidFill>
                          <a:srgbClr val="FF0000"/>
                        </a:solidFill>
                        <a:latin typeface="Cambria Math" panose="02040503050406030204" pitchFamily="18" charset="0"/>
                      </a:rPr>
                      <m:t>=</m:t>
                    </m:r>
                    <m:f>
                      <m:fPr>
                        <m:ctrlPr>
                          <a:rPr lang="zh-CN" altLang="en-US" sz="2400" b="1" i="1" smtClean="0">
                            <a:solidFill>
                              <a:srgbClr val="FF0000"/>
                            </a:solidFill>
                            <a:latin typeface="Cambria Math" panose="02040503050406030204" pitchFamily="18" charset="0"/>
                          </a:rPr>
                        </m:ctrlPr>
                      </m:fPr>
                      <m:num>
                        <m:r>
                          <a:rPr lang="zh-CN" altLang="en-US" sz="2400" b="1" i="1">
                            <a:solidFill>
                              <a:srgbClr val="FF0000"/>
                            </a:solidFill>
                            <a:latin typeface="Cambria Math" panose="02040503050406030204" pitchFamily="18" charset="0"/>
                          </a:rPr>
                          <m:t>𝝆</m:t>
                        </m:r>
                      </m:num>
                      <m:den>
                        <m:r>
                          <a:rPr lang="zh-CN" altLang="en-US" sz="2400" b="1" i="1">
                            <a:solidFill>
                              <a:srgbClr val="FF0000"/>
                            </a:solidFill>
                            <a:latin typeface="Cambria Math" panose="02040503050406030204" pitchFamily="18" charset="0"/>
                          </a:rPr>
                          <m:t>𝟑𝟔</m:t>
                        </m:r>
                        <m:r>
                          <a:rPr lang="zh-CN" altLang="en-US" sz="2400" b="1" i="1">
                            <a:solidFill>
                              <a:srgbClr val="FF0000"/>
                            </a:solidFill>
                            <a:latin typeface="Cambria Math" panose="02040503050406030204" pitchFamily="18" charset="0"/>
                          </a:rPr>
                          <m:t>𝝁</m:t>
                        </m:r>
                        <m:r>
                          <a:rPr lang="zh-CN" altLang="en-US" sz="2400" b="1">
                            <a:solidFill>
                              <a:srgbClr val="FF0000"/>
                            </a:solidFill>
                            <a:latin typeface="Cambria Math" panose="02040503050406030204" pitchFamily="18" charset="0"/>
                          </a:rPr>
                          <m:t>⋅</m:t>
                        </m:r>
                        <m:sSub>
                          <m:sSubPr>
                            <m:ctrlPr>
                              <a:rPr lang="zh-CN" altLang="en-US" sz="2400" b="1" i="1">
                                <a:solidFill>
                                  <a:srgbClr val="FF0000"/>
                                </a:solidFill>
                                <a:latin typeface="Cambria Math" panose="02040503050406030204" pitchFamily="18" charset="0"/>
                              </a:rPr>
                            </m:ctrlPr>
                          </m:sSubPr>
                          <m:e>
                            <m:r>
                              <a:rPr lang="zh-CN" altLang="en-US" sz="2400" b="1" i="1">
                                <a:solidFill>
                                  <a:srgbClr val="FF0000"/>
                                </a:solidFill>
                                <a:latin typeface="Cambria Math" panose="02040503050406030204" pitchFamily="18" charset="0"/>
                              </a:rPr>
                              <m:t>𝒕</m:t>
                            </m:r>
                          </m:e>
                          <m:sub>
                            <m:r>
                              <a:rPr lang="zh-CN" altLang="en-US" sz="2400" b="1" i="1">
                                <a:solidFill>
                                  <a:srgbClr val="FF0000"/>
                                </a:solidFill>
                                <a:latin typeface="Cambria Math" panose="02040503050406030204" pitchFamily="18" charset="0"/>
                              </a:rPr>
                              <m:t>𝒇</m:t>
                            </m:r>
                          </m:sub>
                        </m:sSub>
                      </m:den>
                    </m:f>
                    <m:r>
                      <a:rPr lang="zh-CN" altLang="en-US" sz="2400" b="1">
                        <a:solidFill>
                          <a:srgbClr val="FF0000"/>
                        </a:solidFill>
                        <a:latin typeface="Cambria Math" panose="02040503050406030204" pitchFamily="18" charset="0"/>
                      </a:rPr>
                      <m:t>⋅</m:t>
                    </m:r>
                    <m:sSup>
                      <m:sSupPr>
                        <m:ctrlPr>
                          <a:rPr lang="zh-CN" altLang="en-US" sz="2400" b="1" i="1">
                            <a:solidFill>
                              <a:srgbClr val="FF0000"/>
                            </a:solidFill>
                            <a:latin typeface="Cambria Math" panose="02040503050406030204" pitchFamily="18" charset="0"/>
                          </a:rPr>
                        </m:ctrlPr>
                      </m:sSupPr>
                      <m:e>
                        <m:d>
                          <m:dPr>
                            <m:ctrlPr>
                              <a:rPr lang="zh-CN" altLang="en-US" sz="2400" b="1" i="1">
                                <a:solidFill>
                                  <a:srgbClr val="FF0000"/>
                                </a:solidFill>
                                <a:latin typeface="Cambria Math" panose="02040503050406030204" pitchFamily="18" charset="0"/>
                              </a:rPr>
                            </m:ctrlPr>
                          </m:dPr>
                          <m:e>
                            <m:r>
                              <a:rPr lang="en-US" altLang="zh-CN" sz="2400" b="1" i="1" smtClean="0">
                                <a:solidFill>
                                  <a:srgbClr val="FF0000"/>
                                </a:solidFill>
                                <a:latin typeface="Cambria Math" panose="02040503050406030204" pitchFamily="18" charset="0"/>
                              </a:rPr>
                              <m:t>𝑷</m:t>
                            </m:r>
                          </m:e>
                        </m:d>
                      </m:e>
                      <m:sup>
                        <m:r>
                          <a:rPr lang="zh-CN" altLang="en-US" sz="2400" b="1" i="1">
                            <a:solidFill>
                              <a:srgbClr val="FF0000"/>
                            </a:solidFill>
                            <a:latin typeface="Cambria Math" panose="02040503050406030204" pitchFamily="18" charset="0"/>
                          </a:rPr>
                          <m:t>𝟑</m:t>
                        </m:r>
                      </m:sup>
                    </m:sSup>
                  </m:oMath>
                </a14:m>
                <a:r>
                  <a:rPr lang="en-US" sz="2000" b="1" dirty="0" smtClean="0">
                    <a:solidFill>
                      <a:srgbClr val="FF0000"/>
                    </a:solidFill>
                    <a:latin typeface="Calibri" panose="020F0502020204030204"/>
                    <a:ea typeface="+mn-ea"/>
                  </a:rPr>
                  <a:t>= 0.15</a:t>
                </a:r>
                <a:endParaRPr lang="en-US" sz="2000" b="1" dirty="0">
                  <a:solidFill>
                    <a:srgbClr val="FF0000"/>
                  </a:solidFill>
                  <a:latin typeface="Calibri" panose="020F0502020204030204"/>
                  <a:ea typeface="+mn-ea"/>
                </a:endParaRPr>
              </a:p>
            </p:txBody>
          </p:sp>
        </mc:Choice>
        <mc:Fallback xmlns="">
          <p:sp>
            <p:nvSpPr>
              <p:cNvPr id="7" name="矩形 6"/>
              <p:cNvSpPr>
                <a:spLocks noRot="1" noChangeAspect="1" noMove="1" noResize="1" noEditPoints="1" noAdjustHandles="1" noChangeArrowheads="1" noChangeShapeType="1" noTextEdit="1"/>
              </p:cNvSpPr>
              <p:nvPr/>
            </p:nvSpPr>
            <p:spPr>
              <a:xfrm>
                <a:off x="200679" y="4301491"/>
                <a:ext cx="5954422" cy="671530"/>
              </a:xfrm>
              <a:prstGeom prst="rect">
                <a:avLst/>
              </a:prstGeom>
              <a:blipFill rotWithShape="0">
                <a:blip r:embed="rId5"/>
                <a:stretch>
                  <a:fillRect/>
                </a:stretch>
              </a:blipFill>
              <a:ln w="76200">
                <a:solidFill>
                  <a:srgbClr val="FF0000"/>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7270307" y="2925952"/>
                <a:ext cx="4576637" cy="369332"/>
              </a:xfrm>
              <a:prstGeom prst="rect">
                <a:avLst/>
              </a:prstGeom>
              <a:noFill/>
            </p:spPr>
            <p:txBody>
              <a:bodyPr wrap="none" rtlCol="0">
                <a:spAutoFit/>
              </a:bodyPr>
              <a:lstStyle/>
              <a:p>
                <a:pPr defTabSz="914400" eaLnBrk="1" fontAlgn="auto" hangingPunct="1">
                  <a:spcBef>
                    <a:spcPts val="0"/>
                  </a:spcBef>
                  <a:spcAft>
                    <a:spcPts val="0"/>
                  </a:spcAft>
                </a:pPr>
                <a:r>
                  <a:rPr lang="en-US" b="1" dirty="0" smtClean="0">
                    <a:solidFill>
                      <a:srgbClr val="FF0000"/>
                    </a:solidFill>
                    <a:latin typeface="Calibri" panose="020F0502020204030204"/>
                    <a:ea typeface="+mn-ea"/>
                  </a:rPr>
                  <a:t>Which is the  </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𝜶</m:t>
                    </m:r>
                  </m:oMath>
                </a14:m>
                <a:r>
                  <a:rPr lang="en-US" b="1" dirty="0" smtClean="0">
                    <a:solidFill>
                      <a:srgbClr val="FF0000"/>
                    </a:solidFill>
                    <a:latin typeface="Calibri" panose="020F0502020204030204"/>
                    <a:ea typeface="+mn-ea"/>
                  </a:rPr>
                  <a:t> in the traditional BPR function</a:t>
                </a:r>
                <a:endParaRPr lang="en-US" b="1" dirty="0">
                  <a:solidFill>
                    <a:srgbClr val="FF0000"/>
                  </a:solidFill>
                  <a:latin typeface="Calibri" panose="020F0502020204030204"/>
                  <a:ea typeface="+mn-ea"/>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7270307" y="2925952"/>
                <a:ext cx="4576637" cy="369332"/>
              </a:xfrm>
              <a:prstGeom prst="rect">
                <a:avLst/>
              </a:prstGeom>
              <a:blipFill rotWithShape="0">
                <a:blip r:embed="rId6"/>
                <a:stretch>
                  <a:fillRect l="-1200" t="-9836" r="-133" b="-24590"/>
                </a:stretch>
              </a:blipFill>
            </p:spPr>
            <p:txBody>
              <a:bodyPr/>
              <a:lstStyle/>
              <a:p>
                <a:r>
                  <a:rPr lang="en-US">
                    <a:noFill/>
                  </a:rPr>
                  <a:t> </a:t>
                </a:r>
              </a:p>
            </p:txBody>
          </p:sp>
        </mc:Fallback>
      </mc:AlternateContent>
      <p:sp>
        <p:nvSpPr>
          <p:cNvPr id="11" name="矩形 10"/>
          <p:cNvSpPr/>
          <p:nvPr/>
        </p:nvSpPr>
        <p:spPr>
          <a:xfrm>
            <a:off x="5299421" y="2298325"/>
            <a:ext cx="1342454" cy="71292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mc:AlternateContent xmlns:mc="http://schemas.openxmlformats.org/markup-compatibility/2006" xmlns:a14="http://schemas.microsoft.com/office/drawing/2010/main">
        <mc:Choice Requires="a14">
          <p:sp>
            <p:nvSpPr>
              <p:cNvPr id="12" name="文本框 11"/>
              <p:cNvSpPr txBox="1"/>
              <p:nvPr/>
            </p:nvSpPr>
            <p:spPr>
              <a:xfrm>
                <a:off x="6728304" y="2907103"/>
                <a:ext cx="455574" cy="369332"/>
              </a:xfrm>
              <a:prstGeom prst="rect">
                <a:avLst/>
              </a:prstGeom>
              <a:noFill/>
            </p:spPr>
            <p:txBody>
              <a:bodyPr wrap="none" rtlCol="0">
                <a:spAutoFit/>
              </a:bodyPr>
              <a:lstStyle/>
              <a:p>
                <a:pPr defTabSz="914400" eaLnBrk="1" fontAlgn="auto" hangingPunct="1">
                  <a:spcBef>
                    <a:spcPts val="0"/>
                  </a:spcBef>
                  <a:spcAft>
                    <a:spcPts val="0"/>
                  </a:spcAft>
                </a:pPr>
                <a:r>
                  <a:rPr lang="en-US" b="1" dirty="0" smtClean="0">
                    <a:solidFill>
                      <a:srgbClr val="FF0000"/>
                    </a:solidFill>
                    <a:latin typeface="Calibri" panose="020F0502020204030204"/>
                    <a:ea typeface="+mn-ea"/>
                  </a:rPr>
                  <a:t>=</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𝜶</m:t>
                    </m:r>
                  </m:oMath>
                </a14:m>
                <a:endParaRPr lang="en-US" b="1" dirty="0">
                  <a:solidFill>
                    <a:srgbClr val="FF0000"/>
                  </a:solidFill>
                  <a:latin typeface="Calibri" panose="020F0502020204030204"/>
                  <a:ea typeface="+mn-ea"/>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6728304" y="2907103"/>
                <a:ext cx="455574" cy="369332"/>
              </a:xfrm>
              <a:prstGeom prst="rect">
                <a:avLst/>
              </a:prstGeom>
              <a:blipFill rotWithShape="0">
                <a:blip r:embed="rId7"/>
                <a:stretch>
                  <a:fillRect l="-12162" t="-10000" b="-26667"/>
                </a:stretch>
              </a:blipFill>
            </p:spPr>
            <p:txBody>
              <a:bodyPr/>
              <a:lstStyle/>
              <a:p>
                <a:r>
                  <a:rPr lang="en-US">
                    <a:noFill/>
                  </a:rPr>
                  <a:t> </a:t>
                </a:r>
              </a:p>
            </p:txBody>
          </p:sp>
        </mc:Fallback>
      </mc:AlternateContent>
      <p:sp>
        <p:nvSpPr>
          <p:cNvPr id="23" name="矩形 22"/>
          <p:cNvSpPr/>
          <p:nvPr/>
        </p:nvSpPr>
        <p:spPr>
          <a:xfrm>
            <a:off x="227313" y="5011864"/>
            <a:ext cx="7536938" cy="369332"/>
          </a:xfrm>
          <a:prstGeom prst="rect">
            <a:avLst/>
          </a:prstGeom>
        </p:spPr>
        <p:txBody>
          <a:bodyPr wrap="square">
            <a:spAutoFit/>
          </a:bodyPr>
          <a:lstStyle/>
          <a:p>
            <a:pPr defTabSz="914400" eaLnBrk="1" fontAlgn="auto" hangingPunct="1">
              <a:spcBef>
                <a:spcPts val="0"/>
              </a:spcBef>
              <a:spcAft>
                <a:spcPts val="0"/>
              </a:spcAft>
            </a:pPr>
            <a:r>
              <a:rPr lang="en-US" b="1" dirty="0" smtClean="0">
                <a:solidFill>
                  <a:srgbClr val="C00000"/>
                </a:solidFill>
                <a:latin typeface="Calibri" panose="020F0502020204030204"/>
                <a:ea typeface="+mn-ea"/>
              </a:rPr>
              <a:t>W=0.98 min + 0.15*0.98 min=1.127 min</a:t>
            </a:r>
            <a:endParaRPr lang="en-US" b="1" dirty="0">
              <a:solidFill>
                <a:srgbClr val="C00000"/>
              </a:solidFill>
              <a:latin typeface="Calibri" panose="020F0502020204030204"/>
              <a:ea typeface="+mn-ea"/>
            </a:endParaRPr>
          </a:p>
        </p:txBody>
      </p:sp>
    </p:spTree>
    <p:extLst>
      <p:ext uri="{BB962C8B-B14F-4D97-AF65-F5344CB8AC3E}">
        <p14:creationId xmlns:p14="http://schemas.microsoft.com/office/powerpoint/2010/main" val="10553567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57">
            <a:extLst>
              <a:ext uri="{FF2B5EF4-FFF2-40B4-BE49-F238E27FC236}">
                <a16:creationId xmlns="" xmlns:a16="http://schemas.microsoft.com/office/drawing/2014/main" id="{82982E24-FADA-43CE-96ED-90667F6F54B2}"/>
              </a:ext>
            </a:extLst>
          </p:cNvPr>
          <p:cNvSpPr>
            <a:spLocks noGrp="1"/>
          </p:cNvSpPr>
          <p:nvPr>
            <p:ph type="title"/>
          </p:nvPr>
        </p:nvSpPr>
        <p:spPr>
          <a:xfrm>
            <a:off x="565264" y="461148"/>
            <a:ext cx="11163993" cy="702303"/>
          </a:xfrm>
        </p:spPr>
        <p:txBody>
          <a:bodyPr>
            <a:normAutofit fontScale="90000"/>
          </a:bodyPr>
          <a:lstStyle/>
          <a:p>
            <a:pPr>
              <a:lnSpc>
                <a:spcPct val="120000"/>
              </a:lnSpc>
            </a:pPr>
            <a:r>
              <a:rPr lang="en-US" altLang="zh-CN" sz="4400" dirty="0" smtClean="0"/>
              <a:t>BPR-oriented </a:t>
            </a:r>
            <a:r>
              <a:rPr lang="en-US" altLang="zh-CN" sz="4400" dirty="0"/>
              <a:t>Queue Approximation in Phoenix</a:t>
            </a:r>
            <a:endParaRPr lang="zh-CN" altLang="en-US" sz="4400" dirty="0"/>
          </a:p>
        </p:txBody>
      </p:sp>
      <p:sp>
        <p:nvSpPr>
          <p:cNvPr id="6" name="灯片编号占位符 5">
            <a:extLst>
              <a:ext uri="{FF2B5EF4-FFF2-40B4-BE49-F238E27FC236}">
                <a16:creationId xmlns="" xmlns:a16="http://schemas.microsoft.com/office/drawing/2014/main" id="{9A9C4928-41FB-4084-9E5C-C13E63F050FD}"/>
              </a:ext>
            </a:extLst>
          </p:cNvPr>
          <p:cNvSpPr>
            <a:spLocks noGrp="1"/>
          </p:cNvSpPr>
          <p:nvPr>
            <p:ph type="sldNum" sz="quarter" idx="4"/>
          </p:nvPr>
        </p:nvSpPr>
        <p:spPr>
          <a:xfrm>
            <a:off x="10141527" y="6459785"/>
            <a:ext cx="522316" cy="365125"/>
          </a:xfrm>
        </p:spPr>
        <p:txBody>
          <a:bodyPr/>
          <a:lstStyle/>
          <a:p>
            <a:fld id="{1E8E9CB2-2897-44F3-B96C-AE93A821D237}" type="slidenum">
              <a:rPr lang="en-US" sz="1400" smtClean="0"/>
              <a:pPr/>
              <a:t>34</a:t>
            </a:fld>
            <a:endParaRPr lang="en-US" sz="1400" dirty="0"/>
          </a:p>
        </p:txBody>
      </p:sp>
      <p:sp>
        <p:nvSpPr>
          <p:cNvPr id="13" name="内容占位符 14">
            <a:extLst>
              <a:ext uri="{FF2B5EF4-FFF2-40B4-BE49-F238E27FC236}">
                <a16:creationId xmlns="" xmlns:a16="http://schemas.microsoft.com/office/drawing/2014/main" id="{A6A725FF-B908-428B-962A-B478BF17F4DB}"/>
              </a:ext>
            </a:extLst>
          </p:cNvPr>
          <p:cNvSpPr>
            <a:spLocks noGrp="1"/>
          </p:cNvSpPr>
          <p:nvPr>
            <p:ph idx="1"/>
          </p:nvPr>
        </p:nvSpPr>
        <p:spPr>
          <a:xfrm>
            <a:off x="304007" y="1349795"/>
            <a:ext cx="11426438" cy="4662972"/>
          </a:xfrm>
        </p:spPr>
        <p:txBody>
          <a:bodyPr>
            <a:normAutofit/>
          </a:bodyPr>
          <a:lstStyle/>
          <a:p>
            <a:pPr marL="0" indent="0">
              <a:buNone/>
            </a:pPr>
            <a:r>
              <a:rPr lang="en-US" altLang="zh-CN" sz="2800" dirty="0"/>
              <a:t>Calibration </a:t>
            </a:r>
            <a:r>
              <a:rPr lang="en-US" altLang="zh-CN" sz="2800" dirty="0" smtClean="0"/>
              <a:t>results </a:t>
            </a:r>
            <a:r>
              <a:rPr lang="en-US" altLang="zh-CN" sz="2800" dirty="0"/>
              <a:t>of </a:t>
            </a:r>
            <a:r>
              <a:rPr lang="en-US" altLang="zh-CN" sz="2800" dirty="0" smtClean="0"/>
              <a:t>cubic </a:t>
            </a:r>
            <a:r>
              <a:rPr lang="en-US" altLang="zh-CN" sz="2800" dirty="0"/>
              <a:t>form </a:t>
            </a:r>
          </a:p>
        </p:txBody>
      </p:sp>
      <mc:AlternateContent xmlns:mc="http://schemas.openxmlformats.org/markup-compatibility/2006" xmlns:a14="http://schemas.microsoft.com/office/drawing/2010/main">
        <mc:Choice Requires="a14">
          <p:sp>
            <p:nvSpPr>
              <p:cNvPr id="24" name="矩形 23">
                <a:extLst>
                  <a:ext uri="{FF2B5EF4-FFF2-40B4-BE49-F238E27FC236}">
                    <a16:creationId xmlns="" xmlns:a16="http://schemas.microsoft.com/office/drawing/2014/main" id="{C9D64F96-F23E-4AF4-87E8-7076B17400E0}"/>
                  </a:ext>
                </a:extLst>
              </p:cNvPr>
              <p:cNvSpPr/>
              <p:nvPr/>
            </p:nvSpPr>
            <p:spPr>
              <a:xfrm>
                <a:off x="297855" y="3431409"/>
                <a:ext cx="6386954" cy="369332"/>
              </a:xfrm>
              <a:prstGeom prst="rect">
                <a:avLst/>
              </a:prstGeom>
              <a:ln w="38100">
                <a:solidFill>
                  <a:srgbClr val="FF0000"/>
                </a:solidFill>
              </a:ln>
            </p:spPr>
            <p:txBody>
              <a:bodyPr wrap="square">
                <a:spAutoFit/>
              </a:bodyPr>
              <a:lstStyle/>
              <a:p>
                <a:pPr defTabSz="914400" eaLnBrk="1" fontAlgn="auto" hangingPunct="1">
                  <a:spcBef>
                    <a:spcPts val="0"/>
                  </a:spcBef>
                  <a:spcAft>
                    <a:spcPts val="0"/>
                  </a:spcAft>
                </a:pPr>
                <a14:m>
                  <m:oMath xmlns:m="http://schemas.openxmlformats.org/officeDocument/2006/math">
                    <m:r>
                      <a:rPr lang="zh-CN" altLang="en-US" i="1" smtClean="0">
                        <a:solidFill>
                          <a:srgbClr val="002060"/>
                        </a:solidFill>
                        <a:latin typeface="Cambria Math" panose="02040503050406030204" pitchFamily="18" charset="0"/>
                      </a:rPr>
                      <m:t>𝜌</m:t>
                    </m:r>
                    <m:r>
                      <a:rPr lang="zh-CN" altLang="en-US">
                        <a:solidFill>
                          <a:srgbClr val="002060"/>
                        </a:solidFill>
                        <a:latin typeface="Cambria Math" panose="02040503050406030204" pitchFamily="18" charset="0"/>
                      </a:rPr>
                      <m:t>=</m:t>
                    </m:r>
                    <m:r>
                      <a:rPr lang="en-US" altLang="zh-CN" smtClean="0">
                        <a:solidFill>
                          <a:srgbClr val="002060"/>
                        </a:solidFill>
                        <a:latin typeface="Cambria Math" panose="02040503050406030204" pitchFamily="18" charset="0"/>
                      </a:rPr>
                      <m:t>1</m:t>
                    </m:r>
                    <m:r>
                      <a:rPr lang="en-US" altLang="zh-CN">
                        <a:solidFill>
                          <a:srgbClr val="002060"/>
                        </a:solidFill>
                        <a:latin typeface="Cambria Math" panose="02040503050406030204" pitchFamily="18" charset="0"/>
                      </a:rPr>
                      <m:t>−10</m:t>
                    </m:r>
                    <m:r>
                      <a:rPr lang="en-US" altLang="zh-CN" i="1" baseline="30000" dirty="0" smtClean="0">
                        <a:solidFill>
                          <a:srgbClr val="002060"/>
                        </a:solidFill>
                        <a:latin typeface="Cambria Math" panose="02040503050406030204" pitchFamily="18" charset="0"/>
                      </a:rPr>
                      <m:t>6 </m:t>
                    </m:r>
                    <m:r>
                      <a:rPr lang="en-US" altLang="zh-CN" i="1" dirty="0" smtClean="0">
                        <a:solidFill>
                          <a:srgbClr val="002060"/>
                        </a:solidFill>
                        <a:latin typeface="Cambria Math" panose="02040503050406030204" pitchFamily="18" charset="0"/>
                      </a:rPr>
                      <m:t>; </m:t>
                    </m:r>
                    <m:r>
                      <a:rPr lang="en-US" altLang="zh-CN" i="1">
                        <a:solidFill>
                          <a:srgbClr val="002060"/>
                        </a:solidFill>
                        <a:latin typeface="Cambria Math" panose="02040503050406030204" pitchFamily="18" charset="0"/>
                      </a:rPr>
                      <m:t>𝑃</m:t>
                    </m:r>
                    <m:r>
                      <a:rPr lang="zh-CN" altLang="en-US">
                        <a:solidFill>
                          <a:srgbClr val="002060"/>
                        </a:solidFill>
                        <a:latin typeface="Cambria Math" panose="02040503050406030204" pitchFamily="18" charset="0"/>
                      </a:rPr>
                      <m:t>=</m:t>
                    </m:r>
                    <m:r>
                      <a:rPr lang="en-US" altLang="zh-CN" i="1" smtClean="0">
                        <a:solidFill>
                          <a:srgbClr val="002060"/>
                        </a:solidFill>
                        <a:latin typeface="Cambria Math" panose="02040503050406030204" pitchFamily="18" charset="0"/>
                      </a:rPr>
                      <m:t>440</m:t>
                    </m:r>
                    <m:r>
                      <m:rPr>
                        <m:sty m:val="p"/>
                      </m:rPr>
                      <a:rPr lang="en-US" altLang="zh-CN" i="1" smtClean="0">
                        <a:solidFill>
                          <a:srgbClr val="002060"/>
                        </a:solidFill>
                        <a:latin typeface="Cambria Math" panose="02040503050406030204" pitchFamily="18" charset="0"/>
                      </a:rPr>
                      <m:t>min</m:t>
                    </m:r>
                  </m:oMath>
                </a14:m>
                <a:r>
                  <a:rPr lang="en-US" altLang="zh-CN" dirty="0">
                    <a:solidFill>
                      <a:srgbClr val="002060"/>
                    </a:solidFill>
                    <a:latin typeface="Calibri" panose="020F0502020204030204"/>
                    <a:ea typeface="宋体" panose="02010600030101010101" pitchFamily="2" charset="-122"/>
                  </a:rPr>
                  <a:t>s</a:t>
                </a:r>
                <a:r>
                  <a:rPr lang="en-US" altLang="zh-CN" dirty="0" smtClean="0">
                    <a:solidFill>
                      <a:srgbClr val="002060"/>
                    </a:solidFill>
                    <a:latin typeface="Calibri" panose="020F0502020204030204"/>
                    <a:ea typeface="宋体" panose="02010600030101010101" pitchFamily="2" charset="-122"/>
                  </a:rPr>
                  <a:t> (67 five </a:t>
                </a:r>
                <a:r>
                  <a:rPr lang="en-US" altLang="zh-CN" dirty="0" err="1" smtClean="0">
                    <a:solidFill>
                      <a:srgbClr val="002060"/>
                    </a:solidFill>
                    <a:latin typeface="Calibri" panose="020F0502020204030204"/>
                    <a:ea typeface="宋体" panose="02010600030101010101" pitchFamily="2" charset="-122"/>
                  </a:rPr>
                  <a:t>mins</a:t>
                </a:r>
                <a:r>
                  <a:rPr lang="en-US" altLang="zh-CN" dirty="0" smtClean="0">
                    <a:solidFill>
                      <a:srgbClr val="002060"/>
                    </a:solidFill>
                    <a:latin typeface="Calibri" panose="020F0502020204030204"/>
                    <a:ea typeface="宋体" panose="02010600030101010101" pitchFamily="2" charset="-122"/>
                  </a:rPr>
                  <a:t>); </a:t>
                </a:r>
                <a14:m>
                  <m:oMath xmlns:m="http://schemas.openxmlformats.org/officeDocument/2006/math">
                    <m:r>
                      <a:rPr lang="en-US" altLang="zh-CN" i="1">
                        <a:solidFill>
                          <a:srgbClr val="002060"/>
                        </a:solidFill>
                        <a:latin typeface="Cambria Math" panose="02040503050406030204" pitchFamily="18" charset="0"/>
                      </a:rPr>
                      <m:t>𝑅</m:t>
                    </m:r>
                    <m:r>
                      <a:rPr lang="en-US" altLang="zh-CN" i="1" baseline="30000">
                        <a:solidFill>
                          <a:srgbClr val="002060"/>
                        </a:solidFill>
                        <a:latin typeface="Cambria Math" panose="02040503050406030204" pitchFamily="18" charset="0"/>
                      </a:rPr>
                      <m:t>2</m:t>
                    </m:r>
                    <m:r>
                      <a:rPr lang="zh-CN" altLang="en-US">
                        <a:solidFill>
                          <a:srgbClr val="002060"/>
                        </a:solidFill>
                        <a:latin typeface="Cambria Math" panose="02040503050406030204" pitchFamily="18" charset="0"/>
                      </a:rPr>
                      <m:t>=</m:t>
                    </m:r>
                    <m:r>
                      <a:rPr lang="en-US" altLang="zh-CN" i="1">
                        <a:solidFill>
                          <a:srgbClr val="002060"/>
                        </a:solidFill>
                        <a:latin typeface="Cambria Math" panose="02040503050406030204" pitchFamily="18" charset="0"/>
                      </a:rPr>
                      <m:t>0.7</m:t>
                    </m:r>
                    <m:r>
                      <a:rPr lang="en-US" altLang="zh-CN" i="1" smtClean="0">
                        <a:solidFill>
                          <a:srgbClr val="002060"/>
                        </a:solidFill>
                        <a:latin typeface="Cambria Math" panose="02040503050406030204" pitchFamily="18" charset="0"/>
                      </a:rPr>
                      <m:t>6</m:t>
                    </m:r>
                  </m:oMath>
                </a14:m>
                <a:endParaRPr lang="en-US" altLang="zh-CN" dirty="0">
                  <a:solidFill>
                    <a:srgbClr val="002060"/>
                  </a:solidFill>
                  <a:latin typeface="Calibri" panose="020F0502020204030204"/>
                  <a:ea typeface="宋体" panose="02010600030101010101" pitchFamily="2" charset="-122"/>
                </a:endParaRPr>
              </a:p>
            </p:txBody>
          </p:sp>
        </mc:Choice>
        <mc:Fallback xmlns="">
          <p:sp>
            <p:nvSpPr>
              <p:cNvPr id="24" name="矩形 23">
                <a:extLst>
                  <a:ext uri="{FF2B5EF4-FFF2-40B4-BE49-F238E27FC236}">
                    <a16:creationId xmlns="" xmlns:a16="http://schemas.microsoft.com/office/drawing/2014/main" xmlns:a14="http://schemas.microsoft.com/office/drawing/2010/main" id="{C9D64F96-F23E-4AF4-87E8-7076B17400E0}"/>
                  </a:ext>
                </a:extLst>
              </p:cNvPr>
              <p:cNvSpPr>
                <a:spLocks noRot="1" noChangeAspect="1" noMove="1" noResize="1" noEditPoints="1" noAdjustHandles="1" noChangeArrowheads="1" noChangeShapeType="1" noTextEdit="1"/>
              </p:cNvSpPr>
              <p:nvPr/>
            </p:nvSpPr>
            <p:spPr>
              <a:xfrm>
                <a:off x="297855" y="3431409"/>
                <a:ext cx="6386954" cy="369332"/>
              </a:xfrm>
              <a:prstGeom prst="rect">
                <a:avLst/>
              </a:prstGeom>
              <a:blipFill rotWithShape="0">
                <a:blip r:embed="rId3"/>
                <a:stretch>
                  <a:fillRect t="-4545" b="-19697"/>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 xmlns:a16="http://schemas.microsoft.com/office/drawing/2014/main" id="{D6E6C055-4400-4FBB-B370-75FF1775F7B0}"/>
                  </a:ext>
                </a:extLst>
              </p:cNvPr>
              <p:cNvSpPr/>
              <p:nvPr/>
            </p:nvSpPr>
            <p:spPr>
              <a:xfrm>
                <a:off x="397982" y="2400567"/>
                <a:ext cx="7335726" cy="793807"/>
              </a:xfrm>
              <a:prstGeom prst="rect">
                <a:avLst/>
              </a:prstGeom>
            </p:spPr>
            <p:txBody>
              <a:bodyPr wrap="none">
                <a:spAutoFit/>
              </a:bodyPr>
              <a:lstStyle/>
              <a:p>
                <a:pPr defTabSz="914400" eaLnBrk="1" fontAlgn="auto" hangingPunct="1">
                  <a:spcBef>
                    <a:spcPts val="0"/>
                  </a:spcBef>
                  <a:spcAft>
                    <a:spcPts val="0"/>
                  </a:spcAft>
                </a:pPr>
                <a14:m>
                  <m:oMath xmlns:m="http://schemas.openxmlformats.org/officeDocument/2006/math">
                    <m:r>
                      <a:rPr lang="zh-CN" altLang="en-US" sz="2000" i="1" smtClean="0">
                        <a:solidFill>
                          <a:srgbClr val="002060"/>
                        </a:solidFill>
                        <a:latin typeface="Cambria Math" panose="02040503050406030204" pitchFamily="18" charset="0"/>
                      </a:rPr>
                      <m:t>𝑡</m:t>
                    </m:r>
                    <m:r>
                      <a:rPr lang="zh-CN" altLang="en-US" sz="2000">
                        <a:solidFill>
                          <a:srgbClr val="002060"/>
                        </a:solidFill>
                        <a:latin typeface="Cambria Math" panose="02040503050406030204" pitchFamily="18" charset="0"/>
                      </a:rPr>
                      <m:t>=</m:t>
                    </m:r>
                    <m:sSub>
                      <m:sSubPr>
                        <m:ctrlPr>
                          <a:rPr lang="zh-CN" altLang="en-US" sz="2000" i="1">
                            <a:solidFill>
                              <a:srgbClr val="002060"/>
                            </a:solidFill>
                            <a:latin typeface="Cambria Math" panose="02040503050406030204" pitchFamily="18" charset="0"/>
                          </a:rPr>
                        </m:ctrlPr>
                      </m:sSubPr>
                      <m:e>
                        <m:r>
                          <a:rPr lang="zh-CN" altLang="en-US" sz="2000" i="1">
                            <a:solidFill>
                              <a:srgbClr val="002060"/>
                            </a:solidFill>
                            <a:latin typeface="Cambria Math" panose="02040503050406030204" pitchFamily="18" charset="0"/>
                          </a:rPr>
                          <m:t>𝑡</m:t>
                        </m:r>
                      </m:e>
                      <m:sub>
                        <m:r>
                          <a:rPr lang="zh-CN" altLang="en-US" sz="2000" i="1">
                            <a:solidFill>
                              <a:srgbClr val="002060"/>
                            </a:solidFill>
                            <a:latin typeface="Cambria Math" panose="02040503050406030204" pitchFamily="18" charset="0"/>
                          </a:rPr>
                          <m:t>𝑓</m:t>
                        </m:r>
                      </m:sub>
                    </m:sSub>
                    <m:r>
                      <a:rPr lang="zh-CN" altLang="en-US" sz="2000">
                        <a:solidFill>
                          <a:srgbClr val="002060"/>
                        </a:solidFill>
                        <a:latin typeface="Cambria Math" panose="02040503050406030204" pitchFamily="18" charset="0"/>
                      </a:rPr>
                      <m:t>+</m:t>
                    </m:r>
                    <m:r>
                      <a:rPr lang="zh-CN" altLang="en-US" sz="2000" i="1">
                        <a:solidFill>
                          <a:srgbClr val="002060"/>
                        </a:solidFill>
                        <a:latin typeface="Cambria Math" panose="02040503050406030204" pitchFamily="18" charset="0"/>
                      </a:rPr>
                      <m:t>𝑤</m:t>
                    </m:r>
                    <m:r>
                      <a:rPr lang="zh-CN" altLang="en-US" sz="2000">
                        <a:solidFill>
                          <a:srgbClr val="002060"/>
                        </a:solidFill>
                        <a:latin typeface="Cambria Math" panose="02040503050406030204" pitchFamily="18" charset="0"/>
                      </a:rPr>
                      <m:t>=</m:t>
                    </m:r>
                    <m:sSub>
                      <m:sSubPr>
                        <m:ctrlPr>
                          <a:rPr lang="zh-CN" altLang="en-US" sz="2000" i="1">
                            <a:solidFill>
                              <a:srgbClr val="002060"/>
                            </a:solidFill>
                            <a:latin typeface="Cambria Math" panose="02040503050406030204" pitchFamily="18" charset="0"/>
                          </a:rPr>
                        </m:ctrlPr>
                      </m:sSubPr>
                      <m:e>
                        <m:r>
                          <a:rPr lang="zh-CN" altLang="en-US" sz="2000" i="1">
                            <a:solidFill>
                              <a:srgbClr val="002060"/>
                            </a:solidFill>
                            <a:latin typeface="Cambria Math" panose="02040503050406030204" pitchFamily="18" charset="0"/>
                          </a:rPr>
                          <m:t>𝑡</m:t>
                        </m:r>
                      </m:e>
                      <m:sub>
                        <m:r>
                          <a:rPr lang="zh-CN" altLang="en-US" sz="2000" i="1">
                            <a:solidFill>
                              <a:srgbClr val="002060"/>
                            </a:solidFill>
                            <a:latin typeface="Cambria Math" panose="02040503050406030204" pitchFamily="18" charset="0"/>
                          </a:rPr>
                          <m:t>𝑓</m:t>
                        </m:r>
                      </m:sub>
                    </m:sSub>
                    <m:d>
                      <m:dPr>
                        <m:begChr m:val="["/>
                        <m:endChr m:val="]"/>
                        <m:ctrlPr>
                          <a:rPr lang="zh-CN" altLang="en-US" sz="2000" i="1">
                            <a:solidFill>
                              <a:srgbClr val="002060"/>
                            </a:solidFill>
                            <a:latin typeface="Cambria Math" panose="02040503050406030204" pitchFamily="18" charset="0"/>
                          </a:rPr>
                        </m:ctrlPr>
                      </m:dPr>
                      <m:e>
                        <m:r>
                          <a:rPr lang="zh-CN" altLang="en-US" sz="2000">
                            <a:solidFill>
                              <a:srgbClr val="002060"/>
                            </a:solidFill>
                            <a:latin typeface="Cambria Math" panose="02040503050406030204" pitchFamily="18" charset="0"/>
                          </a:rPr>
                          <m:t>1+</m:t>
                        </m:r>
                        <m:f>
                          <m:fPr>
                            <m:ctrlPr>
                              <a:rPr lang="zh-CN" altLang="en-US" sz="2000" i="1">
                                <a:solidFill>
                                  <a:srgbClr val="002060"/>
                                </a:solidFill>
                                <a:latin typeface="Cambria Math" panose="02040503050406030204" pitchFamily="18" charset="0"/>
                              </a:rPr>
                            </m:ctrlPr>
                          </m:fPr>
                          <m:num>
                            <m:r>
                              <a:rPr lang="zh-CN" altLang="en-US" sz="2000" i="1">
                                <a:solidFill>
                                  <a:srgbClr val="002060"/>
                                </a:solidFill>
                                <a:latin typeface="Cambria Math" panose="02040503050406030204" pitchFamily="18" charset="0"/>
                              </a:rPr>
                              <m:t>𝜌</m:t>
                            </m:r>
                          </m:num>
                          <m:den>
                            <m:r>
                              <a:rPr lang="en-US" altLang="zh-CN" sz="2000" smtClean="0">
                                <a:solidFill>
                                  <a:srgbClr val="002060"/>
                                </a:solidFill>
                                <a:latin typeface="Cambria Math" panose="02040503050406030204" pitchFamily="18" charset="0"/>
                              </a:rPr>
                              <m:t>80</m:t>
                            </m:r>
                            <m:r>
                              <a:rPr lang="zh-CN" altLang="en-US" sz="2000" i="1">
                                <a:solidFill>
                                  <a:srgbClr val="002060"/>
                                </a:solidFill>
                                <a:latin typeface="Cambria Math" panose="02040503050406030204" pitchFamily="18" charset="0"/>
                              </a:rPr>
                              <m:t>𝜇</m:t>
                            </m:r>
                            <m:r>
                              <a:rPr lang="zh-CN" altLang="en-US" sz="2000">
                                <a:solidFill>
                                  <a:srgbClr val="002060"/>
                                </a:solidFill>
                                <a:latin typeface="Cambria Math" panose="02040503050406030204" pitchFamily="18" charset="0"/>
                              </a:rPr>
                              <m:t>⋅</m:t>
                            </m:r>
                            <m:sSub>
                              <m:sSubPr>
                                <m:ctrlPr>
                                  <a:rPr lang="zh-CN" altLang="en-US" sz="2000" i="1">
                                    <a:solidFill>
                                      <a:srgbClr val="002060"/>
                                    </a:solidFill>
                                    <a:latin typeface="Cambria Math" panose="02040503050406030204" pitchFamily="18" charset="0"/>
                                  </a:rPr>
                                </m:ctrlPr>
                              </m:sSubPr>
                              <m:e>
                                <m:r>
                                  <a:rPr lang="zh-CN" altLang="en-US" sz="2000" i="1">
                                    <a:solidFill>
                                      <a:srgbClr val="002060"/>
                                    </a:solidFill>
                                    <a:latin typeface="Cambria Math" panose="02040503050406030204" pitchFamily="18" charset="0"/>
                                  </a:rPr>
                                  <m:t>𝑡</m:t>
                                </m:r>
                              </m:e>
                              <m:sub>
                                <m:r>
                                  <a:rPr lang="zh-CN" altLang="en-US" sz="2000" i="1">
                                    <a:solidFill>
                                      <a:srgbClr val="002060"/>
                                    </a:solidFill>
                                    <a:latin typeface="Cambria Math" panose="02040503050406030204" pitchFamily="18" charset="0"/>
                                  </a:rPr>
                                  <m:t>𝑓</m:t>
                                </m:r>
                              </m:sub>
                            </m:sSub>
                          </m:den>
                        </m:f>
                        <m:r>
                          <a:rPr lang="zh-CN" altLang="en-US" sz="2000">
                            <a:solidFill>
                              <a:srgbClr val="002060"/>
                            </a:solidFill>
                            <a:latin typeface="Cambria Math" panose="02040503050406030204" pitchFamily="18" charset="0"/>
                          </a:rPr>
                          <m:t>⋅</m:t>
                        </m:r>
                        <m:sSup>
                          <m:sSupPr>
                            <m:ctrlPr>
                              <a:rPr lang="zh-CN" altLang="en-US" sz="2000" i="1">
                                <a:solidFill>
                                  <a:srgbClr val="002060"/>
                                </a:solidFill>
                                <a:latin typeface="Cambria Math" panose="02040503050406030204" pitchFamily="18" charset="0"/>
                              </a:rPr>
                            </m:ctrlPr>
                          </m:sSupPr>
                          <m:e>
                            <m:d>
                              <m:dPr>
                                <m:ctrlPr>
                                  <a:rPr lang="zh-CN" altLang="en-US" sz="2000" i="1">
                                    <a:solidFill>
                                      <a:srgbClr val="002060"/>
                                    </a:solidFill>
                                    <a:latin typeface="Cambria Math" panose="02040503050406030204" pitchFamily="18" charset="0"/>
                                  </a:rPr>
                                </m:ctrlPr>
                              </m:dPr>
                              <m:e>
                                <m:f>
                                  <m:fPr>
                                    <m:ctrlPr>
                                      <a:rPr lang="zh-CN" altLang="en-US" sz="2000" i="1">
                                        <a:solidFill>
                                          <a:srgbClr val="002060"/>
                                        </a:solidFill>
                                        <a:latin typeface="Cambria Math" panose="02040503050406030204" pitchFamily="18" charset="0"/>
                                      </a:rPr>
                                    </m:ctrlPr>
                                  </m:fPr>
                                  <m:num>
                                    <m:r>
                                      <a:rPr lang="zh-CN" altLang="en-US" sz="2000" i="1">
                                        <a:solidFill>
                                          <a:srgbClr val="002060"/>
                                        </a:solidFill>
                                        <a:latin typeface="Cambria Math" panose="02040503050406030204" pitchFamily="18" charset="0"/>
                                      </a:rPr>
                                      <m:t>𝐷</m:t>
                                    </m:r>
                                  </m:num>
                                  <m:den>
                                    <m:r>
                                      <a:rPr lang="zh-CN" altLang="en-US" sz="2000" i="1">
                                        <a:solidFill>
                                          <a:srgbClr val="002060"/>
                                        </a:solidFill>
                                        <a:latin typeface="Cambria Math" panose="02040503050406030204" pitchFamily="18" charset="0"/>
                                      </a:rPr>
                                      <m:t>𝜇</m:t>
                                    </m:r>
                                  </m:den>
                                </m:f>
                              </m:e>
                            </m:d>
                          </m:e>
                          <m:sup>
                            <m:r>
                              <a:rPr lang="en-US" altLang="zh-CN" sz="2000" smtClean="0">
                                <a:solidFill>
                                  <a:srgbClr val="002060"/>
                                </a:solidFill>
                                <a:latin typeface="Cambria Math" panose="02040503050406030204" pitchFamily="18" charset="0"/>
                              </a:rPr>
                              <m:t>4</m:t>
                            </m:r>
                          </m:sup>
                        </m:sSup>
                      </m:e>
                    </m:d>
                  </m:oMath>
                </a14:m>
                <a:r>
                  <a:rPr lang="en-US" altLang="zh-CN" sz="2400" dirty="0" smtClean="0">
                    <a:solidFill>
                      <a:srgbClr val="002060"/>
                    </a:solidFill>
                    <a:latin typeface="Calibri" panose="020F0502020204030204"/>
                    <a:ea typeface="宋体" panose="02010600030101010101" pitchFamily="2" charset="-122"/>
                  </a:rPr>
                  <a:t>=</a:t>
                </a:r>
                <a:r>
                  <a:rPr lang="zh-CN" altLang="en-US" sz="2400" dirty="0">
                    <a:solidFill>
                      <a:srgbClr val="002060"/>
                    </a:solidFill>
                    <a:latin typeface="Calibri" panose="020F0502020204030204"/>
                    <a:ea typeface="宋体" panose="02010600030101010101" pitchFamily="2" charset="-122"/>
                  </a:rPr>
                  <a:t> </a:t>
                </a:r>
                <a14:m>
                  <m:oMath xmlns:m="http://schemas.openxmlformats.org/officeDocument/2006/math">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1">
                            <a:solidFill>
                              <a:srgbClr val="002060"/>
                            </a:solidFill>
                            <a:latin typeface="Cambria Math" panose="02040503050406030204" pitchFamily="18" charset="0"/>
                          </a:rPr>
                          <m:t>𝑓</m:t>
                        </m:r>
                      </m:sub>
                    </m:sSub>
                    <m:d>
                      <m:dPr>
                        <m:begChr m:val="["/>
                        <m:endChr m:val="]"/>
                        <m:ctrlPr>
                          <a:rPr lang="zh-CN" altLang="en-US" sz="2400" i="1">
                            <a:solidFill>
                              <a:srgbClr val="002060"/>
                            </a:solidFill>
                            <a:latin typeface="Cambria Math" panose="02040503050406030204" pitchFamily="18" charset="0"/>
                          </a:rPr>
                        </m:ctrlPr>
                      </m:dPr>
                      <m:e>
                        <m:r>
                          <a:rPr lang="zh-CN" altLang="en-US" sz="2400">
                            <a:solidFill>
                              <a:srgbClr val="002060"/>
                            </a:solidFill>
                            <a:latin typeface="Cambria Math" panose="02040503050406030204" pitchFamily="18" charset="0"/>
                          </a:rPr>
                          <m:t>1+</m:t>
                        </m:r>
                        <m:f>
                          <m:fPr>
                            <m:ctrlPr>
                              <a:rPr lang="zh-CN" altLang="en-US" sz="2400" i="1">
                                <a:solidFill>
                                  <a:srgbClr val="002060"/>
                                </a:solidFill>
                                <a:latin typeface="Cambria Math" panose="02040503050406030204" pitchFamily="18" charset="0"/>
                              </a:rPr>
                            </m:ctrlPr>
                          </m:fPr>
                          <m:num>
                            <m:r>
                              <a:rPr lang="zh-CN" altLang="en-US" sz="2400" i="1">
                                <a:solidFill>
                                  <a:srgbClr val="002060"/>
                                </a:solidFill>
                                <a:latin typeface="Cambria Math" panose="02040503050406030204" pitchFamily="18" charset="0"/>
                              </a:rPr>
                              <m:t>𝜌</m:t>
                            </m:r>
                          </m:num>
                          <m:den>
                            <m:r>
                              <a:rPr lang="en-US" altLang="zh-CN" sz="2400" smtClean="0">
                                <a:solidFill>
                                  <a:srgbClr val="002060"/>
                                </a:solidFill>
                                <a:latin typeface="Cambria Math" panose="02040503050406030204" pitchFamily="18" charset="0"/>
                              </a:rPr>
                              <m:t>80</m:t>
                            </m:r>
                            <m:r>
                              <a:rPr lang="zh-CN" altLang="en-US" sz="2400" i="1">
                                <a:solidFill>
                                  <a:srgbClr val="002060"/>
                                </a:solidFill>
                                <a:latin typeface="Cambria Math" panose="02040503050406030204" pitchFamily="18" charset="0"/>
                              </a:rPr>
                              <m:t>𝜇</m:t>
                            </m:r>
                            <m:r>
                              <a:rPr lang="zh-CN" altLang="en-US" sz="2400">
                                <a:solidFill>
                                  <a:srgbClr val="002060"/>
                                </a:solidFill>
                                <a:latin typeface="Cambria Math" panose="02040503050406030204" pitchFamily="18" charset="0"/>
                              </a:rPr>
                              <m:t>⋅</m:t>
                            </m:r>
                            <m:sSub>
                              <m:sSubPr>
                                <m:ctrlPr>
                                  <a:rPr lang="zh-CN" altLang="en-US" sz="2400" i="1">
                                    <a:solidFill>
                                      <a:srgbClr val="002060"/>
                                    </a:solidFill>
                                    <a:latin typeface="Cambria Math" panose="02040503050406030204" pitchFamily="18" charset="0"/>
                                  </a:rPr>
                                </m:ctrlPr>
                              </m:sSubPr>
                              <m:e>
                                <m:r>
                                  <a:rPr lang="zh-CN" altLang="en-US" sz="2400" i="1">
                                    <a:solidFill>
                                      <a:srgbClr val="002060"/>
                                    </a:solidFill>
                                    <a:latin typeface="Cambria Math" panose="02040503050406030204" pitchFamily="18" charset="0"/>
                                  </a:rPr>
                                  <m:t>𝑡</m:t>
                                </m:r>
                              </m:e>
                              <m:sub>
                                <m:r>
                                  <a:rPr lang="zh-CN" altLang="en-US" sz="2400" i="1">
                                    <a:solidFill>
                                      <a:srgbClr val="002060"/>
                                    </a:solidFill>
                                    <a:latin typeface="Cambria Math" panose="02040503050406030204" pitchFamily="18" charset="0"/>
                                  </a:rPr>
                                  <m:t>𝑓</m:t>
                                </m:r>
                              </m:sub>
                            </m:sSub>
                          </m:den>
                        </m:f>
                        <m:r>
                          <a:rPr lang="zh-CN" altLang="en-US" sz="2400">
                            <a:solidFill>
                              <a:srgbClr val="002060"/>
                            </a:solidFill>
                            <a:latin typeface="Cambria Math" panose="02040503050406030204" pitchFamily="18" charset="0"/>
                          </a:rPr>
                          <m:t>⋅</m:t>
                        </m:r>
                        <m:sSup>
                          <m:sSupPr>
                            <m:ctrlPr>
                              <a:rPr lang="en-US" altLang="zh-CN" sz="2400" i="1" smtClean="0">
                                <a:solidFill>
                                  <a:srgbClr val="002060"/>
                                </a:solidFill>
                                <a:latin typeface="Cambria Math" panose="02040503050406030204" pitchFamily="18" charset="0"/>
                              </a:rPr>
                            </m:ctrlPr>
                          </m:sSupPr>
                          <m:e>
                            <m:r>
                              <a:rPr lang="en-US" altLang="zh-CN" sz="2400" i="1" smtClean="0">
                                <a:solidFill>
                                  <a:srgbClr val="002060"/>
                                </a:solidFill>
                                <a:latin typeface="Cambria Math" panose="02040503050406030204" pitchFamily="18" charset="0"/>
                              </a:rPr>
                              <m:t>𝑃</m:t>
                            </m:r>
                          </m:e>
                          <m:sup>
                            <m:r>
                              <a:rPr lang="en-US" altLang="zh-CN" sz="2400" i="1" smtClean="0">
                                <a:solidFill>
                                  <a:srgbClr val="002060"/>
                                </a:solidFill>
                                <a:latin typeface="Cambria Math" panose="02040503050406030204" pitchFamily="18" charset="0"/>
                              </a:rPr>
                              <m:t>4</m:t>
                            </m:r>
                          </m:sup>
                        </m:sSup>
                        <m:sSup>
                          <m:sSupPr>
                            <m:ctrlPr>
                              <a:rPr lang="zh-CN" altLang="en-US" sz="2400" i="1">
                                <a:solidFill>
                                  <a:srgbClr val="002060"/>
                                </a:solidFill>
                                <a:latin typeface="Cambria Math" panose="02040503050406030204" pitchFamily="18" charset="0"/>
                              </a:rPr>
                            </m:ctrlPr>
                          </m:sSupPr>
                          <m:e>
                            <m:d>
                              <m:dPr>
                                <m:ctrlPr>
                                  <a:rPr lang="zh-CN" altLang="en-US" sz="2400" i="1">
                                    <a:solidFill>
                                      <a:srgbClr val="002060"/>
                                    </a:solidFill>
                                    <a:latin typeface="Cambria Math" panose="02040503050406030204" pitchFamily="18" charset="0"/>
                                  </a:rPr>
                                </m:ctrlPr>
                              </m:dPr>
                              <m:e>
                                <m:f>
                                  <m:fPr>
                                    <m:ctrlPr>
                                      <a:rPr lang="zh-CN" altLang="en-US" sz="2400" i="1">
                                        <a:solidFill>
                                          <a:srgbClr val="002060"/>
                                        </a:solidFill>
                                        <a:latin typeface="Cambria Math" panose="02040503050406030204" pitchFamily="18" charset="0"/>
                                      </a:rPr>
                                    </m:ctrlPr>
                                  </m:fPr>
                                  <m:num>
                                    <m:r>
                                      <a:rPr lang="zh-CN" altLang="en-US" sz="2400" i="1">
                                        <a:solidFill>
                                          <a:srgbClr val="002060"/>
                                        </a:solidFill>
                                        <a:latin typeface="Cambria Math" panose="02040503050406030204" pitchFamily="18" charset="0"/>
                                      </a:rPr>
                                      <m:t>𝐷</m:t>
                                    </m:r>
                                    <m:r>
                                      <a:rPr lang="en-US" altLang="zh-CN" sz="2400" i="1" smtClean="0">
                                        <a:solidFill>
                                          <a:srgbClr val="002060"/>
                                        </a:solidFill>
                                        <a:latin typeface="Cambria Math" panose="02040503050406030204" pitchFamily="18" charset="0"/>
                                      </a:rPr>
                                      <m:t>/</m:t>
                                    </m:r>
                                    <m:r>
                                      <a:rPr lang="en-US" altLang="zh-CN" sz="2400" i="1" smtClean="0">
                                        <a:solidFill>
                                          <a:srgbClr val="002060"/>
                                        </a:solidFill>
                                        <a:latin typeface="Cambria Math" panose="02040503050406030204" pitchFamily="18" charset="0"/>
                                      </a:rPr>
                                      <m:t>𝑃</m:t>
                                    </m:r>
                                  </m:num>
                                  <m:den>
                                    <m:r>
                                      <a:rPr lang="zh-CN" altLang="en-US" sz="2400" i="1">
                                        <a:solidFill>
                                          <a:srgbClr val="002060"/>
                                        </a:solidFill>
                                        <a:latin typeface="Cambria Math" panose="02040503050406030204" pitchFamily="18" charset="0"/>
                                      </a:rPr>
                                      <m:t>𝜇</m:t>
                                    </m:r>
                                  </m:den>
                                </m:f>
                              </m:e>
                            </m:d>
                          </m:e>
                          <m:sup>
                            <m:r>
                              <a:rPr lang="en-US" altLang="zh-CN" sz="2400" smtClean="0">
                                <a:solidFill>
                                  <a:srgbClr val="002060"/>
                                </a:solidFill>
                                <a:latin typeface="Cambria Math" panose="02040503050406030204" pitchFamily="18" charset="0"/>
                              </a:rPr>
                              <m:t>4</m:t>
                            </m:r>
                          </m:sup>
                        </m:sSup>
                      </m:e>
                    </m:d>
                  </m:oMath>
                </a14:m>
                <a:endParaRPr lang="zh-CN" altLang="en-US" sz="2400" dirty="0">
                  <a:solidFill>
                    <a:srgbClr val="002060"/>
                  </a:solidFill>
                  <a:latin typeface="Calibri" panose="020F0502020204030204"/>
                  <a:ea typeface="宋体" panose="02010600030101010101" pitchFamily="2" charset="-122"/>
                </a:endParaRPr>
              </a:p>
            </p:txBody>
          </p:sp>
        </mc:Choice>
        <mc:Fallback xmlns="">
          <p:sp>
            <p:nvSpPr>
              <p:cNvPr id="16" name="矩形 15">
                <a:extLst>
                  <a:ext uri="{FF2B5EF4-FFF2-40B4-BE49-F238E27FC236}">
                    <a16:creationId xmlns="" xmlns:a16="http://schemas.microsoft.com/office/drawing/2014/main" xmlns:a14="http://schemas.microsoft.com/office/drawing/2010/main" id="{D6E6C055-4400-4FBB-B370-75FF1775F7B0}"/>
                  </a:ext>
                </a:extLst>
              </p:cNvPr>
              <p:cNvSpPr>
                <a:spLocks noRot="1" noChangeAspect="1" noMove="1" noResize="1" noEditPoints="1" noAdjustHandles="1" noChangeArrowheads="1" noChangeShapeType="1" noTextEdit="1"/>
              </p:cNvSpPr>
              <p:nvPr/>
            </p:nvSpPr>
            <p:spPr>
              <a:xfrm>
                <a:off x="397982" y="2400567"/>
                <a:ext cx="7335726" cy="793807"/>
              </a:xfrm>
              <a:prstGeom prst="rect">
                <a:avLst/>
              </a:prstGeom>
              <a:blipFill rotWithShape="0">
                <a:blip r:embed="rId4"/>
                <a:stretch>
                  <a:fillRect/>
                </a:stretch>
              </a:blipFill>
            </p:spPr>
            <p:txBody>
              <a:bodyPr/>
              <a:lstStyle/>
              <a:p>
                <a:r>
                  <a:rPr lang="en-US">
                    <a:noFill/>
                  </a:rPr>
                  <a:t> </a:t>
                </a:r>
              </a:p>
            </p:txBody>
          </p:sp>
        </mc:Fallback>
      </mc:AlternateContent>
      <p:sp>
        <p:nvSpPr>
          <p:cNvPr id="2" name="矩形 1"/>
          <p:cNvSpPr/>
          <p:nvPr/>
        </p:nvSpPr>
        <p:spPr>
          <a:xfrm>
            <a:off x="153527" y="3867194"/>
            <a:ext cx="7536938" cy="584775"/>
          </a:xfrm>
          <a:prstGeom prst="rect">
            <a:avLst/>
          </a:prstGeom>
        </p:spPr>
        <p:txBody>
          <a:bodyPr wrap="square">
            <a:spAutoFit/>
          </a:bodyPr>
          <a:lstStyle/>
          <a:p>
            <a:pPr defTabSz="914400" eaLnBrk="1" fontAlgn="auto" hangingPunct="1">
              <a:spcBef>
                <a:spcPts val="0"/>
              </a:spcBef>
              <a:spcAft>
                <a:spcPts val="0"/>
              </a:spcAft>
            </a:pPr>
            <a:r>
              <a:rPr lang="en-US" sz="1600" b="1" dirty="0">
                <a:solidFill>
                  <a:srgbClr val="C00000"/>
                </a:solidFill>
                <a:latin typeface="Calibri" panose="020F0502020204030204"/>
                <a:ea typeface="+mn-ea"/>
              </a:rPr>
              <a:t>Free flow speed = 63.9 </a:t>
            </a:r>
            <a:r>
              <a:rPr lang="en-US" sz="1600" b="1" dirty="0" smtClean="0">
                <a:solidFill>
                  <a:srgbClr val="C00000"/>
                </a:solidFill>
                <a:latin typeface="Calibri" panose="020F0502020204030204"/>
                <a:ea typeface="+mn-ea"/>
              </a:rPr>
              <a:t>mile/hour =1.065mile/min</a:t>
            </a:r>
            <a:endParaRPr lang="en-US" sz="1600" b="1" dirty="0">
              <a:solidFill>
                <a:srgbClr val="C00000"/>
              </a:solidFill>
              <a:latin typeface="Calibri" panose="020F0502020204030204"/>
              <a:ea typeface="+mn-ea"/>
            </a:endParaRPr>
          </a:p>
          <a:p>
            <a:pPr defTabSz="914400" eaLnBrk="1" fontAlgn="auto" hangingPunct="1">
              <a:spcBef>
                <a:spcPts val="0"/>
              </a:spcBef>
              <a:spcAft>
                <a:spcPts val="0"/>
              </a:spcAft>
            </a:pPr>
            <a:r>
              <a:rPr lang="en-US" sz="1600" b="1" dirty="0">
                <a:solidFill>
                  <a:srgbClr val="C00000"/>
                </a:solidFill>
                <a:latin typeface="Calibri" panose="020F0502020204030204"/>
                <a:ea typeface="+mn-ea"/>
              </a:rPr>
              <a:t>Free flow travel time =1.04 mile /(1.065 mile/min)=</a:t>
            </a:r>
            <a:r>
              <a:rPr lang="en-US" sz="1600" b="1" dirty="0" smtClean="0">
                <a:solidFill>
                  <a:srgbClr val="C00000"/>
                </a:solidFill>
                <a:latin typeface="Calibri" panose="020F0502020204030204"/>
                <a:ea typeface="+mn-ea"/>
              </a:rPr>
              <a:t>0.98min</a:t>
            </a:r>
            <a:endParaRPr lang="en-US" sz="1600" b="1" dirty="0">
              <a:solidFill>
                <a:srgbClr val="C00000"/>
              </a:solidFill>
              <a:latin typeface="Calibri" panose="020F0502020204030204"/>
              <a:ea typeface="+mn-ea"/>
            </a:endParaRPr>
          </a:p>
        </p:txBody>
      </p:sp>
      <mc:AlternateContent xmlns:mc="http://schemas.openxmlformats.org/markup-compatibility/2006" xmlns:a14="http://schemas.microsoft.com/office/drawing/2010/main">
        <mc:Choice Requires="a14">
          <p:sp>
            <p:nvSpPr>
              <p:cNvPr id="7" name="矩形 6"/>
              <p:cNvSpPr/>
              <p:nvPr/>
            </p:nvSpPr>
            <p:spPr>
              <a:xfrm>
                <a:off x="178091" y="4478654"/>
                <a:ext cx="5954422" cy="629339"/>
              </a:xfrm>
              <a:prstGeom prst="rect">
                <a:avLst/>
              </a:prstGeom>
              <a:ln w="76200">
                <a:solidFill>
                  <a:srgbClr val="FF0000"/>
                </a:solidFill>
                <a:prstDash val="dash"/>
              </a:ln>
            </p:spPr>
            <p:txBody>
              <a:bodyPr wrap="square">
                <a:spAutoFit/>
              </a:bodyPr>
              <a:lstStyle/>
              <a:p>
                <a:pPr defTabSz="914400" eaLnBrk="1" fontAlgn="auto" hangingPunct="1">
                  <a:spcBef>
                    <a:spcPts val="0"/>
                  </a:spcBef>
                  <a:spcAft>
                    <a:spcPts val="0"/>
                  </a:spcAft>
                </a:pPr>
                <a14:m>
                  <m:oMath xmlns:m="http://schemas.openxmlformats.org/officeDocument/2006/math">
                    <m:r>
                      <a:rPr lang="zh-CN" altLang="en-US" sz="2400" b="1" i="0">
                        <a:solidFill>
                          <a:srgbClr val="FF0000"/>
                        </a:solidFill>
                        <a:latin typeface="Cambria Math" panose="02040503050406030204" pitchFamily="18" charset="0"/>
                      </a:rPr>
                      <m:t>𝛂</m:t>
                    </m:r>
                    <m:r>
                      <a:rPr lang="en-US" altLang="zh-CN" sz="2400" b="1" i="0">
                        <a:solidFill>
                          <a:srgbClr val="FF0000"/>
                        </a:solidFill>
                        <a:latin typeface="Cambria Math" panose="02040503050406030204" pitchFamily="18" charset="0"/>
                      </a:rPr>
                      <m:t>=</m:t>
                    </m:r>
                    <m:f>
                      <m:fPr>
                        <m:ctrlPr>
                          <a:rPr lang="zh-CN" altLang="en-US" sz="2400" b="1" i="1">
                            <a:solidFill>
                              <a:srgbClr val="FF0000"/>
                            </a:solidFill>
                            <a:latin typeface="Cambria Math" panose="02040503050406030204" pitchFamily="18" charset="0"/>
                          </a:rPr>
                        </m:ctrlPr>
                      </m:fPr>
                      <m:num>
                        <m:r>
                          <a:rPr lang="zh-CN" altLang="en-US" sz="2400" b="1" i="0">
                            <a:solidFill>
                              <a:srgbClr val="FF0000"/>
                            </a:solidFill>
                            <a:latin typeface="Cambria Math" panose="02040503050406030204" pitchFamily="18" charset="0"/>
                          </a:rPr>
                          <m:t>𝛒</m:t>
                        </m:r>
                      </m:num>
                      <m:den>
                        <m:r>
                          <a:rPr lang="en-US" altLang="zh-CN" sz="2400" b="1" i="0">
                            <a:solidFill>
                              <a:srgbClr val="FF0000"/>
                            </a:solidFill>
                            <a:latin typeface="Cambria Math" panose="02040503050406030204" pitchFamily="18" charset="0"/>
                          </a:rPr>
                          <m:t>𝟖𝟎</m:t>
                        </m:r>
                        <m:r>
                          <a:rPr lang="zh-CN" altLang="en-US" sz="2400" b="1" i="0">
                            <a:solidFill>
                              <a:srgbClr val="FF0000"/>
                            </a:solidFill>
                            <a:latin typeface="Cambria Math" panose="02040503050406030204" pitchFamily="18" charset="0"/>
                          </a:rPr>
                          <m:t>𝛍</m:t>
                        </m:r>
                        <m:r>
                          <a:rPr lang="zh-CN" altLang="en-US" sz="2400" b="1" i="0">
                            <a:solidFill>
                              <a:srgbClr val="FF0000"/>
                            </a:solidFill>
                            <a:latin typeface="Cambria Math" panose="02040503050406030204" pitchFamily="18" charset="0"/>
                          </a:rPr>
                          <m:t>⋅</m:t>
                        </m:r>
                        <m:sSub>
                          <m:sSubPr>
                            <m:ctrlPr>
                              <a:rPr lang="zh-CN" altLang="en-US" sz="2400" b="1" i="1">
                                <a:solidFill>
                                  <a:srgbClr val="FF0000"/>
                                </a:solidFill>
                                <a:latin typeface="Cambria Math" panose="02040503050406030204" pitchFamily="18" charset="0"/>
                              </a:rPr>
                            </m:ctrlPr>
                          </m:sSubPr>
                          <m:e>
                            <m:r>
                              <a:rPr lang="zh-CN" altLang="en-US" sz="2400" b="1" i="0">
                                <a:solidFill>
                                  <a:srgbClr val="FF0000"/>
                                </a:solidFill>
                                <a:latin typeface="Cambria Math" panose="02040503050406030204" pitchFamily="18" charset="0"/>
                              </a:rPr>
                              <m:t>𝐭</m:t>
                            </m:r>
                          </m:e>
                          <m:sub>
                            <m:r>
                              <a:rPr lang="zh-CN" altLang="en-US" sz="2400" b="1" i="0">
                                <a:solidFill>
                                  <a:srgbClr val="FF0000"/>
                                </a:solidFill>
                                <a:latin typeface="Cambria Math" panose="02040503050406030204" pitchFamily="18" charset="0"/>
                              </a:rPr>
                              <m:t>𝐟</m:t>
                            </m:r>
                          </m:sub>
                        </m:sSub>
                      </m:den>
                    </m:f>
                    <m:r>
                      <a:rPr lang="zh-CN" altLang="en-US" sz="2400" b="1" i="0">
                        <a:solidFill>
                          <a:srgbClr val="FF0000"/>
                        </a:solidFill>
                        <a:latin typeface="Cambria Math" panose="02040503050406030204" pitchFamily="18" charset="0"/>
                      </a:rPr>
                      <m:t>⋅</m:t>
                    </m:r>
                    <m:sSup>
                      <m:sSupPr>
                        <m:ctrlPr>
                          <a:rPr lang="zh-CN" altLang="en-US" sz="2400" b="1" i="1">
                            <a:solidFill>
                              <a:srgbClr val="FF0000"/>
                            </a:solidFill>
                            <a:latin typeface="Cambria Math" panose="02040503050406030204" pitchFamily="18" charset="0"/>
                          </a:rPr>
                        </m:ctrlPr>
                      </m:sSupPr>
                      <m:e>
                        <m:d>
                          <m:dPr>
                            <m:ctrlPr>
                              <a:rPr lang="zh-CN" altLang="en-US" sz="2400" b="1" i="1">
                                <a:solidFill>
                                  <a:srgbClr val="FF0000"/>
                                </a:solidFill>
                                <a:latin typeface="Cambria Math" panose="02040503050406030204" pitchFamily="18" charset="0"/>
                              </a:rPr>
                            </m:ctrlPr>
                          </m:dPr>
                          <m:e>
                            <m:r>
                              <a:rPr lang="en-US" altLang="zh-CN" sz="2400" b="1" i="0">
                                <a:solidFill>
                                  <a:srgbClr val="FF0000"/>
                                </a:solidFill>
                                <a:latin typeface="Cambria Math" panose="02040503050406030204" pitchFamily="18" charset="0"/>
                              </a:rPr>
                              <m:t>𝐏</m:t>
                            </m:r>
                          </m:e>
                        </m:d>
                      </m:e>
                      <m:sup>
                        <m:r>
                          <a:rPr lang="en-US" altLang="zh-CN" sz="2400" b="1" i="0">
                            <a:solidFill>
                              <a:srgbClr val="FF0000"/>
                            </a:solidFill>
                            <a:latin typeface="Cambria Math" panose="02040503050406030204" pitchFamily="18" charset="0"/>
                          </a:rPr>
                          <m:t>𝟒</m:t>
                        </m:r>
                      </m:sup>
                    </m:sSup>
                  </m:oMath>
                </a14:m>
                <a:r>
                  <a:rPr lang="en-US" sz="2400" b="1" dirty="0">
                    <a:solidFill>
                      <a:srgbClr val="FF0000"/>
                    </a:solidFill>
                    <a:latin typeface="Cambria Math" panose="02040503050406030204" pitchFamily="18" charset="0"/>
                  </a:rPr>
                  <a:t>= 0.03</a:t>
                </a:r>
              </a:p>
            </p:txBody>
          </p:sp>
        </mc:Choice>
        <mc:Fallback xmlns="">
          <p:sp>
            <p:nvSpPr>
              <p:cNvPr id="7" name="矩形 6"/>
              <p:cNvSpPr>
                <a:spLocks noRot="1" noChangeAspect="1" noMove="1" noResize="1" noEditPoints="1" noAdjustHandles="1" noChangeArrowheads="1" noChangeShapeType="1" noTextEdit="1"/>
              </p:cNvSpPr>
              <p:nvPr/>
            </p:nvSpPr>
            <p:spPr>
              <a:xfrm>
                <a:off x="178091" y="4478654"/>
                <a:ext cx="5954422" cy="629339"/>
              </a:xfrm>
              <a:prstGeom prst="rect">
                <a:avLst/>
              </a:prstGeom>
              <a:blipFill rotWithShape="0">
                <a:blip r:embed="rId5"/>
                <a:stretch>
                  <a:fillRect/>
                </a:stretch>
              </a:blipFill>
              <a:ln w="76200">
                <a:solidFill>
                  <a:srgbClr val="FF0000"/>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7239764" y="3175525"/>
                <a:ext cx="4576637" cy="369332"/>
              </a:xfrm>
              <a:prstGeom prst="rect">
                <a:avLst/>
              </a:prstGeom>
              <a:noFill/>
            </p:spPr>
            <p:txBody>
              <a:bodyPr wrap="none" rtlCol="0">
                <a:spAutoFit/>
              </a:bodyPr>
              <a:lstStyle/>
              <a:p>
                <a:pPr defTabSz="914400" eaLnBrk="1" fontAlgn="auto" hangingPunct="1">
                  <a:spcBef>
                    <a:spcPts val="0"/>
                  </a:spcBef>
                  <a:spcAft>
                    <a:spcPts val="0"/>
                  </a:spcAft>
                </a:pPr>
                <a:r>
                  <a:rPr lang="en-US" b="1" dirty="0" smtClean="0">
                    <a:solidFill>
                      <a:srgbClr val="FF0000"/>
                    </a:solidFill>
                    <a:latin typeface="Calibri" panose="020F0502020204030204"/>
                    <a:ea typeface="+mn-ea"/>
                  </a:rPr>
                  <a:t>Which is the  </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𝜶</m:t>
                    </m:r>
                  </m:oMath>
                </a14:m>
                <a:r>
                  <a:rPr lang="en-US" b="1" dirty="0" smtClean="0">
                    <a:solidFill>
                      <a:srgbClr val="FF0000"/>
                    </a:solidFill>
                    <a:latin typeface="Calibri" panose="020F0502020204030204"/>
                    <a:ea typeface="+mn-ea"/>
                  </a:rPr>
                  <a:t> in the traditional BPR function</a:t>
                </a:r>
                <a:endParaRPr lang="en-US" b="1" dirty="0">
                  <a:solidFill>
                    <a:srgbClr val="FF0000"/>
                  </a:solidFill>
                  <a:latin typeface="Calibri" panose="020F0502020204030204"/>
                  <a:ea typeface="+mn-ea"/>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7239764" y="3175525"/>
                <a:ext cx="4576637" cy="369332"/>
              </a:xfrm>
              <a:prstGeom prst="rect">
                <a:avLst/>
              </a:prstGeom>
              <a:blipFill rotWithShape="0">
                <a:blip r:embed="rId6"/>
                <a:stretch>
                  <a:fillRect l="-1200" t="-9836" r="-133" b="-24590"/>
                </a:stretch>
              </a:blipFill>
            </p:spPr>
            <p:txBody>
              <a:bodyPr/>
              <a:lstStyle/>
              <a:p>
                <a:r>
                  <a:rPr lang="en-US">
                    <a:noFill/>
                  </a:rPr>
                  <a:t> </a:t>
                </a:r>
              </a:p>
            </p:txBody>
          </p:sp>
        </mc:Fallback>
      </mc:AlternateContent>
      <p:sp>
        <p:nvSpPr>
          <p:cNvPr id="11" name="矩形 10"/>
          <p:cNvSpPr/>
          <p:nvPr/>
        </p:nvSpPr>
        <p:spPr>
          <a:xfrm>
            <a:off x="5268878" y="2547898"/>
            <a:ext cx="1342454" cy="71292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mc:AlternateContent xmlns:mc="http://schemas.openxmlformats.org/markup-compatibility/2006" xmlns:a14="http://schemas.microsoft.com/office/drawing/2010/main">
        <mc:Choice Requires="a14">
          <p:sp>
            <p:nvSpPr>
              <p:cNvPr id="12" name="文本框 11"/>
              <p:cNvSpPr txBox="1"/>
              <p:nvPr/>
            </p:nvSpPr>
            <p:spPr>
              <a:xfrm>
                <a:off x="6697761" y="3156676"/>
                <a:ext cx="455574" cy="369332"/>
              </a:xfrm>
              <a:prstGeom prst="rect">
                <a:avLst/>
              </a:prstGeom>
              <a:noFill/>
            </p:spPr>
            <p:txBody>
              <a:bodyPr wrap="none" rtlCol="0">
                <a:spAutoFit/>
              </a:bodyPr>
              <a:lstStyle/>
              <a:p>
                <a:pPr defTabSz="914400" eaLnBrk="1" fontAlgn="auto" hangingPunct="1">
                  <a:spcBef>
                    <a:spcPts val="0"/>
                  </a:spcBef>
                  <a:spcAft>
                    <a:spcPts val="0"/>
                  </a:spcAft>
                </a:pPr>
                <a:r>
                  <a:rPr lang="en-US" b="1" dirty="0" smtClean="0">
                    <a:solidFill>
                      <a:srgbClr val="FF0000"/>
                    </a:solidFill>
                    <a:latin typeface="Calibri" panose="020F0502020204030204"/>
                    <a:ea typeface="+mn-ea"/>
                  </a:rPr>
                  <a:t>=</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𝜶</m:t>
                    </m:r>
                  </m:oMath>
                </a14:m>
                <a:endParaRPr lang="en-US" b="1" dirty="0">
                  <a:solidFill>
                    <a:srgbClr val="FF0000"/>
                  </a:solidFill>
                  <a:latin typeface="Calibri" panose="020F0502020204030204"/>
                  <a:ea typeface="+mn-ea"/>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6697761" y="3156676"/>
                <a:ext cx="455574" cy="369332"/>
              </a:xfrm>
              <a:prstGeom prst="rect">
                <a:avLst/>
              </a:prstGeom>
              <a:blipFill rotWithShape="0">
                <a:blip r:embed="rId7"/>
                <a:stretch>
                  <a:fillRect l="-12162" t="-10000" b="-26667"/>
                </a:stretch>
              </a:blipFill>
            </p:spPr>
            <p:txBody>
              <a:bodyPr/>
              <a:lstStyle/>
              <a:p>
                <a:r>
                  <a:rPr lang="en-US">
                    <a:noFill/>
                  </a:rPr>
                  <a:t> </a:t>
                </a:r>
              </a:p>
            </p:txBody>
          </p:sp>
        </mc:Fallback>
      </mc:AlternateContent>
      <p:sp>
        <p:nvSpPr>
          <p:cNvPr id="23" name="矩形 22"/>
          <p:cNvSpPr/>
          <p:nvPr/>
        </p:nvSpPr>
        <p:spPr>
          <a:xfrm>
            <a:off x="196770" y="5261437"/>
            <a:ext cx="7536938" cy="369332"/>
          </a:xfrm>
          <a:prstGeom prst="rect">
            <a:avLst/>
          </a:prstGeom>
        </p:spPr>
        <p:txBody>
          <a:bodyPr wrap="square">
            <a:spAutoFit/>
          </a:bodyPr>
          <a:lstStyle/>
          <a:p>
            <a:pPr defTabSz="914400" eaLnBrk="1" fontAlgn="auto" hangingPunct="1">
              <a:spcBef>
                <a:spcPts val="0"/>
              </a:spcBef>
              <a:spcAft>
                <a:spcPts val="0"/>
              </a:spcAft>
            </a:pPr>
            <a:r>
              <a:rPr lang="en-US" b="1" dirty="0" smtClean="0">
                <a:solidFill>
                  <a:srgbClr val="C00000"/>
                </a:solidFill>
                <a:latin typeface="Calibri" panose="020F0502020204030204"/>
                <a:ea typeface="+mn-ea"/>
              </a:rPr>
              <a:t>W=0.98 min + 0.03*0.98 min=1 min</a:t>
            </a:r>
            <a:endParaRPr lang="en-US" b="1" dirty="0">
              <a:solidFill>
                <a:srgbClr val="C00000"/>
              </a:solidFill>
              <a:latin typeface="Calibri" panose="020F0502020204030204"/>
              <a:ea typeface="+mn-ea"/>
            </a:endParaRPr>
          </a:p>
        </p:txBody>
      </p:sp>
    </p:spTree>
    <p:extLst>
      <p:ext uri="{BB962C8B-B14F-4D97-AF65-F5344CB8AC3E}">
        <p14:creationId xmlns:p14="http://schemas.microsoft.com/office/powerpoint/2010/main" val="4148561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5BE67C06-17A5-41A8-A0BB-64F0E6BFA035}"/>
              </a:ext>
            </a:extLst>
          </p:cNvPr>
          <p:cNvSpPr/>
          <p:nvPr/>
        </p:nvSpPr>
        <p:spPr>
          <a:xfrm>
            <a:off x="399153" y="1397764"/>
            <a:ext cx="11144885" cy="2554545"/>
          </a:xfrm>
          <a:prstGeom prst="rect">
            <a:avLst/>
          </a:prstGeom>
        </p:spPr>
        <p:txBody>
          <a:bodyPr wrap="square">
            <a:spAutoFit/>
          </a:bodyPr>
          <a:lstStyle/>
          <a:p>
            <a:r>
              <a:rPr lang="en-US" altLang="zh-CN" sz="2000" dirty="0">
                <a:latin typeface="Palatino Linotype" panose="02040502050505030304" pitchFamily="18" charset="0"/>
              </a:rPr>
              <a:t>Wu, X., </a:t>
            </a:r>
            <a:r>
              <a:rPr lang="en-US" altLang="zh-CN" sz="2000" dirty="0" err="1">
                <a:latin typeface="Palatino Linotype" panose="02040502050505030304" pitchFamily="18" charset="0"/>
              </a:rPr>
              <a:t>Guo</a:t>
            </a:r>
            <a:r>
              <a:rPr lang="en-US" altLang="zh-CN" sz="2000" dirty="0">
                <a:latin typeface="Palatino Linotype" panose="02040502050505030304" pitchFamily="18" charset="0"/>
              </a:rPr>
              <a:t>, J., Xian, K., &amp; Zhou, X. (2018). Hierarchical travel demand estimation using multiple data sources: A forward and backward propagation algorithmic framework on a layered computational graph. </a:t>
            </a:r>
            <a:r>
              <a:rPr lang="en-US" altLang="zh-CN" sz="2000" i="1" dirty="0">
                <a:latin typeface="Palatino Linotype" panose="02040502050505030304" pitchFamily="18" charset="0"/>
              </a:rPr>
              <a:t>Transportation Research Part C: Emerging Technologies</a:t>
            </a:r>
            <a:r>
              <a:rPr lang="en-US" altLang="zh-CN" sz="2000" dirty="0">
                <a:latin typeface="Palatino Linotype" panose="02040502050505030304" pitchFamily="18" charset="0"/>
              </a:rPr>
              <a:t>, </a:t>
            </a:r>
            <a:r>
              <a:rPr lang="en-US" altLang="zh-CN" sz="2000" i="1" dirty="0">
                <a:latin typeface="Palatino Linotype" panose="02040502050505030304" pitchFamily="18" charset="0"/>
              </a:rPr>
              <a:t>96</a:t>
            </a:r>
            <a:r>
              <a:rPr lang="en-US" altLang="zh-CN" sz="2000" dirty="0">
                <a:latin typeface="Palatino Linotype" panose="02040502050505030304" pitchFamily="18" charset="0"/>
              </a:rPr>
              <a:t>, 321-346.</a:t>
            </a:r>
          </a:p>
          <a:p>
            <a:r>
              <a:rPr lang="en-US" altLang="zh-CN" sz="2000" dirty="0">
                <a:latin typeface="Palatino Linotype" panose="02040502050505030304" pitchFamily="18" charset="0"/>
                <a:hlinkClick r:id="rId3"/>
              </a:rPr>
              <a:t>https://www.sciencedirect.com/science/article/pii/S0968090X18306685</a:t>
            </a:r>
            <a:r>
              <a:rPr lang="en-US" altLang="zh-CN" sz="2000" dirty="0">
                <a:latin typeface="Palatino Linotype" panose="02040502050505030304" pitchFamily="18" charset="0"/>
              </a:rPr>
              <a:t/>
            </a:r>
            <a:br>
              <a:rPr lang="en-US" altLang="zh-CN" sz="2000" dirty="0">
                <a:latin typeface="Palatino Linotype" panose="02040502050505030304" pitchFamily="18" charset="0"/>
              </a:rPr>
            </a:br>
            <a:r>
              <a:rPr lang="en-US" altLang="zh-CN" sz="2000" dirty="0">
                <a:latin typeface="Palatino Linotype" panose="02040502050505030304" pitchFamily="18" charset="0"/>
                <a:hlinkClick r:id="rId4"/>
              </a:rPr>
              <a:t>https://www.researchgate.net/publication/325131295_Hierarchical_travel_demand_estimation_using_multiple_data_sources_A_forward_and_backward_propagation_algorithmic_framework_on_a_layered_computational_graph</a:t>
            </a:r>
            <a:endParaRPr lang="en-US" altLang="zh-CN" sz="2000" dirty="0">
              <a:latin typeface="Palatino Linotype" panose="02040502050505030304" pitchFamily="18" charset="0"/>
            </a:endParaRPr>
          </a:p>
          <a:p>
            <a:endParaRPr lang="en-US" altLang="zh-CN" sz="2000" dirty="0">
              <a:latin typeface="Palatino Linotype" panose="02040502050505030304" pitchFamily="18" charset="0"/>
            </a:endParaRPr>
          </a:p>
        </p:txBody>
      </p:sp>
      <p:sp>
        <p:nvSpPr>
          <p:cNvPr id="5" name="矩形 4">
            <a:extLst>
              <a:ext uri="{FF2B5EF4-FFF2-40B4-BE49-F238E27FC236}">
                <a16:creationId xmlns="" xmlns:a16="http://schemas.microsoft.com/office/drawing/2014/main" id="{F5CB41E6-7177-403E-BA9F-99C3D58E519D}"/>
              </a:ext>
            </a:extLst>
          </p:cNvPr>
          <p:cNvSpPr/>
          <p:nvPr/>
        </p:nvSpPr>
        <p:spPr>
          <a:xfrm>
            <a:off x="399154" y="997654"/>
            <a:ext cx="2334648" cy="400110"/>
          </a:xfrm>
          <a:prstGeom prst="rect">
            <a:avLst/>
          </a:prstGeom>
        </p:spPr>
        <p:txBody>
          <a:bodyPr wrap="square">
            <a:spAutoFit/>
          </a:bodyPr>
          <a:lstStyle/>
          <a:p>
            <a:r>
              <a:rPr lang="en-US" altLang="zh-CN" sz="2000" b="1" dirty="0">
                <a:latin typeface="Palatino Linotype" panose="02040502050505030304" pitchFamily="18" charset="0"/>
              </a:rPr>
              <a:t>Our paper:</a:t>
            </a:r>
            <a:endParaRPr lang="zh-CN" altLang="en-US" sz="2000" b="1" dirty="0">
              <a:latin typeface="Palatino Linotype" panose="02040502050505030304" pitchFamily="18" charset="0"/>
            </a:endParaRPr>
          </a:p>
        </p:txBody>
      </p:sp>
      <p:sp>
        <p:nvSpPr>
          <p:cNvPr id="6" name="矩形 5">
            <a:extLst>
              <a:ext uri="{FF2B5EF4-FFF2-40B4-BE49-F238E27FC236}">
                <a16:creationId xmlns="" xmlns:a16="http://schemas.microsoft.com/office/drawing/2014/main" id="{37EA3D3F-ECDD-4518-88C2-F85DA0B05347}"/>
              </a:ext>
            </a:extLst>
          </p:cNvPr>
          <p:cNvSpPr/>
          <p:nvPr/>
        </p:nvSpPr>
        <p:spPr>
          <a:xfrm>
            <a:off x="399153" y="4621530"/>
            <a:ext cx="10045326" cy="2554545"/>
          </a:xfrm>
          <a:prstGeom prst="rect">
            <a:avLst/>
          </a:prstGeom>
        </p:spPr>
        <p:txBody>
          <a:bodyPr wrap="square">
            <a:spAutoFit/>
          </a:bodyPr>
          <a:lstStyle/>
          <a:p>
            <a:r>
              <a:rPr lang="en-CA" altLang="zh-CN" sz="2000" kern="0" dirty="0">
                <a:latin typeface="Palatino Linotype" panose="02040502050505030304" pitchFamily="18" charset="0"/>
                <a:ea typeface="宋体" panose="02010600030101010101" pitchFamily="2" charset="-122"/>
                <a:cs typeface="Times New Roman" panose="02020603050405020304" pitchFamily="18" charset="0"/>
              </a:rPr>
              <a:t>For educational and research purposes, one can find the Matlab and Python source code for small networks at </a:t>
            </a:r>
            <a:endParaRPr lang="en-CA" altLang="zh-CN" sz="2000" kern="0" dirty="0" smtClean="0">
              <a:latin typeface="Palatino Linotype" panose="02040502050505030304" pitchFamily="18" charset="0"/>
              <a:ea typeface="宋体" panose="02010600030101010101" pitchFamily="2" charset="-122"/>
              <a:cs typeface="Times New Roman" panose="02020603050405020304" pitchFamily="18" charset="0"/>
            </a:endParaRPr>
          </a:p>
          <a:p>
            <a:r>
              <a:rPr lang="en-CA" altLang="zh-CN" sz="2000" kern="0" dirty="0" smtClean="0">
                <a:latin typeface="Palatino Linotype" panose="02040502050505030304" pitchFamily="18" charset="0"/>
                <a:ea typeface="宋体" panose="02010600030101010101" pitchFamily="2" charset="-122"/>
                <a:cs typeface="Times New Roman" panose="02020603050405020304" pitchFamily="18" charset="0"/>
                <a:hlinkClick r:id="rId5"/>
              </a:rPr>
              <a:t>https</a:t>
            </a:r>
            <a:r>
              <a:rPr lang="en-CA" altLang="zh-CN" sz="2000" kern="0" dirty="0">
                <a:latin typeface="Palatino Linotype" panose="02040502050505030304" pitchFamily="18" charset="0"/>
                <a:ea typeface="宋体" panose="02010600030101010101" pitchFamily="2" charset="-122"/>
                <a:cs typeface="Times New Roman" panose="02020603050405020304" pitchFamily="18" charset="0"/>
                <a:hlinkClick r:id="rId5"/>
              </a:rPr>
              <a:t>://</a:t>
            </a:r>
            <a:r>
              <a:rPr lang="en-CA" altLang="zh-CN" sz="2000" kern="0" dirty="0" smtClean="0">
                <a:latin typeface="Palatino Linotype" panose="02040502050505030304" pitchFamily="18" charset="0"/>
                <a:ea typeface="宋体" panose="02010600030101010101" pitchFamily="2" charset="-122"/>
                <a:cs typeface="Times New Roman" panose="02020603050405020304" pitchFamily="18" charset="0"/>
                <a:hlinkClick r:id="rId5"/>
              </a:rPr>
              <a:t>github.com/xzhou99/BTCG</a:t>
            </a:r>
            <a:r>
              <a:rPr lang="en-CA" altLang="zh-CN" sz="2000" kern="0" dirty="0">
                <a:latin typeface="Palatino Linotype" panose="02040502050505030304" pitchFamily="18" charset="0"/>
                <a:ea typeface="宋体" panose="02010600030101010101" pitchFamily="2" charset="-122"/>
                <a:cs typeface="Times New Roman" panose="02020603050405020304" pitchFamily="18" charset="0"/>
              </a:rPr>
              <a:t> </a:t>
            </a:r>
            <a:r>
              <a:rPr lang="en-CA" altLang="zh-CN" sz="2000" kern="0" dirty="0" smtClean="0">
                <a:latin typeface="Palatino Linotype" panose="02040502050505030304" pitchFamily="18" charset="0"/>
                <a:ea typeface="宋体" panose="02010600030101010101" pitchFamily="2" charset="-122"/>
                <a:cs typeface="Times New Roman" panose="02020603050405020304" pitchFamily="18" charset="0"/>
              </a:rPr>
              <a:t>or </a:t>
            </a:r>
          </a:p>
          <a:p>
            <a:r>
              <a:rPr lang="en-CA" altLang="zh-CN" sz="2000" u="sng" kern="0" dirty="0">
                <a:solidFill>
                  <a:srgbClr val="FF0000"/>
                </a:solidFill>
                <a:latin typeface="Palatino Linotype" panose="02040502050505030304" pitchFamily="18" charset="0"/>
                <a:ea typeface="宋体" panose="02010600030101010101" pitchFamily="2" charset="-122"/>
                <a:cs typeface="Times New Roman" panose="02020603050405020304" pitchFamily="18" charset="0"/>
              </a:rPr>
              <a:t>https://github.com/Grieverwzn/Big-data-driven-computational-graph--BTCG-/tree/master/TFDE_Sioux%20Falls_multiple. </a:t>
            </a:r>
          </a:p>
          <a:p>
            <a:r>
              <a:rPr lang="en-CA" altLang="zh-CN" sz="2000" kern="0" dirty="0">
                <a:latin typeface="Palatino Linotype" panose="02040502050505030304" pitchFamily="18" charset="0"/>
                <a:ea typeface="宋体" panose="02010600030101010101" pitchFamily="2" charset="-122"/>
                <a:cs typeface="Times New Roman" panose="02020603050405020304" pitchFamily="18" charset="0"/>
              </a:rPr>
              <a:t>Supported from NSF CMMI#</a:t>
            </a:r>
            <a:r>
              <a:rPr lang="en-US" sz="2000" b="1" dirty="0">
                <a:latin typeface="Palatino Linotype" panose="02040502050505030304" pitchFamily="18" charset="0"/>
              </a:rPr>
              <a:t>1538569, Improving Spatial Observability of Dynamic Traffic Systems </a:t>
            </a:r>
            <a:endParaRPr lang="en-CA" altLang="zh-CN" sz="2000" kern="0" dirty="0">
              <a:latin typeface="Palatino Linotype" panose="02040502050505030304" pitchFamily="18" charset="0"/>
              <a:ea typeface="宋体" panose="02010600030101010101" pitchFamily="2" charset="-122"/>
              <a:cs typeface="Times New Roman" panose="02020603050405020304" pitchFamily="18" charset="0"/>
            </a:endParaRPr>
          </a:p>
          <a:p>
            <a:endParaRPr lang="zh-CN" altLang="en-US" sz="2000" dirty="0">
              <a:latin typeface="Palatino Linotype" panose="02040502050505030304" pitchFamily="18" charset="0"/>
            </a:endParaRPr>
          </a:p>
        </p:txBody>
      </p:sp>
      <p:sp>
        <p:nvSpPr>
          <p:cNvPr id="7" name="矩形 6">
            <a:extLst>
              <a:ext uri="{FF2B5EF4-FFF2-40B4-BE49-F238E27FC236}">
                <a16:creationId xmlns="" xmlns:a16="http://schemas.microsoft.com/office/drawing/2014/main" id="{B2847AA7-32C3-41FE-856F-A24C7D12FFC5}"/>
              </a:ext>
            </a:extLst>
          </p:cNvPr>
          <p:cNvSpPr/>
          <p:nvPr/>
        </p:nvSpPr>
        <p:spPr>
          <a:xfrm>
            <a:off x="399154" y="4036755"/>
            <a:ext cx="2884715" cy="400110"/>
          </a:xfrm>
          <a:prstGeom prst="rect">
            <a:avLst/>
          </a:prstGeom>
        </p:spPr>
        <p:txBody>
          <a:bodyPr wrap="square">
            <a:spAutoFit/>
          </a:bodyPr>
          <a:lstStyle/>
          <a:p>
            <a:r>
              <a:rPr lang="en-US" altLang="zh-CN" sz="2000" b="1" dirty="0">
                <a:latin typeface="Palatino Linotype" panose="02040502050505030304" pitchFamily="18" charset="0"/>
              </a:rPr>
              <a:t>Our codes:</a:t>
            </a:r>
            <a:endParaRPr lang="zh-CN" altLang="en-US" sz="2000" b="1" dirty="0">
              <a:latin typeface="Palatino Linotype" panose="02040502050505030304" pitchFamily="18" charset="0"/>
            </a:endParaRPr>
          </a:p>
        </p:txBody>
      </p:sp>
      <p:pic>
        <p:nvPicPr>
          <p:cNvPr id="8194" name="Picture 2" descr="Image result for NS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9280" y="5482380"/>
            <a:ext cx="1123296" cy="112329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 xmlns:a16="http://schemas.microsoft.com/office/drawing/2014/main" id="{3B5CDABB-9A4F-4DF5-98FE-B90B9D41EF98}"/>
              </a:ext>
            </a:extLst>
          </p:cNvPr>
          <p:cNvSpPr txBox="1">
            <a:spLocks/>
          </p:cNvSpPr>
          <p:nvPr/>
        </p:nvSpPr>
        <p:spPr bwMode="auto">
          <a:xfrm>
            <a:off x="3237480" y="156563"/>
            <a:ext cx="557085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a:defRPr/>
            </a:pPr>
            <a:r>
              <a:rPr lang="en-US" altLang="zh-CN" sz="5400" dirty="0" smtClean="0">
                <a:latin typeface="Palatino Linotype" panose="02040502050505030304" pitchFamily="18" charset="0"/>
              </a:rPr>
              <a:t>Thanks</a:t>
            </a:r>
            <a:endParaRPr lang="zh-CN" altLang="en-US" dirty="0">
              <a:latin typeface="Palatino Linotype" panose="02040502050505030304" pitchFamily="18" charset="0"/>
              <a:cs typeface="+mn-ea"/>
              <a:sym typeface="+mn-lt"/>
            </a:endParaRPr>
          </a:p>
        </p:txBody>
      </p:sp>
    </p:spTree>
    <p:extLst>
      <p:ext uri="{BB962C8B-B14F-4D97-AF65-F5344CB8AC3E}">
        <p14:creationId xmlns:p14="http://schemas.microsoft.com/office/powerpoint/2010/main" val="4025099447"/>
      </p:ext>
    </p:extLst>
  </p:cSld>
  <p:clrMapOvr>
    <a:masterClrMapping/>
  </p:clrMapOvr>
  <p:transition>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5" name="Text Box 5"/>
          <p:cNvSpPr txBox="1">
            <a:spLocks noChangeArrowheads="1"/>
          </p:cNvSpPr>
          <p:nvPr/>
        </p:nvSpPr>
        <p:spPr bwMode="auto">
          <a:xfrm>
            <a:off x="9055766" y="2069438"/>
            <a:ext cx="2743200" cy="954107"/>
          </a:xfrm>
          <a:prstGeom prst="rect">
            <a:avLst/>
          </a:prstGeom>
          <a:solidFill>
            <a:schemeClr val="bg2"/>
          </a:solidFill>
          <a:ln w="9525">
            <a:noFill/>
            <a:miter lim="800000"/>
            <a:headEnd/>
            <a:tailEnd/>
          </a:ln>
        </p:spPr>
        <p:txBody>
          <a:bodyPr>
            <a:spAutoFit/>
          </a:bodyPr>
          <a:lstStyle/>
          <a:p>
            <a:r>
              <a:rPr lang="en-US" sz="1400" b="1" dirty="0">
                <a:latin typeface="Palatino Linotype" panose="02040502050505030304" pitchFamily="18" charset="0"/>
              </a:rPr>
              <a:t>Employment by type</a:t>
            </a:r>
          </a:p>
          <a:p>
            <a:r>
              <a:rPr lang="en-US" sz="1400" b="1" dirty="0">
                <a:latin typeface="Palatino Linotype" panose="02040502050505030304" pitchFamily="18" charset="0"/>
              </a:rPr>
              <a:t># of HH</a:t>
            </a:r>
          </a:p>
          <a:p>
            <a:r>
              <a:rPr lang="en-US" sz="1400" b="1" dirty="0">
                <a:latin typeface="Palatino Linotype" panose="02040502050505030304" pitchFamily="18" charset="0"/>
              </a:rPr>
              <a:t>HH by size, income </a:t>
            </a:r>
          </a:p>
          <a:p>
            <a:r>
              <a:rPr lang="en-US" sz="1400" b="1" dirty="0">
                <a:latin typeface="Palatino Linotype" panose="02040502050505030304" pitchFamily="18" charset="0"/>
              </a:rPr>
              <a:t>auto availability</a:t>
            </a:r>
            <a:endParaRPr lang="en-US" sz="1400" b="1" baseline="-25000" dirty="0">
              <a:latin typeface="Palatino Linotype" panose="02040502050505030304" pitchFamily="18" charset="0"/>
            </a:endParaRPr>
          </a:p>
        </p:txBody>
      </p:sp>
      <p:sp>
        <p:nvSpPr>
          <p:cNvPr id="404486" name="Text Box 6"/>
          <p:cNvSpPr txBox="1">
            <a:spLocks noChangeArrowheads="1"/>
          </p:cNvSpPr>
          <p:nvPr/>
        </p:nvSpPr>
        <p:spPr bwMode="auto">
          <a:xfrm>
            <a:off x="9055766" y="3136237"/>
            <a:ext cx="2667000" cy="523220"/>
          </a:xfrm>
          <a:prstGeom prst="rect">
            <a:avLst/>
          </a:prstGeom>
          <a:solidFill>
            <a:schemeClr val="bg2"/>
          </a:solidFill>
          <a:ln w="9525">
            <a:noFill/>
            <a:miter lim="800000"/>
            <a:headEnd/>
            <a:tailEnd/>
          </a:ln>
        </p:spPr>
        <p:txBody>
          <a:bodyPr>
            <a:spAutoFit/>
          </a:bodyPr>
          <a:lstStyle/>
          <a:p>
            <a:r>
              <a:rPr lang="en-US" sz="1400" b="1">
                <a:latin typeface="Palatino Linotype" panose="02040502050505030304" pitchFamily="18" charset="0"/>
              </a:rPr>
              <a:t>Spatial distribution of population and employment</a:t>
            </a:r>
            <a:endParaRPr lang="en-US" sz="1400" b="1" baseline="-25000">
              <a:latin typeface="Palatino Linotype" panose="02040502050505030304" pitchFamily="18" charset="0"/>
            </a:endParaRPr>
          </a:p>
        </p:txBody>
      </p:sp>
      <p:pic>
        <p:nvPicPr>
          <p:cNvPr id="32772" name="Picture 9"/>
          <p:cNvPicPr>
            <a:picLocks noChangeAspect="1" noChangeArrowheads="1"/>
          </p:cNvPicPr>
          <p:nvPr/>
        </p:nvPicPr>
        <p:blipFill>
          <a:blip r:embed="rId3" cstate="print"/>
          <a:srcRect/>
          <a:stretch>
            <a:fillRect/>
          </a:stretch>
        </p:blipFill>
        <p:spPr bwMode="auto">
          <a:xfrm>
            <a:off x="3845427" y="2088873"/>
            <a:ext cx="4792579" cy="4727814"/>
          </a:xfrm>
          <a:prstGeom prst="rect">
            <a:avLst/>
          </a:prstGeom>
          <a:solidFill>
            <a:schemeClr val="bg2"/>
          </a:solidFill>
          <a:ln w="9525">
            <a:noFill/>
            <a:miter lim="800000"/>
            <a:headEnd/>
            <a:tailEnd/>
          </a:ln>
        </p:spPr>
      </p:pic>
      <p:sp>
        <p:nvSpPr>
          <p:cNvPr id="32773" name="Oval 10"/>
          <p:cNvSpPr>
            <a:spLocks noChangeArrowheads="1"/>
          </p:cNvSpPr>
          <p:nvPr/>
        </p:nvSpPr>
        <p:spPr bwMode="auto">
          <a:xfrm>
            <a:off x="3195057" y="986771"/>
            <a:ext cx="2438400" cy="1295400"/>
          </a:xfrm>
          <a:prstGeom prst="ellipse">
            <a:avLst/>
          </a:prstGeom>
          <a:solidFill>
            <a:schemeClr val="bg2"/>
          </a:solidFill>
          <a:ln w="9525">
            <a:solidFill>
              <a:schemeClr val="tx1"/>
            </a:solidFill>
            <a:round/>
            <a:headEnd/>
            <a:tailEnd/>
          </a:ln>
        </p:spPr>
        <p:txBody>
          <a:bodyPr wrap="none" anchor="ctr"/>
          <a:lstStyle/>
          <a:p>
            <a:pPr algn="ctr"/>
            <a:r>
              <a:rPr lang="en-US" b="1" dirty="0">
                <a:latin typeface="Palatino Linotype" panose="02040502050505030304" pitchFamily="18" charset="0"/>
              </a:rPr>
              <a:t>Highway and Transit</a:t>
            </a:r>
          </a:p>
          <a:p>
            <a:pPr algn="ctr"/>
            <a:r>
              <a:rPr lang="en-US" b="1" dirty="0">
                <a:latin typeface="Palatino Linotype" panose="02040502050505030304" pitchFamily="18" charset="0"/>
              </a:rPr>
              <a:t> Network Development</a:t>
            </a:r>
          </a:p>
        </p:txBody>
      </p:sp>
      <p:sp>
        <p:nvSpPr>
          <p:cNvPr id="32774" name="Oval 12"/>
          <p:cNvSpPr>
            <a:spLocks noChangeArrowheads="1"/>
          </p:cNvSpPr>
          <p:nvPr/>
        </p:nvSpPr>
        <p:spPr bwMode="auto">
          <a:xfrm>
            <a:off x="8979566" y="697837"/>
            <a:ext cx="2438400" cy="990600"/>
          </a:xfrm>
          <a:prstGeom prst="ellipse">
            <a:avLst/>
          </a:prstGeom>
          <a:solidFill>
            <a:schemeClr val="bg2"/>
          </a:solidFill>
          <a:ln w="9525">
            <a:solidFill>
              <a:schemeClr val="tx1"/>
            </a:solidFill>
            <a:round/>
            <a:headEnd/>
            <a:tailEnd/>
          </a:ln>
        </p:spPr>
        <p:txBody>
          <a:bodyPr wrap="none" anchor="ctr"/>
          <a:lstStyle/>
          <a:p>
            <a:pPr algn="ctr"/>
            <a:r>
              <a:rPr lang="en-US" b="1">
                <a:latin typeface="Palatino Linotype" panose="02040502050505030304" pitchFamily="18" charset="0"/>
              </a:rPr>
              <a:t>Land use</a:t>
            </a:r>
          </a:p>
          <a:p>
            <a:pPr algn="ctr"/>
            <a:r>
              <a:rPr lang="en-US" b="1">
                <a:latin typeface="Palatino Linotype" panose="02040502050505030304" pitchFamily="18" charset="0"/>
              </a:rPr>
              <a:t>Zonal Demographics</a:t>
            </a:r>
          </a:p>
        </p:txBody>
      </p:sp>
      <p:sp>
        <p:nvSpPr>
          <p:cNvPr id="32776" name="Line 14"/>
          <p:cNvSpPr>
            <a:spLocks noChangeShapeType="1"/>
          </p:cNvSpPr>
          <p:nvPr/>
        </p:nvSpPr>
        <p:spPr bwMode="auto">
          <a:xfrm>
            <a:off x="4414257" y="2270135"/>
            <a:ext cx="0" cy="685800"/>
          </a:xfrm>
          <a:prstGeom prst="line">
            <a:avLst/>
          </a:prstGeom>
          <a:noFill/>
          <a:ln w="9525">
            <a:solidFill>
              <a:schemeClr val="tx1"/>
            </a:solidFill>
            <a:round/>
            <a:headEnd/>
            <a:tailEnd type="triangle" w="med" len="med"/>
          </a:ln>
        </p:spPr>
        <p:txBody>
          <a:bodyPr/>
          <a:lstStyle/>
          <a:p>
            <a:endParaRPr lang="en-US">
              <a:latin typeface="Palatino Linotype" panose="02040502050505030304" pitchFamily="18" charset="0"/>
            </a:endParaRPr>
          </a:p>
        </p:txBody>
      </p:sp>
      <p:sp>
        <p:nvSpPr>
          <p:cNvPr id="404496" name="Text Box 16"/>
          <p:cNvSpPr txBox="1">
            <a:spLocks noChangeArrowheads="1"/>
          </p:cNvSpPr>
          <p:nvPr/>
        </p:nvSpPr>
        <p:spPr bwMode="auto">
          <a:xfrm>
            <a:off x="9055766" y="4203037"/>
            <a:ext cx="2667000" cy="1097736"/>
          </a:xfrm>
          <a:prstGeom prst="rect">
            <a:avLst/>
          </a:prstGeom>
          <a:solidFill>
            <a:schemeClr val="bg2"/>
          </a:solidFill>
          <a:ln w="9525">
            <a:noFill/>
            <a:miter lim="800000"/>
            <a:headEnd/>
            <a:tailEnd/>
          </a:ln>
        </p:spPr>
        <p:txBody>
          <a:bodyPr>
            <a:spAutoFit/>
          </a:bodyPr>
          <a:lstStyle/>
          <a:p>
            <a:r>
              <a:rPr lang="en-US" sz="1400" b="1" dirty="0">
                <a:latin typeface="Palatino Linotype" panose="02040502050505030304" pitchFamily="18" charset="0"/>
              </a:rPr>
              <a:t>HH income</a:t>
            </a:r>
          </a:p>
          <a:p>
            <a:r>
              <a:rPr lang="en-US" sz="1400" b="1" dirty="0">
                <a:latin typeface="Palatino Linotype" panose="02040502050505030304" pitchFamily="18" charset="0"/>
              </a:rPr>
              <a:t>Auto availability</a:t>
            </a:r>
          </a:p>
          <a:p>
            <a:r>
              <a:rPr lang="en-US" sz="1400" b="1" dirty="0">
                <a:latin typeface="Palatino Linotype" panose="02040502050505030304" pitchFamily="18" charset="0"/>
              </a:rPr>
              <a:t>HH size</a:t>
            </a:r>
          </a:p>
          <a:p>
            <a:r>
              <a:rPr lang="en-US" sz="1400" b="1" dirty="0">
                <a:latin typeface="Palatino Linotype" panose="02040502050505030304" pitchFamily="18" charset="0"/>
              </a:rPr>
              <a:t>Parking cost</a:t>
            </a:r>
          </a:p>
          <a:p>
            <a:endParaRPr lang="en-US" sz="1400" b="1" baseline="-25000" dirty="0">
              <a:latin typeface="Palatino Linotype" panose="02040502050505030304" pitchFamily="18" charset="0"/>
            </a:endParaRPr>
          </a:p>
        </p:txBody>
      </p:sp>
      <p:sp>
        <p:nvSpPr>
          <p:cNvPr id="32778" name="Line 17"/>
          <p:cNvSpPr>
            <a:spLocks noChangeShapeType="1"/>
          </p:cNvSpPr>
          <p:nvPr/>
        </p:nvSpPr>
        <p:spPr bwMode="auto">
          <a:xfrm flipH="1">
            <a:off x="10274966" y="1688437"/>
            <a:ext cx="0" cy="381000"/>
          </a:xfrm>
          <a:prstGeom prst="line">
            <a:avLst/>
          </a:prstGeom>
          <a:noFill/>
          <a:ln w="9525">
            <a:solidFill>
              <a:schemeClr val="tx1"/>
            </a:solidFill>
            <a:round/>
            <a:headEnd/>
            <a:tailEnd type="triangle" w="med" len="med"/>
          </a:ln>
        </p:spPr>
        <p:txBody>
          <a:bodyPr/>
          <a:lstStyle/>
          <a:p>
            <a:endParaRPr lang="en-US">
              <a:latin typeface="Palatino Linotype" panose="02040502050505030304" pitchFamily="18" charset="0"/>
            </a:endParaRPr>
          </a:p>
        </p:txBody>
      </p:sp>
      <p:sp>
        <p:nvSpPr>
          <p:cNvPr id="32779" name="Line 20"/>
          <p:cNvSpPr>
            <a:spLocks noChangeShapeType="1"/>
          </p:cNvSpPr>
          <p:nvPr/>
        </p:nvSpPr>
        <p:spPr bwMode="auto">
          <a:xfrm flipH="1" flipV="1">
            <a:off x="8522366" y="2602837"/>
            <a:ext cx="457200" cy="0"/>
          </a:xfrm>
          <a:prstGeom prst="line">
            <a:avLst/>
          </a:prstGeom>
          <a:noFill/>
          <a:ln w="9525">
            <a:solidFill>
              <a:schemeClr val="tx1"/>
            </a:solidFill>
            <a:round/>
            <a:headEnd/>
            <a:tailEnd type="triangle" w="med" len="med"/>
          </a:ln>
        </p:spPr>
        <p:txBody>
          <a:bodyPr/>
          <a:lstStyle/>
          <a:p>
            <a:endParaRPr lang="en-US">
              <a:latin typeface="Palatino Linotype" panose="02040502050505030304" pitchFamily="18" charset="0"/>
            </a:endParaRPr>
          </a:p>
        </p:txBody>
      </p:sp>
      <p:sp>
        <p:nvSpPr>
          <p:cNvPr id="32780" name="Line 22"/>
          <p:cNvSpPr>
            <a:spLocks noChangeShapeType="1"/>
          </p:cNvSpPr>
          <p:nvPr/>
        </p:nvSpPr>
        <p:spPr bwMode="auto">
          <a:xfrm flipH="1" flipV="1">
            <a:off x="8598566" y="3441037"/>
            <a:ext cx="457200" cy="0"/>
          </a:xfrm>
          <a:prstGeom prst="line">
            <a:avLst/>
          </a:prstGeom>
          <a:noFill/>
          <a:ln w="9525">
            <a:solidFill>
              <a:schemeClr val="tx1"/>
            </a:solidFill>
            <a:round/>
            <a:headEnd/>
            <a:tailEnd type="triangle" w="med" len="med"/>
          </a:ln>
        </p:spPr>
        <p:txBody>
          <a:bodyPr/>
          <a:lstStyle/>
          <a:p>
            <a:endParaRPr lang="en-US">
              <a:latin typeface="Palatino Linotype" panose="02040502050505030304" pitchFamily="18" charset="0"/>
            </a:endParaRPr>
          </a:p>
        </p:txBody>
      </p:sp>
      <p:sp>
        <p:nvSpPr>
          <p:cNvPr id="404493" name="Text Box 13"/>
          <p:cNvSpPr txBox="1">
            <a:spLocks noChangeArrowheads="1"/>
          </p:cNvSpPr>
          <p:nvPr/>
        </p:nvSpPr>
        <p:spPr bwMode="auto">
          <a:xfrm>
            <a:off x="3665295" y="2955935"/>
            <a:ext cx="1497924" cy="641350"/>
          </a:xfrm>
          <a:prstGeom prst="rect">
            <a:avLst/>
          </a:prstGeom>
          <a:noFill/>
          <a:ln w="9525">
            <a:noFill/>
            <a:miter lim="800000"/>
            <a:headEnd/>
            <a:tailEnd/>
          </a:ln>
        </p:spPr>
        <p:txBody>
          <a:bodyPr wrap="square">
            <a:spAutoFit/>
          </a:bodyPr>
          <a:lstStyle/>
          <a:p>
            <a:r>
              <a:rPr lang="en-US" b="1" dirty="0">
                <a:latin typeface="Palatino Linotype" panose="02040502050505030304" pitchFamily="18" charset="0"/>
              </a:rPr>
              <a:t>Travel Time Matrix </a:t>
            </a:r>
            <a:r>
              <a:rPr lang="en-US" b="1" dirty="0" err="1">
                <a:latin typeface="Palatino Linotype" panose="02040502050505030304" pitchFamily="18" charset="0"/>
              </a:rPr>
              <a:t>TT</a:t>
            </a:r>
            <a:r>
              <a:rPr lang="en-US" b="1" baseline="-25000" dirty="0" err="1">
                <a:latin typeface="Palatino Linotype" panose="02040502050505030304" pitchFamily="18" charset="0"/>
              </a:rPr>
              <a:t>i,j</a:t>
            </a:r>
            <a:r>
              <a:rPr lang="en-US" b="1" dirty="0">
                <a:latin typeface="Palatino Linotype" panose="02040502050505030304" pitchFamily="18" charset="0"/>
              </a:rPr>
              <a:t> </a:t>
            </a:r>
          </a:p>
        </p:txBody>
      </p:sp>
      <p:sp>
        <p:nvSpPr>
          <p:cNvPr id="32781" name="Line 23"/>
          <p:cNvSpPr>
            <a:spLocks noChangeShapeType="1"/>
          </p:cNvSpPr>
          <p:nvPr/>
        </p:nvSpPr>
        <p:spPr bwMode="auto">
          <a:xfrm flipH="1" flipV="1">
            <a:off x="8598566" y="4584037"/>
            <a:ext cx="457200" cy="0"/>
          </a:xfrm>
          <a:prstGeom prst="line">
            <a:avLst/>
          </a:prstGeom>
          <a:noFill/>
          <a:ln w="9525">
            <a:solidFill>
              <a:schemeClr val="tx1"/>
            </a:solidFill>
            <a:round/>
            <a:headEnd/>
            <a:tailEnd type="triangle" w="med" len="med"/>
          </a:ln>
        </p:spPr>
        <p:txBody>
          <a:bodyPr/>
          <a:lstStyle/>
          <a:p>
            <a:endParaRPr lang="en-US">
              <a:latin typeface="Palatino Linotype" panose="02040502050505030304" pitchFamily="18" charset="0"/>
            </a:endParaRPr>
          </a:p>
        </p:txBody>
      </p:sp>
      <p:sp>
        <p:nvSpPr>
          <p:cNvPr id="14" name="Rectangle 2"/>
          <p:cNvSpPr>
            <a:spLocks noGrp="1" noChangeArrowheads="1"/>
          </p:cNvSpPr>
          <p:nvPr>
            <p:ph type="title"/>
          </p:nvPr>
        </p:nvSpPr>
        <p:spPr>
          <a:xfrm>
            <a:off x="0" y="-134578"/>
            <a:ext cx="10972800" cy="1143000"/>
          </a:xfrm>
        </p:spPr>
        <p:txBody>
          <a:bodyPr/>
          <a:lstStyle/>
          <a:p>
            <a:pPr eaLnBrk="1" hangingPunct="1"/>
            <a:r>
              <a:rPr lang="en-US" altLang="en-US" sz="3600" b="1" dirty="0">
                <a:latin typeface="Palatino Linotype" panose="02040502050505030304" pitchFamily="18" charset="0"/>
              </a:rPr>
              <a:t>4-step process in transportation modeling field</a:t>
            </a:r>
          </a:p>
        </p:txBody>
      </p:sp>
    </p:spTree>
    <p:extLst>
      <p:ext uri="{BB962C8B-B14F-4D97-AF65-F5344CB8AC3E}">
        <p14:creationId xmlns:p14="http://schemas.microsoft.com/office/powerpoint/2010/main" val="4061715984"/>
      </p:ext>
    </p:extLst>
  </p:cSld>
  <p:clrMapOvr>
    <a:masterClrMapping/>
  </p:clrMapOvr>
  <p:transition>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7733288D-40E6-480B-AEE4-23EE0178BE8A}"/>
              </a:ext>
            </a:extLst>
          </p:cNvPr>
          <p:cNvSpPr/>
          <p:nvPr/>
        </p:nvSpPr>
        <p:spPr>
          <a:xfrm>
            <a:off x="209394" y="996974"/>
            <a:ext cx="10565837" cy="1421928"/>
          </a:xfrm>
          <a:prstGeom prst="rect">
            <a:avLst/>
          </a:prstGeom>
        </p:spPr>
        <p:txBody>
          <a:bodyPr wrap="square">
            <a:spAutoFit/>
          </a:bodyPr>
          <a:lstStyle/>
          <a:p>
            <a:pPr>
              <a:lnSpc>
                <a:spcPct val="120000"/>
              </a:lnSpc>
            </a:pPr>
            <a:r>
              <a:rPr lang="en-US" altLang="zh-CN" sz="2400" b="1" dirty="0">
                <a:latin typeface="Palatino Linotype" panose="02040502050505030304" pitchFamily="18" charset="0"/>
                <a:ea typeface="Cambria Math" panose="02040503050406030204" pitchFamily="18" charset="0"/>
              </a:rPr>
              <a:t>Traffic demand flow estimation (TDFE) </a:t>
            </a:r>
            <a:r>
              <a:rPr lang="en-US" altLang="zh-CN" sz="2400" dirty="0">
                <a:latin typeface="Palatino Linotype" panose="02040502050505030304" pitchFamily="18" charset="0"/>
                <a:ea typeface="Cambria Math" panose="02040503050406030204" pitchFamily="18" charset="0"/>
              </a:rPr>
              <a:t>problem (Simultaneous estimation problem </a:t>
            </a:r>
            <a:r>
              <a:rPr lang="en-CA" altLang="zh-CN" sz="2400" dirty="0">
                <a:latin typeface="Palatino Linotype" panose="02040502050505030304" pitchFamily="18" charset="0"/>
                <a:ea typeface="Cambria Math" panose="02040503050406030204" pitchFamily="18" charset="0"/>
              </a:rPr>
              <a:t>of traffic demand flows and behavior coefficients) using different data sources</a:t>
            </a:r>
            <a:r>
              <a:rPr lang="en-US" altLang="zh-CN" sz="2400" dirty="0">
                <a:latin typeface="Palatino Linotype" panose="02040502050505030304" pitchFamily="18" charset="0"/>
                <a:ea typeface="Cambria Math" panose="02040503050406030204" pitchFamily="18" charset="0"/>
              </a:rPr>
              <a:t>:</a:t>
            </a:r>
          </a:p>
        </p:txBody>
      </p:sp>
      <p:sp>
        <p:nvSpPr>
          <p:cNvPr id="5" name="矩形 4">
            <a:extLst>
              <a:ext uri="{FF2B5EF4-FFF2-40B4-BE49-F238E27FC236}">
                <a16:creationId xmlns:a16="http://schemas.microsoft.com/office/drawing/2014/main" xmlns="" id="{B3369310-BB95-4233-BB15-CBA5CDB98D18}"/>
              </a:ext>
            </a:extLst>
          </p:cNvPr>
          <p:cNvSpPr/>
          <p:nvPr/>
        </p:nvSpPr>
        <p:spPr>
          <a:xfrm>
            <a:off x="2585815" y="2977880"/>
            <a:ext cx="3857305" cy="1421928"/>
          </a:xfrm>
          <a:prstGeom prst="rect">
            <a:avLst/>
          </a:prstGeom>
        </p:spPr>
        <p:txBody>
          <a:bodyPr wrap="square">
            <a:spAutoFit/>
          </a:bodyPr>
          <a:lstStyle/>
          <a:p>
            <a:pPr marL="457200" indent="-457200">
              <a:lnSpc>
                <a:spcPct val="120000"/>
              </a:lnSpc>
              <a:buFont typeface="+mj-lt"/>
              <a:buAutoNum type="arabicPeriod"/>
            </a:pPr>
            <a:r>
              <a:rPr lang="en-US" altLang="zh-CN" dirty="0">
                <a:latin typeface="Palatino Linotype" panose="02040502050505030304" pitchFamily="18" charset="0"/>
                <a:ea typeface="Cambria Math" panose="02040503050406030204" pitchFamily="18" charset="0"/>
              </a:rPr>
              <a:t>Trip generation</a:t>
            </a:r>
          </a:p>
          <a:p>
            <a:pPr marL="457200" indent="-457200">
              <a:lnSpc>
                <a:spcPct val="120000"/>
              </a:lnSpc>
              <a:buFont typeface="+mj-lt"/>
              <a:buAutoNum type="arabicPeriod"/>
            </a:pPr>
            <a:r>
              <a:rPr lang="en-US" altLang="zh-CN" dirty="0">
                <a:latin typeface="Palatino Linotype" panose="02040502050505030304" pitchFamily="18" charset="0"/>
                <a:ea typeface="Cambria Math" panose="02040503050406030204" pitchFamily="18" charset="0"/>
              </a:rPr>
              <a:t>Spatial distribution</a:t>
            </a:r>
          </a:p>
          <a:p>
            <a:pPr marL="457200" indent="-457200">
              <a:lnSpc>
                <a:spcPct val="120000"/>
              </a:lnSpc>
              <a:buFont typeface="+mj-lt"/>
              <a:buAutoNum type="arabicPeriod"/>
            </a:pPr>
            <a:r>
              <a:rPr lang="en-US" altLang="zh-CN" dirty="0">
                <a:latin typeface="Palatino Linotype" panose="02040502050505030304" pitchFamily="18" charset="0"/>
                <a:ea typeface="Cambria Math" panose="02040503050406030204" pitchFamily="18" charset="0"/>
              </a:rPr>
              <a:t>Route choices</a:t>
            </a:r>
          </a:p>
          <a:p>
            <a:pPr marL="457200" indent="-457200">
              <a:lnSpc>
                <a:spcPct val="120000"/>
              </a:lnSpc>
              <a:buFont typeface="+mj-lt"/>
              <a:buAutoNum type="arabicPeriod"/>
            </a:pPr>
            <a:r>
              <a:rPr lang="en-US" altLang="zh-CN" dirty="0">
                <a:latin typeface="Palatino Linotype" panose="02040502050505030304" pitchFamily="18" charset="0"/>
                <a:ea typeface="Cambria Math" panose="02040503050406030204" pitchFamily="18" charset="0"/>
              </a:rPr>
              <a:t>Behavioral utilities </a:t>
            </a:r>
          </a:p>
        </p:txBody>
      </p:sp>
      <p:sp>
        <p:nvSpPr>
          <p:cNvPr id="6" name="矩形 5">
            <a:extLst>
              <a:ext uri="{FF2B5EF4-FFF2-40B4-BE49-F238E27FC236}">
                <a16:creationId xmlns:a16="http://schemas.microsoft.com/office/drawing/2014/main" xmlns="" id="{3EEC35E3-5D41-430D-A576-09BFEE07A769}"/>
              </a:ext>
            </a:extLst>
          </p:cNvPr>
          <p:cNvSpPr/>
          <p:nvPr/>
        </p:nvSpPr>
        <p:spPr>
          <a:xfrm>
            <a:off x="5896933" y="2080856"/>
            <a:ext cx="6332821" cy="2751522"/>
          </a:xfrm>
          <a:prstGeom prst="rect">
            <a:avLst/>
          </a:prstGeom>
        </p:spPr>
        <p:txBody>
          <a:bodyPr wrap="square">
            <a:spAutoFit/>
          </a:bodyPr>
          <a:lstStyle/>
          <a:p>
            <a:pPr>
              <a:lnSpc>
                <a:spcPct val="120000"/>
              </a:lnSpc>
            </a:pPr>
            <a:endParaRPr lang="en-US" altLang="zh-CN" dirty="0">
              <a:latin typeface="Palatino Linotype" panose="02040502050505030304" pitchFamily="18" charset="0"/>
              <a:ea typeface="Cambria Math" panose="02040503050406030204" pitchFamily="18" charset="0"/>
            </a:endParaRPr>
          </a:p>
          <a:p>
            <a:pPr lvl="1">
              <a:lnSpc>
                <a:spcPct val="120000"/>
              </a:lnSpc>
            </a:pPr>
            <a:r>
              <a:rPr lang="en-US" altLang="zh-CN" dirty="0">
                <a:latin typeface="Palatino Linotype" panose="02040502050505030304" pitchFamily="18" charset="0"/>
                <a:ea typeface="Cambria Math" panose="02040503050406030204" pitchFamily="18" charset="0"/>
                <a:sym typeface="Wingdings" panose="05000000000000000000" pitchFamily="2" charset="2"/>
              </a:rPr>
              <a:t>1.Linear regression model; Fundamental units</a:t>
            </a:r>
          </a:p>
          <a:p>
            <a:pPr lvl="1">
              <a:lnSpc>
                <a:spcPct val="120000"/>
              </a:lnSpc>
            </a:pPr>
            <a:r>
              <a:rPr lang="en-US" altLang="zh-CN" dirty="0">
                <a:latin typeface="Palatino Linotype" panose="02040502050505030304" pitchFamily="18" charset="0"/>
                <a:ea typeface="Cambria Math" panose="02040503050406030204" pitchFamily="18" charset="0"/>
              </a:rPr>
              <a:t>2. Gravity model; ODME problem</a:t>
            </a:r>
          </a:p>
          <a:p>
            <a:pPr lvl="1">
              <a:lnSpc>
                <a:spcPct val="120000"/>
              </a:lnSpc>
            </a:pPr>
            <a:r>
              <a:rPr lang="en-US" altLang="zh-CN" dirty="0">
                <a:latin typeface="Palatino Linotype" panose="02040502050505030304" pitchFamily="18" charset="0"/>
                <a:ea typeface="Cambria Math" panose="02040503050406030204" pitchFamily="18" charset="0"/>
                <a:sym typeface="Wingdings" panose="05000000000000000000" pitchFamily="2" charset="2"/>
              </a:rPr>
              <a:t>3. Traffic assignment/ Stochastic network loading</a:t>
            </a:r>
          </a:p>
          <a:p>
            <a:pPr lvl="1">
              <a:lnSpc>
                <a:spcPct val="120000"/>
              </a:lnSpc>
            </a:pPr>
            <a:r>
              <a:rPr lang="en-US" altLang="zh-CN" dirty="0">
                <a:latin typeface="Palatino Linotype" panose="02040502050505030304" pitchFamily="18" charset="0"/>
                <a:ea typeface="Cambria Math" panose="02040503050406030204" pitchFamily="18" charset="0"/>
              </a:rPr>
              <a:t>4. Discrete choice model</a:t>
            </a:r>
          </a:p>
          <a:p>
            <a:pPr lvl="1">
              <a:lnSpc>
                <a:spcPct val="120000"/>
              </a:lnSpc>
            </a:pPr>
            <a:endParaRPr lang="en-US" altLang="zh-CN" dirty="0">
              <a:latin typeface="Palatino Linotype" panose="02040502050505030304" pitchFamily="18" charset="0"/>
              <a:ea typeface="Cambria Math" panose="02040503050406030204" pitchFamily="18" charset="0"/>
            </a:endParaRPr>
          </a:p>
          <a:p>
            <a:pPr lvl="1">
              <a:lnSpc>
                <a:spcPct val="120000"/>
              </a:lnSpc>
            </a:pPr>
            <a:r>
              <a:rPr lang="en-US" altLang="zh-CN" b="1" dirty="0">
                <a:solidFill>
                  <a:srgbClr val="8C1D40"/>
                </a:solidFill>
                <a:latin typeface="Palatino Linotype" panose="02040502050505030304" pitchFamily="18" charset="0"/>
                <a:ea typeface="Cambria Math" panose="02040503050406030204" pitchFamily="18" charset="0"/>
              </a:rPr>
              <a:t>A. Usually only use single data sources for each step</a:t>
            </a:r>
            <a:br>
              <a:rPr lang="en-US" altLang="zh-CN" b="1" dirty="0">
                <a:solidFill>
                  <a:srgbClr val="8C1D40"/>
                </a:solidFill>
                <a:latin typeface="Palatino Linotype" panose="02040502050505030304" pitchFamily="18" charset="0"/>
                <a:ea typeface="Cambria Math" panose="02040503050406030204" pitchFamily="18" charset="0"/>
              </a:rPr>
            </a:br>
            <a:r>
              <a:rPr lang="en-US" altLang="zh-CN" b="1" dirty="0">
                <a:solidFill>
                  <a:srgbClr val="8C1D40"/>
                </a:solidFill>
                <a:latin typeface="Palatino Linotype" panose="02040502050505030304" pitchFamily="18" charset="0"/>
                <a:ea typeface="Cambria Math" panose="02040503050406030204" pitchFamily="18" charset="0"/>
              </a:rPr>
              <a:t>B. Sequential decisions without feedback</a:t>
            </a:r>
          </a:p>
        </p:txBody>
      </p:sp>
      <p:sp>
        <p:nvSpPr>
          <p:cNvPr id="8" name="文本框 7"/>
          <p:cNvSpPr txBox="1"/>
          <p:nvPr/>
        </p:nvSpPr>
        <p:spPr>
          <a:xfrm>
            <a:off x="-3558" y="3282353"/>
            <a:ext cx="2086340" cy="646331"/>
          </a:xfrm>
          <a:prstGeom prst="rect">
            <a:avLst/>
          </a:prstGeom>
          <a:noFill/>
        </p:spPr>
        <p:txBody>
          <a:bodyPr wrap="none" rtlCol="0">
            <a:spAutoFit/>
          </a:bodyPr>
          <a:lstStyle/>
          <a:p>
            <a:r>
              <a:rPr lang="en-US" altLang="zh-CN" dirty="0">
                <a:solidFill>
                  <a:srgbClr val="0070C0"/>
                </a:solidFill>
                <a:latin typeface="Palatino Linotype" panose="02040502050505030304" pitchFamily="18" charset="0"/>
                <a:cs typeface="Arial" panose="020B0604020202020204" pitchFamily="34" charset="0"/>
              </a:rPr>
              <a:t>Traditional Survey</a:t>
            </a:r>
          </a:p>
          <a:p>
            <a:r>
              <a:rPr lang="en-US" altLang="zh-CN" b="1" dirty="0">
                <a:solidFill>
                  <a:srgbClr val="8C1D40"/>
                </a:solidFill>
                <a:latin typeface="Palatino Linotype" panose="02040502050505030304" pitchFamily="18" charset="0"/>
                <a:cs typeface="Arial" panose="020B0604020202020204" pitchFamily="34" charset="0"/>
              </a:rPr>
              <a:t>Big data sources</a:t>
            </a:r>
          </a:p>
        </p:txBody>
      </p:sp>
      <p:sp>
        <p:nvSpPr>
          <p:cNvPr id="2" name="左大括号 1"/>
          <p:cNvSpPr/>
          <p:nvPr/>
        </p:nvSpPr>
        <p:spPr>
          <a:xfrm>
            <a:off x="2011679" y="3007523"/>
            <a:ext cx="597534" cy="1320236"/>
          </a:xfrm>
          <a:prstGeom prst="leftBrace">
            <a:avLst>
              <a:gd name="adj1" fmla="val 6699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1" name="文本框 12"/>
          <p:cNvSpPr txBox="1"/>
          <p:nvPr/>
        </p:nvSpPr>
        <p:spPr>
          <a:xfrm>
            <a:off x="189613" y="2703092"/>
            <a:ext cx="1524776" cy="369332"/>
          </a:xfrm>
          <a:prstGeom prst="rect">
            <a:avLst/>
          </a:prstGeom>
          <a:noFill/>
        </p:spPr>
        <p:txBody>
          <a:bodyPr wrap="none" rtlCol="0">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r>
              <a:rPr lang="en-US" altLang="zh-CN" b="1" dirty="0">
                <a:latin typeface="Palatino Linotype" panose="02040502050505030304" pitchFamily="18" charset="0"/>
                <a:cs typeface="Arial" panose="020B0604020202020204" pitchFamily="34" charset="0"/>
              </a:rPr>
              <a:t>Data sources</a:t>
            </a:r>
          </a:p>
        </p:txBody>
      </p:sp>
      <p:sp>
        <p:nvSpPr>
          <p:cNvPr id="12" name="左大括号 11"/>
          <p:cNvSpPr/>
          <p:nvPr/>
        </p:nvSpPr>
        <p:spPr>
          <a:xfrm>
            <a:off x="5814331" y="2505588"/>
            <a:ext cx="597534" cy="2326790"/>
          </a:xfrm>
          <a:prstGeom prst="leftBrace">
            <a:avLst>
              <a:gd name="adj1" fmla="val 6699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E351AEDA-A738-4043-B936-098AEF8942D4}"/>
              </a:ext>
            </a:extLst>
          </p:cNvPr>
          <p:cNvSpPr/>
          <p:nvPr/>
        </p:nvSpPr>
        <p:spPr>
          <a:xfrm>
            <a:off x="190341" y="141125"/>
            <a:ext cx="11845511" cy="646331"/>
          </a:xfrm>
          <a:prstGeom prst="rect">
            <a:avLst/>
          </a:prstGeom>
        </p:spPr>
        <p:txBody>
          <a:bodyPr wrap="square">
            <a:spAutoFit/>
          </a:bodyPr>
          <a:lstStyle/>
          <a:p>
            <a:r>
              <a:rPr lang="en-US" altLang="zh-CN" sz="3600" b="1" dirty="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Is a combined analytical 4-step model easy to calibrate?</a:t>
            </a:r>
          </a:p>
        </p:txBody>
      </p:sp>
      <p:pic>
        <p:nvPicPr>
          <p:cNvPr id="13" name="图片 3">
            <a:extLst>
              <a:ext uri="{FF2B5EF4-FFF2-40B4-BE49-F238E27FC236}">
                <a16:creationId xmlns:a16="http://schemas.microsoft.com/office/drawing/2014/main" xmlns="" id="{8EDAE774-AA8E-4212-A1C2-1BC06283D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394" y="4726334"/>
            <a:ext cx="4012693" cy="2050680"/>
          </a:xfrm>
          <a:prstGeom prst="rect">
            <a:avLst/>
          </a:prstGeom>
          <a:ln>
            <a:solidFill>
              <a:schemeClr val="tx1"/>
            </a:solidFill>
          </a:ln>
        </p:spPr>
      </p:pic>
      <p:pic>
        <p:nvPicPr>
          <p:cNvPr id="15" name="图片 5">
            <a:extLst>
              <a:ext uri="{FF2B5EF4-FFF2-40B4-BE49-F238E27FC236}">
                <a16:creationId xmlns:a16="http://schemas.microsoft.com/office/drawing/2014/main" xmlns="" id="{BCD84EFD-246E-4BD4-A700-B3E24D87515A}"/>
              </a:ext>
            </a:extLst>
          </p:cNvPr>
          <p:cNvPicPr>
            <a:picLocks noChangeAspect="1"/>
          </p:cNvPicPr>
          <p:nvPr/>
        </p:nvPicPr>
        <p:blipFill>
          <a:blip r:embed="rId5"/>
          <a:stretch>
            <a:fillRect/>
          </a:stretch>
        </p:blipFill>
        <p:spPr>
          <a:xfrm>
            <a:off x="6379606" y="4952000"/>
            <a:ext cx="5367474" cy="1877719"/>
          </a:xfrm>
          <a:prstGeom prst="rect">
            <a:avLst/>
          </a:prstGeom>
          <a:ln>
            <a:solidFill>
              <a:schemeClr val="tx1"/>
            </a:solidFill>
          </a:ln>
        </p:spPr>
      </p:pic>
      <p:sp>
        <p:nvSpPr>
          <p:cNvPr id="16" name="下箭头 8">
            <a:extLst>
              <a:ext uri="{FF2B5EF4-FFF2-40B4-BE49-F238E27FC236}">
                <a16:creationId xmlns:a16="http://schemas.microsoft.com/office/drawing/2014/main" xmlns="" id="{1A62F361-5CFB-401D-A4D0-5A76669705B3}"/>
              </a:ext>
            </a:extLst>
          </p:cNvPr>
          <p:cNvSpPr/>
          <p:nvPr/>
        </p:nvSpPr>
        <p:spPr bwMode="auto">
          <a:xfrm rot="16200000">
            <a:off x="5833553" y="5128192"/>
            <a:ext cx="364099" cy="760999"/>
          </a:xfrm>
          <a:prstGeom prst="downArrow">
            <a:avLst/>
          </a:prstGeom>
          <a:solidFill>
            <a:schemeClr val="bg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5600" b="0" i="0" u="none" strike="noStrike" cap="none" normalizeH="0" baseline="0">
              <a:ln>
                <a:noFill/>
              </a:ln>
              <a:effectLst/>
              <a:latin typeface="Palatino Linotype" panose="02040502050505030304" pitchFamily="18" charset="0"/>
              <a:ea typeface="Heiti SC Light" charset="0"/>
              <a:cs typeface="Heiti SC Light" charset="0"/>
              <a:sym typeface="Gill Sans" charset="0"/>
            </a:endParaRPr>
          </a:p>
        </p:txBody>
      </p:sp>
      <p:sp>
        <p:nvSpPr>
          <p:cNvPr id="17" name="文本框 7">
            <a:extLst>
              <a:ext uri="{FF2B5EF4-FFF2-40B4-BE49-F238E27FC236}">
                <a16:creationId xmlns:a16="http://schemas.microsoft.com/office/drawing/2014/main" xmlns="" id="{C183F92D-F3B8-4717-BED5-29966E59DD01}"/>
              </a:ext>
            </a:extLst>
          </p:cNvPr>
          <p:cNvSpPr txBox="1"/>
          <p:nvPr/>
        </p:nvSpPr>
        <p:spPr>
          <a:xfrm>
            <a:off x="4295972" y="5374079"/>
            <a:ext cx="2015928"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a:latin typeface="Palatino Linotype" panose="02040502050505030304" pitchFamily="18" charset="0"/>
              </a:rPr>
              <a:t>Non convex </a:t>
            </a:r>
          </a:p>
          <a:p>
            <a:pPr marL="285750" indent="-285750">
              <a:buFont typeface="Arial" panose="020B0604020202020204" pitchFamily="34" charset="0"/>
              <a:buChar char="•"/>
            </a:pPr>
            <a:r>
              <a:rPr lang="en-US" altLang="zh-CN" b="1" dirty="0">
                <a:latin typeface="Palatino Linotype" panose="02040502050505030304" pitchFamily="18" charset="0"/>
              </a:rPr>
              <a:t>Hard to solve</a:t>
            </a:r>
            <a:endParaRPr lang="zh-CN" altLang="en-US" b="1" dirty="0">
              <a:latin typeface="Palatino Linotype" panose="02040502050505030304" pitchFamily="18" charset="0"/>
            </a:endParaRPr>
          </a:p>
        </p:txBody>
      </p:sp>
      <p:sp>
        <p:nvSpPr>
          <p:cNvPr id="18" name="箭头: 右 1">
            <a:extLst>
              <a:ext uri="{FF2B5EF4-FFF2-40B4-BE49-F238E27FC236}">
                <a16:creationId xmlns:a16="http://schemas.microsoft.com/office/drawing/2014/main" xmlns="" id="{1951118D-CFD7-4A73-982D-143CC9A520C3}"/>
              </a:ext>
            </a:extLst>
          </p:cNvPr>
          <p:cNvSpPr/>
          <p:nvPr/>
        </p:nvSpPr>
        <p:spPr>
          <a:xfrm>
            <a:off x="4403087" y="5911416"/>
            <a:ext cx="1753072" cy="3268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矩形 2"/>
          <p:cNvSpPr/>
          <p:nvPr/>
        </p:nvSpPr>
        <p:spPr>
          <a:xfrm>
            <a:off x="1980770" y="2385966"/>
            <a:ext cx="4115229" cy="424732"/>
          </a:xfrm>
          <a:prstGeom prst="rect">
            <a:avLst/>
          </a:prstGeom>
        </p:spPr>
        <p:txBody>
          <a:bodyPr wrap="none">
            <a:spAutoFit/>
          </a:bodyPr>
          <a:lstStyle/>
          <a:p>
            <a:pPr>
              <a:lnSpc>
                <a:spcPct val="120000"/>
              </a:lnSpc>
            </a:pPr>
            <a:r>
              <a:rPr lang="en-US" altLang="zh-CN" b="1" dirty="0">
                <a:solidFill>
                  <a:schemeClr val="bg1"/>
                </a:solidFill>
                <a:latin typeface="Palatino Linotype" panose="02040502050505030304" pitchFamily="18" charset="0"/>
                <a:ea typeface="Cambria Math" panose="02040503050406030204" pitchFamily="18" charset="0"/>
              </a:rPr>
              <a:t> </a:t>
            </a:r>
            <a:r>
              <a:rPr lang="en-US" altLang="zh-CN" b="1" dirty="0">
                <a:latin typeface="Palatino Linotype" panose="02040502050505030304" pitchFamily="18" charset="0"/>
                <a:ea typeface="Cambria Math" panose="02040503050406030204" pitchFamily="18" charset="0"/>
              </a:rPr>
              <a:t>Different levels of demand variables</a:t>
            </a:r>
          </a:p>
        </p:txBody>
      </p:sp>
      <p:sp>
        <p:nvSpPr>
          <p:cNvPr id="7" name="矩形 6"/>
          <p:cNvSpPr/>
          <p:nvPr/>
        </p:nvSpPr>
        <p:spPr>
          <a:xfrm>
            <a:off x="6069069" y="1999231"/>
            <a:ext cx="3307316" cy="424732"/>
          </a:xfrm>
          <a:prstGeom prst="rect">
            <a:avLst/>
          </a:prstGeom>
        </p:spPr>
        <p:txBody>
          <a:bodyPr wrap="none">
            <a:spAutoFit/>
          </a:bodyPr>
          <a:lstStyle/>
          <a:p>
            <a:pPr lvl="1">
              <a:lnSpc>
                <a:spcPct val="120000"/>
              </a:lnSpc>
            </a:pPr>
            <a:r>
              <a:rPr lang="en-US" altLang="zh-CN" b="1" dirty="0">
                <a:latin typeface="Palatino Linotype" panose="02040502050505030304" pitchFamily="18" charset="0"/>
                <a:ea typeface="Cambria Math" panose="02040503050406030204" pitchFamily="18" charset="0"/>
                <a:sym typeface="Wingdings" panose="05000000000000000000" pitchFamily="2" charset="2"/>
              </a:rPr>
              <a:t>Sequential step methods:</a:t>
            </a:r>
          </a:p>
        </p:txBody>
      </p:sp>
    </p:spTree>
    <p:extLst>
      <p:ext uri="{BB962C8B-B14F-4D97-AF65-F5344CB8AC3E}">
        <p14:creationId xmlns:p14="http://schemas.microsoft.com/office/powerpoint/2010/main" val="3337818649"/>
      </p:ext>
    </p:extLst>
  </p:cSld>
  <p:clrMapOvr>
    <a:masterClrMapping/>
  </p:clrMapOvr>
  <p:transition>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 xmlns:a16="http://schemas.microsoft.com/office/drawing/2014/main" id="{FD9F3322-07F2-4F14-B57F-BF8E84E940B5}"/>
              </a:ext>
            </a:extLst>
          </p:cNvPr>
          <p:cNvSpPr/>
          <p:nvPr/>
        </p:nvSpPr>
        <p:spPr>
          <a:xfrm>
            <a:off x="190342" y="158627"/>
            <a:ext cx="11571598" cy="1200329"/>
          </a:xfrm>
          <a:prstGeom prst="rect">
            <a:avLst/>
          </a:prstGeom>
        </p:spPr>
        <p:txBody>
          <a:bodyPr wrap="square">
            <a:spAutoFit/>
          </a:bodyPr>
          <a:lstStyle/>
          <a:p>
            <a:r>
              <a:rPr lang="en-US" altLang="zh-CN" sz="3600" b="1" dirty="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Why </a:t>
            </a:r>
            <a:r>
              <a:rPr lang="en-US" altLang="zh-CN" sz="3600" b="1" dirty="0" smtClean="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do we </a:t>
            </a:r>
            <a:r>
              <a:rPr lang="en-US" altLang="zh-CN" sz="3600" b="1" dirty="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need to integrate different types of data </a:t>
            </a:r>
            <a:r>
              <a:rPr lang="en-US" altLang="zh-CN" sz="3600" b="1" dirty="0" smtClean="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sources in the integrated model</a:t>
            </a:r>
            <a:r>
              <a:rPr lang="zh-CN" altLang="en-US" sz="3600" b="1" dirty="0" smtClean="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a:t>
            </a:r>
            <a:endParaRPr lang="en-US" altLang="zh-CN" sz="3600" b="1" dirty="0">
              <a:latin typeface="Palatino Linotype" panose="02040502050505030304" pitchFamily="18" charset="0"/>
              <a:ea typeface="Cambria Math" panose="02040503050406030204" pitchFamily="18" charset="0"/>
              <a:cs typeface="Times New Roman" panose="02020603050405020304" pitchFamily="18" charset="0"/>
              <a:sym typeface="Open Sans Light" charset="0"/>
            </a:endParaRPr>
          </a:p>
        </p:txBody>
      </p:sp>
      <p:sp>
        <p:nvSpPr>
          <p:cNvPr id="4" name="TextBox 5">
            <a:extLst>
              <a:ext uri="{FF2B5EF4-FFF2-40B4-BE49-F238E27FC236}">
                <a16:creationId xmlns="" xmlns:a16="http://schemas.microsoft.com/office/drawing/2014/main" id="{5E90062F-5B46-4D4A-BA3C-D5DBB6E96EB8}"/>
              </a:ext>
            </a:extLst>
          </p:cNvPr>
          <p:cNvSpPr txBox="1"/>
          <p:nvPr/>
        </p:nvSpPr>
        <p:spPr>
          <a:xfrm>
            <a:off x="190342" y="5711217"/>
            <a:ext cx="5882082" cy="369330"/>
          </a:xfrm>
          <a:prstGeom prst="rect">
            <a:avLst/>
          </a:prstGeom>
          <a:noFill/>
        </p:spPr>
        <p:txBody>
          <a:bodyPr wrap="square" lIns="91438" tIns="45719" rIns="91438" bIns="45719" rtlCol="0">
            <a:spAutoFit/>
          </a:bodyPr>
          <a:lstStyle/>
          <a:p>
            <a:r>
              <a:rPr lang="en-US" altLang="zh-CN" dirty="0">
                <a:latin typeface="Palatino Linotype" panose="02040502050505030304" pitchFamily="18" charset="0"/>
                <a:ea typeface="微软雅黑" panose="020B0503020204020204" pitchFamily="34" charset="-122"/>
              </a:rPr>
              <a:t>Multiple Big Data Sources with different data structures</a:t>
            </a:r>
            <a:endParaRPr lang="tr-TR" altLang="zh-CN" dirty="0">
              <a:latin typeface="Palatino Linotype" panose="02040502050505030304" pitchFamily="18" charset="0"/>
              <a:ea typeface="微软雅黑" panose="020B0503020204020204" pitchFamily="34" charset="-122"/>
            </a:endParaRPr>
          </a:p>
        </p:txBody>
      </p:sp>
      <p:sp>
        <p:nvSpPr>
          <p:cNvPr id="5" name="矩形 4">
            <a:extLst>
              <a:ext uri="{FF2B5EF4-FFF2-40B4-BE49-F238E27FC236}">
                <a16:creationId xmlns="" xmlns:a16="http://schemas.microsoft.com/office/drawing/2014/main" id="{316ADAAA-3413-4BE0-BA48-1E4E98FEF8BC}"/>
              </a:ext>
            </a:extLst>
          </p:cNvPr>
          <p:cNvSpPr/>
          <p:nvPr/>
        </p:nvSpPr>
        <p:spPr>
          <a:xfrm>
            <a:off x="2156093" y="2466376"/>
            <a:ext cx="1781046" cy="313178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Palatino Linotype" panose="02040502050505030304" pitchFamily="18" charset="0"/>
            </a:endParaRPr>
          </a:p>
        </p:txBody>
      </p:sp>
      <p:grpSp>
        <p:nvGrpSpPr>
          <p:cNvPr id="6" name="组合 5">
            <a:extLst>
              <a:ext uri="{FF2B5EF4-FFF2-40B4-BE49-F238E27FC236}">
                <a16:creationId xmlns="" xmlns:a16="http://schemas.microsoft.com/office/drawing/2014/main" id="{A7FD33C1-4F86-440D-9982-C59CBCDFCE4A}"/>
              </a:ext>
            </a:extLst>
          </p:cNvPr>
          <p:cNvGrpSpPr/>
          <p:nvPr/>
        </p:nvGrpSpPr>
        <p:grpSpPr>
          <a:xfrm>
            <a:off x="2304266" y="2585652"/>
            <a:ext cx="1443448" cy="868164"/>
            <a:chOff x="866507" y="2422216"/>
            <a:chExt cx="2378216" cy="771827"/>
          </a:xfrm>
        </p:grpSpPr>
        <p:sp>
          <p:nvSpPr>
            <p:cNvPr id="7" name="Rectangle 64">
              <a:extLst>
                <a:ext uri="{FF2B5EF4-FFF2-40B4-BE49-F238E27FC236}">
                  <a16:creationId xmlns="" xmlns:a16="http://schemas.microsoft.com/office/drawing/2014/main" id="{91364672-0FE7-4A5B-92D1-13132D597C93}"/>
                </a:ext>
              </a:extLst>
            </p:cNvPr>
            <p:cNvSpPr/>
            <p:nvPr/>
          </p:nvSpPr>
          <p:spPr>
            <a:xfrm>
              <a:off x="866507" y="2422216"/>
              <a:ext cx="2378216" cy="771827"/>
            </a:xfrm>
            <a:prstGeom prst="rect">
              <a:avLst/>
            </a:prstGeom>
            <a:solidFill>
              <a:srgbClr val="2782A7"/>
            </a:solid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sz="1400">
                <a:solidFill>
                  <a:schemeClr val="bg1"/>
                </a:solidFill>
                <a:latin typeface="Palatino Linotype" panose="02040502050505030304" pitchFamily="18" charset="0"/>
              </a:endParaRPr>
            </a:p>
          </p:txBody>
        </p:sp>
        <p:sp>
          <p:nvSpPr>
            <p:cNvPr id="8" name="TextBox 32">
              <a:extLst>
                <a:ext uri="{FF2B5EF4-FFF2-40B4-BE49-F238E27FC236}">
                  <a16:creationId xmlns="" xmlns:a16="http://schemas.microsoft.com/office/drawing/2014/main" id="{5F3845D9-0AF4-4CEA-A955-7CF04C7697AB}"/>
                </a:ext>
              </a:extLst>
            </p:cNvPr>
            <p:cNvSpPr txBox="1"/>
            <p:nvPr/>
          </p:nvSpPr>
          <p:spPr>
            <a:xfrm>
              <a:off x="975154" y="2608804"/>
              <a:ext cx="2160922" cy="400108"/>
            </a:xfrm>
            <a:prstGeom prst="rect">
              <a:avLst/>
            </a:prstGeom>
            <a:solidFill>
              <a:srgbClr val="2782A7"/>
            </a:solid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tr-T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1"/>
                  </a:solidFill>
                  <a:latin typeface="Palatino Linotype" panose="02040502050505030304" pitchFamily="18" charset="0"/>
                  <a:ea typeface="微软雅黑" panose="020B0503020204020204" pitchFamily="34" charset="-122"/>
                </a:rPr>
                <a:t>Cell Phone Data</a:t>
              </a:r>
              <a:endParaRPr lang="tr-TR" sz="1400" dirty="0">
                <a:solidFill>
                  <a:schemeClr val="bg1"/>
                </a:solidFill>
                <a:latin typeface="Palatino Linotype" panose="02040502050505030304" pitchFamily="18" charset="0"/>
                <a:ea typeface="微软雅黑" panose="020B0503020204020204" pitchFamily="34" charset="-122"/>
              </a:endParaRPr>
            </a:p>
          </p:txBody>
        </p:sp>
      </p:grpSp>
      <p:grpSp>
        <p:nvGrpSpPr>
          <p:cNvPr id="9" name="组合 8">
            <a:extLst>
              <a:ext uri="{FF2B5EF4-FFF2-40B4-BE49-F238E27FC236}">
                <a16:creationId xmlns="" xmlns:a16="http://schemas.microsoft.com/office/drawing/2014/main" id="{BF7AA7F5-7A6F-4DC1-AF5C-C9CC9D719F55}"/>
              </a:ext>
            </a:extLst>
          </p:cNvPr>
          <p:cNvGrpSpPr/>
          <p:nvPr/>
        </p:nvGrpSpPr>
        <p:grpSpPr>
          <a:xfrm>
            <a:off x="4373315" y="2105010"/>
            <a:ext cx="2226152" cy="530869"/>
            <a:chOff x="-328105" y="-72980"/>
            <a:chExt cx="908292" cy="945952"/>
          </a:xfrm>
        </p:grpSpPr>
        <p:sp>
          <p:nvSpPr>
            <p:cNvPr id="10" name="Rectangle 64">
              <a:extLst>
                <a:ext uri="{FF2B5EF4-FFF2-40B4-BE49-F238E27FC236}">
                  <a16:creationId xmlns="" xmlns:a16="http://schemas.microsoft.com/office/drawing/2014/main" id="{8FC522DE-261C-465A-919C-D3CD6D3D4902}"/>
                </a:ext>
              </a:extLst>
            </p:cNvPr>
            <p:cNvSpPr/>
            <p:nvPr/>
          </p:nvSpPr>
          <p:spPr>
            <a:xfrm>
              <a:off x="-328105" y="-72980"/>
              <a:ext cx="908292" cy="945952"/>
            </a:xfrm>
            <a:prstGeom prst="rect">
              <a:avLst/>
            </a:prstGeom>
            <a:solidFill>
              <a:srgbClr val="2782A7"/>
            </a:solid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solidFill>
                  <a:schemeClr val="bg1"/>
                </a:solidFill>
                <a:latin typeface="Palatino Linotype" panose="02040502050505030304" pitchFamily="18" charset="0"/>
              </a:endParaRPr>
            </a:p>
          </p:txBody>
        </p:sp>
        <p:sp>
          <p:nvSpPr>
            <p:cNvPr id="11" name="TextBox 47">
              <a:extLst>
                <a:ext uri="{FF2B5EF4-FFF2-40B4-BE49-F238E27FC236}">
                  <a16:creationId xmlns="" xmlns:a16="http://schemas.microsoft.com/office/drawing/2014/main" id="{B2E2366E-3463-42DB-8F0D-5BFCD8E60F00}"/>
                </a:ext>
              </a:extLst>
            </p:cNvPr>
            <p:cNvSpPr txBox="1"/>
            <p:nvPr/>
          </p:nvSpPr>
          <p:spPr>
            <a:xfrm>
              <a:off x="-322685" y="317043"/>
              <a:ext cx="902872" cy="247239"/>
            </a:xfrm>
            <a:prstGeom prst="rect">
              <a:avLst/>
            </a:prstGeom>
            <a:solidFill>
              <a:srgbClr val="2782A7"/>
            </a:solid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tr-T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chemeClr val="bg1"/>
                  </a:solidFill>
                  <a:latin typeface="Palatino Linotype" panose="02040502050505030304" pitchFamily="18" charset="0"/>
                  <a:ea typeface="微软雅黑" panose="020B0503020204020204" pitchFamily="34" charset="-122"/>
                </a:rPr>
                <a:t>Residential Survey</a:t>
              </a:r>
              <a:endParaRPr lang="tr-TR" sz="1600" dirty="0">
                <a:solidFill>
                  <a:schemeClr val="bg1"/>
                </a:solidFill>
                <a:latin typeface="Palatino Linotype" panose="02040502050505030304" pitchFamily="18" charset="0"/>
                <a:ea typeface="微软雅黑" panose="020B0503020204020204" pitchFamily="34" charset="-122"/>
              </a:endParaRPr>
            </a:p>
          </p:txBody>
        </p:sp>
      </p:grpSp>
      <p:grpSp>
        <p:nvGrpSpPr>
          <p:cNvPr id="12" name="组合 11">
            <a:extLst>
              <a:ext uri="{FF2B5EF4-FFF2-40B4-BE49-F238E27FC236}">
                <a16:creationId xmlns="" xmlns:a16="http://schemas.microsoft.com/office/drawing/2014/main" id="{53088845-984F-468A-8F91-BF6D54EC7508}"/>
              </a:ext>
            </a:extLst>
          </p:cNvPr>
          <p:cNvGrpSpPr/>
          <p:nvPr/>
        </p:nvGrpSpPr>
        <p:grpSpPr>
          <a:xfrm>
            <a:off x="2301507" y="3647676"/>
            <a:ext cx="1481313" cy="853525"/>
            <a:chOff x="5189380" y="1085879"/>
            <a:chExt cx="2451535" cy="945952"/>
          </a:xfrm>
        </p:grpSpPr>
        <p:sp>
          <p:nvSpPr>
            <p:cNvPr id="13" name="Rectangle 64">
              <a:extLst>
                <a:ext uri="{FF2B5EF4-FFF2-40B4-BE49-F238E27FC236}">
                  <a16:creationId xmlns="" xmlns:a16="http://schemas.microsoft.com/office/drawing/2014/main" id="{1C3060F2-508F-4E41-BE77-7F0A6A5DDCDB}"/>
                </a:ext>
              </a:extLst>
            </p:cNvPr>
            <p:cNvSpPr/>
            <p:nvPr/>
          </p:nvSpPr>
          <p:spPr>
            <a:xfrm>
              <a:off x="5225104" y="1085879"/>
              <a:ext cx="2378216" cy="945952"/>
            </a:xfrm>
            <a:prstGeom prst="rect">
              <a:avLst/>
            </a:prstGeom>
            <a:solidFill>
              <a:srgbClr val="2782A7"/>
            </a:solid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sz="1400">
                <a:solidFill>
                  <a:schemeClr val="bg1"/>
                </a:solidFill>
                <a:latin typeface="Palatino Linotype" panose="02040502050505030304" pitchFamily="18" charset="0"/>
              </a:endParaRPr>
            </a:p>
          </p:txBody>
        </p:sp>
        <p:sp>
          <p:nvSpPr>
            <p:cNvPr id="14" name="TextBox 33">
              <a:extLst>
                <a:ext uri="{FF2B5EF4-FFF2-40B4-BE49-F238E27FC236}">
                  <a16:creationId xmlns="" xmlns:a16="http://schemas.microsoft.com/office/drawing/2014/main" id="{7BA827B1-45D7-46FC-B64A-4295B8D20DAC}"/>
                </a:ext>
              </a:extLst>
            </p:cNvPr>
            <p:cNvSpPr txBox="1"/>
            <p:nvPr/>
          </p:nvSpPr>
          <p:spPr>
            <a:xfrm>
              <a:off x="5189380" y="1225372"/>
              <a:ext cx="2451535" cy="707884"/>
            </a:xfrm>
            <a:prstGeom prst="rect">
              <a:avLst/>
            </a:prstGeom>
            <a:no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tr-T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1"/>
                  </a:solidFill>
                  <a:latin typeface="Palatino Linotype" panose="02040502050505030304" pitchFamily="18" charset="0"/>
                  <a:ea typeface="微软雅黑" panose="020B0503020204020204" pitchFamily="34" charset="-122"/>
                </a:rPr>
                <a:t>Floating Car Data</a:t>
              </a:r>
            </a:p>
            <a:p>
              <a:r>
                <a:rPr lang="en-US" sz="1400" dirty="0">
                  <a:solidFill>
                    <a:schemeClr val="bg1"/>
                  </a:solidFill>
                  <a:latin typeface="Palatino Linotype" panose="02040502050505030304" pitchFamily="18" charset="0"/>
                  <a:ea typeface="微软雅黑" panose="020B0503020204020204" pitchFamily="34" charset="-122"/>
                </a:rPr>
                <a:t>GPS Data</a:t>
              </a:r>
              <a:endParaRPr lang="tr-TR" sz="1400" dirty="0">
                <a:solidFill>
                  <a:schemeClr val="bg1"/>
                </a:solidFill>
                <a:latin typeface="Palatino Linotype" panose="02040502050505030304" pitchFamily="18" charset="0"/>
                <a:ea typeface="微软雅黑" panose="020B0503020204020204" pitchFamily="34" charset="-122"/>
              </a:endParaRPr>
            </a:p>
          </p:txBody>
        </p:sp>
      </p:grpSp>
      <p:grpSp>
        <p:nvGrpSpPr>
          <p:cNvPr id="15" name="组合 14">
            <a:extLst>
              <a:ext uri="{FF2B5EF4-FFF2-40B4-BE49-F238E27FC236}">
                <a16:creationId xmlns="" xmlns:a16="http://schemas.microsoft.com/office/drawing/2014/main" id="{97F1975D-1CF9-4681-B0E1-5286327358FB}"/>
              </a:ext>
            </a:extLst>
          </p:cNvPr>
          <p:cNvGrpSpPr/>
          <p:nvPr/>
        </p:nvGrpSpPr>
        <p:grpSpPr>
          <a:xfrm>
            <a:off x="2323092" y="4709979"/>
            <a:ext cx="1459727" cy="694005"/>
            <a:chOff x="727748" y="3481474"/>
            <a:chExt cx="2378216" cy="945952"/>
          </a:xfrm>
        </p:grpSpPr>
        <p:sp>
          <p:nvSpPr>
            <p:cNvPr id="16" name="Rectangle 64">
              <a:extLst>
                <a:ext uri="{FF2B5EF4-FFF2-40B4-BE49-F238E27FC236}">
                  <a16:creationId xmlns="" xmlns:a16="http://schemas.microsoft.com/office/drawing/2014/main" id="{108689A2-5135-4B35-AB10-6AEE45435595}"/>
                </a:ext>
              </a:extLst>
            </p:cNvPr>
            <p:cNvSpPr/>
            <p:nvPr/>
          </p:nvSpPr>
          <p:spPr>
            <a:xfrm>
              <a:off x="727748" y="3481474"/>
              <a:ext cx="2378216" cy="945952"/>
            </a:xfrm>
            <a:prstGeom prst="rect">
              <a:avLst/>
            </a:prstGeom>
            <a:solidFill>
              <a:srgbClr val="2782A7"/>
            </a:solid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sz="1400">
                <a:solidFill>
                  <a:schemeClr val="bg1"/>
                </a:solidFill>
                <a:latin typeface="Palatino Linotype" panose="02040502050505030304" pitchFamily="18" charset="0"/>
              </a:endParaRPr>
            </a:p>
          </p:txBody>
        </p:sp>
        <p:sp>
          <p:nvSpPr>
            <p:cNvPr id="17" name="TextBox 47">
              <a:extLst>
                <a:ext uri="{FF2B5EF4-FFF2-40B4-BE49-F238E27FC236}">
                  <a16:creationId xmlns="" xmlns:a16="http://schemas.microsoft.com/office/drawing/2014/main" id="{2B932ABA-C171-473B-AF20-C9D6B520E697}"/>
                </a:ext>
              </a:extLst>
            </p:cNvPr>
            <p:cNvSpPr txBox="1"/>
            <p:nvPr/>
          </p:nvSpPr>
          <p:spPr>
            <a:xfrm>
              <a:off x="787744" y="3740372"/>
              <a:ext cx="2313341" cy="400108"/>
            </a:xfrm>
            <a:prstGeom prst="rect">
              <a:avLst/>
            </a:prstGeom>
            <a:solidFill>
              <a:srgbClr val="2782A7"/>
            </a:solid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tr-T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1"/>
                  </a:solidFill>
                  <a:latin typeface="Palatino Linotype" panose="02040502050505030304" pitchFamily="18" charset="0"/>
                  <a:ea typeface="微软雅黑" panose="020B0503020204020204" pitchFamily="34" charset="-122"/>
                </a:rPr>
                <a:t>Sensor Count Data</a:t>
              </a:r>
              <a:endParaRPr lang="tr-TR" sz="1400" dirty="0">
                <a:solidFill>
                  <a:schemeClr val="bg1"/>
                </a:solidFill>
                <a:latin typeface="Palatino Linotype" panose="02040502050505030304" pitchFamily="18" charset="0"/>
                <a:ea typeface="微软雅黑" panose="020B0503020204020204" pitchFamily="34" charset="-122"/>
              </a:endParaRPr>
            </a:p>
          </p:txBody>
        </p:sp>
      </p:grpSp>
      <p:sp>
        <p:nvSpPr>
          <p:cNvPr id="18" name="右箭头 36">
            <a:extLst>
              <a:ext uri="{FF2B5EF4-FFF2-40B4-BE49-F238E27FC236}">
                <a16:creationId xmlns="" xmlns:a16="http://schemas.microsoft.com/office/drawing/2014/main" id="{59B80332-5AED-4730-A526-00A48A3C7C93}"/>
              </a:ext>
            </a:extLst>
          </p:cNvPr>
          <p:cNvSpPr/>
          <p:nvPr/>
        </p:nvSpPr>
        <p:spPr>
          <a:xfrm rot="1309685">
            <a:off x="4137445" y="3298522"/>
            <a:ext cx="504056" cy="374077"/>
          </a:xfrm>
          <a:prstGeom prst="rightArrow">
            <a:avLst/>
          </a:prstGeom>
          <a:solidFill>
            <a:srgbClr val="2782A7"/>
          </a:solidFill>
          <a:ln>
            <a:solidFill>
              <a:srgbClr val="278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Palatino Linotype" panose="02040502050505030304" pitchFamily="18" charset="0"/>
            </a:endParaRPr>
          </a:p>
        </p:txBody>
      </p:sp>
      <p:sp>
        <p:nvSpPr>
          <p:cNvPr id="19" name="右箭头 37">
            <a:extLst>
              <a:ext uri="{FF2B5EF4-FFF2-40B4-BE49-F238E27FC236}">
                <a16:creationId xmlns="" xmlns:a16="http://schemas.microsoft.com/office/drawing/2014/main" id="{71225330-5557-487A-9DCC-A711CE6BE6ED}"/>
              </a:ext>
            </a:extLst>
          </p:cNvPr>
          <p:cNvSpPr/>
          <p:nvPr/>
        </p:nvSpPr>
        <p:spPr>
          <a:xfrm rot="5400000">
            <a:off x="5227829" y="2742363"/>
            <a:ext cx="517124" cy="374077"/>
          </a:xfrm>
          <a:prstGeom prst="rightArrow">
            <a:avLst/>
          </a:prstGeom>
          <a:solidFill>
            <a:srgbClr val="2782A7"/>
          </a:solidFill>
          <a:ln>
            <a:solidFill>
              <a:srgbClr val="278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Palatino Linotype" panose="02040502050505030304" pitchFamily="18" charset="0"/>
            </a:endParaRPr>
          </a:p>
        </p:txBody>
      </p:sp>
      <p:sp>
        <p:nvSpPr>
          <p:cNvPr id="20" name="右箭头 38">
            <a:extLst>
              <a:ext uri="{FF2B5EF4-FFF2-40B4-BE49-F238E27FC236}">
                <a16:creationId xmlns="" xmlns:a16="http://schemas.microsoft.com/office/drawing/2014/main" id="{1D023F30-CD08-4426-BDC7-FBC8EEE4D469}"/>
              </a:ext>
            </a:extLst>
          </p:cNvPr>
          <p:cNvSpPr/>
          <p:nvPr/>
        </p:nvSpPr>
        <p:spPr>
          <a:xfrm>
            <a:off x="4131923" y="3887399"/>
            <a:ext cx="504056" cy="374077"/>
          </a:xfrm>
          <a:prstGeom prst="rightArrow">
            <a:avLst/>
          </a:prstGeom>
          <a:solidFill>
            <a:srgbClr val="2782A7"/>
          </a:solidFill>
          <a:ln>
            <a:solidFill>
              <a:srgbClr val="278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Palatino Linotype" panose="02040502050505030304" pitchFamily="18" charset="0"/>
            </a:endParaRPr>
          </a:p>
        </p:txBody>
      </p:sp>
      <p:sp>
        <p:nvSpPr>
          <p:cNvPr id="21" name="右箭头 39">
            <a:extLst>
              <a:ext uri="{FF2B5EF4-FFF2-40B4-BE49-F238E27FC236}">
                <a16:creationId xmlns="" xmlns:a16="http://schemas.microsoft.com/office/drawing/2014/main" id="{CC377154-FD14-4350-A2EB-0AD7437EBC3E}"/>
              </a:ext>
            </a:extLst>
          </p:cNvPr>
          <p:cNvSpPr/>
          <p:nvPr/>
        </p:nvSpPr>
        <p:spPr>
          <a:xfrm rot="18924850">
            <a:off x="4125388" y="4592631"/>
            <a:ext cx="517124" cy="374077"/>
          </a:xfrm>
          <a:prstGeom prst="rightArrow">
            <a:avLst/>
          </a:prstGeom>
          <a:solidFill>
            <a:srgbClr val="2782A7"/>
          </a:solidFill>
          <a:ln>
            <a:solidFill>
              <a:srgbClr val="278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Palatino Linotype" panose="02040502050505030304" pitchFamily="18" charset="0"/>
            </a:endParaRPr>
          </a:p>
        </p:txBody>
      </p:sp>
      <p:sp>
        <p:nvSpPr>
          <p:cNvPr id="22" name="椭圆 21">
            <a:extLst>
              <a:ext uri="{FF2B5EF4-FFF2-40B4-BE49-F238E27FC236}">
                <a16:creationId xmlns="" xmlns:a16="http://schemas.microsoft.com/office/drawing/2014/main" id="{9C5E7D50-B7C9-4A27-95FA-036069DF7BD4}"/>
              </a:ext>
            </a:extLst>
          </p:cNvPr>
          <p:cNvSpPr/>
          <p:nvPr/>
        </p:nvSpPr>
        <p:spPr>
          <a:xfrm>
            <a:off x="4662615" y="3248980"/>
            <a:ext cx="1579486" cy="1573607"/>
          </a:xfrm>
          <a:prstGeom prst="ellipse">
            <a:avLst/>
          </a:prstGeom>
          <a:solidFill>
            <a:srgbClr val="2782A7"/>
          </a:solid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bg1"/>
              </a:solidFill>
              <a:latin typeface="Palatino Linotype" panose="02040502050505030304" pitchFamily="18" charset="0"/>
              <a:ea typeface="微软雅黑" panose="020B0503020204020204" pitchFamily="34" charset="-122"/>
            </a:endParaRPr>
          </a:p>
        </p:txBody>
      </p:sp>
      <p:sp>
        <p:nvSpPr>
          <p:cNvPr id="23" name="TextBox 32">
            <a:extLst>
              <a:ext uri="{FF2B5EF4-FFF2-40B4-BE49-F238E27FC236}">
                <a16:creationId xmlns="" xmlns:a16="http://schemas.microsoft.com/office/drawing/2014/main" id="{F5B00C2C-2F98-4DD1-A41B-D28CA2230B23}"/>
              </a:ext>
            </a:extLst>
          </p:cNvPr>
          <p:cNvSpPr txBox="1"/>
          <p:nvPr/>
        </p:nvSpPr>
        <p:spPr>
          <a:xfrm>
            <a:off x="4727472" y="3706680"/>
            <a:ext cx="1337329" cy="654547"/>
          </a:xfrm>
          <a:prstGeom prst="rect">
            <a:avLst/>
          </a:prstGeom>
          <a:noFill/>
          <a:ln>
            <a:noFill/>
          </a:ln>
          <a:effectLst>
            <a:reflection blurRad="6350" stA="9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tr-TR"/>
            </a:defPPr>
            <a:lvl1pPr algn="ctr">
              <a:defRPr>
                <a:solidFill>
                  <a:schemeClr val="bg1"/>
                </a:solidFill>
                <a:latin typeface="微软雅黑" panose="020B0503020204020204" pitchFamily="34" charset="-122"/>
                <a:ea typeface="微软雅黑" panose="020B0503020204020204" pitchFamily="34" charset="-122"/>
              </a:defRPr>
            </a:lvl1pPr>
          </a:lstStyle>
          <a:p>
            <a:r>
              <a:rPr lang="en-US" altLang="zh-CN" sz="1400" dirty="0">
                <a:latin typeface="Palatino Linotype" panose="02040502050505030304" pitchFamily="18" charset="0"/>
              </a:rPr>
              <a:t>Behavior and Dynamic Traffic state</a:t>
            </a:r>
          </a:p>
          <a:p>
            <a:r>
              <a:rPr lang="en-US" altLang="zh-CN" sz="1400" dirty="0">
                <a:latin typeface="Palatino Linotype" panose="02040502050505030304" pitchFamily="18" charset="0"/>
              </a:rPr>
              <a:t>estimation</a:t>
            </a:r>
            <a:endParaRPr lang="en-US" sz="1400" dirty="0">
              <a:latin typeface="Palatino Linotype" panose="02040502050505030304" pitchFamily="18" charset="0"/>
            </a:endParaRPr>
          </a:p>
        </p:txBody>
      </p:sp>
      <p:sp>
        <p:nvSpPr>
          <p:cNvPr id="26" name="文本框 25">
            <a:extLst>
              <a:ext uri="{FF2B5EF4-FFF2-40B4-BE49-F238E27FC236}">
                <a16:creationId xmlns="" xmlns:a16="http://schemas.microsoft.com/office/drawing/2014/main" id="{FBB24AFE-D7AF-40C9-9575-83D737DD9500}"/>
              </a:ext>
            </a:extLst>
          </p:cNvPr>
          <p:cNvSpPr txBox="1"/>
          <p:nvPr/>
        </p:nvSpPr>
        <p:spPr>
          <a:xfrm>
            <a:off x="4844679" y="4950878"/>
            <a:ext cx="1252138" cy="369332"/>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tr-T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b="1" dirty="0">
                <a:solidFill>
                  <a:schemeClr val="tx1"/>
                </a:solidFill>
                <a:latin typeface="Palatino Linotype" panose="02040502050505030304" pitchFamily="18" charset="0"/>
              </a:rPr>
              <a:t>Data fusion</a:t>
            </a:r>
            <a:endParaRPr lang="zh-CN" altLang="en-US" sz="2400" b="1" dirty="0">
              <a:solidFill>
                <a:schemeClr val="tx1"/>
              </a:solidFill>
              <a:latin typeface="Palatino Linotype" panose="02040502050505030304" pitchFamily="18" charset="0"/>
            </a:endParaRPr>
          </a:p>
        </p:txBody>
      </p:sp>
      <p:sp>
        <p:nvSpPr>
          <p:cNvPr id="27" name="矩形 26">
            <a:extLst>
              <a:ext uri="{FF2B5EF4-FFF2-40B4-BE49-F238E27FC236}">
                <a16:creationId xmlns="" xmlns:a16="http://schemas.microsoft.com/office/drawing/2014/main" id="{A0333122-A6F4-4C32-9690-4BA1EFFA1A44}"/>
              </a:ext>
            </a:extLst>
          </p:cNvPr>
          <p:cNvSpPr/>
          <p:nvPr/>
        </p:nvSpPr>
        <p:spPr>
          <a:xfrm>
            <a:off x="6884894" y="2820745"/>
            <a:ext cx="5105650" cy="1631216"/>
          </a:xfrm>
          <a:prstGeom prst="rect">
            <a:avLst/>
          </a:prstGeom>
        </p:spPr>
        <p:txBody>
          <a:bodyPr wrap="square">
            <a:spAutoFit/>
          </a:bodyPr>
          <a:lstStyle/>
          <a:p>
            <a:pPr marL="342900" indent="-342900">
              <a:buFont typeface="Wingdings" panose="05000000000000000000" pitchFamily="2" charset="2"/>
              <a:buChar char="p"/>
            </a:pPr>
            <a:r>
              <a:rPr lang="en-US" altLang="zh-CN" sz="2000" dirty="0" smtClean="0">
                <a:latin typeface="Palatino Linotype" panose="02040502050505030304" pitchFamily="18" charset="0"/>
                <a:ea typeface="宋体" panose="02010600030101010101" pitchFamily="2" charset="-122"/>
              </a:rPr>
              <a:t>Advanced </a:t>
            </a:r>
            <a:r>
              <a:rPr lang="en-US" altLang="zh-CN" sz="2000" dirty="0">
                <a:latin typeface="Palatino Linotype" panose="02040502050505030304" pitchFamily="18" charset="0"/>
                <a:ea typeface="宋体" panose="02010600030101010101" pitchFamily="2" charset="-122"/>
              </a:rPr>
              <a:t>surveillance technologies offe</a:t>
            </a:r>
            <a:r>
              <a:rPr lang="en-US" altLang="zh-CN" sz="2000" dirty="0">
                <a:solidFill>
                  <a:schemeClr val="bg1"/>
                </a:solidFill>
                <a:latin typeface="Palatino Linotype" panose="02040502050505030304" pitchFamily="18" charset="0"/>
                <a:ea typeface="宋体" panose="02010600030101010101" pitchFamily="2" charset="-122"/>
              </a:rPr>
              <a:t>r </a:t>
            </a:r>
            <a:r>
              <a:rPr lang="en-US" altLang="zh-CN" sz="2000" b="1" dirty="0">
                <a:solidFill>
                  <a:srgbClr val="8C1D40"/>
                </a:solidFill>
                <a:latin typeface="Palatino Linotype" panose="02040502050505030304" pitchFamily="18" charset="0"/>
                <a:ea typeface="宋体" panose="02010600030101010101" pitchFamily="2" charset="-122"/>
              </a:rPr>
              <a:t>more reliable and less costly channels </a:t>
            </a:r>
            <a:r>
              <a:rPr lang="en-US" altLang="zh-CN" sz="2000" dirty="0">
                <a:latin typeface="Palatino Linotype" panose="02040502050505030304" pitchFamily="18" charset="0"/>
                <a:ea typeface="宋体" panose="02010600030101010101" pitchFamily="2" charset="-122"/>
              </a:rPr>
              <a:t>to provide real-time traffic flow measurements with </a:t>
            </a:r>
            <a:r>
              <a:rPr lang="en-US" altLang="zh-CN" sz="2000" b="1" dirty="0">
                <a:solidFill>
                  <a:srgbClr val="8C1D40"/>
                </a:solidFill>
                <a:latin typeface="Palatino Linotype" panose="02040502050505030304" pitchFamily="18" charset="0"/>
                <a:ea typeface="宋体" panose="02010600030101010101" pitchFamily="2" charset="-122"/>
              </a:rPr>
              <a:t>different data structures</a:t>
            </a:r>
          </a:p>
        </p:txBody>
      </p:sp>
      <p:sp>
        <p:nvSpPr>
          <p:cNvPr id="28" name="矩形 27">
            <a:extLst>
              <a:ext uri="{FF2B5EF4-FFF2-40B4-BE49-F238E27FC236}">
                <a16:creationId xmlns="" xmlns:a16="http://schemas.microsoft.com/office/drawing/2014/main" id="{42D0AD35-6877-4205-870E-CA6521D872CD}"/>
              </a:ext>
            </a:extLst>
          </p:cNvPr>
          <p:cNvSpPr/>
          <p:nvPr/>
        </p:nvSpPr>
        <p:spPr>
          <a:xfrm>
            <a:off x="2139574" y="1857640"/>
            <a:ext cx="1804047" cy="584775"/>
          </a:xfrm>
          <a:prstGeom prst="rect">
            <a:avLst/>
          </a:prstGeom>
        </p:spPr>
        <p:txBody>
          <a:bodyPr wrap="square">
            <a:spAutoFit/>
          </a:bodyPr>
          <a:lstStyle/>
          <a:p>
            <a:pPr algn="ctr"/>
            <a:r>
              <a:rPr lang="en-US" altLang="zh-CN" sz="1600" dirty="0">
                <a:latin typeface="Palatino Linotype" panose="02040502050505030304" pitchFamily="18" charset="0"/>
                <a:ea typeface="宋体" panose="02010600030101010101" pitchFamily="2" charset="-122"/>
              </a:rPr>
              <a:t>Emerging sensing technologies </a:t>
            </a:r>
            <a:endParaRPr lang="zh-CN" altLang="en-US" sz="1600" dirty="0"/>
          </a:p>
        </p:txBody>
      </p:sp>
      <p:sp>
        <p:nvSpPr>
          <p:cNvPr id="32" name="Rectangle 61">
            <a:extLst>
              <a:ext uri="{FF2B5EF4-FFF2-40B4-BE49-F238E27FC236}">
                <a16:creationId xmlns="" xmlns:a16="http://schemas.microsoft.com/office/drawing/2014/main" id="{87E4EC9E-F00A-471D-9FFF-C37A245FF422}"/>
              </a:ext>
            </a:extLst>
          </p:cNvPr>
          <p:cNvSpPr txBox="1">
            <a:spLocks noChangeArrowheads="1"/>
          </p:cNvSpPr>
          <p:nvPr/>
        </p:nvSpPr>
        <p:spPr bwMode="auto">
          <a:xfrm>
            <a:off x="6946478" y="1556525"/>
            <a:ext cx="5105650" cy="94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p"/>
            </a:pPr>
            <a:r>
              <a:rPr lang="en-US" altLang="zh-CN" sz="2000" dirty="0">
                <a:latin typeface="Palatino Linotype" panose="02040502050505030304" pitchFamily="18" charset="0"/>
                <a:ea typeface="宋体" panose="02010600030101010101" pitchFamily="2" charset="-122"/>
              </a:rPr>
              <a:t>Survey methods used in current planning practice </a:t>
            </a:r>
            <a:r>
              <a:rPr lang="en-US" altLang="zh-CN" sz="2000" b="1" dirty="0">
                <a:solidFill>
                  <a:srgbClr val="8C1D40"/>
                </a:solidFill>
                <a:latin typeface="Palatino Linotype" panose="02040502050505030304" pitchFamily="18" charset="0"/>
                <a:ea typeface="宋体" panose="02010600030101010101" pitchFamily="2" charset="-122"/>
              </a:rPr>
              <a:t>do not </a:t>
            </a:r>
            <a:r>
              <a:rPr lang="en-US" altLang="zh-CN" sz="2000" dirty="0">
                <a:latin typeface="Palatino Linotype" panose="02040502050505030304" pitchFamily="18" charset="0"/>
                <a:ea typeface="宋体" panose="02010600030101010101" pitchFamily="2" charset="-122"/>
              </a:rPr>
              <a:t>provide </a:t>
            </a:r>
            <a:r>
              <a:rPr lang="en-US" altLang="zh-CN" sz="2000" b="1" dirty="0">
                <a:solidFill>
                  <a:srgbClr val="8C1D40"/>
                </a:solidFill>
                <a:latin typeface="Palatino Linotype" panose="02040502050505030304" pitchFamily="18" charset="0"/>
                <a:ea typeface="宋体" panose="02010600030101010101" pitchFamily="2" charset="-122"/>
              </a:rPr>
              <a:t>up-to-date </a:t>
            </a:r>
            <a:r>
              <a:rPr lang="en-US" altLang="zh-CN" sz="2000" dirty="0">
                <a:latin typeface="Palatino Linotype" panose="02040502050505030304" pitchFamily="18" charset="0"/>
                <a:ea typeface="宋体" panose="02010600030101010101" pitchFamily="2" charset="-122"/>
              </a:rPr>
              <a:t>time-dependent demand inputs</a:t>
            </a:r>
          </a:p>
        </p:txBody>
      </p:sp>
      <p:sp>
        <p:nvSpPr>
          <p:cNvPr id="29" name="矩形 28">
            <a:extLst>
              <a:ext uri="{FF2B5EF4-FFF2-40B4-BE49-F238E27FC236}">
                <a16:creationId xmlns="" xmlns:a16="http://schemas.microsoft.com/office/drawing/2014/main" id="{A0333122-A6F4-4C32-9690-4BA1EFFA1A44}"/>
              </a:ext>
            </a:extLst>
          </p:cNvPr>
          <p:cNvSpPr/>
          <p:nvPr/>
        </p:nvSpPr>
        <p:spPr>
          <a:xfrm>
            <a:off x="6946478" y="4545979"/>
            <a:ext cx="5105650" cy="707886"/>
          </a:xfrm>
          <a:prstGeom prst="rect">
            <a:avLst/>
          </a:prstGeom>
        </p:spPr>
        <p:txBody>
          <a:bodyPr wrap="square">
            <a:spAutoFit/>
          </a:bodyPr>
          <a:lstStyle/>
          <a:p>
            <a:pPr marL="342900" indent="-342900">
              <a:buFont typeface="Wingdings" panose="05000000000000000000" pitchFamily="2" charset="2"/>
              <a:buChar char="p"/>
            </a:pPr>
            <a:r>
              <a:rPr lang="en-US" altLang="zh-CN" sz="2000" dirty="0" smtClean="0">
                <a:latin typeface="Palatino Linotype" panose="02040502050505030304" pitchFamily="18" charset="0"/>
                <a:ea typeface="宋体" panose="02010600030101010101" pitchFamily="2" charset="-122"/>
              </a:rPr>
              <a:t>Different types of data correspond to the different levels of demand variables </a:t>
            </a:r>
            <a:endParaRPr lang="en-US" altLang="zh-CN" sz="2000" b="1" dirty="0">
              <a:solidFill>
                <a:srgbClr val="8C1D40"/>
              </a:solidFill>
              <a:latin typeface="Palatino Linotype" panose="02040502050505030304" pitchFamily="18" charset="0"/>
              <a:ea typeface="宋体" panose="02010600030101010101" pitchFamily="2" charset="-122"/>
            </a:endParaRPr>
          </a:p>
        </p:txBody>
      </p:sp>
      <p:sp>
        <p:nvSpPr>
          <p:cNvPr id="2" name="文本框 1"/>
          <p:cNvSpPr txBox="1"/>
          <p:nvPr/>
        </p:nvSpPr>
        <p:spPr>
          <a:xfrm>
            <a:off x="4635979" y="1734591"/>
            <a:ext cx="1851854"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Trip generation</a:t>
            </a:r>
          </a:p>
        </p:txBody>
      </p:sp>
      <p:sp>
        <p:nvSpPr>
          <p:cNvPr id="31" name="文本框 30"/>
          <p:cNvSpPr txBox="1"/>
          <p:nvPr/>
        </p:nvSpPr>
        <p:spPr>
          <a:xfrm>
            <a:off x="144038" y="2727290"/>
            <a:ext cx="199113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Trip distribution</a:t>
            </a:r>
          </a:p>
        </p:txBody>
      </p:sp>
      <p:sp>
        <p:nvSpPr>
          <p:cNvPr id="33" name="文本框 32"/>
          <p:cNvSpPr txBox="1"/>
          <p:nvPr/>
        </p:nvSpPr>
        <p:spPr>
          <a:xfrm>
            <a:off x="559240" y="3849921"/>
            <a:ext cx="1632487"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Path flow</a:t>
            </a:r>
          </a:p>
        </p:txBody>
      </p:sp>
      <p:sp>
        <p:nvSpPr>
          <p:cNvPr id="34" name="文本框 33"/>
          <p:cNvSpPr txBox="1"/>
          <p:nvPr/>
        </p:nvSpPr>
        <p:spPr>
          <a:xfrm>
            <a:off x="553068" y="4770754"/>
            <a:ext cx="1472969"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Link flow</a:t>
            </a:r>
          </a:p>
        </p:txBody>
      </p:sp>
    </p:spTree>
    <p:extLst>
      <p:ext uri="{BB962C8B-B14F-4D97-AF65-F5344CB8AC3E}">
        <p14:creationId xmlns:p14="http://schemas.microsoft.com/office/powerpoint/2010/main" val="2971617102"/>
      </p:ext>
    </p:extLst>
  </p:cSld>
  <p:clrMapOvr>
    <a:masterClrMapping/>
  </p:clrMapOvr>
  <p:transition>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 xmlns:a16="http://schemas.microsoft.com/office/drawing/2014/main" id="{66B17769-DE11-4A2E-B119-0D8DB01359E5}"/>
              </a:ext>
            </a:extLst>
          </p:cNvPr>
          <p:cNvSpPr/>
          <p:nvPr/>
        </p:nvSpPr>
        <p:spPr>
          <a:xfrm>
            <a:off x="164444" y="1127063"/>
            <a:ext cx="9696885" cy="461665"/>
          </a:xfrm>
          <a:prstGeom prst="rect">
            <a:avLst/>
          </a:prstGeom>
        </p:spPr>
        <p:txBody>
          <a:bodyPr wrap="none">
            <a:spAutoFit/>
          </a:bodyPr>
          <a:lstStyle/>
          <a:p>
            <a:pPr marL="342900" indent="-342900">
              <a:buFont typeface="Wingdings" panose="05000000000000000000" pitchFamily="2" charset="2"/>
              <a:buChar char="p"/>
            </a:pPr>
            <a:r>
              <a:rPr lang="en-US" altLang="zh-CN" sz="2400" b="1" dirty="0">
                <a:latin typeface="Palatino Linotype" panose="02040502050505030304" pitchFamily="18" charset="0"/>
                <a:ea typeface="微软雅黑" panose="020B0503020204020204" pitchFamily="34" charset="-122"/>
              </a:rPr>
              <a:t>Integrate domain knowledge with different traffic measurements</a:t>
            </a:r>
            <a:endParaRPr lang="tr-TR" altLang="zh-CN" sz="2400" b="1" dirty="0">
              <a:latin typeface="Palatino Linotype" panose="02040502050505030304" pitchFamily="18" charset="0"/>
              <a:ea typeface="微软雅黑" panose="020B0503020204020204" pitchFamily="34" charset="-122"/>
            </a:endParaRPr>
          </a:p>
        </p:txBody>
      </p:sp>
      <p:grpSp>
        <p:nvGrpSpPr>
          <p:cNvPr id="5" name="组合 4">
            <a:extLst>
              <a:ext uri="{FF2B5EF4-FFF2-40B4-BE49-F238E27FC236}">
                <a16:creationId xmlns="" xmlns:a16="http://schemas.microsoft.com/office/drawing/2014/main" id="{1A927E87-F45F-49D0-B903-830830AA303A}"/>
              </a:ext>
            </a:extLst>
          </p:cNvPr>
          <p:cNvGrpSpPr/>
          <p:nvPr/>
        </p:nvGrpSpPr>
        <p:grpSpPr>
          <a:xfrm>
            <a:off x="75828" y="1790165"/>
            <a:ext cx="7265742" cy="2461968"/>
            <a:chOff x="1274952" y="3460436"/>
            <a:chExt cx="10015015" cy="4016335"/>
          </a:xfrm>
        </p:grpSpPr>
        <p:pic>
          <p:nvPicPr>
            <p:cNvPr id="6" name="图片 5">
              <a:extLst>
                <a:ext uri="{FF2B5EF4-FFF2-40B4-BE49-F238E27FC236}">
                  <a16:creationId xmlns="" xmlns:a16="http://schemas.microsoft.com/office/drawing/2014/main" id="{9AB9E018-EAE7-4F16-ADB0-3951BCEDE588}"/>
                </a:ext>
              </a:extLst>
            </p:cNvPr>
            <p:cNvPicPr>
              <a:picLocks noChangeAspect="1"/>
            </p:cNvPicPr>
            <p:nvPr/>
          </p:nvPicPr>
          <p:blipFill>
            <a:blip r:embed="rId4"/>
            <a:stretch>
              <a:fillRect/>
            </a:stretch>
          </p:blipFill>
          <p:spPr>
            <a:xfrm>
              <a:off x="3303451" y="4110700"/>
              <a:ext cx="5855671" cy="2797031"/>
            </a:xfrm>
            <a:prstGeom prst="rect">
              <a:avLst/>
            </a:prstGeom>
          </p:spPr>
        </p:pic>
        <p:sp>
          <p:nvSpPr>
            <p:cNvPr id="7" name="矩形 6">
              <a:extLst>
                <a:ext uri="{FF2B5EF4-FFF2-40B4-BE49-F238E27FC236}">
                  <a16:creationId xmlns="" xmlns:a16="http://schemas.microsoft.com/office/drawing/2014/main" id="{90C00CC7-D92A-4D75-BB56-51AB5ADB75BA}"/>
                </a:ext>
              </a:extLst>
            </p:cNvPr>
            <p:cNvSpPr/>
            <p:nvPr/>
          </p:nvSpPr>
          <p:spPr>
            <a:xfrm>
              <a:off x="1274952" y="4335539"/>
              <a:ext cx="2098236" cy="1154811"/>
            </a:xfrm>
            <a:prstGeom prst="rect">
              <a:avLst/>
            </a:prstGeom>
          </p:spPr>
          <p:txBody>
            <a:bodyPr wrap="square">
              <a:spAutoFit/>
            </a:bodyPr>
            <a:lstStyle/>
            <a:p>
              <a:r>
                <a:rPr lang="en-US" altLang="zh-CN" sz="2000" b="1" dirty="0">
                  <a:latin typeface="Palatino Linotype" panose="02040502050505030304" pitchFamily="18" charset="0"/>
                  <a:ea typeface="黑体" panose="02010609060101010101" pitchFamily="49" charset="-122"/>
                </a:rPr>
                <a:t>Household </a:t>
              </a:r>
            </a:p>
            <a:p>
              <a:r>
                <a:rPr lang="en-US" altLang="zh-CN" sz="2000" b="1" dirty="0">
                  <a:latin typeface="Palatino Linotype" panose="02040502050505030304" pitchFamily="18" charset="0"/>
                  <a:ea typeface="黑体" panose="02010609060101010101" pitchFamily="49" charset="-122"/>
                </a:rPr>
                <a:t>Surveys</a:t>
              </a:r>
              <a:endParaRPr lang="en-US" altLang="zh-CN" sz="2000" b="1" dirty="0">
                <a:latin typeface="Palatino Linotype" panose="02040502050505030304" pitchFamily="18" charset="0"/>
                <a:ea typeface="Cambria Math" panose="02040503050406030204" pitchFamily="18" charset="0"/>
              </a:endParaRPr>
            </a:p>
          </p:txBody>
        </p:sp>
        <p:sp>
          <p:nvSpPr>
            <p:cNvPr id="8" name="矩形 7">
              <a:extLst>
                <a:ext uri="{FF2B5EF4-FFF2-40B4-BE49-F238E27FC236}">
                  <a16:creationId xmlns="" xmlns:a16="http://schemas.microsoft.com/office/drawing/2014/main" id="{245FBAA1-3E76-4878-ACF7-80243B1A5535}"/>
                </a:ext>
              </a:extLst>
            </p:cNvPr>
            <p:cNvSpPr/>
            <p:nvPr/>
          </p:nvSpPr>
          <p:spPr>
            <a:xfrm>
              <a:off x="1895991" y="5728641"/>
              <a:ext cx="1538336" cy="1656903"/>
            </a:xfrm>
            <a:prstGeom prst="rect">
              <a:avLst/>
            </a:prstGeom>
          </p:spPr>
          <p:txBody>
            <a:bodyPr wrap="square">
              <a:spAutoFit/>
            </a:bodyPr>
            <a:lstStyle/>
            <a:p>
              <a:r>
                <a:rPr lang="en-US" altLang="zh-CN" sz="2000" b="1" dirty="0">
                  <a:latin typeface="Palatino Linotype" panose="02040502050505030304" pitchFamily="18" charset="0"/>
                  <a:ea typeface="黑体" panose="02010609060101010101" pitchFamily="49" charset="-122"/>
                </a:rPr>
                <a:t>Cell phone data</a:t>
              </a:r>
              <a:endParaRPr lang="en-US" altLang="zh-CN" sz="2000" b="1" dirty="0">
                <a:latin typeface="Palatino Linotype" panose="02040502050505030304" pitchFamily="18" charset="0"/>
                <a:ea typeface="Cambria Math" panose="02040503050406030204" pitchFamily="18" charset="0"/>
              </a:endParaRPr>
            </a:p>
          </p:txBody>
        </p:sp>
        <p:sp>
          <p:nvSpPr>
            <p:cNvPr id="9" name="矩形 8">
              <a:extLst>
                <a:ext uri="{FF2B5EF4-FFF2-40B4-BE49-F238E27FC236}">
                  <a16:creationId xmlns="" xmlns:a16="http://schemas.microsoft.com/office/drawing/2014/main" id="{B9514F77-9ACE-4AC8-80DE-6C61495CDF64}"/>
                </a:ext>
              </a:extLst>
            </p:cNvPr>
            <p:cNvSpPr/>
            <p:nvPr/>
          </p:nvSpPr>
          <p:spPr>
            <a:xfrm>
              <a:off x="9159122" y="4196435"/>
              <a:ext cx="1899924" cy="1154811"/>
            </a:xfrm>
            <a:prstGeom prst="rect">
              <a:avLst/>
            </a:prstGeom>
          </p:spPr>
          <p:txBody>
            <a:bodyPr wrap="square">
              <a:spAutoFit/>
            </a:bodyPr>
            <a:lstStyle/>
            <a:p>
              <a:r>
                <a:rPr lang="en-US" altLang="zh-CN" sz="2000" b="1" dirty="0">
                  <a:latin typeface="Palatino Linotype" panose="02040502050505030304" pitchFamily="18" charset="0"/>
                  <a:ea typeface="黑体" panose="02010609060101010101" pitchFamily="49" charset="-122"/>
                </a:rPr>
                <a:t>Smart card data </a:t>
              </a:r>
              <a:endParaRPr lang="en-US" altLang="zh-CN" sz="2000" b="1" dirty="0">
                <a:latin typeface="Palatino Linotype" panose="02040502050505030304" pitchFamily="18" charset="0"/>
                <a:ea typeface="Cambria Math" panose="02040503050406030204" pitchFamily="18" charset="0"/>
              </a:endParaRPr>
            </a:p>
          </p:txBody>
        </p:sp>
        <p:sp>
          <p:nvSpPr>
            <p:cNvPr id="10" name="矩形 9">
              <a:extLst>
                <a:ext uri="{FF2B5EF4-FFF2-40B4-BE49-F238E27FC236}">
                  <a16:creationId xmlns="" xmlns:a16="http://schemas.microsoft.com/office/drawing/2014/main" id="{096FACE2-674E-44AC-810E-BBF0D8E485F4}"/>
                </a:ext>
              </a:extLst>
            </p:cNvPr>
            <p:cNvSpPr/>
            <p:nvPr/>
          </p:nvSpPr>
          <p:spPr>
            <a:xfrm>
              <a:off x="4172467" y="3460436"/>
              <a:ext cx="4705216" cy="652720"/>
            </a:xfrm>
            <a:prstGeom prst="rect">
              <a:avLst/>
            </a:prstGeom>
          </p:spPr>
          <p:txBody>
            <a:bodyPr wrap="none">
              <a:spAutoFit/>
            </a:bodyPr>
            <a:lstStyle/>
            <a:p>
              <a:r>
                <a:rPr lang="en-US" altLang="zh-CN" sz="2000" b="1" dirty="0">
                  <a:latin typeface="Palatino Linotype" panose="02040502050505030304" pitchFamily="18" charset="0"/>
                  <a:ea typeface="宋体" panose="02010600030101010101" pitchFamily="2" charset="-122"/>
                </a:rPr>
                <a:t>Automatic Vehicle Location</a:t>
              </a:r>
            </a:p>
          </p:txBody>
        </p:sp>
        <p:sp>
          <p:nvSpPr>
            <p:cNvPr id="11" name="矩形 10">
              <a:extLst>
                <a:ext uri="{FF2B5EF4-FFF2-40B4-BE49-F238E27FC236}">
                  <a16:creationId xmlns="" xmlns:a16="http://schemas.microsoft.com/office/drawing/2014/main" id="{56DED259-4AA0-4064-B4F2-BD9BCEDD15C6}"/>
                </a:ext>
              </a:extLst>
            </p:cNvPr>
            <p:cNvSpPr/>
            <p:nvPr/>
          </p:nvSpPr>
          <p:spPr>
            <a:xfrm>
              <a:off x="4867116" y="6824051"/>
              <a:ext cx="3237449" cy="652720"/>
            </a:xfrm>
            <a:prstGeom prst="rect">
              <a:avLst/>
            </a:prstGeom>
          </p:spPr>
          <p:txBody>
            <a:bodyPr wrap="none">
              <a:spAutoFit/>
            </a:bodyPr>
            <a:lstStyle/>
            <a:p>
              <a:r>
                <a:rPr lang="en-US" altLang="zh-CN" sz="2000" b="1" dirty="0">
                  <a:latin typeface="Palatino Linotype" panose="02040502050505030304" pitchFamily="18" charset="0"/>
                  <a:ea typeface="黑体" panose="02010609060101010101" pitchFamily="49" charset="-122"/>
                </a:rPr>
                <a:t>Loop detector data</a:t>
              </a:r>
              <a:endParaRPr lang="en-US" altLang="zh-CN" sz="2000" b="1" dirty="0">
                <a:latin typeface="Palatino Linotype" panose="02040502050505030304" pitchFamily="18" charset="0"/>
                <a:ea typeface="Cambria Math" panose="02040503050406030204" pitchFamily="18" charset="0"/>
              </a:endParaRPr>
            </a:p>
          </p:txBody>
        </p:sp>
        <p:sp>
          <p:nvSpPr>
            <p:cNvPr id="12" name="矩形 11">
              <a:extLst>
                <a:ext uri="{FF2B5EF4-FFF2-40B4-BE49-F238E27FC236}">
                  <a16:creationId xmlns="" xmlns:a16="http://schemas.microsoft.com/office/drawing/2014/main" id="{4095E44F-79B5-4C88-B0D1-104E66AF221D}"/>
                </a:ext>
              </a:extLst>
            </p:cNvPr>
            <p:cNvSpPr/>
            <p:nvPr/>
          </p:nvSpPr>
          <p:spPr>
            <a:xfrm>
              <a:off x="9159122" y="5772911"/>
              <a:ext cx="2130845" cy="1656903"/>
            </a:xfrm>
            <a:prstGeom prst="rect">
              <a:avLst/>
            </a:prstGeom>
          </p:spPr>
          <p:txBody>
            <a:bodyPr wrap="square">
              <a:spAutoFit/>
            </a:bodyPr>
            <a:lstStyle/>
            <a:p>
              <a:r>
                <a:rPr lang="en-US" altLang="zh-CN" sz="2000" b="1" dirty="0">
                  <a:latin typeface="Palatino Linotype" panose="02040502050505030304" pitchFamily="18" charset="0"/>
                  <a:ea typeface="黑体" panose="02010609060101010101" pitchFamily="49" charset="-122"/>
                </a:rPr>
                <a:t>Social location data</a:t>
              </a:r>
              <a:endParaRPr lang="en-US" altLang="zh-CN" sz="2000" b="1" dirty="0">
                <a:latin typeface="Palatino Linotype" panose="02040502050505030304" pitchFamily="18" charset="0"/>
                <a:ea typeface="Cambria Math" panose="02040503050406030204" pitchFamily="18" charset="0"/>
              </a:endParaRPr>
            </a:p>
          </p:txBody>
        </p:sp>
      </p:grpSp>
      <p:pic>
        <p:nvPicPr>
          <p:cNvPr id="13" name="图片 12">
            <a:extLst>
              <a:ext uri="{FF2B5EF4-FFF2-40B4-BE49-F238E27FC236}">
                <a16:creationId xmlns="" xmlns:a16="http://schemas.microsoft.com/office/drawing/2014/main" id="{E0AAF683-CEC7-4D22-B93F-75E13E7010DD}"/>
              </a:ext>
            </a:extLst>
          </p:cNvPr>
          <p:cNvPicPr>
            <a:picLocks noChangeAspect="1"/>
          </p:cNvPicPr>
          <p:nvPr/>
        </p:nvPicPr>
        <p:blipFill>
          <a:blip r:embed="rId5"/>
          <a:stretch>
            <a:fillRect/>
          </a:stretch>
        </p:blipFill>
        <p:spPr>
          <a:xfrm>
            <a:off x="8828574" y="2512351"/>
            <a:ext cx="2901834" cy="1666549"/>
          </a:xfrm>
          <a:prstGeom prst="rect">
            <a:avLst/>
          </a:prstGeom>
        </p:spPr>
      </p:pic>
      <p:sp>
        <p:nvSpPr>
          <p:cNvPr id="14" name="加号 13">
            <a:extLst>
              <a:ext uri="{FF2B5EF4-FFF2-40B4-BE49-F238E27FC236}">
                <a16:creationId xmlns="" xmlns:a16="http://schemas.microsoft.com/office/drawing/2014/main" id="{2BBEFD6D-B0A9-4E33-BB02-36181D6A963B}"/>
              </a:ext>
            </a:extLst>
          </p:cNvPr>
          <p:cNvSpPr/>
          <p:nvPr/>
        </p:nvSpPr>
        <p:spPr>
          <a:xfrm>
            <a:off x="7266545" y="2680536"/>
            <a:ext cx="1106773" cy="1000025"/>
          </a:xfrm>
          <a:prstGeom prst="mathPlus">
            <a:avLst/>
          </a:prstGeom>
          <a:solidFill>
            <a:srgbClr val="8C1D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bg1"/>
              </a:solidFill>
              <a:latin typeface="Palatino Linotype" panose="02040502050505030304" pitchFamily="18" charset="0"/>
            </a:endParaRPr>
          </a:p>
        </p:txBody>
      </p:sp>
      <p:sp>
        <p:nvSpPr>
          <p:cNvPr id="15" name="文本框 14">
            <a:extLst>
              <a:ext uri="{FF2B5EF4-FFF2-40B4-BE49-F238E27FC236}">
                <a16:creationId xmlns="" xmlns:a16="http://schemas.microsoft.com/office/drawing/2014/main" id="{2117A77D-11C5-4210-BB14-CD6104F17CD9}"/>
              </a:ext>
            </a:extLst>
          </p:cNvPr>
          <p:cNvSpPr txBox="1"/>
          <p:nvPr/>
        </p:nvSpPr>
        <p:spPr>
          <a:xfrm>
            <a:off x="8607313" y="1769061"/>
            <a:ext cx="3378306" cy="707886"/>
          </a:xfrm>
          <a:prstGeom prst="rect">
            <a:avLst/>
          </a:prstGeom>
          <a:noFill/>
        </p:spPr>
        <p:txBody>
          <a:bodyPr wrap="square" rtlCol="0">
            <a:spAutoFit/>
          </a:bodyPr>
          <a:lstStyle/>
          <a:p>
            <a:r>
              <a:rPr lang="en-US" altLang="zh-CN" sz="2000" b="1" dirty="0">
                <a:solidFill>
                  <a:srgbClr val="8C1D40"/>
                </a:solidFill>
                <a:latin typeface="Palatino Linotype" panose="02040502050505030304" pitchFamily="18" charset="0"/>
                <a:ea typeface="黑体" panose="02010609060101010101" pitchFamily="49" charset="-122"/>
              </a:rPr>
              <a:t>Domain knowledge </a:t>
            </a:r>
            <a:r>
              <a:rPr lang="en-US" altLang="zh-CN" sz="2000" b="1" dirty="0">
                <a:latin typeface="Palatino Linotype" panose="02040502050505030304" pitchFamily="18" charset="0"/>
                <a:ea typeface="黑体" panose="02010609060101010101" pitchFamily="49" charset="-122"/>
              </a:rPr>
              <a:t>from transportation modeling</a:t>
            </a:r>
            <a:endParaRPr lang="zh-CN" altLang="en-US" sz="2000" b="1" dirty="0">
              <a:latin typeface="Palatino Linotype" panose="02040502050505030304" pitchFamily="18" charset="0"/>
              <a:ea typeface="黑体" panose="02010609060101010101" pitchFamily="49" charset="-122"/>
            </a:endParaRPr>
          </a:p>
        </p:txBody>
      </p:sp>
      <p:sp>
        <p:nvSpPr>
          <p:cNvPr id="20" name="矩形 19">
            <a:extLst>
              <a:ext uri="{FF2B5EF4-FFF2-40B4-BE49-F238E27FC236}">
                <a16:creationId xmlns="" xmlns:a16="http://schemas.microsoft.com/office/drawing/2014/main" id="{3EEC35E3-5D41-430D-A576-09BFEE07A769}"/>
              </a:ext>
            </a:extLst>
          </p:cNvPr>
          <p:cNvSpPr/>
          <p:nvPr/>
        </p:nvSpPr>
        <p:spPr>
          <a:xfrm>
            <a:off x="2681889" y="4406667"/>
            <a:ext cx="8716990" cy="1754326"/>
          </a:xfrm>
          <a:prstGeom prst="rect">
            <a:avLst/>
          </a:prstGeom>
        </p:spPr>
        <p:txBody>
          <a:bodyPr wrap="square">
            <a:spAutoFit/>
          </a:bodyPr>
          <a:lstStyle/>
          <a:p>
            <a:pPr marL="342900" indent="-342900">
              <a:buAutoNum type="arabicPeriod"/>
            </a:pPr>
            <a:r>
              <a:rPr lang="en-US" altLang="zh-CN" dirty="0">
                <a:latin typeface="Palatino Linotype" panose="02040502050505030304" pitchFamily="18" charset="0"/>
                <a:ea typeface="Cambria Math" panose="02040503050406030204" pitchFamily="18" charset="0"/>
                <a:sym typeface="Wingdings" panose="05000000000000000000" pitchFamily="2" charset="2"/>
              </a:rPr>
              <a:t>Simultaneous models to </a:t>
            </a:r>
            <a:r>
              <a:rPr lang="en-US" altLang="zh-CN" b="1" dirty="0">
                <a:solidFill>
                  <a:srgbClr val="8C1D40"/>
                </a:solidFill>
                <a:latin typeface="Palatino Linotype" panose="02040502050505030304" pitchFamily="18" charset="0"/>
                <a:ea typeface="Cambria Math" panose="02040503050406030204" pitchFamily="18" charset="0"/>
                <a:sym typeface="Wingdings" panose="05000000000000000000" pitchFamily="2" charset="2"/>
              </a:rPr>
              <a:t>estimate different levels of traffic demands </a:t>
            </a:r>
            <a:r>
              <a:rPr lang="en-US" altLang="zh-CN" dirty="0">
                <a:latin typeface="Palatino Linotype" panose="02040502050505030304" pitchFamily="18" charset="0"/>
                <a:ea typeface="Cambria Math" panose="02040503050406030204" pitchFamily="18" charset="0"/>
                <a:sym typeface="Wingdings" panose="05000000000000000000" pitchFamily="2" charset="2"/>
              </a:rPr>
              <a:t>(trip generation, trip distribution, route choices etc</a:t>
            </a:r>
            <a:r>
              <a:rPr lang="en-US" altLang="zh-CN" dirty="0" smtClean="0">
                <a:latin typeface="Palatino Linotype" panose="02040502050505030304" pitchFamily="18" charset="0"/>
                <a:ea typeface="Cambria Math" panose="02040503050406030204" pitchFamily="18" charset="0"/>
                <a:sym typeface="Wingdings" panose="05000000000000000000" pitchFamily="2" charset="2"/>
              </a:rPr>
              <a:t>.)</a:t>
            </a:r>
            <a:endParaRPr lang="en-US" altLang="zh-CN" dirty="0">
              <a:latin typeface="Palatino Linotype" panose="02040502050505030304" pitchFamily="18" charset="0"/>
              <a:ea typeface="Cambria Math" panose="02040503050406030204" pitchFamily="18" charset="0"/>
              <a:sym typeface="Wingdings" panose="05000000000000000000" pitchFamily="2" charset="2"/>
            </a:endParaRPr>
          </a:p>
          <a:p>
            <a:pPr marL="342900" indent="-342900">
              <a:buAutoNum type="arabicPeriod"/>
            </a:pPr>
            <a:r>
              <a:rPr lang="en-US" altLang="zh-CN" dirty="0">
                <a:latin typeface="Palatino Linotype" panose="02040502050505030304" pitchFamily="18" charset="0"/>
                <a:ea typeface="Cambria Math" panose="02040503050406030204" pitchFamily="18" charset="0"/>
                <a:sym typeface="Wingdings" panose="05000000000000000000" pitchFamily="2" charset="2"/>
              </a:rPr>
              <a:t> Data driven models that can </a:t>
            </a:r>
            <a:r>
              <a:rPr lang="en-US" altLang="zh-CN" b="1" dirty="0">
                <a:solidFill>
                  <a:srgbClr val="8C1D40"/>
                </a:solidFill>
                <a:latin typeface="Palatino Linotype" panose="02040502050505030304" pitchFamily="18" charset="0"/>
                <a:ea typeface="Cambria Math" panose="02040503050406030204" pitchFamily="18" charset="0"/>
                <a:sym typeface="Wingdings" panose="05000000000000000000" pitchFamily="2" charset="2"/>
              </a:rPr>
              <a:t>integrate different data sources</a:t>
            </a:r>
            <a:r>
              <a:rPr lang="en-US" altLang="zh-CN" b="1" dirty="0" smtClean="0">
                <a:solidFill>
                  <a:srgbClr val="8C1D40"/>
                </a:solidFill>
                <a:latin typeface="Palatino Linotype" panose="02040502050505030304" pitchFamily="18" charset="0"/>
                <a:ea typeface="Cambria Math" panose="02040503050406030204" pitchFamily="18" charset="0"/>
                <a:sym typeface="Wingdings" panose="05000000000000000000" pitchFamily="2" charset="2"/>
              </a:rPr>
              <a:t>.</a:t>
            </a:r>
            <a:endParaRPr lang="en-US" altLang="zh-CN" dirty="0">
              <a:latin typeface="Palatino Linotype" panose="02040502050505030304" pitchFamily="18" charset="0"/>
              <a:ea typeface="Cambria Math" panose="02040503050406030204" pitchFamily="18" charset="0"/>
              <a:sym typeface="Wingdings" panose="05000000000000000000" pitchFamily="2" charset="2"/>
            </a:endParaRPr>
          </a:p>
          <a:p>
            <a:pPr marL="342900" indent="-342900">
              <a:buAutoNum type="arabicPeriod"/>
            </a:pPr>
            <a:r>
              <a:rPr lang="en-US" altLang="zh-CN" b="1" dirty="0">
                <a:solidFill>
                  <a:srgbClr val="8C1D40"/>
                </a:solidFill>
                <a:latin typeface="Palatino Linotype" panose="02040502050505030304" pitchFamily="18" charset="0"/>
                <a:ea typeface="Cambria Math" panose="02040503050406030204" pitchFamily="18" charset="0"/>
                <a:sym typeface="Wingdings" panose="05000000000000000000" pitchFamily="2" charset="2"/>
              </a:rPr>
              <a:t> Explainable models </a:t>
            </a:r>
            <a:r>
              <a:rPr lang="en-US" altLang="zh-CN" dirty="0">
                <a:latin typeface="Palatino Linotype" panose="02040502050505030304" pitchFamily="18" charset="0"/>
                <a:ea typeface="Cambria Math" panose="02040503050406030204" pitchFamily="18" charset="0"/>
                <a:sym typeface="Wingdings" panose="05000000000000000000" pitchFamily="2" charset="2"/>
              </a:rPr>
              <a:t>that combine emerging </a:t>
            </a:r>
            <a:r>
              <a:rPr lang="en-US" altLang="zh-CN" dirty="0" smtClean="0">
                <a:latin typeface="Palatino Linotype" panose="02040502050505030304" pitchFamily="18" charset="0"/>
                <a:ea typeface="Cambria Math" panose="02040503050406030204" pitchFamily="18" charset="0"/>
                <a:sym typeface="Wingdings" panose="05000000000000000000" pitchFamily="2" charset="2"/>
              </a:rPr>
              <a:t>technologies </a:t>
            </a:r>
            <a:r>
              <a:rPr lang="en-US" altLang="zh-CN" dirty="0">
                <a:latin typeface="Palatino Linotype" panose="02040502050505030304" pitchFamily="18" charset="0"/>
                <a:ea typeface="Cambria Math" panose="02040503050406030204" pitchFamily="18" charset="0"/>
                <a:sym typeface="Wingdings" panose="05000000000000000000" pitchFamily="2" charset="2"/>
              </a:rPr>
              <a:t>with domain knowledge in transportation modeling. </a:t>
            </a:r>
          </a:p>
          <a:p>
            <a:r>
              <a:rPr lang="en-US" altLang="zh-CN" dirty="0">
                <a:latin typeface="Palatino Linotype" panose="02040502050505030304" pitchFamily="18" charset="0"/>
                <a:ea typeface="Cambria Math" panose="02040503050406030204" pitchFamily="18" charset="0"/>
                <a:sym typeface="Wingdings" panose="05000000000000000000" pitchFamily="2" charset="2"/>
              </a:rPr>
              <a:t>4. An iterative framework includes </a:t>
            </a:r>
            <a:r>
              <a:rPr lang="en-US" altLang="zh-CN" b="1" dirty="0">
                <a:solidFill>
                  <a:srgbClr val="8C1D40"/>
                </a:solidFill>
                <a:latin typeface="Palatino Linotype" panose="02040502050505030304" pitchFamily="18" charset="0"/>
                <a:ea typeface="Cambria Math" panose="02040503050406030204" pitchFamily="18" charset="0"/>
                <a:sym typeface="Wingdings" panose="05000000000000000000" pitchFamily="2" charset="2"/>
              </a:rPr>
              <a:t>both a feed forward and feedback process.</a:t>
            </a:r>
            <a:endParaRPr lang="zh-CN" altLang="en-US" b="1" dirty="0">
              <a:solidFill>
                <a:srgbClr val="8C1D40"/>
              </a:solidFill>
            </a:endParaRPr>
          </a:p>
        </p:txBody>
      </p:sp>
      <p:sp>
        <p:nvSpPr>
          <p:cNvPr id="22" name="矩形 21">
            <a:extLst>
              <a:ext uri="{FF2B5EF4-FFF2-40B4-BE49-F238E27FC236}">
                <a16:creationId xmlns="" xmlns:a16="http://schemas.microsoft.com/office/drawing/2014/main" id="{E351AEDA-A738-4043-B936-098AEF8942D4}"/>
              </a:ext>
            </a:extLst>
          </p:cNvPr>
          <p:cNvSpPr/>
          <p:nvPr/>
        </p:nvSpPr>
        <p:spPr>
          <a:xfrm>
            <a:off x="118154" y="70923"/>
            <a:ext cx="11769047" cy="1200329"/>
          </a:xfrm>
          <a:prstGeom prst="rect">
            <a:avLst/>
          </a:prstGeom>
        </p:spPr>
        <p:txBody>
          <a:bodyPr wrap="square">
            <a:spAutoFit/>
          </a:bodyPr>
          <a:lstStyle/>
          <a:p>
            <a:r>
              <a:rPr lang="en-US" altLang="zh-CN" sz="3600" b="1" dirty="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What kinds of </a:t>
            </a:r>
            <a:r>
              <a:rPr lang="en-US" altLang="zh-CN" sz="3600" b="1" dirty="0" smtClean="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models </a:t>
            </a:r>
            <a:r>
              <a:rPr lang="en-US" altLang="zh-CN" sz="3600" b="1" dirty="0">
                <a:latin typeface="Palatino Linotype" panose="02040502050505030304" pitchFamily="18" charset="0"/>
                <a:ea typeface="Cambria Math" panose="02040503050406030204" pitchFamily="18" charset="0"/>
                <a:cs typeface="Times New Roman" panose="02020603050405020304" pitchFamily="18" charset="0"/>
                <a:sym typeface="Open Sans Light" charset="0"/>
              </a:rPr>
              <a:t>do we need in model calibration?</a:t>
            </a:r>
          </a:p>
        </p:txBody>
      </p:sp>
    </p:spTree>
    <p:extLst>
      <p:ext uri="{BB962C8B-B14F-4D97-AF65-F5344CB8AC3E}">
        <p14:creationId xmlns:p14="http://schemas.microsoft.com/office/powerpoint/2010/main" val="4006534156"/>
      </p:ext>
    </p:extLst>
  </p:cSld>
  <p:clrMapOvr>
    <a:masterClrMapping/>
  </p:clrMapOvr>
  <p:transition>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19" y="6013788"/>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 xmlns:a16="http://schemas.microsoft.com/office/drawing/2014/main" id="{342E202A-BFDD-45AC-B208-1139544E2BD3}"/>
              </a:ext>
            </a:extLst>
          </p:cNvPr>
          <p:cNvSpPr txBox="1">
            <a:spLocks/>
          </p:cNvSpPr>
          <p:nvPr/>
        </p:nvSpPr>
        <p:spPr bwMode="auto">
          <a:xfrm>
            <a:off x="522288" y="1414283"/>
            <a:ext cx="11246224" cy="274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Arial Black" panose="020B0A04020102020204" pitchFamily="34" charset="0"/>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Arial Black" panose="020B0A0402010202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pPr lvl="0">
              <a:defRPr/>
            </a:pPr>
            <a:r>
              <a:rPr lang="en-US" altLang="en-US" sz="3600" dirty="0">
                <a:latin typeface="Palatino Linotype" panose="02040502050505030304" pitchFamily="18" charset="0"/>
              </a:rPr>
              <a:t>What is </a:t>
            </a:r>
            <a:r>
              <a:rPr lang="en-US" altLang="zh-CN" sz="3600" b="1" dirty="0">
                <a:solidFill>
                  <a:srgbClr val="8C1D40"/>
                </a:solidFill>
                <a:latin typeface="Palatino Linotype" panose="02040502050505030304" pitchFamily="18" charset="0"/>
                <a:cs typeface="Arial" charset="0"/>
              </a:rPr>
              <a:t>Deep Learning </a:t>
            </a:r>
            <a:r>
              <a:rPr lang="en-US" altLang="zh-CN" sz="3600" dirty="0">
                <a:latin typeface="Palatino Linotype" panose="02040502050505030304" pitchFamily="18" charset="0"/>
                <a:cs typeface="Arial" charset="0"/>
              </a:rPr>
              <a:t>from our model calibration perspective?</a:t>
            </a:r>
            <a:endParaRPr lang="en-US" altLang="zh-CN" sz="3600" b="1" dirty="0">
              <a:latin typeface="Palatino Linotype" panose="02040502050505030304" pitchFamily="18" charset="0"/>
              <a:cs typeface="Arial" charset="0"/>
            </a:endParaRPr>
          </a:p>
        </p:txBody>
      </p:sp>
      <p:sp>
        <p:nvSpPr>
          <p:cNvPr id="13" name="Line 5">
            <a:extLst>
              <a:ext uri="{FF2B5EF4-FFF2-40B4-BE49-F238E27FC236}">
                <a16:creationId xmlns="" xmlns:a16="http://schemas.microsoft.com/office/drawing/2014/main" id="{2399B223-5C2F-4974-9A50-7ED2BEF59CB7}"/>
              </a:ext>
            </a:extLst>
          </p:cNvPr>
          <p:cNvSpPr>
            <a:spLocks noChangeShapeType="1"/>
          </p:cNvSpPr>
          <p:nvPr/>
        </p:nvSpPr>
        <p:spPr bwMode="auto">
          <a:xfrm flipV="1">
            <a:off x="409575" y="3429000"/>
            <a:ext cx="11358937" cy="16220"/>
          </a:xfrm>
          <a:prstGeom prst="line">
            <a:avLst/>
          </a:prstGeom>
          <a:noFill/>
          <a:ln w="57150">
            <a:solidFill>
              <a:srgbClr val="8C1D40"/>
            </a:solidFill>
            <a:miter lim="800000"/>
            <a:headEnd/>
            <a:tailEnd/>
          </a:ln>
          <a:extLst>
            <a:ext uri="{909E8E84-426E-40DD-AFC4-6F175D3DCCD1}">
              <a14:hiddenFill xmlns:a14="http://schemas.microsoft.com/office/drawing/2010/main">
                <a:noFill/>
              </a14:hiddenFill>
            </a:ext>
          </a:extLst>
        </p:spPr>
        <p:txBody>
          <a:bodyPr lIns="0" tIns="0" rIns="0" bIns="0"/>
          <a:lstStyle/>
          <a:p>
            <a:endParaRPr lang="zh-CN" altLang="en-US" sz="900" dirty="0">
              <a:highlight>
                <a:srgbClr val="800000"/>
              </a:highlight>
              <a:latin typeface="Palatino Linotype" panose="02040502050505030304" pitchFamily="18" charset="0"/>
            </a:endParaRPr>
          </a:p>
        </p:txBody>
      </p:sp>
    </p:spTree>
    <p:extLst>
      <p:ext uri="{BB962C8B-B14F-4D97-AF65-F5344CB8AC3E}">
        <p14:creationId xmlns:p14="http://schemas.microsoft.com/office/powerpoint/2010/main" val="302970371"/>
      </p:ext>
    </p:extLst>
  </p:cSld>
  <p:clrMapOvr>
    <a:masterClrMapping/>
  </p:clrMapOvr>
  <p:transition>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03687"/>
            <a:ext cx="290988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 xmlns:a16="http://schemas.microsoft.com/office/drawing/2014/main" id="{C35D0A84-6543-466A-BD16-95AB457AA63A}"/>
              </a:ext>
            </a:extLst>
          </p:cNvPr>
          <p:cNvSpPr/>
          <p:nvPr/>
        </p:nvSpPr>
        <p:spPr>
          <a:xfrm>
            <a:off x="602287" y="1432912"/>
            <a:ext cx="4339650" cy="461665"/>
          </a:xfrm>
          <a:prstGeom prst="rect">
            <a:avLst/>
          </a:prstGeom>
        </p:spPr>
        <p:txBody>
          <a:bodyPr wrap="none">
            <a:spAutoFit/>
          </a:bodyPr>
          <a:lstStyle/>
          <a:p>
            <a:r>
              <a:rPr lang="en-US" altLang="zh-CN" sz="2400" b="1" dirty="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Brief history of deep learning</a:t>
            </a:r>
          </a:p>
        </p:txBody>
      </p:sp>
      <p:grpSp>
        <p:nvGrpSpPr>
          <p:cNvPr id="6" name="组合 5">
            <a:extLst>
              <a:ext uri="{FF2B5EF4-FFF2-40B4-BE49-F238E27FC236}">
                <a16:creationId xmlns="" xmlns:a16="http://schemas.microsoft.com/office/drawing/2014/main" id="{51560660-66BC-4FC4-845D-53AB0C7D9A6E}"/>
              </a:ext>
            </a:extLst>
          </p:cNvPr>
          <p:cNvGrpSpPr/>
          <p:nvPr/>
        </p:nvGrpSpPr>
        <p:grpSpPr>
          <a:xfrm>
            <a:off x="490484" y="1868550"/>
            <a:ext cx="10947244" cy="1884246"/>
            <a:chOff x="-286597" y="2859019"/>
            <a:chExt cx="14808910" cy="3713450"/>
          </a:xfrm>
        </p:grpSpPr>
        <p:sp>
          <p:nvSpPr>
            <p:cNvPr id="7" name="矩形 6">
              <a:extLst>
                <a:ext uri="{FF2B5EF4-FFF2-40B4-BE49-F238E27FC236}">
                  <a16:creationId xmlns="" xmlns:a16="http://schemas.microsoft.com/office/drawing/2014/main" id="{2CCCDC23-1124-4CEF-8E6A-0098A14AE6EA}"/>
                </a:ext>
              </a:extLst>
            </p:cNvPr>
            <p:cNvSpPr/>
            <p:nvPr/>
          </p:nvSpPr>
          <p:spPr>
            <a:xfrm>
              <a:off x="103878" y="3095703"/>
              <a:ext cx="2985703" cy="320486"/>
            </a:xfrm>
            <a:prstGeom prst="rect">
              <a:avLst/>
            </a:prstGeom>
            <a:solidFill>
              <a:srgbClr val="8C1D40"/>
            </a:solidFill>
            <a:ln w="25400" cap="flat" cmpd="sng" algn="ctr">
              <a:no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chemeClr val="bg1"/>
                </a:solidFill>
                <a:effectLst/>
                <a:uLnTx/>
                <a:uFillTx/>
                <a:latin typeface="Palatino Linotype" panose="02040502050505030304" pitchFamily="18" charset="0"/>
                <a:ea typeface="宋体" panose="02010600030101010101" pitchFamily="2" charset="-122"/>
              </a:endParaRPr>
            </a:p>
          </p:txBody>
        </p:sp>
        <p:sp>
          <p:nvSpPr>
            <p:cNvPr id="8" name="矩形 7">
              <a:extLst>
                <a:ext uri="{FF2B5EF4-FFF2-40B4-BE49-F238E27FC236}">
                  <a16:creationId xmlns="" xmlns:a16="http://schemas.microsoft.com/office/drawing/2014/main" id="{80746C57-4E6F-4358-BF67-14523E9ACAD1}"/>
                </a:ext>
              </a:extLst>
            </p:cNvPr>
            <p:cNvSpPr/>
            <p:nvPr/>
          </p:nvSpPr>
          <p:spPr>
            <a:xfrm>
              <a:off x="3257103" y="3070465"/>
              <a:ext cx="3140528" cy="345724"/>
            </a:xfrm>
            <a:prstGeom prst="rect">
              <a:avLst/>
            </a:prstGeom>
            <a:solidFill>
              <a:srgbClr val="8C1D40"/>
            </a:solidFill>
            <a:ln w="25400" cap="flat" cmpd="sng" algn="ctr">
              <a:no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chemeClr val="bg1"/>
                </a:solidFill>
                <a:effectLst/>
                <a:uLnTx/>
                <a:uFillTx/>
                <a:latin typeface="Palatino Linotype" panose="02040502050505030304" pitchFamily="18" charset="0"/>
                <a:ea typeface="宋体" panose="02010600030101010101" pitchFamily="2" charset="-122"/>
              </a:endParaRPr>
            </a:p>
          </p:txBody>
        </p:sp>
        <p:sp>
          <p:nvSpPr>
            <p:cNvPr id="9" name="文本框 8">
              <a:extLst>
                <a:ext uri="{FF2B5EF4-FFF2-40B4-BE49-F238E27FC236}">
                  <a16:creationId xmlns="" xmlns:a16="http://schemas.microsoft.com/office/drawing/2014/main" id="{6978D290-2182-4BD2-8A1B-5028DE92F5F9}"/>
                </a:ext>
              </a:extLst>
            </p:cNvPr>
            <p:cNvSpPr txBox="1"/>
            <p:nvPr/>
          </p:nvSpPr>
          <p:spPr>
            <a:xfrm>
              <a:off x="-286597" y="3700973"/>
              <a:ext cx="2729336" cy="2365594"/>
            </a:xfrm>
            <a:prstGeom prst="rect">
              <a:avLst/>
            </a:prstGeom>
            <a:noFill/>
          </p:spPr>
          <p:txBody>
            <a:bodyPr wrap="square" rtlCol="0">
              <a:spAutoFit/>
            </a:bodyPr>
            <a:lstStyle/>
            <a:p>
              <a:pPr defTabSz="914378" eaLnBrk="1" fontAlgn="auto" hangingPunct="1">
                <a:spcBef>
                  <a:spcPts val="0"/>
                </a:spcBef>
                <a:spcAft>
                  <a:spcPts val="0"/>
                </a:spcAft>
              </a:pPr>
              <a:r>
                <a:rPr lang="en-US" altLang="zh-CN" b="1" dirty="0">
                  <a:latin typeface="Palatino Linotype" panose="02040502050505030304" pitchFamily="18" charset="0"/>
                  <a:ea typeface="Cambria Math" panose="02040503050406030204" pitchFamily="18" charset="0"/>
                </a:rPr>
                <a:t>McCulloch-Pitts (1943)</a:t>
              </a:r>
            </a:p>
            <a:p>
              <a:pPr defTabSz="914378" eaLnBrk="1" fontAlgn="auto" hangingPunct="1">
                <a:spcBef>
                  <a:spcPts val="0"/>
                </a:spcBef>
                <a:spcAft>
                  <a:spcPts val="0"/>
                </a:spcAft>
              </a:pPr>
              <a:r>
                <a:rPr lang="en-US" altLang="zh-CN" b="1" dirty="0">
                  <a:latin typeface="Palatino Linotype" panose="02040502050505030304" pitchFamily="18" charset="0"/>
                  <a:ea typeface="Cambria Math" panose="02040503050406030204" pitchFamily="18" charset="0"/>
                </a:rPr>
                <a:t>Neuron of brain function</a:t>
              </a:r>
            </a:p>
          </p:txBody>
        </p:sp>
        <p:sp>
          <p:nvSpPr>
            <p:cNvPr id="10" name="文本框 9">
              <a:extLst>
                <a:ext uri="{FF2B5EF4-FFF2-40B4-BE49-F238E27FC236}">
                  <a16:creationId xmlns="" xmlns:a16="http://schemas.microsoft.com/office/drawing/2014/main" id="{0FD814A9-0172-4B9B-ABF5-16863134ED20}"/>
                </a:ext>
              </a:extLst>
            </p:cNvPr>
            <p:cNvSpPr txBox="1"/>
            <p:nvPr/>
          </p:nvSpPr>
          <p:spPr>
            <a:xfrm>
              <a:off x="6287371" y="3660968"/>
              <a:ext cx="4232947" cy="2911501"/>
            </a:xfrm>
            <a:prstGeom prst="rect">
              <a:avLst/>
            </a:prstGeom>
            <a:noFill/>
          </p:spPr>
          <p:txBody>
            <a:bodyPr wrap="square" rtlCol="0">
              <a:spAutoFit/>
            </a:bodyPr>
            <a:lstStyle/>
            <a:p>
              <a:pPr defTabSz="914378" eaLnBrk="1" fontAlgn="auto" hangingPunct="1">
                <a:spcBef>
                  <a:spcPts val="0"/>
                </a:spcBef>
                <a:spcAft>
                  <a:spcPts val="0"/>
                </a:spcAft>
              </a:pPr>
              <a:r>
                <a:rPr lang="en-US" altLang="zh-CN" b="1" dirty="0" err="1">
                  <a:latin typeface="Palatino Linotype" panose="02040502050505030304" pitchFamily="18" charset="0"/>
                  <a:ea typeface="Cambria Math" panose="02040503050406030204" pitchFamily="18" charset="0"/>
                </a:rPr>
                <a:t>Rumelhart</a:t>
              </a:r>
              <a:r>
                <a:rPr lang="en-US" altLang="zh-CN" b="1" dirty="0">
                  <a:latin typeface="Palatino Linotype" panose="02040502050505030304" pitchFamily="18" charset="0"/>
                  <a:ea typeface="Cambria Math" panose="02040503050406030204" pitchFamily="18" charset="0"/>
                </a:rPr>
                <a:t> et </a:t>
              </a:r>
              <a:r>
                <a:rPr lang="en-US" altLang="zh-CN" b="1" dirty="0" smtClean="0">
                  <a:latin typeface="Palatino Linotype" panose="02040502050505030304" pitchFamily="18" charset="0"/>
                  <a:ea typeface="Cambria Math" panose="02040503050406030204" pitchFamily="18" charset="0"/>
                </a:rPr>
                <a:t>al.</a:t>
              </a:r>
              <a:endParaRPr lang="en-US" altLang="zh-CN" b="1" dirty="0">
                <a:latin typeface="Palatino Linotype" panose="02040502050505030304" pitchFamily="18" charset="0"/>
                <a:ea typeface="Cambria Math" panose="02040503050406030204" pitchFamily="18" charset="0"/>
              </a:endParaRPr>
            </a:p>
            <a:p>
              <a:pPr defTabSz="914378" eaLnBrk="1" fontAlgn="auto" hangingPunct="1">
                <a:spcBef>
                  <a:spcPts val="0"/>
                </a:spcBef>
                <a:spcAft>
                  <a:spcPts val="0"/>
                </a:spcAft>
              </a:pPr>
              <a:r>
                <a:rPr lang="en-US" altLang="zh-CN" b="1" dirty="0">
                  <a:latin typeface="Palatino Linotype" panose="02040502050505030304" pitchFamily="18" charset="0"/>
                  <a:ea typeface="Cambria Math" panose="02040503050406030204" pitchFamily="18" charset="0"/>
                </a:rPr>
                <a:t>(1986)</a:t>
              </a:r>
              <a:endParaRPr lang="en-US" altLang="zh-CN" dirty="0">
                <a:latin typeface="Palatino Linotype" panose="02040502050505030304" pitchFamily="18" charset="0"/>
                <a:ea typeface="Cambria Math" panose="02040503050406030204" pitchFamily="18" charset="0"/>
              </a:endParaRPr>
            </a:p>
            <a:p>
              <a:pPr defTabSz="914378" eaLnBrk="1" fontAlgn="auto" hangingPunct="1">
                <a:spcBef>
                  <a:spcPts val="0"/>
                </a:spcBef>
                <a:spcAft>
                  <a:spcPts val="0"/>
                </a:spcAft>
              </a:pPr>
              <a:r>
                <a:rPr lang="en-US" altLang="zh-CN" dirty="0">
                  <a:latin typeface="Palatino Linotype" panose="02040502050505030304" pitchFamily="18" charset="0"/>
                  <a:ea typeface="Cambria Math" panose="02040503050406030204" pitchFamily="18" charset="0"/>
                </a:rPr>
                <a:t>Multi-layer distributed representation</a:t>
              </a:r>
            </a:p>
            <a:p>
              <a:pPr defTabSz="914378" eaLnBrk="1" fontAlgn="auto" hangingPunct="1">
                <a:spcBef>
                  <a:spcPts val="0"/>
                </a:spcBef>
                <a:spcAft>
                  <a:spcPts val="0"/>
                </a:spcAft>
              </a:pPr>
              <a:r>
                <a:rPr lang="en-US" altLang="zh-CN" b="1" dirty="0">
                  <a:solidFill>
                    <a:srgbClr val="8C1D40"/>
                  </a:solidFill>
                  <a:latin typeface="Palatino Linotype" panose="02040502050505030304" pitchFamily="18" charset="0"/>
                  <a:ea typeface="Cambria Math" panose="02040503050406030204" pitchFamily="18" charset="0"/>
                </a:rPr>
                <a:t>Back propagation algorithm</a:t>
              </a:r>
            </a:p>
          </p:txBody>
        </p:sp>
        <p:sp>
          <p:nvSpPr>
            <p:cNvPr id="11" name="文本框 10">
              <a:extLst>
                <a:ext uri="{FF2B5EF4-FFF2-40B4-BE49-F238E27FC236}">
                  <a16:creationId xmlns="" xmlns:a16="http://schemas.microsoft.com/office/drawing/2014/main" id="{761517B6-2E51-4675-934A-35AAEA8822FE}"/>
                </a:ext>
              </a:extLst>
            </p:cNvPr>
            <p:cNvSpPr txBox="1"/>
            <p:nvPr/>
          </p:nvSpPr>
          <p:spPr>
            <a:xfrm>
              <a:off x="10901110" y="3561810"/>
              <a:ext cx="3621203" cy="2911501"/>
            </a:xfrm>
            <a:prstGeom prst="rect">
              <a:avLst/>
            </a:prstGeom>
            <a:noFill/>
          </p:spPr>
          <p:txBody>
            <a:bodyPr wrap="square" rtlCol="0">
              <a:spAutoFit/>
            </a:bodyPr>
            <a:lstStyle/>
            <a:p>
              <a:pPr defTabSz="914378" eaLnBrk="1" fontAlgn="auto" hangingPunct="1">
                <a:spcBef>
                  <a:spcPts val="0"/>
                </a:spcBef>
                <a:spcAft>
                  <a:spcPts val="0"/>
                </a:spcAft>
              </a:pPr>
              <a:r>
                <a:rPr lang="en-US" altLang="zh-CN" b="1" dirty="0">
                  <a:latin typeface="Palatino Linotype" panose="02040502050505030304" pitchFamily="18" charset="0"/>
                  <a:ea typeface="Cambria Math" panose="02040503050406030204" pitchFamily="18" charset="0"/>
                </a:rPr>
                <a:t>Hinton et </a:t>
              </a:r>
              <a:r>
                <a:rPr lang="en-US" altLang="zh-CN" b="1" dirty="0" smtClean="0">
                  <a:latin typeface="Palatino Linotype" panose="02040502050505030304" pitchFamily="18" charset="0"/>
                  <a:ea typeface="Cambria Math" panose="02040503050406030204" pitchFamily="18" charset="0"/>
                </a:rPr>
                <a:t>al</a:t>
              </a:r>
              <a:r>
                <a:rPr lang="en-US" altLang="zh-CN" b="1" dirty="0">
                  <a:latin typeface="Palatino Linotype" panose="02040502050505030304" pitchFamily="18" charset="0"/>
                  <a:ea typeface="Cambria Math" panose="02040503050406030204" pitchFamily="18" charset="0"/>
                </a:rPr>
                <a:t>.</a:t>
              </a:r>
            </a:p>
            <a:p>
              <a:pPr defTabSz="914378" eaLnBrk="1" fontAlgn="auto" hangingPunct="1">
                <a:spcBef>
                  <a:spcPts val="0"/>
                </a:spcBef>
                <a:spcAft>
                  <a:spcPts val="0"/>
                </a:spcAft>
              </a:pPr>
              <a:r>
                <a:rPr lang="en-US" altLang="zh-CN" b="1" dirty="0">
                  <a:latin typeface="Palatino Linotype" panose="02040502050505030304" pitchFamily="18" charset="0"/>
                  <a:ea typeface="Cambria Math" panose="02040503050406030204" pitchFamily="18" charset="0"/>
                </a:rPr>
                <a:t>(2006)</a:t>
              </a:r>
            </a:p>
            <a:p>
              <a:pPr defTabSz="914378" eaLnBrk="1" fontAlgn="auto" hangingPunct="1">
                <a:spcBef>
                  <a:spcPts val="0"/>
                </a:spcBef>
                <a:spcAft>
                  <a:spcPts val="0"/>
                </a:spcAft>
              </a:pPr>
              <a:r>
                <a:rPr lang="en-US" altLang="zh-CN" dirty="0">
                  <a:latin typeface="Palatino Linotype" panose="02040502050505030304" pitchFamily="18" charset="0"/>
                  <a:ea typeface="Cambria Math" panose="02040503050406030204" pitchFamily="18" charset="0"/>
                </a:rPr>
                <a:t>The last ten years </a:t>
              </a:r>
              <a:r>
                <a:rPr lang="en-US" altLang="zh-CN" b="1" dirty="0">
                  <a:solidFill>
                    <a:srgbClr val="8C1D40"/>
                  </a:solidFill>
                  <a:latin typeface="Palatino Linotype" panose="02040502050505030304" pitchFamily="18" charset="0"/>
                  <a:ea typeface="Cambria Math" panose="02040503050406030204" pitchFamily="18" charset="0"/>
                </a:rPr>
                <a:t>Convolutional networks</a:t>
              </a:r>
              <a:endParaRPr lang="zh-CN" altLang="en-US" b="1" dirty="0">
                <a:solidFill>
                  <a:srgbClr val="8C1D40"/>
                </a:solidFill>
                <a:latin typeface="Palatino Linotype" panose="02040502050505030304" pitchFamily="18" charset="0"/>
              </a:endParaRPr>
            </a:p>
          </p:txBody>
        </p:sp>
        <p:sp>
          <p:nvSpPr>
            <p:cNvPr id="12" name="文本框 14">
              <a:extLst>
                <a:ext uri="{FF2B5EF4-FFF2-40B4-BE49-F238E27FC236}">
                  <a16:creationId xmlns="" xmlns:a16="http://schemas.microsoft.com/office/drawing/2014/main" id="{282CC8C6-4FC8-42D8-A321-BE656A940626}"/>
                </a:ext>
              </a:extLst>
            </p:cNvPr>
            <p:cNvSpPr txBox="1"/>
            <p:nvPr/>
          </p:nvSpPr>
          <p:spPr>
            <a:xfrm>
              <a:off x="2285376" y="3699450"/>
              <a:ext cx="4159523" cy="23655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fontAlgn="auto">
                <a:spcBef>
                  <a:spcPts val="0"/>
                </a:spcBef>
                <a:spcAft>
                  <a:spcPts val="0"/>
                </a:spcAft>
              </a:pPr>
              <a:r>
                <a:rPr lang="en-US" altLang="zh-CN" b="1" dirty="0">
                  <a:latin typeface="Palatino Linotype" panose="02040502050505030304" pitchFamily="18" charset="0"/>
                  <a:ea typeface="Cambria Math" panose="02040503050406030204" pitchFamily="18" charset="0"/>
                </a:rPr>
                <a:t>Rosenblatt</a:t>
              </a:r>
            </a:p>
            <a:p>
              <a:pPr defTabSz="914378" fontAlgn="auto">
                <a:spcBef>
                  <a:spcPts val="0"/>
                </a:spcBef>
                <a:spcAft>
                  <a:spcPts val="0"/>
                </a:spcAft>
              </a:pPr>
              <a:r>
                <a:rPr lang="en-US" altLang="zh-CN" b="1" dirty="0">
                  <a:latin typeface="Palatino Linotype" panose="02040502050505030304" pitchFamily="18" charset="0"/>
                  <a:ea typeface="Cambria Math" panose="02040503050406030204" pitchFamily="18" charset="0"/>
                </a:rPr>
                <a:t>(1956)</a:t>
              </a:r>
            </a:p>
            <a:p>
              <a:pPr defTabSz="914378" fontAlgn="auto">
                <a:spcBef>
                  <a:spcPts val="0"/>
                </a:spcBef>
                <a:spcAft>
                  <a:spcPts val="0"/>
                </a:spcAft>
              </a:pPr>
              <a:r>
                <a:rPr kumimoji="0" lang="en-US" altLang="zh-CN" b="0" i="0" u="none" strike="noStrike" kern="1200" cap="none" spc="0" normalizeH="0" baseline="0" noProof="0" dirty="0">
                  <a:ln>
                    <a:noFill/>
                  </a:ln>
                  <a:effectLst/>
                  <a:uLnTx/>
                  <a:uFillTx/>
                  <a:latin typeface="Palatino Linotype" panose="02040502050505030304" pitchFamily="18" charset="0"/>
                  <a:ea typeface="Cambria Math" panose="02040503050406030204" pitchFamily="18" charset="0"/>
                </a:rPr>
                <a:t>Perceptron </a:t>
              </a:r>
              <a:r>
                <a:rPr lang="en-US" altLang="zh-CN" dirty="0">
                  <a:latin typeface="Palatino Linotype" panose="02040502050505030304" pitchFamily="18" charset="0"/>
                  <a:ea typeface="Cambria Math" panose="02040503050406030204" pitchFamily="18" charset="0"/>
                </a:rPr>
                <a:t>ADA-LINE</a:t>
              </a:r>
            </a:p>
            <a:p>
              <a:pPr defTabSz="914378" fontAlgn="auto">
                <a:spcBef>
                  <a:spcPts val="0"/>
                </a:spcBef>
                <a:spcAft>
                  <a:spcPts val="0"/>
                </a:spcAft>
              </a:pPr>
              <a:r>
                <a:rPr kumimoji="0" lang="en-US" altLang="zh-CN" b="1" i="0" u="none" strike="noStrike" kern="1200" cap="none" spc="0" normalizeH="0" baseline="0" noProof="0" dirty="0">
                  <a:ln>
                    <a:noFill/>
                  </a:ln>
                  <a:solidFill>
                    <a:srgbClr val="8C1D40"/>
                  </a:solidFill>
                  <a:effectLst/>
                  <a:uLnTx/>
                  <a:uFillTx/>
                  <a:latin typeface="Palatino Linotype" panose="02040502050505030304" pitchFamily="18" charset="0"/>
                  <a:ea typeface="Cambria Math" panose="02040503050406030204" pitchFamily="18" charset="0"/>
                </a:rPr>
                <a:t>Stochastic </a:t>
              </a:r>
              <a:r>
                <a:rPr lang="en-US" altLang="zh-CN" b="1" dirty="0">
                  <a:solidFill>
                    <a:srgbClr val="8C1D40"/>
                  </a:solidFill>
                  <a:latin typeface="Palatino Linotype" panose="02040502050505030304" pitchFamily="18" charset="0"/>
                  <a:ea typeface="Cambria Math" panose="02040503050406030204" pitchFamily="18" charset="0"/>
                </a:rPr>
                <a:t>gradient descent</a:t>
              </a:r>
              <a:endParaRPr kumimoji="0" lang="en-US" altLang="zh-CN" b="1" i="0" u="none" strike="noStrike" kern="1200" cap="none" spc="0" normalizeH="0" baseline="0" noProof="0" dirty="0">
                <a:ln>
                  <a:noFill/>
                </a:ln>
                <a:solidFill>
                  <a:srgbClr val="8C1D40"/>
                </a:solidFill>
                <a:effectLst/>
                <a:uLnTx/>
                <a:uFillTx/>
                <a:latin typeface="Palatino Linotype" panose="02040502050505030304" pitchFamily="18" charset="0"/>
                <a:ea typeface="Cambria Math" panose="02040503050406030204" pitchFamily="18" charset="0"/>
              </a:endParaRPr>
            </a:p>
          </p:txBody>
        </p:sp>
        <p:sp>
          <p:nvSpPr>
            <p:cNvPr id="13" name="椭圆 12">
              <a:extLst>
                <a:ext uri="{FF2B5EF4-FFF2-40B4-BE49-F238E27FC236}">
                  <a16:creationId xmlns="" xmlns:a16="http://schemas.microsoft.com/office/drawing/2014/main" id="{4C45B7FD-667A-4B5B-B9C3-4C2052AEE91A}"/>
                </a:ext>
              </a:extLst>
            </p:cNvPr>
            <p:cNvSpPr/>
            <p:nvPr/>
          </p:nvSpPr>
          <p:spPr>
            <a:xfrm>
              <a:off x="-230228" y="2886032"/>
              <a:ext cx="509955" cy="734806"/>
            </a:xfrm>
            <a:prstGeom prst="ellipse">
              <a:avLst/>
            </a:pr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78" eaLnBrk="1" fontAlgn="auto" hangingPunct="1">
                <a:spcBef>
                  <a:spcPts val="0"/>
                </a:spcBef>
                <a:spcAft>
                  <a:spcPts val="0"/>
                </a:spcAft>
              </a:pPr>
              <a:endParaRPr lang="zh-CN" altLang="en-US" sz="1400">
                <a:solidFill>
                  <a:schemeClr val="bg1"/>
                </a:solidFill>
                <a:latin typeface="Palatino Linotype" panose="02040502050505030304" pitchFamily="18" charset="0"/>
                <a:ea typeface="宋体" panose="02010600030101010101" pitchFamily="2" charset="-122"/>
              </a:endParaRPr>
            </a:p>
          </p:txBody>
        </p:sp>
        <p:sp>
          <p:nvSpPr>
            <p:cNvPr id="14" name="矩形 13">
              <a:extLst>
                <a:ext uri="{FF2B5EF4-FFF2-40B4-BE49-F238E27FC236}">
                  <a16:creationId xmlns="" xmlns:a16="http://schemas.microsoft.com/office/drawing/2014/main" id="{1BC8FA77-D6CC-4AC8-A60B-AAFBAE27425B}"/>
                </a:ext>
              </a:extLst>
            </p:cNvPr>
            <p:cNvSpPr/>
            <p:nvPr/>
          </p:nvSpPr>
          <p:spPr>
            <a:xfrm>
              <a:off x="6782531" y="3095703"/>
              <a:ext cx="4968927" cy="320486"/>
            </a:xfrm>
            <a:prstGeom prst="rect">
              <a:avLst/>
            </a:prstGeom>
            <a:solidFill>
              <a:srgbClr val="8C1D4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tr-TR"/>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chemeClr val="bg1"/>
                </a:solidFill>
                <a:effectLst/>
                <a:uLnTx/>
                <a:uFillTx/>
                <a:latin typeface="Palatino Linotype" panose="02040502050505030304" pitchFamily="18" charset="0"/>
                <a:ea typeface="宋体" panose="02010600030101010101" pitchFamily="2" charset="-122"/>
              </a:endParaRPr>
            </a:p>
          </p:txBody>
        </p:sp>
        <p:sp>
          <p:nvSpPr>
            <p:cNvPr id="15" name="椭圆 14">
              <a:extLst>
                <a:ext uri="{FF2B5EF4-FFF2-40B4-BE49-F238E27FC236}">
                  <a16:creationId xmlns="" xmlns:a16="http://schemas.microsoft.com/office/drawing/2014/main" id="{F1EFA9BD-3D59-4115-9111-B95AAF7F3BBA}"/>
                </a:ext>
              </a:extLst>
            </p:cNvPr>
            <p:cNvSpPr/>
            <p:nvPr/>
          </p:nvSpPr>
          <p:spPr>
            <a:xfrm>
              <a:off x="11475438" y="2950081"/>
              <a:ext cx="452290" cy="691380"/>
            </a:xfrm>
            <a:prstGeom prst="ellipse">
              <a:avLst/>
            </a:pr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tr-TR"/>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chemeClr val="bg1"/>
                </a:solidFill>
                <a:effectLst/>
                <a:uLnTx/>
                <a:uFillTx/>
                <a:latin typeface="Palatino Linotype" panose="02040502050505030304" pitchFamily="18" charset="0"/>
                <a:ea typeface="宋体" panose="02010600030101010101" pitchFamily="2" charset="-122"/>
              </a:endParaRPr>
            </a:p>
          </p:txBody>
        </p:sp>
        <p:sp>
          <p:nvSpPr>
            <p:cNvPr id="16" name="椭圆 15">
              <a:extLst>
                <a:ext uri="{FF2B5EF4-FFF2-40B4-BE49-F238E27FC236}">
                  <a16:creationId xmlns="" xmlns:a16="http://schemas.microsoft.com/office/drawing/2014/main" id="{445A8A97-09FC-47C1-A89E-E06496B36F04}"/>
                </a:ext>
              </a:extLst>
            </p:cNvPr>
            <p:cNvSpPr/>
            <p:nvPr/>
          </p:nvSpPr>
          <p:spPr>
            <a:xfrm>
              <a:off x="2709630" y="2859019"/>
              <a:ext cx="562466" cy="734807"/>
            </a:xfrm>
            <a:prstGeom prst="ellipse">
              <a:avLst/>
            </a:pr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tr-TR"/>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chemeClr val="bg1"/>
                </a:solidFill>
                <a:effectLst/>
                <a:uLnTx/>
                <a:uFillTx/>
                <a:latin typeface="Palatino Linotype" panose="02040502050505030304" pitchFamily="18" charset="0"/>
                <a:ea typeface="宋体" panose="02010600030101010101" pitchFamily="2" charset="-122"/>
              </a:endParaRPr>
            </a:p>
          </p:txBody>
        </p:sp>
        <p:sp>
          <p:nvSpPr>
            <p:cNvPr id="17" name="椭圆 16">
              <a:extLst>
                <a:ext uri="{FF2B5EF4-FFF2-40B4-BE49-F238E27FC236}">
                  <a16:creationId xmlns="" xmlns:a16="http://schemas.microsoft.com/office/drawing/2014/main" id="{0364480F-FE58-4A30-B2E5-B8F44104EFC3}"/>
                </a:ext>
              </a:extLst>
            </p:cNvPr>
            <p:cNvSpPr/>
            <p:nvPr/>
          </p:nvSpPr>
          <p:spPr>
            <a:xfrm>
              <a:off x="6283831" y="2902445"/>
              <a:ext cx="498699" cy="691380"/>
            </a:xfrm>
            <a:prstGeom prst="ellipse">
              <a:avLst/>
            </a:pr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tr-TR"/>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chemeClr val="bg1"/>
                </a:solidFill>
                <a:effectLst/>
                <a:uLnTx/>
                <a:uFillTx/>
                <a:latin typeface="Palatino Linotype" panose="02040502050505030304" pitchFamily="18" charset="0"/>
                <a:ea typeface="宋体" panose="02010600030101010101" pitchFamily="2" charset="-122"/>
              </a:endParaRPr>
            </a:p>
          </p:txBody>
        </p:sp>
      </p:grpSp>
      <p:pic>
        <p:nvPicPr>
          <p:cNvPr id="18" name="图片 17">
            <a:extLst>
              <a:ext uri="{FF2B5EF4-FFF2-40B4-BE49-F238E27FC236}">
                <a16:creationId xmlns="" xmlns:a16="http://schemas.microsoft.com/office/drawing/2014/main" id="{98C9BD0B-9BE8-4118-A0DF-21E5855F99A0}"/>
              </a:ext>
            </a:extLst>
          </p:cNvPr>
          <p:cNvPicPr>
            <a:picLocks noChangeAspect="1"/>
          </p:cNvPicPr>
          <p:nvPr/>
        </p:nvPicPr>
        <p:blipFill>
          <a:blip r:embed="rId4"/>
          <a:stretch>
            <a:fillRect/>
          </a:stretch>
        </p:blipFill>
        <p:spPr>
          <a:xfrm>
            <a:off x="2658286" y="3799454"/>
            <a:ext cx="5004375" cy="2078088"/>
          </a:xfrm>
          <a:prstGeom prst="rect">
            <a:avLst/>
          </a:prstGeom>
          <a:ln>
            <a:solidFill>
              <a:schemeClr val="tx1"/>
            </a:solidFill>
          </a:ln>
        </p:spPr>
      </p:pic>
      <p:sp>
        <p:nvSpPr>
          <p:cNvPr id="19" name="矩形 18">
            <a:extLst>
              <a:ext uri="{FF2B5EF4-FFF2-40B4-BE49-F238E27FC236}">
                <a16:creationId xmlns="" xmlns:a16="http://schemas.microsoft.com/office/drawing/2014/main" id="{C23C2EC8-0114-4908-AC27-11FCD86D56EB}"/>
              </a:ext>
            </a:extLst>
          </p:cNvPr>
          <p:cNvSpPr/>
          <p:nvPr/>
        </p:nvSpPr>
        <p:spPr>
          <a:xfrm>
            <a:off x="3929202" y="6225635"/>
            <a:ext cx="7836383" cy="369332"/>
          </a:xfrm>
          <a:prstGeom prst="rect">
            <a:avLst/>
          </a:prstGeom>
        </p:spPr>
        <p:txBody>
          <a:bodyPr wrap="square">
            <a:spAutoFit/>
          </a:bodyPr>
          <a:lstStyle/>
          <a:p>
            <a:r>
              <a:rPr lang="en-US" altLang="zh-CN" dirty="0">
                <a:latin typeface="Palatino Linotype" panose="02040502050505030304" pitchFamily="18" charset="0"/>
              </a:rPr>
              <a:t>Figure source: </a:t>
            </a:r>
            <a:r>
              <a:rPr lang="zh-CN" altLang="en-US" dirty="0">
                <a:latin typeface="Palatino Linotype" panose="02040502050505030304" pitchFamily="18" charset="0"/>
              </a:rPr>
              <a:t>http://galaxy.agh.edu.pl/~vlsi/AI/backp_t_en/backprop.html</a:t>
            </a:r>
          </a:p>
        </p:txBody>
      </p:sp>
      <p:pic>
        <p:nvPicPr>
          <p:cNvPr id="20" name="图片 19"/>
          <p:cNvPicPr>
            <a:picLocks noChangeAspect="1"/>
          </p:cNvPicPr>
          <p:nvPr/>
        </p:nvPicPr>
        <p:blipFill>
          <a:blip r:embed="rId5"/>
          <a:stretch>
            <a:fillRect/>
          </a:stretch>
        </p:blipFill>
        <p:spPr>
          <a:xfrm>
            <a:off x="221046" y="3658621"/>
            <a:ext cx="1617373" cy="90640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3406" y="3867889"/>
            <a:ext cx="4005401" cy="1232431"/>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767" y="4818081"/>
            <a:ext cx="1291929" cy="1295669"/>
          </a:xfrm>
          <a:prstGeom prst="rect">
            <a:avLst/>
          </a:prstGeom>
        </p:spPr>
      </p:pic>
      <p:sp>
        <p:nvSpPr>
          <p:cNvPr id="23" name="矩形 22">
            <a:extLst>
              <a:ext uri="{FF2B5EF4-FFF2-40B4-BE49-F238E27FC236}">
                <a16:creationId xmlns="" xmlns:a16="http://schemas.microsoft.com/office/drawing/2014/main" id="{DB7E1327-3F32-44E7-B078-DC370D9F8B25}"/>
              </a:ext>
            </a:extLst>
          </p:cNvPr>
          <p:cNvSpPr/>
          <p:nvPr/>
        </p:nvSpPr>
        <p:spPr>
          <a:xfrm>
            <a:off x="262852" y="141637"/>
            <a:ext cx="7186583" cy="646331"/>
          </a:xfrm>
          <a:prstGeom prst="rect">
            <a:avLst/>
          </a:prstGeom>
        </p:spPr>
        <p:txBody>
          <a:bodyPr wrap="none">
            <a:spAutoFit/>
          </a:bodyPr>
          <a:lstStyle/>
          <a:p>
            <a:r>
              <a:rPr lang="en-US" altLang="zh-CN" sz="3600" b="1" dirty="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What can we learn from AI field?</a:t>
            </a:r>
          </a:p>
        </p:txBody>
      </p:sp>
      <p:sp>
        <p:nvSpPr>
          <p:cNvPr id="24" name="矩形 23">
            <a:extLst>
              <a:ext uri="{FF2B5EF4-FFF2-40B4-BE49-F238E27FC236}">
                <a16:creationId xmlns="" xmlns:a16="http://schemas.microsoft.com/office/drawing/2014/main" id="{C35D0A84-6543-466A-BD16-95AB457AA63A}"/>
              </a:ext>
            </a:extLst>
          </p:cNvPr>
          <p:cNvSpPr/>
          <p:nvPr/>
        </p:nvSpPr>
        <p:spPr>
          <a:xfrm>
            <a:off x="383767" y="855340"/>
            <a:ext cx="10017486" cy="584775"/>
          </a:xfrm>
          <a:prstGeom prst="rect">
            <a:avLst/>
          </a:prstGeom>
        </p:spPr>
        <p:txBody>
          <a:bodyPr wrap="none">
            <a:spAutoFit/>
          </a:bodyPr>
          <a:lstStyle/>
          <a:p>
            <a:r>
              <a:rPr lang="en-US" altLang="zh-CN" sz="3200" b="1" dirty="0">
                <a:latin typeface="Palatino Linotype" panose="02040502050505030304" pitchFamily="18" charset="0"/>
                <a:ea typeface="微软雅黑" panose="020B0503020204020204" pitchFamily="34" charset="-122"/>
                <a:cs typeface="Times New Roman" panose="02020603050405020304" pitchFamily="18" charset="0"/>
                <a:sym typeface="Open Sans Light" charset="0"/>
              </a:rPr>
              <a:t>1. Hierarchical structure of artificial neural networks</a:t>
            </a:r>
          </a:p>
        </p:txBody>
      </p:sp>
      <p:sp>
        <p:nvSpPr>
          <p:cNvPr id="2" name="矩形 1"/>
          <p:cNvSpPr/>
          <p:nvPr/>
        </p:nvSpPr>
        <p:spPr>
          <a:xfrm>
            <a:off x="5347565" y="2255106"/>
            <a:ext cx="3131754" cy="1497690"/>
          </a:xfrm>
          <a:prstGeom prst="rect">
            <a:avLst/>
          </a:prstGeom>
          <a:noFill/>
          <a:ln w="2857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文本框 3"/>
          <p:cNvSpPr txBox="1"/>
          <p:nvPr/>
        </p:nvSpPr>
        <p:spPr>
          <a:xfrm>
            <a:off x="8270681" y="5713656"/>
            <a:ext cx="3583032" cy="461665"/>
          </a:xfrm>
          <a:prstGeom prst="rect">
            <a:avLst/>
          </a:prstGeom>
          <a:noFill/>
        </p:spPr>
        <p:txBody>
          <a:bodyPr wrap="none" rtlCol="0">
            <a:spAutoFit/>
          </a:bodyPr>
          <a:lstStyle/>
          <a:p>
            <a:r>
              <a:rPr lang="en-US" sz="2400" b="1" dirty="0" smtClean="0">
                <a:solidFill>
                  <a:srgbClr val="C00000"/>
                </a:solidFill>
                <a:latin typeface="Arial" panose="020B0604020202020204" pitchFamily="34" charset="0"/>
                <a:cs typeface="Arial" panose="020B0604020202020204" pitchFamily="34" charset="0"/>
              </a:rPr>
              <a:t>Can we think like this? </a:t>
            </a:r>
          </a:p>
        </p:txBody>
      </p:sp>
      <p:sp>
        <p:nvSpPr>
          <p:cNvPr id="25" name="圆角右箭头 24"/>
          <p:cNvSpPr/>
          <p:nvPr/>
        </p:nvSpPr>
        <p:spPr>
          <a:xfrm rot="16200000">
            <a:off x="7743968" y="5612976"/>
            <a:ext cx="457200" cy="50916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C00000"/>
              </a:solidFill>
            </a:endParaRPr>
          </a:p>
        </p:txBody>
      </p:sp>
      <p:sp>
        <p:nvSpPr>
          <p:cNvPr id="26" name="文本框 25"/>
          <p:cNvSpPr txBox="1"/>
          <p:nvPr/>
        </p:nvSpPr>
        <p:spPr>
          <a:xfrm>
            <a:off x="2871646" y="5666728"/>
            <a:ext cx="1121635" cy="307777"/>
          </a:xfrm>
          <a:prstGeom prst="rect">
            <a:avLst/>
          </a:prstGeom>
          <a:noFill/>
        </p:spPr>
        <p:txBody>
          <a:bodyPr wrap="square" rtlCol="0">
            <a:spAutoFit/>
          </a:bodyPr>
          <a:lstStyle/>
          <a:p>
            <a:r>
              <a:rPr lang="en-US" sz="1400" b="1" dirty="0" smtClean="0">
                <a:solidFill>
                  <a:srgbClr val="C00000"/>
                </a:solidFill>
                <a:latin typeface="Arial" panose="020B0604020202020204" pitchFamily="34" charset="0"/>
                <a:cs typeface="Arial" panose="020B0604020202020204" pitchFamily="34" charset="0"/>
              </a:rPr>
              <a:t>Zones</a:t>
            </a:r>
          </a:p>
        </p:txBody>
      </p:sp>
      <p:sp>
        <p:nvSpPr>
          <p:cNvPr id="28" name="文本框 27"/>
          <p:cNvSpPr txBox="1"/>
          <p:nvPr/>
        </p:nvSpPr>
        <p:spPr>
          <a:xfrm>
            <a:off x="3958481" y="5853119"/>
            <a:ext cx="1121635" cy="307777"/>
          </a:xfrm>
          <a:prstGeom prst="rect">
            <a:avLst/>
          </a:prstGeom>
          <a:noFill/>
        </p:spPr>
        <p:txBody>
          <a:bodyPr wrap="square" rtlCol="0">
            <a:spAutoFit/>
          </a:bodyPr>
          <a:lstStyle/>
          <a:p>
            <a:r>
              <a:rPr lang="en-US" sz="1400" b="1" dirty="0" smtClean="0">
                <a:solidFill>
                  <a:srgbClr val="C00000"/>
                </a:solidFill>
                <a:latin typeface="Arial" panose="020B0604020202020204" pitchFamily="34" charset="0"/>
                <a:cs typeface="Arial" panose="020B0604020202020204" pitchFamily="34" charset="0"/>
              </a:rPr>
              <a:t>ODs</a:t>
            </a:r>
          </a:p>
        </p:txBody>
      </p:sp>
      <p:sp>
        <p:nvSpPr>
          <p:cNvPr id="29" name="文本框 28"/>
          <p:cNvSpPr txBox="1"/>
          <p:nvPr/>
        </p:nvSpPr>
        <p:spPr>
          <a:xfrm>
            <a:off x="5080116" y="5449955"/>
            <a:ext cx="1121635" cy="307777"/>
          </a:xfrm>
          <a:prstGeom prst="rect">
            <a:avLst/>
          </a:prstGeom>
          <a:noFill/>
        </p:spPr>
        <p:txBody>
          <a:bodyPr wrap="square" rtlCol="0">
            <a:spAutoFit/>
          </a:bodyPr>
          <a:lstStyle/>
          <a:p>
            <a:r>
              <a:rPr lang="en-US" sz="1400" b="1" dirty="0" smtClean="0">
                <a:solidFill>
                  <a:srgbClr val="C00000"/>
                </a:solidFill>
                <a:latin typeface="Arial" panose="020B0604020202020204" pitchFamily="34" charset="0"/>
                <a:cs typeface="Arial" panose="020B0604020202020204" pitchFamily="34" charset="0"/>
              </a:rPr>
              <a:t>Paths</a:t>
            </a:r>
          </a:p>
        </p:txBody>
      </p:sp>
      <p:sp>
        <p:nvSpPr>
          <p:cNvPr id="30" name="文本框 29"/>
          <p:cNvSpPr txBox="1"/>
          <p:nvPr/>
        </p:nvSpPr>
        <p:spPr>
          <a:xfrm>
            <a:off x="6208934" y="5170852"/>
            <a:ext cx="1121635" cy="307777"/>
          </a:xfrm>
          <a:prstGeom prst="rect">
            <a:avLst/>
          </a:prstGeom>
          <a:noFill/>
        </p:spPr>
        <p:txBody>
          <a:bodyPr wrap="square" rtlCol="0">
            <a:spAutoFit/>
          </a:bodyPr>
          <a:lstStyle/>
          <a:p>
            <a:r>
              <a:rPr lang="en-US" sz="1400" b="1" dirty="0" smtClean="0">
                <a:solidFill>
                  <a:srgbClr val="C00000"/>
                </a:solidFill>
                <a:latin typeface="Arial" panose="020B0604020202020204" pitchFamily="34" charset="0"/>
                <a:cs typeface="Arial" panose="020B0604020202020204" pitchFamily="34" charset="0"/>
              </a:rPr>
              <a:t>Links</a:t>
            </a:r>
          </a:p>
        </p:txBody>
      </p:sp>
      <p:sp>
        <p:nvSpPr>
          <p:cNvPr id="31" name="文本框 30"/>
          <p:cNvSpPr txBox="1"/>
          <p:nvPr/>
        </p:nvSpPr>
        <p:spPr>
          <a:xfrm>
            <a:off x="6764877" y="4284359"/>
            <a:ext cx="1369115" cy="523220"/>
          </a:xfrm>
          <a:prstGeom prst="rect">
            <a:avLst/>
          </a:prstGeom>
          <a:noFill/>
        </p:spPr>
        <p:txBody>
          <a:bodyPr wrap="square" rtlCol="0">
            <a:spAutoFit/>
          </a:bodyPr>
          <a:lstStyle/>
          <a:p>
            <a:r>
              <a:rPr lang="en-US" sz="1400" b="1" dirty="0" smtClean="0">
                <a:solidFill>
                  <a:srgbClr val="C00000"/>
                </a:solidFill>
                <a:latin typeface="Arial" panose="020B0604020202020204" pitchFamily="34" charset="0"/>
                <a:cs typeface="Arial" panose="020B0604020202020204" pitchFamily="34" charset="0"/>
              </a:rPr>
              <a:t>Sensor observations</a:t>
            </a:r>
          </a:p>
        </p:txBody>
      </p:sp>
    </p:spTree>
    <p:extLst>
      <p:ext uri="{BB962C8B-B14F-4D97-AF65-F5344CB8AC3E}">
        <p14:creationId xmlns:p14="http://schemas.microsoft.com/office/powerpoint/2010/main" val="2617739327"/>
      </p:ext>
    </p:extLst>
  </p:cSld>
  <p:clrMapOvr>
    <a:masterClrMapping/>
  </p:clrMapOvr>
  <p:transition>
    <p:push/>
  </p:transition>
  <p:timing>
    <p:tnLst>
      <p:par>
        <p:cTn id="1" dur="indefinite" restart="never" nodeType="tmRoot"/>
      </p:par>
    </p:tnLst>
  </p:timing>
</p:sld>
</file>

<file path=ppt/theme/theme1.xml><?xml version="1.0" encoding="utf-8"?>
<a:theme xmlns:a="http://schemas.openxmlformats.org/drawingml/2006/main" name="ASU-BrandColors">
  <a:themeElements>
    <a:clrScheme name="ASU Brand colors">
      <a:dk1>
        <a:sysClr val="windowText" lastClr="000000"/>
      </a:dk1>
      <a:lt1>
        <a:sysClr val="window" lastClr="FFFFFF"/>
      </a:lt1>
      <a:dk2>
        <a:srgbClr val="000000"/>
      </a:dk2>
      <a:lt2>
        <a:srgbClr val="FFFFFF"/>
      </a:lt2>
      <a:accent1>
        <a:srgbClr val="8C1D40"/>
      </a:accent1>
      <a:accent2>
        <a:srgbClr val="FFC627"/>
      </a:accent2>
      <a:accent3>
        <a:srgbClr val="78BE20"/>
      </a:accent3>
      <a:accent4>
        <a:srgbClr val="00A3E0"/>
      </a:accent4>
      <a:accent5>
        <a:srgbClr val="FF7F32"/>
      </a:accent5>
      <a:accent6>
        <a:srgbClr val="5C6670"/>
      </a:accent6>
      <a:hlink>
        <a:srgbClr val="8C1D40"/>
      </a:hlink>
      <a:folHlink>
        <a:srgbClr val="FFC627"/>
      </a:folHlink>
    </a:clrScheme>
    <a:fontScheme name="ASU Brand fo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SU Template and Guide PowerPoint v.1 (16x9).potx" id="{DD6C1EAC-8256-4A99-9515-3C9C1F264C25}" vid="{B930B6B1-98E7-4329-83C0-D8E191677495}"/>
    </a:ext>
  </a:extLst>
</a:theme>
</file>

<file path=ppt/theme/theme2.xml><?xml version="1.0" encoding="utf-8"?>
<a:theme xmlns:a="http://schemas.openxmlformats.org/drawingml/2006/main" name="Retrospect">
  <a:themeElements>
    <a:clrScheme name="Custom 6">
      <a:dk1>
        <a:sysClr val="windowText" lastClr="000000"/>
      </a:dk1>
      <a:lt1>
        <a:sysClr val="window" lastClr="FFFFFF"/>
      </a:lt1>
      <a:dk2>
        <a:srgbClr val="696464"/>
      </a:dk2>
      <a:lt2>
        <a:srgbClr val="E9E5DC"/>
      </a:lt2>
      <a:accent1>
        <a:srgbClr val="000000"/>
      </a:accent1>
      <a:accent2>
        <a:srgbClr val="98182A"/>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ASU Guide for PowerPoint v.1 (16x9)</Template>
  <TotalTime>2971</TotalTime>
  <Words>3959</Words>
  <Application>Microsoft Office PowerPoint</Application>
  <PresentationFormat>宽屏</PresentationFormat>
  <Paragraphs>630</Paragraphs>
  <Slides>35</Slides>
  <Notes>35</Notes>
  <HiddenSlides>0</HiddenSlides>
  <MMClips>0</MMClips>
  <ScaleCrop>false</ScaleCrop>
  <HeadingPairs>
    <vt:vector size="8" baseType="variant">
      <vt:variant>
        <vt:lpstr>已用的字体</vt:lpstr>
      </vt:variant>
      <vt:variant>
        <vt:i4>17</vt:i4>
      </vt:variant>
      <vt:variant>
        <vt:lpstr>主题</vt:lpstr>
      </vt:variant>
      <vt:variant>
        <vt:i4>2</vt:i4>
      </vt:variant>
      <vt:variant>
        <vt:lpstr>嵌入 OLE 服务器</vt:lpstr>
      </vt:variant>
      <vt:variant>
        <vt:i4>2</vt:i4>
      </vt:variant>
      <vt:variant>
        <vt:lpstr>幻灯片标题</vt:lpstr>
      </vt:variant>
      <vt:variant>
        <vt:i4>35</vt:i4>
      </vt:variant>
    </vt:vector>
  </HeadingPairs>
  <TitlesOfParts>
    <vt:vector size="56" baseType="lpstr">
      <vt:lpstr>Gill Sans</vt:lpstr>
      <vt:lpstr>Heiti SC Light</vt:lpstr>
      <vt:lpstr>Microsoft YaHei UI</vt:lpstr>
      <vt:lpstr>MS PGothic</vt:lpstr>
      <vt:lpstr>MS PGothic</vt:lpstr>
      <vt:lpstr>Open Sans Light</vt:lpstr>
      <vt:lpstr>黑体</vt:lpstr>
      <vt:lpstr>宋体</vt:lpstr>
      <vt:lpstr>微软雅黑</vt:lpstr>
      <vt:lpstr>Arial</vt:lpstr>
      <vt:lpstr>Arial Black</vt:lpstr>
      <vt:lpstr>Arial Narrow</vt:lpstr>
      <vt:lpstr>Calibri</vt:lpstr>
      <vt:lpstr>Cambria Math</vt:lpstr>
      <vt:lpstr>Palatino Linotype</vt:lpstr>
      <vt:lpstr>Times New Roman</vt:lpstr>
      <vt:lpstr>Wingdings</vt:lpstr>
      <vt:lpstr>ASU-BrandColors</vt:lpstr>
      <vt:lpstr>Retrospect</vt:lpstr>
      <vt:lpstr>Visio</vt:lpstr>
      <vt:lpstr>VISIO</vt:lpstr>
      <vt:lpstr>PowerPoint 演示文稿</vt:lpstr>
      <vt:lpstr>PowerPoint 演示文稿</vt:lpstr>
      <vt:lpstr>PowerPoint 演示文稿</vt:lpstr>
      <vt:lpstr>4-step process in transportation modeling field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Case 2： New York</vt:lpstr>
      <vt:lpstr>PowerPoint 演示文稿</vt:lpstr>
      <vt:lpstr>Volume-delay function (VDF)</vt:lpstr>
      <vt:lpstr>Model</vt:lpstr>
      <vt:lpstr>Model: Second order for inflow rates</vt:lpstr>
      <vt:lpstr>PowerPoint 演示文稿</vt:lpstr>
      <vt:lpstr>BPR-oriented Queue Approximation in Phoenix</vt:lpstr>
      <vt:lpstr>BPR-oriented Queue Approximation in Phoenix</vt:lpstr>
      <vt:lpstr>BPR-oriented Queue Approximation in Phoenix</vt:lpstr>
      <vt:lpstr>BPR-oriented Queue Approximation in Phoenix</vt:lpstr>
      <vt:lpstr>BPR-oriented Queue Approximation in Phoenix</vt:lpstr>
      <vt:lpstr>BPR-oriented Queue Approximation in Phoenix</vt:lpstr>
      <vt:lpstr>BPR-oriented Queue Approximation in Phoenix</vt:lpstr>
      <vt:lpstr>BPR-oriented Queue Approximation in Phoenix</vt:lpstr>
      <vt:lpstr>BPR-oriented Queue Approximation in Phoenix</vt:lpstr>
      <vt:lpstr> BPR-oriented Queue Approximation in Phoenix</vt:lpstr>
      <vt:lpstr>BPR-oriented Queue Approximation in Phoenix</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Finden</dc:creator>
  <cp:lastModifiedBy>Wu Xin</cp:lastModifiedBy>
  <cp:revision>213</cp:revision>
  <dcterms:created xsi:type="dcterms:W3CDTF">2017-04-25T16:06:11Z</dcterms:created>
  <dcterms:modified xsi:type="dcterms:W3CDTF">2019-06-04T00:29:07Z</dcterms:modified>
</cp:coreProperties>
</file>