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3" r:id="rId1"/>
  </p:sldMasterIdLst>
  <p:notesMasterIdLst>
    <p:notesMasterId r:id="rId12"/>
  </p:notesMasterIdLst>
  <p:sldIdLst>
    <p:sldId id="257" r:id="rId2"/>
    <p:sldId id="261" r:id="rId3"/>
    <p:sldId id="301" r:id="rId4"/>
    <p:sldId id="268" r:id="rId5"/>
    <p:sldId id="296" r:id="rId6"/>
    <p:sldId id="276" r:id="rId7"/>
    <p:sldId id="282" r:id="rId8"/>
    <p:sldId id="302" r:id="rId9"/>
    <p:sldId id="286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Projects\ARC_Reliability\VDRF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43421495389999"/>
          <c:y val="3.1646580413688993E-2"/>
          <c:w val="0.84487347735379237"/>
          <c:h val="0.8271516786392830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[VDRF_Plots.xlsx]Coefficients!$J$18</c:f>
              <c:strCache>
                <c:ptCount val="1"/>
                <c:pt idx="0">
                  <c:v>Freeways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[VDRF_Plots.xlsx]Coefficients!$K$6:$BT$6</c:f>
              <c:numCache>
                <c:formatCode>General</c:formatCode>
                <c:ptCount val="62"/>
                <c:pt idx="0">
                  <c:v>1</c:v>
                </c:pt>
                <c:pt idx="1">
                  <c:v>1.1000000000000001</c:v>
                </c:pt>
                <c:pt idx="2">
                  <c:v>1.2</c:v>
                </c:pt>
                <c:pt idx="3">
                  <c:v>1.3</c:v>
                </c:pt>
                <c:pt idx="4">
                  <c:v>1.4</c:v>
                </c:pt>
                <c:pt idx="5">
                  <c:v>1.5</c:v>
                </c:pt>
                <c:pt idx="6">
                  <c:v>1.6</c:v>
                </c:pt>
                <c:pt idx="7">
                  <c:v>1.7</c:v>
                </c:pt>
                <c:pt idx="8">
                  <c:v>1.8</c:v>
                </c:pt>
                <c:pt idx="9">
                  <c:v>1.9</c:v>
                </c:pt>
                <c:pt idx="10">
                  <c:v>2</c:v>
                </c:pt>
                <c:pt idx="11">
                  <c:v>2.1</c:v>
                </c:pt>
                <c:pt idx="12">
                  <c:v>2.2000000000000002</c:v>
                </c:pt>
                <c:pt idx="13">
                  <c:v>2.2999999999999998</c:v>
                </c:pt>
                <c:pt idx="14">
                  <c:v>2.4</c:v>
                </c:pt>
                <c:pt idx="15">
                  <c:v>2.5</c:v>
                </c:pt>
                <c:pt idx="16">
                  <c:v>2.6</c:v>
                </c:pt>
                <c:pt idx="17">
                  <c:v>2.7</c:v>
                </c:pt>
                <c:pt idx="18">
                  <c:v>2.8</c:v>
                </c:pt>
                <c:pt idx="19">
                  <c:v>2.9</c:v>
                </c:pt>
                <c:pt idx="20">
                  <c:v>3</c:v>
                </c:pt>
                <c:pt idx="21">
                  <c:v>3.1</c:v>
                </c:pt>
                <c:pt idx="22">
                  <c:v>3.2</c:v>
                </c:pt>
                <c:pt idx="23">
                  <c:v>3.3</c:v>
                </c:pt>
                <c:pt idx="24">
                  <c:v>3.4</c:v>
                </c:pt>
                <c:pt idx="25">
                  <c:v>3.5</c:v>
                </c:pt>
                <c:pt idx="26">
                  <c:v>3.6</c:v>
                </c:pt>
                <c:pt idx="27">
                  <c:v>3.7</c:v>
                </c:pt>
                <c:pt idx="28">
                  <c:v>3.8</c:v>
                </c:pt>
                <c:pt idx="29">
                  <c:v>3.9</c:v>
                </c:pt>
                <c:pt idx="30">
                  <c:v>4</c:v>
                </c:pt>
                <c:pt idx="31">
                  <c:v>4.0999999999999996</c:v>
                </c:pt>
                <c:pt idx="32">
                  <c:v>4.2</c:v>
                </c:pt>
                <c:pt idx="33">
                  <c:v>4.3</c:v>
                </c:pt>
                <c:pt idx="34">
                  <c:v>4.4000000000000004</c:v>
                </c:pt>
                <c:pt idx="35">
                  <c:v>4.5</c:v>
                </c:pt>
                <c:pt idx="36">
                  <c:v>4.5999999999999996</c:v>
                </c:pt>
                <c:pt idx="37">
                  <c:v>4.7</c:v>
                </c:pt>
                <c:pt idx="38">
                  <c:v>4.8</c:v>
                </c:pt>
                <c:pt idx="39">
                  <c:v>4.9000000000000004</c:v>
                </c:pt>
                <c:pt idx="40">
                  <c:v>5</c:v>
                </c:pt>
                <c:pt idx="41">
                  <c:v>5.0999999999999996</c:v>
                </c:pt>
                <c:pt idx="42">
                  <c:v>5.2</c:v>
                </c:pt>
                <c:pt idx="43">
                  <c:v>5.3</c:v>
                </c:pt>
                <c:pt idx="44">
                  <c:v>5.4</c:v>
                </c:pt>
                <c:pt idx="45">
                  <c:v>5.5</c:v>
                </c:pt>
                <c:pt idx="46">
                  <c:v>5.6</c:v>
                </c:pt>
                <c:pt idx="47">
                  <c:v>5.7</c:v>
                </c:pt>
                <c:pt idx="48">
                  <c:v>5.8</c:v>
                </c:pt>
                <c:pt idx="49">
                  <c:v>5.9</c:v>
                </c:pt>
                <c:pt idx="50">
                  <c:v>6</c:v>
                </c:pt>
                <c:pt idx="51">
                  <c:v>6.1</c:v>
                </c:pt>
                <c:pt idx="52">
                  <c:v>6.2</c:v>
                </c:pt>
                <c:pt idx="53">
                  <c:v>6.3</c:v>
                </c:pt>
                <c:pt idx="54">
                  <c:v>6.3999999999999897</c:v>
                </c:pt>
                <c:pt idx="55">
                  <c:v>6.4999999999999902</c:v>
                </c:pt>
                <c:pt idx="56">
                  <c:v>6.5999999999999899</c:v>
                </c:pt>
                <c:pt idx="57">
                  <c:v>6.6999999999999904</c:v>
                </c:pt>
                <c:pt idx="58">
                  <c:v>6.7999999999999901</c:v>
                </c:pt>
                <c:pt idx="59">
                  <c:v>6.8999999999999897</c:v>
                </c:pt>
                <c:pt idx="60">
                  <c:v>6.9999999999999902</c:v>
                </c:pt>
                <c:pt idx="61">
                  <c:v>7.0999999999999899</c:v>
                </c:pt>
              </c:numCache>
            </c:numRef>
          </c:xVal>
          <c:yVal>
            <c:numRef>
              <c:f>[VDRF_Plots.xlsx]Coefficients!$K$18:$BX$18</c:f>
              <c:numCache>
                <c:formatCode>0.000</c:formatCode>
                <c:ptCount val="66"/>
                <c:pt idx="0">
                  <c:v>-5.6400000000000158E-2</c:v>
                </c:pt>
                <c:pt idx="1">
                  <c:v>0.10551875141814429</c:v>
                </c:pt>
                <c:pt idx="2">
                  <c:v>0.24348990749118757</c:v>
                </c:pt>
                <c:pt idx="3">
                  <c:v>0.36174063247768645</c:v>
                </c:pt>
                <c:pt idx="4">
                  <c:v>0.46355676798221468</c:v>
                </c:pt>
                <c:pt idx="5">
                  <c:v>0.55154311356774643</c:v>
                </c:pt>
                <c:pt idx="6">
                  <c:v>0.62779953374294761</c:v>
                </c:pt>
                <c:pt idx="7">
                  <c:v>0.69404358187557724</c:v>
                </c:pt>
                <c:pt idx="8">
                  <c:v>0.75169802105893402</c:v>
                </c:pt>
                <c:pt idx="9">
                  <c:v>0.80195465025587021</c:v>
                </c:pt>
                <c:pt idx="10">
                  <c:v>0.84582173981950604</c:v>
                </c:pt>
                <c:pt idx="11">
                  <c:v>0.88415988154996084</c:v>
                </c:pt>
                <c:pt idx="12">
                  <c:v>0.91770949123765044</c:v>
                </c:pt>
                <c:pt idx="13">
                  <c:v>0.94711219268776003</c:v>
                </c:pt>
                <c:pt idx="14">
                  <c:v>0.97292764731069359</c:v>
                </c:pt>
                <c:pt idx="15">
                  <c:v>0.99564694589606473</c:v>
                </c:pt>
                <c:pt idx="16">
                  <c:v>1.0157033722971922</c:v>
                </c:pt>
                <c:pt idx="17">
                  <c:v>1.0334811346266803</c:v>
                </c:pt>
                <c:pt idx="18">
                  <c:v>1.0493225078017203</c:v>
                </c:pt>
                <c:pt idx="19">
                  <c:v>1.0635337221619365</c:v>
                </c:pt>
                <c:pt idx="20">
                  <c:v>1.0763898533872525</c:v>
                </c:pt>
                <c:pt idx="21">
                  <c:v>1.0881389103187171</c:v>
                </c:pt>
                <c:pt idx="22">
                  <c:v>1.0990052735624534</c:v>
                </c:pt>
                <c:pt idx="23">
                  <c:v>1.1091926048053966</c:v>
                </c:pt>
                <c:pt idx="24">
                  <c:v>1.1188863216950831</c:v>
                </c:pt>
                <c:pt idx="25">
                  <c:v>1.1282557138782792</c:v>
                </c:pt>
                <c:pt idx="26">
                  <c:v>1.137455760878439</c:v>
                </c:pt>
                <c:pt idx="27">
                  <c:v>1.1466287008482674</c:v>
                </c:pt>
                <c:pt idx="28">
                  <c:v>1.1559053900753757</c:v>
                </c:pt>
                <c:pt idx="29">
                  <c:v>1.165406485864938</c:v>
                </c:pt>
                <c:pt idx="30">
                  <c:v>1.1752434796390119</c:v>
                </c:pt>
                <c:pt idx="31">
                  <c:v>1.1855196024512127</c:v>
                </c:pt>
                <c:pt idx="32">
                  <c:v>1.1963306213694662</c:v>
                </c:pt>
                <c:pt idx="33">
                  <c:v>1.2077655421390636</c:v>
                </c:pt>
                <c:pt idx="34">
                  <c:v>1.2199072310571557</c:v>
                </c:pt>
                <c:pt idx="35">
                  <c:v>1.2328329669549984</c:v>
                </c:pt>
                <c:pt idx="36">
                  <c:v>1.2466149325072657</c:v>
                </c:pt>
                <c:pt idx="37">
                  <c:v>1.2613206526994887</c:v>
                </c:pt>
                <c:pt idx="38">
                  <c:v>1.2770133871301992</c:v>
                </c:pt>
                <c:pt idx="39">
                  <c:v>1.2937524818604942</c:v>
                </c:pt>
                <c:pt idx="40">
                  <c:v>1.3115936857155703</c:v>
                </c:pt>
                <c:pt idx="41">
                  <c:v>1.3305894352628305</c:v>
                </c:pt>
                <c:pt idx="42">
                  <c:v>1.3507891121166988</c:v>
                </c:pt>
                <c:pt idx="43">
                  <c:v>1.3722392757335653</c:v>
                </c:pt>
                <c:pt idx="44">
                  <c:v>1.3949838744461873</c:v>
                </c:pt>
                <c:pt idx="45">
                  <c:v>1.4190644371337151</c:v>
                </c:pt>
                <c:pt idx="46">
                  <c:v>1.4445202476212269</c:v>
                </c:pt>
                <c:pt idx="47">
                  <c:v>1.4713885036431238</c:v>
                </c:pt>
                <c:pt idx="48">
                  <c:v>1.4997044619814437</c:v>
                </c:pt>
                <c:pt idx="49">
                  <c:v>1.5295015711972999</c:v>
                </c:pt>
                <c:pt idx="50">
                  <c:v>1.5608115932067594</c:v>
                </c:pt>
                <c:pt idx="51">
                  <c:v>1.5936647148077059</c:v>
                </c:pt>
                <c:pt idx="52">
                  <c:v>1.6280896501382243</c:v>
                </c:pt>
                <c:pt idx="53">
                  <c:v>1.6641137349372137</c:v>
                </c:pt>
                <c:pt idx="54">
                  <c:v>1.7017630133819557</c:v>
                </c:pt>
                <c:pt idx="55">
                  <c:v>1.7410623181932543</c:v>
                </c:pt>
                <c:pt idx="56">
                  <c:v>1.7820353446248989</c:v>
                </c:pt>
                <c:pt idx="57">
                  <c:v>1.824704718889409</c:v>
                </c:pt>
                <c:pt idx="58">
                  <c:v>1.8690920615145856</c:v>
                </c:pt>
                <c:pt idx="59">
                  <c:v>1.915218046075009</c:v>
                </c:pt>
                <c:pt idx="60">
                  <c:v>1.9631024536977808</c:v>
                </c:pt>
                <c:pt idx="61">
                  <c:v>2.0127642237022174</c:v>
                </c:pt>
                <c:pt idx="62">
                  <c:v>2.0642215006979416</c:v>
                </c:pt>
                <c:pt idx="63">
                  <c:v>2.1174916784345044</c:v>
                </c:pt>
                <c:pt idx="64">
                  <c:v>2.1725914406677678</c:v>
                </c:pt>
                <c:pt idx="65">
                  <c:v>2.2295367992833111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2A3-443A-BB84-B3AF78E6BC04}"/>
            </c:ext>
          </c:extLst>
        </c:ser>
        <c:ser>
          <c:idx val="1"/>
          <c:order val="1"/>
          <c:tx>
            <c:strRef>
              <c:f>[VDRF_Plots.xlsx]Coefficients!$J$19</c:f>
              <c:strCache>
                <c:ptCount val="1"/>
                <c:pt idx="0">
                  <c:v>Arterial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[VDRF_Plots.xlsx]Coefficients!$K$6:$BT$6</c:f>
              <c:numCache>
                <c:formatCode>General</c:formatCode>
                <c:ptCount val="62"/>
                <c:pt idx="0">
                  <c:v>1</c:v>
                </c:pt>
                <c:pt idx="1">
                  <c:v>1.1000000000000001</c:v>
                </c:pt>
                <c:pt idx="2">
                  <c:v>1.2</c:v>
                </c:pt>
                <c:pt idx="3">
                  <c:v>1.3</c:v>
                </c:pt>
                <c:pt idx="4">
                  <c:v>1.4</c:v>
                </c:pt>
                <c:pt idx="5">
                  <c:v>1.5</c:v>
                </c:pt>
                <c:pt idx="6">
                  <c:v>1.6</c:v>
                </c:pt>
                <c:pt idx="7">
                  <c:v>1.7</c:v>
                </c:pt>
                <c:pt idx="8">
                  <c:v>1.8</c:v>
                </c:pt>
                <c:pt idx="9">
                  <c:v>1.9</c:v>
                </c:pt>
                <c:pt idx="10">
                  <c:v>2</c:v>
                </c:pt>
                <c:pt idx="11">
                  <c:v>2.1</c:v>
                </c:pt>
                <c:pt idx="12">
                  <c:v>2.2000000000000002</c:v>
                </c:pt>
                <c:pt idx="13">
                  <c:v>2.2999999999999998</c:v>
                </c:pt>
                <c:pt idx="14">
                  <c:v>2.4</c:v>
                </c:pt>
                <c:pt idx="15">
                  <c:v>2.5</c:v>
                </c:pt>
                <c:pt idx="16">
                  <c:v>2.6</c:v>
                </c:pt>
                <c:pt idx="17">
                  <c:v>2.7</c:v>
                </c:pt>
                <c:pt idx="18">
                  <c:v>2.8</c:v>
                </c:pt>
                <c:pt idx="19">
                  <c:v>2.9</c:v>
                </c:pt>
                <c:pt idx="20">
                  <c:v>3</c:v>
                </c:pt>
                <c:pt idx="21">
                  <c:v>3.1</c:v>
                </c:pt>
                <c:pt idx="22">
                  <c:v>3.2</c:v>
                </c:pt>
                <c:pt idx="23">
                  <c:v>3.3</c:v>
                </c:pt>
                <c:pt idx="24">
                  <c:v>3.4</c:v>
                </c:pt>
                <c:pt idx="25">
                  <c:v>3.5</c:v>
                </c:pt>
                <c:pt idx="26">
                  <c:v>3.6</c:v>
                </c:pt>
                <c:pt idx="27">
                  <c:v>3.7</c:v>
                </c:pt>
                <c:pt idx="28">
                  <c:v>3.8</c:v>
                </c:pt>
                <c:pt idx="29">
                  <c:v>3.9</c:v>
                </c:pt>
                <c:pt idx="30">
                  <c:v>4</c:v>
                </c:pt>
                <c:pt idx="31">
                  <c:v>4.0999999999999996</c:v>
                </c:pt>
                <c:pt idx="32">
                  <c:v>4.2</c:v>
                </c:pt>
                <c:pt idx="33">
                  <c:v>4.3</c:v>
                </c:pt>
                <c:pt idx="34">
                  <c:v>4.4000000000000004</c:v>
                </c:pt>
                <c:pt idx="35">
                  <c:v>4.5</c:v>
                </c:pt>
                <c:pt idx="36">
                  <c:v>4.5999999999999996</c:v>
                </c:pt>
                <c:pt idx="37">
                  <c:v>4.7</c:v>
                </c:pt>
                <c:pt idx="38">
                  <c:v>4.8</c:v>
                </c:pt>
                <c:pt idx="39">
                  <c:v>4.9000000000000004</c:v>
                </c:pt>
                <c:pt idx="40">
                  <c:v>5</c:v>
                </c:pt>
                <c:pt idx="41">
                  <c:v>5.0999999999999996</c:v>
                </c:pt>
                <c:pt idx="42">
                  <c:v>5.2</c:v>
                </c:pt>
                <c:pt idx="43">
                  <c:v>5.3</c:v>
                </c:pt>
                <c:pt idx="44">
                  <c:v>5.4</c:v>
                </c:pt>
                <c:pt idx="45">
                  <c:v>5.5</c:v>
                </c:pt>
                <c:pt idx="46">
                  <c:v>5.6</c:v>
                </c:pt>
                <c:pt idx="47">
                  <c:v>5.7</c:v>
                </c:pt>
                <c:pt idx="48">
                  <c:v>5.8</c:v>
                </c:pt>
                <c:pt idx="49">
                  <c:v>5.9</c:v>
                </c:pt>
                <c:pt idx="50">
                  <c:v>6</c:v>
                </c:pt>
                <c:pt idx="51">
                  <c:v>6.1</c:v>
                </c:pt>
                <c:pt idx="52">
                  <c:v>6.2</c:v>
                </c:pt>
                <c:pt idx="53">
                  <c:v>6.3</c:v>
                </c:pt>
                <c:pt idx="54">
                  <c:v>6.3999999999999897</c:v>
                </c:pt>
                <c:pt idx="55">
                  <c:v>6.4999999999999902</c:v>
                </c:pt>
                <c:pt idx="56">
                  <c:v>6.5999999999999899</c:v>
                </c:pt>
                <c:pt idx="57">
                  <c:v>6.6999999999999904</c:v>
                </c:pt>
                <c:pt idx="58">
                  <c:v>6.7999999999999901</c:v>
                </c:pt>
                <c:pt idx="59">
                  <c:v>6.8999999999999897</c:v>
                </c:pt>
                <c:pt idx="60">
                  <c:v>6.9999999999999902</c:v>
                </c:pt>
                <c:pt idx="61">
                  <c:v>7.0999999999999899</c:v>
                </c:pt>
              </c:numCache>
            </c:numRef>
          </c:xVal>
          <c:yVal>
            <c:numRef>
              <c:f>[VDRF_Plots.xlsx]Coefficients!$K$19:$BX$19</c:f>
              <c:numCache>
                <c:formatCode>0.000</c:formatCode>
                <c:ptCount val="66"/>
                <c:pt idx="0">
                  <c:v>-4.6799999999999953E-2</c:v>
                </c:pt>
                <c:pt idx="1">
                  <c:v>7.7699657619350826E-2</c:v>
                </c:pt>
                <c:pt idx="2">
                  <c:v>0.19538599812783677</c:v>
                </c:pt>
                <c:pt idx="3">
                  <c:v>0.30735106112781024</c:v>
                </c:pt>
                <c:pt idx="4">
                  <c:v>0.41444370626601573</c:v>
                </c:pt>
                <c:pt idx="5">
                  <c:v>0.51733685375680305</c:v>
                </c:pt>
                <c:pt idx="6">
                  <c:v>0.61657297961074908</c:v>
                </c:pt>
                <c:pt idx="7">
                  <c:v>0.71259579412204188</c:v>
                </c:pt>
                <c:pt idx="8">
                  <c:v>0.80577285188463976</c:v>
                </c:pt>
                <c:pt idx="9">
                  <c:v>0.89641204054753609</c:v>
                </c:pt>
                <c:pt idx="10">
                  <c:v>0.98477383523971507</c:v>
                </c:pt>
                <c:pt idx="11">
                  <c:v>1.0710805600228188</c:v>
                </c:pt>
                <c:pt idx="12">
                  <c:v>1.1555234928590661</c:v>
                </c:pt>
                <c:pt idx="13">
                  <c:v>1.2382683899297202</c:v>
                </c:pt>
                <c:pt idx="14">
                  <c:v>1.319459833367552</c:v>
                </c:pt>
                <c:pt idx="15">
                  <c:v>1.3992246908686812</c:v>
                </c:pt>
                <c:pt idx="16">
                  <c:v>1.4776748963675255</c:v>
                </c:pt>
                <c:pt idx="17">
                  <c:v>1.5549097056414429</c:v>
                </c:pt>
                <c:pt idx="18">
                  <c:v>1.6310175415057309</c:v>
                </c:pt>
                <c:pt idx="19">
                  <c:v>1.7060775150707836</c:v>
                </c:pt>
                <c:pt idx="20">
                  <c:v>1.7801606889965182</c:v>
                </c:pt>
                <c:pt idx="21">
                  <c:v>1.8533311335341938</c:v>
                </c:pt>
                <c:pt idx="22">
                  <c:v>1.9256468148504642</c:v>
                </c:pt>
                <c:pt idx="23">
                  <c:v>1.9971603466158687</c:v>
                </c:pt>
                <c:pt idx="24">
                  <c:v>2.0679196293617572</c:v>
                </c:pt>
                <c:pt idx="25">
                  <c:v>2.1379683971346974</c:v>
                </c:pt>
                <c:pt idx="26">
                  <c:v>2.2073466871243546</c:v>
                </c:pt>
                <c:pt idx="27">
                  <c:v>2.2760912449327968</c:v>
                </c:pt>
                <c:pt idx="28">
                  <c:v>2.344235875787251</c:v>
                </c:pt>
                <c:pt idx="29">
                  <c:v>2.4118117501243281</c:v>
                </c:pt>
                <c:pt idx="30">
                  <c:v>2.4788476704794302</c:v>
                </c:pt>
                <c:pt idx="31">
                  <c:v>2.5453703054161254</c:v>
                </c:pt>
                <c:pt idx="32">
                  <c:v>2.6114043952625341</c:v>
                </c:pt>
                <c:pt idx="33">
                  <c:v>2.6769729336363031</c:v>
                </c:pt>
                <c:pt idx="34">
                  <c:v>2.7420973280987813</c:v>
                </c:pt>
                <c:pt idx="35">
                  <c:v>2.8067975427533209</c:v>
                </c:pt>
                <c:pt idx="36">
                  <c:v>2.8710922251694351</c:v>
                </c:pt>
                <c:pt idx="37">
                  <c:v>2.9349988196558465</c:v>
                </c:pt>
                <c:pt idx="38">
                  <c:v>2.998533668607267</c:v>
                </c:pt>
                <c:pt idx="39">
                  <c:v>3.0617121034007129</c:v>
                </c:pt>
                <c:pt idx="40">
                  <c:v>3.1245485261083958</c:v>
                </c:pt>
                <c:pt idx="41">
                  <c:v>3.1870564831185599</c:v>
                </c:pt>
                <c:pt idx="42">
                  <c:v>3.2492487316072403</c:v>
                </c:pt>
                <c:pt idx="43">
                  <c:v>3.3111372996781805</c:v>
                </c:pt>
                <c:pt idx="44">
                  <c:v>3.3727335408811583</c:v>
                </c:pt>
                <c:pt idx="45">
                  <c:v>3.4340481837277474</c:v>
                </c:pt>
                <c:pt idx="46">
                  <c:v>3.4950913767454459</c:v>
                </c:pt>
                <c:pt idx="47">
                  <c:v>3.5558727295440544</c:v>
                </c:pt>
                <c:pt idx="48">
                  <c:v>3.6164013503104986</c:v>
                </c:pt>
                <c:pt idx="49">
                  <c:v>3.6766858800984843</c:v>
                </c:pt>
                <c:pt idx="50">
                  <c:v>3.7367345242362333</c:v>
                </c:pt>
                <c:pt idx="51">
                  <c:v>3.7965550811381767</c:v>
                </c:pt>
                <c:pt idx="52">
                  <c:v>3.8561549687739087</c:v>
                </c:pt>
                <c:pt idx="53">
                  <c:v>3.9155412490193364</c:v>
                </c:pt>
                <c:pt idx="54">
                  <c:v>3.9747206500901733</c:v>
                </c:pt>
                <c:pt idx="55">
                  <c:v>4.0336995872362014</c:v>
                </c:pt>
                <c:pt idx="56">
                  <c:v>4.0924841818555775</c:v>
                </c:pt>
                <c:pt idx="57">
                  <c:v>4.1510802791718664</c:v>
                </c:pt>
                <c:pt idx="58">
                  <c:v>4.2094934646014668</c:v>
                </c:pt>
                <c:pt idx="59">
                  <c:v>4.2677290789262319</c:v>
                </c:pt>
                <c:pt idx="60">
                  <c:v>4.3257922323744067</c:v>
                </c:pt>
                <c:pt idx="61">
                  <c:v>4.3836878177028025</c:v>
                </c:pt>
                <c:pt idx="62">
                  <c:v>4.4414205223640639</c:v>
                </c:pt>
                <c:pt idx="63">
                  <c:v>4.4989948398347117</c:v>
                </c:pt>
                <c:pt idx="64">
                  <c:v>4.5564150801725063</c:v>
                </c:pt>
                <c:pt idx="65">
                  <c:v>4.6136853798651938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2A3-443A-BB84-B3AF78E6BC04}"/>
            </c:ext>
          </c:extLst>
        </c:ser>
        <c:ser>
          <c:idx val="2"/>
          <c:order val="2"/>
          <c:tx>
            <c:strRef>
              <c:f>[VDRF_Plots.xlsx]Coefficients!$J$20</c:f>
              <c:strCache>
                <c:ptCount val="1"/>
                <c:pt idx="0">
                  <c:v>Collectors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[VDRF_Plots.xlsx]Coefficients!$K$6:$BT$6</c:f>
              <c:numCache>
                <c:formatCode>General</c:formatCode>
                <c:ptCount val="62"/>
                <c:pt idx="0">
                  <c:v>1</c:v>
                </c:pt>
                <c:pt idx="1">
                  <c:v>1.1000000000000001</c:v>
                </c:pt>
                <c:pt idx="2">
                  <c:v>1.2</c:v>
                </c:pt>
                <c:pt idx="3">
                  <c:v>1.3</c:v>
                </c:pt>
                <c:pt idx="4">
                  <c:v>1.4</c:v>
                </c:pt>
                <c:pt idx="5">
                  <c:v>1.5</c:v>
                </c:pt>
                <c:pt idx="6">
                  <c:v>1.6</c:v>
                </c:pt>
                <c:pt idx="7">
                  <c:v>1.7</c:v>
                </c:pt>
                <c:pt idx="8">
                  <c:v>1.8</c:v>
                </c:pt>
                <c:pt idx="9">
                  <c:v>1.9</c:v>
                </c:pt>
                <c:pt idx="10">
                  <c:v>2</c:v>
                </c:pt>
                <c:pt idx="11">
                  <c:v>2.1</c:v>
                </c:pt>
                <c:pt idx="12">
                  <c:v>2.2000000000000002</c:v>
                </c:pt>
                <c:pt idx="13">
                  <c:v>2.2999999999999998</c:v>
                </c:pt>
                <c:pt idx="14">
                  <c:v>2.4</c:v>
                </c:pt>
                <c:pt idx="15">
                  <c:v>2.5</c:v>
                </c:pt>
                <c:pt idx="16">
                  <c:v>2.6</c:v>
                </c:pt>
                <c:pt idx="17">
                  <c:v>2.7</c:v>
                </c:pt>
                <c:pt idx="18">
                  <c:v>2.8</c:v>
                </c:pt>
                <c:pt idx="19">
                  <c:v>2.9</c:v>
                </c:pt>
                <c:pt idx="20">
                  <c:v>3</c:v>
                </c:pt>
                <c:pt idx="21">
                  <c:v>3.1</c:v>
                </c:pt>
                <c:pt idx="22">
                  <c:v>3.2</c:v>
                </c:pt>
                <c:pt idx="23">
                  <c:v>3.3</c:v>
                </c:pt>
                <c:pt idx="24">
                  <c:v>3.4</c:v>
                </c:pt>
                <c:pt idx="25">
                  <c:v>3.5</c:v>
                </c:pt>
                <c:pt idx="26">
                  <c:v>3.6</c:v>
                </c:pt>
                <c:pt idx="27">
                  <c:v>3.7</c:v>
                </c:pt>
                <c:pt idx="28">
                  <c:v>3.8</c:v>
                </c:pt>
                <c:pt idx="29">
                  <c:v>3.9</c:v>
                </c:pt>
                <c:pt idx="30">
                  <c:v>4</c:v>
                </c:pt>
                <c:pt idx="31">
                  <c:v>4.0999999999999996</c:v>
                </c:pt>
                <c:pt idx="32">
                  <c:v>4.2</c:v>
                </c:pt>
                <c:pt idx="33">
                  <c:v>4.3</c:v>
                </c:pt>
                <c:pt idx="34">
                  <c:v>4.4000000000000004</c:v>
                </c:pt>
                <c:pt idx="35">
                  <c:v>4.5</c:v>
                </c:pt>
                <c:pt idx="36">
                  <c:v>4.5999999999999996</c:v>
                </c:pt>
                <c:pt idx="37">
                  <c:v>4.7</c:v>
                </c:pt>
                <c:pt idx="38">
                  <c:v>4.8</c:v>
                </c:pt>
                <c:pt idx="39">
                  <c:v>4.9000000000000004</c:v>
                </c:pt>
                <c:pt idx="40">
                  <c:v>5</c:v>
                </c:pt>
                <c:pt idx="41">
                  <c:v>5.0999999999999996</c:v>
                </c:pt>
                <c:pt idx="42">
                  <c:v>5.2</c:v>
                </c:pt>
                <c:pt idx="43">
                  <c:v>5.3</c:v>
                </c:pt>
                <c:pt idx="44">
                  <c:v>5.4</c:v>
                </c:pt>
                <c:pt idx="45">
                  <c:v>5.5</c:v>
                </c:pt>
                <c:pt idx="46">
                  <c:v>5.6</c:v>
                </c:pt>
                <c:pt idx="47">
                  <c:v>5.7</c:v>
                </c:pt>
                <c:pt idx="48">
                  <c:v>5.8</c:v>
                </c:pt>
                <c:pt idx="49">
                  <c:v>5.9</c:v>
                </c:pt>
                <c:pt idx="50">
                  <c:v>6</c:v>
                </c:pt>
                <c:pt idx="51">
                  <c:v>6.1</c:v>
                </c:pt>
                <c:pt idx="52">
                  <c:v>6.2</c:v>
                </c:pt>
                <c:pt idx="53">
                  <c:v>6.3</c:v>
                </c:pt>
                <c:pt idx="54">
                  <c:v>6.3999999999999897</c:v>
                </c:pt>
                <c:pt idx="55">
                  <c:v>6.4999999999999902</c:v>
                </c:pt>
                <c:pt idx="56">
                  <c:v>6.5999999999999899</c:v>
                </c:pt>
                <c:pt idx="57">
                  <c:v>6.6999999999999904</c:v>
                </c:pt>
                <c:pt idx="58">
                  <c:v>6.7999999999999901</c:v>
                </c:pt>
                <c:pt idx="59">
                  <c:v>6.8999999999999897</c:v>
                </c:pt>
                <c:pt idx="60">
                  <c:v>6.9999999999999902</c:v>
                </c:pt>
                <c:pt idx="61">
                  <c:v>7.0999999999999899</c:v>
                </c:pt>
              </c:numCache>
            </c:numRef>
          </c:xVal>
          <c:yVal>
            <c:numRef>
              <c:f>[VDRF_Plots.xlsx]Coefficients!$K$20:$BX$20</c:f>
              <c:numCache>
                <c:formatCode>0.000</c:formatCode>
                <c:ptCount val="66"/>
                <c:pt idx="0">
                  <c:v>-5.4000000000000152E-2</c:v>
                </c:pt>
                <c:pt idx="1">
                  <c:v>8.287580843640556E-2</c:v>
                </c:pt>
                <c:pt idx="2">
                  <c:v>0.21705450595803508</c:v>
                </c:pt>
                <c:pt idx="3">
                  <c:v>0.34896838595193452</c:v>
                </c:pt>
                <c:pt idx="4">
                  <c:v>0.47895347690189399</c:v>
                </c:pt>
                <c:pt idx="5">
                  <c:v>0.60727616013515318</c:v>
                </c:pt>
                <c:pt idx="6">
                  <c:v>0.73415117950486386</c:v>
                </c:pt>
                <c:pt idx="7">
                  <c:v>0.85975418159520511</c:v>
                </c:pt>
                <c:pt idx="8">
                  <c:v>0.98423066609318843</c:v>
                </c:pt>
                <c:pt idx="9">
                  <c:v>1.1077025130060281</c:v>
                </c:pt>
                <c:pt idx="10">
                  <c:v>1.2302728336819821</c:v>
                </c:pt>
                <c:pt idx="11">
                  <c:v>1.3520296370370477</c:v>
                </c:pt>
                <c:pt idx="12">
                  <c:v>1.4730486421183879</c:v>
                </c:pt>
                <c:pt idx="13">
                  <c:v>1.5933954649539086</c:v>
                </c:pt>
                <c:pt idx="14">
                  <c:v>1.7131273396400173</c:v>
                </c:pt>
                <c:pt idx="15">
                  <c:v>1.8322944878591003</c:v>
                </c:pt>
                <c:pt idx="16">
                  <c:v>1.9509412196339169</c:v>
                </c:pt>
                <c:pt idx="17">
                  <c:v>2.0691068262283423</c:v>
                </c:pt>
                <c:pt idx="18">
                  <c:v>2.1868263105838763</c:v>
                </c:pt>
                <c:pt idx="19">
                  <c:v>2.3041309895225393</c:v>
                </c:pt>
                <c:pt idx="20">
                  <c:v>2.4210489938171351</c:v>
                </c:pt>
                <c:pt idx="21">
                  <c:v>2.5376056862346075</c:v>
                </c:pt>
                <c:pt idx="22">
                  <c:v>2.653824013186846</c:v>
                </c:pt>
                <c:pt idx="23">
                  <c:v>2.7697248022535406</c:v>
                </c:pt>
                <c:pt idx="24">
                  <c:v>2.8853270152771873</c:v>
                </c:pt>
                <c:pt idx="25">
                  <c:v>3.0006479647609945</c:v>
                </c:pt>
                <c:pt idx="26">
                  <c:v>3.1157034997751709</c:v>
                </c:pt>
                <c:pt idx="27">
                  <c:v>3.2305081663863082</c:v>
                </c:pt>
                <c:pt idx="28">
                  <c:v>3.3450753466880099</c:v>
                </c:pt>
                <c:pt idx="29">
                  <c:v>3.4594173797690697</c:v>
                </c:pt>
                <c:pt idx="30">
                  <c:v>3.5735456673639643</c:v>
                </c:pt>
                <c:pt idx="31">
                  <c:v>3.6874707664558342</c:v>
                </c:pt>
                <c:pt idx="32">
                  <c:v>3.8012024707190299</c:v>
                </c:pt>
                <c:pt idx="33">
                  <c:v>3.9147498823773423</c:v>
                </c:pt>
                <c:pt idx="34">
                  <c:v>4.0281214758003703</c:v>
                </c:pt>
                <c:pt idx="35">
                  <c:v>4.1413251539522884</c:v>
                </c:pt>
                <c:pt idx="36">
                  <c:v>4.2543682986358897</c:v>
                </c:pt>
                <c:pt idx="37">
                  <c:v>4.3672578153327031</c:v>
                </c:pt>
                <c:pt idx="38">
                  <c:v>4.480000173321999</c:v>
                </c:pt>
                <c:pt idx="39">
                  <c:v>4.5926014416628878</c:v>
                </c:pt>
                <c:pt idx="40">
                  <c:v>4.7050673215410823</c:v>
                </c:pt>
                <c:pt idx="41">
                  <c:v>4.8174031754123394</c:v>
                </c:pt>
                <c:pt idx="42">
                  <c:v>4.9296140533158983</c:v>
                </c:pt>
                <c:pt idx="43">
                  <c:v>5.041704716681374</c:v>
                </c:pt>
                <c:pt idx="44">
                  <c:v>5.1536796599103241</c:v>
                </c:pt>
                <c:pt idx="45">
                  <c:v>5.2655431299774875</c:v>
                </c:pt>
                <c:pt idx="46">
                  <c:v>5.3772991442658578</c:v>
                </c:pt>
                <c:pt idx="47">
                  <c:v>5.4889515068231631</c:v>
                </c:pt>
                <c:pt idx="48">
                  <c:v>5.6005038232045212</c:v>
                </c:pt>
                <c:pt idx="49">
                  <c:v>5.7119595140462938</c:v>
                </c:pt>
                <c:pt idx="50">
                  <c:v>5.8233218274991163</c:v>
                </c:pt>
                <c:pt idx="51">
                  <c:v>5.9345938506332603</c:v>
                </c:pt>
                <c:pt idx="52">
                  <c:v>6.0457785199165892</c:v>
                </c:pt>
                <c:pt idx="53">
                  <c:v>6.1568786308541821</c:v>
                </c:pt>
                <c:pt idx="54">
                  <c:v>6.2678968468688163</c:v>
                </c:pt>
                <c:pt idx="55">
                  <c:v>6.3788357074930051</c:v>
                </c:pt>
                <c:pt idx="56">
                  <c:v>6.4896976359355119</c:v>
                </c:pt>
                <c:pt idx="57">
                  <c:v>6.6004849460789874</c:v>
                </c:pt>
                <c:pt idx="58">
                  <c:v>6.7111998489591587</c:v>
                </c:pt>
                <c:pt idx="59">
                  <c:v>6.8218444587710323</c:v>
                </c:pt>
                <c:pt idx="60">
                  <c:v>6.9324207984429655</c:v>
                </c:pt>
                <c:pt idx="61">
                  <c:v>7.0429308048153505</c:v>
                </c:pt>
                <c:pt idx="62">
                  <c:v>7.1533763334571425</c:v>
                </c:pt>
                <c:pt idx="63">
                  <c:v>7.2637591631501506</c:v>
                </c:pt>
                <c:pt idx="64">
                  <c:v>7.3740810000682773</c:v>
                </c:pt>
                <c:pt idx="65">
                  <c:v>7.4843434816762242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12A3-443A-BB84-B3AF78E6BC04}"/>
            </c:ext>
          </c:extLst>
        </c:ser>
        <c:ser>
          <c:idx val="3"/>
          <c:order val="3"/>
          <c:tx>
            <c:strRef>
              <c:f>[VDRF_Plots.xlsx]Coefficients!$J$21</c:f>
              <c:strCache>
                <c:ptCount val="1"/>
                <c:pt idx="0">
                  <c:v>Ramps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[VDRF_Plots.xlsx]Coefficients!$K$6:$BT$6</c:f>
              <c:numCache>
                <c:formatCode>General</c:formatCode>
                <c:ptCount val="62"/>
                <c:pt idx="0">
                  <c:v>1</c:v>
                </c:pt>
                <c:pt idx="1">
                  <c:v>1.1000000000000001</c:v>
                </c:pt>
                <c:pt idx="2">
                  <c:v>1.2</c:v>
                </c:pt>
                <c:pt idx="3">
                  <c:v>1.3</c:v>
                </c:pt>
                <c:pt idx="4">
                  <c:v>1.4</c:v>
                </c:pt>
                <c:pt idx="5">
                  <c:v>1.5</c:v>
                </c:pt>
                <c:pt idx="6">
                  <c:v>1.6</c:v>
                </c:pt>
                <c:pt idx="7">
                  <c:v>1.7</c:v>
                </c:pt>
                <c:pt idx="8">
                  <c:v>1.8</c:v>
                </c:pt>
                <c:pt idx="9">
                  <c:v>1.9</c:v>
                </c:pt>
                <c:pt idx="10">
                  <c:v>2</c:v>
                </c:pt>
                <c:pt idx="11">
                  <c:v>2.1</c:v>
                </c:pt>
                <c:pt idx="12">
                  <c:v>2.2000000000000002</c:v>
                </c:pt>
                <c:pt idx="13">
                  <c:v>2.2999999999999998</c:v>
                </c:pt>
                <c:pt idx="14">
                  <c:v>2.4</c:v>
                </c:pt>
                <c:pt idx="15">
                  <c:v>2.5</c:v>
                </c:pt>
                <c:pt idx="16">
                  <c:v>2.6</c:v>
                </c:pt>
                <c:pt idx="17">
                  <c:v>2.7</c:v>
                </c:pt>
                <c:pt idx="18">
                  <c:v>2.8</c:v>
                </c:pt>
                <c:pt idx="19">
                  <c:v>2.9</c:v>
                </c:pt>
                <c:pt idx="20">
                  <c:v>3</c:v>
                </c:pt>
                <c:pt idx="21">
                  <c:v>3.1</c:v>
                </c:pt>
                <c:pt idx="22">
                  <c:v>3.2</c:v>
                </c:pt>
                <c:pt idx="23">
                  <c:v>3.3</c:v>
                </c:pt>
                <c:pt idx="24">
                  <c:v>3.4</c:v>
                </c:pt>
                <c:pt idx="25">
                  <c:v>3.5</c:v>
                </c:pt>
                <c:pt idx="26">
                  <c:v>3.6</c:v>
                </c:pt>
                <c:pt idx="27">
                  <c:v>3.7</c:v>
                </c:pt>
                <c:pt idx="28">
                  <c:v>3.8</c:v>
                </c:pt>
                <c:pt idx="29">
                  <c:v>3.9</c:v>
                </c:pt>
                <c:pt idx="30">
                  <c:v>4</c:v>
                </c:pt>
                <c:pt idx="31">
                  <c:v>4.0999999999999996</c:v>
                </c:pt>
                <c:pt idx="32">
                  <c:v>4.2</c:v>
                </c:pt>
                <c:pt idx="33">
                  <c:v>4.3</c:v>
                </c:pt>
                <c:pt idx="34">
                  <c:v>4.4000000000000004</c:v>
                </c:pt>
                <c:pt idx="35">
                  <c:v>4.5</c:v>
                </c:pt>
                <c:pt idx="36">
                  <c:v>4.5999999999999996</c:v>
                </c:pt>
                <c:pt idx="37">
                  <c:v>4.7</c:v>
                </c:pt>
                <c:pt idx="38">
                  <c:v>4.8</c:v>
                </c:pt>
                <c:pt idx="39">
                  <c:v>4.9000000000000004</c:v>
                </c:pt>
                <c:pt idx="40">
                  <c:v>5</c:v>
                </c:pt>
                <c:pt idx="41">
                  <c:v>5.0999999999999996</c:v>
                </c:pt>
                <c:pt idx="42">
                  <c:v>5.2</c:v>
                </c:pt>
                <c:pt idx="43">
                  <c:v>5.3</c:v>
                </c:pt>
                <c:pt idx="44">
                  <c:v>5.4</c:v>
                </c:pt>
                <c:pt idx="45">
                  <c:v>5.5</c:v>
                </c:pt>
                <c:pt idx="46">
                  <c:v>5.6</c:v>
                </c:pt>
                <c:pt idx="47">
                  <c:v>5.7</c:v>
                </c:pt>
                <c:pt idx="48">
                  <c:v>5.8</c:v>
                </c:pt>
                <c:pt idx="49">
                  <c:v>5.9</c:v>
                </c:pt>
                <c:pt idx="50">
                  <c:v>6</c:v>
                </c:pt>
                <c:pt idx="51">
                  <c:v>6.1</c:v>
                </c:pt>
                <c:pt idx="52">
                  <c:v>6.2</c:v>
                </c:pt>
                <c:pt idx="53">
                  <c:v>6.3</c:v>
                </c:pt>
                <c:pt idx="54">
                  <c:v>6.3999999999999897</c:v>
                </c:pt>
                <c:pt idx="55">
                  <c:v>6.4999999999999902</c:v>
                </c:pt>
                <c:pt idx="56">
                  <c:v>6.5999999999999899</c:v>
                </c:pt>
                <c:pt idx="57">
                  <c:v>6.6999999999999904</c:v>
                </c:pt>
                <c:pt idx="58">
                  <c:v>6.7999999999999901</c:v>
                </c:pt>
                <c:pt idx="59">
                  <c:v>6.8999999999999897</c:v>
                </c:pt>
                <c:pt idx="60">
                  <c:v>6.9999999999999902</c:v>
                </c:pt>
                <c:pt idx="61">
                  <c:v>7.0999999999999899</c:v>
                </c:pt>
              </c:numCache>
            </c:numRef>
          </c:xVal>
          <c:yVal>
            <c:numRef>
              <c:f>[VDRF_Plots.xlsx]Coefficients!$K$21:$BX$21</c:f>
              <c:numCache>
                <c:formatCode>0.000</c:formatCode>
                <c:ptCount val="66"/>
                <c:pt idx="0">
                  <c:v>-9.2100000000000015E-2</c:v>
                </c:pt>
                <c:pt idx="1">
                  <c:v>5.4947017337503602E-2</c:v>
                </c:pt>
                <c:pt idx="2">
                  <c:v>0.18517817053159014</c:v>
                </c:pt>
                <c:pt idx="3">
                  <c:v>0.30128870909047706</c:v>
                </c:pt>
                <c:pt idx="4">
                  <c:v>0.40537369306556376</c:v>
                </c:pt>
                <c:pt idx="5">
                  <c:v>0.49909394855957345</c:v>
                </c:pt>
                <c:pt idx="6">
                  <c:v>0.583788353940634</c:v>
                </c:pt>
                <c:pt idx="7">
                  <c:v>0.66055202512727595</c:v>
                </c:pt>
                <c:pt idx="8">
                  <c:v>0.73029211909116387</c:v>
                </c:pt>
                <c:pt idx="9">
                  <c:v>0.79376852955112354</c:v>
                </c:pt>
                <c:pt idx="10">
                  <c:v>0.85162413196861697</c:v>
                </c:pt>
                <c:pt idx="11">
                  <c:v>0.90440764162513732</c:v>
                </c:pt>
                <c:pt idx="12">
                  <c:v>0.95259114930612088</c:v>
                </c:pt>
                <c:pt idx="13">
                  <c:v>0.99658375580340108</c:v>
                </c:pt>
                <c:pt idx="14">
                  <c:v>1.0367423025002074</c:v>
                </c:pt>
                <c:pt idx="15">
                  <c:v>1.0733799099966006</c:v>
                </c:pt>
                <c:pt idx="16">
                  <c:v>1.1067728410590942</c:v>
                </c:pt>
                <c:pt idx="17">
                  <c:v>1.1371660676507374</c:v>
                </c:pt>
                <c:pt idx="18">
                  <c:v>1.1647778250341809</c:v>
                </c:pt>
                <c:pt idx="19">
                  <c:v>1.1898033663677576</c:v>
                </c:pt>
                <c:pt idx="20">
                  <c:v>1.2124180805281908</c:v>
                </c:pt>
                <c:pt idx="21">
                  <c:v>1.2327800985144171</c:v>
                </c:pt>
                <c:pt idx="22">
                  <c:v>1.2510324859092512</c:v>
                </c:pt>
                <c:pt idx="23">
                  <c:v>1.2673050978656946</c:v>
                </c:pt>
                <c:pt idx="24">
                  <c:v>1.2817161570958933</c:v>
                </c:pt>
                <c:pt idx="25">
                  <c:v>1.2943736030621644</c:v>
                </c:pt>
                <c:pt idx="26">
                  <c:v>1.3053762510597808</c:v>
                </c:pt>
                <c:pt idx="27">
                  <c:v>1.3148147924571576</c:v>
                </c:pt>
                <c:pt idx="28">
                  <c:v>1.3227726615197406</c:v>
                </c:pt>
                <c:pt idx="29">
                  <c:v>1.3293267896186676</c:v>
                </c:pt>
                <c:pt idx="30">
                  <c:v>1.3345482639372341</c:v>
                </c:pt>
                <c:pt idx="31">
                  <c:v>1.3385029048291042</c:v>
                </c:pt>
                <c:pt idx="32">
                  <c:v>1.3412517735937548</c:v>
                </c:pt>
                <c:pt idx="33">
                  <c:v>1.3428516204960308</c:v>
                </c:pt>
                <c:pt idx="34">
                  <c:v>1.343355281274738</c:v>
                </c:pt>
                <c:pt idx="35">
                  <c:v>1.3428120290877645</c:v>
                </c:pt>
                <c:pt idx="36">
                  <c:v>1.3412678877720183</c:v>
                </c:pt>
                <c:pt idx="37">
                  <c:v>1.3387659114112571</c:v>
                </c:pt>
                <c:pt idx="38">
                  <c:v>1.3353464344688244</c:v>
                </c:pt>
                <c:pt idx="39">
                  <c:v>1.331047296127728</c:v>
                </c:pt>
                <c:pt idx="40">
                  <c:v>1.3259040419652175</c:v>
                </c:pt>
                <c:pt idx="41">
                  <c:v>1.3199501056554666</c:v>
                </c:pt>
                <c:pt idx="42">
                  <c:v>1.3132169730277115</c:v>
                </c:pt>
                <c:pt idx="43">
                  <c:v>1.3057343304968299</c:v>
                </c:pt>
                <c:pt idx="44">
                  <c:v>1.2975301996193547</c:v>
                </c:pt>
                <c:pt idx="45">
                  <c:v>1.2886310593027217</c:v>
                </c:pt>
                <c:pt idx="46">
                  <c:v>1.2790619570027986</c:v>
                </c:pt>
                <c:pt idx="47">
                  <c:v>1.2688466100793148</c:v>
                </c:pt>
                <c:pt idx="48">
                  <c:v>1.2580074983363752</c:v>
                </c:pt>
                <c:pt idx="49">
                  <c:v>1.2465659486523244</c:v>
                </c:pt>
                <c:pt idx="50">
                  <c:v>1.2345422124968077</c:v>
                </c:pt>
                <c:pt idx="51">
                  <c:v>1.2219555370405464</c:v>
                </c:pt>
                <c:pt idx="52">
                  <c:v>1.2088242304830346</c:v>
                </c:pt>
                <c:pt idx="53">
                  <c:v>1.1951657221533283</c:v>
                </c:pt>
                <c:pt idx="54">
                  <c:v>1.1809966178778699</c:v>
                </c:pt>
                <c:pt idx="55">
                  <c:v>1.1663327510556967</c:v>
                </c:pt>
                <c:pt idx="56">
                  <c:v>1.1511892298343136</c:v>
                </c:pt>
                <c:pt idx="57">
                  <c:v>1.1355804807380816</c:v>
                </c:pt>
                <c:pt idx="58">
                  <c:v>1.1195202890645122</c:v>
                </c:pt>
                <c:pt idx="59">
                  <c:v>1.103021836331594</c:v>
                </c:pt>
                <c:pt idx="60">
                  <c:v>1.0860977350307832</c:v>
                </c:pt>
                <c:pt idx="61">
                  <c:v>1.068760060914985</c:v>
                </c:pt>
                <c:pt idx="62">
                  <c:v>1.0510203830284002</c:v>
                </c:pt>
                <c:pt idx="63">
                  <c:v>1.0328897916651527</c:v>
                </c:pt>
                <c:pt idx="64">
                  <c:v>1.0143789244257764</c:v>
                </c:pt>
                <c:pt idx="65">
                  <c:v>0.99549799052479238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12A3-443A-BB84-B3AF78E6BC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864512"/>
        <c:axId val="72866816"/>
      </c:scatterChart>
      <c:valAx>
        <c:axId val="72864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Congestion</a:t>
                </a:r>
                <a:r>
                  <a:rPr lang="en-US" baseline="0"/>
                  <a:t> Index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866816"/>
        <c:crosses val="autoZero"/>
        <c:crossBetween val="midCat"/>
      </c:valAx>
      <c:valAx>
        <c:axId val="7286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Standard Deviation Per Mile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864512"/>
        <c:crosses val="autoZero"/>
        <c:crossBetween val="midCat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76896-AA65-499A-AED9-829E20F384B2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C3B982-CE0E-4DF3-9C11-68E2D5F7C56E}">
      <dgm:prSet phldrT="[Text]"/>
      <dgm:spPr/>
      <dgm:t>
        <a:bodyPr/>
        <a:lstStyle/>
        <a:p>
          <a:r>
            <a:rPr lang="en-US" dirty="0"/>
            <a:t>OD Skim of Link SD (</a:t>
          </a:r>
          <a:r>
            <a:rPr lang="en-US" dirty="0" err="1"/>
            <a:t>SD_skim</a:t>
          </a:r>
          <a:r>
            <a:rPr lang="en-US" dirty="0"/>
            <a:t>)</a:t>
          </a:r>
        </a:p>
      </dgm:t>
    </dgm:pt>
    <dgm:pt modelId="{E27D8497-80F5-4C6D-B534-CF6E9772E197}" type="parTrans" cxnId="{8968F084-9933-422E-BA13-20AA3C770FC3}">
      <dgm:prSet/>
      <dgm:spPr/>
      <dgm:t>
        <a:bodyPr/>
        <a:lstStyle/>
        <a:p>
          <a:endParaRPr lang="en-US"/>
        </a:p>
      </dgm:t>
    </dgm:pt>
    <dgm:pt modelId="{00447038-DE73-4A62-897A-E68A24BEB2F6}" type="sibTrans" cxnId="{8968F084-9933-422E-BA13-20AA3C770FC3}">
      <dgm:prSet/>
      <dgm:spPr/>
      <dgm:t>
        <a:bodyPr/>
        <a:lstStyle/>
        <a:p>
          <a:endParaRPr lang="en-US"/>
        </a:p>
      </dgm:t>
    </dgm:pt>
    <dgm:pt modelId="{935C0B04-59EB-4D6E-AB13-1CF11C293653}">
      <dgm:prSet phldrT="[Text]"/>
      <dgm:spPr/>
      <dgm:t>
        <a:bodyPr/>
        <a:lstStyle/>
        <a:p>
          <a:r>
            <a:rPr lang="en-US" b="1" dirty="0"/>
            <a:t>Perfectly correlated </a:t>
          </a:r>
          <a:r>
            <a:rPr lang="en-US" dirty="0"/>
            <a:t>link travel times</a:t>
          </a:r>
        </a:p>
      </dgm:t>
    </dgm:pt>
    <dgm:pt modelId="{B6416352-9BF0-4943-9620-22C6BD40D7EF}" type="parTrans" cxnId="{4A18990F-4DBF-438C-B91F-BD252A85BEA6}">
      <dgm:prSet/>
      <dgm:spPr/>
      <dgm:t>
        <a:bodyPr/>
        <a:lstStyle/>
        <a:p>
          <a:endParaRPr lang="en-US"/>
        </a:p>
      </dgm:t>
    </dgm:pt>
    <dgm:pt modelId="{C0A0A719-23C1-45E9-B4D5-ACFC5AA6A526}" type="sibTrans" cxnId="{4A18990F-4DBF-438C-B91F-BD252A85BEA6}">
      <dgm:prSet/>
      <dgm:spPr/>
      <dgm:t>
        <a:bodyPr/>
        <a:lstStyle/>
        <a:p>
          <a:endParaRPr lang="en-US"/>
        </a:p>
      </dgm:t>
    </dgm:pt>
    <dgm:pt modelId="{33F30151-1E7E-4BEB-8799-701B920C1D2F}">
      <dgm:prSet phldrT="[Text]"/>
      <dgm:spPr/>
      <dgm:t>
        <a:bodyPr/>
        <a:lstStyle/>
        <a:p>
          <a:r>
            <a:rPr lang="en-US" b="1" dirty="0"/>
            <a:t>Upper bound</a:t>
          </a:r>
        </a:p>
      </dgm:t>
    </dgm:pt>
    <dgm:pt modelId="{0C1BE2E8-DD1A-46AA-8B67-AF572134C285}" type="parTrans" cxnId="{434AFDA7-BDF7-4BBC-B6FB-E2254F0C45CA}">
      <dgm:prSet/>
      <dgm:spPr/>
      <dgm:t>
        <a:bodyPr/>
        <a:lstStyle/>
        <a:p>
          <a:endParaRPr lang="en-US"/>
        </a:p>
      </dgm:t>
    </dgm:pt>
    <dgm:pt modelId="{3ACF78A7-8C94-4244-8238-13F224130EE1}" type="sibTrans" cxnId="{434AFDA7-BDF7-4BBC-B6FB-E2254F0C45CA}">
      <dgm:prSet/>
      <dgm:spPr/>
      <dgm:t>
        <a:bodyPr/>
        <a:lstStyle/>
        <a:p>
          <a:endParaRPr lang="en-US"/>
        </a:p>
      </dgm:t>
    </dgm:pt>
    <dgm:pt modelId="{13F0F42E-179F-441D-B00A-5B321CCA8680}">
      <dgm:prSet phldrT="[Text]"/>
      <dgm:spPr/>
      <dgm:t>
        <a:bodyPr/>
        <a:lstStyle/>
        <a:p>
          <a:r>
            <a:rPr lang="en-US" dirty="0"/>
            <a:t>OD SD</a:t>
          </a:r>
        </a:p>
      </dgm:t>
    </dgm:pt>
    <dgm:pt modelId="{9E8B62DE-3A6C-4E4A-9CAB-D0766AD129C2}" type="parTrans" cxnId="{C604752B-BB09-4E71-88C0-054C67956579}">
      <dgm:prSet/>
      <dgm:spPr/>
      <dgm:t>
        <a:bodyPr/>
        <a:lstStyle/>
        <a:p>
          <a:endParaRPr lang="en-US"/>
        </a:p>
      </dgm:t>
    </dgm:pt>
    <dgm:pt modelId="{F478EAD0-EEB2-4735-850B-E2794DB146BD}" type="sibTrans" cxnId="{C604752B-BB09-4E71-88C0-054C67956579}">
      <dgm:prSet/>
      <dgm:spPr/>
      <dgm:t>
        <a:bodyPr/>
        <a:lstStyle/>
        <a:p>
          <a:endParaRPr lang="en-US"/>
        </a:p>
      </dgm:t>
    </dgm:pt>
    <dgm:pt modelId="{36082B5F-86D7-4A49-8C41-57CD7D6C37DD}">
      <dgm:prSet phldrT="[Text]"/>
      <dgm:spPr/>
      <dgm:t>
        <a:bodyPr/>
        <a:lstStyle/>
        <a:p>
          <a:r>
            <a:rPr lang="en-US" dirty="0"/>
            <a:t>Requires a measure of </a:t>
          </a:r>
          <a:r>
            <a:rPr lang="en-US" b="1" dirty="0"/>
            <a:t>demand correlation (</a:t>
          </a:r>
          <a:r>
            <a:rPr lang="el-GR" b="1" dirty="0"/>
            <a:t>α</a:t>
          </a:r>
          <a:r>
            <a:rPr lang="en-US" b="1" dirty="0"/>
            <a:t>)</a:t>
          </a:r>
          <a:r>
            <a:rPr lang="en-US" dirty="0"/>
            <a:t> along the path</a:t>
          </a:r>
        </a:p>
      </dgm:t>
    </dgm:pt>
    <dgm:pt modelId="{6D048469-708A-48BC-9015-B28BEA7728F0}" type="parTrans" cxnId="{55C5DAA1-5060-4519-AFC8-2329DFC8C5FE}">
      <dgm:prSet/>
      <dgm:spPr/>
      <dgm:t>
        <a:bodyPr/>
        <a:lstStyle/>
        <a:p>
          <a:endParaRPr lang="en-US"/>
        </a:p>
      </dgm:t>
    </dgm:pt>
    <dgm:pt modelId="{D79D9E8C-1BB0-4FF7-8F55-4BE83FE70CF0}" type="sibTrans" cxnId="{55C5DAA1-5060-4519-AFC8-2329DFC8C5FE}">
      <dgm:prSet/>
      <dgm:spPr/>
      <dgm:t>
        <a:bodyPr/>
        <a:lstStyle/>
        <a:p>
          <a:endParaRPr lang="en-US"/>
        </a:p>
      </dgm:t>
    </dgm:pt>
    <dgm:pt modelId="{5F086E2E-E53E-40ED-BF66-3EB2E4089B43}">
      <dgm:prSet phldrT="[Text]"/>
      <dgm:spPr/>
      <dgm:t>
        <a:bodyPr/>
        <a:lstStyle/>
        <a:p>
          <a:r>
            <a:rPr lang="en-US" dirty="0"/>
            <a:t>OD Skim of Link Variance (</a:t>
          </a:r>
          <a:r>
            <a:rPr lang="en-US" dirty="0" err="1"/>
            <a:t>VAR_skim</a:t>
          </a:r>
          <a:r>
            <a:rPr lang="en-US" dirty="0"/>
            <a:t>)</a:t>
          </a:r>
        </a:p>
      </dgm:t>
    </dgm:pt>
    <dgm:pt modelId="{D25EF763-FBD1-43FE-80ED-7AEF7F3E8999}" type="parTrans" cxnId="{82A5AE83-8113-4D01-BE81-68005265C3A0}">
      <dgm:prSet/>
      <dgm:spPr/>
      <dgm:t>
        <a:bodyPr/>
        <a:lstStyle/>
        <a:p>
          <a:endParaRPr lang="en-US"/>
        </a:p>
      </dgm:t>
    </dgm:pt>
    <dgm:pt modelId="{6FE89168-76A6-48BA-AB41-C0876BADD14B}" type="sibTrans" cxnId="{82A5AE83-8113-4D01-BE81-68005265C3A0}">
      <dgm:prSet/>
      <dgm:spPr/>
      <dgm:t>
        <a:bodyPr/>
        <a:lstStyle/>
        <a:p>
          <a:endParaRPr lang="en-US"/>
        </a:p>
      </dgm:t>
    </dgm:pt>
    <dgm:pt modelId="{2E085C9E-1428-4B5C-B9F2-873861241179}">
      <dgm:prSet phldrT="[Text]"/>
      <dgm:spPr/>
      <dgm:t>
        <a:bodyPr/>
        <a:lstStyle/>
        <a:p>
          <a:r>
            <a:rPr lang="en-US" b="1" dirty="0"/>
            <a:t>Independent </a:t>
          </a:r>
          <a:r>
            <a:rPr lang="en-US" dirty="0"/>
            <a:t>link travel times</a:t>
          </a:r>
        </a:p>
      </dgm:t>
    </dgm:pt>
    <dgm:pt modelId="{7170629A-1EBF-4E77-8417-611FE881269E}" type="parTrans" cxnId="{5F451168-D244-4EA8-85D3-8AC644B6D138}">
      <dgm:prSet/>
      <dgm:spPr/>
      <dgm:t>
        <a:bodyPr/>
        <a:lstStyle/>
        <a:p>
          <a:endParaRPr lang="en-US"/>
        </a:p>
      </dgm:t>
    </dgm:pt>
    <dgm:pt modelId="{554C1C2B-D0ED-47CE-8EE3-9DAF006ECA7A}" type="sibTrans" cxnId="{5F451168-D244-4EA8-85D3-8AC644B6D138}">
      <dgm:prSet/>
      <dgm:spPr/>
      <dgm:t>
        <a:bodyPr/>
        <a:lstStyle/>
        <a:p>
          <a:endParaRPr lang="en-US"/>
        </a:p>
      </dgm:t>
    </dgm:pt>
    <dgm:pt modelId="{9255DD33-4DBF-4816-9FED-68F1F50391B3}">
      <dgm:prSet phldrT="[Text]"/>
      <dgm:spPr/>
      <dgm:t>
        <a:bodyPr/>
        <a:lstStyle/>
        <a:p>
          <a:r>
            <a:rPr lang="en-US" b="1" dirty="0"/>
            <a:t>Lower bound</a:t>
          </a:r>
        </a:p>
      </dgm:t>
    </dgm:pt>
    <dgm:pt modelId="{D413866A-9F4B-4796-8AA3-BF3890E4A482}" type="parTrans" cxnId="{F9EA3323-BFC8-4A7F-807E-2B7F97E0950F}">
      <dgm:prSet/>
      <dgm:spPr/>
      <dgm:t>
        <a:bodyPr/>
        <a:lstStyle/>
        <a:p>
          <a:endParaRPr lang="en-US"/>
        </a:p>
      </dgm:t>
    </dgm:pt>
    <dgm:pt modelId="{62068F31-528A-4632-8676-C0CA6AFC17B5}" type="sibTrans" cxnId="{F9EA3323-BFC8-4A7F-807E-2B7F97E0950F}">
      <dgm:prSet/>
      <dgm:spPr/>
      <dgm:t>
        <a:bodyPr/>
        <a:lstStyle/>
        <a:p>
          <a:endParaRPr lang="en-US"/>
        </a:p>
      </dgm:t>
    </dgm:pt>
    <dgm:pt modelId="{9C6C2963-E05D-4168-A48E-6F66ED1EE6D1}" type="pres">
      <dgm:prSet presAssocID="{31E76896-AA65-499A-AED9-829E20F384B2}" presName="Name0" presStyleCnt="0">
        <dgm:presLayoutVars>
          <dgm:dir/>
          <dgm:animLvl val="lvl"/>
          <dgm:resizeHandles val="exact"/>
        </dgm:presLayoutVars>
      </dgm:prSet>
      <dgm:spPr/>
    </dgm:pt>
    <dgm:pt modelId="{FA6DB9F8-5E22-4D36-B0EF-407195E5EF98}" type="pres">
      <dgm:prSet presAssocID="{21C3B982-CE0E-4DF3-9C11-68E2D5F7C56E}" presName="composite" presStyleCnt="0"/>
      <dgm:spPr/>
    </dgm:pt>
    <dgm:pt modelId="{F019ED8D-831E-45B2-BA62-61766C3025D2}" type="pres">
      <dgm:prSet presAssocID="{21C3B982-CE0E-4DF3-9C11-68E2D5F7C56E}" presName="parTx" presStyleLbl="alignNode1" presStyleIdx="0" presStyleCnt="3" custLinFactNeighborX="-4136" custLinFactNeighborY="-81517">
        <dgm:presLayoutVars>
          <dgm:chMax val="0"/>
          <dgm:chPref val="0"/>
          <dgm:bulletEnabled val="1"/>
        </dgm:presLayoutVars>
      </dgm:prSet>
      <dgm:spPr/>
    </dgm:pt>
    <dgm:pt modelId="{390B255B-4360-422B-A763-24A532A5755B}" type="pres">
      <dgm:prSet presAssocID="{21C3B982-CE0E-4DF3-9C11-68E2D5F7C56E}" presName="desTx" presStyleLbl="alignAccFollowNode1" presStyleIdx="0" presStyleCnt="3">
        <dgm:presLayoutVars>
          <dgm:bulletEnabled val="1"/>
        </dgm:presLayoutVars>
      </dgm:prSet>
      <dgm:spPr/>
    </dgm:pt>
    <dgm:pt modelId="{D042C317-4D7F-4B21-B135-AEE1774A519D}" type="pres">
      <dgm:prSet presAssocID="{00447038-DE73-4A62-897A-E68A24BEB2F6}" presName="space" presStyleCnt="0"/>
      <dgm:spPr/>
    </dgm:pt>
    <dgm:pt modelId="{0D58CFF2-C2D5-474E-A9BB-1CC561A1A4F1}" type="pres">
      <dgm:prSet presAssocID="{13F0F42E-179F-441D-B00A-5B321CCA8680}" presName="composite" presStyleCnt="0"/>
      <dgm:spPr/>
    </dgm:pt>
    <dgm:pt modelId="{17E5A60A-47A4-4EEA-B56B-765A4DAF99AE}" type="pres">
      <dgm:prSet presAssocID="{13F0F42E-179F-441D-B00A-5B321CCA868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B94C3B1-FC90-4F0F-B5D4-430BFAC69290}" type="pres">
      <dgm:prSet presAssocID="{13F0F42E-179F-441D-B00A-5B321CCA8680}" presName="desTx" presStyleLbl="alignAccFollowNode1" presStyleIdx="1" presStyleCnt="3">
        <dgm:presLayoutVars>
          <dgm:bulletEnabled val="1"/>
        </dgm:presLayoutVars>
      </dgm:prSet>
      <dgm:spPr/>
    </dgm:pt>
    <dgm:pt modelId="{8C42E659-A702-42DB-87FD-7D1D9F86EA1A}" type="pres">
      <dgm:prSet presAssocID="{F478EAD0-EEB2-4735-850B-E2794DB146BD}" presName="space" presStyleCnt="0"/>
      <dgm:spPr/>
    </dgm:pt>
    <dgm:pt modelId="{0012B381-3AF7-4B5B-9FAB-77B6DE1A4F3A}" type="pres">
      <dgm:prSet presAssocID="{5F086E2E-E53E-40ED-BF66-3EB2E4089B43}" presName="composite" presStyleCnt="0"/>
      <dgm:spPr/>
    </dgm:pt>
    <dgm:pt modelId="{C8D37F4C-DD42-4871-BC06-A68B5DA67C00}" type="pres">
      <dgm:prSet presAssocID="{5F086E2E-E53E-40ED-BF66-3EB2E4089B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00A2228-9F3A-411E-A9D1-E3C6BCFDBE94}" type="pres">
      <dgm:prSet presAssocID="{5F086E2E-E53E-40ED-BF66-3EB2E4089B4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968F084-9933-422E-BA13-20AA3C770FC3}" srcId="{31E76896-AA65-499A-AED9-829E20F384B2}" destId="{21C3B982-CE0E-4DF3-9C11-68E2D5F7C56E}" srcOrd="0" destOrd="0" parTransId="{E27D8497-80F5-4C6D-B534-CF6E9772E197}" sibTransId="{00447038-DE73-4A62-897A-E68A24BEB2F6}"/>
    <dgm:cxn modelId="{0288E18D-559B-4FA3-B759-F65EB75EBB1E}" type="presOf" srcId="{31E76896-AA65-499A-AED9-829E20F384B2}" destId="{9C6C2963-E05D-4168-A48E-6F66ED1EE6D1}" srcOrd="0" destOrd="0" presId="urn:microsoft.com/office/officeart/2005/8/layout/hList1"/>
    <dgm:cxn modelId="{C604752B-BB09-4E71-88C0-054C67956579}" srcId="{31E76896-AA65-499A-AED9-829E20F384B2}" destId="{13F0F42E-179F-441D-B00A-5B321CCA8680}" srcOrd="1" destOrd="0" parTransId="{9E8B62DE-3A6C-4E4A-9CAB-D0766AD129C2}" sibTransId="{F478EAD0-EEB2-4735-850B-E2794DB146BD}"/>
    <dgm:cxn modelId="{55C5DAA1-5060-4519-AFC8-2329DFC8C5FE}" srcId="{13F0F42E-179F-441D-B00A-5B321CCA8680}" destId="{36082B5F-86D7-4A49-8C41-57CD7D6C37DD}" srcOrd="0" destOrd="0" parTransId="{6D048469-708A-48BC-9015-B28BEA7728F0}" sibTransId="{D79D9E8C-1BB0-4FF7-8F55-4BE83FE70CF0}"/>
    <dgm:cxn modelId="{FE952AEB-CA70-4485-A335-1F24A5DF26DD}" type="presOf" srcId="{33F30151-1E7E-4BEB-8799-701B920C1D2F}" destId="{390B255B-4360-422B-A763-24A532A5755B}" srcOrd="0" destOrd="1" presId="urn:microsoft.com/office/officeart/2005/8/layout/hList1"/>
    <dgm:cxn modelId="{82A5AE83-8113-4D01-BE81-68005265C3A0}" srcId="{31E76896-AA65-499A-AED9-829E20F384B2}" destId="{5F086E2E-E53E-40ED-BF66-3EB2E4089B43}" srcOrd="2" destOrd="0" parTransId="{D25EF763-FBD1-43FE-80ED-7AEF7F3E8999}" sibTransId="{6FE89168-76A6-48BA-AB41-C0876BADD14B}"/>
    <dgm:cxn modelId="{B8577B82-A50E-4E6A-B424-6BC9517A24F5}" type="presOf" srcId="{13F0F42E-179F-441D-B00A-5B321CCA8680}" destId="{17E5A60A-47A4-4EEA-B56B-765A4DAF99AE}" srcOrd="0" destOrd="0" presId="urn:microsoft.com/office/officeart/2005/8/layout/hList1"/>
    <dgm:cxn modelId="{5F451168-D244-4EA8-85D3-8AC644B6D138}" srcId="{5F086E2E-E53E-40ED-BF66-3EB2E4089B43}" destId="{2E085C9E-1428-4B5C-B9F2-873861241179}" srcOrd="0" destOrd="0" parTransId="{7170629A-1EBF-4E77-8417-611FE881269E}" sibTransId="{554C1C2B-D0ED-47CE-8EE3-9DAF006ECA7A}"/>
    <dgm:cxn modelId="{A7DA6B60-32B1-4BE3-867F-271D33A67C8A}" type="presOf" srcId="{21C3B982-CE0E-4DF3-9C11-68E2D5F7C56E}" destId="{F019ED8D-831E-45B2-BA62-61766C3025D2}" srcOrd="0" destOrd="0" presId="urn:microsoft.com/office/officeart/2005/8/layout/hList1"/>
    <dgm:cxn modelId="{DECD2819-9F79-4D09-9A87-882293E1B609}" type="presOf" srcId="{2E085C9E-1428-4B5C-B9F2-873861241179}" destId="{A00A2228-9F3A-411E-A9D1-E3C6BCFDBE94}" srcOrd="0" destOrd="0" presId="urn:microsoft.com/office/officeart/2005/8/layout/hList1"/>
    <dgm:cxn modelId="{434AFDA7-BDF7-4BBC-B6FB-E2254F0C45CA}" srcId="{21C3B982-CE0E-4DF3-9C11-68E2D5F7C56E}" destId="{33F30151-1E7E-4BEB-8799-701B920C1D2F}" srcOrd="1" destOrd="0" parTransId="{0C1BE2E8-DD1A-46AA-8B67-AF572134C285}" sibTransId="{3ACF78A7-8C94-4244-8238-13F224130EE1}"/>
    <dgm:cxn modelId="{4A18990F-4DBF-438C-B91F-BD252A85BEA6}" srcId="{21C3B982-CE0E-4DF3-9C11-68E2D5F7C56E}" destId="{935C0B04-59EB-4D6E-AB13-1CF11C293653}" srcOrd="0" destOrd="0" parTransId="{B6416352-9BF0-4943-9620-22C6BD40D7EF}" sibTransId="{C0A0A719-23C1-45E9-B4D5-ACFC5AA6A526}"/>
    <dgm:cxn modelId="{207FF50B-98E3-4496-9409-6602FD26A002}" type="presOf" srcId="{36082B5F-86D7-4A49-8C41-57CD7D6C37DD}" destId="{6B94C3B1-FC90-4F0F-B5D4-430BFAC69290}" srcOrd="0" destOrd="0" presId="urn:microsoft.com/office/officeart/2005/8/layout/hList1"/>
    <dgm:cxn modelId="{E6173047-07C7-4B51-81D0-6679ADF06729}" type="presOf" srcId="{5F086E2E-E53E-40ED-BF66-3EB2E4089B43}" destId="{C8D37F4C-DD42-4871-BC06-A68B5DA67C00}" srcOrd="0" destOrd="0" presId="urn:microsoft.com/office/officeart/2005/8/layout/hList1"/>
    <dgm:cxn modelId="{F9EA3323-BFC8-4A7F-807E-2B7F97E0950F}" srcId="{5F086E2E-E53E-40ED-BF66-3EB2E4089B43}" destId="{9255DD33-4DBF-4816-9FED-68F1F50391B3}" srcOrd="1" destOrd="0" parTransId="{D413866A-9F4B-4796-8AA3-BF3890E4A482}" sibTransId="{62068F31-528A-4632-8676-C0CA6AFC17B5}"/>
    <dgm:cxn modelId="{E8AFD2C3-D5FA-43A6-8C24-1353FD03EBAA}" type="presOf" srcId="{935C0B04-59EB-4D6E-AB13-1CF11C293653}" destId="{390B255B-4360-422B-A763-24A532A5755B}" srcOrd="0" destOrd="0" presId="urn:microsoft.com/office/officeart/2005/8/layout/hList1"/>
    <dgm:cxn modelId="{B763793C-7392-43DE-893C-9C3DA6C8FDD1}" type="presOf" srcId="{9255DD33-4DBF-4816-9FED-68F1F50391B3}" destId="{A00A2228-9F3A-411E-A9D1-E3C6BCFDBE94}" srcOrd="0" destOrd="1" presId="urn:microsoft.com/office/officeart/2005/8/layout/hList1"/>
    <dgm:cxn modelId="{A0D0BB75-414D-4F0C-B332-C6CE35F9E215}" type="presParOf" srcId="{9C6C2963-E05D-4168-A48E-6F66ED1EE6D1}" destId="{FA6DB9F8-5E22-4D36-B0EF-407195E5EF98}" srcOrd="0" destOrd="0" presId="urn:microsoft.com/office/officeart/2005/8/layout/hList1"/>
    <dgm:cxn modelId="{CF6F9863-3876-406E-BC7B-4E0512486AD1}" type="presParOf" srcId="{FA6DB9F8-5E22-4D36-B0EF-407195E5EF98}" destId="{F019ED8D-831E-45B2-BA62-61766C3025D2}" srcOrd="0" destOrd="0" presId="urn:microsoft.com/office/officeart/2005/8/layout/hList1"/>
    <dgm:cxn modelId="{B3B1AF1F-529A-4C6E-80E9-D9F88966A510}" type="presParOf" srcId="{FA6DB9F8-5E22-4D36-B0EF-407195E5EF98}" destId="{390B255B-4360-422B-A763-24A532A5755B}" srcOrd="1" destOrd="0" presId="urn:microsoft.com/office/officeart/2005/8/layout/hList1"/>
    <dgm:cxn modelId="{D8A476DF-5301-4F98-8B50-419025F1D5B2}" type="presParOf" srcId="{9C6C2963-E05D-4168-A48E-6F66ED1EE6D1}" destId="{D042C317-4D7F-4B21-B135-AEE1774A519D}" srcOrd="1" destOrd="0" presId="urn:microsoft.com/office/officeart/2005/8/layout/hList1"/>
    <dgm:cxn modelId="{5B73ED74-B711-4D64-A4CC-EA05FA1080B0}" type="presParOf" srcId="{9C6C2963-E05D-4168-A48E-6F66ED1EE6D1}" destId="{0D58CFF2-C2D5-474E-A9BB-1CC561A1A4F1}" srcOrd="2" destOrd="0" presId="urn:microsoft.com/office/officeart/2005/8/layout/hList1"/>
    <dgm:cxn modelId="{3D608604-56E0-423F-96B1-734FBD0D2AAC}" type="presParOf" srcId="{0D58CFF2-C2D5-474E-A9BB-1CC561A1A4F1}" destId="{17E5A60A-47A4-4EEA-B56B-765A4DAF99AE}" srcOrd="0" destOrd="0" presId="urn:microsoft.com/office/officeart/2005/8/layout/hList1"/>
    <dgm:cxn modelId="{31392CBD-D45A-4D3A-8812-91D4B07C969F}" type="presParOf" srcId="{0D58CFF2-C2D5-474E-A9BB-1CC561A1A4F1}" destId="{6B94C3B1-FC90-4F0F-B5D4-430BFAC69290}" srcOrd="1" destOrd="0" presId="urn:microsoft.com/office/officeart/2005/8/layout/hList1"/>
    <dgm:cxn modelId="{9BA4642C-DD71-4085-B7D5-244A992D5F16}" type="presParOf" srcId="{9C6C2963-E05D-4168-A48E-6F66ED1EE6D1}" destId="{8C42E659-A702-42DB-87FD-7D1D9F86EA1A}" srcOrd="3" destOrd="0" presId="urn:microsoft.com/office/officeart/2005/8/layout/hList1"/>
    <dgm:cxn modelId="{0D2C61A2-34E7-4AF1-A86C-49BC6253843A}" type="presParOf" srcId="{9C6C2963-E05D-4168-A48E-6F66ED1EE6D1}" destId="{0012B381-3AF7-4B5B-9FAB-77B6DE1A4F3A}" srcOrd="4" destOrd="0" presId="urn:microsoft.com/office/officeart/2005/8/layout/hList1"/>
    <dgm:cxn modelId="{96B5DC0C-B375-4C70-AFF9-64B891B19E8B}" type="presParOf" srcId="{0012B381-3AF7-4B5B-9FAB-77B6DE1A4F3A}" destId="{C8D37F4C-DD42-4871-BC06-A68B5DA67C00}" srcOrd="0" destOrd="0" presId="urn:microsoft.com/office/officeart/2005/8/layout/hList1"/>
    <dgm:cxn modelId="{042D02CB-A394-4AA9-8E3D-C07B4B616D01}" type="presParOf" srcId="{0012B381-3AF7-4B5B-9FAB-77B6DE1A4F3A}" destId="{A00A2228-9F3A-411E-A9D1-E3C6BCFDBE9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0C4A6E-6BFD-47AE-97A6-EB6D3277C450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3078C54D-AA9C-41E2-985A-E09CFFD124E9}">
      <dgm:prSet phldrT="[Text]" custT="1"/>
      <dgm:spPr>
        <a:xfrm>
          <a:off x="1292036" y="851798"/>
          <a:ext cx="2262247" cy="565561"/>
        </a:xfrm>
      </dgm:spPr>
      <dgm:t>
        <a:bodyPr/>
        <a:lstStyle/>
        <a:p>
          <a:pPr>
            <a:buNone/>
          </a:pPr>
          <a:r>
            <a:rPr lang="en-US" sz="1800" dirty="0">
              <a:latin typeface="+mn-lt"/>
              <a:ea typeface="+mn-ea"/>
              <a:cs typeface="+mn-cs"/>
            </a:rPr>
            <a:t>Run Highway Assignment</a:t>
          </a:r>
        </a:p>
      </dgm:t>
    </dgm:pt>
    <dgm:pt modelId="{9F418D07-78FD-4C9C-8CCD-99C0FA40434C}" type="parTrans" cxnId="{0549FA32-8E74-46A8-8795-07EF0DEFA562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6FA68B71-FE5B-48E4-B1B6-673D6091B747}" type="sibTrans" cxnId="{0549FA32-8E74-46A8-8795-07EF0DEFA562}">
      <dgm:prSet custT="1"/>
      <dgm:spPr>
        <a:xfrm rot="5400000">
          <a:off x="2317117" y="1431499"/>
          <a:ext cx="212085" cy="254502"/>
        </a:xfrm>
      </dgm:spPr>
      <dgm:t>
        <a:bodyPr/>
        <a:lstStyle/>
        <a:p>
          <a:pPr>
            <a:buNone/>
          </a:pPr>
          <a:endParaRPr lang="en-US" sz="105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A19D3845-C381-4DD4-AAA7-83DA640190A3}">
      <dgm:prSet phldrT="[Text]" custT="1"/>
      <dgm:spPr>
        <a:xfrm>
          <a:off x="1292036" y="1700141"/>
          <a:ext cx="2262247" cy="565561"/>
        </a:xfrm>
      </dgm:spPr>
      <dgm:t>
        <a:bodyPr/>
        <a:lstStyle/>
        <a:p>
          <a:pPr>
            <a:buNone/>
          </a:pPr>
          <a:r>
            <a:rPr lang="en-US" sz="1800" dirty="0">
              <a:latin typeface="+mn-lt"/>
              <a:ea typeface="+mn-ea"/>
              <a:cs typeface="+mn-cs"/>
            </a:rPr>
            <a:t>Compute Link Level SD</a:t>
          </a:r>
        </a:p>
      </dgm:t>
    </dgm:pt>
    <dgm:pt modelId="{B8DAAFCF-ED96-4D5D-9E4B-8DD85AE0248E}" type="parTrans" cxnId="{257D8AA8-B7F7-43F9-98A0-7926FC02FC72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DDA21C66-DD6E-41A2-A473-134DA66A114C}" type="sibTrans" cxnId="{257D8AA8-B7F7-43F9-98A0-7926FC02FC72}">
      <dgm:prSet custT="1"/>
      <dgm:spPr>
        <a:xfrm rot="5400000">
          <a:off x="2317117" y="2279842"/>
          <a:ext cx="212085" cy="254502"/>
        </a:xfrm>
      </dgm:spPr>
      <dgm:t>
        <a:bodyPr/>
        <a:lstStyle/>
        <a:p>
          <a:pPr>
            <a:buNone/>
          </a:pPr>
          <a:endParaRPr lang="en-US" sz="105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9BC9BC06-C0DD-4384-9BE6-2DE7BF305F6F}">
      <dgm:prSet phldrT="[Text]" custT="1"/>
      <dgm:spPr>
        <a:xfrm>
          <a:off x="1292036" y="2548484"/>
          <a:ext cx="2262247" cy="565561"/>
        </a:xfrm>
      </dgm:spPr>
      <dgm:t>
        <a:bodyPr/>
        <a:lstStyle/>
        <a:p>
          <a:pPr>
            <a:buNone/>
          </a:pPr>
          <a:r>
            <a:rPr lang="en-US" sz="1800" dirty="0">
              <a:latin typeface="+mn-lt"/>
              <a:ea typeface="+mn-ea"/>
              <a:cs typeface="+mn-cs"/>
            </a:rPr>
            <a:t>Calculate Marginal SD</a:t>
          </a:r>
        </a:p>
      </dgm:t>
    </dgm:pt>
    <dgm:pt modelId="{6375DC60-C1DD-4EBB-AE45-7532A93A3BA2}" type="parTrans" cxnId="{EA881F3E-2D81-40C7-B21A-9D7280DF6587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DB1ACA8F-BF31-496A-8EB3-13ACC0319FF0}" type="sibTrans" cxnId="{EA881F3E-2D81-40C7-B21A-9D7280DF6587}">
      <dgm:prSet custT="1"/>
      <dgm:spPr>
        <a:xfrm rot="5400000">
          <a:off x="2317117" y="3128185"/>
          <a:ext cx="212085" cy="254502"/>
        </a:xfrm>
      </dgm:spPr>
      <dgm:t>
        <a:bodyPr/>
        <a:lstStyle/>
        <a:p>
          <a:pPr>
            <a:buNone/>
          </a:pPr>
          <a:endParaRPr lang="en-US" sz="105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0402F8B4-C11C-4025-BB59-A7AE1FD52BBA}">
      <dgm:prSet phldrT="[Text]" custT="1"/>
      <dgm:spPr>
        <a:xfrm>
          <a:off x="1292036" y="4245169"/>
          <a:ext cx="2262247" cy="565561"/>
        </a:xfrm>
      </dgm:spPr>
      <dgm:t>
        <a:bodyPr/>
        <a:lstStyle/>
        <a:p>
          <a:pPr>
            <a:buNone/>
          </a:pPr>
          <a:r>
            <a:rPr lang="en-US" sz="1800" dirty="0">
              <a:latin typeface="+mn-lt"/>
              <a:ea typeface="+mn-ea"/>
              <a:cs typeface="+mn-cs"/>
            </a:rPr>
            <a:t>Update Generalized Cost </a:t>
          </a:r>
        </a:p>
      </dgm:t>
    </dgm:pt>
    <dgm:pt modelId="{F9934993-1599-4FEA-91D1-912338F47C39}" type="parTrans" cxnId="{E64952D0-35A6-4BA3-AB63-7A132D2EFBC6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B50476CE-EB4A-486C-852E-9FA5B5E776EF}" type="sibTrans" cxnId="{E64952D0-35A6-4BA3-AB63-7A132D2EFBC6}">
      <dgm:prSet custT="1"/>
      <dgm:spPr>
        <a:xfrm rot="5400000">
          <a:off x="2317117" y="4824870"/>
          <a:ext cx="212085" cy="254502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pPr>
            <a:buNone/>
          </a:pPr>
          <a:endParaRPr lang="en-US" sz="105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1E07A295-7817-4229-B554-D5DF66C258CD}">
      <dgm:prSet phldrT="[Text]" custT="1"/>
      <dgm:spPr>
        <a:xfrm>
          <a:off x="1292036" y="3396826"/>
          <a:ext cx="2262247" cy="565561"/>
        </a:xfrm>
      </dgm:spPr>
      <dgm:t>
        <a:bodyPr/>
        <a:lstStyle/>
        <a:p>
          <a:pPr>
            <a:buNone/>
          </a:pPr>
          <a:r>
            <a:rPr lang="en-US" sz="1800" dirty="0">
              <a:latin typeface="+mn-lt"/>
              <a:ea typeface="+mn-ea"/>
              <a:cs typeface="+mn-cs"/>
            </a:rPr>
            <a:t>Compute Demand Commonality Factor and OD Correlation Measure</a:t>
          </a:r>
        </a:p>
      </dgm:t>
    </dgm:pt>
    <dgm:pt modelId="{F1FE8B05-6536-4D33-9CED-1F002C154878}" type="parTrans" cxnId="{FB0B69FC-FCCC-4A22-866A-198F7FD6059C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6D4351AA-47AB-495F-AA59-CA516805B2EB}" type="sibTrans" cxnId="{FB0B69FC-FCCC-4A22-866A-198F7FD6059C}">
      <dgm:prSet custT="1"/>
      <dgm:spPr>
        <a:xfrm rot="5400000">
          <a:off x="2317117" y="3976527"/>
          <a:ext cx="212085" cy="254502"/>
        </a:xfrm>
      </dgm:spPr>
      <dgm:t>
        <a:bodyPr/>
        <a:lstStyle/>
        <a:p>
          <a:pPr>
            <a:buNone/>
          </a:pPr>
          <a:endParaRPr lang="en-US" sz="105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90C1CFA1-0CEF-4A0D-9BD1-B0A0BCE81E1B}" type="pres">
      <dgm:prSet presAssocID="{F90C4A6E-6BFD-47AE-97A6-EB6D3277C450}" presName="linearFlow" presStyleCnt="0">
        <dgm:presLayoutVars>
          <dgm:resizeHandles val="exact"/>
        </dgm:presLayoutVars>
      </dgm:prSet>
      <dgm:spPr/>
    </dgm:pt>
    <dgm:pt modelId="{B5EB225C-3EF8-4AF4-B031-E08C03F5CBD5}" type="pres">
      <dgm:prSet presAssocID="{3078C54D-AA9C-41E2-985A-E09CFFD124E9}" presName="node" presStyleLbl="node1" presStyleIdx="0" presStyleCnt="5" custScaleX="134806" custScaleY="74766">
        <dgm:presLayoutVars>
          <dgm:bulletEnabled val="1"/>
        </dgm:presLayoutVars>
      </dgm:prSet>
      <dgm:spPr/>
    </dgm:pt>
    <dgm:pt modelId="{448BFAC4-2D5A-4354-9D5E-620777466314}" type="pres">
      <dgm:prSet presAssocID="{6FA68B71-FE5B-48E4-B1B6-673D6091B747}" presName="sibTrans" presStyleLbl="sibTrans2D1" presStyleIdx="0" presStyleCnt="4"/>
      <dgm:spPr/>
    </dgm:pt>
    <dgm:pt modelId="{89A3E565-399B-482F-85D1-88FCB50CF773}" type="pres">
      <dgm:prSet presAssocID="{6FA68B71-FE5B-48E4-B1B6-673D6091B747}" presName="connectorText" presStyleLbl="sibTrans2D1" presStyleIdx="0" presStyleCnt="4"/>
      <dgm:spPr/>
    </dgm:pt>
    <dgm:pt modelId="{DADCE10B-898A-4C9E-9239-1A5FB83C60E2}" type="pres">
      <dgm:prSet presAssocID="{A19D3845-C381-4DD4-AAA7-83DA640190A3}" presName="node" presStyleLbl="node1" presStyleIdx="1" presStyleCnt="5" custScaleX="134806" custScaleY="74766">
        <dgm:presLayoutVars>
          <dgm:bulletEnabled val="1"/>
        </dgm:presLayoutVars>
      </dgm:prSet>
      <dgm:spPr/>
    </dgm:pt>
    <dgm:pt modelId="{21E6ACEB-7366-4932-A8E1-54C10BDF0941}" type="pres">
      <dgm:prSet presAssocID="{DDA21C66-DD6E-41A2-A473-134DA66A114C}" presName="sibTrans" presStyleLbl="sibTrans2D1" presStyleIdx="1" presStyleCnt="4"/>
      <dgm:spPr/>
    </dgm:pt>
    <dgm:pt modelId="{7F1832FF-5E57-49C8-990E-AB3303701F37}" type="pres">
      <dgm:prSet presAssocID="{DDA21C66-DD6E-41A2-A473-134DA66A114C}" presName="connectorText" presStyleLbl="sibTrans2D1" presStyleIdx="1" presStyleCnt="4"/>
      <dgm:spPr/>
    </dgm:pt>
    <dgm:pt modelId="{73A64321-0ADF-4821-9FC8-D8121B644408}" type="pres">
      <dgm:prSet presAssocID="{9BC9BC06-C0DD-4384-9BE6-2DE7BF305F6F}" presName="node" presStyleLbl="node1" presStyleIdx="2" presStyleCnt="5" custScaleX="134806" custScaleY="74766">
        <dgm:presLayoutVars>
          <dgm:bulletEnabled val="1"/>
        </dgm:presLayoutVars>
      </dgm:prSet>
      <dgm:spPr/>
    </dgm:pt>
    <dgm:pt modelId="{093A0CBD-D583-4BF8-B7CA-76893C77559E}" type="pres">
      <dgm:prSet presAssocID="{DB1ACA8F-BF31-496A-8EB3-13ACC0319FF0}" presName="sibTrans" presStyleLbl="sibTrans2D1" presStyleIdx="2" presStyleCnt="4"/>
      <dgm:spPr/>
    </dgm:pt>
    <dgm:pt modelId="{33A9A258-89BF-4765-84B8-811CF075AA4B}" type="pres">
      <dgm:prSet presAssocID="{DB1ACA8F-BF31-496A-8EB3-13ACC0319FF0}" presName="connectorText" presStyleLbl="sibTrans2D1" presStyleIdx="2" presStyleCnt="4"/>
      <dgm:spPr/>
    </dgm:pt>
    <dgm:pt modelId="{6D34CF91-9D05-4A1B-8E0D-E1B41532CF85}" type="pres">
      <dgm:prSet presAssocID="{1E07A295-7817-4229-B554-D5DF66C258CD}" presName="node" presStyleLbl="node1" presStyleIdx="3" presStyleCnt="5" custScaleX="134806" custScaleY="74766">
        <dgm:presLayoutVars>
          <dgm:bulletEnabled val="1"/>
        </dgm:presLayoutVars>
      </dgm:prSet>
      <dgm:spPr/>
    </dgm:pt>
    <dgm:pt modelId="{32B19202-885F-4C20-971B-7CC2F8D191E3}" type="pres">
      <dgm:prSet presAssocID="{6D4351AA-47AB-495F-AA59-CA516805B2EB}" presName="sibTrans" presStyleLbl="sibTrans2D1" presStyleIdx="3" presStyleCnt="4"/>
      <dgm:spPr/>
    </dgm:pt>
    <dgm:pt modelId="{53E51E9C-A76F-48B2-B798-DC444FFA4374}" type="pres">
      <dgm:prSet presAssocID="{6D4351AA-47AB-495F-AA59-CA516805B2EB}" presName="connectorText" presStyleLbl="sibTrans2D1" presStyleIdx="3" presStyleCnt="4"/>
      <dgm:spPr/>
    </dgm:pt>
    <dgm:pt modelId="{C2934E0B-4B52-4376-89C7-FBDDD5539139}" type="pres">
      <dgm:prSet presAssocID="{0402F8B4-C11C-4025-BB59-A7AE1FD52BBA}" presName="node" presStyleLbl="node1" presStyleIdx="4" presStyleCnt="5" custScaleX="134806" custScaleY="74766">
        <dgm:presLayoutVars>
          <dgm:bulletEnabled val="1"/>
        </dgm:presLayoutVars>
      </dgm:prSet>
      <dgm:spPr/>
    </dgm:pt>
  </dgm:ptLst>
  <dgm:cxnLst>
    <dgm:cxn modelId="{F6259800-51F8-4E66-8243-BD8FA77C66AB}" type="presOf" srcId="{0402F8B4-C11C-4025-BB59-A7AE1FD52BBA}" destId="{C2934E0B-4B52-4376-89C7-FBDDD5539139}" srcOrd="0" destOrd="0" presId="urn:microsoft.com/office/officeart/2005/8/layout/process2"/>
    <dgm:cxn modelId="{F6A2C3E4-7998-488C-9928-D93C655EFC67}" type="presOf" srcId="{3078C54D-AA9C-41E2-985A-E09CFFD124E9}" destId="{B5EB225C-3EF8-4AF4-B031-E08C03F5CBD5}" srcOrd="0" destOrd="0" presId="urn:microsoft.com/office/officeart/2005/8/layout/process2"/>
    <dgm:cxn modelId="{EA881F3E-2D81-40C7-B21A-9D7280DF6587}" srcId="{F90C4A6E-6BFD-47AE-97A6-EB6D3277C450}" destId="{9BC9BC06-C0DD-4384-9BE6-2DE7BF305F6F}" srcOrd="2" destOrd="0" parTransId="{6375DC60-C1DD-4EBB-AE45-7532A93A3BA2}" sibTransId="{DB1ACA8F-BF31-496A-8EB3-13ACC0319FF0}"/>
    <dgm:cxn modelId="{29744A7F-AE11-4500-9327-761E73868DF7}" type="presOf" srcId="{9BC9BC06-C0DD-4384-9BE6-2DE7BF305F6F}" destId="{73A64321-0ADF-4821-9FC8-D8121B644408}" srcOrd="0" destOrd="0" presId="urn:microsoft.com/office/officeart/2005/8/layout/process2"/>
    <dgm:cxn modelId="{FCCDA1B4-9AB8-4741-9BDA-21279B07AE2D}" type="presOf" srcId="{6FA68B71-FE5B-48E4-B1B6-673D6091B747}" destId="{448BFAC4-2D5A-4354-9D5E-620777466314}" srcOrd="0" destOrd="0" presId="urn:microsoft.com/office/officeart/2005/8/layout/process2"/>
    <dgm:cxn modelId="{C8A9CADE-FEA7-438B-ACC9-ADF7D341D572}" type="presOf" srcId="{DDA21C66-DD6E-41A2-A473-134DA66A114C}" destId="{21E6ACEB-7366-4932-A8E1-54C10BDF0941}" srcOrd="0" destOrd="0" presId="urn:microsoft.com/office/officeart/2005/8/layout/process2"/>
    <dgm:cxn modelId="{0549FA32-8E74-46A8-8795-07EF0DEFA562}" srcId="{F90C4A6E-6BFD-47AE-97A6-EB6D3277C450}" destId="{3078C54D-AA9C-41E2-985A-E09CFFD124E9}" srcOrd="0" destOrd="0" parTransId="{9F418D07-78FD-4C9C-8CCD-99C0FA40434C}" sibTransId="{6FA68B71-FE5B-48E4-B1B6-673D6091B747}"/>
    <dgm:cxn modelId="{FB0B69FC-FCCC-4A22-866A-198F7FD6059C}" srcId="{F90C4A6E-6BFD-47AE-97A6-EB6D3277C450}" destId="{1E07A295-7817-4229-B554-D5DF66C258CD}" srcOrd="3" destOrd="0" parTransId="{F1FE8B05-6536-4D33-9CED-1F002C154878}" sibTransId="{6D4351AA-47AB-495F-AA59-CA516805B2EB}"/>
    <dgm:cxn modelId="{1B36F16E-FBD6-456B-BFD8-94B422C2B0B5}" type="presOf" srcId="{6FA68B71-FE5B-48E4-B1B6-673D6091B747}" destId="{89A3E565-399B-482F-85D1-88FCB50CF773}" srcOrd="1" destOrd="0" presId="urn:microsoft.com/office/officeart/2005/8/layout/process2"/>
    <dgm:cxn modelId="{2879F99E-0689-4B2E-8361-CB1A35E77DE4}" type="presOf" srcId="{1E07A295-7817-4229-B554-D5DF66C258CD}" destId="{6D34CF91-9D05-4A1B-8E0D-E1B41532CF85}" srcOrd="0" destOrd="0" presId="urn:microsoft.com/office/officeart/2005/8/layout/process2"/>
    <dgm:cxn modelId="{680EE4AC-D637-4834-BCBB-1F1E6CCEFFCF}" type="presOf" srcId="{DB1ACA8F-BF31-496A-8EB3-13ACC0319FF0}" destId="{33A9A258-89BF-4765-84B8-811CF075AA4B}" srcOrd="1" destOrd="0" presId="urn:microsoft.com/office/officeart/2005/8/layout/process2"/>
    <dgm:cxn modelId="{597BB3A1-263B-4FFE-B94A-4F621364ACF5}" type="presOf" srcId="{6D4351AA-47AB-495F-AA59-CA516805B2EB}" destId="{53E51E9C-A76F-48B2-B798-DC444FFA4374}" srcOrd="1" destOrd="0" presId="urn:microsoft.com/office/officeart/2005/8/layout/process2"/>
    <dgm:cxn modelId="{3292A21F-6F36-4BBB-9F8D-FA1451F321AB}" type="presOf" srcId="{DB1ACA8F-BF31-496A-8EB3-13ACC0319FF0}" destId="{093A0CBD-D583-4BF8-B7CA-76893C77559E}" srcOrd="0" destOrd="0" presId="urn:microsoft.com/office/officeart/2005/8/layout/process2"/>
    <dgm:cxn modelId="{8F627F0C-B351-48AA-9B06-65E738542CAC}" type="presOf" srcId="{DDA21C66-DD6E-41A2-A473-134DA66A114C}" destId="{7F1832FF-5E57-49C8-990E-AB3303701F37}" srcOrd="1" destOrd="0" presId="urn:microsoft.com/office/officeart/2005/8/layout/process2"/>
    <dgm:cxn modelId="{23FF8FEF-C3E6-419E-A7C5-D165ADA863E0}" type="presOf" srcId="{6D4351AA-47AB-495F-AA59-CA516805B2EB}" destId="{32B19202-885F-4C20-971B-7CC2F8D191E3}" srcOrd="0" destOrd="0" presId="urn:microsoft.com/office/officeart/2005/8/layout/process2"/>
    <dgm:cxn modelId="{257D8AA8-B7F7-43F9-98A0-7926FC02FC72}" srcId="{F90C4A6E-6BFD-47AE-97A6-EB6D3277C450}" destId="{A19D3845-C381-4DD4-AAA7-83DA640190A3}" srcOrd="1" destOrd="0" parTransId="{B8DAAFCF-ED96-4D5D-9E4B-8DD85AE0248E}" sibTransId="{DDA21C66-DD6E-41A2-A473-134DA66A114C}"/>
    <dgm:cxn modelId="{DC17AEAE-5854-40BB-B041-46A2E625782D}" type="presOf" srcId="{F90C4A6E-6BFD-47AE-97A6-EB6D3277C450}" destId="{90C1CFA1-0CEF-4A0D-9BD1-B0A0BCE81E1B}" srcOrd="0" destOrd="0" presId="urn:microsoft.com/office/officeart/2005/8/layout/process2"/>
    <dgm:cxn modelId="{60E3B822-0C33-4E9E-AC53-B65869DB4CA3}" type="presOf" srcId="{A19D3845-C381-4DD4-AAA7-83DA640190A3}" destId="{DADCE10B-898A-4C9E-9239-1A5FB83C60E2}" srcOrd="0" destOrd="0" presId="urn:microsoft.com/office/officeart/2005/8/layout/process2"/>
    <dgm:cxn modelId="{E64952D0-35A6-4BA3-AB63-7A132D2EFBC6}" srcId="{F90C4A6E-6BFD-47AE-97A6-EB6D3277C450}" destId="{0402F8B4-C11C-4025-BB59-A7AE1FD52BBA}" srcOrd="4" destOrd="0" parTransId="{F9934993-1599-4FEA-91D1-912338F47C39}" sibTransId="{B50476CE-EB4A-486C-852E-9FA5B5E776EF}"/>
    <dgm:cxn modelId="{8569AA15-83C4-4F73-827F-4698C2BBBB83}" type="presParOf" srcId="{90C1CFA1-0CEF-4A0D-9BD1-B0A0BCE81E1B}" destId="{B5EB225C-3EF8-4AF4-B031-E08C03F5CBD5}" srcOrd="0" destOrd="0" presId="urn:microsoft.com/office/officeart/2005/8/layout/process2"/>
    <dgm:cxn modelId="{4C178237-8316-4DDD-81D8-75B08A47CFB7}" type="presParOf" srcId="{90C1CFA1-0CEF-4A0D-9BD1-B0A0BCE81E1B}" destId="{448BFAC4-2D5A-4354-9D5E-620777466314}" srcOrd="1" destOrd="0" presId="urn:microsoft.com/office/officeart/2005/8/layout/process2"/>
    <dgm:cxn modelId="{5E3E0CB5-CE57-4C1D-A671-1E743A20342B}" type="presParOf" srcId="{448BFAC4-2D5A-4354-9D5E-620777466314}" destId="{89A3E565-399B-482F-85D1-88FCB50CF773}" srcOrd="0" destOrd="0" presId="urn:microsoft.com/office/officeart/2005/8/layout/process2"/>
    <dgm:cxn modelId="{B4E77DCC-E9D8-46E8-92D6-AA2F9B7AED6C}" type="presParOf" srcId="{90C1CFA1-0CEF-4A0D-9BD1-B0A0BCE81E1B}" destId="{DADCE10B-898A-4C9E-9239-1A5FB83C60E2}" srcOrd="2" destOrd="0" presId="urn:microsoft.com/office/officeart/2005/8/layout/process2"/>
    <dgm:cxn modelId="{35D2ABE3-6598-48D6-B9D5-73424ACD8EC1}" type="presParOf" srcId="{90C1CFA1-0CEF-4A0D-9BD1-B0A0BCE81E1B}" destId="{21E6ACEB-7366-4932-A8E1-54C10BDF0941}" srcOrd="3" destOrd="0" presId="urn:microsoft.com/office/officeart/2005/8/layout/process2"/>
    <dgm:cxn modelId="{CF95AFF7-DBF1-4FC6-B08E-9F7CBF23BF0D}" type="presParOf" srcId="{21E6ACEB-7366-4932-A8E1-54C10BDF0941}" destId="{7F1832FF-5E57-49C8-990E-AB3303701F37}" srcOrd="0" destOrd="0" presId="urn:microsoft.com/office/officeart/2005/8/layout/process2"/>
    <dgm:cxn modelId="{282E63A4-15A5-4149-9272-517ABE62731D}" type="presParOf" srcId="{90C1CFA1-0CEF-4A0D-9BD1-B0A0BCE81E1B}" destId="{73A64321-0ADF-4821-9FC8-D8121B644408}" srcOrd="4" destOrd="0" presId="urn:microsoft.com/office/officeart/2005/8/layout/process2"/>
    <dgm:cxn modelId="{81E73856-FF35-4561-AB22-4ACAB696705E}" type="presParOf" srcId="{90C1CFA1-0CEF-4A0D-9BD1-B0A0BCE81E1B}" destId="{093A0CBD-D583-4BF8-B7CA-76893C77559E}" srcOrd="5" destOrd="0" presId="urn:microsoft.com/office/officeart/2005/8/layout/process2"/>
    <dgm:cxn modelId="{688C9FFD-4718-44A2-8385-068DF1450934}" type="presParOf" srcId="{093A0CBD-D583-4BF8-B7CA-76893C77559E}" destId="{33A9A258-89BF-4765-84B8-811CF075AA4B}" srcOrd="0" destOrd="0" presId="urn:microsoft.com/office/officeart/2005/8/layout/process2"/>
    <dgm:cxn modelId="{4014F352-79E0-459A-BBFD-4226B8B147CE}" type="presParOf" srcId="{90C1CFA1-0CEF-4A0D-9BD1-B0A0BCE81E1B}" destId="{6D34CF91-9D05-4A1B-8E0D-E1B41532CF85}" srcOrd="6" destOrd="0" presId="urn:microsoft.com/office/officeart/2005/8/layout/process2"/>
    <dgm:cxn modelId="{863D5E10-2A33-48FB-BDBD-F699E394BD91}" type="presParOf" srcId="{90C1CFA1-0CEF-4A0D-9BD1-B0A0BCE81E1B}" destId="{32B19202-885F-4C20-971B-7CC2F8D191E3}" srcOrd="7" destOrd="0" presId="urn:microsoft.com/office/officeart/2005/8/layout/process2"/>
    <dgm:cxn modelId="{AD3A78F4-886F-442B-981D-1FA1EEEBAFA2}" type="presParOf" srcId="{32B19202-885F-4C20-971B-7CC2F8D191E3}" destId="{53E51E9C-A76F-48B2-B798-DC444FFA4374}" srcOrd="0" destOrd="0" presId="urn:microsoft.com/office/officeart/2005/8/layout/process2"/>
    <dgm:cxn modelId="{CAF91281-0B54-46F9-AA8E-A58478FCD46C}" type="presParOf" srcId="{90C1CFA1-0CEF-4A0D-9BD1-B0A0BCE81E1B}" destId="{C2934E0B-4B52-4376-89C7-FBDDD5539139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9ED8D-831E-45B2-BA62-61766C3025D2}">
      <dsp:nvSpPr>
        <dsp:cNvPr id="0" name=""/>
        <dsp:cNvSpPr/>
      </dsp:nvSpPr>
      <dsp:spPr>
        <a:xfrm>
          <a:off x="0" y="0"/>
          <a:ext cx="3219481" cy="7971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OD Skim of Link SD (</a:t>
          </a:r>
          <a:r>
            <a:rPr lang="en-US" sz="2200" kern="1200" dirty="0" err="1"/>
            <a:t>SD_skim</a:t>
          </a:r>
          <a:r>
            <a:rPr lang="en-US" sz="2200" kern="1200" dirty="0"/>
            <a:t>)</a:t>
          </a:r>
        </a:p>
      </dsp:txBody>
      <dsp:txXfrm>
        <a:off x="0" y="0"/>
        <a:ext cx="3219481" cy="797148"/>
      </dsp:txXfrm>
    </dsp:sp>
    <dsp:sp modelId="{390B255B-4360-422B-A763-24A532A5755B}">
      <dsp:nvSpPr>
        <dsp:cNvPr id="0" name=""/>
        <dsp:cNvSpPr/>
      </dsp:nvSpPr>
      <dsp:spPr>
        <a:xfrm>
          <a:off x="3302" y="817120"/>
          <a:ext cx="3219481" cy="126818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Perfectly correlated </a:t>
          </a:r>
          <a:r>
            <a:rPr lang="en-US" sz="2200" kern="1200" dirty="0"/>
            <a:t>link travel times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Upper bound</a:t>
          </a:r>
        </a:p>
      </dsp:txBody>
      <dsp:txXfrm>
        <a:off x="3302" y="817120"/>
        <a:ext cx="3219481" cy="1268189"/>
      </dsp:txXfrm>
    </dsp:sp>
    <dsp:sp modelId="{17E5A60A-47A4-4EEA-B56B-765A4DAF99AE}">
      <dsp:nvSpPr>
        <dsp:cNvPr id="0" name=""/>
        <dsp:cNvSpPr/>
      </dsp:nvSpPr>
      <dsp:spPr>
        <a:xfrm>
          <a:off x="3673511" y="19971"/>
          <a:ext cx="3219481" cy="797148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OD SD</a:t>
          </a:r>
        </a:p>
      </dsp:txBody>
      <dsp:txXfrm>
        <a:off x="3673511" y="19971"/>
        <a:ext cx="3219481" cy="797148"/>
      </dsp:txXfrm>
    </dsp:sp>
    <dsp:sp modelId="{6B94C3B1-FC90-4F0F-B5D4-430BFAC69290}">
      <dsp:nvSpPr>
        <dsp:cNvPr id="0" name=""/>
        <dsp:cNvSpPr/>
      </dsp:nvSpPr>
      <dsp:spPr>
        <a:xfrm>
          <a:off x="3673511" y="817120"/>
          <a:ext cx="3219481" cy="1268189"/>
        </a:xfrm>
        <a:prstGeom prst="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Requires a measure of </a:t>
          </a:r>
          <a:r>
            <a:rPr lang="en-US" sz="2200" b="1" kern="1200" dirty="0"/>
            <a:t>demand correlation (</a:t>
          </a:r>
          <a:r>
            <a:rPr lang="el-GR" sz="2200" b="1" kern="1200" dirty="0"/>
            <a:t>α</a:t>
          </a:r>
          <a:r>
            <a:rPr lang="en-US" sz="2200" b="1" kern="1200" dirty="0"/>
            <a:t>)</a:t>
          </a:r>
          <a:r>
            <a:rPr lang="en-US" sz="2200" kern="1200" dirty="0"/>
            <a:t> along the path</a:t>
          </a:r>
        </a:p>
      </dsp:txBody>
      <dsp:txXfrm>
        <a:off x="3673511" y="817120"/>
        <a:ext cx="3219481" cy="1268189"/>
      </dsp:txXfrm>
    </dsp:sp>
    <dsp:sp modelId="{C8D37F4C-DD42-4871-BC06-A68B5DA67C00}">
      <dsp:nvSpPr>
        <dsp:cNvPr id="0" name=""/>
        <dsp:cNvSpPr/>
      </dsp:nvSpPr>
      <dsp:spPr>
        <a:xfrm>
          <a:off x="7343720" y="19971"/>
          <a:ext cx="3219481" cy="797148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OD Skim of Link Variance (</a:t>
          </a:r>
          <a:r>
            <a:rPr lang="en-US" sz="2200" kern="1200" dirty="0" err="1"/>
            <a:t>VAR_skim</a:t>
          </a:r>
          <a:r>
            <a:rPr lang="en-US" sz="2200" kern="1200" dirty="0"/>
            <a:t>)</a:t>
          </a:r>
        </a:p>
      </dsp:txBody>
      <dsp:txXfrm>
        <a:off x="7343720" y="19971"/>
        <a:ext cx="3219481" cy="797148"/>
      </dsp:txXfrm>
    </dsp:sp>
    <dsp:sp modelId="{A00A2228-9F3A-411E-A9D1-E3C6BCFDBE94}">
      <dsp:nvSpPr>
        <dsp:cNvPr id="0" name=""/>
        <dsp:cNvSpPr/>
      </dsp:nvSpPr>
      <dsp:spPr>
        <a:xfrm>
          <a:off x="7343720" y="817120"/>
          <a:ext cx="3219481" cy="1268189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Independent </a:t>
          </a:r>
          <a:r>
            <a:rPr lang="en-US" sz="2200" kern="1200" dirty="0"/>
            <a:t>link travel times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/>
            <a:t>Lower bound</a:t>
          </a:r>
        </a:p>
      </dsp:txBody>
      <dsp:txXfrm>
        <a:off x="7343720" y="817120"/>
        <a:ext cx="3219481" cy="1268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B225C-3EF8-4AF4-B031-E08C03F5CBD5}">
      <dsp:nvSpPr>
        <dsp:cNvPr id="0" name=""/>
        <dsp:cNvSpPr/>
      </dsp:nvSpPr>
      <dsp:spPr>
        <a:xfrm>
          <a:off x="0" y="4816"/>
          <a:ext cx="3970610" cy="5974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+mn-ea"/>
              <a:cs typeface="+mn-cs"/>
            </a:rPr>
            <a:t>Run Highway Assignment</a:t>
          </a:r>
        </a:p>
      </dsp:txBody>
      <dsp:txXfrm>
        <a:off x="17498" y="22314"/>
        <a:ext cx="3935614" cy="562426"/>
      </dsp:txXfrm>
    </dsp:sp>
    <dsp:sp modelId="{448BFAC4-2D5A-4354-9D5E-620777466314}">
      <dsp:nvSpPr>
        <dsp:cNvPr id="0" name=""/>
        <dsp:cNvSpPr/>
      </dsp:nvSpPr>
      <dsp:spPr>
        <a:xfrm rot="5400000">
          <a:off x="1835481" y="622215"/>
          <a:ext cx="299646" cy="359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 rot="-5400000">
        <a:off x="1877432" y="652179"/>
        <a:ext cx="215745" cy="209752"/>
      </dsp:txXfrm>
    </dsp:sp>
    <dsp:sp modelId="{DADCE10B-898A-4C9E-9239-1A5FB83C60E2}">
      <dsp:nvSpPr>
        <dsp:cNvPr id="0" name=""/>
        <dsp:cNvSpPr/>
      </dsp:nvSpPr>
      <dsp:spPr>
        <a:xfrm>
          <a:off x="0" y="1001767"/>
          <a:ext cx="3970610" cy="597422"/>
        </a:xfrm>
        <a:prstGeom prst="roundRect">
          <a:avLst>
            <a:gd name="adj" fmla="val 1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+mn-ea"/>
              <a:cs typeface="+mn-cs"/>
            </a:rPr>
            <a:t>Compute Link Level SD</a:t>
          </a:r>
        </a:p>
      </dsp:txBody>
      <dsp:txXfrm>
        <a:off x="17498" y="1019265"/>
        <a:ext cx="3935614" cy="562426"/>
      </dsp:txXfrm>
    </dsp:sp>
    <dsp:sp modelId="{21E6ACEB-7366-4932-A8E1-54C10BDF0941}">
      <dsp:nvSpPr>
        <dsp:cNvPr id="0" name=""/>
        <dsp:cNvSpPr/>
      </dsp:nvSpPr>
      <dsp:spPr>
        <a:xfrm rot="5400000">
          <a:off x="1835481" y="1619166"/>
          <a:ext cx="299646" cy="359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 rot="-5400000">
        <a:off x="1877432" y="1649130"/>
        <a:ext cx="215745" cy="209752"/>
      </dsp:txXfrm>
    </dsp:sp>
    <dsp:sp modelId="{73A64321-0ADF-4821-9FC8-D8121B644408}">
      <dsp:nvSpPr>
        <dsp:cNvPr id="0" name=""/>
        <dsp:cNvSpPr/>
      </dsp:nvSpPr>
      <dsp:spPr>
        <a:xfrm>
          <a:off x="0" y="1998718"/>
          <a:ext cx="3970610" cy="597422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+mn-ea"/>
              <a:cs typeface="+mn-cs"/>
            </a:rPr>
            <a:t>Calculate Marginal SD</a:t>
          </a:r>
        </a:p>
      </dsp:txBody>
      <dsp:txXfrm>
        <a:off x="17498" y="2016216"/>
        <a:ext cx="3935614" cy="562426"/>
      </dsp:txXfrm>
    </dsp:sp>
    <dsp:sp modelId="{093A0CBD-D583-4BF8-B7CA-76893C77559E}">
      <dsp:nvSpPr>
        <dsp:cNvPr id="0" name=""/>
        <dsp:cNvSpPr/>
      </dsp:nvSpPr>
      <dsp:spPr>
        <a:xfrm rot="5400000">
          <a:off x="1835481" y="2616117"/>
          <a:ext cx="299646" cy="359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 rot="-5400000">
        <a:off x="1877432" y="2646081"/>
        <a:ext cx="215745" cy="209752"/>
      </dsp:txXfrm>
    </dsp:sp>
    <dsp:sp modelId="{6D34CF91-9D05-4A1B-8E0D-E1B41532CF85}">
      <dsp:nvSpPr>
        <dsp:cNvPr id="0" name=""/>
        <dsp:cNvSpPr/>
      </dsp:nvSpPr>
      <dsp:spPr>
        <a:xfrm>
          <a:off x="0" y="2995668"/>
          <a:ext cx="3970610" cy="597422"/>
        </a:xfrm>
        <a:prstGeom prst="roundRect">
          <a:avLst>
            <a:gd name="adj" fmla="val 1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+mn-ea"/>
              <a:cs typeface="+mn-cs"/>
            </a:rPr>
            <a:t>Compute Demand Commonality Factor and OD Correlation Measure</a:t>
          </a:r>
        </a:p>
      </dsp:txBody>
      <dsp:txXfrm>
        <a:off x="17498" y="3013166"/>
        <a:ext cx="3935614" cy="562426"/>
      </dsp:txXfrm>
    </dsp:sp>
    <dsp:sp modelId="{32B19202-885F-4C20-971B-7CC2F8D191E3}">
      <dsp:nvSpPr>
        <dsp:cNvPr id="0" name=""/>
        <dsp:cNvSpPr/>
      </dsp:nvSpPr>
      <dsp:spPr>
        <a:xfrm rot="5400000">
          <a:off x="1835481" y="3613067"/>
          <a:ext cx="299646" cy="359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 rot="-5400000">
        <a:off x="1877432" y="3643031"/>
        <a:ext cx="215745" cy="209752"/>
      </dsp:txXfrm>
    </dsp:sp>
    <dsp:sp modelId="{C2934E0B-4B52-4376-89C7-FBDDD5539139}">
      <dsp:nvSpPr>
        <dsp:cNvPr id="0" name=""/>
        <dsp:cNvSpPr/>
      </dsp:nvSpPr>
      <dsp:spPr>
        <a:xfrm>
          <a:off x="0" y="3992619"/>
          <a:ext cx="3970610" cy="597422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+mn-ea"/>
              <a:cs typeface="+mn-cs"/>
            </a:rPr>
            <a:t>Update Generalized Cost </a:t>
          </a:r>
        </a:p>
      </dsp:txBody>
      <dsp:txXfrm>
        <a:off x="17498" y="4010117"/>
        <a:ext cx="3935614" cy="562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0.56481</cdr:x>
      <cdr:y>0.16836</cdr:y>
    </cdr:from>
    <cdr:to>
      <cdr:x>0.57407</cdr:x>
      <cdr:y>0.84181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45C9E77C-B761-4405-8096-1E0DE287E8A6}"/>
            </a:ext>
          </a:extLst>
        </cdr:cNvPr>
        <cdr:cNvCxnSpPr/>
      </cdr:nvCxnSpPr>
      <cdr:spPr>
        <a:xfrm xmlns:a="http://schemas.openxmlformats.org/drawingml/2006/main" flipH="1" flipV="1">
          <a:off x="4648200" y="762000"/>
          <a:ext cx="76200" cy="304800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2035A-BAE1-4102-AC69-3D0C8387C3BE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EF47F-64D1-4722-99B2-85E01817B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3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that we have two measures:</a:t>
            </a:r>
            <a:r>
              <a:rPr lang="en-US" baseline="0" dirty="0"/>
              <a:t> link-level reliability and OD level</a:t>
            </a:r>
          </a:p>
          <a:p>
            <a:r>
              <a:rPr lang="en-US" baseline="0" dirty="0"/>
              <a:t>Mention SHRP2 Projects by name:</a:t>
            </a:r>
          </a:p>
          <a:p>
            <a:r>
              <a:rPr lang="en-US" dirty="0"/>
              <a:t>	- C04 “Improving Our Understanding How Highway Congestion and Pricing Affect Travel Demand”</a:t>
            </a:r>
          </a:p>
          <a:p>
            <a:r>
              <a:rPr lang="en-US" dirty="0"/>
              <a:t>	- L04 “Incorporating Reliability Performance Measures in Operations and Planning Modeling Tools”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D65C5-1E0F-4CFF-A077-CF6DE93811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66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EF47F-64D1-4722-99B2-85E01817B2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an average, the demand commonality is between 0.4-0.6 for most links in the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EF47F-64D1-4722-99B2-85E01817B2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7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outliers removed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D65C5-1E0F-4CFF-A077-CF6DE93811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F088B-17BA-45C3-9617-14752BFE29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1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1" y="207966"/>
            <a:ext cx="4305300" cy="400208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651" y="2403750"/>
            <a:ext cx="4352925" cy="2932907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333E48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62FE0-1C33-45E6-ABC9-A4D6F561A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Transportation Planning Applications Conference, Portland, OR</a:t>
            </a:r>
          </a:p>
        </p:txBody>
      </p:sp>
    </p:spTree>
    <p:extLst>
      <p:ext uri="{BB962C8B-B14F-4D97-AF65-F5344CB8AC3E}">
        <p14:creationId xmlns:p14="http://schemas.microsoft.com/office/powerpoint/2010/main" val="30886788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B1B6-7A03-4ADC-A5EB-A50FADFCA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9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164E2-56C5-4A39-8C19-7BB366E08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58750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6B56C-F223-4FBF-B060-3DC4D85C0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64378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Heading and content - medium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B1B6-7A03-4ADC-A5EB-A50FADFCA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Espace réservé du contenu 3"/>
          <p:cNvSpPr>
            <a:spLocks noGrp="1"/>
          </p:cNvSpPr>
          <p:nvPr>
            <p:ph sz="quarter" idx="17" hasCustomPrompt="1"/>
          </p:nvPr>
        </p:nvSpPr>
        <p:spPr>
          <a:xfrm>
            <a:off x="3791744" y="1277476"/>
            <a:ext cx="7678896" cy="4513729"/>
          </a:xfrm>
          <a:prstGeom prst="snip1Rect">
            <a:avLst/>
          </a:prstGeom>
          <a:solidFill>
            <a:schemeClr val="bg1"/>
          </a:solidFill>
        </p:spPr>
        <p:txBody>
          <a:bodyPr/>
          <a:lstStyle>
            <a:lvl1pPr marL="1052895" indent="0"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on the icon to insert a picture, then send to the background using the Format tab.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18"/>
          </p:nvPr>
        </p:nvSpPr>
        <p:spPr>
          <a:xfrm>
            <a:off x="-35861" y="2106833"/>
            <a:ext cx="4795649" cy="4775883"/>
          </a:xfrm>
          <a:custGeom>
            <a:avLst/>
            <a:gdLst>
              <a:gd name="connsiteX0" fmla="*/ 0 w 4419600"/>
              <a:gd name="connsiteY0" fmla="*/ 0 h 5257800"/>
              <a:gd name="connsiteX1" fmla="*/ 3682985 w 4419600"/>
              <a:gd name="connsiteY1" fmla="*/ 0 h 5257800"/>
              <a:gd name="connsiteX2" fmla="*/ 4419600 w 4419600"/>
              <a:gd name="connsiteY2" fmla="*/ 736615 h 5257800"/>
              <a:gd name="connsiteX3" fmla="*/ 4419600 w 4419600"/>
              <a:gd name="connsiteY3" fmla="*/ 5257800 h 5257800"/>
              <a:gd name="connsiteX4" fmla="*/ 0 w 4419600"/>
              <a:gd name="connsiteY4" fmla="*/ 5257800 h 5257800"/>
              <a:gd name="connsiteX5" fmla="*/ 0 w 4419600"/>
              <a:gd name="connsiteY5" fmla="*/ 0 h 5257800"/>
              <a:gd name="connsiteX0" fmla="*/ 0 w 4419600"/>
              <a:gd name="connsiteY0" fmla="*/ 6335 h 5264135"/>
              <a:gd name="connsiteX1" fmla="*/ 3682985 w 4419600"/>
              <a:gd name="connsiteY1" fmla="*/ 6335 h 5264135"/>
              <a:gd name="connsiteX2" fmla="*/ 4400550 w 4419600"/>
              <a:gd name="connsiteY2" fmla="*/ 0 h 5264135"/>
              <a:gd name="connsiteX3" fmla="*/ 4419600 w 4419600"/>
              <a:gd name="connsiteY3" fmla="*/ 5264135 h 5264135"/>
              <a:gd name="connsiteX4" fmla="*/ 0 w 4419600"/>
              <a:gd name="connsiteY4" fmla="*/ 5264135 h 5264135"/>
              <a:gd name="connsiteX5" fmla="*/ 0 w 4419600"/>
              <a:gd name="connsiteY5" fmla="*/ 6335 h 5264135"/>
              <a:gd name="connsiteX0" fmla="*/ 4419600 w 4511040"/>
              <a:gd name="connsiteY0" fmla="*/ 5264135 h 5355575"/>
              <a:gd name="connsiteX1" fmla="*/ 0 w 4511040"/>
              <a:gd name="connsiteY1" fmla="*/ 5264135 h 5355575"/>
              <a:gd name="connsiteX2" fmla="*/ 0 w 4511040"/>
              <a:gd name="connsiteY2" fmla="*/ 6335 h 5355575"/>
              <a:gd name="connsiteX3" fmla="*/ 3682985 w 4511040"/>
              <a:gd name="connsiteY3" fmla="*/ 6335 h 5355575"/>
              <a:gd name="connsiteX4" fmla="*/ 4400550 w 4511040"/>
              <a:gd name="connsiteY4" fmla="*/ 0 h 5355575"/>
              <a:gd name="connsiteX5" fmla="*/ 4511040 w 4511040"/>
              <a:gd name="connsiteY5" fmla="*/ 5355575 h 5355575"/>
              <a:gd name="connsiteX0" fmla="*/ 4419600 w 4487289"/>
              <a:gd name="connsiteY0" fmla="*/ 5264135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3433948 w 4487289"/>
              <a:gd name="connsiteY0" fmla="*/ 5252260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2462398 w 4487289"/>
              <a:gd name="connsiteY0" fmla="*/ 5233210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2462398 w 4468239"/>
              <a:gd name="connsiteY0" fmla="*/ 5233210 h 5264135"/>
              <a:gd name="connsiteX1" fmla="*/ 0 w 4468239"/>
              <a:gd name="connsiteY1" fmla="*/ 5264135 h 5264135"/>
              <a:gd name="connsiteX2" fmla="*/ 0 w 4468239"/>
              <a:gd name="connsiteY2" fmla="*/ 6335 h 5264135"/>
              <a:gd name="connsiteX3" fmla="*/ 3682985 w 4468239"/>
              <a:gd name="connsiteY3" fmla="*/ 6335 h 5264135"/>
              <a:gd name="connsiteX4" fmla="*/ 4400550 w 4468239"/>
              <a:gd name="connsiteY4" fmla="*/ 0 h 5264135"/>
              <a:gd name="connsiteX5" fmla="*/ 4468239 w 4468239"/>
              <a:gd name="connsiteY5" fmla="*/ 3275167 h 5264135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9193 h 5257800"/>
              <a:gd name="connsiteX5" fmla="*/ 4468239 w 4468239"/>
              <a:gd name="connsiteY5" fmla="*/ 3268832 h 5257800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268832 h 5257800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307651 h 5257800"/>
              <a:gd name="connsiteX0" fmla="*/ 2462398 w 4468239"/>
              <a:gd name="connsiteY0" fmla="*/ 5250166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307651 h 5257800"/>
              <a:gd name="connsiteX0" fmla="*/ 2454547 w 4468239"/>
              <a:gd name="connsiteY0" fmla="*/ 5273458 h 5273458"/>
              <a:gd name="connsiteX1" fmla="*/ 0 w 4468239"/>
              <a:gd name="connsiteY1" fmla="*/ 5257800 h 5273458"/>
              <a:gd name="connsiteX2" fmla="*/ 0 w 4468239"/>
              <a:gd name="connsiteY2" fmla="*/ 0 h 5273458"/>
              <a:gd name="connsiteX3" fmla="*/ 3682985 w 4468239"/>
              <a:gd name="connsiteY3" fmla="*/ 0 h 5273458"/>
              <a:gd name="connsiteX4" fmla="*/ 4431954 w 4468239"/>
              <a:gd name="connsiteY4" fmla="*/ 1430 h 5273458"/>
              <a:gd name="connsiteX5" fmla="*/ 4468239 w 4468239"/>
              <a:gd name="connsiteY5" fmla="*/ 3307651 h 5273458"/>
              <a:gd name="connsiteX0" fmla="*/ 2383889 w 4468239"/>
              <a:gd name="connsiteY0" fmla="*/ 5265694 h 5265694"/>
              <a:gd name="connsiteX1" fmla="*/ 0 w 4468239"/>
              <a:gd name="connsiteY1" fmla="*/ 5257800 h 5265694"/>
              <a:gd name="connsiteX2" fmla="*/ 0 w 4468239"/>
              <a:gd name="connsiteY2" fmla="*/ 0 h 5265694"/>
              <a:gd name="connsiteX3" fmla="*/ 3682985 w 4468239"/>
              <a:gd name="connsiteY3" fmla="*/ 0 h 5265694"/>
              <a:gd name="connsiteX4" fmla="*/ 4431954 w 4468239"/>
              <a:gd name="connsiteY4" fmla="*/ 1430 h 5265694"/>
              <a:gd name="connsiteX5" fmla="*/ 4468239 w 4468239"/>
              <a:gd name="connsiteY5" fmla="*/ 3307651 h 5265694"/>
              <a:gd name="connsiteX0" fmla="*/ 2470249 w 4468239"/>
              <a:gd name="connsiteY0" fmla="*/ 5257929 h 5257929"/>
              <a:gd name="connsiteX1" fmla="*/ 0 w 4468239"/>
              <a:gd name="connsiteY1" fmla="*/ 5257800 h 5257929"/>
              <a:gd name="connsiteX2" fmla="*/ 0 w 4468239"/>
              <a:gd name="connsiteY2" fmla="*/ 0 h 5257929"/>
              <a:gd name="connsiteX3" fmla="*/ 3682985 w 4468239"/>
              <a:gd name="connsiteY3" fmla="*/ 0 h 5257929"/>
              <a:gd name="connsiteX4" fmla="*/ 4431954 w 4468239"/>
              <a:gd name="connsiteY4" fmla="*/ 1430 h 5257929"/>
              <a:gd name="connsiteX5" fmla="*/ 4468239 w 4468239"/>
              <a:gd name="connsiteY5" fmla="*/ 3307651 h 5257929"/>
              <a:gd name="connsiteX0" fmla="*/ 2470249 w 4459633"/>
              <a:gd name="connsiteY0" fmla="*/ 5257929 h 5257929"/>
              <a:gd name="connsiteX1" fmla="*/ 0 w 4459633"/>
              <a:gd name="connsiteY1" fmla="*/ 5257800 h 5257929"/>
              <a:gd name="connsiteX2" fmla="*/ 0 w 4459633"/>
              <a:gd name="connsiteY2" fmla="*/ 0 h 5257929"/>
              <a:gd name="connsiteX3" fmla="*/ 3682985 w 4459633"/>
              <a:gd name="connsiteY3" fmla="*/ 0 h 5257929"/>
              <a:gd name="connsiteX4" fmla="*/ 4431954 w 4459633"/>
              <a:gd name="connsiteY4" fmla="*/ 1430 h 5257929"/>
              <a:gd name="connsiteX5" fmla="*/ 4459633 w 4459633"/>
              <a:gd name="connsiteY5" fmla="*/ 2972095 h 5257929"/>
              <a:gd name="connsiteX0" fmla="*/ 2573516 w 4459633"/>
              <a:gd name="connsiteY0" fmla="*/ 5247761 h 5257800"/>
              <a:gd name="connsiteX1" fmla="*/ 0 w 4459633"/>
              <a:gd name="connsiteY1" fmla="*/ 5257800 h 5257800"/>
              <a:gd name="connsiteX2" fmla="*/ 0 w 4459633"/>
              <a:gd name="connsiteY2" fmla="*/ 0 h 5257800"/>
              <a:gd name="connsiteX3" fmla="*/ 3682985 w 4459633"/>
              <a:gd name="connsiteY3" fmla="*/ 0 h 5257800"/>
              <a:gd name="connsiteX4" fmla="*/ 4431954 w 4459633"/>
              <a:gd name="connsiteY4" fmla="*/ 1430 h 5257800"/>
              <a:gd name="connsiteX5" fmla="*/ 4459633 w 4459633"/>
              <a:gd name="connsiteY5" fmla="*/ 2972095 h 5257800"/>
              <a:gd name="connsiteX0" fmla="*/ 2573516 w 4459633"/>
              <a:gd name="connsiteY0" fmla="*/ 5247761 h 5257800"/>
              <a:gd name="connsiteX1" fmla="*/ 0 w 4459633"/>
              <a:gd name="connsiteY1" fmla="*/ 5257800 h 5257800"/>
              <a:gd name="connsiteX2" fmla="*/ 0 w 4459633"/>
              <a:gd name="connsiteY2" fmla="*/ 0 h 5257800"/>
              <a:gd name="connsiteX3" fmla="*/ 4431954 w 4459633"/>
              <a:gd name="connsiteY3" fmla="*/ 1430 h 5257800"/>
              <a:gd name="connsiteX4" fmla="*/ 4459633 w 4459633"/>
              <a:gd name="connsiteY4" fmla="*/ 2972095 h 5257800"/>
              <a:gd name="connsiteX0" fmla="*/ 2573516 w 4468114"/>
              <a:gd name="connsiteY0" fmla="*/ 5247761 h 5257800"/>
              <a:gd name="connsiteX1" fmla="*/ 0 w 4468114"/>
              <a:gd name="connsiteY1" fmla="*/ 5257800 h 5257800"/>
              <a:gd name="connsiteX2" fmla="*/ 0 w 4468114"/>
              <a:gd name="connsiteY2" fmla="*/ 0 h 5257800"/>
              <a:gd name="connsiteX3" fmla="*/ 4466376 w 4468114"/>
              <a:gd name="connsiteY3" fmla="*/ 1430 h 5257800"/>
              <a:gd name="connsiteX4" fmla="*/ 4459633 w 4468114"/>
              <a:gd name="connsiteY4" fmla="*/ 2972095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8114" h="5257800">
                <a:moveTo>
                  <a:pt x="2573516" y="5247761"/>
                </a:moveTo>
                <a:lnTo>
                  <a:pt x="0" y="5257800"/>
                </a:lnTo>
                <a:lnTo>
                  <a:pt x="0" y="0"/>
                </a:lnTo>
                <a:lnTo>
                  <a:pt x="4466376" y="1430"/>
                </a:lnTo>
                <a:cubicBezTo>
                  <a:pt x="4472726" y="1756142"/>
                  <a:pt x="4459633" y="2972095"/>
                  <a:pt x="4459633" y="2972095"/>
                </a:cubicBezTo>
              </a:path>
            </a:pathLst>
          </a:custGeom>
          <a:solidFill>
            <a:schemeClr val="accent1">
              <a:lumMod val="20000"/>
              <a:lumOff val="80000"/>
              <a:alpha val="85000"/>
            </a:schemeClr>
          </a:solidFill>
        </p:spPr>
        <p:txBody>
          <a:bodyPr tIns="292987" rIns="259535"/>
          <a:lstStyle>
            <a:lvl1pPr marL="808018" indent="-266693">
              <a:buClr>
                <a:schemeClr val="accent2"/>
              </a:buClr>
              <a:tabLst/>
              <a:defRPr b="0">
                <a:solidFill>
                  <a:schemeClr val="tx1"/>
                </a:solidFill>
              </a:defRPr>
            </a:lvl1pPr>
            <a:lvl2pPr marL="921920" indent="-274668">
              <a:buClr>
                <a:schemeClr val="tx2"/>
              </a:buClr>
              <a:defRPr>
                <a:solidFill>
                  <a:schemeClr val="accent6"/>
                </a:solidFill>
              </a:defRPr>
            </a:lvl2pPr>
            <a:lvl3pPr marL="1196588" indent="-277211">
              <a:buClr>
                <a:schemeClr val="tx2"/>
              </a:buClr>
              <a:buFont typeface="Courier New" panose="02070309020205020404" pitchFamily="49" charset="0"/>
              <a:buChar char="-"/>
              <a:defRPr>
                <a:solidFill>
                  <a:schemeClr val="accent6"/>
                </a:solidFill>
              </a:defRPr>
            </a:lvl3pPr>
            <a:lvl4pPr marL="1505591" indent="-274668">
              <a:buClr>
                <a:schemeClr val="tx2"/>
              </a:buClr>
              <a:buSzPct val="90000"/>
              <a:buFont typeface="Wingdings" panose="05000000000000000000" pitchFamily="2" charset="2"/>
              <a:buChar char="w"/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909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B1B6-7A03-4ADC-A5EB-A50FADFCA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8912" y="1277472"/>
            <a:ext cx="10714181" cy="4639235"/>
          </a:xfrm>
        </p:spPr>
        <p:txBody>
          <a:bodyPr/>
          <a:lstStyle>
            <a:lvl1pPr marL="274668" marR="0" indent="-274668" algn="l" defTabSz="816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"/>
              <a:tabLst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7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A2D2F-1D71-4114-8779-409F8B0C2F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Transportation Planning Applications Conference, Portland, OR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631" y="6176963"/>
            <a:ext cx="1647619" cy="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85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952D9-51B5-4375-924C-6BB94A10A3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439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E4DE8-36B9-43AF-8C2A-B93F8CC47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810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E1BE0-70FF-4F32-A226-828780D4DA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4549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F7BD3-DAC3-4E19-8A99-71092BFE66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6999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7CE14-D74B-440E-B09B-213D082F8C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516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1550C-9B32-48EA-B97B-3FC213D46F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2043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73653-77E0-4F2C-B5BB-C3F09CA591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0525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333E48"/>
                </a:solidFill>
              </a:defRPr>
            </a:lvl1pPr>
          </a:lstStyle>
          <a:p>
            <a:pPr>
              <a:defRPr/>
            </a:pPr>
            <a:fld id="{0060B1B6-7A03-4ADC-A5EB-A50FADFCA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281931"/>
            <a:ext cx="1080776" cy="51396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228727" y="6038854"/>
            <a:ext cx="10648951" cy="23813"/>
          </a:xfrm>
          <a:prstGeom prst="line">
            <a:avLst/>
          </a:prstGeom>
          <a:ln w="57150">
            <a:solidFill>
              <a:srgbClr val="333E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2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  <p:sldLayoutId id="2147484331" r:id="rId8"/>
    <p:sldLayoutId id="2147484332" r:id="rId9"/>
    <p:sldLayoutId id="2147484333" r:id="rId10"/>
    <p:sldLayoutId id="2147484334" r:id="rId11"/>
    <p:sldLayoutId id="2147484335" r:id="rId12"/>
    <p:sldLayoutId id="2147484336" r:id="rId13"/>
    <p:sldLayoutId id="2147484337" r:id="rId14"/>
  </p:sldLayoutIdLst>
  <p:transition>
    <p:dissolve/>
  </p:transition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F9423A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800" kern="1200">
          <a:solidFill>
            <a:srgbClr val="333E48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333E48"/>
          </a:solidFill>
          <a:latin typeface="+mn-lt"/>
          <a:ea typeface="+mn-ea"/>
          <a:cs typeface="+mn-cs"/>
        </a:defRPr>
      </a:lvl3pPr>
      <a:lvl4pPr marL="1243013" indent="-214313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rgbClr val="333E48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33E48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urabhi.Gupta@wsp.com" TargetMode="External"/><Relationship Id="rId2" Type="http://schemas.openxmlformats.org/officeDocument/2006/relationships/hyperlink" Target="mailto:GRousseau@atlantaregional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Matt.Stratton@wsp.com" TargetMode="External"/><Relationship Id="rId4" Type="http://schemas.openxmlformats.org/officeDocument/2006/relationships/hyperlink" Target="mailto:peter@inrosoftwar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Reliability Measures in the ARC ABM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Matt Stratton (WSP)</a:t>
            </a:r>
          </a:p>
          <a:p>
            <a:r>
              <a:rPr lang="en-US" sz="2400" dirty="0"/>
              <a:t>Surabhi Gupta (WSP)</a:t>
            </a:r>
          </a:p>
          <a:p>
            <a:r>
              <a:rPr lang="en-US" sz="2400" dirty="0"/>
              <a:t>Peter Vovsha (INRO)</a:t>
            </a:r>
          </a:p>
          <a:p>
            <a:r>
              <a:rPr lang="en-US" sz="2400" dirty="0"/>
              <a:t>Guy Rousseau (ARC)</a:t>
            </a:r>
          </a:p>
          <a:p>
            <a:r>
              <a:rPr lang="en-US" sz="2400" dirty="0"/>
              <a:t>6/4/2019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4"/>
            <a:ext cx="3860800" cy="365125"/>
          </a:xfrm>
        </p:spPr>
        <p:txBody>
          <a:bodyPr/>
          <a:lstStyle/>
          <a:p>
            <a:r>
              <a:rPr lang="en-US" dirty="0"/>
              <a:t>Transportation Planning Applications Conference, Portland, 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628" y="6176770"/>
            <a:ext cx="1647619" cy="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9234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Guy Rousseau</a:t>
            </a:r>
          </a:p>
          <a:p>
            <a:pPr marL="457200" lvl="1" indent="0">
              <a:buNone/>
            </a:pPr>
            <a:r>
              <a:rPr lang="en-US" sz="2000" dirty="0">
                <a:hlinkClick r:id="rId2"/>
              </a:rPr>
              <a:t>GRousseau@atlantaregional.org</a:t>
            </a:r>
            <a:endParaRPr lang="en-US" sz="2000" dirty="0"/>
          </a:p>
          <a:p>
            <a:r>
              <a:rPr lang="en-US" sz="2400" dirty="0"/>
              <a:t>Surabhi Gupta</a:t>
            </a:r>
          </a:p>
          <a:p>
            <a:pPr marL="457200" lvl="1" indent="0">
              <a:buNone/>
            </a:pPr>
            <a:r>
              <a:rPr lang="en-US" sz="2000" dirty="0">
                <a:hlinkClick r:id="rId3"/>
              </a:rPr>
              <a:t>Surabhi.Gupta@wsp.com</a:t>
            </a:r>
            <a:endParaRPr lang="en-US" sz="2000" dirty="0"/>
          </a:p>
          <a:p>
            <a:r>
              <a:rPr lang="en-US" sz="2400" dirty="0"/>
              <a:t>Peter Vovsha</a:t>
            </a:r>
          </a:p>
          <a:p>
            <a:pPr marL="457200" lvl="1" indent="0">
              <a:buNone/>
            </a:pPr>
            <a:r>
              <a:rPr lang="en-US" sz="2000" dirty="0">
                <a:hlinkClick r:id="rId4"/>
              </a:rPr>
              <a:t>peter@inrosoftware.com</a:t>
            </a:r>
            <a:endParaRPr lang="en-US" sz="2000" dirty="0"/>
          </a:p>
          <a:p>
            <a:r>
              <a:rPr lang="en-US" sz="2400" dirty="0"/>
              <a:t>Matt Stratton</a:t>
            </a:r>
          </a:p>
          <a:p>
            <a:pPr marL="457200" lvl="1" indent="0">
              <a:buNone/>
            </a:pPr>
            <a:r>
              <a:rPr lang="en-US" sz="2000" dirty="0">
                <a:hlinkClick r:id="rId5"/>
              </a:rPr>
              <a:t>Matt.Stratton@wsp.com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631" y="6176963"/>
            <a:ext cx="1647619" cy="6000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42871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 funded by FHWA SHRP2 L04 grant</a:t>
            </a:r>
            <a:endParaRPr lang="en-US" sz="2400" dirty="0"/>
          </a:p>
          <a:p>
            <a:r>
              <a:rPr lang="en-US" sz="2400" dirty="0"/>
              <a:t>Build consistent practical methods for:</a:t>
            </a:r>
          </a:p>
          <a:p>
            <a:pPr lvl="1"/>
            <a:r>
              <a:rPr lang="en-US" sz="2000" dirty="0"/>
              <a:t>Link-level reliability function</a:t>
            </a:r>
          </a:p>
          <a:p>
            <a:pPr lvl="1"/>
            <a:r>
              <a:rPr lang="en-US" sz="2000" dirty="0"/>
              <a:t>Generalized cost (VDRF – Volume-Delay Reliability Function) for path building </a:t>
            </a:r>
          </a:p>
          <a:p>
            <a:pPr lvl="1"/>
            <a:r>
              <a:rPr lang="en-US" sz="2000" dirty="0"/>
              <a:t>OD trip reliability measures </a:t>
            </a:r>
          </a:p>
          <a:p>
            <a:r>
              <a:rPr lang="en-US" sz="2400" dirty="0"/>
              <a:t>Requirements:</a:t>
            </a:r>
          </a:p>
          <a:p>
            <a:pPr lvl="1"/>
            <a:r>
              <a:rPr lang="en-US" sz="2000" dirty="0"/>
              <a:t>Account for partial correlation between travel times on different links</a:t>
            </a:r>
          </a:p>
          <a:p>
            <a:pPr lvl="1"/>
            <a:r>
              <a:rPr lang="en-US" sz="2000" dirty="0"/>
              <a:t>Compatible with link-based static assignment (w/o route enumeration) and path-based DTA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591C-9B55-44CF-AF96-751A4F52582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26204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SD or Variance? That is the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33180" cy="3959355"/>
          </a:xfrm>
        </p:spPr>
        <p:txBody>
          <a:bodyPr>
            <a:normAutofit/>
          </a:bodyPr>
          <a:lstStyle/>
          <a:p>
            <a:r>
              <a:rPr lang="en-US" sz="2800" dirty="0"/>
              <a:t>SD (</a:t>
            </a:r>
            <a:r>
              <a:rPr lang="el-GR" sz="2800" dirty="0"/>
              <a:t>σ</a:t>
            </a:r>
            <a:r>
              <a:rPr lang="en-US" sz="2800" dirty="0"/>
              <a:t>) </a:t>
            </a:r>
            <a:r>
              <a:rPr lang="en-US" sz="2800" dirty="0"/>
              <a:t>is additive for perfectly correlated link times</a:t>
            </a:r>
            <a:r>
              <a:rPr lang="en-US" sz="2800" dirty="0"/>
              <a:t>:</a:t>
            </a:r>
          </a:p>
          <a:p>
            <a:pPr lvl="1"/>
            <a:r>
              <a:rPr lang="en-US" sz="2000" dirty="0"/>
              <a:t>Roads w/o intersections &amp; demand is persistent through the length of the road</a:t>
            </a:r>
          </a:p>
          <a:p>
            <a:pPr lvl="1"/>
            <a:r>
              <a:rPr lang="en-US" sz="2000" dirty="0"/>
              <a:t>SD can be added to VDF and skimmed</a:t>
            </a:r>
          </a:p>
          <a:p>
            <a:r>
              <a:rPr lang="en-US" sz="2800" dirty="0"/>
              <a:t>Variance (</a:t>
            </a:r>
            <a:r>
              <a:rPr lang="el-GR" sz="2800" dirty="0"/>
              <a:t>σ</a:t>
            </a:r>
            <a:r>
              <a:rPr lang="en-US" sz="2800" baseline="30000" dirty="0"/>
              <a:t>2</a:t>
            </a:r>
            <a:r>
              <a:rPr lang="en-US" sz="2800" dirty="0"/>
              <a:t>) </a:t>
            </a:r>
            <a:r>
              <a:rPr lang="en-US" sz="2800" dirty="0"/>
              <a:t>is additive for independent link times</a:t>
            </a:r>
            <a:r>
              <a:rPr lang="en-US" sz="2800" dirty="0"/>
              <a:t>:</a:t>
            </a:r>
          </a:p>
          <a:p>
            <a:pPr lvl="1"/>
            <a:r>
              <a:rPr lang="en-US" sz="2000" dirty="0"/>
              <a:t>Roads with intersections &amp; substantial demand turnover through the length of the road</a:t>
            </a:r>
          </a:p>
          <a:p>
            <a:pPr lvl="1"/>
            <a:r>
              <a:rPr lang="en-US" sz="2000" dirty="0"/>
              <a:t>Variance can be added to VDF and skimmed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C9AF-519A-4965-8D80-B445B0B4AF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18812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Volume-Delay-Reliability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927-91B3-4F99-BF2D-BB8E8529C945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631852A-FFC1-4CF8-B83A-B97DA03EA2F2}"/>
                  </a:ext>
                </a:extLst>
              </p:cNvPr>
              <p:cNvSpPr/>
              <p:nvPr/>
            </p:nvSpPr>
            <p:spPr>
              <a:xfrm>
                <a:off x="838200" y="1298365"/>
                <a:ext cx="5487956" cy="5109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𝑉𝐷𝐹</m:t>
                      </m:r>
                      <m:r>
                        <a:rPr lang="en-US" sz="2000" dirty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𝜹</m:t>
                          </m:r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𝑺𝑫</m:t>
                          </m:r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𝜹</m:t>
                              </m:r>
                            </m:e>
                          </m:d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𝑴𝑺𝑫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/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−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𝐶𝑜𝑟𝑟𝑒𝑙𝑎𝑡𝑖𝑜𝑛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𝐶𝑜𝑒𝑓𝑓𝑖𝑐𝑖𝑒𝑛𝑡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sz="2000" b="1" dirty="0"/>
                  <a:t>SD – Standard Deviation of Time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Estimated by facility type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Adopted Form: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CI = Mean congested time / free-flow time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Interaction with Lanes, Lane Change and Stops/Signal/Yield upstream/downstream</a:t>
                </a:r>
              </a:p>
              <a:p>
                <a:r>
                  <a:rPr lang="en-US" sz="2000" b="1" dirty="0"/>
                  <a:t>MSD – Marginal Standard Deviation of Time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MSD is proportional to the squared SD (or Var) of the link and inversely proportional to the SD of the entire route </a:t>
                </a:r>
                <a:r>
                  <a:rPr lang="en-US" sz="2000" b="1" dirty="0"/>
                  <a:t> </a:t>
                </a:r>
              </a:p>
              <a:p>
                <a:endParaRPr lang="en-US" b="1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631852A-FFC1-4CF8-B83A-B97DA03EA2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98365"/>
                <a:ext cx="5487956" cy="5109091"/>
              </a:xfrm>
              <a:prstGeom prst="rect">
                <a:avLst/>
              </a:prstGeom>
              <a:blipFill>
                <a:blip r:embed="rId3"/>
                <a:stretch>
                  <a:fillRect l="-1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71919927-A4D6-4313-A4E2-0CC370AB67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192141"/>
              </p:ext>
            </p:extLst>
          </p:nvPr>
        </p:nvGraphicFramePr>
        <p:xfrm>
          <a:off x="6077338" y="1298365"/>
          <a:ext cx="5775649" cy="4255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9812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D39D6-1E1B-4390-B28B-9E794D2C2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A2D2F-1D71-4114-8779-409F8B0C2F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4883279-E95D-4584-BEB3-3C5FE36794AD}"/>
              </a:ext>
            </a:extLst>
          </p:cNvPr>
          <p:cNvGrpSpPr/>
          <p:nvPr/>
        </p:nvGrpSpPr>
        <p:grpSpPr>
          <a:xfrm>
            <a:off x="675301" y="3197732"/>
            <a:ext cx="3771753" cy="2484611"/>
            <a:chOff x="1007496" y="3098529"/>
            <a:chExt cx="3238506" cy="2028281"/>
          </a:xfrm>
        </p:grpSpPr>
        <p:pic>
          <p:nvPicPr>
            <p:cNvPr id="12" name="Content Placeholder 3">
              <a:extLst>
                <a:ext uri="{FF2B5EF4-FFF2-40B4-BE49-F238E27FC236}">
                  <a16:creationId xmlns:a16="http://schemas.microsoft.com/office/drawing/2014/main" id="{3DC7DDD9-0C03-4B21-94A0-3F8409838F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496" y="3098529"/>
              <a:ext cx="3238506" cy="2028281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519AD9B-10E1-4BBD-A664-D0190F4644B5}"/>
                </a:ext>
              </a:extLst>
            </p:cNvPr>
            <p:cNvCxnSpPr/>
            <p:nvPr/>
          </p:nvCxnSpPr>
          <p:spPr>
            <a:xfrm flipV="1">
              <a:off x="1371600" y="3581400"/>
              <a:ext cx="2133600" cy="12192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2E49540-8180-4743-8F81-2F9F64AC1FA4}"/>
              </a:ext>
            </a:extLst>
          </p:cNvPr>
          <p:cNvGrpSpPr/>
          <p:nvPr/>
        </p:nvGrpSpPr>
        <p:grpSpPr>
          <a:xfrm>
            <a:off x="8232682" y="3197732"/>
            <a:ext cx="3678201" cy="2456631"/>
            <a:chOff x="4399485" y="3124200"/>
            <a:chExt cx="3220515" cy="2017013"/>
          </a:xfrm>
        </p:grpSpPr>
        <p:pic>
          <p:nvPicPr>
            <p:cNvPr id="13" name="Content Placeholder 3">
              <a:extLst>
                <a:ext uri="{FF2B5EF4-FFF2-40B4-BE49-F238E27FC236}">
                  <a16:creationId xmlns:a16="http://schemas.microsoft.com/office/drawing/2014/main" id="{56379BFD-72AD-48CB-98A0-19E2288FC8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9485" y="3124200"/>
              <a:ext cx="3220515" cy="2017013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5B48406-97B0-4854-B057-14EECD4BFAA9}"/>
                </a:ext>
              </a:extLst>
            </p:cNvPr>
            <p:cNvCxnSpPr/>
            <p:nvPr/>
          </p:nvCxnSpPr>
          <p:spPr>
            <a:xfrm flipV="1">
              <a:off x="4800600" y="4419600"/>
              <a:ext cx="2667000" cy="38099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ular Callout 60">
              <a:extLst>
                <a:ext uri="{FF2B5EF4-FFF2-40B4-BE49-F238E27FC236}">
                  <a16:creationId xmlns:a16="http://schemas.microsoft.com/office/drawing/2014/main" id="{E19B0983-8D51-438C-AFF3-CDCF43E3D6A2}"/>
                </a:ext>
              </a:extLst>
            </p:cNvPr>
            <p:cNvSpPr/>
            <p:nvPr/>
          </p:nvSpPr>
          <p:spPr>
            <a:xfrm>
              <a:off x="5416187" y="4794564"/>
              <a:ext cx="1143000" cy="144030"/>
            </a:xfrm>
            <a:prstGeom prst="wedgeRectCallout">
              <a:avLst>
                <a:gd name="adj1" fmla="val -90833"/>
                <a:gd name="adj2" fmla="val -2244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Negative Correlation</a:t>
              </a:r>
            </a:p>
          </p:txBody>
        </p:sp>
      </p:grp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FA74B2DE-C93E-46DB-B41C-DA84C581BC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2152485"/>
              </p:ext>
            </p:extLst>
          </p:nvPr>
        </p:nvGraphicFramePr>
        <p:xfrm>
          <a:off x="931145" y="656669"/>
          <a:ext cx="10566504" cy="2105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Arrow: Right 19">
            <a:extLst>
              <a:ext uri="{FF2B5EF4-FFF2-40B4-BE49-F238E27FC236}">
                <a16:creationId xmlns:a16="http://schemas.microsoft.com/office/drawing/2014/main" id="{8648C245-4F3C-4845-8FF7-80FA105CC9EA}"/>
              </a:ext>
            </a:extLst>
          </p:cNvPr>
          <p:cNvSpPr/>
          <p:nvPr/>
        </p:nvSpPr>
        <p:spPr>
          <a:xfrm>
            <a:off x="4138604" y="1596423"/>
            <a:ext cx="541716" cy="390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86">
              <a:latin typeface="+mj-lt"/>
            </a:endParaRPr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C7EB7067-D187-4589-BE2A-EF86DE59FD63}"/>
              </a:ext>
            </a:extLst>
          </p:cNvPr>
          <p:cNvSpPr/>
          <p:nvPr/>
        </p:nvSpPr>
        <p:spPr>
          <a:xfrm>
            <a:off x="7737256" y="1613559"/>
            <a:ext cx="541716" cy="3877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86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9B93B57-BCCC-46E7-8AD2-02CFBC96DC57}"/>
                  </a:ext>
                </a:extLst>
              </p:cNvPr>
              <p:cNvSpPr/>
              <p:nvPr/>
            </p:nvSpPr>
            <p:spPr>
              <a:xfrm>
                <a:off x="4772762" y="3142910"/>
                <a:ext cx="3134212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i="1" dirty="0"/>
                  <a:t>OD SD </a:t>
                </a:r>
                <a:r>
                  <a:rPr lang="en-US" b="1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l-GR" b="1" dirty="0"/>
                          <m:t>α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𝑺𝑫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𝒔𝒌𝒊𝒎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l-GR" b="1" dirty="0"/>
                              <m:t>α</m:t>
                            </m:r>
                          </m:e>
                        </m:d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𝒔𝒒𝒓𝒕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𝑽𝑨𝑹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𝒔𝒌𝒊𝒎</m:t>
                        </m:r>
                      </m:e>
                    </m:d>
                  </m:oMath>
                </a14:m>
                <a:r>
                  <a:rPr lang="en-US" dirty="0"/>
                  <a:t>)</a:t>
                </a:r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9B93B57-BCCC-46E7-8AD2-02CFBC96DC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762" y="3142910"/>
                <a:ext cx="3134212" cy="923330"/>
              </a:xfrm>
              <a:prstGeom prst="rect">
                <a:avLst/>
              </a:prstGeom>
              <a:blipFill>
                <a:blip r:embed="rId9"/>
                <a:stretch>
                  <a:fillRect l="-1751" t="-48344" r="-10895" b="-44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69600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Demand Correlation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3600" b="1" dirty="0"/>
                      <m:t>α</m:t>
                    </m:r>
                  </m:oMath>
                </a14:m>
                <a:r>
                  <a:rPr lang="en-US" dirty="0"/>
                  <a:t>) Estimation	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4278"/>
                <a:ext cx="10515600" cy="4842685"/>
              </a:xfrm>
            </p:spPr>
            <p:txBody>
              <a:bodyPr/>
              <a:lstStyle/>
              <a:p>
                <a:r>
                  <a:rPr lang="en-US" sz="2800" dirty="0"/>
                  <a:t>OD SD  ~ </a:t>
                </a:r>
                <a:r>
                  <a:rPr lang="el-GR" sz="2800" dirty="0"/>
                  <a:t>α</a:t>
                </a:r>
                <a14:m>
                  <m:oMath xmlns:m="http://schemas.openxmlformats.org/officeDocument/2006/math">
                    <m:r>
                      <a:rPr lang="en-US" sz="2800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US" sz="2800" dirty="0"/>
                  <a:t>Skim Link SD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nor/>
                          </m:rPr>
                          <a:rPr lang="el-GR" sz="2800" dirty="0"/>
                          <m:t>α</m:t>
                        </m:r>
                      </m:e>
                    </m:d>
                    <m:r>
                      <a:rPr lang="en-US" sz="2800" b="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US" sz="2800" dirty="0"/>
                  <a:t>Sqrt (Skim Link Variance )</a:t>
                </a:r>
              </a:p>
              <a:p>
                <a:pPr lvl="1"/>
                <a:r>
                  <a:rPr lang="en-US" sz="2000" dirty="0"/>
                  <a:t>OD SD = SD(OD Travel Time[epoch][Date])</a:t>
                </a:r>
              </a:p>
              <a:p>
                <a:pPr lvl="1"/>
                <a:r>
                  <a:rPr lang="en-US" sz="2000" dirty="0"/>
                  <a:t>Skim Link SD = OD Skim of Link SD</a:t>
                </a:r>
              </a:p>
              <a:p>
                <a:pPr lvl="1"/>
                <a:r>
                  <a:rPr lang="en-US" sz="2000" dirty="0"/>
                  <a:t>Sqrt (Skim Link Variance) = sqrt(OD skim of Link Variance)</a:t>
                </a:r>
              </a:p>
              <a:p>
                <a:r>
                  <a:rPr lang="en-US" sz="2800" dirty="0"/>
                  <a:t>Measure of Link Demand Correlation:  </a:t>
                </a:r>
              </a:p>
              <a:p>
                <a:pPr marL="0" indent="0" algn="ctr">
                  <a:buNone/>
                </a:pPr>
                <a:r>
                  <a:rPr lang="el-GR" sz="3143" b="1" dirty="0"/>
                  <a:t>α </a:t>
                </a:r>
                <a:r>
                  <a:rPr lang="en-US" sz="3143" b="1" dirty="0"/>
                  <a:t>= D*(b + d*F + e*(CI - 1))</a:t>
                </a:r>
                <a:endParaRPr lang="en-US" sz="2000" dirty="0"/>
              </a:p>
              <a:p>
                <a:pPr marL="342900" lvl="1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4278"/>
                <a:ext cx="10515600" cy="4842685"/>
              </a:xfrm>
              <a:blipFill>
                <a:blip r:embed="rId3"/>
                <a:stretch>
                  <a:fillRect l="-1043" t="-2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6927-91B3-4F99-BF2D-BB8E8529C94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1854583-66E2-4B7F-B509-E813B532C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926889"/>
              </p:ext>
            </p:extLst>
          </p:nvPr>
        </p:nvGraphicFramePr>
        <p:xfrm>
          <a:off x="1391656" y="3954641"/>
          <a:ext cx="9707269" cy="173490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514628">
                  <a:extLst>
                    <a:ext uri="{9D8B030D-6E8A-4147-A177-3AD203B41FA5}">
                      <a16:colId xmlns:a16="http://schemas.microsoft.com/office/drawing/2014/main" val="3278681162"/>
                    </a:ext>
                  </a:extLst>
                </a:gridCol>
                <a:gridCol w="1063972">
                  <a:extLst>
                    <a:ext uri="{9D8B030D-6E8A-4147-A177-3AD203B41FA5}">
                      <a16:colId xmlns:a16="http://schemas.microsoft.com/office/drawing/2014/main" val="3593929075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3403882508"/>
                    </a:ext>
                  </a:extLst>
                </a:gridCol>
                <a:gridCol w="1287169">
                  <a:extLst>
                    <a:ext uri="{9D8B030D-6E8A-4147-A177-3AD203B41FA5}">
                      <a16:colId xmlns:a16="http://schemas.microsoft.com/office/drawing/2014/main" val="1784208024"/>
                    </a:ext>
                  </a:extLst>
                </a:gridCol>
              </a:tblGrid>
              <a:tr h="2116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Variable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Notation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u="none" strike="noStrike" dirty="0" err="1">
                          <a:effectLst/>
                        </a:rPr>
                        <a:t>Coeff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u="none" strike="noStrike" dirty="0">
                          <a:effectLst/>
                        </a:rPr>
                        <a:t>T-stat 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extLst>
                  <a:ext uri="{0D108BD9-81ED-4DB2-BD59-A6C34878D82A}">
                    <a16:rowId xmlns:a16="http://schemas.microsoft.com/office/drawing/2014/main" val="3516105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>
                          <a:effectLst/>
                        </a:rPr>
                        <a:t>Demand commonality (D)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0.5364</a:t>
                      </a:r>
                    </a:p>
                  </a:txBody>
                  <a:tcPr marL="97971" marR="9797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592.8</a:t>
                      </a:r>
                    </a:p>
                  </a:txBody>
                  <a:tcPr marL="97971" marR="97971" marT="0" marB="0"/>
                </a:tc>
                <a:extLst>
                  <a:ext uri="{0D108BD9-81ED-4DB2-BD59-A6C34878D82A}">
                    <a16:rowId xmlns:a16="http://schemas.microsoft.com/office/drawing/2014/main" val="1874038888"/>
                  </a:ext>
                </a:extLst>
              </a:tr>
              <a:tr h="2939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dirty="0">
                          <a:effectLst/>
                        </a:rPr>
                        <a:t>Freeway Proportion (F) X Demand Commonality (D)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0.2764</a:t>
                      </a:r>
                    </a:p>
                  </a:txBody>
                  <a:tcPr marL="97971" marR="9797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244.3</a:t>
                      </a:r>
                    </a:p>
                  </a:txBody>
                  <a:tcPr marL="97971" marR="97971" marT="0" marB="0" anchor="b"/>
                </a:tc>
                <a:extLst>
                  <a:ext uri="{0D108BD9-81ED-4DB2-BD59-A6C34878D82A}">
                    <a16:rowId xmlns:a16="http://schemas.microsoft.com/office/drawing/2014/main" val="885478701"/>
                  </a:ext>
                </a:extLst>
              </a:tr>
              <a:tr h="3471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(Congestion Index-1) X Demand Commonality (D)</a:t>
                      </a: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0.3320</a:t>
                      </a:r>
                    </a:p>
                  </a:txBody>
                  <a:tcPr marL="97971" marR="9797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301.1</a:t>
                      </a:r>
                    </a:p>
                  </a:txBody>
                  <a:tcPr marL="97971" marR="97971" marT="0" marB="0" anchor="b"/>
                </a:tc>
                <a:extLst>
                  <a:ext uri="{0D108BD9-81ED-4DB2-BD59-A6C34878D82A}">
                    <a16:rowId xmlns:a16="http://schemas.microsoft.com/office/drawing/2014/main" val="2556359082"/>
                  </a:ext>
                </a:extLst>
              </a:tr>
              <a:tr h="4406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R</a:t>
                      </a:r>
                      <a:r>
                        <a:rPr lang="en-US" sz="2000" u="none" strike="noStrike" baseline="30000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0.925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6" marR="10886" marT="10886" marB="0" anchor="ctr"/>
                </a:tc>
                <a:extLst>
                  <a:ext uri="{0D108BD9-81ED-4DB2-BD59-A6C34878D82A}">
                    <a16:rowId xmlns:a16="http://schemas.microsoft.com/office/drawing/2014/main" val="3321692103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69802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63" y="251921"/>
            <a:ext cx="6023545" cy="1325563"/>
          </a:xfrm>
        </p:spPr>
        <p:txBody>
          <a:bodyPr/>
          <a:lstStyle/>
          <a:p>
            <a:r>
              <a:rPr lang="en-US" dirty="0"/>
              <a:t>Demand Commonality Skims (between consecutive links)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8EEC66-8833-4C66-B066-A209CBA64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3" y="1564056"/>
            <a:ext cx="6023545" cy="32971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0EF76E-1EC7-4676-B751-660593E7316B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1" r="49562"/>
          <a:stretch/>
        </p:blipFill>
        <p:spPr bwMode="auto">
          <a:xfrm>
            <a:off x="6966573" y="1133613"/>
            <a:ext cx="5009527" cy="43654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85928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Source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370" y="1521266"/>
            <a:ext cx="6774304" cy="399312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FA24383-463F-4742-95FC-AB8E9B2B8D56}"/>
              </a:ext>
            </a:extLst>
          </p:cNvPr>
          <p:cNvSpPr txBox="1">
            <a:spLocks/>
          </p:cNvSpPr>
          <p:nvPr/>
        </p:nvSpPr>
        <p:spPr>
          <a:xfrm>
            <a:off x="548952" y="1370601"/>
            <a:ext cx="4175169" cy="3677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800" kern="1200">
                <a:solidFill>
                  <a:srgbClr val="333E48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333E48"/>
                </a:solidFill>
                <a:latin typeface="+mn-lt"/>
                <a:ea typeface="+mn-ea"/>
                <a:cs typeface="+mn-cs"/>
              </a:defRPr>
            </a:lvl3pPr>
            <a:lvl4pPr marL="1243013" indent="-2143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rgbClr val="333E48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33E48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1877" lvl="1" indent="0">
              <a:buNone/>
            </a:pPr>
            <a:r>
              <a:rPr lang="en-US" sz="3729" dirty="0"/>
              <a:t>INRIX Data, </a:t>
            </a:r>
            <a:r>
              <a:rPr lang="en-US" sz="3700" dirty="0"/>
              <a:t>October</a:t>
            </a:r>
            <a:r>
              <a:rPr lang="en-US" sz="4000" dirty="0"/>
              <a:t> 2015</a:t>
            </a:r>
          </a:p>
          <a:p>
            <a:pPr marL="963400" indent="-571500"/>
            <a:r>
              <a:rPr lang="en-US" sz="3729" dirty="0"/>
              <a:t>Weekdays only</a:t>
            </a:r>
          </a:p>
          <a:p>
            <a:pPr marL="963400" indent="-571500"/>
            <a:r>
              <a:rPr lang="en-US" sz="3729" dirty="0"/>
              <a:t>46,000 links</a:t>
            </a:r>
          </a:p>
          <a:p>
            <a:pPr marL="963400" indent="-571500"/>
            <a:r>
              <a:rPr lang="en-US" sz="3729" dirty="0"/>
              <a:t>Time/speeds averaged with 15 minute intervals</a:t>
            </a:r>
          </a:p>
          <a:p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15060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Implementation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00201"/>
            <a:ext cx="6335886" cy="4457699"/>
          </a:xfrm>
        </p:spPr>
        <p:txBody>
          <a:bodyPr>
            <a:normAutofit/>
          </a:bodyPr>
          <a:lstStyle/>
          <a:p>
            <a:r>
              <a:rPr lang="en-US" sz="2800" dirty="0"/>
              <a:t>Loop of Highway programs to calculate Reliability Measures</a:t>
            </a:r>
          </a:p>
          <a:p>
            <a:r>
              <a:rPr lang="en-US" sz="2800" dirty="0"/>
              <a:t>MSA on Link Reliability Measure</a:t>
            </a:r>
          </a:p>
          <a:p>
            <a:r>
              <a:rPr lang="en-US" sz="2800" dirty="0"/>
              <a:t>Convergence within 2-3 reliability loops </a:t>
            </a:r>
          </a:p>
          <a:p>
            <a:endParaRPr lang="en-US" sz="2800" dirty="0"/>
          </a:p>
          <a:p>
            <a:pPr marL="685800" lvl="2" indent="0">
              <a:buNone/>
            </a:pPr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lvl="2"/>
            <a:endParaRPr lang="en-US" sz="20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9AED2E5-D90C-4EEC-A3A1-DA2A4B0B378A}"/>
              </a:ext>
            </a:extLst>
          </p:cNvPr>
          <p:cNvSpPr txBox="1">
            <a:spLocks/>
          </p:cNvSpPr>
          <p:nvPr/>
        </p:nvSpPr>
        <p:spPr>
          <a:xfrm>
            <a:off x="1088903" y="2824160"/>
            <a:ext cx="8229600" cy="294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800" kern="1200">
                <a:solidFill>
                  <a:srgbClr val="333E48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333E48"/>
                </a:solidFill>
                <a:latin typeface="+mn-lt"/>
                <a:ea typeface="+mn-ea"/>
                <a:cs typeface="+mn-cs"/>
              </a:defRPr>
            </a:lvl3pPr>
            <a:lvl4pPr marL="1243013" indent="-214313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  <a:defRPr sz="1350" kern="1200">
                <a:solidFill>
                  <a:srgbClr val="333E48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33E48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EA3980D-1FD7-437B-A3E6-639738471916}"/>
              </a:ext>
            </a:extLst>
          </p:cNvPr>
          <p:cNvGrpSpPr/>
          <p:nvPr/>
        </p:nvGrpSpPr>
        <p:grpSpPr>
          <a:xfrm>
            <a:off x="7278638" y="365129"/>
            <a:ext cx="4588550" cy="5463409"/>
            <a:chOff x="22864514" y="11556314"/>
            <a:chExt cx="4588550" cy="5463409"/>
          </a:xfrm>
        </p:grpSpPr>
        <p:graphicFrame>
          <p:nvGraphicFramePr>
            <p:cNvPr id="14" name="Diagram 13">
              <a:extLst>
                <a:ext uri="{FF2B5EF4-FFF2-40B4-BE49-F238E27FC236}">
                  <a16:creationId xmlns:a16="http://schemas.microsoft.com/office/drawing/2014/main" id="{71F92812-D0BE-45D1-B414-D35ADCE3A42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18526359"/>
                </p:ext>
              </p:extLst>
            </p:nvPr>
          </p:nvGraphicFramePr>
          <p:xfrm>
            <a:off x="22864514" y="12220498"/>
            <a:ext cx="3970610" cy="459485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F9D68B5-5110-4148-A158-DD2DC2E9724F}"/>
                </a:ext>
              </a:extLst>
            </p:cNvPr>
            <p:cNvSpPr txBox="1"/>
            <p:nvPr/>
          </p:nvSpPr>
          <p:spPr>
            <a:xfrm>
              <a:off x="23099579" y="11556314"/>
              <a:ext cx="33745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</a:rPr>
                <a:t>Demand from Mode Choice</a:t>
              </a: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C5A9916A-1B91-45B2-8AD9-921E85B1088C}"/>
                </a:ext>
              </a:extLst>
            </p:cNvPr>
            <p:cNvSpPr/>
            <p:nvPr/>
          </p:nvSpPr>
          <p:spPr>
            <a:xfrm>
              <a:off x="24786865" y="11950460"/>
              <a:ext cx="261257" cy="1959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86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92B51F6-A4AA-4C70-AA59-ABB5EE2AA4AC}"/>
                </a:ext>
              </a:extLst>
            </p:cNvPr>
            <p:cNvGrpSpPr/>
            <p:nvPr/>
          </p:nvGrpSpPr>
          <p:grpSpPr>
            <a:xfrm>
              <a:off x="24917495" y="12543853"/>
              <a:ext cx="2483018" cy="4475870"/>
              <a:chOff x="8755654" y="1445239"/>
              <a:chExt cx="1529880" cy="4777762"/>
            </a:xfrm>
          </p:grpSpPr>
          <p:cxnSp>
            <p:nvCxnSpPr>
              <p:cNvPr id="20" name="Elbow Connector 15">
                <a:extLst>
                  <a:ext uri="{FF2B5EF4-FFF2-40B4-BE49-F238E27FC236}">
                    <a16:creationId xmlns:a16="http://schemas.microsoft.com/office/drawing/2014/main" id="{BD5B24D7-D5A3-4000-8BB4-84192F455349}"/>
                  </a:ext>
                </a:extLst>
              </p:cNvPr>
              <p:cNvCxnSpPr/>
              <p:nvPr/>
            </p:nvCxnSpPr>
            <p:spPr>
              <a:xfrm rot="16200000" flipV="1">
                <a:off x="7598518" y="3535985"/>
                <a:ext cx="4777762" cy="596269"/>
              </a:xfrm>
              <a:prstGeom prst="bentConnector3">
                <a:avLst>
                  <a:gd name="adj1" fmla="val 99811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6">
                <a:extLst>
                  <a:ext uri="{FF2B5EF4-FFF2-40B4-BE49-F238E27FC236}">
                    <a16:creationId xmlns:a16="http://schemas.microsoft.com/office/drawing/2014/main" id="{333A7098-5FB1-4B2C-A135-822E391DF2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55654" y="5938498"/>
                <a:ext cx="1529880" cy="260656"/>
              </a:xfrm>
              <a:prstGeom prst="bentConnector3">
                <a:avLst>
                  <a:gd name="adj1" fmla="val 38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4E7F2C5-A3AE-4079-94F1-14DDA199549C}"/>
                </a:ext>
              </a:extLst>
            </p:cNvPr>
            <p:cNvSpPr txBox="1"/>
            <p:nvPr/>
          </p:nvSpPr>
          <p:spPr>
            <a:xfrm>
              <a:off x="26916635" y="12343047"/>
              <a:ext cx="536429" cy="440886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2286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Link-Level Reliability Measure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A2D2F-1D71-4114-8779-409F8B0C2F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Transportation Planning Applications Conference, Portland, 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30575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heme1_wid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44546A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_wide" id="{4658B007-8AC6-430D-B42B-132FD2EB1BCA}" vid="{BE87B81C-4FB2-43E6-ABED-D29DB6D8A3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Theme1_wide</Template>
  <TotalTime>413</TotalTime>
  <Words>652</Words>
  <Application>Microsoft Office PowerPoint</Application>
  <PresentationFormat>Widescreen</PresentationFormat>
  <Paragraphs>132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Courier New</vt:lpstr>
      <vt:lpstr>Wingdings</vt:lpstr>
      <vt:lpstr>Theme1_wide</vt:lpstr>
      <vt:lpstr>Implementing Reliability Measures in the ARC ABM </vt:lpstr>
      <vt:lpstr>Project Overview</vt:lpstr>
      <vt:lpstr>SD or Variance? That is the Question </vt:lpstr>
      <vt:lpstr>Volume-Delay-Reliability Function</vt:lpstr>
      <vt:lpstr>PowerPoint Presentation</vt:lpstr>
      <vt:lpstr>Demand Correlation ("α") Estimation </vt:lpstr>
      <vt:lpstr>Demand Commonality Skims (between consecutive links)</vt:lpstr>
      <vt:lpstr>Data Source</vt:lpstr>
      <vt:lpstr>Cube Implementation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Stratton, Matt</dc:creator>
  <cp:lastModifiedBy>Stratton, Matt</cp:lastModifiedBy>
  <cp:revision>60</cp:revision>
  <dcterms:created xsi:type="dcterms:W3CDTF">2019-05-02T20:45:37Z</dcterms:created>
  <dcterms:modified xsi:type="dcterms:W3CDTF">2019-05-31T21:57:19Z</dcterms:modified>
</cp:coreProperties>
</file>