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90" r:id="rId2"/>
    <p:sldId id="299" r:id="rId3"/>
    <p:sldId id="295" r:id="rId4"/>
    <p:sldId id="293" r:id="rId5"/>
    <p:sldId id="297" r:id="rId6"/>
    <p:sldId id="298" r:id="rId7"/>
    <p:sldId id="294" r:id="rId8"/>
    <p:sldId id="307" r:id="rId9"/>
    <p:sldId id="300" r:id="rId10"/>
    <p:sldId id="308" r:id="rId11"/>
    <p:sldId id="301" r:id="rId12"/>
    <p:sldId id="302" r:id="rId13"/>
    <p:sldId id="303" r:id="rId14"/>
    <p:sldId id="304" r:id="rId15"/>
    <p:sldId id="305" r:id="rId16"/>
    <p:sldId id="306" r:id="rId17"/>
    <p:sldId id="289" r:id="rId18"/>
    <p:sldId id="291" r:id="rId19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65F"/>
    <a:srgbClr val="006C69"/>
    <a:srgbClr val="D5E7E6"/>
    <a:srgbClr val="B9D8ED"/>
    <a:srgbClr val="A0D1CC"/>
    <a:srgbClr val="DFECF4"/>
    <a:srgbClr val="003B49"/>
    <a:srgbClr val="44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79796" autoAdjust="0"/>
  </p:normalViewPr>
  <p:slideViewPr>
    <p:cSldViewPr snapToGrid="0" snapToObjects="1">
      <p:cViewPr varScale="1">
        <p:scale>
          <a:sx n="90" d="100"/>
          <a:sy n="90" d="100"/>
        </p:scale>
        <p:origin x="508" y="64"/>
      </p:cViewPr>
      <p:guideLst/>
    </p:cSldViewPr>
  </p:slideViewPr>
  <p:outlineViewPr>
    <p:cViewPr>
      <p:scale>
        <a:sx n="33" d="100"/>
        <a:sy n="33" d="100"/>
      </p:scale>
      <p:origin x="0" y="-694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0" d="100"/>
          <a:sy n="150" d="100"/>
        </p:scale>
        <p:origin x="369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ore\GIS\Model%20Projects\ConnectSF-SFTP\Needs%20Assessment\Task%202-2%20-%20Sensitivity%20Testing\Task%203\2040%20scenarios%20AppC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ore\GIS\Model%20Projects\ConnectSF-SFTP\Needs%20Assessment\Task%202-2%20-%20Sensitivity%20Testing\Task%203\2040%20scenarios%20AppC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ore\GIS\Model%20Projects\ConnectSF-SFTP\Needs%20Assessment\Task%202-2%20-%20Sensitivity%20Testing\Task%203\2040%20scenarios%20AppC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ore\GIS\Model%20Projects\ConnectSF-SFTP\Needs%20Assessment\Task%202-2%20-%20Sensitivity%20Testing\Task%203\2040%20scenarios%20AppC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ore\GIS\Model%20Projects\ConnectSF-SFTP\Needs%20Assessment\Task%202-2%20-%20Sensitivity%20Testing\Task%203\2040%20scenarios%20AppCo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7"/>
          <c:order val="0"/>
          <c:tx>
            <c:strRef>
              <c:f>'Final Scen Comp'!$C$42</c:f>
              <c:strCache>
                <c:ptCount val="1"/>
                <c:pt idx="0">
                  <c:v>Walk &amp; Bike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D5E7E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'Final Scen Comp'!$D$39:$J$39</c:f>
              <c:strCache>
                <c:ptCount val="7"/>
                <c:pt idx="0">
                  <c:v>1:
TNC</c:v>
                </c:pt>
                <c:pt idx="1">
                  <c:v>2:
TNC Mature</c:v>
                </c:pt>
                <c:pt idx="2">
                  <c:v>3:
TNC,
AV Med</c:v>
                </c:pt>
                <c:pt idx="3">
                  <c:v>4:
TNC,
AV High</c:v>
                </c:pt>
                <c:pt idx="4">
                  <c:v>5:
AV,
AVTNC</c:v>
                </c:pt>
                <c:pt idx="5">
                  <c:v>6:
AV,
AVTNC
(share more)</c:v>
                </c:pt>
                <c:pt idx="6">
                  <c:v>7:
AV, AVTNC, +Cap</c:v>
                </c:pt>
              </c:strCache>
            </c:strRef>
          </c:cat>
          <c:val>
            <c:numRef>
              <c:f>'Final Scen Comp'!$D$42:$J$42</c:f>
              <c:numCache>
                <c:formatCode>0%</c:formatCode>
                <c:ptCount val="7"/>
                <c:pt idx="0">
                  <c:v>0.20434097467063597</c:v>
                </c:pt>
                <c:pt idx="1">
                  <c:v>0.20224803734138441</c:v>
                </c:pt>
                <c:pt idx="2">
                  <c:v>0.19483594704986568</c:v>
                </c:pt>
                <c:pt idx="3">
                  <c:v>0.18809941316397094</c:v>
                </c:pt>
                <c:pt idx="4">
                  <c:v>0.10304716125755702</c:v>
                </c:pt>
                <c:pt idx="5">
                  <c:v>4.346680589193605E-2</c:v>
                </c:pt>
                <c:pt idx="6">
                  <c:v>4.2712231935527929E-2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D2-4166-AE4A-F6EC31E7E973}"/>
            </c:ext>
          </c:extLst>
        </c:ser>
        <c:ser>
          <c:idx val="2"/>
          <c:order val="1"/>
          <c:tx>
            <c:strRef>
              <c:f>'Final Scen Comp'!$C$43</c:f>
              <c:strCache>
                <c:ptCount val="1"/>
                <c:pt idx="0">
                  <c:v>Transit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D5E7E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'Final Scen Comp'!$D$39:$J$39</c:f>
              <c:strCache>
                <c:ptCount val="7"/>
                <c:pt idx="0">
                  <c:v>1:
TNC</c:v>
                </c:pt>
                <c:pt idx="1">
                  <c:v>2:
TNC Mature</c:v>
                </c:pt>
                <c:pt idx="2">
                  <c:v>3:
TNC,
AV Med</c:v>
                </c:pt>
                <c:pt idx="3">
                  <c:v>4:
TNC,
AV High</c:v>
                </c:pt>
                <c:pt idx="4">
                  <c:v>5:
AV,
AVTNC</c:v>
                </c:pt>
                <c:pt idx="5">
                  <c:v>6:
AV,
AVTNC
(share more)</c:v>
                </c:pt>
                <c:pt idx="6">
                  <c:v>7:
AV, AVTNC, +Cap</c:v>
                </c:pt>
              </c:strCache>
            </c:strRef>
          </c:cat>
          <c:val>
            <c:numRef>
              <c:f>'Final Scen Comp'!$D$43:$J$43</c:f>
              <c:numCache>
                <c:formatCode>0%</c:formatCode>
                <c:ptCount val="7"/>
                <c:pt idx="0">
                  <c:v>0.20406733156818899</c:v>
                </c:pt>
                <c:pt idx="1">
                  <c:v>0.19959782432429715</c:v>
                </c:pt>
                <c:pt idx="2">
                  <c:v>0.1865198107773994</c:v>
                </c:pt>
                <c:pt idx="3">
                  <c:v>0.17218679299053735</c:v>
                </c:pt>
                <c:pt idx="4">
                  <c:v>0.1079057836490042</c:v>
                </c:pt>
                <c:pt idx="5">
                  <c:v>5.809478229822522E-2</c:v>
                </c:pt>
                <c:pt idx="6">
                  <c:v>5.6826765469198195E-2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D2-4166-AE4A-F6EC31E7E973}"/>
            </c:ext>
          </c:extLst>
        </c:ser>
        <c:ser>
          <c:idx val="3"/>
          <c:order val="2"/>
          <c:tx>
            <c:strRef>
              <c:f>'Final Scen Comp'!$C$44</c:f>
              <c:strCache>
                <c:ptCount val="1"/>
                <c:pt idx="0">
                  <c:v>Drive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D5E7E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'Final Scen Comp'!$D$39:$J$39</c:f>
              <c:strCache>
                <c:ptCount val="7"/>
                <c:pt idx="0">
                  <c:v>1:
TNC</c:v>
                </c:pt>
                <c:pt idx="1">
                  <c:v>2:
TNC Mature</c:v>
                </c:pt>
                <c:pt idx="2">
                  <c:v>3:
TNC,
AV Med</c:v>
                </c:pt>
                <c:pt idx="3">
                  <c:v>4:
TNC,
AV High</c:v>
                </c:pt>
                <c:pt idx="4">
                  <c:v>5:
AV,
AVTNC</c:v>
                </c:pt>
                <c:pt idx="5">
                  <c:v>6:
AV,
AVTNC
(share more)</c:v>
                </c:pt>
                <c:pt idx="6">
                  <c:v>7:
AV, AVTNC, +Cap</c:v>
                </c:pt>
              </c:strCache>
            </c:strRef>
          </c:cat>
          <c:val>
            <c:numRef>
              <c:f>'Final Scen Comp'!$D$44:$J$44</c:f>
              <c:numCache>
                <c:formatCode>0%</c:formatCode>
                <c:ptCount val="7"/>
                <c:pt idx="0">
                  <c:v>0.52699728826270464</c:v>
                </c:pt>
                <c:pt idx="1">
                  <c:v>0.51836108018850591</c:v>
                </c:pt>
                <c:pt idx="2">
                  <c:v>0.2526694214740593</c:v>
                </c:pt>
                <c:pt idx="3">
                  <c:v>2.692306573843049E-2</c:v>
                </c:pt>
                <c:pt idx="4">
                  <c:v>1.9386249451246281E-2</c:v>
                </c:pt>
                <c:pt idx="5">
                  <c:v>1.1701207102422423E-2</c:v>
                </c:pt>
                <c:pt idx="6">
                  <c:v>1.2166370714383281E-2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D2-4166-AE4A-F6EC31E7E973}"/>
            </c:ext>
          </c:extLst>
        </c:ser>
        <c:ser>
          <c:idx val="4"/>
          <c:order val="3"/>
          <c:tx>
            <c:strRef>
              <c:f>'Final Scen Comp'!$C$45</c:f>
              <c:strCache>
                <c:ptCount val="1"/>
                <c:pt idx="0">
                  <c:v>AV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D2-4166-AE4A-F6EC31E7E97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D2-4166-AE4A-F6EC31E7E9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D5E7E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'Final Scen Comp'!$D$39:$J$39</c:f>
              <c:strCache>
                <c:ptCount val="7"/>
                <c:pt idx="0">
                  <c:v>1:
TNC</c:v>
                </c:pt>
                <c:pt idx="1">
                  <c:v>2:
TNC Mature</c:v>
                </c:pt>
                <c:pt idx="2">
                  <c:v>3:
TNC,
AV Med</c:v>
                </c:pt>
                <c:pt idx="3">
                  <c:v>4:
TNC,
AV High</c:v>
                </c:pt>
                <c:pt idx="4">
                  <c:v>5:
AV,
AVTNC</c:v>
                </c:pt>
                <c:pt idx="5">
                  <c:v>6:
AV,
AVTNC
(share more)</c:v>
                </c:pt>
                <c:pt idx="6">
                  <c:v>7:
AV, AVTNC, +Cap</c:v>
                </c:pt>
              </c:strCache>
            </c:strRef>
          </c:cat>
          <c:val>
            <c:numRef>
              <c:f>'Final Scen Comp'!$D$45:$J$45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0.29254900047034332</c:v>
                </c:pt>
                <c:pt idx="3">
                  <c:v>0.54344891211418</c:v>
                </c:pt>
                <c:pt idx="4">
                  <c:v>0.35162667818212601</c:v>
                </c:pt>
                <c:pt idx="5">
                  <c:v>0.2268593237767893</c:v>
                </c:pt>
                <c:pt idx="6">
                  <c:v>0.23008400491736103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D2-4166-AE4A-F6EC31E7E973}"/>
            </c:ext>
          </c:extLst>
        </c:ser>
        <c:ser>
          <c:idx val="5"/>
          <c:order val="4"/>
          <c:tx>
            <c:strRef>
              <c:f>'Final Scen Comp'!$C$46</c:f>
              <c:strCache>
                <c:ptCount val="1"/>
                <c:pt idx="0">
                  <c:v>TNC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AD2-4166-AE4A-F6EC31E7E97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AD2-4166-AE4A-F6EC31E7E97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AD2-4166-AE4A-F6EC31E7E9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D5E7E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'Final Scen Comp'!$D$39:$J$39</c:f>
              <c:strCache>
                <c:ptCount val="7"/>
                <c:pt idx="0">
                  <c:v>1:
TNC</c:v>
                </c:pt>
                <c:pt idx="1">
                  <c:v>2:
TNC Mature</c:v>
                </c:pt>
                <c:pt idx="2">
                  <c:v>3:
TNC,
AV Med</c:v>
                </c:pt>
                <c:pt idx="3">
                  <c:v>4:
TNC,
AV High</c:v>
                </c:pt>
                <c:pt idx="4">
                  <c:v>5:
AV,
AVTNC</c:v>
                </c:pt>
                <c:pt idx="5">
                  <c:v>6:
AV,
AVTNC
(share more)</c:v>
                </c:pt>
                <c:pt idx="6">
                  <c:v>7:
AV, AVTNC, +Cap</c:v>
                </c:pt>
              </c:strCache>
            </c:strRef>
          </c:cat>
          <c:val>
            <c:numRef>
              <c:f>'Final Scen Comp'!$D$46:$J$46</c:f>
              <c:numCache>
                <c:formatCode>0%</c:formatCode>
                <c:ptCount val="7"/>
                <c:pt idx="0">
                  <c:v>6.4594405498470356E-2</c:v>
                </c:pt>
                <c:pt idx="1">
                  <c:v>7.9793058145812543E-2</c:v>
                </c:pt>
                <c:pt idx="2">
                  <c:v>7.34258202283323E-2</c:v>
                </c:pt>
                <c:pt idx="3">
                  <c:v>6.9341815992881195E-2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D2-4166-AE4A-F6EC31E7E973}"/>
            </c:ext>
          </c:extLst>
        </c:ser>
        <c:ser>
          <c:idx val="6"/>
          <c:order val="5"/>
          <c:tx>
            <c:strRef>
              <c:f>'Final Scen Comp'!$C$47</c:f>
              <c:strCache>
                <c:ptCount val="1"/>
                <c:pt idx="0">
                  <c:v>TNC-AV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D2-4166-AE4A-F6EC31E7E97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AD2-4166-AE4A-F6EC31E7E97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AD2-4166-AE4A-F6EC31E7E97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AD2-4166-AE4A-F6EC31E7E9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D5E7E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'Final Scen Comp'!$D$39:$J$39</c:f>
              <c:strCache>
                <c:ptCount val="7"/>
                <c:pt idx="0">
                  <c:v>1:
TNC</c:v>
                </c:pt>
                <c:pt idx="1">
                  <c:v>2:
TNC Mature</c:v>
                </c:pt>
                <c:pt idx="2">
                  <c:v>3:
TNC,
AV Med</c:v>
                </c:pt>
                <c:pt idx="3">
                  <c:v>4:
TNC,
AV High</c:v>
                </c:pt>
                <c:pt idx="4">
                  <c:v>5:
AV,
AVTNC</c:v>
                </c:pt>
                <c:pt idx="5">
                  <c:v>6:
AV,
AVTNC
(share more)</c:v>
                </c:pt>
                <c:pt idx="6">
                  <c:v>7:
AV, AVTNC, +Cap</c:v>
                </c:pt>
              </c:strCache>
            </c:strRef>
          </c:cat>
          <c:val>
            <c:numRef>
              <c:f>'Final Scen Comp'!$D$47:$J$47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0.41803412746006652</c:v>
                </c:pt>
                <c:pt idx="5">
                  <c:v>0.65987788093062705</c:v>
                </c:pt>
                <c:pt idx="6">
                  <c:v>0.65821062696352961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D2-4166-AE4A-F6EC31E7E9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468840128"/>
        <c:axId val="468846688"/>
      </c:barChart>
      <c:catAx>
        <c:axId val="46884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D5E7E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846688"/>
        <c:crosses val="autoZero"/>
        <c:auto val="1"/>
        <c:lblAlgn val="ctr"/>
        <c:lblOffset val="100"/>
        <c:noMultiLvlLbl val="0"/>
      </c:catAx>
      <c:valAx>
        <c:axId val="46884668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D5E7E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84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D5E7E6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D5E7E6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'Final Scen Comp'!$C$24</c:f>
              <c:strCache>
                <c:ptCount val="1"/>
                <c:pt idx="0">
                  <c:v>Total trips</c:v>
                </c:pt>
              </c:strCache>
            </c:strRef>
          </c:tx>
          <c:spPr>
            <a:solidFill>
              <a:srgbClr val="B9D8E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'Final Scen Comp'!$D$3:$J$3</c:f>
              <c:strCache>
                <c:ptCount val="7"/>
                <c:pt idx="0">
                  <c:v>1:
TNC</c:v>
                </c:pt>
                <c:pt idx="1">
                  <c:v>2:
TNC Mature</c:v>
                </c:pt>
                <c:pt idx="2">
                  <c:v>3:
TNC,
AV Med</c:v>
                </c:pt>
                <c:pt idx="3">
                  <c:v>4:
TNC,
AV High</c:v>
                </c:pt>
                <c:pt idx="4">
                  <c:v>5:
AV,
AVTNC</c:v>
                </c:pt>
                <c:pt idx="5">
                  <c:v>6:
AV,
AVTNC
(share more)</c:v>
                </c:pt>
                <c:pt idx="6">
                  <c:v>7:
AV, AVTNC, +Cap</c:v>
                </c:pt>
              </c:strCache>
            </c:strRef>
          </c:cat>
          <c:val>
            <c:numRef>
              <c:f>'Final Scen Comp'!$D$24:$J$24</c:f>
              <c:numCache>
                <c:formatCode>#,##0</c:formatCode>
                <c:ptCount val="7"/>
                <c:pt idx="0">
                  <c:v>5470000</c:v>
                </c:pt>
                <c:pt idx="1">
                  <c:v>5470000</c:v>
                </c:pt>
                <c:pt idx="2">
                  <c:v>5490000</c:v>
                </c:pt>
                <c:pt idx="3">
                  <c:v>5500000</c:v>
                </c:pt>
                <c:pt idx="4">
                  <c:v>5580000</c:v>
                </c:pt>
                <c:pt idx="5">
                  <c:v>5790000</c:v>
                </c:pt>
                <c:pt idx="6">
                  <c:v>5860000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0-4A26-B15F-1B9A43608B41}"/>
            </c:ext>
          </c:extLst>
        </c:ser>
        <c:ser>
          <c:idx val="1"/>
          <c:order val="1"/>
          <c:tx>
            <c:strRef>
              <c:f>'Final Scen Comp'!$C$25</c:f>
              <c:strCache>
                <c:ptCount val="1"/>
                <c:pt idx="0">
                  <c:v>Cum. % change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'Final Scen Comp'!$D$3:$J$3</c:f>
              <c:strCache>
                <c:ptCount val="7"/>
                <c:pt idx="0">
                  <c:v>1:
TNC</c:v>
                </c:pt>
                <c:pt idx="1">
                  <c:v>2:
TNC Mature</c:v>
                </c:pt>
                <c:pt idx="2">
                  <c:v>3:
TNC,
AV Med</c:v>
                </c:pt>
                <c:pt idx="3">
                  <c:v>4:
TNC,
AV High</c:v>
                </c:pt>
                <c:pt idx="4">
                  <c:v>5:
AV,
AVTNC</c:v>
                </c:pt>
                <c:pt idx="5">
                  <c:v>6:
AV,
AVTNC
(share more)</c:v>
                </c:pt>
                <c:pt idx="6">
                  <c:v>7:
AV, AVTNC, +Cap</c:v>
                </c:pt>
              </c:strCache>
            </c:strRef>
          </c:cat>
          <c:val>
            <c:numRef>
              <c:f>'Final Scen Comp'!$D$25:$J$25</c:f>
              <c:numCache>
                <c:formatCode>0.0%</c:formatCode>
                <c:ptCount val="7"/>
                <c:pt idx="1">
                  <c:v>0</c:v>
                </c:pt>
                <c:pt idx="2">
                  <c:v>3.6563071297988081E-3</c:v>
                </c:pt>
                <c:pt idx="3">
                  <c:v>5.4844606946984342E-3</c:v>
                </c:pt>
                <c:pt idx="4">
                  <c:v>2.0109689213893889E-2</c:v>
                </c:pt>
                <c:pt idx="5">
                  <c:v>5.8500914076782484E-2</c:v>
                </c:pt>
                <c:pt idx="6">
                  <c:v>7.1297989031078535E-2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0-4A26-B15F-1B9A43608B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468840128"/>
        <c:axId val="468846688"/>
      </c:barChart>
      <c:catAx>
        <c:axId val="46884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D5E7E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846688"/>
        <c:crosses val="autoZero"/>
        <c:auto val="1"/>
        <c:lblAlgn val="ctr"/>
        <c:lblOffset val="100"/>
        <c:noMultiLvlLbl val="0"/>
      </c:catAx>
      <c:valAx>
        <c:axId val="4688466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D5E7E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8401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rgbClr val="D5E7E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rgbClr val="D5E7E6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'Final Scen Comp'!$C$54</c:f>
              <c:strCache>
                <c:ptCount val="1"/>
                <c:pt idx="0">
                  <c:v>Walk &amp; Bike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'Final Scen Comp'!$D$51:$J$51</c:f>
              <c:strCache>
                <c:ptCount val="7"/>
                <c:pt idx="0">
                  <c:v>1:
TNC</c:v>
                </c:pt>
                <c:pt idx="1">
                  <c:v>2:
TNC Mature</c:v>
                </c:pt>
                <c:pt idx="2">
                  <c:v>3:
TNC,
AV Med</c:v>
                </c:pt>
                <c:pt idx="3">
                  <c:v>4:
TNC,
AV High</c:v>
                </c:pt>
                <c:pt idx="4">
                  <c:v>5:
AV,
AVTNC</c:v>
                </c:pt>
                <c:pt idx="5">
                  <c:v>6:
AV,
AVTNC
(share more)</c:v>
                </c:pt>
                <c:pt idx="6">
                  <c:v>7:
AV, AVTNC, +Cap</c:v>
                </c:pt>
              </c:strCache>
            </c:strRef>
          </c:cat>
          <c:val>
            <c:numRef>
              <c:f>'Final Scen Comp'!$D$54:$J$54</c:f>
              <c:numCache>
                <c:formatCode>#,##0</c:formatCode>
                <c:ptCount val="7"/>
                <c:pt idx="0">
                  <c:v>1361566.54</c:v>
                </c:pt>
                <c:pt idx="1">
                  <c:v>1359620.33</c:v>
                </c:pt>
                <c:pt idx="2">
                  <c:v>1298541.79</c:v>
                </c:pt>
                <c:pt idx="3">
                  <c:v>1238442.0599999998</c:v>
                </c:pt>
                <c:pt idx="4">
                  <c:v>740181.39999999991</c:v>
                </c:pt>
                <c:pt idx="5">
                  <c:v>348443.21</c:v>
                </c:pt>
                <c:pt idx="6">
                  <c:v>348280.94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5-4A3D-A097-7DBEE013E07B}"/>
            </c:ext>
          </c:extLst>
        </c:ser>
        <c:ser>
          <c:idx val="2"/>
          <c:order val="1"/>
          <c:tx>
            <c:strRef>
              <c:f>'Final Scen Comp'!$C$55</c:f>
              <c:strCache>
                <c:ptCount val="1"/>
                <c:pt idx="0">
                  <c:v>Transit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'Final Scen Comp'!$D$51:$J$51</c:f>
              <c:strCache>
                <c:ptCount val="7"/>
                <c:pt idx="0">
                  <c:v>1:
TNC</c:v>
                </c:pt>
                <c:pt idx="1">
                  <c:v>2:
TNC Mature</c:v>
                </c:pt>
                <c:pt idx="2">
                  <c:v>3:
TNC,
AV Med</c:v>
                </c:pt>
                <c:pt idx="3">
                  <c:v>4:
TNC,
AV High</c:v>
                </c:pt>
                <c:pt idx="4">
                  <c:v>5:
AV,
AVTNC</c:v>
                </c:pt>
                <c:pt idx="5">
                  <c:v>6:
AV,
AVTNC
(share more)</c:v>
                </c:pt>
                <c:pt idx="6">
                  <c:v>7:
AV, AVTNC, +Cap</c:v>
                </c:pt>
              </c:strCache>
            </c:strRef>
          </c:cat>
          <c:val>
            <c:numRef>
              <c:f>'Final Scen Comp'!$D$55:$J$55</c:f>
              <c:numCache>
                <c:formatCode>#,##0</c:formatCode>
                <c:ptCount val="7"/>
                <c:pt idx="0">
                  <c:v>9106076</c:v>
                </c:pt>
                <c:pt idx="1">
                  <c:v>8986789</c:v>
                </c:pt>
                <c:pt idx="2">
                  <c:v>8323268</c:v>
                </c:pt>
                <c:pt idx="3">
                  <c:v>7587202</c:v>
                </c:pt>
                <c:pt idx="4">
                  <c:v>5846087</c:v>
                </c:pt>
                <c:pt idx="5">
                  <c:v>4367725.3</c:v>
                </c:pt>
                <c:pt idx="6">
                  <c:v>4226369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05-4A3D-A097-7DBEE013E07B}"/>
            </c:ext>
          </c:extLst>
        </c:ser>
        <c:ser>
          <c:idx val="3"/>
          <c:order val="2"/>
          <c:tx>
            <c:strRef>
              <c:f>'Final Scen Comp'!$C$56</c:f>
              <c:strCache>
                <c:ptCount val="1"/>
                <c:pt idx="0">
                  <c:v>Drive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'Final Scen Comp'!$D$51:$J$51</c:f>
              <c:strCache>
                <c:ptCount val="7"/>
                <c:pt idx="0">
                  <c:v>1:
TNC</c:v>
                </c:pt>
                <c:pt idx="1">
                  <c:v>2:
TNC Mature</c:v>
                </c:pt>
                <c:pt idx="2">
                  <c:v>3:
TNC,
AV Med</c:v>
                </c:pt>
                <c:pt idx="3">
                  <c:v>4:
TNC,
AV High</c:v>
                </c:pt>
                <c:pt idx="4">
                  <c:v>5:
AV,
AVTNC</c:v>
                </c:pt>
                <c:pt idx="5">
                  <c:v>6:
AV,
AVTNC
(share more)</c:v>
                </c:pt>
                <c:pt idx="6">
                  <c:v>7:
AV, AVTNC, +Cap</c:v>
                </c:pt>
              </c:strCache>
            </c:strRef>
          </c:cat>
          <c:val>
            <c:numRef>
              <c:f>'Final Scen Comp'!$D$56:$J$56</c:f>
              <c:numCache>
                <c:formatCode>#,##0</c:formatCode>
                <c:ptCount val="7"/>
                <c:pt idx="0">
                  <c:v>21784609</c:v>
                </c:pt>
                <c:pt idx="1">
                  <c:v>21493013</c:v>
                </c:pt>
                <c:pt idx="2">
                  <c:v>9662918.4000000004</c:v>
                </c:pt>
                <c:pt idx="3">
                  <c:v>942195.91</c:v>
                </c:pt>
                <c:pt idx="4">
                  <c:v>695210.82</c:v>
                </c:pt>
                <c:pt idx="5">
                  <c:v>478450.16000000003</c:v>
                </c:pt>
                <c:pt idx="6">
                  <c:v>522870.85000000003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05-4A3D-A097-7DBEE013E07B}"/>
            </c:ext>
          </c:extLst>
        </c:ser>
        <c:ser>
          <c:idx val="4"/>
          <c:order val="3"/>
          <c:tx>
            <c:strRef>
              <c:f>'Final Scen Comp'!$C$57</c:f>
              <c:strCache>
                <c:ptCount val="1"/>
                <c:pt idx="0">
                  <c:v>AV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'Final Scen Comp'!$D$51:$J$51</c:f>
              <c:strCache>
                <c:ptCount val="7"/>
                <c:pt idx="0">
                  <c:v>1:
TNC</c:v>
                </c:pt>
                <c:pt idx="1">
                  <c:v>2:
TNC Mature</c:v>
                </c:pt>
                <c:pt idx="2">
                  <c:v>3:
TNC,
AV Med</c:v>
                </c:pt>
                <c:pt idx="3">
                  <c:v>4:
TNC,
AV High</c:v>
                </c:pt>
                <c:pt idx="4">
                  <c:v>5:
AV,
AVTNC</c:v>
                </c:pt>
                <c:pt idx="5">
                  <c:v>6:
AV,
AVTNC
(share more)</c:v>
                </c:pt>
                <c:pt idx="6">
                  <c:v>7:
AV, AVTNC, +Cap</c:v>
                </c:pt>
              </c:strCache>
            </c:strRef>
          </c:cat>
          <c:val>
            <c:numRef>
              <c:f>'Final Scen Comp'!$D$57:$J$57</c:f>
              <c:numCache>
                <c:formatCode>#,##0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15508126.200000001</c:v>
                </c:pt>
                <c:pt idx="3">
                  <c:v>25778617</c:v>
                </c:pt>
                <c:pt idx="4">
                  <c:v>18433765.199999999</c:v>
                </c:pt>
                <c:pt idx="5">
                  <c:v>13540249.800000001</c:v>
                </c:pt>
                <c:pt idx="6">
                  <c:v>14582913.1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05-4A3D-A097-7DBEE013E07B}"/>
            </c:ext>
          </c:extLst>
        </c:ser>
        <c:ser>
          <c:idx val="5"/>
          <c:order val="4"/>
          <c:tx>
            <c:strRef>
              <c:f>'Final Scen Comp'!$C$58</c:f>
              <c:strCache>
                <c:ptCount val="1"/>
                <c:pt idx="0">
                  <c:v>TNC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'Final Scen Comp'!$D$51:$J$51</c:f>
              <c:strCache>
                <c:ptCount val="7"/>
                <c:pt idx="0">
                  <c:v>1:
TNC</c:v>
                </c:pt>
                <c:pt idx="1">
                  <c:v>2:
TNC Mature</c:v>
                </c:pt>
                <c:pt idx="2">
                  <c:v>3:
TNC,
AV Med</c:v>
                </c:pt>
                <c:pt idx="3">
                  <c:v>4:
TNC,
AV High</c:v>
                </c:pt>
                <c:pt idx="4">
                  <c:v>5:
AV,
AVTNC</c:v>
                </c:pt>
                <c:pt idx="5">
                  <c:v>6:
AV,
AVTNC
(share more)</c:v>
                </c:pt>
                <c:pt idx="6">
                  <c:v>7:
AV, AVTNC, +Cap</c:v>
                </c:pt>
              </c:strCache>
            </c:strRef>
          </c:cat>
          <c:val>
            <c:numRef>
              <c:f>'Final Scen Comp'!$D$58:$J$58</c:f>
              <c:numCache>
                <c:formatCode>#,##0</c:formatCode>
                <c:ptCount val="7"/>
                <c:pt idx="0">
                  <c:v>998373.04</c:v>
                </c:pt>
                <c:pt idx="1">
                  <c:v>1314562.7799999998</c:v>
                </c:pt>
                <c:pt idx="2">
                  <c:v>1116759.8399999999</c:v>
                </c:pt>
                <c:pt idx="3">
                  <c:v>998524.75999999989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05-4A3D-A097-7DBEE013E07B}"/>
            </c:ext>
          </c:extLst>
        </c:ser>
        <c:ser>
          <c:idx val="6"/>
          <c:order val="5"/>
          <c:tx>
            <c:strRef>
              <c:f>'Final Scen Comp'!$C$59</c:f>
              <c:strCache>
                <c:ptCount val="1"/>
                <c:pt idx="0">
                  <c:v>TNC-AV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'Final Scen Comp'!$D$51:$J$51</c:f>
              <c:strCache>
                <c:ptCount val="7"/>
                <c:pt idx="0">
                  <c:v>1:
TNC</c:v>
                </c:pt>
                <c:pt idx="1">
                  <c:v>2:
TNC Mature</c:v>
                </c:pt>
                <c:pt idx="2">
                  <c:v>3:
TNC,
AV Med</c:v>
                </c:pt>
                <c:pt idx="3">
                  <c:v>4:
TNC,
AV High</c:v>
                </c:pt>
                <c:pt idx="4">
                  <c:v>5:
AV,
AVTNC</c:v>
                </c:pt>
                <c:pt idx="5">
                  <c:v>6:
AV,
AVTNC
(share more)</c:v>
                </c:pt>
                <c:pt idx="6">
                  <c:v>7:
AV, AVTNC, +Cap</c:v>
                </c:pt>
              </c:strCache>
            </c:strRef>
          </c:cat>
          <c:val>
            <c:numRef>
              <c:f>'Final Scen Comp'!$D$59:$J$59</c:f>
              <c:numCache>
                <c:formatCode>#,##0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11531496</c:v>
                </c:pt>
                <c:pt idx="5">
                  <c:v>20270786</c:v>
                </c:pt>
                <c:pt idx="6">
                  <c:v>21108654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05-4A3D-A097-7DBEE013E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68840128"/>
        <c:axId val="468846688"/>
      </c:barChart>
      <c:catAx>
        <c:axId val="46884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D5E7E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846688"/>
        <c:crosses val="autoZero"/>
        <c:auto val="1"/>
        <c:lblAlgn val="ctr"/>
        <c:lblOffset val="100"/>
        <c:noMultiLvlLbl val="0"/>
      </c:catAx>
      <c:valAx>
        <c:axId val="46884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D5E7E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84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D5E7E6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D5E7E6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'Final Scen Comp'!$C$89</c:f>
              <c:strCache>
                <c:ptCount val="1"/>
                <c:pt idx="0">
                  <c:v>Occupancy</c:v>
                </c:pt>
              </c:strCache>
            </c:strRef>
          </c:tx>
          <c:spPr>
            <a:solidFill>
              <a:srgbClr val="B9D8ED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D5E7E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'Final Scen Comp'!$D$3:$J$3</c:f>
              <c:strCache>
                <c:ptCount val="7"/>
                <c:pt idx="0">
                  <c:v>1:
TNC</c:v>
                </c:pt>
                <c:pt idx="1">
                  <c:v>2:
TNC Mature</c:v>
                </c:pt>
                <c:pt idx="2">
                  <c:v>3:
TNC,
AV Med</c:v>
                </c:pt>
                <c:pt idx="3">
                  <c:v>4:
TNC,
AV High</c:v>
                </c:pt>
                <c:pt idx="4">
                  <c:v>5:
AV,
AVTNC</c:v>
                </c:pt>
                <c:pt idx="5">
                  <c:v>6:
AV,
AVTNC
(share more)</c:v>
                </c:pt>
                <c:pt idx="6">
                  <c:v>7:
AV, AVTNC, +Cap</c:v>
                </c:pt>
              </c:strCache>
            </c:strRef>
          </c:cat>
          <c:val>
            <c:numRef>
              <c:f>'Final Scen Comp'!$D$89:$J$89</c:f>
              <c:numCache>
                <c:formatCode>#,##0.00</c:formatCode>
                <c:ptCount val="7"/>
                <c:pt idx="0">
                  <c:v>1.4667447435455059</c:v>
                </c:pt>
                <c:pt idx="1">
                  <c:v>1.4945046347073419</c:v>
                </c:pt>
                <c:pt idx="2">
                  <c:v>1.4958867836136072</c:v>
                </c:pt>
                <c:pt idx="3">
                  <c:v>1.492427994791375</c:v>
                </c:pt>
                <c:pt idx="4">
                  <c:v>1.5368672706203572</c:v>
                </c:pt>
                <c:pt idx="5">
                  <c:v>1.6788445986726401</c:v>
                </c:pt>
                <c:pt idx="6">
                  <c:v>1.676150291040029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0-46B5-A829-847381474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68840128"/>
        <c:axId val="468846688"/>
      </c:barChart>
      <c:catAx>
        <c:axId val="46884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D5E7E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846688"/>
        <c:crosses val="autoZero"/>
        <c:auto val="1"/>
        <c:lblAlgn val="ctr"/>
        <c:lblOffset val="100"/>
        <c:noMultiLvlLbl val="0"/>
      </c:catAx>
      <c:valAx>
        <c:axId val="46884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D5E7E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84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D5E7E6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'Final Scen Comp'!$C$122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rgbClr val="B9D8ED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D5E7E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'Final Scen Comp'!$D$3:$J$3</c:f>
              <c:strCache>
                <c:ptCount val="7"/>
                <c:pt idx="0">
                  <c:v>1:
TNC</c:v>
                </c:pt>
                <c:pt idx="1">
                  <c:v>2:
TNC Mature</c:v>
                </c:pt>
                <c:pt idx="2">
                  <c:v>3:
TNC,
AV Med</c:v>
                </c:pt>
                <c:pt idx="3">
                  <c:v>4:
TNC,
AV High</c:v>
                </c:pt>
                <c:pt idx="4">
                  <c:v>5:
AV,
AVTNC</c:v>
                </c:pt>
                <c:pt idx="5">
                  <c:v>6:
AV,
AVTNC
(share more)</c:v>
                </c:pt>
                <c:pt idx="6">
                  <c:v>7:
AV, AVTNC, +Cap</c:v>
                </c:pt>
              </c:strCache>
            </c:strRef>
          </c:cat>
          <c:val>
            <c:numRef>
              <c:f>'Final Scen Comp'!$D$122:$J$122</c:f>
              <c:numCache>
                <c:formatCode>0.00</c:formatCode>
                <c:ptCount val="7"/>
                <c:pt idx="0">
                  <c:v>1.6383240012127585</c:v>
                </c:pt>
                <c:pt idx="1">
                  <c:v>1.6350846010275069</c:v>
                </c:pt>
                <c:pt idx="2">
                  <c:v>1.4254453966638017</c:v>
                </c:pt>
                <c:pt idx="3">
                  <c:v>1.2633646814701081</c:v>
                </c:pt>
                <c:pt idx="4">
                  <c:v>1.1020043892954596</c:v>
                </c:pt>
                <c:pt idx="5">
                  <c:v>0.97502190475395745</c:v>
                </c:pt>
                <c:pt idx="6">
                  <c:v>0.97566666944822278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97-4699-A62F-7C92000B3E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8840128"/>
        <c:axId val="468846688"/>
      </c:barChart>
      <c:catAx>
        <c:axId val="46884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D5E7E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846688"/>
        <c:crosses val="autoZero"/>
        <c:auto val="1"/>
        <c:lblAlgn val="ctr"/>
        <c:lblOffset val="100"/>
        <c:noMultiLvlLbl val="0"/>
      </c:catAx>
      <c:valAx>
        <c:axId val="46884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D5E7E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84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D5E7E6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BB9FFF-474A-484D-84BD-4A30569048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0104B8-1E99-D84D-B45E-C7BBCF483A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32859-E577-064F-A66F-A5AA95950F95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202352-2410-BB43-8E22-7B6D9EDAED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C2E48-F3A8-B542-A984-DD65F54131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D5CE-3490-1645-82D9-81990B78E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0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8580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venir Next LT Pro" panose="020B0504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886619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174067"/>
            <a:ext cx="5486400" cy="382693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venir Next LT Pro" panose="020B0504020202020204" pitchFamily="34" charset="77"/>
              </a:defRPr>
            </a:lvl1pPr>
          </a:lstStyle>
          <a:p>
            <a:fld id="{FC3DE6E2-D3AA-9644-9854-6CD9C9720D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B05EB80-4D31-BF4A-82F2-403529C6E81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latin typeface="Avenir Next LT Pro" panose="020B0504020202020204" pitchFamily="34" charset="77"/>
              </a:defRPr>
            </a:lvl1pPr>
          </a:lstStyle>
          <a:p>
            <a:fld id="{15D4264D-96C5-704B-88D3-23E450DD5DC7}" type="datetimeFigureOut">
              <a:rPr lang="en-US" smtClean="0"/>
              <a:pPr/>
              <a:t>6/3/2019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23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983" rtl="0" eaLnBrk="1" latinLnBrk="0" hangingPunct="1">
      <a:defRPr sz="900" kern="1200">
        <a:solidFill>
          <a:schemeClr val="tx1"/>
        </a:solidFill>
        <a:latin typeface="Avenir Next LT Pro" panose="020B0504020202020204" pitchFamily="34" charset="77"/>
        <a:ea typeface="+mn-ea"/>
        <a:cs typeface="+mn-cs"/>
      </a:defRPr>
    </a:lvl1pPr>
    <a:lvl2pPr marL="342991" algn="l" defTabSz="685983" rtl="0" eaLnBrk="1" latinLnBrk="0" hangingPunct="1">
      <a:defRPr sz="900" kern="1200">
        <a:solidFill>
          <a:schemeClr val="tx1"/>
        </a:solidFill>
        <a:latin typeface="Avenir Next LT Pro" panose="020B0504020202020204" pitchFamily="34" charset="77"/>
        <a:ea typeface="+mn-ea"/>
        <a:cs typeface="+mn-cs"/>
      </a:defRPr>
    </a:lvl2pPr>
    <a:lvl3pPr marL="685983" algn="l" defTabSz="685983" rtl="0" eaLnBrk="1" latinLnBrk="0" hangingPunct="1">
      <a:defRPr sz="900" kern="1200">
        <a:solidFill>
          <a:schemeClr val="tx1"/>
        </a:solidFill>
        <a:latin typeface="Avenir Next LT Pro" panose="020B0504020202020204" pitchFamily="34" charset="77"/>
        <a:ea typeface="+mn-ea"/>
        <a:cs typeface="+mn-cs"/>
      </a:defRPr>
    </a:lvl3pPr>
    <a:lvl4pPr marL="1028974" algn="l" defTabSz="685983" rtl="0" eaLnBrk="1" latinLnBrk="0" hangingPunct="1">
      <a:defRPr sz="900" kern="1200">
        <a:solidFill>
          <a:schemeClr val="tx1"/>
        </a:solidFill>
        <a:latin typeface="Avenir Next LT Pro" panose="020B0504020202020204" pitchFamily="34" charset="77"/>
        <a:ea typeface="+mn-ea"/>
        <a:cs typeface="+mn-cs"/>
      </a:defRPr>
    </a:lvl4pPr>
    <a:lvl5pPr marL="1371966" algn="l" defTabSz="685983" rtl="0" eaLnBrk="1" latinLnBrk="0" hangingPunct="1">
      <a:defRPr sz="900" kern="1200">
        <a:solidFill>
          <a:schemeClr val="tx1"/>
        </a:solidFill>
        <a:latin typeface="Avenir Next LT Pro" panose="020B0504020202020204" pitchFamily="34" charset="77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887413"/>
            <a:ext cx="5480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DE6E2-D3AA-9644-9854-6CD9C9720DC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41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887413"/>
            <a:ext cx="5480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DE6E2-D3AA-9644-9854-6CD9C9720DC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92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887413"/>
            <a:ext cx="5480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DE6E2-D3AA-9644-9854-6CD9C9720DC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83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887413"/>
            <a:ext cx="5480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DE6E2-D3AA-9644-9854-6CD9C9720DC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242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887413"/>
            <a:ext cx="5480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DE6E2-D3AA-9644-9854-6CD9C9720DC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243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887413"/>
            <a:ext cx="5480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DE6E2-D3AA-9644-9854-6CD9C9720DC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06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887413"/>
            <a:ext cx="5480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DE6E2-D3AA-9644-9854-6CD9C9720DC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742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887413"/>
            <a:ext cx="5480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DE6E2-D3AA-9644-9854-6CD9C9720DC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12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887413"/>
            <a:ext cx="5480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DE6E2-D3AA-9644-9854-6CD9C9720DC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0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887413"/>
            <a:ext cx="5480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DE6E2-D3AA-9644-9854-6CD9C9720DC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927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887413"/>
            <a:ext cx="5480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DE6E2-D3AA-9644-9854-6CD9C9720DC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24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887413"/>
            <a:ext cx="5480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DE6E2-D3AA-9644-9854-6CD9C9720DC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0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887413"/>
            <a:ext cx="5480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DE6E2-D3AA-9644-9854-6CD9C9720DC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457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887413"/>
            <a:ext cx="5480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DE6E2-D3AA-9644-9854-6CD9C9720DC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73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887413"/>
            <a:ext cx="5480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DE6E2-D3AA-9644-9854-6CD9C9720DC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644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887413"/>
            <a:ext cx="5480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DE6E2-D3AA-9644-9854-6CD9C9720DC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9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blackWhite">
      <p:bgPr>
        <a:solidFill>
          <a:srgbClr val="006C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CE9F78-0A4C-B24F-A8CB-9651F0857C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030" y="3887251"/>
            <a:ext cx="1047047" cy="1047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699" y="341189"/>
            <a:ext cx="8520599" cy="2456086"/>
          </a:xfrm>
        </p:spPr>
        <p:txBody>
          <a:bodyPr anchor="b"/>
          <a:lstStyle>
            <a:lvl1pPr algn="l">
              <a:defRPr sz="5200">
                <a:solidFill>
                  <a:srgbClr val="B9D8E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699" y="2882535"/>
            <a:ext cx="8520599" cy="1047047"/>
          </a:xfrm>
        </p:spPr>
        <p:txBody>
          <a:bodyPr/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Google Shape;13;p2">
            <a:extLst>
              <a:ext uri="{FF2B5EF4-FFF2-40B4-BE49-F238E27FC236}">
                <a16:creationId xmlns:a16="http://schemas.microsoft.com/office/drawing/2014/main" id="{82FFE147-D1E1-4342-9752-3E2E84C04A48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 bwMode="black">
          <a:xfrm>
            <a:off x="311700" y="4014984"/>
            <a:ext cx="2836504" cy="7915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7FC1DD-1034-41B9-AAF7-A9E1EA3DD0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4274" y="4014842"/>
            <a:ext cx="5108023" cy="792108"/>
          </a:xfrm>
        </p:spPr>
        <p:txBody>
          <a:bodyPr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8896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B9D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1" y="216423"/>
            <a:ext cx="6096474" cy="603726"/>
          </a:xfrm>
          <a:prstGeom prst="callout1">
            <a:avLst>
              <a:gd name="adj1" fmla="val 97861"/>
              <a:gd name="adj2" fmla="val 99932"/>
              <a:gd name="adj3" fmla="val 98677"/>
              <a:gd name="adj4" fmla="val 50"/>
            </a:avLst>
          </a:prstGeom>
          <a:ln w="31750">
            <a:solidFill>
              <a:schemeClr val="bg1"/>
            </a:solidFill>
          </a:ln>
        </p:spPr>
        <p:txBody>
          <a:bodyPr tIns="91440" bIns="9144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49" y="1150390"/>
            <a:ext cx="8521150" cy="3486622"/>
          </a:xfrm>
        </p:spPr>
        <p:txBody>
          <a:bodyPr numCol="1" spcCol="457200"/>
          <a:lstStyle>
            <a:lvl1pPr marL="557784" indent="-557784">
              <a:buFont typeface="+mj-lt"/>
              <a:buAutoNum type="arabicPeriod"/>
              <a:defRPr sz="3600">
                <a:solidFill>
                  <a:srgbClr val="1B365F"/>
                </a:solidFill>
              </a:defRPr>
            </a:lvl1pPr>
            <a:lvl2pPr marL="548640">
              <a:defRPr sz="3200">
                <a:solidFill>
                  <a:srgbClr val="1B365F"/>
                </a:solidFill>
              </a:defRPr>
            </a:lvl2pPr>
            <a:lvl3pPr marL="822960">
              <a:buClr>
                <a:schemeClr val="bg1"/>
              </a:buClr>
              <a:defRPr>
                <a:solidFill>
                  <a:srgbClr val="1B365F"/>
                </a:solidFill>
              </a:defRPr>
            </a:lvl3pPr>
            <a:lvl4pPr marL="1097280">
              <a:buClr>
                <a:schemeClr val="bg1"/>
              </a:buClr>
              <a:defRPr>
                <a:solidFill>
                  <a:srgbClr val="1B365F"/>
                </a:solidFill>
              </a:defRPr>
            </a:lvl4pPr>
            <a:lvl5pPr marL="1271016">
              <a:buClr>
                <a:schemeClr val="bg1"/>
              </a:buClr>
              <a:defRPr>
                <a:solidFill>
                  <a:srgbClr val="1B365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E4C0-5F60-D249-BE07-DDD7BD7D9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48" cy="274097"/>
          </a:xfrm>
        </p:spPr>
        <p:txBody>
          <a:bodyPr/>
          <a:lstStyle>
            <a:lvl1pPr>
              <a:defRPr>
                <a:solidFill>
                  <a:srgbClr val="006C69"/>
                </a:solidFill>
              </a:defRPr>
            </a:lvl1pPr>
          </a:lstStyle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oogle Shape;20;p4">
            <a:extLst>
              <a:ext uri="{FF2B5EF4-FFF2-40B4-BE49-F238E27FC236}">
                <a16:creationId xmlns:a16="http://schemas.microsoft.com/office/drawing/2014/main" id="{7054BF50-23AE-F845-8D33-670D4C4AC3B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671750" y="216422"/>
            <a:ext cx="2160549" cy="6037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8E509A-76C3-F146-BE58-6872AE15EFF7}"/>
              </a:ext>
            </a:extLst>
          </p:cNvPr>
          <p:cNvCxnSpPr>
            <a:cxnSpLocks/>
          </p:cNvCxnSpPr>
          <p:nvPr userDrawn="1"/>
        </p:nvCxnSpPr>
        <p:spPr>
          <a:xfrm>
            <a:off x="311700" y="232007"/>
            <a:ext cx="6096474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48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A0D1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2253799" cy="1477328"/>
          </a:xfrm>
          <a:prstGeom prst="callout1">
            <a:avLst>
              <a:gd name="adj1" fmla="val 99938"/>
              <a:gd name="adj2" fmla="val 99962"/>
              <a:gd name="adj3" fmla="val 100175"/>
              <a:gd name="adj4" fmla="val 93"/>
            </a:avLst>
          </a:prstGeom>
          <a:ln w="28575">
            <a:solidFill>
              <a:schemeClr val="bg1"/>
            </a:solidFill>
          </a:ln>
        </p:spPr>
        <p:txBody>
          <a:bodyPr tIns="91440" bIns="91440" anchor="t" anchorCtr="0">
            <a:spAutoFit/>
          </a:bodyPr>
          <a:lstStyle>
            <a:lvl1pPr>
              <a:lnSpc>
                <a:spcPct val="100000"/>
              </a:lnSpc>
              <a:defRPr>
                <a:solidFill>
                  <a:srgbClr val="1B365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9550" y="339212"/>
            <a:ext cx="5862750" cy="4224845"/>
          </a:xfrm>
        </p:spPr>
        <p:txBody>
          <a:bodyPr/>
          <a:lstStyle>
            <a:lvl1pPr>
              <a:defRPr>
                <a:solidFill>
                  <a:srgbClr val="006C69"/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E4C0-5F60-D249-BE07-DDD7BD7D9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50" cy="274097"/>
          </a:xfrm>
        </p:spPr>
        <p:txBody>
          <a:bodyPr/>
          <a:lstStyle>
            <a:lvl1pPr>
              <a:defRPr>
                <a:solidFill>
                  <a:srgbClr val="006C69"/>
                </a:solidFill>
              </a:defRPr>
            </a:lvl1pPr>
          </a:lstStyle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BA27A4-FEFA-9142-B7A5-A68E8EA55493}"/>
              </a:ext>
            </a:extLst>
          </p:cNvPr>
          <p:cNvCxnSpPr>
            <a:cxnSpLocks/>
          </p:cNvCxnSpPr>
          <p:nvPr userDrawn="1"/>
        </p:nvCxnSpPr>
        <p:spPr>
          <a:xfrm>
            <a:off x="311700" y="445025"/>
            <a:ext cx="2253799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oogle Shape;26;p6">
            <a:extLst>
              <a:ext uri="{FF2B5EF4-FFF2-40B4-BE49-F238E27FC236}">
                <a16:creationId xmlns:a16="http://schemas.microsoft.com/office/drawing/2014/main" id="{9CB34C4A-4530-924D-B158-91F512976C4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04950" y="4099147"/>
            <a:ext cx="2160549" cy="603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206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A0D1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1" y="216423"/>
            <a:ext cx="6096474" cy="603726"/>
          </a:xfrm>
          <a:prstGeom prst="callout1">
            <a:avLst>
              <a:gd name="adj1" fmla="val 97861"/>
              <a:gd name="adj2" fmla="val 99932"/>
              <a:gd name="adj3" fmla="val 98677"/>
              <a:gd name="adj4" fmla="val 50"/>
            </a:avLst>
          </a:prstGeom>
          <a:ln w="31750">
            <a:solidFill>
              <a:schemeClr val="bg1"/>
            </a:solidFill>
          </a:ln>
        </p:spPr>
        <p:txBody>
          <a:bodyPr tIns="91440" bIns="91440"/>
          <a:lstStyle>
            <a:lvl1pPr>
              <a:lnSpc>
                <a:spcPct val="100000"/>
              </a:lnSpc>
              <a:defRPr>
                <a:solidFill>
                  <a:srgbClr val="1B365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49" y="1150390"/>
            <a:ext cx="8521150" cy="3486622"/>
          </a:xfrm>
        </p:spPr>
        <p:txBody>
          <a:bodyPr numCol="2" spcCol="457200"/>
          <a:lstStyle>
            <a:lvl1pPr>
              <a:defRPr>
                <a:solidFill>
                  <a:srgbClr val="006C69"/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E4C0-5F60-D249-BE07-DDD7BD7D9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48" cy="274097"/>
          </a:xfrm>
        </p:spPr>
        <p:txBody>
          <a:bodyPr/>
          <a:lstStyle>
            <a:lvl1pPr>
              <a:defRPr>
                <a:solidFill>
                  <a:srgbClr val="006C69"/>
                </a:solidFill>
              </a:defRPr>
            </a:lvl1pPr>
          </a:lstStyle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oogle Shape;20;p4">
            <a:extLst>
              <a:ext uri="{FF2B5EF4-FFF2-40B4-BE49-F238E27FC236}">
                <a16:creationId xmlns:a16="http://schemas.microsoft.com/office/drawing/2014/main" id="{7054BF50-23AE-F845-8D33-670D4C4AC3B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671750" y="216422"/>
            <a:ext cx="2160549" cy="6037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8E509A-76C3-F146-BE58-6872AE15EFF7}"/>
              </a:ext>
            </a:extLst>
          </p:cNvPr>
          <p:cNvCxnSpPr>
            <a:cxnSpLocks/>
          </p:cNvCxnSpPr>
          <p:nvPr userDrawn="1"/>
        </p:nvCxnSpPr>
        <p:spPr>
          <a:xfrm>
            <a:off x="311700" y="232007"/>
            <a:ext cx="6096474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081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A0D1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1" y="216423"/>
            <a:ext cx="6096474" cy="603726"/>
          </a:xfrm>
          <a:prstGeom prst="rect">
            <a:avLst/>
          </a:prstGeom>
          <a:ln w="31750">
            <a:noFill/>
          </a:ln>
        </p:spPr>
        <p:txBody>
          <a:bodyPr tIns="91440" bIns="91440"/>
          <a:lstStyle>
            <a:lvl1pPr>
              <a:lnSpc>
                <a:spcPct val="100000"/>
              </a:lnSpc>
              <a:defRPr>
                <a:solidFill>
                  <a:srgbClr val="1B365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49" y="1150390"/>
            <a:ext cx="8521150" cy="3486622"/>
          </a:xfrm>
        </p:spPr>
        <p:txBody>
          <a:bodyPr numCol="2" spcCol="457200"/>
          <a:lstStyle>
            <a:lvl1pPr>
              <a:defRPr>
                <a:solidFill>
                  <a:srgbClr val="006C69"/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E4C0-5F60-D249-BE07-DDD7BD7D9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48" cy="274097"/>
          </a:xfrm>
        </p:spPr>
        <p:txBody>
          <a:bodyPr/>
          <a:lstStyle>
            <a:lvl1pPr>
              <a:defRPr>
                <a:solidFill>
                  <a:srgbClr val="006C69"/>
                </a:solidFill>
              </a:defRPr>
            </a:lvl1pPr>
          </a:lstStyle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oogle Shape;20;p4">
            <a:extLst>
              <a:ext uri="{FF2B5EF4-FFF2-40B4-BE49-F238E27FC236}">
                <a16:creationId xmlns:a16="http://schemas.microsoft.com/office/drawing/2014/main" id="{7054BF50-23AE-F845-8D33-670D4C4AC3B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671750" y="216422"/>
            <a:ext cx="2160549" cy="603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753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rgbClr val="A0D1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1" y="216423"/>
            <a:ext cx="6096474" cy="603726"/>
          </a:xfrm>
          <a:prstGeom prst="callout1">
            <a:avLst>
              <a:gd name="adj1" fmla="val 97861"/>
              <a:gd name="adj2" fmla="val 99932"/>
              <a:gd name="adj3" fmla="val 98677"/>
              <a:gd name="adj4" fmla="val 50"/>
            </a:avLst>
          </a:prstGeom>
          <a:ln w="31750">
            <a:solidFill>
              <a:schemeClr val="bg1"/>
            </a:solidFill>
          </a:ln>
        </p:spPr>
        <p:txBody>
          <a:bodyPr tIns="91440" bIns="91440"/>
          <a:lstStyle>
            <a:lvl1pPr>
              <a:lnSpc>
                <a:spcPct val="100000"/>
              </a:lnSpc>
              <a:defRPr>
                <a:solidFill>
                  <a:srgbClr val="1B365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49" y="1150390"/>
            <a:ext cx="8521150" cy="3486622"/>
          </a:xfrm>
        </p:spPr>
        <p:txBody>
          <a:bodyPr numCol="1" spcCol="457200"/>
          <a:lstStyle>
            <a:lvl1pPr marL="557784" indent="-557784">
              <a:buFont typeface="+mj-lt"/>
              <a:buAutoNum type="arabicPeriod"/>
              <a:defRPr sz="3600">
                <a:solidFill>
                  <a:srgbClr val="006C69"/>
                </a:solidFill>
              </a:defRPr>
            </a:lvl1pPr>
            <a:lvl2pPr marL="548640"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22960">
              <a:buClr>
                <a:schemeClr val="bg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97280">
              <a:buClr>
                <a:schemeClr val="bg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71016">
              <a:buClr>
                <a:schemeClr val="bg1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E4C0-5F60-D249-BE07-DDD7BD7D9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48" cy="274097"/>
          </a:xfrm>
        </p:spPr>
        <p:txBody>
          <a:bodyPr/>
          <a:lstStyle>
            <a:lvl1pPr>
              <a:defRPr>
                <a:solidFill>
                  <a:srgbClr val="006C69"/>
                </a:solidFill>
              </a:defRPr>
            </a:lvl1pPr>
          </a:lstStyle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oogle Shape;20;p4">
            <a:extLst>
              <a:ext uri="{FF2B5EF4-FFF2-40B4-BE49-F238E27FC236}">
                <a16:creationId xmlns:a16="http://schemas.microsoft.com/office/drawing/2014/main" id="{7054BF50-23AE-F845-8D33-670D4C4AC3B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671750" y="216422"/>
            <a:ext cx="2160549" cy="6037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8E509A-76C3-F146-BE58-6872AE15EFF7}"/>
              </a:ext>
            </a:extLst>
          </p:cNvPr>
          <p:cNvCxnSpPr>
            <a:cxnSpLocks/>
          </p:cNvCxnSpPr>
          <p:nvPr userDrawn="1"/>
        </p:nvCxnSpPr>
        <p:spPr>
          <a:xfrm>
            <a:off x="311700" y="232007"/>
            <a:ext cx="6096474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613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3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4A9FAA-9B99-1640-9424-2CB11E2584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1700" y="4008406"/>
            <a:ext cx="791445" cy="7914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2253799" cy="1477328"/>
          </a:xfrm>
          <a:prstGeom prst="callout1">
            <a:avLst>
              <a:gd name="adj1" fmla="val 99938"/>
              <a:gd name="adj2" fmla="val 99962"/>
              <a:gd name="adj3" fmla="val 100175"/>
              <a:gd name="adj4" fmla="val 93"/>
            </a:avLst>
          </a:prstGeom>
          <a:ln w="28575">
            <a:solidFill>
              <a:srgbClr val="006C69"/>
            </a:solidFill>
          </a:ln>
        </p:spPr>
        <p:txBody>
          <a:bodyPr tIns="91440" bIns="91440" anchor="t" anchorCtr="0">
            <a:spAutoFit/>
          </a:bodyPr>
          <a:lstStyle>
            <a:lvl1pPr>
              <a:lnSpc>
                <a:spcPct val="100000"/>
              </a:lnSpc>
              <a:defRPr>
                <a:solidFill>
                  <a:srgbClr val="A0D1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9550" y="339212"/>
            <a:ext cx="5862750" cy="4224845"/>
          </a:xfrm>
        </p:spPr>
        <p:txBody>
          <a:bodyPr/>
          <a:lstStyle>
            <a:lvl1pPr>
              <a:defRPr>
                <a:solidFill>
                  <a:srgbClr val="B9D8ED"/>
                </a:solidFill>
              </a:defRPr>
            </a:lvl1pPr>
            <a:lvl2pPr>
              <a:defRPr>
                <a:solidFill>
                  <a:srgbClr val="B9D8ED"/>
                </a:solidFill>
              </a:defRPr>
            </a:lvl2pPr>
            <a:lvl3pPr>
              <a:buClr>
                <a:srgbClr val="006C69"/>
              </a:buClr>
              <a:defRPr>
                <a:solidFill>
                  <a:srgbClr val="B9D8ED"/>
                </a:solidFill>
              </a:defRPr>
            </a:lvl3pPr>
            <a:lvl4pPr>
              <a:buClr>
                <a:srgbClr val="006C69"/>
              </a:buClr>
              <a:defRPr>
                <a:solidFill>
                  <a:srgbClr val="B9D8ED"/>
                </a:solidFill>
              </a:defRPr>
            </a:lvl4pPr>
            <a:lvl5pPr>
              <a:buClr>
                <a:srgbClr val="006C69"/>
              </a:buClr>
              <a:defRPr>
                <a:solidFill>
                  <a:srgbClr val="B9D8E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E4C0-5F60-D249-BE07-DDD7BD7D9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50" cy="274097"/>
          </a:xfrm>
        </p:spPr>
        <p:txBody>
          <a:bodyPr/>
          <a:lstStyle>
            <a:lvl1pPr>
              <a:defRPr>
                <a:solidFill>
                  <a:srgbClr val="A0D1CC"/>
                </a:solidFill>
              </a:defRPr>
            </a:lvl1pPr>
          </a:lstStyle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BA27A4-FEFA-9142-B7A5-A68E8EA55493}"/>
              </a:ext>
            </a:extLst>
          </p:cNvPr>
          <p:cNvCxnSpPr>
            <a:cxnSpLocks/>
          </p:cNvCxnSpPr>
          <p:nvPr userDrawn="1"/>
        </p:nvCxnSpPr>
        <p:spPr>
          <a:xfrm>
            <a:off x="311700" y="445025"/>
            <a:ext cx="2253799" cy="0"/>
          </a:xfrm>
          <a:prstGeom prst="line">
            <a:avLst/>
          </a:prstGeom>
          <a:ln w="31750">
            <a:solidFill>
              <a:srgbClr val="006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oogle Shape;29;p7">
            <a:extLst>
              <a:ext uri="{FF2B5EF4-FFF2-40B4-BE49-F238E27FC236}">
                <a16:creationId xmlns:a16="http://schemas.microsoft.com/office/drawing/2014/main" id="{CCE14307-5294-D14B-B1E7-4E1A49D25EEB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 bwMode="black">
          <a:xfrm>
            <a:off x="404950" y="4099538"/>
            <a:ext cx="2160549" cy="602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6118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rgbClr val="003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95969E-635C-6A46-8D67-D0946D7B9A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4831" y="124795"/>
            <a:ext cx="782128" cy="782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1" y="216423"/>
            <a:ext cx="6096474" cy="603726"/>
          </a:xfrm>
          <a:prstGeom prst="callout1">
            <a:avLst>
              <a:gd name="adj1" fmla="val 97861"/>
              <a:gd name="adj2" fmla="val 99932"/>
              <a:gd name="adj3" fmla="val 98677"/>
              <a:gd name="adj4" fmla="val 50"/>
            </a:avLst>
          </a:prstGeom>
          <a:ln w="31750">
            <a:solidFill>
              <a:srgbClr val="006C69"/>
            </a:solidFill>
          </a:ln>
        </p:spPr>
        <p:txBody>
          <a:bodyPr tIns="91440" bIns="91440"/>
          <a:lstStyle>
            <a:lvl1pPr>
              <a:lnSpc>
                <a:spcPct val="100000"/>
              </a:lnSpc>
              <a:defRPr>
                <a:solidFill>
                  <a:srgbClr val="A0D1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49" y="1150390"/>
            <a:ext cx="8521150" cy="3486622"/>
          </a:xfrm>
        </p:spPr>
        <p:txBody>
          <a:bodyPr numCol="2" spcCol="457200"/>
          <a:lstStyle>
            <a:lvl1pPr>
              <a:defRPr>
                <a:solidFill>
                  <a:srgbClr val="B9D8ED"/>
                </a:solidFill>
              </a:defRPr>
            </a:lvl1pPr>
            <a:lvl2pPr>
              <a:defRPr>
                <a:solidFill>
                  <a:srgbClr val="B9D8ED"/>
                </a:solidFill>
              </a:defRPr>
            </a:lvl2pPr>
            <a:lvl3pPr>
              <a:buClr>
                <a:srgbClr val="006C69"/>
              </a:buClr>
              <a:defRPr>
                <a:solidFill>
                  <a:srgbClr val="B9D8ED"/>
                </a:solidFill>
              </a:defRPr>
            </a:lvl3pPr>
            <a:lvl4pPr>
              <a:buClr>
                <a:srgbClr val="006C69"/>
              </a:buClr>
              <a:defRPr>
                <a:solidFill>
                  <a:srgbClr val="B9D8ED"/>
                </a:solidFill>
              </a:defRPr>
            </a:lvl4pPr>
            <a:lvl5pPr>
              <a:buClr>
                <a:srgbClr val="006C69"/>
              </a:buClr>
              <a:defRPr>
                <a:solidFill>
                  <a:srgbClr val="B9D8E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E4C0-5F60-D249-BE07-DDD7BD7D9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48" cy="274097"/>
          </a:xfrm>
        </p:spPr>
        <p:txBody>
          <a:bodyPr/>
          <a:lstStyle>
            <a:lvl1pPr>
              <a:defRPr>
                <a:solidFill>
                  <a:srgbClr val="A0D1CC"/>
                </a:solidFill>
              </a:defRPr>
            </a:lvl1pPr>
          </a:lstStyle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8E509A-76C3-F146-BE58-6872AE15EFF7}"/>
              </a:ext>
            </a:extLst>
          </p:cNvPr>
          <p:cNvCxnSpPr>
            <a:cxnSpLocks/>
          </p:cNvCxnSpPr>
          <p:nvPr userDrawn="1"/>
        </p:nvCxnSpPr>
        <p:spPr>
          <a:xfrm>
            <a:off x="311700" y="232007"/>
            <a:ext cx="6096474" cy="0"/>
          </a:xfrm>
          <a:prstGeom prst="line">
            <a:avLst/>
          </a:prstGeom>
          <a:ln w="31750">
            <a:solidFill>
              <a:srgbClr val="006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oogle Shape;23;p5">
            <a:extLst>
              <a:ext uri="{FF2B5EF4-FFF2-40B4-BE49-F238E27FC236}">
                <a16:creationId xmlns:a16="http://schemas.microsoft.com/office/drawing/2014/main" id="{7A98F2E9-F4FF-E347-A31B-324AB883EC8D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 bwMode="black">
          <a:xfrm>
            <a:off x="6671750" y="216813"/>
            <a:ext cx="2160549" cy="602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3490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003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1" y="216423"/>
            <a:ext cx="6096474" cy="603726"/>
          </a:xfrm>
          <a:prstGeom prst="rect">
            <a:avLst/>
          </a:prstGeom>
          <a:ln w="31750">
            <a:noFill/>
          </a:ln>
        </p:spPr>
        <p:txBody>
          <a:bodyPr tIns="91440" bIns="91440"/>
          <a:lstStyle>
            <a:lvl1pPr>
              <a:lnSpc>
                <a:spcPct val="100000"/>
              </a:lnSpc>
              <a:defRPr>
                <a:solidFill>
                  <a:srgbClr val="A0D1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49" y="1150390"/>
            <a:ext cx="8521150" cy="3486622"/>
          </a:xfrm>
        </p:spPr>
        <p:txBody>
          <a:bodyPr numCol="2" spcCol="457200"/>
          <a:lstStyle>
            <a:lvl1pPr>
              <a:defRPr>
                <a:solidFill>
                  <a:srgbClr val="B9D8ED"/>
                </a:solidFill>
              </a:defRPr>
            </a:lvl1pPr>
            <a:lvl2pPr>
              <a:defRPr>
                <a:solidFill>
                  <a:srgbClr val="B9D8ED"/>
                </a:solidFill>
              </a:defRPr>
            </a:lvl2pPr>
            <a:lvl3pPr>
              <a:buClr>
                <a:srgbClr val="006C69"/>
              </a:buClr>
              <a:defRPr>
                <a:solidFill>
                  <a:srgbClr val="B9D8ED"/>
                </a:solidFill>
              </a:defRPr>
            </a:lvl3pPr>
            <a:lvl4pPr>
              <a:buClr>
                <a:srgbClr val="006C69"/>
              </a:buClr>
              <a:defRPr>
                <a:solidFill>
                  <a:srgbClr val="B9D8ED"/>
                </a:solidFill>
              </a:defRPr>
            </a:lvl4pPr>
            <a:lvl5pPr>
              <a:buClr>
                <a:srgbClr val="006C69"/>
              </a:buClr>
              <a:defRPr>
                <a:solidFill>
                  <a:srgbClr val="B9D8E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E4C0-5F60-D249-BE07-DDD7BD7D9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48" cy="274097"/>
          </a:xfrm>
        </p:spPr>
        <p:txBody>
          <a:bodyPr/>
          <a:lstStyle>
            <a:lvl1pPr>
              <a:defRPr>
                <a:solidFill>
                  <a:srgbClr val="A0D1CC"/>
                </a:solidFill>
              </a:defRPr>
            </a:lvl1pPr>
          </a:lstStyle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E20AE0-C9E0-7E42-AA2F-1894D6AD02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4831" y="124795"/>
            <a:ext cx="782128" cy="782128"/>
          </a:xfrm>
          <a:prstGeom prst="rect">
            <a:avLst/>
          </a:prstGeom>
        </p:spPr>
      </p:pic>
      <p:pic>
        <p:nvPicPr>
          <p:cNvPr id="9" name="Google Shape;23;p5">
            <a:extLst>
              <a:ext uri="{FF2B5EF4-FFF2-40B4-BE49-F238E27FC236}">
                <a16:creationId xmlns:a16="http://schemas.microsoft.com/office/drawing/2014/main" id="{27254C26-E5CC-4046-BEC9-668ED21BD8E7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 bwMode="black">
          <a:xfrm>
            <a:off x="6671750" y="216813"/>
            <a:ext cx="2160549" cy="602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417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003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1" y="216423"/>
            <a:ext cx="6096474" cy="603726"/>
          </a:xfrm>
          <a:prstGeom prst="callout1">
            <a:avLst>
              <a:gd name="adj1" fmla="val 97861"/>
              <a:gd name="adj2" fmla="val 99932"/>
              <a:gd name="adj3" fmla="val 98677"/>
              <a:gd name="adj4" fmla="val 50"/>
            </a:avLst>
          </a:prstGeom>
          <a:ln w="31750">
            <a:solidFill>
              <a:srgbClr val="006C69"/>
            </a:solidFill>
          </a:ln>
        </p:spPr>
        <p:txBody>
          <a:bodyPr tIns="91440" bIns="91440"/>
          <a:lstStyle>
            <a:lvl1pPr>
              <a:lnSpc>
                <a:spcPct val="100000"/>
              </a:lnSpc>
              <a:defRPr>
                <a:solidFill>
                  <a:srgbClr val="A0D1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49" y="1150390"/>
            <a:ext cx="8521150" cy="3486622"/>
          </a:xfrm>
        </p:spPr>
        <p:txBody>
          <a:bodyPr numCol="1" spcCol="457200"/>
          <a:lstStyle>
            <a:lvl1pPr marL="557784" indent="-557784">
              <a:buFont typeface="+mj-lt"/>
              <a:buAutoNum type="arabicPeriod"/>
              <a:defRPr sz="3600">
                <a:solidFill>
                  <a:srgbClr val="B9D8ED"/>
                </a:solidFill>
              </a:defRPr>
            </a:lvl1pPr>
            <a:lvl2pPr marL="548640">
              <a:defRPr sz="3200">
                <a:solidFill>
                  <a:srgbClr val="B9D8ED"/>
                </a:solidFill>
              </a:defRPr>
            </a:lvl2pPr>
            <a:lvl3pPr marL="822960">
              <a:buClr>
                <a:srgbClr val="006C69"/>
              </a:buClr>
              <a:defRPr>
                <a:solidFill>
                  <a:srgbClr val="B9D8ED"/>
                </a:solidFill>
              </a:defRPr>
            </a:lvl3pPr>
            <a:lvl4pPr marL="1097280">
              <a:buClr>
                <a:srgbClr val="006C69"/>
              </a:buClr>
              <a:defRPr>
                <a:solidFill>
                  <a:srgbClr val="B9D8ED"/>
                </a:solidFill>
              </a:defRPr>
            </a:lvl4pPr>
            <a:lvl5pPr marL="1271016">
              <a:buClr>
                <a:srgbClr val="006C69"/>
              </a:buClr>
              <a:defRPr>
                <a:solidFill>
                  <a:srgbClr val="B9D8E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E4C0-5F60-D249-BE07-DDD7BD7D9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48" cy="274097"/>
          </a:xfrm>
        </p:spPr>
        <p:txBody>
          <a:bodyPr/>
          <a:lstStyle>
            <a:lvl1pPr>
              <a:defRPr>
                <a:solidFill>
                  <a:srgbClr val="A0D1CC"/>
                </a:solidFill>
              </a:defRPr>
            </a:lvl1pPr>
          </a:lstStyle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8E509A-76C3-F146-BE58-6872AE15EFF7}"/>
              </a:ext>
            </a:extLst>
          </p:cNvPr>
          <p:cNvCxnSpPr>
            <a:cxnSpLocks/>
          </p:cNvCxnSpPr>
          <p:nvPr userDrawn="1"/>
        </p:nvCxnSpPr>
        <p:spPr>
          <a:xfrm>
            <a:off x="311700" y="232007"/>
            <a:ext cx="6096474" cy="0"/>
          </a:xfrm>
          <a:prstGeom prst="line">
            <a:avLst/>
          </a:prstGeom>
          <a:ln w="31750">
            <a:solidFill>
              <a:srgbClr val="006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8F3FA48-0D86-4B47-ADBD-6D4E9874D6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4831" y="124795"/>
            <a:ext cx="782128" cy="782128"/>
          </a:xfrm>
          <a:prstGeom prst="rect">
            <a:avLst/>
          </a:prstGeom>
        </p:spPr>
      </p:pic>
      <p:pic>
        <p:nvPicPr>
          <p:cNvPr id="11" name="Google Shape;23;p5">
            <a:extLst>
              <a:ext uri="{FF2B5EF4-FFF2-40B4-BE49-F238E27FC236}">
                <a16:creationId xmlns:a16="http://schemas.microsoft.com/office/drawing/2014/main" id="{599F8EF2-3F44-5F44-B74F-4F84BEC0D1AC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 bwMode="black">
          <a:xfrm>
            <a:off x="6671750" y="216813"/>
            <a:ext cx="2160549" cy="602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0665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006C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2253799" cy="1477328"/>
          </a:xfrm>
          <a:prstGeom prst="callout1">
            <a:avLst>
              <a:gd name="adj1" fmla="val 99938"/>
              <a:gd name="adj2" fmla="val 99962"/>
              <a:gd name="adj3" fmla="val 100175"/>
              <a:gd name="adj4" fmla="val 93"/>
            </a:avLst>
          </a:prstGeom>
          <a:ln w="28575">
            <a:solidFill>
              <a:srgbClr val="A0D1CC"/>
            </a:solidFill>
          </a:ln>
        </p:spPr>
        <p:txBody>
          <a:bodyPr tIns="91440" bIns="91440" anchor="t" anchorCtr="0">
            <a:sp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E4C0-5F60-D249-BE07-DDD7BD7D9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50" cy="274097"/>
          </a:xfrm>
        </p:spPr>
        <p:txBody>
          <a:bodyPr/>
          <a:lstStyle>
            <a:lvl1pPr>
              <a:defRPr>
                <a:solidFill>
                  <a:srgbClr val="A0D1CC"/>
                </a:solidFill>
              </a:defRPr>
            </a:lvl1pPr>
          </a:lstStyle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BA27A4-FEFA-9142-B7A5-A68E8EA55493}"/>
              </a:ext>
            </a:extLst>
          </p:cNvPr>
          <p:cNvCxnSpPr>
            <a:cxnSpLocks/>
          </p:cNvCxnSpPr>
          <p:nvPr userDrawn="1"/>
        </p:nvCxnSpPr>
        <p:spPr>
          <a:xfrm>
            <a:off x="311700" y="445025"/>
            <a:ext cx="2253799" cy="0"/>
          </a:xfrm>
          <a:prstGeom prst="line">
            <a:avLst/>
          </a:prstGeom>
          <a:ln w="31750">
            <a:solidFill>
              <a:srgbClr val="A0D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1716661-4998-D749-B65C-9BA205A2F0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1700" y="4008406"/>
            <a:ext cx="791445" cy="791445"/>
          </a:xfrm>
          <a:prstGeom prst="rect">
            <a:avLst/>
          </a:prstGeom>
        </p:spPr>
      </p:pic>
      <p:pic>
        <p:nvPicPr>
          <p:cNvPr id="10" name="Google Shape;29;p7">
            <a:extLst>
              <a:ext uri="{FF2B5EF4-FFF2-40B4-BE49-F238E27FC236}">
                <a16:creationId xmlns:a16="http://schemas.microsoft.com/office/drawing/2014/main" id="{F5EC9911-75D8-864A-8109-0269C68DF616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 bwMode="black">
          <a:xfrm>
            <a:off x="404950" y="4099538"/>
            <a:ext cx="2160549" cy="602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071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94551"/>
            <a:ext cx="8520600" cy="2697900"/>
          </a:xfrm>
        </p:spPr>
        <p:txBody>
          <a:bodyPr anchor="t" anchorCtr="0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CAEA3BE-45F4-B448-9290-E221140987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50" cy="274097"/>
          </a:xfrm>
        </p:spPr>
        <p:txBody>
          <a:bodyPr/>
          <a:lstStyle/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oogle Shape;17;p3">
            <a:extLst>
              <a:ext uri="{FF2B5EF4-FFF2-40B4-BE49-F238E27FC236}">
                <a16:creationId xmlns:a16="http://schemas.microsoft.com/office/drawing/2014/main" id="{7A4CCDCB-0535-254D-BD2B-FA56D0F67AE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11700" y="4014475"/>
            <a:ext cx="2836504" cy="79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670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006C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1" y="216423"/>
            <a:ext cx="6096474" cy="603726"/>
          </a:xfrm>
          <a:prstGeom prst="rect">
            <a:avLst/>
          </a:prstGeom>
          <a:ln w="31750">
            <a:noFill/>
          </a:ln>
        </p:spPr>
        <p:txBody>
          <a:bodyPr tIns="91440" bIns="9144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E4C0-5F60-D249-BE07-DDD7BD7D9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48" cy="274097"/>
          </a:xfrm>
        </p:spPr>
        <p:txBody>
          <a:bodyPr/>
          <a:lstStyle>
            <a:lvl1pPr>
              <a:defRPr>
                <a:solidFill>
                  <a:srgbClr val="A0D1CC"/>
                </a:solidFill>
              </a:defRPr>
            </a:lvl1pPr>
          </a:lstStyle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D52D01-33B5-C343-9D29-40ACA5D02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4831" y="124795"/>
            <a:ext cx="782128" cy="782128"/>
          </a:xfrm>
          <a:prstGeom prst="rect">
            <a:avLst/>
          </a:prstGeom>
        </p:spPr>
      </p:pic>
      <p:pic>
        <p:nvPicPr>
          <p:cNvPr id="8" name="Google Shape;23;p5">
            <a:extLst>
              <a:ext uri="{FF2B5EF4-FFF2-40B4-BE49-F238E27FC236}">
                <a16:creationId xmlns:a16="http://schemas.microsoft.com/office/drawing/2014/main" id="{4821F7FD-E7B3-2F49-9E91-432F4C293606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 bwMode="black">
          <a:xfrm>
            <a:off x="6671750" y="216813"/>
            <a:ext cx="2160549" cy="602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6502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30736"/>
            <a:ext cx="2253799" cy="1523494"/>
          </a:xfrm>
          <a:prstGeom prst="rect">
            <a:avLst/>
          </a:prstGeom>
          <a:ln w="28575">
            <a:noFill/>
          </a:ln>
        </p:spPr>
        <p:txBody>
          <a:bodyPr tIns="91440" bIns="91440" anchor="t" anchorCtr="0">
            <a:spAutoFit/>
          </a:bodyPr>
          <a:lstStyle>
            <a:lvl1pPr>
              <a:lnSpc>
                <a:spcPct val="100000"/>
              </a:lnSpc>
              <a:defRPr>
                <a:solidFill>
                  <a:srgbClr val="006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E4C0-5F60-D249-BE07-DDD7BD7D9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50" cy="274097"/>
          </a:xfrm>
        </p:spPr>
        <p:txBody>
          <a:bodyPr/>
          <a:lstStyle/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oogle Shape;26;p6">
            <a:extLst>
              <a:ext uri="{FF2B5EF4-FFF2-40B4-BE49-F238E27FC236}">
                <a16:creationId xmlns:a16="http://schemas.microsoft.com/office/drawing/2014/main" id="{9CB34C4A-4530-924D-B158-91F512976C4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04950" y="4099147"/>
            <a:ext cx="2160549" cy="603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3074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B9C45-5F3F-8547-A4E2-06A8B3531A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49" y="4771678"/>
            <a:ext cx="2374347" cy="274097"/>
          </a:xfrm>
        </p:spPr>
        <p:txBody>
          <a:bodyPr/>
          <a:lstStyle/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5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2253799" cy="1477328"/>
          </a:xfrm>
          <a:prstGeom prst="callout1">
            <a:avLst>
              <a:gd name="adj1" fmla="val 99938"/>
              <a:gd name="adj2" fmla="val 99962"/>
              <a:gd name="adj3" fmla="val 100175"/>
              <a:gd name="adj4" fmla="val 93"/>
            </a:avLst>
          </a:prstGeom>
          <a:ln w="28575">
            <a:solidFill>
              <a:srgbClr val="B9D8ED"/>
            </a:solidFill>
          </a:ln>
        </p:spPr>
        <p:txBody>
          <a:bodyPr tIns="91440" bIns="91440" anchor="t" anchorCtr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9550" y="339212"/>
            <a:ext cx="5862750" cy="42248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E4C0-5F60-D249-BE07-DDD7BD7D9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50" cy="274097"/>
          </a:xfrm>
        </p:spPr>
        <p:txBody>
          <a:bodyPr/>
          <a:lstStyle/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BA27A4-FEFA-9142-B7A5-A68E8EA55493}"/>
              </a:ext>
            </a:extLst>
          </p:cNvPr>
          <p:cNvCxnSpPr>
            <a:cxnSpLocks/>
          </p:cNvCxnSpPr>
          <p:nvPr userDrawn="1"/>
        </p:nvCxnSpPr>
        <p:spPr>
          <a:xfrm>
            <a:off x="311700" y="445025"/>
            <a:ext cx="2253799" cy="0"/>
          </a:xfrm>
          <a:prstGeom prst="line">
            <a:avLst/>
          </a:prstGeom>
          <a:ln w="31750">
            <a:solidFill>
              <a:srgbClr val="B9D9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oogle Shape;26;p6">
            <a:extLst>
              <a:ext uri="{FF2B5EF4-FFF2-40B4-BE49-F238E27FC236}">
                <a16:creationId xmlns:a16="http://schemas.microsoft.com/office/drawing/2014/main" id="{9CB34C4A-4530-924D-B158-91F512976C4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04950" y="4099147"/>
            <a:ext cx="2160549" cy="603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867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1" y="216423"/>
            <a:ext cx="6096474" cy="603726"/>
          </a:xfrm>
          <a:prstGeom prst="callout1">
            <a:avLst>
              <a:gd name="adj1" fmla="val 97861"/>
              <a:gd name="adj2" fmla="val 99932"/>
              <a:gd name="adj3" fmla="val 98677"/>
              <a:gd name="adj4" fmla="val 50"/>
            </a:avLst>
          </a:prstGeom>
          <a:ln w="31750">
            <a:solidFill>
              <a:srgbClr val="B9D8ED"/>
            </a:solidFill>
          </a:ln>
        </p:spPr>
        <p:txBody>
          <a:bodyPr tIns="91440" bIns="9144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49" y="1150390"/>
            <a:ext cx="8521150" cy="3486622"/>
          </a:xfrm>
        </p:spPr>
        <p:txBody>
          <a:bodyPr numCol="2" spcCol="4572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E4C0-5F60-D249-BE07-DDD7BD7D9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48" cy="274097"/>
          </a:xfrm>
        </p:spPr>
        <p:txBody>
          <a:bodyPr/>
          <a:lstStyle/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oogle Shape;20;p4">
            <a:extLst>
              <a:ext uri="{FF2B5EF4-FFF2-40B4-BE49-F238E27FC236}">
                <a16:creationId xmlns:a16="http://schemas.microsoft.com/office/drawing/2014/main" id="{7054BF50-23AE-F845-8D33-670D4C4AC3B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671750" y="216422"/>
            <a:ext cx="2160549" cy="6037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8E509A-76C3-F146-BE58-6872AE15EFF7}"/>
              </a:ext>
            </a:extLst>
          </p:cNvPr>
          <p:cNvCxnSpPr>
            <a:cxnSpLocks/>
          </p:cNvCxnSpPr>
          <p:nvPr userDrawn="1"/>
        </p:nvCxnSpPr>
        <p:spPr>
          <a:xfrm>
            <a:off x="311700" y="232007"/>
            <a:ext cx="6096474" cy="0"/>
          </a:xfrm>
          <a:prstGeom prst="line">
            <a:avLst/>
          </a:prstGeom>
          <a:ln w="31750">
            <a:solidFill>
              <a:srgbClr val="B9D9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54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1" y="216423"/>
            <a:ext cx="6096474" cy="603726"/>
          </a:xfrm>
          <a:prstGeom prst="rect">
            <a:avLst/>
          </a:prstGeom>
          <a:ln w="31750">
            <a:noFill/>
          </a:ln>
        </p:spPr>
        <p:txBody>
          <a:bodyPr tIns="91440" bIns="9144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49" y="1150390"/>
            <a:ext cx="8521150" cy="3486622"/>
          </a:xfrm>
        </p:spPr>
        <p:txBody>
          <a:bodyPr numCol="2" spcCol="4572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E4C0-5F60-D249-BE07-DDD7BD7D9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48" cy="274097"/>
          </a:xfrm>
        </p:spPr>
        <p:txBody>
          <a:bodyPr/>
          <a:lstStyle/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oogle Shape;20;p4">
            <a:extLst>
              <a:ext uri="{FF2B5EF4-FFF2-40B4-BE49-F238E27FC236}">
                <a16:creationId xmlns:a16="http://schemas.microsoft.com/office/drawing/2014/main" id="{7054BF50-23AE-F845-8D33-670D4C4AC3B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671750" y="216422"/>
            <a:ext cx="2160549" cy="603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298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1" y="216423"/>
            <a:ext cx="6096474" cy="603726"/>
          </a:xfrm>
          <a:prstGeom prst="callout1">
            <a:avLst>
              <a:gd name="adj1" fmla="val 97861"/>
              <a:gd name="adj2" fmla="val 99932"/>
              <a:gd name="adj3" fmla="val 98677"/>
              <a:gd name="adj4" fmla="val 50"/>
            </a:avLst>
          </a:prstGeom>
          <a:ln w="31750">
            <a:solidFill>
              <a:srgbClr val="B9D8ED"/>
            </a:solidFill>
          </a:ln>
        </p:spPr>
        <p:txBody>
          <a:bodyPr tIns="91440" bIns="9144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49" y="1150390"/>
            <a:ext cx="8521150" cy="3486622"/>
          </a:xfrm>
        </p:spPr>
        <p:txBody>
          <a:bodyPr numCol="1" spcCol="457200"/>
          <a:lstStyle>
            <a:lvl1pPr marL="557784" indent="-557784">
              <a:buFont typeface="+mj-lt"/>
              <a:buAutoNum type="arabicPeriod"/>
              <a:defRPr sz="3600"/>
            </a:lvl1pPr>
            <a:lvl2pPr marL="548640">
              <a:defRPr sz="3200"/>
            </a:lvl2pPr>
            <a:lvl3pPr marL="822960">
              <a:defRPr/>
            </a:lvl3pPr>
            <a:lvl4pPr marL="1097280">
              <a:defRPr/>
            </a:lvl4pPr>
            <a:lvl5pPr marL="1271016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E4C0-5F60-D249-BE07-DDD7BD7D9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48" cy="274097"/>
          </a:xfrm>
        </p:spPr>
        <p:txBody>
          <a:bodyPr/>
          <a:lstStyle/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oogle Shape;20;p4">
            <a:extLst>
              <a:ext uri="{FF2B5EF4-FFF2-40B4-BE49-F238E27FC236}">
                <a16:creationId xmlns:a16="http://schemas.microsoft.com/office/drawing/2014/main" id="{7054BF50-23AE-F845-8D33-670D4C4AC3B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671750" y="216422"/>
            <a:ext cx="2160549" cy="6037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8E509A-76C3-F146-BE58-6872AE15EFF7}"/>
              </a:ext>
            </a:extLst>
          </p:cNvPr>
          <p:cNvCxnSpPr>
            <a:cxnSpLocks/>
          </p:cNvCxnSpPr>
          <p:nvPr userDrawn="1"/>
        </p:nvCxnSpPr>
        <p:spPr>
          <a:xfrm>
            <a:off x="311700" y="232007"/>
            <a:ext cx="6096474" cy="0"/>
          </a:xfrm>
          <a:prstGeom prst="line">
            <a:avLst/>
          </a:prstGeom>
          <a:ln w="31750">
            <a:solidFill>
              <a:srgbClr val="B9D9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195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B9D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2253799" cy="1477328"/>
          </a:xfrm>
          <a:prstGeom prst="callout1">
            <a:avLst>
              <a:gd name="adj1" fmla="val 99938"/>
              <a:gd name="adj2" fmla="val 99962"/>
              <a:gd name="adj3" fmla="val 100175"/>
              <a:gd name="adj4" fmla="val 93"/>
            </a:avLst>
          </a:prstGeom>
          <a:ln w="28575">
            <a:solidFill>
              <a:schemeClr val="bg1"/>
            </a:solidFill>
          </a:ln>
        </p:spPr>
        <p:txBody>
          <a:bodyPr tIns="91440" bIns="91440" anchor="t" anchorCtr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9550" y="339212"/>
            <a:ext cx="5862750" cy="4224845"/>
          </a:xfrm>
        </p:spPr>
        <p:txBody>
          <a:bodyPr/>
          <a:lstStyle>
            <a:lvl1pPr>
              <a:defRPr>
                <a:solidFill>
                  <a:srgbClr val="1B365F"/>
                </a:solidFill>
              </a:defRPr>
            </a:lvl1pPr>
            <a:lvl2pPr>
              <a:defRPr>
                <a:solidFill>
                  <a:srgbClr val="1B365F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1B365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1B365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1B365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E4C0-5F60-D249-BE07-DDD7BD7D9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50" cy="274097"/>
          </a:xfrm>
        </p:spPr>
        <p:txBody>
          <a:bodyPr/>
          <a:lstStyle>
            <a:lvl1pPr>
              <a:defRPr>
                <a:solidFill>
                  <a:srgbClr val="006C69"/>
                </a:solidFill>
              </a:defRPr>
            </a:lvl1pPr>
          </a:lstStyle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BA27A4-FEFA-9142-B7A5-A68E8EA55493}"/>
              </a:ext>
            </a:extLst>
          </p:cNvPr>
          <p:cNvCxnSpPr>
            <a:cxnSpLocks/>
          </p:cNvCxnSpPr>
          <p:nvPr userDrawn="1"/>
        </p:nvCxnSpPr>
        <p:spPr>
          <a:xfrm>
            <a:off x="311700" y="445025"/>
            <a:ext cx="2253799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oogle Shape;26;p6">
            <a:extLst>
              <a:ext uri="{FF2B5EF4-FFF2-40B4-BE49-F238E27FC236}">
                <a16:creationId xmlns:a16="http://schemas.microsoft.com/office/drawing/2014/main" id="{9CB34C4A-4530-924D-B158-91F512976C4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04950" y="4099147"/>
            <a:ext cx="2160549" cy="603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174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B9D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1" y="216423"/>
            <a:ext cx="6096474" cy="603726"/>
          </a:xfrm>
          <a:prstGeom prst="callout1">
            <a:avLst>
              <a:gd name="adj1" fmla="val 97861"/>
              <a:gd name="adj2" fmla="val 99932"/>
              <a:gd name="adj3" fmla="val 98677"/>
              <a:gd name="adj4" fmla="val 50"/>
            </a:avLst>
          </a:prstGeom>
          <a:ln w="31750">
            <a:solidFill>
              <a:schemeClr val="bg1"/>
            </a:solidFill>
          </a:ln>
        </p:spPr>
        <p:txBody>
          <a:bodyPr tIns="91440" bIns="9144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49" y="1150390"/>
            <a:ext cx="8521150" cy="3486622"/>
          </a:xfrm>
        </p:spPr>
        <p:txBody>
          <a:bodyPr numCol="2" spcCol="457200"/>
          <a:lstStyle>
            <a:lvl1pPr>
              <a:defRPr>
                <a:solidFill>
                  <a:srgbClr val="1B365F"/>
                </a:solidFill>
              </a:defRPr>
            </a:lvl1pPr>
            <a:lvl2pPr>
              <a:defRPr>
                <a:solidFill>
                  <a:srgbClr val="1B365F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1B365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1B365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1B365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E4C0-5F60-D249-BE07-DDD7BD7D9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48" cy="274097"/>
          </a:xfrm>
        </p:spPr>
        <p:txBody>
          <a:bodyPr/>
          <a:lstStyle>
            <a:lvl1pPr>
              <a:defRPr>
                <a:solidFill>
                  <a:srgbClr val="006C69"/>
                </a:solidFill>
              </a:defRPr>
            </a:lvl1pPr>
          </a:lstStyle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oogle Shape;20;p4">
            <a:extLst>
              <a:ext uri="{FF2B5EF4-FFF2-40B4-BE49-F238E27FC236}">
                <a16:creationId xmlns:a16="http://schemas.microsoft.com/office/drawing/2014/main" id="{7054BF50-23AE-F845-8D33-670D4C4AC3B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671750" y="216422"/>
            <a:ext cx="2160549" cy="6037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8E509A-76C3-F146-BE58-6872AE15EFF7}"/>
              </a:ext>
            </a:extLst>
          </p:cNvPr>
          <p:cNvCxnSpPr>
            <a:cxnSpLocks/>
          </p:cNvCxnSpPr>
          <p:nvPr userDrawn="1"/>
        </p:nvCxnSpPr>
        <p:spPr>
          <a:xfrm>
            <a:off x="311700" y="232007"/>
            <a:ext cx="6096474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26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B9D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1" y="216423"/>
            <a:ext cx="6096474" cy="603726"/>
          </a:xfrm>
          <a:prstGeom prst="rect">
            <a:avLst/>
          </a:prstGeom>
          <a:ln w="31750">
            <a:noFill/>
          </a:ln>
        </p:spPr>
        <p:txBody>
          <a:bodyPr tIns="91440" bIns="9144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49" y="1150390"/>
            <a:ext cx="8521150" cy="3486622"/>
          </a:xfrm>
        </p:spPr>
        <p:txBody>
          <a:bodyPr numCol="2" spcCol="457200"/>
          <a:lstStyle>
            <a:lvl1pPr>
              <a:defRPr>
                <a:solidFill>
                  <a:srgbClr val="1B365F"/>
                </a:solidFill>
              </a:defRPr>
            </a:lvl1pPr>
            <a:lvl2pPr>
              <a:defRPr>
                <a:solidFill>
                  <a:srgbClr val="1B365F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1B365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1B365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1B365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E4C0-5F60-D249-BE07-DDD7BD7D9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71678"/>
            <a:ext cx="2374348" cy="274097"/>
          </a:xfrm>
        </p:spPr>
        <p:txBody>
          <a:bodyPr/>
          <a:lstStyle>
            <a:lvl1pPr>
              <a:defRPr>
                <a:solidFill>
                  <a:srgbClr val="006C69"/>
                </a:solidFill>
              </a:defRPr>
            </a:lvl1pPr>
          </a:lstStyle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oogle Shape;20;p4">
            <a:extLst>
              <a:ext uri="{FF2B5EF4-FFF2-40B4-BE49-F238E27FC236}">
                <a16:creationId xmlns:a16="http://schemas.microsoft.com/office/drawing/2014/main" id="{7054BF50-23AE-F845-8D33-670D4C4AC3B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671750" y="216422"/>
            <a:ext cx="2160549" cy="603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497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venir Next LT Pro" panose="020B0504020202020204" pitchFamily="34" charset="77"/>
              </a:defRPr>
            </a:lvl1pPr>
          </a:lstStyle>
          <a:p>
            <a:fld id="{3F81634A-C0D7-D143-AF35-D73B0DEF31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73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72" r:id="rId4"/>
    <p:sldLayoutId id="2147483673" r:id="rId5"/>
    <p:sldLayoutId id="2147483678" r:id="rId6"/>
    <p:sldLayoutId id="2147483675" r:id="rId7"/>
    <p:sldLayoutId id="2147483676" r:id="rId8"/>
    <p:sldLayoutId id="2147483677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67" r:id="rId2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6C69"/>
          </a:solidFill>
          <a:latin typeface="AvenirNext LT Pro Regular" panose="020B05040202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None/>
        <a:defRPr sz="2800" b="1" kern="1200">
          <a:solidFill>
            <a:srgbClr val="444343"/>
          </a:solidFill>
          <a:latin typeface="AvenirNext LT Pro Regular" panose="020B0504020202020204" pitchFamily="34" charset="0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2800" kern="1200">
          <a:solidFill>
            <a:srgbClr val="444343"/>
          </a:solidFill>
          <a:latin typeface="AvenirNext LT Pro Regular" panose="020B0504020202020204" pitchFamily="34" charset="0"/>
          <a:ea typeface="+mn-ea"/>
          <a:cs typeface="+mn-cs"/>
        </a:defRPr>
      </a:lvl2pPr>
      <a:lvl3pPr marL="265176" indent="-262890" algn="l" defTabSz="6858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006C69"/>
        </a:buClr>
        <a:buFont typeface="Helvetica" pitchFamily="2" charset="0"/>
        <a:buChar char="●"/>
        <a:defRPr sz="2400" kern="1200">
          <a:solidFill>
            <a:srgbClr val="444343"/>
          </a:solidFill>
          <a:latin typeface="AvenirNext LT Pro Regular" panose="020B0504020202020204" pitchFamily="34" charset="0"/>
          <a:ea typeface="+mn-ea"/>
          <a:cs typeface="+mn-cs"/>
        </a:defRPr>
      </a:lvl3pPr>
      <a:lvl4pPr marL="548640" indent="-262890" algn="l" defTabSz="6858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Helvetica" pitchFamily="2" charset="0"/>
        <a:buChar char="⁃"/>
        <a:defRPr sz="2400" kern="1200">
          <a:solidFill>
            <a:srgbClr val="444343"/>
          </a:solidFill>
          <a:latin typeface="AvenirNext LT Pro Regular" panose="020B0504020202020204" pitchFamily="34" charset="0"/>
          <a:ea typeface="+mn-ea"/>
          <a:cs typeface="+mn-cs"/>
        </a:defRPr>
      </a:lvl4pPr>
      <a:lvl5pPr marL="722376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Helvetica" pitchFamily="2" charset="0"/>
        <a:buChar char="•"/>
        <a:defRPr sz="1800" kern="1200">
          <a:solidFill>
            <a:srgbClr val="444343"/>
          </a:solidFill>
          <a:latin typeface="AvenirNext LT Pro Regular" panose="020B05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2AD44-09F3-4118-AE03-D96CC9F890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Incorporating Transportation Network Companies and Autonomous Vehicles into San Francisco’s Activity-Based Model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4E3AE6-CEDE-4745-A31F-5ED3DFFEAC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Presented by Dan Tischler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07593-7680-426F-8DAE-553D9DAD02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TRB Transportation Applications Conference</a:t>
            </a:r>
          </a:p>
          <a:p>
            <a:r>
              <a:rPr lang="en-US" dirty="0"/>
              <a:t>June 3, 2019</a:t>
            </a:r>
          </a:p>
        </p:txBody>
      </p:sp>
    </p:spTree>
    <p:extLst>
      <p:ext uri="{BB962C8B-B14F-4D97-AF65-F5344CB8AC3E}">
        <p14:creationId xmlns:p14="http://schemas.microsoft.com/office/powerpoint/2010/main" val="129839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6333-C9FD-A149-B5A1-69040C22D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Incremental sensitivity testing scenarios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654F474-0007-3647-808B-E4564851B3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666615"/>
              </p:ext>
            </p:extLst>
          </p:nvPr>
        </p:nvGraphicFramePr>
        <p:xfrm>
          <a:off x="-4" y="949796"/>
          <a:ext cx="9144003" cy="41605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457">
                  <a:extLst>
                    <a:ext uri="{9D8B030D-6E8A-4147-A177-3AD203B41FA5}">
                      <a16:colId xmlns:a16="http://schemas.microsoft.com/office/drawing/2014/main" val="2110734799"/>
                    </a:ext>
                  </a:extLst>
                </a:gridCol>
                <a:gridCol w="3354512">
                  <a:extLst>
                    <a:ext uri="{9D8B030D-6E8A-4147-A177-3AD203B41FA5}">
                      <a16:colId xmlns:a16="http://schemas.microsoft.com/office/drawing/2014/main" val="742938924"/>
                    </a:ext>
                  </a:extLst>
                </a:gridCol>
                <a:gridCol w="5325034">
                  <a:extLst>
                    <a:ext uri="{9D8B030D-6E8A-4147-A177-3AD203B41FA5}">
                      <a16:colId xmlns:a16="http://schemas.microsoft.com/office/drawing/2014/main" val="561100833"/>
                    </a:ext>
                  </a:extLst>
                </a:gridCol>
              </a:tblGrid>
              <a:tr h="325422"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all" spc="100" baseline="0" dirty="0">
                          <a:solidFill>
                            <a:srgbClr val="A0D1CC"/>
                          </a:solidFill>
                          <a:latin typeface="Franklin Gothic Medium" panose="020B0603020102020204" pitchFamily="34" charset="0"/>
                        </a:rPr>
                        <a:t>#</a:t>
                      </a:r>
                    </a:p>
                  </a:txBody>
                  <a:tcPr anchor="ctr">
                    <a:solidFill>
                      <a:srgbClr val="006C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all" spc="100" baseline="0" dirty="0">
                          <a:solidFill>
                            <a:srgbClr val="A0D1CC"/>
                          </a:solidFill>
                          <a:latin typeface="Franklin Gothic Medium" panose="020B0603020102020204" pitchFamily="34" charset="0"/>
                        </a:rPr>
                        <a:t>Scenario</a:t>
                      </a:r>
                    </a:p>
                  </a:txBody>
                  <a:tcPr anchor="ctr">
                    <a:solidFill>
                      <a:srgbClr val="006C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all" spc="100" baseline="0" dirty="0">
                          <a:solidFill>
                            <a:srgbClr val="A0D1CC"/>
                          </a:solidFill>
                          <a:latin typeface="Franklin Gothic Medium" panose="020B0603020102020204" pitchFamily="34" charset="0"/>
                        </a:rPr>
                        <a:t>Change</a:t>
                      </a:r>
                    </a:p>
                  </a:txBody>
                  <a:tcPr anchor="ctr">
                    <a:solidFill>
                      <a:srgbClr val="006C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545636"/>
                  </a:ext>
                </a:extLst>
              </a:tr>
              <a:tr h="49421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B9D8ED"/>
                          </a:solidFill>
                          <a:latin typeface="Franklin Gothic Medium" panose="020B0603020102020204" pitchFamily="34" charset="0"/>
                        </a:rPr>
                        <a:t>1</a:t>
                      </a:r>
                    </a:p>
                  </a:txBody>
                  <a:tcPr marT="91440" marB="91440" anchor="ctr"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B9D8ED"/>
                          </a:solidFill>
                          <a:latin typeface="Franklin Gothic Book" panose="020B0503020102020204" pitchFamily="34" charset="0"/>
                        </a:rPr>
                        <a:t>2040 baseline with TNCs</a:t>
                      </a:r>
                    </a:p>
                  </a:txBody>
                  <a:tcPr marT="91440" marB="91440" anchor="ctr"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600" b="0" dirty="0">
                          <a:solidFill>
                            <a:srgbClr val="B9D8ED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2040 </a:t>
                      </a:r>
                      <a:r>
                        <a:rPr lang="en-US" sz="1600" b="0" dirty="0">
                          <a:solidFill>
                            <a:srgbClr val="B9D8ED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land use and transportation network</a:t>
                      </a:r>
                      <a:endParaRPr lang="en" sz="1600" b="0" dirty="0">
                        <a:solidFill>
                          <a:srgbClr val="B9D8ED"/>
                        </a:solidFill>
                        <a:latin typeface="Franklin Gothic Book" panose="020B0503020102020204" pitchFamily="34" charset="0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91440" marB="91440" anchor="ctr"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175081"/>
                  </a:ext>
                </a:extLst>
              </a:tr>
              <a:tr h="65084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B9D8ED"/>
                          </a:solidFill>
                          <a:latin typeface="Franklin Gothic Medium" panose="020B0603020102020204" pitchFamily="34" charset="0"/>
                        </a:rPr>
                        <a:t>2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B9D8ED"/>
                          </a:solidFill>
                          <a:latin typeface="Franklin Gothic Book" panose="020B0503020102020204" pitchFamily="34" charset="0"/>
                        </a:rPr>
                        <a:t>TNC market matures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B9D8ED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TNCs slightly more available, cheaper, and higher occupancy</a:t>
                      </a:r>
                      <a:endParaRPr lang="en" sz="1600" b="0" dirty="0">
                        <a:solidFill>
                          <a:srgbClr val="B9D8ED"/>
                        </a:solidFill>
                        <a:latin typeface="Franklin Gothic Book" panose="020B0503020102020204" pitchFamily="34" charset="0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91440" marB="91440" anchor="ctr">
                    <a:lnT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272243"/>
                  </a:ext>
                </a:extLst>
              </a:tr>
              <a:tr h="65084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B9D8ED"/>
                          </a:solidFill>
                          <a:latin typeface="Franklin Gothic Medium" panose="020B0603020102020204" pitchFamily="34" charset="0"/>
                        </a:rPr>
                        <a:t>3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B9D8ED"/>
                          </a:solidFill>
                          <a:latin typeface="Franklin Gothic Book" panose="020B0503020102020204" pitchFamily="34" charset="0"/>
                        </a:rPr>
                        <a:t>Personal AV, moderate adoption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B9D8ED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AVs exist; 25% IVT discount; more appeal to younger groups</a:t>
                      </a:r>
                      <a:endParaRPr lang="en" sz="1600" b="0" dirty="0">
                        <a:solidFill>
                          <a:srgbClr val="B9D8ED"/>
                        </a:solidFill>
                        <a:latin typeface="Franklin Gothic Book" panose="020B0503020102020204" pitchFamily="34" charset="0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91440" marB="91440" anchor="ctr">
                    <a:lnT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577942"/>
                  </a:ext>
                </a:extLst>
              </a:tr>
              <a:tr h="49421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B9D8ED"/>
                          </a:solidFill>
                          <a:latin typeface="Franklin Gothic Medium" panose="020B0603020102020204" pitchFamily="34" charset="0"/>
                        </a:rPr>
                        <a:t>4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B9D8ED"/>
                          </a:solidFill>
                          <a:latin typeface="Franklin Gothic Book" panose="020B0503020102020204" pitchFamily="34" charset="0"/>
                        </a:rPr>
                        <a:t>Higher personal AV adoption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B9D8ED"/>
                          </a:solidFill>
                          <a:latin typeface="Franklin Gothic Book" panose="020B0503020102020204" pitchFamily="34" charset="0"/>
                        </a:rPr>
                        <a:t>AVs are more attractive; no age differentiation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197977"/>
                  </a:ext>
                </a:extLst>
              </a:tr>
              <a:tr h="65084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B9D8ED"/>
                          </a:solidFill>
                          <a:latin typeface="Franklin Gothic Medium" panose="020B0603020102020204" pitchFamily="34" charset="0"/>
                        </a:rPr>
                        <a:t>5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B9D8ED"/>
                          </a:solidFill>
                          <a:latin typeface="Franklin Gothic Book" panose="020B0503020102020204" pitchFamily="34" charset="0"/>
                        </a:rPr>
                        <a:t>TNCs become AV, moderate sharing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B9D8ED"/>
                          </a:solidFill>
                          <a:latin typeface="Franklin Gothic Book" panose="020B0503020102020204" pitchFamily="34" charset="0"/>
                        </a:rPr>
                        <a:t>TNCs automate; are more attractive; prices fall 50%; 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856057"/>
                  </a:ext>
                </a:extLst>
              </a:tr>
              <a:tr h="43787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B9D8ED"/>
                          </a:solidFill>
                          <a:latin typeface="Franklin Gothic Medium" panose="020B0603020102020204" pitchFamily="34" charset="0"/>
                        </a:rPr>
                        <a:t>6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B9D8ED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Higher sharing</a:t>
                      </a:r>
                      <a:endParaRPr lang="en" sz="1600" b="0" dirty="0">
                        <a:solidFill>
                          <a:srgbClr val="B9D8ED"/>
                        </a:solidFill>
                        <a:latin typeface="Franklin Gothic Book" panose="020B0503020102020204" pitchFamily="34" charset="0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91440" marB="91440" anchor="ctr">
                    <a:lnT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B9D8ED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Ride-sharing increases</a:t>
                      </a:r>
                      <a:endParaRPr lang="en" sz="1600" b="0" dirty="0">
                        <a:solidFill>
                          <a:srgbClr val="B9D8ED"/>
                        </a:solidFill>
                        <a:latin typeface="Franklin Gothic Book" panose="020B0503020102020204" pitchFamily="34" charset="0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91440" marB="91440" anchor="ctr">
                    <a:lnT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955659"/>
                  </a:ext>
                </a:extLst>
              </a:tr>
              <a:tr h="35694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B9D8ED"/>
                          </a:solidFill>
                          <a:latin typeface="Franklin Gothic Medium" panose="020B0603020102020204" pitchFamily="34" charset="0"/>
                        </a:rPr>
                        <a:t>7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B9D8ED"/>
                          </a:solidFill>
                          <a:latin typeface="Franklin Gothic Book" panose="020B0503020102020204" pitchFamily="34" charset="0"/>
                        </a:rPr>
                        <a:t>AVs increase road capacity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B9D8ED"/>
                          </a:solidFill>
                          <a:latin typeface="Franklin Gothic Book" panose="020B0503020102020204" pitchFamily="34" charset="0"/>
                        </a:rPr>
                        <a:t>Freeway cap up 20%; surface street cap up 10%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57472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2318E-6BB7-CD4E-B838-F8465DE3B5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634A-C0D7-D143-AF35-D73B0DEF319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65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1C03-4176-C448-8829-388AD3F52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SF trip mode share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B957A-1028-094C-B5AA-762AA2E3B4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634A-C0D7-D143-AF35-D73B0DEF319F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589C219-6149-41FF-A828-5EC8B44017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825794"/>
              </p:ext>
            </p:extLst>
          </p:nvPr>
        </p:nvGraphicFramePr>
        <p:xfrm>
          <a:off x="0" y="1045883"/>
          <a:ext cx="9144000" cy="4102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8752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1C03-4176-C448-8829-388AD3F52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SF person trips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B957A-1028-094C-B5AA-762AA2E3B4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634A-C0D7-D143-AF35-D73B0DEF319F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0B45C77-1700-494D-A080-8E5BC77570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000751"/>
              </p:ext>
            </p:extLst>
          </p:nvPr>
        </p:nvGraphicFramePr>
        <p:xfrm>
          <a:off x="0" y="820149"/>
          <a:ext cx="9144000" cy="432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3195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1C03-4176-C448-8829-388AD3F52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SF person travel distance (mi.)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B957A-1028-094C-B5AA-762AA2E3B4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634A-C0D7-D143-AF35-D73B0DEF319F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1F7E3D0-37C8-474E-A5C2-0A75EFB510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104826"/>
              </p:ext>
            </p:extLst>
          </p:nvPr>
        </p:nvGraphicFramePr>
        <p:xfrm>
          <a:off x="-1" y="820149"/>
          <a:ext cx="9185835" cy="432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409761-B5FB-4EB4-97E1-3F44995B8471}"/>
              </a:ext>
            </a:extLst>
          </p:cNvPr>
          <p:cNvSpPr txBox="1"/>
          <p:nvPr/>
        </p:nvSpPr>
        <p:spPr>
          <a:xfrm>
            <a:off x="56705" y="4359609"/>
            <a:ext cx="18549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>
                <a:solidFill>
                  <a:srgbClr val="D5E7E6"/>
                </a:solidFill>
                <a:latin typeface="Avenir Next LT Pro" panose="020B0504020202020204" pitchFamily="34" charset="0"/>
              </a:rPr>
              <a:t>S1 to S7:</a:t>
            </a:r>
          </a:p>
          <a:p>
            <a:r>
              <a:rPr lang="en-US" sz="1400" b="1" dirty="0">
                <a:solidFill>
                  <a:srgbClr val="D5E7E6"/>
                </a:solidFill>
                <a:latin typeface="Avenir Next LT Pro" panose="020B0504020202020204" pitchFamily="34" charset="0"/>
              </a:rPr>
              <a:t>SF VMT up 46% </a:t>
            </a:r>
          </a:p>
          <a:p>
            <a:r>
              <a:rPr lang="en-US" sz="1400" b="1" dirty="0">
                <a:solidFill>
                  <a:srgbClr val="D5E7E6"/>
                </a:solidFill>
                <a:latin typeface="Avenir Next LT Pro" panose="020B0504020202020204" pitchFamily="34" charset="0"/>
              </a:rPr>
              <a:t>SF speed down 14%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1B9D8F-042B-45DB-B8F9-67CA5210BB6C}"/>
              </a:ext>
            </a:extLst>
          </p:cNvPr>
          <p:cNvSpPr txBox="1"/>
          <p:nvPr/>
        </p:nvSpPr>
        <p:spPr>
          <a:xfrm>
            <a:off x="1321786" y="1689260"/>
            <a:ext cx="615553" cy="142282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B365F"/>
                </a:solidFill>
                <a:latin typeface="Avenir Next LT Pro" panose="020B0504020202020204" pitchFamily="34" charset="0"/>
              </a:rPr>
              <a:t>Driving distance</a:t>
            </a:r>
          </a:p>
          <a:p>
            <a:pPr algn="ctr"/>
            <a:r>
              <a:rPr lang="en-US" sz="1400" b="1" dirty="0">
                <a:solidFill>
                  <a:srgbClr val="1B365F"/>
                </a:solidFill>
                <a:latin typeface="Avenir Next LT Pro" panose="020B0504020202020204" pitchFamily="34" charset="0"/>
              </a:rPr>
              <a:t>22.8m mi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DA765-3922-43D9-8F79-C09AD6ABCCB3}"/>
              </a:ext>
            </a:extLst>
          </p:cNvPr>
          <p:cNvSpPr txBox="1"/>
          <p:nvPr/>
        </p:nvSpPr>
        <p:spPr>
          <a:xfrm>
            <a:off x="8167186" y="1209273"/>
            <a:ext cx="615553" cy="223394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D5E7E6"/>
                </a:solidFill>
                <a:latin typeface="Avenir Next LT Pro" panose="020B0504020202020204" pitchFamily="34" charset="0"/>
              </a:rPr>
              <a:t>Driving distance 36.2m mi</a:t>
            </a:r>
          </a:p>
          <a:p>
            <a:pPr algn="ctr"/>
            <a:r>
              <a:rPr lang="en-US" sz="1400" b="1" dirty="0">
                <a:solidFill>
                  <a:srgbClr val="D5E7E6"/>
                </a:solidFill>
                <a:latin typeface="Avenir Next LT Pro" panose="020B0504020202020204" pitchFamily="34" charset="0"/>
              </a:rPr>
              <a:t>Up nearly 60%</a:t>
            </a:r>
          </a:p>
        </p:txBody>
      </p:sp>
    </p:spTree>
    <p:extLst>
      <p:ext uri="{BB962C8B-B14F-4D97-AF65-F5344CB8AC3E}">
        <p14:creationId xmlns:p14="http://schemas.microsoft.com/office/powerpoint/2010/main" val="713719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1C03-4176-C448-8829-388AD3F52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SF vehicle occupancy (drive, AV, TNC)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B957A-1028-094C-B5AA-762AA2E3B4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634A-C0D7-D143-AF35-D73B0DEF319F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1688901-44E9-4139-88E7-0F6ADB5468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333328"/>
              </p:ext>
            </p:extLst>
          </p:nvPr>
        </p:nvGraphicFramePr>
        <p:xfrm>
          <a:off x="0" y="820149"/>
          <a:ext cx="9144000" cy="432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662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1C03-4176-C448-8829-388AD3F52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 ownership, </a:t>
            </a:r>
            <a:r>
              <a:rPr lang="en-US" dirty="0" err="1"/>
              <a:t>veh</a:t>
            </a:r>
            <a:r>
              <a:rPr lang="en-US" dirty="0"/>
              <a:t>./HH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B957A-1028-094C-B5AA-762AA2E3B4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634A-C0D7-D143-AF35-D73B0DEF319F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C5C2439-63D4-4896-B175-A0153D9023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506747"/>
              </p:ext>
            </p:extLst>
          </p:nvPr>
        </p:nvGraphicFramePr>
        <p:xfrm>
          <a:off x="0" y="820149"/>
          <a:ext cx="9144000" cy="432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44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1C03-4176-C448-8829-388AD3F52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A11D6-06C0-C743-8A81-F1280042F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Lessons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Assumptions lead to wildly divergent scenarios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 some cases both scale and direction of potential changes is unclear (roadway capacity)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More new questions than settled </a:t>
            </a:r>
          </a:p>
          <a:p>
            <a:endParaRPr lang="en-US" sz="2000" dirty="0"/>
          </a:p>
          <a:p>
            <a:r>
              <a:rPr lang="en-US" sz="2000" dirty="0"/>
              <a:t>Next Steps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TNC HH survey underway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Estimate mode choice models (including TNCs) with new survey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Address out-of-service TNC 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“Drivers of Change”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B957A-1028-094C-B5AA-762AA2E3B4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634A-C0D7-D143-AF35-D73B0DEF319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244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E62C0-37F4-3143-86A5-85A0F631F0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you.</a:t>
            </a:r>
            <a:br>
              <a:rPr lang="en-US" dirty="0"/>
            </a:br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17867-7F87-7E4E-8E01-63CC67FEE0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/>
              <a:t>sfcta.org</a:t>
            </a:r>
          </a:p>
        </p:txBody>
      </p:sp>
    </p:spTree>
    <p:extLst>
      <p:ext uri="{BB962C8B-B14F-4D97-AF65-F5344CB8AC3E}">
        <p14:creationId xmlns:p14="http://schemas.microsoft.com/office/powerpoint/2010/main" val="403718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1C03-4176-C448-8829-388AD3F52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– Definitions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A11D6-06C0-C743-8A81-F1280042F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sz="2000" dirty="0"/>
              <a:t>TNC = Transportation network company (Uber / Lyft), ride-hail</a:t>
            </a:r>
          </a:p>
          <a:p>
            <a:r>
              <a:rPr lang="en-US" sz="2000" dirty="0"/>
              <a:t>AV = Autonomous vehicle (assume level 5)</a:t>
            </a:r>
          </a:p>
          <a:p>
            <a:r>
              <a:rPr lang="en-US" sz="2000" dirty="0"/>
              <a:t>ABM = Activity-based (travel demand) model</a:t>
            </a:r>
          </a:p>
          <a:p>
            <a:r>
              <a:rPr lang="en-US" sz="2000" dirty="0"/>
              <a:t>SFCTA = San Francisco County Transportation Authority</a:t>
            </a:r>
          </a:p>
          <a:p>
            <a:r>
              <a:rPr lang="en-US" sz="2000" dirty="0"/>
              <a:t>SF-CHAMP = SFCTA’s ABM. Newest version uses </a:t>
            </a:r>
            <a:r>
              <a:rPr lang="en-US" sz="2000" dirty="0" err="1"/>
              <a:t>Daysim</a:t>
            </a:r>
            <a:r>
              <a:rPr lang="en-US" sz="2000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B957A-1028-094C-B5AA-762AA2E3B4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634A-C0D7-D143-AF35-D73B0DEF319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10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1C03-4176-C448-8829-388AD3F52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– Modeling TNCs and AVs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A11D6-06C0-C743-8A81-F1280042F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49" y="1150389"/>
            <a:ext cx="8521150" cy="3708329"/>
          </a:xfrm>
        </p:spPr>
        <p:txBody>
          <a:bodyPr numCol="1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Added TNC as a new mode in the SF-CHAMP ABM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Explored model sensitivity to various future TNC and AV scenarios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Used existing tools and data</a:t>
            </a:r>
          </a:p>
          <a:p>
            <a:r>
              <a:rPr lang="en-US" sz="2000" dirty="0"/>
              <a:t>	</a:t>
            </a:r>
            <a:r>
              <a:rPr lang="en-US" sz="2000" dirty="0" err="1"/>
              <a:t>Daysim</a:t>
            </a:r>
            <a:r>
              <a:rPr lang="en-US" sz="2000" dirty="0"/>
              <a:t> capabilities, past research/modeling, TNC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New survey data is coming soon</a:t>
            </a:r>
          </a:p>
          <a:p>
            <a:r>
              <a:rPr lang="en-US" sz="2000" dirty="0"/>
              <a:t>	Rich source of TNC data</a:t>
            </a:r>
          </a:p>
          <a:p>
            <a:r>
              <a:rPr lang="en-US" sz="2000" dirty="0"/>
              <a:t>	Support re-estimation</a:t>
            </a:r>
          </a:p>
          <a:p>
            <a:pPr lvl="2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B957A-1028-094C-B5AA-762AA2E3B4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634A-C0D7-D143-AF35-D73B0DEF319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74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1C03-4176-C448-8829-388AD3F52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A11D6-06C0-C743-8A81-F1280042F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Consultants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Mark Bradley, RSG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Joel Freedman, RSG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Dave </a:t>
            </a:r>
            <a:r>
              <a:rPr lang="en-US" sz="2000" dirty="0" err="1"/>
              <a:t>Ory</a:t>
            </a:r>
            <a:r>
              <a:rPr lang="en-US" sz="2000" dirty="0"/>
              <a:t>, WSP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John </a:t>
            </a:r>
            <a:r>
              <a:rPr lang="en-US" sz="2000" dirty="0" err="1"/>
              <a:t>Helsel</a:t>
            </a:r>
            <a:r>
              <a:rPr lang="en-US" sz="2000" dirty="0"/>
              <a:t>, WSP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SFCTA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Joe Castiglione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Linda Meckel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Bhargava Sana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Drew Cooper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B957A-1028-094C-B5AA-762AA2E3B4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634A-C0D7-D143-AF35-D73B0DEF319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9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A11D6-06C0-C743-8A81-F1280042F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49" y="1090630"/>
            <a:ext cx="4724401" cy="3486622"/>
          </a:xfrm>
        </p:spPr>
        <p:txBody>
          <a:bodyPr numCol="1"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Multi-agency transportation planning effort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Long term visioning / scenario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Travel model-intensive future year analysis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Sensitivity tests of emerging/future transport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TNCs and AVs selected as top priorities for exploration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B957A-1028-094C-B5AA-762AA2E3B4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634A-C0D7-D143-AF35-D73B0DEF319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Connect SF">
            <a:extLst>
              <a:ext uri="{FF2B5EF4-FFF2-40B4-BE49-F238E27FC236}">
                <a16:creationId xmlns:a16="http://schemas.microsoft.com/office/drawing/2014/main" id="{A9FBA932-ADF1-4874-9455-2264AAF61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33" y="381873"/>
            <a:ext cx="2381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4E0AEF-93AD-4042-9A29-D9E73F475780}"/>
              </a:ext>
            </a:extLst>
          </p:cNvPr>
          <p:cNvSpPr txBox="1"/>
          <p:nvPr/>
        </p:nvSpPr>
        <p:spPr>
          <a:xfrm>
            <a:off x="5579824" y="4683271"/>
            <a:ext cx="1584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connectsf.org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02ED1E-F9AD-491E-85AB-0D07412B25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69" t="19817" r="53542" b="4513"/>
          <a:stretch/>
        </p:blipFill>
        <p:spPr>
          <a:xfrm>
            <a:off x="5657850" y="984249"/>
            <a:ext cx="3270083" cy="365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6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1C03-4176-C448-8829-388AD3F52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representation - TNC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A11D6-06C0-C743-8A81-F1280042F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49" y="1150389"/>
            <a:ext cx="8521150" cy="3502977"/>
          </a:xfrm>
        </p:spPr>
        <p:txBody>
          <a:bodyPr numCol="2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New tour and trip mode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single ride-hail product (no pooled rides, premium vehicles)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Occupancy assigned for assignment, not modeled (assert proportions by tour purpose)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 service TNC trips assigned in three passenger occupancy classes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Fixed number of out-of-service TNC trips, based on TNCs Today data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TNCs are either all human-operated or all autonomous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TNC mode choice parameters:</a:t>
            </a:r>
          </a:p>
          <a:p>
            <a:pPr marL="608076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Mode constant, neighborhood density, fixed and variable ride cost, 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B957A-1028-094C-B5AA-762AA2E3B4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634A-C0D7-D143-AF35-D73B0DEF319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55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1C03-4176-C448-8829-388AD3F52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representation - AV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A11D6-06C0-C743-8A81-F1280042F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AV is an option in auto availability choices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HHs can own conventional autos or AVs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AV treated differently in mode choice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AV ownership sensitivities:</a:t>
            </a:r>
          </a:p>
          <a:p>
            <a:pPr marL="608076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Income, age, commute time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AV mode choice:</a:t>
            </a:r>
          </a:p>
          <a:p>
            <a:pPr marL="608076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In-vehicle time discount factor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B957A-1028-094C-B5AA-762AA2E3B4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634A-C0D7-D143-AF35-D73B0DEF319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34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1C03-4176-C448-8829-388AD3F52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TNC validation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A11D6-06C0-C743-8A81-F1280042F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sz="2000" dirty="0"/>
              <a:t>TNCs Today (2017)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Vehicle trips by origin, destination, and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Out of service vehicle trips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/>
            <a:r>
              <a:rPr lang="en-US" sz="2000" b="1" dirty="0"/>
              <a:t>Other TNC data: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NHTS 2017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SFMTA Travel Decision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B957A-1028-094C-B5AA-762AA2E3B4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634A-C0D7-D143-AF35-D73B0DEF319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F78863-E4F3-48D4-AB4D-D1A1608A4C7E}"/>
              </a:ext>
            </a:extLst>
          </p:cNvPr>
          <p:cNvSpPr txBox="1"/>
          <p:nvPr/>
        </p:nvSpPr>
        <p:spPr>
          <a:xfrm>
            <a:off x="4270923" y="4647547"/>
            <a:ext cx="3821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www.sfcta.org/projects/tncs-today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6685FF-EC13-481C-959C-7BDEDB721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858" y="2351012"/>
            <a:ext cx="457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41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059F57-E66B-7D48-B42B-4AEE56C09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2253799" cy="1046440"/>
          </a:xfrm>
        </p:spPr>
        <p:txBody>
          <a:bodyPr/>
          <a:lstStyle/>
          <a:p>
            <a:r>
              <a:rPr lang="en-US" dirty="0"/>
              <a:t>TNC validation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5507909-95AD-8E4E-9A1A-36777FB8D8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036222"/>
              </p:ext>
            </p:extLst>
          </p:nvPr>
        </p:nvGraphicFramePr>
        <p:xfrm>
          <a:off x="2824520" y="102489"/>
          <a:ext cx="6198830" cy="49800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3434">
                  <a:extLst>
                    <a:ext uri="{9D8B030D-6E8A-4147-A177-3AD203B41FA5}">
                      <a16:colId xmlns:a16="http://schemas.microsoft.com/office/drawing/2014/main" val="641737932"/>
                    </a:ext>
                  </a:extLst>
                </a:gridCol>
                <a:gridCol w="1259991">
                  <a:extLst>
                    <a:ext uri="{9D8B030D-6E8A-4147-A177-3AD203B41FA5}">
                      <a16:colId xmlns:a16="http://schemas.microsoft.com/office/drawing/2014/main" val="1657299405"/>
                    </a:ext>
                  </a:extLst>
                </a:gridCol>
                <a:gridCol w="1188805">
                  <a:extLst>
                    <a:ext uri="{9D8B030D-6E8A-4147-A177-3AD203B41FA5}">
                      <a16:colId xmlns:a16="http://schemas.microsoft.com/office/drawing/2014/main" val="1920930260"/>
                    </a:ext>
                  </a:extLst>
                </a:gridCol>
                <a:gridCol w="1416600">
                  <a:extLst>
                    <a:ext uri="{9D8B030D-6E8A-4147-A177-3AD203B41FA5}">
                      <a16:colId xmlns:a16="http://schemas.microsoft.com/office/drawing/2014/main" val="1397580905"/>
                    </a:ext>
                  </a:extLst>
                </a:gridCol>
              </a:tblGrid>
              <a:tr h="445169">
                <a:tc>
                  <a:txBody>
                    <a:bodyPr/>
                    <a:lstStyle/>
                    <a:p>
                      <a:pPr algn="ctr"/>
                      <a:endParaRPr lang="en-US" sz="1600" b="0" cap="all" spc="100" baseline="0" dirty="0">
                        <a:solidFill>
                          <a:srgbClr val="A0D1CC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 anchor="ctr">
                    <a:solidFill>
                      <a:srgbClr val="006C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all" spc="100" baseline="0" dirty="0">
                          <a:solidFill>
                            <a:srgbClr val="A0D1CC"/>
                          </a:solidFill>
                          <a:latin typeface="Franklin Gothic Medium" panose="020B0603020102020204" pitchFamily="34" charset="0"/>
                        </a:rPr>
                        <a:t>Observed</a:t>
                      </a:r>
                    </a:p>
                  </a:txBody>
                  <a:tcPr anchor="ctr">
                    <a:solidFill>
                      <a:srgbClr val="006C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all" spc="100" baseline="0" dirty="0">
                          <a:solidFill>
                            <a:srgbClr val="A0D1CC"/>
                          </a:solidFill>
                          <a:latin typeface="Franklin Gothic Medium" panose="020B0603020102020204" pitchFamily="34" charset="0"/>
                        </a:rPr>
                        <a:t>Estimate</a:t>
                      </a:r>
                    </a:p>
                  </a:txBody>
                  <a:tcPr anchor="ctr">
                    <a:solidFill>
                      <a:srgbClr val="006C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all" spc="100" baseline="0" dirty="0">
                          <a:solidFill>
                            <a:srgbClr val="A0D1CC"/>
                          </a:solidFill>
                          <a:latin typeface="Franklin Gothic Medium" panose="020B0603020102020204" pitchFamily="34" charset="0"/>
                        </a:rPr>
                        <a:t>Error</a:t>
                      </a:r>
                    </a:p>
                  </a:txBody>
                  <a:tcPr anchor="ctr">
                    <a:solidFill>
                      <a:srgbClr val="006C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563606"/>
                  </a:ext>
                </a:extLst>
              </a:tr>
              <a:tr h="901630"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rgbClr val="B9D8ED"/>
                          </a:solidFill>
                          <a:latin typeface="Franklin Gothic Medium" panose="020B0603020102020204" pitchFamily="34" charset="0"/>
                        </a:rPr>
                        <a:t>Intra-SF TNC vehicle trips</a:t>
                      </a:r>
                      <a:endParaRPr lang="en-US" sz="1800" b="0" dirty="0">
                        <a:solidFill>
                          <a:srgbClr val="B9D8ED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 marT="201168" marB="201168" anchor="ctr"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" sz="1800" b="0" dirty="0">
                          <a:solidFill>
                            <a:srgbClr val="B9D8ED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181,000</a:t>
                      </a:r>
                      <a:endParaRPr lang="en-US" sz="1800" dirty="0">
                        <a:solidFill>
                          <a:srgbClr val="B9D8ED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T="201168" marB="201168" anchor="ctr"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800" b="0" dirty="0">
                          <a:solidFill>
                            <a:srgbClr val="B9D8ED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173,000</a:t>
                      </a:r>
                    </a:p>
                  </a:txBody>
                  <a:tcPr marT="201168" marB="201168" anchor="ctr"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" sz="1800" b="0" dirty="0">
                          <a:solidFill>
                            <a:srgbClr val="B9D8ED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-8,000</a:t>
                      </a:r>
                    </a:p>
                    <a:p>
                      <a:pPr algn="r"/>
                      <a:r>
                        <a:rPr lang="en" sz="1800" b="0" dirty="0">
                          <a:solidFill>
                            <a:srgbClr val="B9D8ED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(-4.4%)</a:t>
                      </a:r>
                      <a:endParaRPr lang="en-US" sz="1800" dirty="0">
                        <a:solidFill>
                          <a:srgbClr val="B9D8ED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T="201168" marB="201168" anchor="ctr"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730021"/>
                  </a:ext>
                </a:extLst>
              </a:tr>
              <a:tr h="731014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B9D8ED"/>
                          </a:solidFill>
                          <a:latin typeface="Franklin Gothic Medium" panose="020B0603020102020204" pitchFamily="34" charset="0"/>
                        </a:rPr>
                        <a:t>SF TNC mode share*</a:t>
                      </a:r>
                    </a:p>
                  </a:txBody>
                  <a:tcPr marT="201168" marB="201168" anchor="ctr">
                    <a:lnT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" sz="1800" b="0" dirty="0">
                          <a:solidFill>
                            <a:srgbClr val="B9D8ED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~4%</a:t>
                      </a:r>
                      <a:endParaRPr lang="en-US" sz="1800" dirty="0">
                        <a:solidFill>
                          <a:srgbClr val="B9D8ED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T="201168" marB="201168" anchor="ctr">
                    <a:lnT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" sz="1800" b="0" dirty="0">
                          <a:solidFill>
                            <a:srgbClr val="B9D8ED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8%</a:t>
                      </a:r>
                      <a:endParaRPr lang="en-US" sz="1800" dirty="0">
                        <a:solidFill>
                          <a:srgbClr val="B9D8ED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T="201168" marB="201168" anchor="ctr">
                    <a:lnT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" sz="1800" b="0" dirty="0">
                          <a:solidFill>
                            <a:srgbClr val="B9D8ED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2</a:t>
                      </a:r>
                      <a:r>
                        <a:rPr lang="en-US" sz="1800" b="0" dirty="0">
                          <a:solidFill>
                            <a:srgbClr val="B9D8ED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x observed</a:t>
                      </a:r>
                      <a:endParaRPr lang="en-US" sz="1800" dirty="0">
                        <a:solidFill>
                          <a:srgbClr val="B9D8ED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T="201168" marB="201168" anchor="ctr">
                    <a:lnT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666333"/>
                  </a:ext>
                </a:extLst>
              </a:tr>
              <a:tr h="901630"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rgbClr val="B9D8ED"/>
                          </a:solidFill>
                          <a:latin typeface="Franklin Gothic Medium" panose="020B0603020102020204" pitchFamily="34" charset="0"/>
                        </a:rPr>
                        <a:t>Bay Are TNC mode share*</a:t>
                      </a:r>
                      <a:endParaRPr lang="en-US" sz="1800" b="0" dirty="0">
                        <a:solidFill>
                          <a:srgbClr val="B9D8ED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 marT="201168" marB="201168" anchor="ctr">
                    <a:lnT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" sz="1800" b="0" dirty="0">
                          <a:solidFill>
                            <a:srgbClr val="B9D8ED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1.1%</a:t>
                      </a:r>
                      <a:endParaRPr lang="en-US" sz="1800" dirty="0">
                        <a:solidFill>
                          <a:srgbClr val="B9D8ED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T="201168" marB="201168" anchor="ctr">
                    <a:lnT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" sz="1800" b="0" dirty="0">
                          <a:solidFill>
                            <a:srgbClr val="B9D8ED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2.0%</a:t>
                      </a:r>
                      <a:endParaRPr lang="en-US" sz="1800" dirty="0">
                        <a:solidFill>
                          <a:srgbClr val="B9D8ED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T="201168" marB="201168" anchor="ctr">
                    <a:lnT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" sz="1800" b="0" dirty="0">
                          <a:solidFill>
                            <a:srgbClr val="B9D8ED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1.8</a:t>
                      </a:r>
                      <a:r>
                        <a:rPr lang="en-US" sz="1800" b="0" dirty="0">
                          <a:solidFill>
                            <a:srgbClr val="B9D8ED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x observed</a:t>
                      </a:r>
                      <a:endParaRPr lang="en-US" sz="1800" dirty="0">
                        <a:solidFill>
                          <a:srgbClr val="B9D8ED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T="201168" marB="201168" anchor="ctr">
                    <a:lnT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0342079"/>
                  </a:ext>
                </a:extLst>
              </a:tr>
              <a:tr h="941884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B9D8ED"/>
                          </a:solidFill>
                          <a:latin typeface="Franklin Gothic Medium" panose="020B0603020102020204" pitchFamily="34" charset="0"/>
                        </a:rPr>
                        <a:t>Peak period TNC trip share</a:t>
                      </a:r>
                    </a:p>
                  </a:txBody>
                  <a:tcPr marT="201168" marB="201168" anchor="ctr">
                    <a:lnT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800" b="0" dirty="0">
                          <a:solidFill>
                            <a:srgbClr val="B9D8ED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28.9%</a:t>
                      </a:r>
                    </a:p>
                  </a:txBody>
                  <a:tcPr marT="201168" marB="201168" anchor="ctr">
                    <a:lnT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800" b="0" dirty="0">
                          <a:solidFill>
                            <a:srgbClr val="B9D8ED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34.6%</a:t>
                      </a:r>
                    </a:p>
                  </a:txBody>
                  <a:tcPr marT="201168" marB="201168" anchor="ctr">
                    <a:lnT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" sz="1800" b="0" dirty="0">
                          <a:solidFill>
                            <a:srgbClr val="B9D8ED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1.2</a:t>
                      </a:r>
                      <a:r>
                        <a:rPr lang="en-US" sz="1800" b="0" dirty="0">
                          <a:solidFill>
                            <a:srgbClr val="B9D8ED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x observed</a:t>
                      </a:r>
                      <a:endParaRPr lang="en-US" sz="1800" dirty="0">
                        <a:solidFill>
                          <a:srgbClr val="B9D8ED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T="201168" marB="201168" anchor="ctr">
                    <a:lnT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6711454"/>
                  </a:ext>
                </a:extLst>
              </a:tr>
              <a:tr h="941884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B9D8ED"/>
                          </a:solidFill>
                          <a:latin typeface="Franklin Gothic Medium" panose="020B0603020102020204" pitchFamily="34" charset="0"/>
                        </a:rPr>
                        <a:t>Evening / late night TNC trip share</a:t>
                      </a:r>
                    </a:p>
                  </a:txBody>
                  <a:tcPr marT="201168" marB="201168" anchor="ctr">
                    <a:lnT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" sz="1800" b="0" dirty="0">
                          <a:solidFill>
                            <a:srgbClr val="B9D8ED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43.7%</a:t>
                      </a:r>
                      <a:endParaRPr lang="en-US" sz="1800" dirty="0">
                        <a:solidFill>
                          <a:srgbClr val="B9D8ED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T="201168" marB="201168" anchor="ctr">
                    <a:lnT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" sz="1800" b="0" dirty="0">
                          <a:solidFill>
                            <a:srgbClr val="B9D8ED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16.8%</a:t>
                      </a:r>
                      <a:endParaRPr lang="en-US" sz="1800" dirty="0">
                        <a:solidFill>
                          <a:srgbClr val="B9D8ED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T="201168" marB="201168" anchor="ctr">
                    <a:lnT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" sz="1800" b="0" dirty="0">
                          <a:solidFill>
                            <a:srgbClr val="B9D8ED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4/10 </a:t>
                      </a:r>
                      <a:r>
                        <a:rPr lang="en-US" sz="1800" b="0" dirty="0">
                          <a:solidFill>
                            <a:srgbClr val="B9D8ED"/>
                          </a:solidFill>
                          <a:latin typeface="Franklin Gothic Book" panose="020B0503020102020204" pitchFamily="34" charset="0"/>
                          <a:ea typeface="Libre Franklin"/>
                          <a:cs typeface="Libre Franklin"/>
                          <a:sym typeface="Libre Franklin"/>
                        </a:rPr>
                        <a:t>of observed</a:t>
                      </a:r>
                      <a:endParaRPr lang="en-US" sz="1800" dirty="0">
                        <a:solidFill>
                          <a:srgbClr val="B9D8ED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T="201168" marB="201168" anchor="ctr">
                    <a:lnT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C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09741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AA896-A621-C140-8912-B377C4BCC3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634A-C0D7-D143-AF35-D73B0DEF319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4E07AF-3F59-41A0-9775-AC302950FC40}"/>
              </a:ext>
            </a:extLst>
          </p:cNvPr>
          <p:cNvSpPr txBox="1"/>
          <p:nvPr/>
        </p:nvSpPr>
        <p:spPr>
          <a:xfrm>
            <a:off x="186742" y="4724060"/>
            <a:ext cx="250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B9D8ED"/>
                </a:solidFill>
              </a:rPr>
              <a:t>* Lower confidence obs.</a:t>
            </a:r>
          </a:p>
        </p:txBody>
      </p:sp>
    </p:spTree>
    <p:extLst>
      <p:ext uri="{BB962C8B-B14F-4D97-AF65-F5344CB8AC3E}">
        <p14:creationId xmlns:p14="http://schemas.microsoft.com/office/powerpoint/2010/main" val="4259333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1C03-4176-C448-8829-388AD3F52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TNC validation – TNC trip origins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B957A-1028-094C-B5AA-762AA2E3B4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634A-C0D7-D143-AF35-D73B0DEF319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E3769A-FE45-4272-8596-A892CDDA8F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7" t="12077" r="34524" b="16048"/>
          <a:stretch/>
        </p:blipFill>
        <p:spPr>
          <a:xfrm>
            <a:off x="311149" y="962848"/>
            <a:ext cx="5455115" cy="408292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6F363B-2F31-488A-82AA-16DA03CACFE7}"/>
              </a:ext>
            </a:extLst>
          </p:cNvPr>
          <p:cNvSpPr txBox="1">
            <a:spLocks/>
          </p:cNvSpPr>
          <p:nvPr/>
        </p:nvSpPr>
        <p:spPr>
          <a:xfrm>
            <a:off x="5913120" y="1505711"/>
            <a:ext cx="3071578" cy="3131301"/>
          </a:xfrm>
          <a:prstGeom prst="rect">
            <a:avLst/>
          </a:prstGeom>
        </p:spPr>
        <p:txBody>
          <a:bodyPr vert="horz" lIns="91440" tIns="45720" rIns="91440" bIns="45720" numCol="1" spcCol="457200" rtlCol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defRPr sz="2800" b="1" kern="1200">
                <a:solidFill>
                  <a:srgbClr val="B9D8ED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800" kern="1200">
                <a:solidFill>
                  <a:srgbClr val="B9D8ED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265176" indent="-26289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6C69"/>
              </a:buClr>
              <a:buFont typeface="Helvetica" pitchFamily="2" charset="0"/>
              <a:buChar char="●"/>
              <a:defRPr sz="2400" kern="1200">
                <a:solidFill>
                  <a:srgbClr val="B9D8ED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548640" indent="-26289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6C69"/>
              </a:buClr>
              <a:buFont typeface="Helvetica" pitchFamily="2" charset="0"/>
              <a:buChar char="⁃"/>
              <a:defRPr sz="2400" kern="1200">
                <a:solidFill>
                  <a:srgbClr val="B9D8ED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72237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6C69"/>
              </a:buClr>
              <a:buFont typeface="Helvetica" pitchFamily="2" charset="0"/>
              <a:buChar char="•"/>
              <a:defRPr sz="1800" kern="1200">
                <a:solidFill>
                  <a:srgbClr val="B9D8ED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Red: Est &gt; </a:t>
            </a:r>
            <a:r>
              <a:rPr lang="en-US" sz="1800" b="1" dirty="0" err="1"/>
              <a:t>Obs</a:t>
            </a:r>
            <a:endParaRPr lang="en-US" sz="1800" b="1" dirty="0"/>
          </a:p>
          <a:p>
            <a:r>
              <a:rPr lang="en-US" sz="1800" dirty="0"/>
              <a:t>Blue: Est &lt; </a:t>
            </a:r>
            <a:r>
              <a:rPr lang="en-US" sz="1800" dirty="0" err="1"/>
              <a:t>Obs</a:t>
            </a:r>
            <a:endParaRPr lang="en-US" sz="1800" dirty="0"/>
          </a:p>
          <a:p>
            <a:endParaRPr lang="en-US" sz="1800" b="1" dirty="0"/>
          </a:p>
          <a:p>
            <a:r>
              <a:rPr lang="en-US" sz="1800" b="1" dirty="0"/>
              <a:t>Overconcentration of estimated TNC trip origins in dense and jobs-rich areas</a:t>
            </a:r>
          </a:p>
        </p:txBody>
      </p:sp>
    </p:spTree>
    <p:extLst>
      <p:ext uri="{BB962C8B-B14F-4D97-AF65-F5344CB8AC3E}">
        <p14:creationId xmlns:p14="http://schemas.microsoft.com/office/powerpoint/2010/main" val="2549329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7EE8AEC-F17F-456D-B6F2-17518A6B6E44}" vid="{77BF2E3E-59B8-4AD2-930E-543DB481C8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 Presentation Template 2019 FINAL</Template>
  <TotalTime>498</TotalTime>
  <Words>688</Words>
  <Application>Microsoft Office PowerPoint</Application>
  <PresentationFormat>Custom</PresentationFormat>
  <Paragraphs>176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Avenir Next LT Pro</vt:lpstr>
      <vt:lpstr>AvenirNext LT Pro Regular</vt:lpstr>
      <vt:lpstr>Calibri</vt:lpstr>
      <vt:lpstr>Franklin Gothic Book</vt:lpstr>
      <vt:lpstr>Franklin Gothic Medium</vt:lpstr>
      <vt:lpstr>Helvetica</vt:lpstr>
      <vt:lpstr>Office Theme</vt:lpstr>
      <vt:lpstr>Incorporating Transportation Network Companies and Autonomous Vehicles into San Francisco’s Activity-Based Model</vt:lpstr>
      <vt:lpstr>Overview – Modeling TNCs and AVs</vt:lpstr>
      <vt:lpstr>Acknowledgements</vt:lpstr>
      <vt:lpstr>PowerPoint Presentation</vt:lpstr>
      <vt:lpstr>Model representation - TNC</vt:lpstr>
      <vt:lpstr>Model representation - AV</vt:lpstr>
      <vt:lpstr>TNC validation data</vt:lpstr>
      <vt:lpstr>TNC validation</vt:lpstr>
      <vt:lpstr>TNC validation – TNC trip origins</vt:lpstr>
      <vt:lpstr>Incremental sensitivity testing scenarios</vt:lpstr>
      <vt:lpstr>SF trip mode share</vt:lpstr>
      <vt:lpstr>SF person trips</vt:lpstr>
      <vt:lpstr>SF person travel distance (mi.)</vt:lpstr>
      <vt:lpstr>SF vehicle occupancy (drive, AV, TNC)</vt:lpstr>
      <vt:lpstr>Auto ownership, veh./HH</vt:lpstr>
      <vt:lpstr>Closing Thoughts</vt:lpstr>
      <vt:lpstr>Thank you. Questions?</vt:lpstr>
      <vt:lpstr>Overview – Definitions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Daniel Tischler</dc:creator>
  <cp:lastModifiedBy>Dan Tischler</cp:lastModifiedBy>
  <cp:revision>45</cp:revision>
  <dcterms:created xsi:type="dcterms:W3CDTF">2019-05-30T13:22:41Z</dcterms:created>
  <dcterms:modified xsi:type="dcterms:W3CDTF">2019-06-03T13:37:28Z</dcterms:modified>
</cp:coreProperties>
</file>