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17"/>
  </p:notesMasterIdLst>
  <p:handoutMasterIdLst>
    <p:handoutMasterId r:id="rId18"/>
  </p:handoutMasterIdLst>
  <p:sldIdLst>
    <p:sldId id="334" r:id="rId2"/>
    <p:sldId id="397" r:id="rId3"/>
    <p:sldId id="395" r:id="rId4"/>
    <p:sldId id="396" r:id="rId5"/>
    <p:sldId id="950" r:id="rId6"/>
    <p:sldId id="951" r:id="rId7"/>
    <p:sldId id="345" r:id="rId8"/>
    <p:sldId id="347" r:id="rId9"/>
    <p:sldId id="399" r:id="rId10"/>
    <p:sldId id="949" r:id="rId11"/>
    <p:sldId id="953" r:id="rId12"/>
    <p:sldId id="1056" r:id="rId13"/>
    <p:sldId id="1057" r:id="rId14"/>
    <p:sldId id="1058" r:id="rId15"/>
    <p:sldId id="1059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mbridge Systematics, Inc." initials="CSI" lastIdx="5" clrIdx="0">
    <p:extLst>
      <p:ext uri="{19B8F6BF-5375-455C-9EA6-DF929625EA0E}">
        <p15:presenceInfo xmlns:p15="http://schemas.microsoft.com/office/powerpoint/2012/main" userId="Cambridge Systematics, Inc." providerId="None"/>
      </p:ext>
    </p:extLst>
  </p:cmAuthor>
  <p:cmAuthor id="2" name="Nikhil Puri" initials="NP" lastIdx="4" clrIdx="2">
    <p:extLst>
      <p:ext uri="{19B8F6BF-5375-455C-9EA6-DF929625EA0E}">
        <p15:presenceInfo xmlns:p15="http://schemas.microsoft.com/office/powerpoint/2012/main" userId="S-1-5-21-2141823802-1446982699-3828168933-1448" providerId="AD"/>
      </p:ext>
    </p:extLst>
  </p:cmAuthor>
  <p:cmAuthor id="3" name="Anurag Komanduri" initials="AK" lastIdx="5" clrIdx="3">
    <p:extLst>
      <p:ext uri="{19B8F6BF-5375-455C-9EA6-DF929625EA0E}">
        <p15:presenceInfo xmlns:p15="http://schemas.microsoft.com/office/powerpoint/2012/main" userId="Anurag Komandur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444B"/>
    <a:srgbClr val="475761"/>
    <a:srgbClr val="303B41"/>
    <a:srgbClr val="46565F"/>
    <a:srgbClr val="303A41"/>
    <a:srgbClr val="ADDF21"/>
    <a:srgbClr val="485861"/>
    <a:srgbClr val="333F46"/>
    <a:srgbClr val="3A474E"/>
    <a:srgbClr val="3A47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839ABF-7E9C-4E24-8656-3DA4EC4C491A}" v="7" dt="2019-05-31T16:13:13.551"/>
  </p1510:revLst>
</p1510:revInfo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87796" autoAdjust="0"/>
  </p:normalViewPr>
  <p:slideViewPr>
    <p:cSldViewPr snapToGrid="0">
      <p:cViewPr varScale="1">
        <p:scale>
          <a:sx n="93" d="100"/>
          <a:sy n="93" d="100"/>
        </p:scale>
        <p:origin x="55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15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Lemp" userId="e9625972-b887-4907-9f28-e27d19ee2a7e" providerId="ADAL" clId="{E5CC656A-EC1E-435D-8159-69D947E71A99}"/>
    <pc:docChg chg="modSld">
      <pc:chgData name="Jason Lemp" userId="e9625972-b887-4907-9f28-e27d19ee2a7e" providerId="ADAL" clId="{E5CC656A-EC1E-435D-8159-69D947E71A99}" dt="2019-05-13T20:37:33.875" v="1"/>
      <pc:docMkLst>
        <pc:docMk/>
      </pc:docMkLst>
    </pc:docChg>
  </pc:docChgLst>
  <pc:docChgLst>
    <pc:chgData name="Jason Lemp" userId="e9625972-b887-4907-9f28-e27d19ee2a7e" providerId="ADAL" clId="{67635030-DFDE-4207-A6E1-7B7C23D1C901}"/>
    <pc:docChg chg="undo redo custSel addSld delSld modSld sldOrd">
      <pc:chgData name="Jason Lemp" userId="e9625972-b887-4907-9f28-e27d19ee2a7e" providerId="ADAL" clId="{67635030-DFDE-4207-A6E1-7B7C23D1C901}" dt="2019-05-15T13:05:18.250" v="1594" actId="20577"/>
      <pc:docMkLst>
        <pc:docMk/>
      </pc:docMkLst>
    </pc:docChg>
  </pc:docChgLst>
  <pc:docChgLst>
    <pc:chgData name="Jason Lemp" userId="e9625972-b887-4907-9f28-e27d19ee2a7e" providerId="ADAL" clId="{EE839ABF-7E9C-4E24-8656-3DA4EC4C491A}"/>
    <pc:docChg chg="modSld">
      <pc:chgData name="Jason Lemp" userId="e9625972-b887-4907-9f28-e27d19ee2a7e" providerId="ADAL" clId="{EE839ABF-7E9C-4E24-8656-3DA4EC4C491A}" dt="2019-05-31T16:13:13.550" v="6"/>
      <pc:docMkLst>
        <pc:docMk/>
      </pc:docMkLst>
      <pc:sldChg chg="modTransition">
        <pc:chgData name="Jason Lemp" userId="e9625972-b887-4907-9f28-e27d19ee2a7e" providerId="ADAL" clId="{EE839ABF-7E9C-4E24-8656-3DA4EC4C491A}" dt="2019-05-31T16:08:33.731" v="2"/>
        <pc:sldMkLst>
          <pc:docMk/>
          <pc:sldMk cId="1896987451" sldId="399"/>
        </pc:sldMkLst>
      </pc:sldChg>
      <pc:sldChg chg="modTransition">
        <pc:chgData name="Jason Lemp" userId="e9625972-b887-4907-9f28-e27d19ee2a7e" providerId="ADAL" clId="{EE839ABF-7E9C-4E24-8656-3DA4EC4C491A}" dt="2019-05-31T16:13:13.550" v="6"/>
        <pc:sldMkLst>
          <pc:docMk/>
          <pc:sldMk cId="3059645627" sldId="950"/>
        </pc:sldMkLst>
      </pc:sldChg>
      <pc:sldChg chg="modTransition">
        <pc:chgData name="Jason Lemp" userId="e9625972-b887-4907-9f28-e27d19ee2a7e" providerId="ADAL" clId="{EE839ABF-7E9C-4E24-8656-3DA4EC4C491A}" dt="2019-05-31T16:08:56.589" v="5"/>
        <pc:sldMkLst>
          <pc:docMk/>
          <pc:sldMk cId="329554446" sldId="953"/>
        </pc:sldMkLst>
      </pc:sldChg>
      <pc:sldChg chg="modTransition">
        <pc:chgData name="Jason Lemp" userId="e9625972-b887-4907-9f28-e27d19ee2a7e" providerId="ADAL" clId="{EE839ABF-7E9C-4E24-8656-3DA4EC4C491A}" dt="2019-05-31T16:08:44.457" v="3"/>
        <pc:sldMkLst>
          <pc:docMk/>
          <pc:sldMk cId="550909660" sldId="1056"/>
        </pc:sldMkLst>
      </pc:sldChg>
      <pc:sldChg chg="modTransition">
        <pc:chgData name="Jason Lemp" userId="e9625972-b887-4907-9f28-e27d19ee2a7e" providerId="ADAL" clId="{EE839ABF-7E9C-4E24-8656-3DA4EC4C491A}" dt="2019-05-31T16:08:45.858" v="4"/>
        <pc:sldMkLst>
          <pc:docMk/>
          <pc:sldMk cId="843123842" sldId="1057"/>
        </pc:sldMkLst>
      </pc:sldChg>
      <pc:sldChg chg="modTransition">
        <pc:chgData name="Jason Lemp" userId="e9625972-b887-4907-9f28-e27d19ee2a7e" providerId="ADAL" clId="{EE839ABF-7E9C-4E24-8656-3DA4EC4C491A}" dt="2019-05-31T16:02:39.855" v="0"/>
        <pc:sldMkLst>
          <pc:docMk/>
          <pc:sldMk cId="202881280" sldId="1058"/>
        </pc:sldMkLst>
      </pc:sldChg>
      <pc:sldChg chg="modTransition">
        <pc:chgData name="Jason Lemp" userId="e9625972-b887-4907-9f28-e27d19ee2a7e" providerId="ADAL" clId="{EE839ABF-7E9C-4E24-8656-3DA4EC4C491A}" dt="2019-05-31T16:02:43.399" v="1"/>
        <pc:sldMkLst>
          <pc:docMk/>
          <pc:sldMk cId="3866611294" sldId="1059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ereLA\Dropbox\Projects\projects\1712_Bus_Restructuring\In_Received\IN_Cambridge_Systematics\181706_IN_Cambridge_EWG_Materials\Market%20Research%20Background%20Data_20180706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'TAP and LBS'!$G$45</c:f>
              <c:strCache>
                <c:ptCount val="1"/>
                <c:pt idx="0">
                  <c:v>% Mkt Share (incl. walk only)</c:v>
                </c:pt>
              </c:strCache>
            </c:strRef>
          </c:tx>
          <c:spPr>
            <a:solidFill>
              <a:srgbClr val="1453A8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gradFill>
                <a:gsLst>
                  <a:gs pos="0">
                    <a:srgbClr val="FF7B00"/>
                  </a:gs>
                  <a:gs pos="100000">
                    <a:srgbClr val="D25D00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BF9-41E7-BF2F-864EA5AE85A8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0">
                    <a:srgbClr val="FF7B00"/>
                  </a:gs>
                  <a:gs pos="100000">
                    <a:srgbClr val="D25D00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BF9-41E7-BF2F-864EA5AE85A8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0">
                    <a:srgbClr val="FF7B00"/>
                  </a:gs>
                  <a:gs pos="100000">
                    <a:srgbClr val="D25D00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BF9-41E7-BF2F-864EA5AE85A8}"/>
              </c:ext>
            </c:extLst>
          </c:dPt>
          <c:dPt>
            <c:idx val="4"/>
            <c:invertIfNegative val="0"/>
            <c:bubble3D val="0"/>
            <c:spPr>
              <a:gradFill>
                <a:gsLst>
                  <a:gs pos="0">
                    <a:srgbClr val="FF7B00"/>
                  </a:gs>
                  <a:gs pos="100000">
                    <a:srgbClr val="D25D00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BF9-41E7-BF2F-864EA5AE85A8}"/>
              </c:ext>
            </c:extLst>
          </c:dPt>
          <c:dPt>
            <c:idx val="5"/>
            <c:invertIfNegative val="0"/>
            <c:bubble3D val="0"/>
            <c:spPr>
              <a:gradFill>
                <a:gsLst>
                  <a:gs pos="0">
                    <a:srgbClr val="FF7B00"/>
                  </a:gs>
                  <a:gs pos="100000">
                    <a:srgbClr val="D25D00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BF9-41E7-BF2F-864EA5AE85A8}"/>
              </c:ext>
            </c:extLst>
          </c:dPt>
          <c:dPt>
            <c:idx val="6"/>
            <c:invertIfNegative val="0"/>
            <c:bubble3D val="0"/>
            <c:spPr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BF9-41E7-BF2F-864EA5AE85A8}"/>
              </c:ext>
            </c:extLst>
          </c:dPt>
          <c:dPt>
            <c:idx val="7"/>
            <c:invertIfNegative val="0"/>
            <c:bubble3D val="0"/>
            <c:spPr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8BF9-41E7-BF2F-864EA5AE85A8}"/>
              </c:ext>
            </c:extLst>
          </c:dPt>
          <c:dPt>
            <c:idx val="8"/>
            <c:invertIfNegative val="0"/>
            <c:bubble3D val="0"/>
            <c:spPr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8BF9-41E7-BF2F-864EA5AE85A8}"/>
              </c:ext>
            </c:extLst>
          </c:dPt>
          <c:dPt>
            <c:idx val="9"/>
            <c:invertIfNegative val="0"/>
            <c:bubble3D val="0"/>
            <c:spPr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8BF9-41E7-BF2F-864EA5AE85A8}"/>
              </c:ext>
            </c:extLst>
          </c:dPt>
          <c:dPt>
            <c:idx val="10"/>
            <c:invertIfNegative val="0"/>
            <c:bubble3D val="0"/>
            <c:spPr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8BF9-41E7-BF2F-864EA5AE85A8}"/>
              </c:ext>
            </c:extLst>
          </c:dPt>
          <c:dPt>
            <c:idx val="11"/>
            <c:invertIfNegative val="0"/>
            <c:bubble3D val="0"/>
            <c:spPr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8BF9-41E7-BF2F-864EA5AE85A8}"/>
              </c:ext>
            </c:extLst>
          </c:dPt>
          <c:dPt>
            <c:idx val="12"/>
            <c:invertIfNegative val="0"/>
            <c:bubble3D val="0"/>
            <c:spPr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8BF9-41E7-BF2F-864EA5AE85A8}"/>
              </c:ext>
            </c:extLst>
          </c:dPt>
          <c:dPt>
            <c:idx val="13"/>
            <c:invertIfNegative val="0"/>
            <c:bubble3D val="0"/>
            <c:spPr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8BF9-41E7-BF2F-864EA5AE85A8}"/>
              </c:ext>
            </c:extLst>
          </c:dPt>
          <c:dPt>
            <c:idx val="14"/>
            <c:invertIfNegative val="0"/>
            <c:bubble3D val="0"/>
            <c:spPr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8BF9-41E7-BF2F-864EA5AE85A8}"/>
              </c:ext>
            </c:extLst>
          </c:dPt>
          <c:dPt>
            <c:idx val="15"/>
            <c:invertIfNegative val="0"/>
            <c:bubble3D val="0"/>
            <c:spPr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8BF9-41E7-BF2F-864EA5AE85A8}"/>
              </c:ext>
            </c:extLst>
          </c:dPt>
          <c:dPt>
            <c:idx val="16"/>
            <c:invertIfNegative val="0"/>
            <c:bubble3D val="0"/>
            <c:spPr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8BF9-41E7-BF2F-864EA5AE85A8}"/>
              </c:ext>
            </c:extLst>
          </c:dPt>
          <c:dPt>
            <c:idx val="17"/>
            <c:invertIfNegative val="0"/>
            <c:bubble3D val="0"/>
            <c:spPr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8BF9-41E7-BF2F-864EA5AE85A8}"/>
              </c:ext>
            </c:extLst>
          </c:dPt>
          <c:dPt>
            <c:idx val="18"/>
            <c:invertIfNegative val="0"/>
            <c:bubble3D val="0"/>
            <c:spPr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8BF9-41E7-BF2F-864EA5AE85A8}"/>
              </c:ext>
            </c:extLst>
          </c:dPt>
          <c:cat>
            <c:strRef>
              <c:f>'TAP and LBS'!$B$46:$B$64</c:f>
              <c:strCache>
                <c:ptCount val="19"/>
                <c:pt idx="0">
                  <c:v>No transit Path</c:v>
                </c:pt>
                <c:pt idx="1">
                  <c:v>0 - 1</c:v>
                </c:pt>
                <c:pt idx="2">
                  <c:v>1 - 1.25</c:v>
                </c:pt>
                <c:pt idx="3">
                  <c:v>1.25 - 1.50</c:v>
                </c:pt>
                <c:pt idx="4">
                  <c:v>1.50 - 1.75</c:v>
                </c:pt>
                <c:pt idx="5">
                  <c:v>1.75 - 2.00</c:v>
                </c:pt>
                <c:pt idx="6">
                  <c:v>2.00 - 2.25</c:v>
                </c:pt>
                <c:pt idx="7">
                  <c:v>2.25 - 2.50</c:v>
                </c:pt>
                <c:pt idx="8">
                  <c:v>2.50 - 2.75</c:v>
                </c:pt>
                <c:pt idx="9">
                  <c:v>2.75 - 3</c:v>
                </c:pt>
                <c:pt idx="10">
                  <c:v>3.00 - 3.25</c:v>
                </c:pt>
                <c:pt idx="11">
                  <c:v>3.25 - 3.50</c:v>
                </c:pt>
                <c:pt idx="12">
                  <c:v>3.50 - 3.75</c:v>
                </c:pt>
                <c:pt idx="13">
                  <c:v>3.75 - 4.00</c:v>
                </c:pt>
                <c:pt idx="14">
                  <c:v>4.00 - 4.25</c:v>
                </c:pt>
                <c:pt idx="15">
                  <c:v>4.25 - 4.50</c:v>
                </c:pt>
                <c:pt idx="16">
                  <c:v>4.50 - 4.75</c:v>
                </c:pt>
                <c:pt idx="17">
                  <c:v>4.75 - 5.00</c:v>
                </c:pt>
                <c:pt idx="18">
                  <c:v>5 +</c:v>
                </c:pt>
              </c:strCache>
            </c:strRef>
          </c:cat>
          <c:val>
            <c:numRef>
              <c:f>'TAP and LBS'!$G$46:$G$64</c:f>
              <c:numCache>
                <c:formatCode>0.00%</c:formatCode>
                <c:ptCount val="19"/>
                <c:pt idx="1">
                  <c:v>0.13213688998257492</c:v>
                </c:pt>
                <c:pt idx="2">
                  <c:v>0.12814021083006255</c:v>
                </c:pt>
                <c:pt idx="3">
                  <c:v>9.6170747805699897E-2</c:v>
                </c:pt>
                <c:pt idx="4">
                  <c:v>7.1564663700221243E-2</c:v>
                </c:pt>
                <c:pt idx="5">
                  <c:v>5.3797511525945023E-2</c:v>
                </c:pt>
                <c:pt idx="6">
                  <c:v>3.9270521746084378E-2</c:v>
                </c:pt>
                <c:pt idx="7">
                  <c:v>2.8449538567721512E-2</c:v>
                </c:pt>
                <c:pt idx="8">
                  <c:v>2.0787941063165786E-2</c:v>
                </c:pt>
                <c:pt idx="9">
                  <c:v>1.5809928647257193E-2</c:v>
                </c:pt>
                <c:pt idx="10">
                  <c:v>1.2553452364077372E-2</c:v>
                </c:pt>
                <c:pt idx="11">
                  <c:v>1.030140468573785E-2</c:v>
                </c:pt>
                <c:pt idx="12">
                  <c:v>8.4426768366248715E-3</c:v>
                </c:pt>
                <c:pt idx="13">
                  <c:v>7.3395629625988478E-3</c:v>
                </c:pt>
                <c:pt idx="14">
                  <c:v>6.4816156478514457E-3</c:v>
                </c:pt>
                <c:pt idx="15">
                  <c:v>5.9127733070923E-3</c:v>
                </c:pt>
                <c:pt idx="16">
                  <c:v>5.479221748629629E-3</c:v>
                </c:pt>
                <c:pt idx="17">
                  <c:v>5.3055630847941701E-3</c:v>
                </c:pt>
                <c:pt idx="18">
                  <c:v>5.7238069049407193E-3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8BF9-41E7-BF2F-864EA5AE85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"/>
        <c:axId val="236132968"/>
        <c:axId val="236169680"/>
      </c:barChart>
      <c:catAx>
        <c:axId val="2361329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36169680"/>
        <c:crosses val="autoZero"/>
        <c:auto val="1"/>
        <c:lblAlgn val="ctr"/>
        <c:lblOffset val="100"/>
        <c:noMultiLvlLbl val="0"/>
      </c:catAx>
      <c:valAx>
        <c:axId val="236169680"/>
        <c:scaling>
          <c:orientation val="minMax"/>
        </c:scaling>
        <c:delete val="1"/>
        <c:axPos val="l"/>
        <c:majorGridlines>
          <c:spPr>
            <a:ln w="12700" cap="flat" cmpd="sng" algn="ctr">
              <a:solidFill>
                <a:schemeClr val="tx2">
                  <a:alpha val="70000"/>
                </a:schemeClr>
              </a:solidFill>
              <a:prstDash val="solid"/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236132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EDEBEF9-AE01-4031-93D5-83FBA5A3D4F1}" type="datetimeFigureOut">
              <a:rPr lang="en-US" smtClean="0"/>
              <a:t>5/31/2019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900FCF5-CBAE-443F-96D3-28D629F101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4575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F2852B6-81B2-4BE0-8CB1-46152BDD4ECB}" type="datetimeFigureOut">
              <a:rPr lang="en-US" smtClean="0"/>
              <a:t>5/31/2019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B9A7E43-4834-475E-93ED-49CA2AA3B6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517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spcAft>
        <a:spcPts val="300"/>
      </a:spcAft>
      <a:buFont typeface="Arial" panose="020B0604020202020204" pitchFamily="34" charset="0"/>
      <a:buChar char="•"/>
      <a:defRPr sz="1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01638" indent="-171450" algn="l" defTabSz="914400" rtl="0" eaLnBrk="1" latinLnBrk="0" hangingPunct="1">
      <a:spcAft>
        <a:spcPts val="300"/>
      </a:spcAft>
      <a:buFont typeface="Arial" panose="020B0604020202020204" pitchFamily="34" charset="0"/>
      <a:buChar char="»"/>
      <a:defRPr sz="1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630238" indent="-171450" algn="l" defTabSz="914400" rtl="0" eaLnBrk="1" latinLnBrk="0" hangingPunct="1">
      <a:spcAft>
        <a:spcPts val="300"/>
      </a:spcAft>
      <a:buFont typeface="Arial" panose="020B0604020202020204" pitchFamily="34" charset="0"/>
      <a:buChar char="̶"/>
      <a:defRPr sz="1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858838" indent="-171450" algn="l" defTabSz="914400" rtl="0" eaLnBrk="1" latinLnBrk="0" hangingPunct="1">
      <a:spcAft>
        <a:spcPts val="300"/>
      </a:spcAft>
      <a:buFont typeface="Courier New" panose="02070309020205020404" pitchFamily="49" charset="0"/>
      <a:buChar char="o"/>
      <a:defRPr sz="1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087438" indent="-171450" algn="l" defTabSz="914400" rtl="0" eaLnBrk="1" latinLnBrk="0" hangingPunct="1">
      <a:spcAft>
        <a:spcPts val="300"/>
      </a:spcAft>
      <a:buFont typeface="Wingdings" panose="05000000000000000000" pitchFamily="2" charset="2"/>
      <a:buChar char="§"/>
      <a:defRPr sz="1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A7E43-4834-475E-93ED-49CA2AA3B6D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728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A7E43-4834-475E-93ED-49CA2AA3B6D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96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A7E43-4834-475E-93ED-49CA2AA3B6D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598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A7E43-4834-475E-93ED-49CA2AA3B6D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6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B0A10-6CCD-44B8-ADDC-B8A3B3A8A37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53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BF-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3"/>
          <a:stretch/>
        </p:blipFill>
        <p:spPr>
          <a:xfrm>
            <a:off x="2621421" y="0"/>
            <a:ext cx="957057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9"/>
          <a:stretch/>
        </p:blipFill>
        <p:spPr>
          <a:xfrm>
            <a:off x="5020348" y="78378"/>
            <a:ext cx="6465886" cy="6783976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>
          <a:xfrm>
            <a:off x="3489205" y="0"/>
            <a:ext cx="8702795" cy="6858000"/>
          </a:xfrm>
          <a:prstGeom prst="rect">
            <a:avLst/>
          </a:prstGeom>
          <a:gradFill flip="none" rotWithShape="1">
            <a:gsLst>
              <a:gs pos="55756">
                <a:schemeClr val="accent4">
                  <a:alpha val="30000"/>
                </a:schemeClr>
              </a:gs>
              <a:gs pos="1460">
                <a:schemeClr val="accent5">
                  <a:alpha val="0"/>
                </a:schemeClr>
              </a:gs>
              <a:gs pos="100000">
                <a:schemeClr val="accent4">
                  <a:alpha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7904136" cy="6858000"/>
          </a:xfrm>
          <a:prstGeom prst="rect">
            <a:avLst/>
          </a:prstGeom>
          <a:gradFill flip="none" rotWithShape="1">
            <a:gsLst>
              <a:gs pos="1460">
                <a:schemeClr val="accent5">
                  <a:alpha val="0"/>
                </a:schemeClr>
              </a:gs>
              <a:gs pos="5900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2190" y="5030272"/>
            <a:ext cx="4030474" cy="14378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5" y="6785"/>
            <a:ext cx="1218117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2189" y="273234"/>
            <a:ext cx="7293571" cy="2161151"/>
          </a:xfrm>
          <a:prstGeom prst="rect">
            <a:avLst/>
          </a:prstGeom>
          <a:effectLst>
            <a:outerShdw blurRad="152400" dist="101600" dir="5940000" algn="ctr" rotWithShape="0">
              <a:schemeClr val="bg1"/>
            </a:outerShdw>
          </a:effectLst>
        </p:spPr>
        <p:txBody>
          <a:bodyPr/>
          <a:lstStyle>
            <a:lvl1pPr algn="l">
              <a:lnSpc>
                <a:spcPct val="90000"/>
              </a:lnSpc>
              <a:defRPr sz="5000" b="1" cap="all" baseline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Logistics-Based Development Solutions</a:t>
            </a:r>
          </a:p>
        </p:txBody>
      </p:sp>
      <p:sp>
        <p:nvSpPr>
          <p:cNvPr id="45" name="Rectangle 44"/>
          <p:cNvSpPr/>
          <p:nvPr userDrawn="1"/>
        </p:nvSpPr>
        <p:spPr>
          <a:xfrm>
            <a:off x="0" y="2753778"/>
            <a:ext cx="6601097" cy="371273"/>
          </a:xfrm>
          <a:prstGeom prst="rect">
            <a:avLst/>
          </a:prstGeom>
          <a:gradFill flip="none" rotWithShape="1">
            <a:gsLst>
              <a:gs pos="1460">
                <a:schemeClr val="bg1">
                  <a:alpha val="0"/>
                </a:schemeClr>
              </a:gs>
              <a:gs pos="69000">
                <a:schemeClr val="accent5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/>
          <p:cNvSpPr txBox="1"/>
          <p:nvPr userDrawn="1"/>
        </p:nvSpPr>
        <p:spPr>
          <a:xfrm>
            <a:off x="402189" y="3596049"/>
            <a:ext cx="44345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latin typeface="+mn-lt"/>
              </a:rPr>
              <a:t>Cambridge</a:t>
            </a:r>
            <a:r>
              <a:rPr lang="en-US" sz="1800" b="1" baseline="0" dirty="0">
                <a:latin typeface="+mn-lt"/>
              </a:rPr>
              <a:t> Systematics, Inc.</a:t>
            </a:r>
            <a:endParaRPr lang="en-US" sz="1800" b="1" dirty="0">
              <a:latin typeface="+mn-lt"/>
            </a:endParaRPr>
          </a:p>
          <a:p>
            <a:endParaRPr lang="en-US" sz="2000" b="1" dirty="0">
              <a:latin typeface="+mn-lt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402189" y="3287737"/>
            <a:ext cx="2867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/>
              <a:t>presented by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402189" y="2446001"/>
            <a:ext cx="2867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/>
              <a:t>presented to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402189" y="2754313"/>
            <a:ext cx="4764088" cy="45279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US" sz="18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35" name="Rectangle 34"/>
          <p:cNvSpPr/>
          <p:nvPr userDrawn="1"/>
        </p:nvSpPr>
        <p:spPr>
          <a:xfrm rot="10800000">
            <a:off x="8771919" y="6139542"/>
            <a:ext cx="3430908" cy="474993"/>
          </a:xfrm>
          <a:prstGeom prst="rect">
            <a:avLst/>
          </a:prstGeom>
          <a:gradFill flip="none" rotWithShape="1">
            <a:gsLst>
              <a:gs pos="1460">
                <a:schemeClr val="accent4">
                  <a:lumMod val="75000"/>
                  <a:alpha val="0"/>
                </a:schemeClr>
              </a:gs>
              <a:gs pos="69000">
                <a:schemeClr val="accent4"/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402189" y="4162831"/>
            <a:ext cx="4849080" cy="5318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7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0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Presenters</a:t>
            </a:r>
          </a:p>
        </p:txBody>
      </p:sp>
    </p:spTree>
    <p:extLst>
      <p:ext uri="{BB962C8B-B14F-4D97-AF65-F5344CB8AC3E}">
        <p14:creationId xmlns:p14="http://schemas.microsoft.com/office/powerpoint/2010/main" val="28660085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59" y="389478"/>
            <a:ext cx="9695684" cy="647081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8676640" cy="6857999"/>
          </a:xfrm>
          <a:prstGeom prst="rect">
            <a:avLst/>
          </a:prstGeom>
          <a:gradFill flip="none" rotWithShape="1">
            <a:gsLst>
              <a:gs pos="42000">
                <a:srgbClr val="3F4D55"/>
              </a:gs>
              <a:gs pos="100000">
                <a:srgbClr val="556873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89478"/>
            <a:ext cx="10938933" cy="3762575"/>
          </a:xfrm>
          <a:prstGeom prst="rect">
            <a:avLst/>
          </a:prstGeom>
          <a:gradFill flip="none" rotWithShape="1">
            <a:gsLst>
              <a:gs pos="49600">
                <a:schemeClr val="accent4">
                  <a:lumMod val="50000"/>
                </a:schemeClr>
              </a:gs>
              <a:gs pos="0">
                <a:schemeClr val="accent4"/>
              </a:gs>
              <a:gs pos="100000">
                <a:schemeClr val="accent4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614" y="-155624"/>
            <a:ext cx="3538388" cy="34350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2239" y="765387"/>
            <a:ext cx="4930988" cy="3102186"/>
          </a:xfrm>
          <a:prstGeom prst="rect">
            <a:avLst/>
          </a:prstGeom>
        </p:spPr>
        <p:txBody>
          <a:bodyPr anchor="ctr" anchorCtr="0"/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" y="7199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34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672" y="389478"/>
            <a:ext cx="9712941" cy="647529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8676640" cy="6857999"/>
          </a:xfrm>
          <a:prstGeom prst="rect">
            <a:avLst/>
          </a:prstGeom>
          <a:gradFill flip="none" rotWithShape="1">
            <a:gsLst>
              <a:gs pos="42000">
                <a:srgbClr val="3F4D55"/>
              </a:gs>
              <a:gs pos="100000">
                <a:srgbClr val="556873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89478"/>
            <a:ext cx="10938933" cy="3762575"/>
          </a:xfrm>
          <a:prstGeom prst="rect">
            <a:avLst/>
          </a:prstGeom>
          <a:gradFill flip="none" rotWithShape="1">
            <a:gsLst>
              <a:gs pos="49600">
                <a:schemeClr val="accent2">
                  <a:lumMod val="50000"/>
                </a:schemeClr>
              </a:gs>
              <a:gs pos="0">
                <a:schemeClr val="accent2"/>
              </a:gs>
              <a:gs pos="100000">
                <a:schemeClr val="accent2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6107" y="765387"/>
            <a:ext cx="5479626" cy="3102186"/>
          </a:xfrm>
          <a:prstGeom prst="rect">
            <a:avLst/>
          </a:prstGeom>
        </p:spPr>
        <p:txBody>
          <a:bodyPr anchor="ctr" anchorCtr="0"/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614" y="-159600"/>
            <a:ext cx="3538388" cy="34429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" y="7199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301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4" y="389477"/>
            <a:ext cx="11497796" cy="646852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8676640" cy="6857999"/>
          </a:xfrm>
          <a:prstGeom prst="rect">
            <a:avLst/>
          </a:prstGeom>
          <a:gradFill flip="none" rotWithShape="1">
            <a:gsLst>
              <a:gs pos="42000">
                <a:srgbClr val="3F4D55"/>
              </a:gs>
              <a:gs pos="100000">
                <a:srgbClr val="556873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89478"/>
            <a:ext cx="10938933" cy="3762575"/>
          </a:xfrm>
          <a:prstGeom prst="rect">
            <a:avLst/>
          </a:prstGeom>
          <a:gradFill flip="none" rotWithShape="1">
            <a:gsLst>
              <a:gs pos="49600">
                <a:schemeClr val="accent1">
                  <a:lumMod val="50000"/>
                </a:schemeClr>
              </a:gs>
              <a:gs pos="1000">
                <a:schemeClr val="accent1"/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361" y="765387"/>
            <a:ext cx="6211146" cy="3102186"/>
          </a:xfrm>
          <a:prstGeom prst="rect">
            <a:avLst/>
          </a:prstGeom>
        </p:spPr>
        <p:txBody>
          <a:bodyPr anchor="ctr" anchorCtr="0"/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" y="7199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50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835"/>
          </a:xfrm>
          <a:prstGeom prst="rect">
            <a:avLst/>
          </a:prstGeom>
          <a:gradFill>
            <a:gsLst>
              <a:gs pos="0">
                <a:srgbClr val="556873"/>
              </a:gs>
              <a:gs pos="100000">
                <a:schemeClr val="tx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4" y="0"/>
            <a:ext cx="12192003" cy="6858000"/>
          </a:xfrm>
          <a:prstGeom prst="rect">
            <a:avLst/>
          </a:prstGeom>
          <a:gradFill>
            <a:gsLst>
              <a:gs pos="52000">
                <a:srgbClr val="556873">
                  <a:alpha val="0"/>
                </a:srgbClr>
              </a:gs>
              <a:gs pos="0">
                <a:schemeClr val="accent1">
                  <a:alpha val="30000"/>
                </a:schemeClr>
              </a:gs>
              <a:gs pos="100000">
                <a:schemeClr val="accent1">
                  <a:lumMod val="50000"/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1402080"/>
            <a:ext cx="12192000" cy="2749973"/>
          </a:xfrm>
          <a:prstGeom prst="rect">
            <a:avLst/>
          </a:prstGeom>
          <a:gradFill flip="none" rotWithShape="1">
            <a:gsLst>
              <a:gs pos="49600">
                <a:schemeClr val="accent1">
                  <a:lumMod val="50000"/>
                </a:schemeClr>
              </a:gs>
              <a:gs pos="1000">
                <a:schemeClr val="accent1"/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360" y="1767839"/>
            <a:ext cx="11040533" cy="2099733"/>
          </a:xfrm>
          <a:prstGeom prst="rect">
            <a:avLst/>
          </a:prstGeom>
        </p:spPr>
        <p:txBody>
          <a:bodyPr anchor="ctr" anchorCtr="0"/>
          <a:lstStyle>
            <a:lvl1pPr algn="r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270933" y="1014324"/>
            <a:ext cx="4450080" cy="523220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800" b="1" cap="all" spc="1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Appendix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" y="7199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10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-1"/>
            <a:ext cx="12189292" cy="68595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3205"/>
            <a:ext cx="10515600" cy="1240155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38199" y="1726566"/>
            <a:ext cx="10515601" cy="418179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buClr>
                <a:schemeClr val="accent4"/>
              </a:buClr>
              <a:defRPr sz="2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1765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" y="190"/>
            <a:ext cx="12189288" cy="68591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587" y="249979"/>
            <a:ext cx="10515600" cy="1184224"/>
          </a:xfrm>
          <a:prstGeom prst="rect">
            <a:avLst/>
          </a:prstGeom>
        </p:spPr>
        <p:txBody>
          <a:bodyPr anchor="ctr" anchorCtr="0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989" y="6307083"/>
            <a:ext cx="2374397" cy="35661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60536" y="235806"/>
            <a:ext cx="70886" cy="119839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139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3514CF-3C25-4D9B-9382-41480A04C50E}"/>
              </a:ext>
            </a:extLst>
          </p:cNvPr>
          <p:cNvSpPr txBox="1"/>
          <p:nvPr userDrawn="1"/>
        </p:nvSpPr>
        <p:spPr>
          <a:xfrm>
            <a:off x="11343189" y="6403688"/>
            <a:ext cx="848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CF62DE1-30A3-4AB4-AA2E-0AB8C4E04AA0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893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672" y="389478"/>
            <a:ext cx="9712941" cy="647529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8676640" cy="6857999"/>
          </a:xfrm>
          <a:prstGeom prst="rect">
            <a:avLst/>
          </a:prstGeom>
          <a:gradFill flip="none" rotWithShape="1">
            <a:gsLst>
              <a:gs pos="42000">
                <a:srgbClr val="3F4D55"/>
              </a:gs>
              <a:gs pos="100000">
                <a:srgbClr val="556873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89478"/>
            <a:ext cx="10938933" cy="3762575"/>
          </a:xfrm>
          <a:prstGeom prst="rect">
            <a:avLst/>
          </a:prstGeom>
          <a:gradFill flip="none" rotWithShape="1">
            <a:gsLst>
              <a:gs pos="49600">
                <a:schemeClr val="accent2">
                  <a:lumMod val="50000"/>
                </a:schemeClr>
              </a:gs>
              <a:gs pos="0">
                <a:schemeClr val="accent2"/>
              </a:gs>
              <a:gs pos="100000">
                <a:schemeClr val="accent2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6107" y="765387"/>
            <a:ext cx="5479626" cy="3102186"/>
          </a:xfrm>
          <a:prstGeom prst="rect">
            <a:avLst/>
          </a:prstGeom>
        </p:spPr>
        <p:txBody>
          <a:bodyPr anchor="ctr" anchorCtr="0"/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614" y="-159600"/>
            <a:ext cx="3538388" cy="34429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" y="7199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-1"/>
            <a:ext cx="12189292" cy="68595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3205"/>
            <a:ext cx="10515600" cy="1240155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38199" y="1726566"/>
            <a:ext cx="10515601" cy="418179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buClr>
                <a:schemeClr val="accent4"/>
              </a:buClr>
              <a:defRPr sz="2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5982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3514CF-3C25-4D9B-9382-41480A04C50E}"/>
              </a:ext>
            </a:extLst>
          </p:cNvPr>
          <p:cNvSpPr txBox="1"/>
          <p:nvPr userDrawn="1"/>
        </p:nvSpPr>
        <p:spPr>
          <a:xfrm>
            <a:off x="11343189" y="6403688"/>
            <a:ext cx="848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CF62DE1-30A3-4AB4-AA2E-0AB8C4E04AA0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20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F-gray">
    <p:bg>
      <p:bgPr>
        <a:gradFill flip="none" rotWithShape="1">
          <a:gsLst>
            <a:gs pos="0">
              <a:srgbClr val="556873"/>
            </a:gs>
            <a:gs pos="100000">
              <a:schemeClr val="bg2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" y="-1"/>
            <a:ext cx="12183877" cy="68595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989" y="6307083"/>
            <a:ext cx="2374397" cy="356617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64066" y="249978"/>
            <a:ext cx="10515600" cy="1185969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70158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LBF-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3"/>
          <a:stretch/>
        </p:blipFill>
        <p:spPr>
          <a:xfrm>
            <a:off x="2621421" y="0"/>
            <a:ext cx="957057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9"/>
          <a:stretch/>
        </p:blipFill>
        <p:spPr>
          <a:xfrm>
            <a:off x="5020348" y="78378"/>
            <a:ext cx="6465886" cy="6783976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>
          <a:xfrm>
            <a:off x="3489205" y="0"/>
            <a:ext cx="8702795" cy="6858000"/>
          </a:xfrm>
          <a:prstGeom prst="rect">
            <a:avLst/>
          </a:prstGeom>
          <a:gradFill flip="none" rotWithShape="1">
            <a:gsLst>
              <a:gs pos="55756">
                <a:schemeClr val="accent4">
                  <a:alpha val="30000"/>
                </a:schemeClr>
              </a:gs>
              <a:gs pos="1460">
                <a:schemeClr val="accent5">
                  <a:alpha val="0"/>
                </a:schemeClr>
              </a:gs>
              <a:gs pos="100000">
                <a:schemeClr val="accent4">
                  <a:alpha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7904136" cy="6858000"/>
          </a:xfrm>
          <a:prstGeom prst="rect">
            <a:avLst/>
          </a:prstGeom>
          <a:gradFill flip="none" rotWithShape="1">
            <a:gsLst>
              <a:gs pos="1460">
                <a:schemeClr val="accent5">
                  <a:alpha val="0"/>
                </a:schemeClr>
              </a:gs>
              <a:gs pos="5900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2190" y="5030272"/>
            <a:ext cx="4030474" cy="14378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5" y="6785"/>
            <a:ext cx="1218117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2189" y="273234"/>
            <a:ext cx="7293571" cy="2161151"/>
          </a:xfrm>
          <a:prstGeom prst="rect">
            <a:avLst/>
          </a:prstGeom>
          <a:effectLst>
            <a:outerShdw blurRad="152400" dist="101600" dir="5940000" algn="ctr" rotWithShape="0">
              <a:schemeClr val="bg1"/>
            </a:outerShdw>
          </a:effectLst>
        </p:spPr>
        <p:txBody>
          <a:bodyPr/>
          <a:lstStyle>
            <a:lvl1pPr algn="l">
              <a:lnSpc>
                <a:spcPct val="90000"/>
              </a:lnSpc>
              <a:defRPr sz="5000" b="1" cap="all" baseline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Logistics-Based Development Solutions</a:t>
            </a:r>
          </a:p>
        </p:txBody>
      </p:sp>
      <p:sp>
        <p:nvSpPr>
          <p:cNvPr id="45" name="Rectangle 44"/>
          <p:cNvSpPr/>
          <p:nvPr userDrawn="1"/>
        </p:nvSpPr>
        <p:spPr>
          <a:xfrm>
            <a:off x="0" y="2753778"/>
            <a:ext cx="6601097" cy="371273"/>
          </a:xfrm>
          <a:prstGeom prst="rect">
            <a:avLst/>
          </a:prstGeom>
          <a:gradFill flip="none" rotWithShape="1">
            <a:gsLst>
              <a:gs pos="1460">
                <a:schemeClr val="bg1">
                  <a:alpha val="0"/>
                </a:schemeClr>
              </a:gs>
              <a:gs pos="69000">
                <a:schemeClr val="accent5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/>
          <p:cNvSpPr txBox="1"/>
          <p:nvPr userDrawn="1"/>
        </p:nvSpPr>
        <p:spPr>
          <a:xfrm>
            <a:off x="402189" y="3596049"/>
            <a:ext cx="44345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latin typeface="+mn-lt"/>
              </a:rPr>
              <a:t>Cambridge</a:t>
            </a:r>
            <a:r>
              <a:rPr lang="en-US" sz="1800" b="1" baseline="0" dirty="0">
                <a:latin typeface="+mn-lt"/>
              </a:rPr>
              <a:t> Systematics, Inc.</a:t>
            </a:r>
            <a:endParaRPr lang="en-US" sz="1800" b="1" dirty="0">
              <a:latin typeface="+mn-lt"/>
            </a:endParaRPr>
          </a:p>
          <a:p>
            <a:endParaRPr lang="en-US" sz="2000" b="1" dirty="0">
              <a:latin typeface="+mn-lt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402189" y="3287737"/>
            <a:ext cx="2867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/>
              <a:t>presented by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402189" y="2446001"/>
            <a:ext cx="2867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/>
              <a:t>presented to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402189" y="2754313"/>
            <a:ext cx="4764088" cy="45279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US" sz="18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35" name="Rectangle 34"/>
          <p:cNvSpPr/>
          <p:nvPr userDrawn="1"/>
        </p:nvSpPr>
        <p:spPr>
          <a:xfrm rot="10800000">
            <a:off x="8771919" y="6139542"/>
            <a:ext cx="3430908" cy="474993"/>
          </a:xfrm>
          <a:prstGeom prst="rect">
            <a:avLst/>
          </a:prstGeom>
          <a:gradFill flip="none" rotWithShape="1">
            <a:gsLst>
              <a:gs pos="1460">
                <a:schemeClr val="accent4">
                  <a:lumMod val="75000"/>
                  <a:alpha val="0"/>
                </a:schemeClr>
              </a:gs>
              <a:gs pos="69000">
                <a:schemeClr val="accent4"/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402189" y="4162831"/>
            <a:ext cx="4849080" cy="5318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7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0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Presenters</a:t>
            </a:r>
          </a:p>
        </p:txBody>
      </p:sp>
    </p:spTree>
    <p:extLst>
      <p:ext uri="{BB962C8B-B14F-4D97-AF65-F5344CB8AC3E}">
        <p14:creationId xmlns:p14="http://schemas.microsoft.com/office/powerpoint/2010/main" val="2696847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F -light blue">
    <p:bg>
      <p:bgPr>
        <a:gradFill>
          <a:gsLst>
            <a:gs pos="0">
              <a:schemeClr val="accent1"/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989" y="6307083"/>
            <a:ext cx="2374397" cy="356617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64066" y="249978"/>
            <a:ext cx="10515600" cy="1185969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" y="-1"/>
            <a:ext cx="12183877" cy="685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666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F - purple">
    <p:bg>
      <p:bgPr>
        <a:gradFill>
          <a:gsLst>
            <a:gs pos="0">
              <a:schemeClr val="accent3"/>
            </a:gs>
            <a:gs pos="100000">
              <a:schemeClr val="accent3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989" y="6307083"/>
            <a:ext cx="2374397" cy="356617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64066" y="249978"/>
            <a:ext cx="10515600" cy="1185969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" y="-1"/>
            <a:ext cx="12183877" cy="685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868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F - dark blue">
    <p:bg>
      <p:bgPr>
        <a:gradFill>
          <a:gsLst>
            <a:gs pos="0">
              <a:schemeClr val="accent5"/>
            </a:gs>
            <a:gs pos="100000">
              <a:schemeClr val="accent5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989" y="6307083"/>
            <a:ext cx="2374397" cy="356617"/>
          </a:xfrm>
          <a:prstGeom prst="rect">
            <a:avLst/>
          </a:prstGeom>
        </p:spPr>
      </p:pic>
      <p:sp>
        <p:nvSpPr>
          <p:cNvPr id="11" name="Title 11"/>
          <p:cNvSpPr>
            <a:spLocks noGrp="1"/>
          </p:cNvSpPr>
          <p:nvPr>
            <p:ph type="title"/>
          </p:nvPr>
        </p:nvSpPr>
        <p:spPr>
          <a:xfrm>
            <a:off x="364066" y="249978"/>
            <a:ext cx="10515600" cy="1185969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" y="-1"/>
            <a:ext cx="12183877" cy="685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23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F - green">
    <p:bg>
      <p:bgPr>
        <a:gradFill>
          <a:gsLst>
            <a:gs pos="0">
              <a:schemeClr val="accent2"/>
            </a:gs>
            <a:gs pos="100000">
              <a:schemeClr val="accent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989" y="6307083"/>
            <a:ext cx="2374397" cy="356617"/>
          </a:xfrm>
          <a:prstGeom prst="rect">
            <a:avLst/>
          </a:prstGeom>
        </p:spPr>
      </p:pic>
      <p:sp>
        <p:nvSpPr>
          <p:cNvPr id="10" name="Title 11"/>
          <p:cNvSpPr>
            <a:spLocks noGrp="1"/>
          </p:cNvSpPr>
          <p:nvPr>
            <p:ph type="title"/>
          </p:nvPr>
        </p:nvSpPr>
        <p:spPr>
          <a:xfrm>
            <a:off x="364066" y="249978"/>
            <a:ext cx="10515600" cy="1185969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" y="-1"/>
            <a:ext cx="12183877" cy="685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72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498" y="389477"/>
            <a:ext cx="9701569" cy="646852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8676640" cy="6857999"/>
          </a:xfrm>
          <a:prstGeom prst="rect">
            <a:avLst/>
          </a:prstGeom>
          <a:gradFill flip="none" rotWithShape="1">
            <a:gsLst>
              <a:gs pos="42000">
                <a:srgbClr val="3F4D55"/>
              </a:gs>
              <a:gs pos="100000">
                <a:srgbClr val="556873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89476"/>
            <a:ext cx="10938933" cy="3762575"/>
          </a:xfrm>
          <a:prstGeom prst="rect">
            <a:avLst/>
          </a:prstGeom>
          <a:gradFill flip="none" rotWithShape="1">
            <a:gsLst>
              <a:gs pos="49600">
                <a:schemeClr val="accent6">
                  <a:lumMod val="50000"/>
                </a:schemeClr>
              </a:gs>
              <a:gs pos="0">
                <a:schemeClr val="accent6"/>
              </a:gs>
              <a:gs pos="100000">
                <a:schemeClr val="accent6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614" y="-159600"/>
            <a:ext cx="3538388" cy="34429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0735" y="707809"/>
            <a:ext cx="6211146" cy="3102186"/>
          </a:xfrm>
          <a:prstGeom prst="rect">
            <a:avLst/>
          </a:prstGeom>
        </p:spPr>
        <p:txBody>
          <a:bodyPr anchor="ctr" anchorCtr="0"/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" y="7199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17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105" y="389478"/>
            <a:ext cx="9342891" cy="646714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8676640" cy="6857999"/>
          </a:xfrm>
          <a:prstGeom prst="rect">
            <a:avLst/>
          </a:prstGeom>
          <a:gradFill flip="none" rotWithShape="1">
            <a:gsLst>
              <a:gs pos="42000">
                <a:srgbClr val="3F4D55"/>
              </a:gs>
              <a:gs pos="100000">
                <a:srgbClr val="556873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89478"/>
            <a:ext cx="10938933" cy="3762575"/>
          </a:xfrm>
          <a:prstGeom prst="rect">
            <a:avLst/>
          </a:prstGeom>
          <a:gradFill flip="none" rotWithShape="1">
            <a:gsLst>
              <a:gs pos="49600">
                <a:schemeClr val="accent5">
                  <a:lumMod val="50000"/>
                </a:schemeClr>
              </a:gs>
              <a:gs pos="0">
                <a:schemeClr val="accent5"/>
              </a:gs>
              <a:gs pos="100000">
                <a:schemeClr val="accent5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1451" y="765387"/>
            <a:ext cx="5023056" cy="3102186"/>
          </a:xfrm>
          <a:prstGeom prst="rect">
            <a:avLst/>
          </a:prstGeom>
        </p:spPr>
        <p:txBody>
          <a:bodyPr anchor="ctr" anchorCtr="0"/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614" y="-159600"/>
            <a:ext cx="3538388" cy="3442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" y="7199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48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586" y="391724"/>
            <a:ext cx="9699413" cy="646627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8676640" cy="6857999"/>
          </a:xfrm>
          <a:prstGeom prst="rect">
            <a:avLst/>
          </a:prstGeom>
          <a:gradFill flip="none" rotWithShape="1">
            <a:gsLst>
              <a:gs pos="42000">
                <a:srgbClr val="3F4D55"/>
              </a:gs>
              <a:gs pos="100000">
                <a:srgbClr val="556873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89478"/>
            <a:ext cx="10938933" cy="3762575"/>
          </a:xfrm>
          <a:prstGeom prst="rect">
            <a:avLst/>
          </a:prstGeom>
          <a:gradFill flip="none" rotWithShape="1">
            <a:gsLst>
              <a:gs pos="49600">
                <a:schemeClr val="accent3">
                  <a:lumMod val="50000"/>
                </a:schemeClr>
              </a:gs>
              <a:gs pos="0">
                <a:schemeClr val="accent3"/>
              </a:gs>
              <a:gs pos="100000">
                <a:schemeClr val="accent3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2239" y="765387"/>
            <a:ext cx="4930988" cy="3102186"/>
          </a:xfrm>
          <a:prstGeom prst="rect">
            <a:avLst/>
          </a:prstGeom>
        </p:spPr>
        <p:txBody>
          <a:bodyPr anchor="ctr" anchorCtr="0"/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614" y="-159600"/>
            <a:ext cx="3538387" cy="3442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" y="7199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11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556873"/>
            </a:gs>
            <a:gs pos="100000">
              <a:schemeClr val="tx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989" y="6307083"/>
            <a:ext cx="2374397" cy="35661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260536" y="235806"/>
            <a:ext cx="70886" cy="119839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38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7" r:id="rId3"/>
    <p:sldLayoutId id="2147483678" r:id="rId4"/>
    <p:sldLayoutId id="2147483679" r:id="rId5"/>
    <p:sldLayoutId id="2147483680" r:id="rId6"/>
    <p:sldLayoutId id="2147483688" r:id="rId7"/>
    <p:sldLayoutId id="2147483687" r:id="rId8"/>
    <p:sldLayoutId id="2147483689" r:id="rId9"/>
    <p:sldLayoutId id="2147483696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7" r:id="rId16"/>
    <p:sldLayoutId id="2147483747" r:id="rId17"/>
    <p:sldLayoutId id="2147483748" r:id="rId18"/>
    <p:sldLayoutId id="2147483749" r:id="rId19"/>
    <p:sldLayoutId id="2147483750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i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2400"/>
        </a:spcBef>
        <a:buFontTx/>
        <a:buBlip>
          <a:blip r:embed="rId23"/>
        </a:buBlip>
        <a:defRPr sz="24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ts val="600"/>
        </a:spcBef>
        <a:buClr>
          <a:schemeClr val="accent6"/>
        </a:buClr>
        <a:buFont typeface="Arial" pitchFamily="34" charset="0"/>
        <a:buChar char="»"/>
        <a:defRPr sz="22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ts val="600"/>
        </a:spcBef>
        <a:buFont typeface="Arial" pitchFamily="34" charset="0"/>
        <a:buChar char="–"/>
        <a:defRPr sz="22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ts val="600"/>
        </a:spcBef>
        <a:buFont typeface="Wingdings" pitchFamily="2" charset="2"/>
        <a:buChar char="§"/>
        <a:defRPr sz="18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3.png"/><Relationship Id="rId4" Type="http://schemas.openxmlformats.org/officeDocument/2006/relationships/image" Target="../media/image4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3.png"/><Relationship Id="rId4" Type="http://schemas.openxmlformats.org/officeDocument/2006/relationships/image" Target="../media/image4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56873"/>
            </a:gs>
            <a:gs pos="100000">
              <a:schemeClr val="tx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91722" y="191730"/>
            <a:ext cx="7439829" cy="3102186"/>
          </a:xfrm>
        </p:spPr>
        <p:txBody>
          <a:bodyPr/>
          <a:lstStyle/>
          <a:p>
            <a:r>
              <a:rPr lang="en-US" sz="4400" dirty="0">
                <a:effectLst>
                  <a:glow rad="63500">
                    <a:srgbClr val="298A60"/>
                  </a:glow>
                </a:effectLst>
              </a:rPr>
              <a:t>Using Big Data in Transit Market Research - Findings from Los Angeles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C14F0D-2169-4E69-8535-A86A03688975}"/>
              </a:ext>
            </a:extLst>
          </p:cNvPr>
          <p:cNvSpPr txBox="1"/>
          <p:nvPr/>
        </p:nvSpPr>
        <p:spPr>
          <a:xfrm>
            <a:off x="9714956" y="6396335"/>
            <a:ext cx="2477044" cy="461665"/>
          </a:xfrm>
          <a:prstGeom prst="rect">
            <a:avLst/>
          </a:prstGeom>
          <a:gradFill flip="none" rotWithShape="1">
            <a:gsLst>
              <a:gs pos="0">
                <a:srgbClr val="DAE2C2">
                  <a:alpha val="0"/>
                </a:srgbClr>
              </a:gs>
              <a:gs pos="100000">
                <a:srgbClr val="1F747D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4, 2019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B1912D3-DC6F-4761-A35A-2304124AB632}"/>
              </a:ext>
            </a:extLst>
          </p:cNvPr>
          <p:cNvSpPr txBox="1">
            <a:spLocks/>
          </p:cNvSpPr>
          <p:nvPr/>
        </p:nvSpPr>
        <p:spPr>
          <a:xfrm>
            <a:off x="2131532" y="3429000"/>
            <a:ext cx="7583424" cy="452797"/>
          </a:xfrm>
          <a:prstGeom prst="rect">
            <a:avLst/>
          </a:prstGeom>
          <a:gradFill flip="none" rotWithShape="1">
            <a:gsLst>
              <a:gs pos="0">
                <a:srgbClr val="556873">
                  <a:alpha val="32000"/>
                </a:srgbClr>
              </a:gs>
              <a:gs pos="100000">
                <a:srgbClr val="404E56">
                  <a:alpha val="0"/>
                </a:srgbClr>
              </a:gs>
            </a:gsLst>
            <a:lin ang="10800000" scaled="1"/>
            <a:tileRect/>
          </a:gradFill>
        </p:spPr>
        <p:txBody>
          <a:bodyPr/>
          <a:lstStyle>
            <a:lvl1pPr marL="342900" indent="-342900" algn="l" defTabSz="914400" rtl="0" eaLnBrk="1" latinLnBrk="0" hangingPunct="1">
              <a:spcBef>
                <a:spcPts val="2400"/>
              </a:spcBef>
              <a:buFontTx/>
              <a:buBlip>
                <a:blip r:embed="rId3"/>
              </a:buBlip>
              <a:defRPr sz="2400" b="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buClr>
                <a:schemeClr val="accent6"/>
              </a:buClr>
              <a:buFont typeface="Arial" pitchFamily="34" charset="0"/>
              <a:buChar char="»"/>
              <a:defRPr sz="2200" b="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buFont typeface="Arial" pitchFamily="34" charset="0"/>
              <a:buChar char="–"/>
              <a:defRPr sz="2200" b="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800" b="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800" b="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Transportation Planning Applications Conference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0996317-F7A4-48C5-ADD9-E05847FFBEF0}"/>
              </a:ext>
            </a:extLst>
          </p:cNvPr>
          <p:cNvSpPr txBox="1">
            <a:spLocks/>
          </p:cNvSpPr>
          <p:nvPr/>
        </p:nvSpPr>
        <p:spPr>
          <a:xfrm>
            <a:off x="2131532" y="3135060"/>
            <a:ext cx="7583424" cy="452797"/>
          </a:xfrm>
          <a:prstGeom prst="rect">
            <a:avLst/>
          </a:prstGeom>
          <a:gradFill flip="none" rotWithShape="1">
            <a:gsLst>
              <a:gs pos="0">
                <a:srgbClr val="556873">
                  <a:alpha val="32000"/>
                </a:srgbClr>
              </a:gs>
              <a:gs pos="100000">
                <a:srgbClr val="404E56">
                  <a:alpha val="0"/>
                </a:srgbClr>
              </a:gs>
            </a:gsLst>
            <a:lin ang="10800000" scaled="1"/>
            <a:tileRect/>
          </a:gradFill>
        </p:spPr>
        <p:txBody>
          <a:bodyPr/>
          <a:lstStyle>
            <a:lvl1pPr marL="342900" indent="-342900" algn="l" defTabSz="914400" rtl="0" eaLnBrk="1" latinLnBrk="0" hangingPunct="1">
              <a:spcBef>
                <a:spcPts val="2400"/>
              </a:spcBef>
              <a:buFontTx/>
              <a:buBlip>
                <a:blip r:embed="rId3"/>
              </a:buBlip>
              <a:defRPr sz="2400" b="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buClr>
                <a:schemeClr val="accent6"/>
              </a:buClr>
              <a:buFont typeface="Arial" pitchFamily="34" charset="0"/>
              <a:buChar char="»"/>
              <a:defRPr sz="2200" b="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buFont typeface="Arial" pitchFamily="34" charset="0"/>
              <a:buChar char="–"/>
              <a:defRPr sz="2200" b="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800" b="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800" b="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Presented at: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1DD61A-2B83-451A-8912-A59AAB6C0A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28" y="5124893"/>
            <a:ext cx="3102118" cy="140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23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FD6A3255-0B11-4609-A739-7B6FF0107A4E}"/>
              </a:ext>
            </a:extLst>
          </p:cNvPr>
          <p:cNvSpPr txBox="1">
            <a:spLocks/>
          </p:cNvSpPr>
          <p:nvPr/>
        </p:nvSpPr>
        <p:spPr>
          <a:xfrm>
            <a:off x="571500" y="534214"/>
            <a:ext cx="11049000" cy="12401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i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Transit Market Insights Dashboard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397E78-9255-4DC6-87D4-7D75295D1C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37" y="1410781"/>
            <a:ext cx="10860953" cy="417729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B061B080-403E-42DE-8E75-29046A0A4465}"/>
              </a:ext>
            </a:extLst>
          </p:cNvPr>
          <p:cNvSpPr/>
          <p:nvPr/>
        </p:nvSpPr>
        <p:spPr>
          <a:xfrm>
            <a:off x="2550463" y="1508555"/>
            <a:ext cx="255181" cy="2658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A1ED7BA-C0AB-44F1-B6AE-204253E94B23}"/>
              </a:ext>
            </a:extLst>
          </p:cNvPr>
          <p:cNvSpPr/>
          <p:nvPr/>
        </p:nvSpPr>
        <p:spPr>
          <a:xfrm>
            <a:off x="4956206" y="1508555"/>
            <a:ext cx="255181" cy="2658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9081F7B-F62C-41A0-A0C0-6EA07A1D02B2}"/>
              </a:ext>
            </a:extLst>
          </p:cNvPr>
          <p:cNvSpPr/>
          <p:nvPr/>
        </p:nvSpPr>
        <p:spPr>
          <a:xfrm>
            <a:off x="2523626" y="4000122"/>
            <a:ext cx="255181" cy="2658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08C85EF-610E-4C62-8BD4-05A7B5D8A09D}"/>
              </a:ext>
            </a:extLst>
          </p:cNvPr>
          <p:cNvSpPr/>
          <p:nvPr/>
        </p:nvSpPr>
        <p:spPr>
          <a:xfrm>
            <a:off x="9114549" y="3296093"/>
            <a:ext cx="255181" cy="2658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A48138D-10A7-424A-9151-08ABC8A9CF89}"/>
              </a:ext>
            </a:extLst>
          </p:cNvPr>
          <p:cNvSpPr/>
          <p:nvPr/>
        </p:nvSpPr>
        <p:spPr>
          <a:xfrm>
            <a:off x="5968409" y="3415406"/>
            <a:ext cx="255181" cy="2658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23EDEA-8BCD-4BCA-BD30-36BAB7B90638}"/>
              </a:ext>
            </a:extLst>
          </p:cNvPr>
          <p:cNvGrpSpPr/>
          <p:nvPr/>
        </p:nvGrpSpPr>
        <p:grpSpPr>
          <a:xfrm>
            <a:off x="460737" y="5723758"/>
            <a:ext cx="11472032" cy="461665"/>
            <a:chOff x="460737" y="5723758"/>
            <a:chExt cx="11472032" cy="46166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D5B76B4-A084-4F5D-8CCD-8865C9E621B8}"/>
                </a:ext>
              </a:extLst>
            </p:cNvPr>
            <p:cNvSpPr/>
            <p:nvPr/>
          </p:nvSpPr>
          <p:spPr>
            <a:xfrm>
              <a:off x="460737" y="5808412"/>
              <a:ext cx="255181" cy="2658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FBAABF0-2A51-4B9A-BDC6-AA1DF19D7C0D}"/>
                </a:ext>
              </a:extLst>
            </p:cNvPr>
            <p:cNvSpPr/>
            <p:nvPr/>
          </p:nvSpPr>
          <p:spPr>
            <a:xfrm>
              <a:off x="862146" y="5723758"/>
              <a:ext cx="1107062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2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Spatial and Trip Characteristics Filter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5D4A449-E4CF-4EE2-B3E9-FFCBA1A360AF}"/>
              </a:ext>
            </a:extLst>
          </p:cNvPr>
          <p:cNvGrpSpPr/>
          <p:nvPr/>
        </p:nvGrpSpPr>
        <p:grpSpPr>
          <a:xfrm>
            <a:off x="460737" y="5723757"/>
            <a:ext cx="11472032" cy="461665"/>
            <a:chOff x="460737" y="5723758"/>
            <a:chExt cx="11472032" cy="46166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6E4DAA4-E073-45C3-BB80-FFB8BDAD64D3}"/>
                </a:ext>
              </a:extLst>
            </p:cNvPr>
            <p:cNvSpPr/>
            <p:nvPr/>
          </p:nvSpPr>
          <p:spPr>
            <a:xfrm>
              <a:off x="460737" y="5808412"/>
              <a:ext cx="255181" cy="2658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11A8FC8-44BA-47A8-A7B8-390FC887F141}"/>
                </a:ext>
              </a:extLst>
            </p:cNvPr>
            <p:cNvSpPr/>
            <p:nvPr/>
          </p:nvSpPr>
          <p:spPr>
            <a:xfrm>
              <a:off x="862146" y="5723758"/>
              <a:ext cx="1107062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2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Travel Market Overview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2B4D6A3-8D22-46B2-A1B6-539921953894}"/>
              </a:ext>
            </a:extLst>
          </p:cNvPr>
          <p:cNvGrpSpPr/>
          <p:nvPr/>
        </p:nvGrpSpPr>
        <p:grpSpPr>
          <a:xfrm>
            <a:off x="460737" y="5723757"/>
            <a:ext cx="11472032" cy="461665"/>
            <a:chOff x="460737" y="5723758"/>
            <a:chExt cx="11472032" cy="461665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FA1B826-D319-454C-A53F-F7F3924A4508}"/>
                </a:ext>
              </a:extLst>
            </p:cNvPr>
            <p:cNvSpPr/>
            <p:nvPr/>
          </p:nvSpPr>
          <p:spPr>
            <a:xfrm>
              <a:off x="460737" y="5808412"/>
              <a:ext cx="255181" cy="2658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46C7E2C-C28E-4369-9087-9701ACA019EA}"/>
                </a:ext>
              </a:extLst>
            </p:cNvPr>
            <p:cNvSpPr/>
            <p:nvPr/>
          </p:nvSpPr>
          <p:spPr>
            <a:xfrm>
              <a:off x="862146" y="5723758"/>
              <a:ext cx="1107062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2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Spatial Visualization of OD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5532B27-D332-415A-81A2-5755415E08E5}"/>
              </a:ext>
            </a:extLst>
          </p:cNvPr>
          <p:cNvGrpSpPr/>
          <p:nvPr/>
        </p:nvGrpSpPr>
        <p:grpSpPr>
          <a:xfrm>
            <a:off x="460737" y="5723757"/>
            <a:ext cx="11472032" cy="461665"/>
            <a:chOff x="460737" y="5723758"/>
            <a:chExt cx="11472032" cy="461665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F66B0BD-42BF-4B75-82F0-718F8D6726EB}"/>
                </a:ext>
              </a:extLst>
            </p:cNvPr>
            <p:cNvSpPr/>
            <p:nvPr/>
          </p:nvSpPr>
          <p:spPr>
            <a:xfrm>
              <a:off x="460737" y="5808412"/>
              <a:ext cx="255181" cy="2658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4A8445B-D89B-43CE-90FE-FE80ECEE1AF8}"/>
                </a:ext>
              </a:extLst>
            </p:cNvPr>
            <p:cNvSpPr/>
            <p:nvPr/>
          </p:nvSpPr>
          <p:spPr>
            <a:xfrm>
              <a:off x="862146" y="5723758"/>
              <a:ext cx="1107062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2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Transit Market Profiles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E4616D7-4F21-4F3C-9C76-2B011177831E}"/>
              </a:ext>
            </a:extLst>
          </p:cNvPr>
          <p:cNvGrpSpPr/>
          <p:nvPr/>
        </p:nvGrpSpPr>
        <p:grpSpPr>
          <a:xfrm>
            <a:off x="460737" y="5723756"/>
            <a:ext cx="11472032" cy="461665"/>
            <a:chOff x="460737" y="5723758"/>
            <a:chExt cx="11472032" cy="461665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54C713-73E2-4AA7-A28C-45F19CD1C901}"/>
                </a:ext>
              </a:extLst>
            </p:cNvPr>
            <p:cNvSpPr/>
            <p:nvPr/>
          </p:nvSpPr>
          <p:spPr>
            <a:xfrm>
              <a:off x="460737" y="5808412"/>
              <a:ext cx="255181" cy="2658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BBEB6A8-5659-4CF6-937B-4FB2BE17E051}"/>
                </a:ext>
              </a:extLst>
            </p:cNvPr>
            <p:cNvSpPr/>
            <p:nvPr/>
          </p:nvSpPr>
          <p:spPr>
            <a:xfrm>
              <a:off x="862146" y="5723758"/>
              <a:ext cx="1107062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2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Market Performance segmented along various dimensions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541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9ED803-2335-4396-B1AA-11B540FE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9" y="178498"/>
            <a:ext cx="10515600" cy="1240155"/>
          </a:xfrm>
        </p:spPr>
        <p:txBody>
          <a:bodyPr/>
          <a:lstStyle/>
          <a:p>
            <a:r>
              <a:rPr lang="en-US" dirty="0"/>
              <a:t>Impacts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4E89BA0-98A6-41E8-9C4E-6A1F7FA98895}"/>
              </a:ext>
            </a:extLst>
          </p:cNvPr>
          <p:cNvSpPr txBox="1">
            <a:spLocks/>
          </p:cNvSpPr>
          <p:nvPr/>
        </p:nvSpPr>
        <p:spPr>
          <a:xfrm>
            <a:off x="731518" y="1660852"/>
            <a:ext cx="8750849" cy="41953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ts val="2400"/>
              </a:spcBef>
              <a:buFontTx/>
              <a:buBlip>
                <a:blip r:embed="rId2"/>
              </a:buBlip>
              <a:defRPr sz="2800" b="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buClr>
                <a:schemeClr val="accent4"/>
              </a:buClr>
              <a:buFont typeface="Arial" pitchFamily="34" charset="0"/>
              <a:buChar char="»"/>
              <a:defRPr sz="2400" b="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buFont typeface="Arial" pitchFamily="34" charset="0"/>
              <a:buChar char="–"/>
              <a:defRPr sz="2200" b="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800" b="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800" b="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At the forefront of innovation: What transit agencies can get from big data</a:t>
            </a:r>
          </a:p>
          <a:p>
            <a:r>
              <a:rPr lang="en-US" sz="2400" dirty="0"/>
              <a:t>Understanding total travel vs transit market share and travel time competitiveness are indicators of transit success</a:t>
            </a:r>
          </a:p>
          <a:p>
            <a:r>
              <a:rPr lang="en-US" sz="2400" dirty="0"/>
              <a:t>Data driven toolkit to quantify market performance can be updated and maintained for future adjustments beyond initial study</a:t>
            </a:r>
          </a:p>
          <a:p>
            <a:pPr lvl="1"/>
            <a:r>
              <a:rPr lang="en-US" sz="2000" dirty="0"/>
              <a:t>Before and after-analysis </a:t>
            </a:r>
          </a:p>
          <a:p>
            <a:pPr lvl="1"/>
            <a:r>
              <a:rPr lang="en-US" sz="2000" dirty="0"/>
              <a:t>Service planning</a:t>
            </a:r>
          </a:p>
          <a:p>
            <a:pPr lvl="1"/>
            <a:r>
              <a:rPr lang="en-US" sz="2000" dirty="0"/>
              <a:t>Alternative Analysis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2399496-BFA3-43C4-968C-D0734D75CAF9}"/>
              </a:ext>
            </a:extLst>
          </p:cNvPr>
          <p:cNvGrpSpPr/>
          <p:nvPr/>
        </p:nvGrpSpPr>
        <p:grpSpPr>
          <a:xfrm rot="20700000">
            <a:off x="9900355" y="4690313"/>
            <a:ext cx="1834602" cy="1402964"/>
            <a:chOff x="2596966" y="1244600"/>
            <a:chExt cx="2462710" cy="174608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C367105-0F86-47D8-9D01-A1E2FB6EA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89066" y="1521099"/>
              <a:ext cx="2170610" cy="146958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A1F784-C04F-4C50-B682-1A9D5240C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6966" y="1244600"/>
              <a:ext cx="2170610" cy="1469587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29554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0BEAA52B-8218-471E-BD84-787BC455A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0"/>
            <a:ext cx="11391900" cy="773107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85E86C5-1009-47E1-8CA6-B8DA553111F0}"/>
              </a:ext>
            </a:extLst>
          </p:cNvPr>
          <p:cNvSpPr txBox="1"/>
          <p:nvPr/>
        </p:nvSpPr>
        <p:spPr>
          <a:xfrm>
            <a:off x="5209557" y="933975"/>
            <a:ext cx="393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4895"/>
                </a:solidFill>
              </a:rPr>
              <a:t>Sylmar/San Fernando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5056B8-9B23-4099-B481-C870402841B0}"/>
              </a:ext>
            </a:extLst>
          </p:cNvPr>
          <p:cNvSpPr txBox="1"/>
          <p:nvPr/>
        </p:nvSpPr>
        <p:spPr>
          <a:xfrm>
            <a:off x="7700234" y="1606465"/>
            <a:ext cx="393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4895"/>
                </a:solidFill>
              </a:rPr>
              <a:t>Sunland/La </a:t>
            </a:r>
            <a:r>
              <a:rPr lang="en-US" b="1" dirty="0" err="1">
                <a:solidFill>
                  <a:srgbClr val="334895"/>
                </a:solidFill>
              </a:rPr>
              <a:t>Crescenta</a:t>
            </a:r>
            <a:endParaRPr lang="en-US" b="1" dirty="0">
              <a:solidFill>
                <a:srgbClr val="334895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ECCCD5-46AE-40E0-B733-87EDE9C5720C}"/>
              </a:ext>
            </a:extLst>
          </p:cNvPr>
          <p:cNvSpPr txBox="1"/>
          <p:nvPr/>
        </p:nvSpPr>
        <p:spPr>
          <a:xfrm>
            <a:off x="6259413" y="1506840"/>
            <a:ext cx="703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34895"/>
                </a:solidFill>
              </a:rPr>
              <a:t>60%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77466A-7238-4268-BD6C-7B73E51A8BA7}"/>
              </a:ext>
            </a:extLst>
          </p:cNvPr>
          <p:cNvSpPr txBox="1"/>
          <p:nvPr/>
        </p:nvSpPr>
        <p:spPr>
          <a:xfrm>
            <a:off x="200070" y="3437724"/>
            <a:ext cx="4137028" cy="1323439"/>
          </a:xfrm>
          <a:prstGeom prst="rect">
            <a:avLst/>
          </a:prstGeom>
          <a:gradFill>
            <a:gsLst>
              <a:gs pos="0">
                <a:srgbClr val="475761"/>
              </a:gs>
              <a:gs pos="100000">
                <a:srgbClr val="37444B"/>
              </a:gs>
            </a:gsLst>
            <a:lin ang="5400000" scaled="1"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ADDF21"/>
                </a:solidFill>
              </a:rPr>
              <a:t>60% of trips occur within the area</a:t>
            </a:r>
          </a:p>
          <a:p>
            <a:r>
              <a:rPr lang="en-US" sz="1600" b="1" dirty="0">
                <a:solidFill>
                  <a:srgbClr val="ADDF21"/>
                </a:solidFill>
              </a:rPr>
              <a:t>27% of trips are to the Valley </a:t>
            </a:r>
          </a:p>
          <a:p>
            <a:r>
              <a:rPr lang="en-US" sz="1600" b="1" dirty="0">
                <a:solidFill>
                  <a:srgbClr val="ADDF21"/>
                </a:solidFill>
              </a:rPr>
              <a:t>1% of trips are to Downtown LA</a:t>
            </a:r>
          </a:p>
          <a:p>
            <a:r>
              <a:rPr lang="en-US" sz="1600" b="1" dirty="0">
                <a:solidFill>
                  <a:srgbClr val="ADDF21"/>
                </a:solidFill>
              </a:rPr>
              <a:t>3% of trips are to Sunland/La </a:t>
            </a:r>
            <a:r>
              <a:rPr lang="en-US" sz="1600" b="1" dirty="0" err="1">
                <a:solidFill>
                  <a:srgbClr val="ADDF21"/>
                </a:solidFill>
              </a:rPr>
              <a:t>Crescenta</a:t>
            </a:r>
            <a:endParaRPr lang="en-US" sz="1600" b="1" dirty="0">
              <a:solidFill>
                <a:srgbClr val="ADDF21"/>
              </a:solidFill>
            </a:endParaRPr>
          </a:p>
          <a:p>
            <a:endParaRPr lang="en-US" sz="1600" b="1" dirty="0">
              <a:solidFill>
                <a:srgbClr val="ADDF21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7658D62-E10C-4001-8E1D-A0B0E5ECD2E4}"/>
              </a:ext>
            </a:extLst>
          </p:cNvPr>
          <p:cNvCxnSpPr>
            <a:cxnSpLocks/>
          </p:cNvCxnSpPr>
          <p:nvPr/>
        </p:nvCxnSpPr>
        <p:spPr>
          <a:xfrm flipH="1">
            <a:off x="5504153" y="1975797"/>
            <a:ext cx="879978" cy="953646"/>
          </a:xfrm>
          <a:prstGeom prst="straightConnector1">
            <a:avLst/>
          </a:prstGeom>
          <a:ln w="88900" cap="rnd">
            <a:solidFill>
              <a:srgbClr val="33489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0659F3D-5274-4E11-91B3-4109B03C90E7}"/>
              </a:ext>
            </a:extLst>
          </p:cNvPr>
          <p:cNvSpPr txBox="1"/>
          <p:nvPr/>
        </p:nvSpPr>
        <p:spPr>
          <a:xfrm>
            <a:off x="5136363" y="2950793"/>
            <a:ext cx="934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34895"/>
                </a:solidFill>
              </a:rPr>
              <a:t>27%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EC7721A-83F6-492A-A5C4-66BCE03774C9}"/>
              </a:ext>
            </a:extLst>
          </p:cNvPr>
          <p:cNvCxnSpPr>
            <a:cxnSpLocks/>
          </p:cNvCxnSpPr>
          <p:nvPr/>
        </p:nvCxnSpPr>
        <p:spPr>
          <a:xfrm>
            <a:off x="6740711" y="1957565"/>
            <a:ext cx="2402218" cy="4116833"/>
          </a:xfrm>
          <a:prstGeom prst="straightConnector1">
            <a:avLst/>
          </a:prstGeom>
          <a:ln w="12700" cap="rnd">
            <a:solidFill>
              <a:srgbClr val="33489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90E11FD-3F8F-4B24-9995-D195756D422C}"/>
              </a:ext>
            </a:extLst>
          </p:cNvPr>
          <p:cNvSpPr txBox="1"/>
          <p:nvPr/>
        </p:nvSpPr>
        <p:spPr>
          <a:xfrm>
            <a:off x="9048050" y="5984471"/>
            <a:ext cx="934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34895"/>
                </a:solidFill>
              </a:rPr>
              <a:t>1%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9F20AE3-1280-4EDC-BC57-8CE03C3CF446}"/>
              </a:ext>
            </a:extLst>
          </p:cNvPr>
          <p:cNvCxnSpPr>
            <a:cxnSpLocks/>
          </p:cNvCxnSpPr>
          <p:nvPr/>
        </p:nvCxnSpPr>
        <p:spPr>
          <a:xfrm>
            <a:off x="6801183" y="1871485"/>
            <a:ext cx="899049" cy="613608"/>
          </a:xfrm>
          <a:prstGeom prst="straightConnector1">
            <a:avLst/>
          </a:prstGeom>
          <a:ln w="28575" cap="rnd">
            <a:solidFill>
              <a:srgbClr val="33489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F8B7768-0C43-400A-AED2-36DC35CF82C5}"/>
              </a:ext>
            </a:extLst>
          </p:cNvPr>
          <p:cNvSpPr txBox="1"/>
          <p:nvPr/>
        </p:nvSpPr>
        <p:spPr>
          <a:xfrm>
            <a:off x="7644708" y="2402727"/>
            <a:ext cx="934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34895"/>
                </a:solidFill>
              </a:rPr>
              <a:t>3%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3EBAE74-DC73-4CC2-899C-05F07168569B}"/>
              </a:ext>
            </a:extLst>
          </p:cNvPr>
          <p:cNvSpPr txBox="1"/>
          <p:nvPr/>
        </p:nvSpPr>
        <p:spPr>
          <a:xfrm>
            <a:off x="327796" y="566651"/>
            <a:ext cx="12691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rgbClr val="48586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Redesign in Action</a:t>
            </a:r>
            <a:endParaRPr lang="en-US" sz="3600" b="1" dirty="0">
              <a:ln>
                <a:solidFill>
                  <a:srgbClr val="485861"/>
                </a:solidFill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63F2CD9-C720-4EA3-B4D5-683462B09135}"/>
              </a:ext>
            </a:extLst>
          </p:cNvPr>
          <p:cNvSpPr txBox="1"/>
          <p:nvPr/>
        </p:nvSpPr>
        <p:spPr>
          <a:xfrm>
            <a:off x="185636" y="1888914"/>
            <a:ext cx="3525521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2">
                    <a:lumMod val="95000"/>
                  </a:schemeClr>
                </a:solidFill>
              </a:rPr>
              <a:t>Trips: </a:t>
            </a:r>
            <a:r>
              <a:rPr lang="en-US" sz="1600" dirty="0">
                <a:solidFill>
                  <a:schemeClr val="bg2">
                    <a:lumMod val="95000"/>
                  </a:schemeClr>
                </a:solidFill>
              </a:rPr>
              <a:t>380,000 trips</a:t>
            </a:r>
          </a:p>
          <a:p>
            <a:r>
              <a:rPr lang="en-US" sz="1600" b="1" dirty="0">
                <a:solidFill>
                  <a:schemeClr val="bg2">
                    <a:lumMod val="95000"/>
                  </a:schemeClr>
                </a:solidFill>
              </a:rPr>
              <a:t>Market Share: </a:t>
            </a:r>
            <a:r>
              <a:rPr lang="en-US" sz="1600" dirty="0">
                <a:solidFill>
                  <a:schemeClr val="bg2">
                    <a:lumMod val="95000"/>
                  </a:schemeClr>
                </a:solidFill>
              </a:rPr>
              <a:t>1.4% market share</a:t>
            </a:r>
          </a:p>
          <a:p>
            <a:r>
              <a:rPr lang="en-US" sz="1600" b="1" dirty="0">
                <a:solidFill>
                  <a:schemeClr val="bg2">
                    <a:lumMod val="95000"/>
                  </a:schemeClr>
                </a:solidFill>
              </a:rPr>
              <a:t>Mileage: </a:t>
            </a:r>
            <a:r>
              <a:rPr lang="en-US" sz="1600" dirty="0">
                <a:solidFill>
                  <a:schemeClr val="bg2">
                    <a:lumMod val="95000"/>
                  </a:schemeClr>
                </a:solidFill>
              </a:rPr>
              <a:t>76% of trips under 2.5 miles</a:t>
            </a:r>
          </a:p>
          <a:p>
            <a:r>
              <a:rPr lang="en-US" sz="1600" b="1" dirty="0">
                <a:solidFill>
                  <a:schemeClr val="bg2">
                    <a:lumMod val="95000"/>
                  </a:schemeClr>
                </a:solidFill>
              </a:rPr>
              <a:t>Travel time competitiveness: </a:t>
            </a:r>
            <a:r>
              <a:rPr lang="en-US" sz="1600" dirty="0">
                <a:solidFill>
                  <a:schemeClr val="bg2">
                    <a:lumMod val="95000"/>
                  </a:schemeClr>
                </a:solidFill>
              </a:rPr>
              <a:t>3.25-3.50</a:t>
            </a:r>
          </a:p>
          <a:p>
            <a:endParaRPr lang="en-US" sz="1600" b="1" dirty="0">
              <a:solidFill>
                <a:srgbClr val="ADDF2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32414B6-51D0-4590-9A66-52E7D7F26C0D}"/>
              </a:ext>
            </a:extLst>
          </p:cNvPr>
          <p:cNvSpPr txBox="1"/>
          <p:nvPr/>
        </p:nvSpPr>
        <p:spPr>
          <a:xfrm>
            <a:off x="181465" y="1550360"/>
            <a:ext cx="352552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solidFill>
                  <a:schemeClr val="bg2">
                    <a:lumMod val="95000"/>
                  </a:schemeClr>
                </a:solidFill>
              </a:rPr>
              <a:t>Sylmar/San Fernando Key Facts</a:t>
            </a:r>
            <a:endParaRPr lang="en-US" sz="2000" b="1" u="sng" dirty="0">
              <a:solidFill>
                <a:schemeClr val="bg2">
                  <a:lumMod val="95000"/>
                </a:schemeClr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2870B45-2DA4-47A3-9318-AAD707698D57}"/>
              </a:ext>
            </a:extLst>
          </p:cNvPr>
          <p:cNvGrpSpPr/>
          <p:nvPr/>
        </p:nvGrpSpPr>
        <p:grpSpPr>
          <a:xfrm rot="240510">
            <a:off x="6192157" y="1289161"/>
            <a:ext cx="747783" cy="825246"/>
            <a:chOff x="4555502" y="3158805"/>
            <a:chExt cx="576179" cy="635866"/>
          </a:xfrm>
          <a:solidFill>
            <a:srgbClr val="334895"/>
          </a:solidFill>
        </p:grpSpPr>
        <p:sp>
          <p:nvSpPr>
            <p:cNvPr id="49" name="Arrow: Circular 48">
              <a:extLst>
                <a:ext uri="{FF2B5EF4-FFF2-40B4-BE49-F238E27FC236}">
                  <a16:creationId xmlns:a16="http://schemas.microsoft.com/office/drawing/2014/main" id="{916C038D-91A5-4282-9E3B-B38BDEC84C7E}"/>
                </a:ext>
              </a:extLst>
            </p:cNvPr>
            <p:cNvSpPr/>
            <p:nvPr/>
          </p:nvSpPr>
          <p:spPr>
            <a:xfrm>
              <a:off x="4555502" y="3158805"/>
              <a:ext cx="575146" cy="575146"/>
            </a:xfrm>
            <a:prstGeom prst="circular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Arrow: Circular 49">
              <a:extLst>
                <a:ext uri="{FF2B5EF4-FFF2-40B4-BE49-F238E27FC236}">
                  <a16:creationId xmlns:a16="http://schemas.microsoft.com/office/drawing/2014/main" id="{8D0E80E0-B98B-4674-8980-C4FEC4016312}"/>
                </a:ext>
              </a:extLst>
            </p:cNvPr>
            <p:cNvSpPr/>
            <p:nvPr/>
          </p:nvSpPr>
          <p:spPr>
            <a:xfrm rot="10800000">
              <a:off x="4556535" y="3219525"/>
              <a:ext cx="575146" cy="575146"/>
            </a:xfrm>
            <a:prstGeom prst="circular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6F73019-788F-48BE-9431-CA413D8D6472}"/>
              </a:ext>
            </a:extLst>
          </p:cNvPr>
          <p:cNvSpPr txBox="1"/>
          <p:nvPr/>
        </p:nvSpPr>
        <p:spPr>
          <a:xfrm>
            <a:off x="932013" y="5647269"/>
            <a:ext cx="543068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333F46"/>
                </a:solidFill>
              </a:rPr>
              <a:t>Percentages do not equal 100%. Additional trips dispersed throughout the County. </a:t>
            </a:r>
          </a:p>
        </p:txBody>
      </p:sp>
    </p:spTree>
    <p:extLst>
      <p:ext uri="{BB962C8B-B14F-4D97-AF65-F5344CB8AC3E}">
        <p14:creationId xmlns:p14="http://schemas.microsoft.com/office/powerpoint/2010/main" val="550909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4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A3459448-524A-4671-81E8-1D2163794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1" y="0"/>
            <a:ext cx="11391897" cy="773107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0B8DDE0-9FB4-4B35-AD6B-72B2F7489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0"/>
            <a:ext cx="11391900" cy="773107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5D3F84A-71F0-4FF4-A1DC-6162350FE99B}"/>
              </a:ext>
            </a:extLst>
          </p:cNvPr>
          <p:cNvSpPr txBox="1"/>
          <p:nvPr/>
        </p:nvSpPr>
        <p:spPr>
          <a:xfrm>
            <a:off x="5209557" y="933975"/>
            <a:ext cx="393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4895"/>
                </a:solidFill>
              </a:rPr>
              <a:t>Sylmar/San Fernando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BD13B6-3528-42B8-9986-DF8F7683505B}"/>
              </a:ext>
            </a:extLst>
          </p:cNvPr>
          <p:cNvSpPr txBox="1"/>
          <p:nvPr/>
        </p:nvSpPr>
        <p:spPr>
          <a:xfrm>
            <a:off x="7700234" y="1606465"/>
            <a:ext cx="393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4895"/>
                </a:solidFill>
              </a:rPr>
              <a:t>Sunland/La </a:t>
            </a:r>
            <a:r>
              <a:rPr lang="en-US" b="1" dirty="0" err="1">
                <a:solidFill>
                  <a:srgbClr val="334895"/>
                </a:solidFill>
              </a:rPr>
              <a:t>Crescenta</a:t>
            </a:r>
            <a:endParaRPr lang="en-US" b="1" dirty="0">
              <a:solidFill>
                <a:srgbClr val="334895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65A4973-341E-4AFE-8D97-43850BFDC800}"/>
              </a:ext>
            </a:extLst>
          </p:cNvPr>
          <p:cNvSpPr txBox="1"/>
          <p:nvPr/>
        </p:nvSpPr>
        <p:spPr>
          <a:xfrm>
            <a:off x="126772" y="3544071"/>
            <a:ext cx="4137028" cy="1815882"/>
          </a:xfrm>
          <a:prstGeom prst="rect">
            <a:avLst/>
          </a:prstGeom>
          <a:gradFill>
            <a:gsLst>
              <a:gs pos="0">
                <a:srgbClr val="46565F"/>
              </a:gs>
              <a:gs pos="100000">
                <a:srgbClr val="303B41"/>
              </a:gs>
            </a:gsLst>
            <a:lin ang="5400000" scaled="1"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ADDF21"/>
                </a:solidFill>
              </a:rPr>
              <a:t>60% of trips occur within the area</a:t>
            </a:r>
          </a:p>
          <a:p>
            <a:r>
              <a:rPr lang="en-US" sz="1600" b="1" dirty="0">
                <a:solidFill>
                  <a:srgbClr val="ADDF21"/>
                </a:solidFill>
              </a:rPr>
              <a:t>2% of trips are to Sylmar/San Fernando</a:t>
            </a:r>
          </a:p>
          <a:p>
            <a:r>
              <a:rPr lang="en-US" sz="1600" b="1" dirty="0">
                <a:solidFill>
                  <a:srgbClr val="ADDF21"/>
                </a:solidFill>
              </a:rPr>
              <a:t>11% of trips are to the Valley </a:t>
            </a:r>
          </a:p>
          <a:p>
            <a:r>
              <a:rPr lang="en-US" sz="1600" b="1" dirty="0">
                <a:solidFill>
                  <a:srgbClr val="ADDF21"/>
                </a:solidFill>
              </a:rPr>
              <a:t>1% of trips are to Downtown LA</a:t>
            </a:r>
          </a:p>
          <a:p>
            <a:r>
              <a:rPr lang="en-US" sz="1600" b="1" dirty="0">
                <a:solidFill>
                  <a:srgbClr val="ADDF21"/>
                </a:solidFill>
              </a:rPr>
              <a:t>8% of trips are to Glendale</a:t>
            </a:r>
          </a:p>
          <a:p>
            <a:r>
              <a:rPr lang="en-US" sz="1600" b="1" dirty="0">
                <a:solidFill>
                  <a:srgbClr val="ADDF21"/>
                </a:solidFill>
              </a:rPr>
              <a:t>6% of trips are to Pasadena</a:t>
            </a:r>
          </a:p>
          <a:p>
            <a:endParaRPr lang="en-US" sz="1600" b="1" dirty="0">
              <a:solidFill>
                <a:srgbClr val="ADDF21"/>
              </a:solidFill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87214E5-FAAE-496D-9884-5E23BB3CA78C}"/>
              </a:ext>
            </a:extLst>
          </p:cNvPr>
          <p:cNvCxnSpPr>
            <a:cxnSpLocks/>
          </p:cNvCxnSpPr>
          <p:nvPr/>
        </p:nvCxnSpPr>
        <p:spPr>
          <a:xfrm flipH="1">
            <a:off x="5402746" y="2710760"/>
            <a:ext cx="3134035" cy="912523"/>
          </a:xfrm>
          <a:prstGeom prst="straightConnector1">
            <a:avLst/>
          </a:prstGeom>
          <a:ln w="57150" cap="rnd">
            <a:solidFill>
              <a:srgbClr val="33489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C5FA535-9131-458C-AFB2-DE48B29E5451}"/>
              </a:ext>
            </a:extLst>
          </p:cNvPr>
          <p:cNvSpPr txBox="1"/>
          <p:nvPr/>
        </p:nvSpPr>
        <p:spPr>
          <a:xfrm>
            <a:off x="4768428" y="3487869"/>
            <a:ext cx="934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34895"/>
                </a:solidFill>
              </a:rPr>
              <a:t>11%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8B688E8-D29A-4876-A547-9DE246B38C0C}"/>
              </a:ext>
            </a:extLst>
          </p:cNvPr>
          <p:cNvCxnSpPr>
            <a:cxnSpLocks/>
          </p:cNvCxnSpPr>
          <p:nvPr/>
        </p:nvCxnSpPr>
        <p:spPr>
          <a:xfrm>
            <a:off x="8832653" y="2891972"/>
            <a:ext cx="310276" cy="3182426"/>
          </a:xfrm>
          <a:prstGeom prst="straightConnector1">
            <a:avLst/>
          </a:prstGeom>
          <a:ln w="6350" cap="rnd">
            <a:solidFill>
              <a:srgbClr val="33489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B69B368-E48C-4211-97C3-6BD981202259}"/>
              </a:ext>
            </a:extLst>
          </p:cNvPr>
          <p:cNvSpPr txBox="1"/>
          <p:nvPr/>
        </p:nvSpPr>
        <p:spPr>
          <a:xfrm>
            <a:off x="9048050" y="5984471"/>
            <a:ext cx="934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34895"/>
                </a:solidFill>
              </a:rPr>
              <a:t>1%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2293DD6-60BD-48C5-9CAF-3AD660144F51}"/>
              </a:ext>
            </a:extLst>
          </p:cNvPr>
          <p:cNvCxnSpPr>
            <a:cxnSpLocks/>
          </p:cNvCxnSpPr>
          <p:nvPr/>
        </p:nvCxnSpPr>
        <p:spPr>
          <a:xfrm flipH="1" flipV="1">
            <a:off x="7464236" y="1814121"/>
            <a:ext cx="1093978" cy="560695"/>
          </a:xfrm>
          <a:prstGeom prst="straightConnector1">
            <a:avLst/>
          </a:prstGeom>
          <a:ln w="12700" cap="rnd">
            <a:solidFill>
              <a:srgbClr val="33489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249F0C33-C2B9-4CC9-BAFB-E641D53FB584}"/>
              </a:ext>
            </a:extLst>
          </p:cNvPr>
          <p:cNvSpPr txBox="1"/>
          <p:nvPr/>
        </p:nvSpPr>
        <p:spPr>
          <a:xfrm>
            <a:off x="7037343" y="1518750"/>
            <a:ext cx="934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34895"/>
                </a:solidFill>
              </a:rPr>
              <a:t>2%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FCEF94D-FD2C-4EED-BBF8-F749426399E6}"/>
              </a:ext>
            </a:extLst>
          </p:cNvPr>
          <p:cNvCxnSpPr>
            <a:cxnSpLocks/>
          </p:cNvCxnSpPr>
          <p:nvPr/>
        </p:nvCxnSpPr>
        <p:spPr>
          <a:xfrm>
            <a:off x="8832653" y="2883537"/>
            <a:ext cx="505556" cy="1475334"/>
          </a:xfrm>
          <a:prstGeom prst="straightConnector1">
            <a:avLst/>
          </a:prstGeom>
          <a:ln w="38100" cap="rnd">
            <a:solidFill>
              <a:srgbClr val="33489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6CC3D649-4BC7-4F52-8D84-F4D5B6F0BB67}"/>
              </a:ext>
            </a:extLst>
          </p:cNvPr>
          <p:cNvSpPr txBox="1"/>
          <p:nvPr/>
        </p:nvSpPr>
        <p:spPr>
          <a:xfrm>
            <a:off x="9062564" y="4358871"/>
            <a:ext cx="934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34895"/>
                </a:solidFill>
              </a:rPr>
              <a:t>8%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0BE46863-3253-41C1-A6BD-3F4946EB99AF}"/>
              </a:ext>
            </a:extLst>
          </p:cNvPr>
          <p:cNvCxnSpPr>
            <a:cxnSpLocks/>
            <a:stCxn id="69" idx="0"/>
          </p:cNvCxnSpPr>
          <p:nvPr/>
        </p:nvCxnSpPr>
        <p:spPr>
          <a:xfrm flipV="1">
            <a:off x="9092398" y="2575559"/>
            <a:ext cx="1477742" cy="17360"/>
          </a:xfrm>
          <a:prstGeom prst="straightConnector1">
            <a:avLst/>
          </a:prstGeom>
          <a:ln w="19050" cap="rnd">
            <a:solidFill>
              <a:srgbClr val="33489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12BA6C25-0A04-4B53-AE2F-A51A333BBA2D}"/>
              </a:ext>
            </a:extLst>
          </p:cNvPr>
          <p:cNvSpPr txBox="1"/>
          <p:nvPr/>
        </p:nvSpPr>
        <p:spPr>
          <a:xfrm>
            <a:off x="10625593" y="2399443"/>
            <a:ext cx="934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34895"/>
                </a:solidFill>
              </a:rPr>
              <a:t>6%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0A8077D-A0C3-4E9A-B278-C753860DD89C}"/>
              </a:ext>
            </a:extLst>
          </p:cNvPr>
          <p:cNvSpPr txBox="1"/>
          <p:nvPr/>
        </p:nvSpPr>
        <p:spPr>
          <a:xfrm>
            <a:off x="184024" y="1911632"/>
            <a:ext cx="3525521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</a:rPr>
              <a:t>Trips: </a:t>
            </a:r>
            <a:r>
              <a:rPr lang="en-US" sz="1600" dirty="0">
                <a:solidFill>
                  <a:schemeClr val="bg2"/>
                </a:solidFill>
              </a:rPr>
              <a:t>325,000 trips</a:t>
            </a:r>
          </a:p>
          <a:p>
            <a:r>
              <a:rPr lang="en-US" sz="1600" b="1" dirty="0">
                <a:solidFill>
                  <a:schemeClr val="bg2"/>
                </a:solidFill>
              </a:rPr>
              <a:t>Market Share: </a:t>
            </a:r>
            <a:r>
              <a:rPr lang="en-US" sz="1600" dirty="0">
                <a:solidFill>
                  <a:schemeClr val="bg2"/>
                </a:solidFill>
              </a:rPr>
              <a:t>0.7% market share</a:t>
            </a:r>
          </a:p>
          <a:p>
            <a:r>
              <a:rPr lang="en-US" sz="1600" b="1" dirty="0">
                <a:solidFill>
                  <a:schemeClr val="bg2"/>
                </a:solidFill>
              </a:rPr>
              <a:t>Mileage: </a:t>
            </a:r>
            <a:r>
              <a:rPr lang="en-US" sz="1600" dirty="0">
                <a:solidFill>
                  <a:schemeClr val="bg2"/>
                </a:solidFill>
              </a:rPr>
              <a:t>44% of trips under 2.5 miles</a:t>
            </a:r>
          </a:p>
          <a:p>
            <a:r>
              <a:rPr lang="en-US" sz="1600" b="1" dirty="0">
                <a:solidFill>
                  <a:schemeClr val="bg2"/>
                </a:solidFill>
              </a:rPr>
              <a:t>Travel time competitiveness:</a:t>
            </a:r>
            <a:r>
              <a:rPr lang="en-US" sz="1600" dirty="0">
                <a:solidFill>
                  <a:schemeClr val="bg2"/>
                </a:solidFill>
              </a:rPr>
              <a:t> 3.00-3.25</a:t>
            </a:r>
          </a:p>
          <a:p>
            <a:endParaRPr lang="en-US" sz="1600" b="1" dirty="0">
              <a:solidFill>
                <a:schemeClr val="bg2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582D80F-B0FC-4635-9F84-27AD895BE01E}"/>
              </a:ext>
            </a:extLst>
          </p:cNvPr>
          <p:cNvSpPr txBox="1"/>
          <p:nvPr/>
        </p:nvSpPr>
        <p:spPr>
          <a:xfrm>
            <a:off x="209909" y="1558500"/>
            <a:ext cx="352552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solidFill>
                  <a:schemeClr val="bg2"/>
                </a:solidFill>
              </a:rPr>
              <a:t>Sunland/La </a:t>
            </a:r>
            <a:r>
              <a:rPr lang="en-US" sz="1600" b="1" u="sng" dirty="0" err="1">
                <a:solidFill>
                  <a:schemeClr val="bg2"/>
                </a:solidFill>
              </a:rPr>
              <a:t>Crescenta</a:t>
            </a:r>
            <a:r>
              <a:rPr lang="en-US" sz="1600" b="1" u="sng" dirty="0">
                <a:solidFill>
                  <a:schemeClr val="bg2"/>
                </a:solidFill>
              </a:rPr>
              <a:t> Key Facts</a:t>
            </a:r>
            <a:endParaRPr lang="en-US" sz="2000" b="1" u="sng" dirty="0">
              <a:solidFill>
                <a:schemeClr val="bg2"/>
              </a:solidFill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6C4B3CE-8F1A-4A2D-AF54-A10D97DBA67A}"/>
              </a:ext>
            </a:extLst>
          </p:cNvPr>
          <p:cNvGrpSpPr/>
          <p:nvPr/>
        </p:nvGrpSpPr>
        <p:grpSpPr>
          <a:xfrm>
            <a:off x="8441913" y="2137095"/>
            <a:ext cx="770092" cy="809546"/>
            <a:chOff x="8441913" y="2137095"/>
            <a:chExt cx="770092" cy="809546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75E5235-0938-4F01-837C-6493941FD920}"/>
                </a:ext>
              </a:extLst>
            </p:cNvPr>
            <p:cNvSpPr txBox="1"/>
            <p:nvPr/>
          </p:nvSpPr>
          <p:spPr>
            <a:xfrm>
              <a:off x="8508620" y="2343907"/>
              <a:ext cx="7033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334895"/>
                  </a:solidFill>
                </a:rPr>
                <a:t>60%</a:t>
              </a: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7CEB161F-C80C-46AD-BA0F-B73F19FB41FF}"/>
                </a:ext>
              </a:extLst>
            </p:cNvPr>
            <p:cNvGrpSpPr/>
            <p:nvPr/>
          </p:nvGrpSpPr>
          <p:grpSpPr>
            <a:xfrm rot="240510">
              <a:off x="8441913" y="2137095"/>
              <a:ext cx="746681" cy="809546"/>
              <a:chOff x="4555502" y="3158805"/>
              <a:chExt cx="575330" cy="623769"/>
            </a:xfrm>
            <a:solidFill>
              <a:srgbClr val="334895"/>
            </a:solidFill>
          </p:grpSpPr>
          <p:sp>
            <p:nvSpPr>
              <p:cNvPr id="68" name="Arrow: Circular 67">
                <a:extLst>
                  <a:ext uri="{FF2B5EF4-FFF2-40B4-BE49-F238E27FC236}">
                    <a16:creationId xmlns:a16="http://schemas.microsoft.com/office/drawing/2014/main" id="{769E182F-595F-4688-97C9-EADD4E71717D}"/>
                  </a:ext>
                </a:extLst>
              </p:cNvPr>
              <p:cNvSpPr/>
              <p:nvPr/>
            </p:nvSpPr>
            <p:spPr>
              <a:xfrm>
                <a:off x="4555502" y="3158805"/>
                <a:ext cx="575146" cy="575146"/>
              </a:xfrm>
              <a:prstGeom prst="circular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Arrow: Circular 68">
                <a:extLst>
                  <a:ext uri="{FF2B5EF4-FFF2-40B4-BE49-F238E27FC236}">
                    <a16:creationId xmlns:a16="http://schemas.microsoft.com/office/drawing/2014/main" id="{A830596A-14D3-4913-B3FF-5CB28D51C253}"/>
                  </a:ext>
                </a:extLst>
              </p:cNvPr>
              <p:cNvSpPr/>
              <p:nvPr/>
            </p:nvSpPr>
            <p:spPr>
              <a:xfrm rot="10800000">
                <a:off x="4555686" y="3207428"/>
                <a:ext cx="575146" cy="575146"/>
              </a:xfrm>
              <a:prstGeom prst="circular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8ABC98A-E6F5-40FC-9DFA-0B05750960CA}"/>
              </a:ext>
            </a:extLst>
          </p:cNvPr>
          <p:cNvSpPr txBox="1"/>
          <p:nvPr/>
        </p:nvSpPr>
        <p:spPr>
          <a:xfrm>
            <a:off x="398612" y="6408185"/>
            <a:ext cx="543068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334895"/>
                </a:solidFill>
              </a:rPr>
              <a:t>Percentages do not equal 100%. Additional trips dispersed throughout the County.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A658C8-21BF-468C-A500-153076338198}"/>
              </a:ext>
            </a:extLst>
          </p:cNvPr>
          <p:cNvSpPr txBox="1"/>
          <p:nvPr/>
        </p:nvSpPr>
        <p:spPr>
          <a:xfrm>
            <a:off x="327796" y="566651"/>
            <a:ext cx="12691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rgbClr val="48586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Redesign in Action</a:t>
            </a:r>
            <a:endParaRPr lang="en-US" sz="3600" b="1" dirty="0">
              <a:ln>
                <a:solidFill>
                  <a:srgbClr val="485861"/>
                </a:solidFill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123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2" grpId="0"/>
      <p:bldP spid="58" grpId="0"/>
      <p:bldP spid="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4873A693-7FFB-4B0A-BFFB-EE67F5AD1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1" y="0"/>
            <a:ext cx="11391897" cy="7731075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7F3F2FEF-1141-43BB-B1E3-04FD3D66FD45}"/>
              </a:ext>
            </a:extLst>
          </p:cNvPr>
          <p:cNvGrpSpPr/>
          <p:nvPr/>
        </p:nvGrpSpPr>
        <p:grpSpPr>
          <a:xfrm>
            <a:off x="566800" y="1912076"/>
            <a:ext cx="2611759" cy="2062103"/>
            <a:chOff x="208098" y="4238361"/>
            <a:chExt cx="2611759" cy="2062103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FA4C3EA-5B4A-4E00-B6C0-A75C102CFE4C}"/>
                </a:ext>
              </a:extLst>
            </p:cNvPr>
            <p:cNvGrpSpPr/>
            <p:nvPr/>
          </p:nvGrpSpPr>
          <p:grpSpPr>
            <a:xfrm>
              <a:off x="208098" y="4238361"/>
              <a:ext cx="2611759" cy="2062103"/>
              <a:chOff x="185235" y="1692629"/>
              <a:chExt cx="2611759" cy="2062103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672DC668-0D7B-44F2-8E48-A0DCFF3DA23C}"/>
                  </a:ext>
                </a:extLst>
              </p:cNvPr>
              <p:cNvCxnSpPr/>
              <p:nvPr/>
            </p:nvCxnSpPr>
            <p:spPr>
              <a:xfrm>
                <a:off x="185235" y="2114641"/>
                <a:ext cx="312420" cy="0"/>
              </a:xfrm>
              <a:prstGeom prst="line">
                <a:avLst/>
              </a:prstGeom>
              <a:ln w="76200" cap="rnd">
                <a:solidFill>
                  <a:srgbClr val="C8B87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DFA0F311-03D8-4D90-B7DA-88BB707A8E7D}"/>
                  </a:ext>
                </a:extLst>
              </p:cNvPr>
              <p:cNvSpPr/>
              <p:nvPr/>
            </p:nvSpPr>
            <p:spPr>
              <a:xfrm>
                <a:off x="491170" y="1692629"/>
                <a:ext cx="2305824" cy="2062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chemeClr val="bg2"/>
                    </a:solidFill>
                    <a:latin typeface="Calibri" panose="020F0502020204030204" pitchFamily="34" charset="0"/>
                  </a:rPr>
                  <a:t>Line90/91</a:t>
                </a:r>
              </a:p>
              <a:p>
                <a:r>
                  <a:rPr lang="en-US" sz="1600" dirty="0">
                    <a:solidFill>
                      <a:schemeClr val="bg2"/>
                    </a:solidFill>
                    <a:latin typeface="Calibri" panose="020F0502020204030204" pitchFamily="34" charset="0"/>
                  </a:rPr>
                  <a:t>Line 92</a:t>
                </a:r>
              </a:p>
              <a:p>
                <a:r>
                  <a:rPr lang="en-US" sz="1600" dirty="0">
                    <a:solidFill>
                      <a:schemeClr val="bg2"/>
                    </a:solidFill>
                    <a:latin typeface="Calibri" panose="020F0502020204030204" pitchFamily="34" charset="0"/>
                  </a:rPr>
                  <a:t>Line 94/794</a:t>
                </a:r>
              </a:p>
              <a:p>
                <a:r>
                  <a:rPr lang="en-US" sz="1600" dirty="0">
                    <a:solidFill>
                      <a:schemeClr val="bg2"/>
                    </a:solidFill>
                    <a:latin typeface="Calibri" panose="020F0502020204030204" pitchFamily="34" charset="0"/>
                  </a:rPr>
                  <a:t>Line 222</a:t>
                </a:r>
              </a:p>
              <a:p>
                <a:r>
                  <a:rPr lang="en-US" sz="1600" dirty="0">
                    <a:solidFill>
                      <a:schemeClr val="bg2"/>
                    </a:solidFill>
                    <a:latin typeface="Calibri" panose="020F0502020204030204" pitchFamily="34" charset="0"/>
                  </a:rPr>
                  <a:t>Line 224</a:t>
                </a:r>
              </a:p>
              <a:p>
                <a:r>
                  <a:rPr lang="en-US" sz="1600" dirty="0">
                    <a:solidFill>
                      <a:schemeClr val="bg2"/>
                    </a:solidFill>
                    <a:latin typeface="Calibri" panose="020F0502020204030204" pitchFamily="34" charset="0"/>
                  </a:rPr>
                  <a:t>Line 901 (Orange Line)</a:t>
                </a:r>
              </a:p>
              <a:p>
                <a:r>
                  <a:rPr lang="en-US" sz="1600" dirty="0">
                    <a:solidFill>
                      <a:schemeClr val="bg2"/>
                    </a:solidFill>
                    <a:latin typeface="Calibri" panose="020F0502020204030204" pitchFamily="34" charset="0"/>
                  </a:rPr>
                  <a:t>Red Line</a:t>
                </a:r>
              </a:p>
              <a:p>
                <a:r>
                  <a:rPr lang="en-US" sz="1600" dirty="0">
                    <a:solidFill>
                      <a:schemeClr val="bg2"/>
                    </a:solidFill>
                    <a:latin typeface="Calibri" panose="020F0502020204030204" pitchFamily="34" charset="0"/>
                  </a:rPr>
                  <a:t>North Hollywood Station</a:t>
                </a: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3A3996B-746A-491B-9387-F23C4A1B9A9E}"/>
                  </a:ext>
                </a:extLst>
              </p:cNvPr>
              <p:cNvCxnSpPr/>
              <p:nvPr/>
            </p:nvCxnSpPr>
            <p:spPr>
              <a:xfrm>
                <a:off x="185235" y="2358481"/>
                <a:ext cx="312420" cy="0"/>
              </a:xfrm>
              <a:prstGeom prst="line">
                <a:avLst/>
              </a:prstGeom>
              <a:ln w="76200" cap="rnd">
                <a:solidFill>
                  <a:srgbClr val="AACD6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7C4958E0-CDAB-423B-8B33-333BE6989BC3}"/>
                  </a:ext>
                </a:extLst>
              </p:cNvPr>
              <p:cNvCxnSpPr/>
              <p:nvPr/>
            </p:nvCxnSpPr>
            <p:spPr>
              <a:xfrm>
                <a:off x="185235" y="2609941"/>
                <a:ext cx="312420" cy="0"/>
              </a:xfrm>
              <a:prstGeom prst="line">
                <a:avLst/>
              </a:prstGeom>
              <a:ln w="76200" cap="rnd">
                <a:solidFill>
                  <a:srgbClr val="F5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A4ADC129-C4A6-4BD5-9550-6FA9E13FF204}"/>
                  </a:ext>
                </a:extLst>
              </p:cNvPr>
              <p:cNvCxnSpPr/>
              <p:nvPr/>
            </p:nvCxnSpPr>
            <p:spPr>
              <a:xfrm>
                <a:off x="185235" y="2849932"/>
                <a:ext cx="312420" cy="0"/>
              </a:xfrm>
              <a:prstGeom prst="line">
                <a:avLst/>
              </a:prstGeom>
              <a:ln w="76200" cap="rnd">
                <a:solidFill>
                  <a:srgbClr val="0084A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B1F449C8-4B58-4470-ACDD-FD1E35F93FBA}"/>
                  </a:ext>
                </a:extLst>
              </p:cNvPr>
              <p:cNvCxnSpPr/>
              <p:nvPr/>
            </p:nvCxnSpPr>
            <p:spPr>
              <a:xfrm>
                <a:off x="185235" y="3093772"/>
                <a:ext cx="312420" cy="0"/>
              </a:xfrm>
              <a:prstGeom prst="line">
                <a:avLst/>
              </a:prstGeom>
              <a:ln w="762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A6B32E4-B1D0-4E64-AA9D-C95556DF6D81}"/>
                  </a:ext>
                </a:extLst>
              </p:cNvPr>
              <p:cNvCxnSpPr/>
              <p:nvPr/>
            </p:nvCxnSpPr>
            <p:spPr>
              <a:xfrm>
                <a:off x="185235" y="1886041"/>
                <a:ext cx="312420" cy="0"/>
              </a:xfrm>
              <a:prstGeom prst="line">
                <a:avLst/>
              </a:prstGeom>
              <a:ln w="76200" cap="rnd">
                <a:solidFill>
                  <a:srgbClr val="99316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725102DC-BF77-45B9-B6C9-F70927B2B64A}"/>
                  </a:ext>
                </a:extLst>
              </p:cNvPr>
              <p:cNvCxnSpPr/>
              <p:nvPr/>
            </p:nvCxnSpPr>
            <p:spPr>
              <a:xfrm>
                <a:off x="185235" y="3329436"/>
                <a:ext cx="312420" cy="0"/>
              </a:xfrm>
              <a:prstGeom prst="line">
                <a:avLst/>
              </a:prstGeom>
              <a:ln w="762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CA64D090-C129-4B1D-A77C-9DC67C364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1475" y="5997556"/>
              <a:ext cx="240548" cy="240548"/>
            </a:xfrm>
            <a:prstGeom prst="rect">
              <a:avLst/>
            </a:prstGeom>
          </p:spPr>
        </p:pic>
      </p:grpSp>
      <p:pic>
        <p:nvPicPr>
          <p:cNvPr id="64" name="Graphic 63">
            <a:extLst>
              <a:ext uri="{FF2B5EF4-FFF2-40B4-BE49-F238E27FC236}">
                <a16:creationId xmlns:a16="http://schemas.microsoft.com/office/drawing/2014/main" id="{C2F550ED-5756-424A-8698-E45189A66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97362" y="3884458"/>
            <a:ext cx="240548" cy="240548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C2A8307A-DB83-4ADC-87F3-3F0C8EB6F9FA}"/>
              </a:ext>
            </a:extLst>
          </p:cNvPr>
          <p:cNvGrpSpPr/>
          <p:nvPr/>
        </p:nvGrpSpPr>
        <p:grpSpPr>
          <a:xfrm>
            <a:off x="8244264" y="179407"/>
            <a:ext cx="2141313" cy="2141311"/>
            <a:chOff x="506875" y="300905"/>
            <a:chExt cx="2582991" cy="2582991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2ADC60D5-E8B9-45E0-BC85-582DF529A6D9}"/>
                </a:ext>
              </a:extLst>
            </p:cNvPr>
            <p:cNvSpPr/>
            <p:nvPr/>
          </p:nvSpPr>
          <p:spPr>
            <a:xfrm>
              <a:off x="506875" y="300905"/>
              <a:ext cx="2582991" cy="2582991"/>
            </a:xfrm>
            <a:prstGeom prst="roundRect">
              <a:avLst>
                <a:gd name="adj" fmla="val 50000"/>
              </a:avLst>
            </a:prstGeom>
            <a:solidFill>
              <a:srgbClr val="334B97"/>
            </a:solidFill>
            <a:ln>
              <a:noFill/>
            </a:ln>
            <a:effectLst>
              <a:glow rad="673100">
                <a:srgbClr val="334B97">
                  <a:alpha val="1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2CC560F-3A59-4D93-B592-C25DFF8782F4}"/>
                </a:ext>
              </a:extLst>
            </p:cNvPr>
            <p:cNvSpPr txBox="1"/>
            <p:nvPr/>
          </p:nvSpPr>
          <p:spPr>
            <a:xfrm>
              <a:off x="636097" y="897735"/>
              <a:ext cx="2194233" cy="1447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Only 2-3% of trips travel between Sylmar and Sunland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6DF256A-BF77-4B8D-9514-E12DB0F7B202}"/>
              </a:ext>
            </a:extLst>
          </p:cNvPr>
          <p:cNvGrpSpPr/>
          <p:nvPr/>
        </p:nvGrpSpPr>
        <p:grpSpPr>
          <a:xfrm>
            <a:off x="3978659" y="4020607"/>
            <a:ext cx="2224687" cy="2141311"/>
            <a:chOff x="391432" y="308862"/>
            <a:chExt cx="2683563" cy="2582991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CF4E9FF4-AC02-45F9-B754-221B27F48407}"/>
                </a:ext>
              </a:extLst>
            </p:cNvPr>
            <p:cNvSpPr/>
            <p:nvPr/>
          </p:nvSpPr>
          <p:spPr>
            <a:xfrm>
              <a:off x="441719" y="308862"/>
              <a:ext cx="2582991" cy="2582991"/>
            </a:xfrm>
            <a:prstGeom prst="roundRect">
              <a:avLst>
                <a:gd name="adj" fmla="val 50000"/>
              </a:avLst>
            </a:prstGeom>
            <a:solidFill>
              <a:srgbClr val="334B97"/>
            </a:solidFill>
            <a:ln>
              <a:noFill/>
            </a:ln>
            <a:effectLst>
              <a:glow rad="673100">
                <a:srgbClr val="334B97">
                  <a:alpha val="1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E4D94B6-6FE0-4EC0-8341-ADD0BD912113}"/>
                </a:ext>
              </a:extLst>
            </p:cNvPr>
            <p:cNvSpPr txBox="1"/>
            <p:nvPr/>
          </p:nvSpPr>
          <p:spPr>
            <a:xfrm>
              <a:off x="391432" y="1043466"/>
              <a:ext cx="2683563" cy="1113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No connection to North Hollywood Station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C66FD58-A00E-41F5-899F-373AA548EB0D}"/>
              </a:ext>
            </a:extLst>
          </p:cNvPr>
          <p:cNvGrpSpPr/>
          <p:nvPr/>
        </p:nvGrpSpPr>
        <p:grpSpPr>
          <a:xfrm>
            <a:off x="9645029" y="4135438"/>
            <a:ext cx="2141312" cy="2141311"/>
            <a:chOff x="441719" y="308862"/>
            <a:chExt cx="2582991" cy="2582991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778F8454-A249-4C31-ABD1-5F368D31F3B8}"/>
                </a:ext>
              </a:extLst>
            </p:cNvPr>
            <p:cNvSpPr/>
            <p:nvPr/>
          </p:nvSpPr>
          <p:spPr>
            <a:xfrm>
              <a:off x="441719" y="308862"/>
              <a:ext cx="2582991" cy="2582991"/>
            </a:xfrm>
            <a:prstGeom prst="roundRect">
              <a:avLst>
                <a:gd name="adj" fmla="val 50000"/>
              </a:avLst>
            </a:prstGeom>
            <a:solidFill>
              <a:srgbClr val="334B97"/>
            </a:solidFill>
            <a:ln>
              <a:noFill/>
            </a:ln>
            <a:effectLst>
              <a:glow rad="673100">
                <a:srgbClr val="334B97">
                  <a:alpha val="1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C916B3E-3364-456B-868E-4CA951DD19DD}"/>
                </a:ext>
              </a:extLst>
            </p:cNvPr>
            <p:cNvSpPr txBox="1"/>
            <p:nvPr/>
          </p:nvSpPr>
          <p:spPr>
            <a:xfrm>
              <a:off x="583221" y="1043466"/>
              <a:ext cx="2265951" cy="1113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Only 1% of trips go all the way to Downtown</a:t>
              </a:r>
            </a:p>
          </p:txBody>
        </p:sp>
      </p:grpSp>
      <p:sp>
        <p:nvSpPr>
          <p:cNvPr id="74" name="Isosceles Triangle 73">
            <a:extLst>
              <a:ext uri="{FF2B5EF4-FFF2-40B4-BE49-F238E27FC236}">
                <a16:creationId xmlns:a16="http://schemas.microsoft.com/office/drawing/2014/main" id="{07BF5162-8BF0-4C8B-BBB0-620B35829876}"/>
              </a:ext>
            </a:extLst>
          </p:cNvPr>
          <p:cNvSpPr/>
          <p:nvPr/>
        </p:nvSpPr>
        <p:spPr>
          <a:xfrm rot="7882790">
            <a:off x="5672935" y="3031365"/>
            <a:ext cx="824992" cy="711200"/>
          </a:xfrm>
          <a:prstGeom prst="triangle">
            <a:avLst/>
          </a:prstGeom>
          <a:solidFill>
            <a:srgbClr val="334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Isosceles Triangle 74">
            <a:extLst>
              <a:ext uri="{FF2B5EF4-FFF2-40B4-BE49-F238E27FC236}">
                <a16:creationId xmlns:a16="http://schemas.microsoft.com/office/drawing/2014/main" id="{FE5DFA83-E0F5-4D92-8613-3A8C0C73D9FA}"/>
              </a:ext>
            </a:extLst>
          </p:cNvPr>
          <p:cNvSpPr/>
          <p:nvPr/>
        </p:nvSpPr>
        <p:spPr>
          <a:xfrm rot="4025931">
            <a:off x="5870611" y="4356375"/>
            <a:ext cx="824992" cy="711200"/>
          </a:xfrm>
          <a:prstGeom prst="triangle">
            <a:avLst/>
          </a:prstGeom>
          <a:solidFill>
            <a:srgbClr val="334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12054513-8766-4E0D-9138-B801A0B2DAB4}"/>
              </a:ext>
            </a:extLst>
          </p:cNvPr>
          <p:cNvGrpSpPr/>
          <p:nvPr/>
        </p:nvGrpSpPr>
        <p:grpSpPr>
          <a:xfrm>
            <a:off x="4015654" y="1485740"/>
            <a:ext cx="2141312" cy="2141311"/>
            <a:chOff x="441719" y="308862"/>
            <a:chExt cx="2582991" cy="2582991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BCF88FE1-E406-4829-96FA-3F0240A899B8}"/>
                </a:ext>
              </a:extLst>
            </p:cNvPr>
            <p:cNvSpPr/>
            <p:nvPr/>
          </p:nvSpPr>
          <p:spPr>
            <a:xfrm>
              <a:off x="441719" y="308862"/>
              <a:ext cx="2582991" cy="2582991"/>
            </a:xfrm>
            <a:prstGeom prst="roundRect">
              <a:avLst>
                <a:gd name="adj" fmla="val 50000"/>
              </a:avLst>
            </a:prstGeom>
            <a:solidFill>
              <a:srgbClr val="334B97"/>
            </a:solidFill>
            <a:ln>
              <a:noFill/>
            </a:ln>
            <a:effectLst>
              <a:glow rad="673100">
                <a:srgbClr val="334B97">
                  <a:alpha val="1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EB155A04-6EEA-4AD6-BA7C-1D2ED2DB4D07}"/>
                </a:ext>
              </a:extLst>
            </p:cNvPr>
            <p:cNvSpPr txBox="1"/>
            <p:nvPr/>
          </p:nvSpPr>
          <p:spPr>
            <a:xfrm>
              <a:off x="521693" y="892130"/>
              <a:ext cx="2356000" cy="1365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Only one route connects to North Hollywood, every 12-21 min</a:t>
              </a:r>
            </a:p>
          </p:txBody>
        </p:sp>
      </p:grpSp>
      <p:sp>
        <p:nvSpPr>
          <p:cNvPr id="80" name="Isosceles Triangle 79">
            <a:extLst>
              <a:ext uri="{FF2B5EF4-FFF2-40B4-BE49-F238E27FC236}">
                <a16:creationId xmlns:a16="http://schemas.microsoft.com/office/drawing/2014/main" id="{E63753E9-E9D4-4971-8453-0F5D644B7838}"/>
              </a:ext>
            </a:extLst>
          </p:cNvPr>
          <p:cNvSpPr/>
          <p:nvPr/>
        </p:nvSpPr>
        <p:spPr>
          <a:xfrm>
            <a:off x="7831768" y="1301604"/>
            <a:ext cx="824992" cy="711200"/>
          </a:xfrm>
          <a:prstGeom prst="triangle">
            <a:avLst/>
          </a:prstGeom>
          <a:solidFill>
            <a:srgbClr val="334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1BC7C8FC-4C83-4838-9C48-7FD6EF822FEB}"/>
              </a:ext>
            </a:extLst>
          </p:cNvPr>
          <p:cNvSpPr/>
          <p:nvPr/>
        </p:nvSpPr>
        <p:spPr>
          <a:xfrm rot="13928188">
            <a:off x="9274221" y="5616654"/>
            <a:ext cx="824992" cy="711200"/>
          </a:xfrm>
          <a:prstGeom prst="triangle">
            <a:avLst/>
          </a:prstGeom>
          <a:solidFill>
            <a:srgbClr val="334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F73B860F-A7FC-4F9D-92FC-971FCEEA1F32}"/>
              </a:ext>
            </a:extLst>
          </p:cNvPr>
          <p:cNvSpPr/>
          <p:nvPr/>
        </p:nvSpPr>
        <p:spPr>
          <a:xfrm>
            <a:off x="434972" y="1584540"/>
            <a:ext cx="2305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  <a:latin typeface="Calibri" panose="020F0502020204030204" pitchFamily="34" charset="0"/>
              </a:rPr>
              <a:t>Existing Transit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494D5D8-D5CE-4FBF-B0ED-334AADC467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1" y="0"/>
            <a:ext cx="11391897" cy="773107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54A5E31-A022-42B9-B6C6-301368056D52}"/>
              </a:ext>
            </a:extLst>
          </p:cNvPr>
          <p:cNvSpPr txBox="1"/>
          <p:nvPr/>
        </p:nvSpPr>
        <p:spPr>
          <a:xfrm>
            <a:off x="327796" y="566651"/>
            <a:ext cx="12691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rgbClr val="48586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Redesign in Action</a:t>
            </a:r>
            <a:endParaRPr lang="en-US" sz="3600" b="1" dirty="0">
              <a:ln>
                <a:solidFill>
                  <a:srgbClr val="485861"/>
                </a:solidFill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81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80" grpId="0" animBg="1"/>
      <p:bldP spid="8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BDBD2961-33B3-4C21-95C6-B8D810734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1" y="0"/>
            <a:ext cx="11391897" cy="7731075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434C08FA-DA88-4E36-A6ED-8189550F7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97362" y="3884458"/>
            <a:ext cx="240548" cy="24054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BC4B6140-AF9A-4A70-AA55-844B6A9ED44C}"/>
              </a:ext>
            </a:extLst>
          </p:cNvPr>
          <p:cNvGrpSpPr/>
          <p:nvPr/>
        </p:nvGrpSpPr>
        <p:grpSpPr>
          <a:xfrm>
            <a:off x="9400513" y="620127"/>
            <a:ext cx="2224687" cy="2141311"/>
            <a:chOff x="391432" y="308862"/>
            <a:chExt cx="2683563" cy="2582991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B5F2B410-7588-43EC-AFDB-BA9AB7354325}"/>
                </a:ext>
              </a:extLst>
            </p:cNvPr>
            <p:cNvSpPr/>
            <p:nvPr/>
          </p:nvSpPr>
          <p:spPr>
            <a:xfrm>
              <a:off x="441719" y="308862"/>
              <a:ext cx="2582991" cy="2582991"/>
            </a:xfrm>
            <a:prstGeom prst="roundRect">
              <a:avLst>
                <a:gd name="adj" fmla="val 50000"/>
              </a:avLst>
            </a:prstGeom>
            <a:solidFill>
              <a:srgbClr val="334B97"/>
            </a:solidFill>
            <a:ln>
              <a:noFill/>
            </a:ln>
            <a:effectLst>
              <a:glow rad="673100">
                <a:srgbClr val="334B97">
                  <a:alpha val="1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4D95A8E-6CE5-469A-BD0D-4BB5ED9903C0}"/>
                </a:ext>
              </a:extLst>
            </p:cNvPr>
            <p:cNvSpPr txBox="1"/>
            <p:nvPr/>
          </p:nvSpPr>
          <p:spPr>
            <a:xfrm>
              <a:off x="391432" y="1043466"/>
              <a:ext cx="2683563" cy="1113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New circulators to address short-distance travel</a:t>
              </a:r>
            </a:p>
          </p:txBody>
        </p:sp>
      </p:grpSp>
      <p:sp>
        <p:nvSpPr>
          <p:cNvPr id="69" name="Isosceles Triangle 68">
            <a:extLst>
              <a:ext uri="{FF2B5EF4-FFF2-40B4-BE49-F238E27FC236}">
                <a16:creationId xmlns:a16="http://schemas.microsoft.com/office/drawing/2014/main" id="{CA6173A0-5CF1-4AEB-B97D-FF9577737E53}"/>
              </a:ext>
            </a:extLst>
          </p:cNvPr>
          <p:cNvSpPr/>
          <p:nvPr/>
        </p:nvSpPr>
        <p:spPr>
          <a:xfrm rot="5058529">
            <a:off x="6866315" y="4878324"/>
            <a:ext cx="824992" cy="711200"/>
          </a:xfrm>
          <a:prstGeom prst="triangle">
            <a:avLst/>
          </a:prstGeom>
          <a:solidFill>
            <a:srgbClr val="334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AC627B3-57F4-4D7A-8DC4-8A9A982FD106}"/>
              </a:ext>
            </a:extLst>
          </p:cNvPr>
          <p:cNvGrpSpPr/>
          <p:nvPr/>
        </p:nvGrpSpPr>
        <p:grpSpPr>
          <a:xfrm>
            <a:off x="4949864" y="4135438"/>
            <a:ext cx="2224687" cy="2141311"/>
            <a:chOff x="391432" y="308862"/>
            <a:chExt cx="2683563" cy="2582991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7610A8F2-41B7-4194-A491-4411148B78ED}"/>
                </a:ext>
              </a:extLst>
            </p:cNvPr>
            <p:cNvSpPr/>
            <p:nvPr/>
          </p:nvSpPr>
          <p:spPr>
            <a:xfrm>
              <a:off x="441719" y="308862"/>
              <a:ext cx="2582991" cy="2582991"/>
            </a:xfrm>
            <a:prstGeom prst="roundRect">
              <a:avLst>
                <a:gd name="adj" fmla="val 50000"/>
              </a:avLst>
            </a:prstGeom>
            <a:solidFill>
              <a:srgbClr val="334B97"/>
            </a:solidFill>
            <a:ln>
              <a:noFill/>
            </a:ln>
            <a:effectLst>
              <a:glow rad="673100">
                <a:srgbClr val="334B97">
                  <a:alpha val="1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CFCCC1F-A43D-4390-BBF2-35F34C85E4B9}"/>
                </a:ext>
              </a:extLst>
            </p:cNvPr>
            <p:cNvSpPr txBox="1"/>
            <p:nvPr/>
          </p:nvSpPr>
          <p:spPr>
            <a:xfrm>
              <a:off x="391432" y="1043466"/>
              <a:ext cx="2683563" cy="1447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Fewer routes go Downtown, feed Red Line, frees up resources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9A22DFB-9EF1-458C-ABDF-1A1CA5D0D1D5}"/>
              </a:ext>
            </a:extLst>
          </p:cNvPr>
          <p:cNvGrpSpPr/>
          <p:nvPr/>
        </p:nvGrpSpPr>
        <p:grpSpPr>
          <a:xfrm>
            <a:off x="3805014" y="1485740"/>
            <a:ext cx="2141312" cy="2141311"/>
            <a:chOff x="441719" y="308862"/>
            <a:chExt cx="2582991" cy="2582991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7647D13A-2329-4AD3-B813-B0BCE83732C3}"/>
                </a:ext>
              </a:extLst>
            </p:cNvPr>
            <p:cNvSpPr/>
            <p:nvPr/>
          </p:nvSpPr>
          <p:spPr>
            <a:xfrm>
              <a:off x="441719" y="308862"/>
              <a:ext cx="2582991" cy="2582991"/>
            </a:xfrm>
            <a:prstGeom prst="roundRect">
              <a:avLst>
                <a:gd name="adj" fmla="val 50000"/>
              </a:avLst>
            </a:prstGeom>
            <a:solidFill>
              <a:srgbClr val="334B97"/>
            </a:solidFill>
            <a:ln>
              <a:noFill/>
            </a:ln>
            <a:effectLst>
              <a:glow rad="673100">
                <a:srgbClr val="334B97">
                  <a:alpha val="1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A60D442-4C4F-417D-8590-75B4AB5D42A9}"/>
                </a:ext>
              </a:extLst>
            </p:cNvPr>
            <p:cNvSpPr txBox="1"/>
            <p:nvPr/>
          </p:nvSpPr>
          <p:spPr>
            <a:xfrm>
              <a:off x="521693" y="892130"/>
              <a:ext cx="2356000" cy="1447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Increase frequency to every 10 minutes all day</a:t>
              </a:r>
            </a:p>
          </p:txBody>
        </p:sp>
      </p:grpSp>
      <p:sp>
        <p:nvSpPr>
          <p:cNvPr id="76" name="Isosceles Triangle 75">
            <a:extLst>
              <a:ext uri="{FF2B5EF4-FFF2-40B4-BE49-F238E27FC236}">
                <a16:creationId xmlns:a16="http://schemas.microsoft.com/office/drawing/2014/main" id="{C579CB50-7BF4-4EB1-AB56-F2E50951991E}"/>
              </a:ext>
            </a:extLst>
          </p:cNvPr>
          <p:cNvSpPr/>
          <p:nvPr/>
        </p:nvSpPr>
        <p:spPr>
          <a:xfrm rot="16200000">
            <a:off x="8781734" y="1329016"/>
            <a:ext cx="824992" cy="711200"/>
          </a:xfrm>
          <a:prstGeom prst="triangle">
            <a:avLst/>
          </a:prstGeom>
          <a:solidFill>
            <a:srgbClr val="334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CFCF39B0-3BFD-41A2-9438-E5298EEE9376}"/>
              </a:ext>
            </a:extLst>
          </p:cNvPr>
          <p:cNvSpPr/>
          <p:nvPr/>
        </p:nvSpPr>
        <p:spPr>
          <a:xfrm rot="17100000">
            <a:off x="8826298" y="3735927"/>
            <a:ext cx="824992" cy="711200"/>
          </a:xfrm>
          <a:prstGeom prst="triangle">
            <a:avLst/>
          </a:prstGeom>
          <a:solidFill>
            <a:srgbClr val="334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2D3A368-5608-4959-AE44-376E1E549AE3}"/>
              </a:ext>
            </a:extLst>
          </p:cNvPr>
          <p:cNvGrpSpPr/>
          <p:nvPr/>
        </p:nvGrpSpPr>
        <p:grpSpPr>
          <a:xfrm>
            <a:off x="9400513" y="3309360"/>
            <a:ext cx="2224687" cy="2141311"/>
            <a:chOff x="391432" y="308862"/>
            <a:chExt cx="2683563" cy="2582991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EAED6776-4E0B-40DE-BD46-444DD74C665A}"/>
                </a:ext>
              </a:extLst>
            </p:cNvPr>
            <p:cNvSpPr/>
            <p:nvPr/>
          </p:nvSpPr>
          <p:spPr>
            <a:xfrm>
              <a:off x="441719" y="308862"/>
              <a:ext cx="2582991" cy="2582991"/>
            </a:xfrm>
            <a:prstGeom prst="roundRect">
              <a:avLst>
                <a:gd name="adj" fmla="val 50000"/>
              </a:avLst>
            </a:prstGeom>
            <a:solidFill>
              <a:srgbClr val="334B97"/>
            </a:solidFill>
            <a:ln>
              <a:noFill/>
            </a:ln>
            <a:effectLst>
              <a:glow rad="673100">
                <a:srgbClr val="334B97">
                  <a:alpha val="1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0730E8D-4609-446E-A892-A6BB8F67A380}"/>
                </a:ext>
              </a:extLst>
            </p:cNvPr>
            <p:cNvSpPr txBox="1"/>
            <p:nvPr/>
          </p:nvSpPr>
          <p:spPr>
            <a:xfrm>
              <a:off x="391432" y="1199805"/>
              <a:ext cx="2683563" cy="779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Direct connection to North Hollywood</a:t>
              </a:r>
            </a:p>
          </p:txBody>
        </p:sp>
      </p:grp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96F3A077-8C8A-464B-A275-80499B148C15}"/>
              </a:ext>
            </a:extLst>
          </p:cNvPr>
          <p:cNvSpPr/>
          <p:nvPr/>
        </p:nvSpPr>
        <p:spPr>
          <a:xfrm rot="6958244">
            <a:off x="5600130" y="2588768"/>
            <a:ext cx="824992" cy="711200"/>
          </a:xfrm>
          <a:prstGeom prst="triangle">
            <a:avLst/>
          </a:prstGeom>
          <a:solidFill>
            <a:srgbClr val="334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AE11B28-41CE-4E99-ABD5-29C706E526A0}"/>
              </a:ext>
            </a:extLst>
          </p:cNvPr>
          <p:cNvGrpSpPr/>
          <p:nvPr/>
        </p:nvGrpSpPr>
        <p:grpSpPr>
          <a:xfrm>
            <a:off x="500833" y="1731694"/>
            <a:ext cx="2611759" cy="2554545"/>
            <a:chOff x="569178" y="1432120"/>
            <a:chExt cx="2611759" cy="2554545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D27C4812-F716-4BF6-8757-BCFB0CA7F094}"/>
                </a:ext>
              </a:extLst>
            </p:cNvPr>
            <p:cNvGrpSpPr/>
            <p:nvPr/>
          </p:nvGrpSpPr>
          <p:grpSpPr>
            <a:xfrm>
              <a:off x="569178" y="1432120"/>
              <a:ext cx="2611759" cy="2554545"/>
              <a:chOff x="185235" y="1692629"/>
              <a:chExt cx="2611759" cy="2554545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C3604C9C-6279-4CD2-80BF-C899280CE921}"/>
                  </a:ext>
                </a:extLst>
              </p:cNvPr>
              <p:cNvCxnSpPr/>
              <p:nvPr/>
            </p:nvCxnSpPr>
            <p:spPr>
              <a:xfrm>
                <a:off x="185235" y="2114641"/>
                <a:ext cx="312420" cy="0"/>
              </a:xfrm>
              <a:prstGeom prst="line">
                <a:avLst/>
              </a:prstGeom>
              <a:ln w="76200" cap="rnd">
                <a:solidFill>
                  <a:srgbClr val="C8B87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602C84AA-5E1F-4D94-AE70-A4BBD5D039EC}"/>
                  </a:ext>
                </a:extLst>
              </p:cNvPr>
              <p:cNvSpPr/>
              <p:nvPr/>
            </p:nvSpPr>
            <p:spPr>
              <a:xfrm>
                <a:off x="491170" y="1692629"/>
                <a:ext cx="2305824" cy="25545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chemeClr val="bg2"/>
                    </a:solidFill>
                    <a:latin typeface="Calibri" panose="020F0502020204030204" pitchFamily="34" charset="0"/>
                  </a:rPr>
                  <a:t>Line90/91</a:t>
                </a:r>
              </a:p>
              <a:p>
                <a:r>
                  <a:rPr lang="en-US" sz="1600" dirty="0">
                    <a:solidFill>
                      <a:schemeClr val="bg2"/>
                    </a:solidFill>
                    <a:latin typeface="Calibri" panose="020F0502020204030204" pitchFamily="34" charset="0"/>
                  </a:rPr>
                  <a:t>Line 92</a:t>
                </a:r>
              </a:p>
              <a:p>
                <a:r>
                  <a:rPr lang="en-US" sz="1600" dirty="0">
                    <a:solidFill>
                      <a:schemeClr val="bg2"/>
                    </a:solidFill>
                    <a:latin typeface="Calibri" panose="020F0502020204030204" pitchFamily="34" charset="0"/>
                  </a:rPr>
                  <a:t>Line 222</a:t>
                </a:r>
              </a:p>
              <a:p>
                <a:r>
                  <a:rPr lang="en-US" sz="1600" dirty="0">
                    <a:solidFill>
                      <a:schemeClr val="bg2"/>
                    </a:solidFill>
                    <a:latin typeface="Calibri" panose="020F0502020204030204" pitchFamily="34" charset="0"/>
                  </a:rPr>
                  <a:t>Line 224</a:t>
                </a:r>
              </a:p>
              <a:p>
                <a:r>
                  <a:rPr lang="en-US" sz="1600" dirty="0">
                    <a:solidFill>
                      <a:schemeClr val="bg2"/>
                    </a:solidFill>
                    <a:latin typeface="Calibri" panose="020F0502020204030204" pitchFamily="34" charset="0"/>
                  </a:rPr>
                  <a:t>Sylmar Shuttle 1</a:t>
                </a:r>
              </a:p>
              <a:p>
                <a:r>
                  <a:rPr lang="en-US" sz="1600" dirty="0">
                    <a:solidFill>
                      <a:schemeClr val="bg2"/>
                    </a:solidFill>
                    <a:latin typeface="Calibri" panose="020F0502020204030204" pitchFamily="34" charset="0"/>
                  </a:rPr>
                  <a:t>Sylmar Shuttle 2</a:t>
                </a:r>
              </a:p>
              <a:p>
                <a:r>
                  <a:rPr lang="en-US" sz="1600" dirty="0">
                    <a:solidFill>
                      <a:schemeClr val="bg2"/>
                    </a:solidFill>
                    <a:latin typeface="Calibri" panose="020F0502020204030204" pitchFamily="34" charset="0"/>
                  </a:rPr>
                  <a:t>Sylmar Shuttle 3</a:t>
                </a:r>
              </a:p>
              <a:p>
                <a:r>
                  <a:rPr lang="en-US" sz="1600" dirty="0">
                    <a:solidFill>
                      <a:schemeClr val="bg2"/>
                    </a:solidFill>
                    <a:latin typeface="Calibri" panose="020F0502020204030204" pitchFamily="34" charset="0"/>
                  </a:rPr>
                  <a:t>Line 901 (Orange Line)</a:t>
                </a:r>
              </a:p>
              <a:p>
                <a:r>
                  <a:rPr lang="en-US" sz="1600" dirty="0">
                    <a:solidFill>
                      <a:schemeClr val="bg2"/>
                    </a:solidFill>
                    <a:latin typeface="Calibri" panose="020F0502020204030204" pitchFamily="34" charset="0"/>
                  </a:rPr>
                  <a:t>Red Line</a:t>
                </a:r>
              </a:p>
              <a:p>
                <a:r>
                  <a:rPr lang="en-US" sz="1600" dirty="0">
                    <a:solidFill>
                      <a:schemeClr val="bg2"/>
                    </a:solidFill>
                    <a:latin typeface="Calibri" panose="020F0502020204030204" pitchFamily="34" charset="0"/>
                  </a:rPr>
                  <a:t>North Hollywood Station</a:t>
                </a:r>
              </a:p>
            </p:txBody>
          </p: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A9F1A66B-E485-4D50-80F7-A5FBB0FDEA7F}"/>
                  </a:ext>
                </a:extLst>
              </p:cNvPr>
              <p:cNvCxnSpPr/>
              <p:nvPr/>
            </p:nvCxnSpPr>
            <p:spPr>
              <a:xfrm>
                <a:off x="185235" y="2355941"/>
                <a:ext cx="312420" cy="0"/>
              </a:xfrm>
              <a:prstGeom prst="line">
                <a:avLst/>
              </a:prstGeom>
              <a:ln w="76200" cap="rnd">
                <a:solidFill>
                  <a:srgbClr val="F5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E6D1BCC2-A1D1-4EC3-86F4-9C362C5148A7}"/>
                  </a:ext>
                </a:extLst>
              </p:cNvPr>
              <p:cNvCxnSpPr/>
              <p:nvPr/>
            </p:nvCxnSpPr>
            <p:spPr>
              <a:xfrm>
                <a:off x="185235" y="2595932"/>
                <a:ext cx="312420" cy="0"/>
              </a:xfrm>
              <a:prstGeom prst="line">
                <a:avLst/>
              </a:prstGeom>
              <a:ln w="76200" cap="rnd">
                <a:solidFill>
                  <a:srgbClr val="0084A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0D0DC413-14D7-4861-8BC4-EB1C8C66B438}"/>
                  </a:ext>
                </a:extLst>
              </p:cNvPr>
              <p:cNvCxnSpPr/>
              <p:nvPr/>
            </p:nvCxnSpPr>
            <p:spPr>
              <a:xfrm>
                <a:off x="185235" y="3584839"/>
                <a:ext cx="312420" cy="0"/>
              </a:xfrm>
              <a:prstGeom prst="line">
                <a:avLst/>
              </a:prstGeom>
              <a:ln w="762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E5A0B2C9-3A88-40AF-B409-5CE9AF3A7DB3}"/>
                  </a:ext>
                </a:extLst>
              </p:cNvPr>
              <p:cNvCxnSpPr/>
              <p:nvPr/>
            </p:nvCxnSpPr>
            <p:spPr>
              <a:xfrm>
                <a:off x="185235" y="1886041"/>
                <a:ext cx="312420" cy="0"/>
              </a:xfrm>
              <a:prstGeom prst="line">
                <a:avLst/>
              </a:prstGeom>
              <a:ln w="76200" cap="rnd">
                <a:solidFill>
                  <a:srgbClr val="99316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858D6362-7C12-4D4F-A420-B820327FCECE}"/>
                  </a:ext>
                </a:extLst>
              </p:cNvPr>
              <p:cNvCxnSpPr/>
              <p:nvPr/>
            </p:nvCxnSpPr>
            <p:spPr>
              <a:xfrm>
                <a:off x="185235" y="3820503"/>
                <a:ext cx="312420" cy="0"/>
              </a:xfrm>
              <a:prstGeom prst="line">
                <a:avLst/>
              </a:prstGeom>
              <a:ln w="762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19367D42-BD7F-4B36-99B6-8BE0ADFE8343}"/>
                  </a:ext>
                </a:extLst>
              </p:cNvPr>
              <p:cNvCxnSpPr/>
              <p:nvPr/>
            </p:nvCxnSpPr>
            <p:spPr>
              <a:xfrm>
                <a:off x="185235" y="2849934"/>
                <a:ext cx="312420" cy="0"/>
              </a:xfrm>
              <a:prstGeom prst="line">
                <a:avLst/>
              </a:prstGeom>
              <a:ln w="41275" cap="sq">
                <a:solidFill>
                  <a:srgbClr val="83C564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14686E03-662A-4CFD-A4AC-CC80293E9551}"/>
                  </a:ext>
                </a:extLst>
              </p:cNvPr>
              <p:cNvCxnSpPr/>
              <p:nvPr/>
            </p:nvCxnSpPr>
            <p:spPr>
              <a:xfrm>
                <a:off x="185235" y="3097584"/>
                <a:ext cx="312420" cy="0"/>
              </a:xfrm>
              <a:prstGeom prst="line">
                <a:avLst/>
              </a:prstGeom>
              <a:ln w="41275" cap="sq">
                <a:solidFill>
                  <a:srgbClr val="FF00C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B159EA90-6D11-4189-B88E-9D7BDF7626AA}"/>
                  </a:ext>
                </a:extLst>
              </p:cNvPr>
              <p:cNvCxnSpPr/>
              <p:nvPr/>
            </p:nvCxnSpPr>
            <p:spPr>
              <a:xfrm>
                <a:off x="185235" y="3345234"/>
                <a:ext cx="312420" cy="0"/>
              </a:xfrm>
              <a:prstGeom prst="line">
                <a:avLst/>
              </a:prstGeom>
              <a:ln w="41275" cap="sq">
                <a:solidFill>
                  <a:srgbClr val="2CB6E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B09BFE3A-8DD1-425F-A1DF-D55A658EA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9227" y="3675384"/>
              <a:ext cx="240548" cy="240548"/>
            </a:xfrm>
            <a:prstGeom prst="rect">
              <a:avLst/>
            </a:prstGeom>
          </p:spPr>
        </p:pic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80EA3906-C9E7-475A-8AEF-DA4EB8FEFAF7}"/>
              </a:ext>
            </a:extLst>
          </p:cNvPr>
          <p:cNvSpPr/>
          <p:nvPr/>
        </p:nvSpPr>
        <p:spPr>
          <a:xfrm>
            <a:off x="366627" y="1460138"/>
            <a:ext cx="2305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  <a:latin typeface="Calibri" panose="020F0502020204030204" pitchFamily="34" charset="0"/>
              </a:rPr>
              <a:t>Modified Service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8A546E1-A7F1-4953-8D8E-6BD020B8E3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99" y="3072"/>
            <a:ext cx="11391897" cy="773107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3AA6E32-7453-456D-B108-E4FB7F2B4396}"/>
              </a:ext>
            </a:extLst>
          </p:cNvPr>
          <p:cNvSpPr txBox="1"/>
          <p:nvPr/>
        </p:nvSpPr>
        <p:spPr>
          <a:xfrm>
            <a:off x="327796" y="566651"/>
            <a:ext cx="12691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rgbClr val="48586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Redesign in Action</a:t>
            </a:r>
            <a:endParaRPr lang="en-US" sz="3600" b="1" dirty="0">
              <a:ln>
                <a:solidFill>
                  <a:srgbClr val="485861"/>
                </a:solidFill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611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6" grpId="0" animBg="1"/>
      <p:bldP spid="77" grpId="0" animBg="1"/>
      <p:bldP spid="8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9ED803-2335-4396-B1AA-11B540FE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6368"/>
            <a:ext cx="10515600" cy="1240155"/>
          </a:xfrm>
        </p:spPr>
        <p:txBody>
          <a:bodyPr/>
          <a:lstStyle/>
          <a:p>
            <a:r>
              <a:rPr lang="en-US" dirty="0"/>
              <a:t>Background &amp; Study Motivation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9F1A02-ADBA-43EC-8BBD-349270A270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40285" y="1691305"/>
            <a:ext cx="5347926" cy="4790401"/>
          </a:xfrm>
        </p:spPr>
        <p:txBody>
          <a:bodyPr/>
          <a:lstStyle/>
          <a:p>
            <a:r>
              <a:rPr lang="en-US" sz="2400" dirty="0"/>
              <a:t>LA Metro is the third largest transit agency in the US with </a:t>
            </a:r>
            <a:r>
              <a:rPr lang="en-US" sz="2400" dirty="0">
                <a:solidFill>
                  <a:srgbClr val="ADDF21"/>
                </a:solidFill>
              </a:rPr>
              <a:t>over 1.2 million </a:t>
            </a:r>
            <a:r>
              <a:rPr lang="en-US" sz="2400" dirty="0" err="1">
                <a:solidFill>
                  <a:srgbClr val="ADDF21"/>
                </a:solidFill>
              </a:rPr>
              <a:t>boardings</a:t>
            </a:r>
            <a:r>
              <a:rPr lang="en-US" sz="2400" dirty="0">
                <a:solidFill>
                  <a:srgbClr val="ADDF21"/>
                </a:solidFill>
              </a:rPr>
              <a:t>/day</a:t>
            </a:r>
          </a:p>
          <a:p>
            <a:pPr lvl="1"/>
            <a:r>
              <a:rPr lang="en-US" sz="2000" dirty="0"/>
              <a:t>140 operational bus lines</a:t>
            </a:r>
          </a:p>
          <a:p>
            <a:pPr lvl="1"/>
            <a:r>
              <a:rPr lang="en-US" sz="2000" dirty="0"/>
              <a:t>6 rail lines</a:t>
            </a:r>
          </a:p>
          <a:p>
            <a:pPr lvl="1"/>
            <a:r>
              <a:rPr lang="en-US" sz="2000" dirty="0"/>
              <a:t>27 regional affiliate bus services</a:t>
            </a:r>
          </a:p>
          <a:p>
            <a:r>
              <a:rPr lang="en-US" sz="2400" dirty="0"/>
              <a:t>Bus service has </a:t>
            </a:r>
            <a:r>
              <a:rPr lang="en-US" sz="2400" dirty="0">
                <a:solidFill>
                  <a:srgbClr val="ADDF21"/>
                </a:solidFill>
              </a:rPr>
              <a:t>not changed in the past 25+ years</a:t>
            </a:r>
            <a:r>
              <a:rPr lang="en-US" sz="2400" dirty="0"/>
              <a:t> – activity locations and travel markets have changed considerably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DD5520-0324-454C-AF61-45721EE313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" r="1261"/>
          <a:stretch/>
        </p:blipFill>
        <p:spPr>
          <a:xfrm>
            <a:off x="347155" y="1691305"/>
            <a:ext cx="6251439" cy="39053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2FBB13-94E1-4171-9185-765FDB9CF9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155" y="5751471"/>
            <a:ext cx="1797898" cy="80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64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9ED803-2335-4396-B1AA-11B540FE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9" y="178498"/>
            <a:ext cx="10515600" cy="1240155"/>
          </a:xfrm>
        </p:spPr>
        <p:txBody>
          <a:bodyPr/>
          <a:lstStyle/>
          <a:p>
            <a:r>
              <a:rPr lang="en-US" dirty="0"/>
              <a:t>Understanding the Transit Market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4E89BA0-98A6-41E8-9C4E-6A1F7FA98895}"/>
              </a:ext>
            </a:extLst>
          </p:cNvPr>
          <p:cNvSpPr txBox="1">
            <a:spLocks/>
          </p:cNvSpPr>
          <p:nvPr/>
        </p:nvSpPr>
        <p:spPr>
          <a:xfrm>
            <a:off x="731518" y="2324880"/>
            <a:ext cx="8750849" cy="41953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ts val="2400"/>
              </a:spcBef>
              <a:buFontTx/>
              <a:buBlip>
                <a:blip r:embed="rId2"/>
              </a:buBlip>
              <a:defRPr sz="2800" b="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buClr>
                <a:schemeClr val="accent4"/>
              </a:buClr>
              <a:buFont typeface="Arial" pitchFamily="34" charset="0"/>
              <a:buChar char="»"/>
              <a:defRPr sz="2400" b="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buFont typeface="Arial" pitchFamily="34" charset="0"/>
              <a:buChar char="–"/>
              <a:defRPr sz="2200" b="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800" b="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800" b="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ADDF21"/>
                </a:solidFill>
              </a:rPr>
              <a:t>Who are our riders? </a:t>
            </a:r>
            <a:r>
              <a:rPr lang="en-US" sz="2200" dirty="0"/>
              <a:t>Define customer segments</a:t>
            </a:r>
          </a:p>
          <a:p>
            <a:r>
              <a:rPr lang="en-US" sz="2200" b="1" dirty="0">
                <a:solidFill>
                  <a:srgbClr val="ADDF21"/>
                </a:solidFill>
              </a:rPr>
              <a:t>Where and why do these riders travel? </a:t>
            </a:r>
            <a:r>
              <a:rPr lang="en-US" sz="2200" dirty="0"/>
              <a:t>Profile travel markets by geography, purpose, time-of-day, distance</a:t>
            </a:r>
          </a:p>
          <a:p>
            <a:r>
              <a:rPr lang="en-US" sz="2200" b="1" dirty="0">
                <a:solidFill>
                  <a:srgbClr val="ADDF21"/>
                </a:solidFill>
              </a:rPr>
              <a:t>What are the transit market shares? </a:t>
            </a:r>
            <a:r>
              <a:rPr lang="en-US" sz="2200" dirty="0"/>
              <a:t>Comprehensive performance indicator by inferring overall travel using granular location-based services data</a:t>
            </a:r>
          </a:p>
          <a:p>
            <a:r>
              <a:rPr lang="en-US" sz="2200" b="1" dirty="0">
                <a:solidFill>
                  <a:srgbClr val="ADDF21"/>
                </a:solidFill>
              </a:rPr>
              <a:t>How competitive is transit w.r.t auto in terms of travel time?</a:t>
            </a:r>
            <a:r>
              <a:rPr lang="en-US" sz="2200" dirty="0">
                <a:solidFill>
                  <a:srgbClr val="ADDF21"/>
                </a:solidFill>
              </a:rPr>
              <a:t> </a:t>
            </a:r>
            <a:r>
              <a:rPr lang="en-US" sz="2200" dirty="0"/>
              <a:t>Tipping point where transit market shares drop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2399496-BFA3-43C4-968C-D0734D75CAF9}"/>
              </a:ext>
            </a:extLst>
          </p:cNvPr>
          <p:cNvGrpSpPr/>
          <p:nvPr/>
        </p:nvGrpSpPr>
        <p:grpSpPr>
          <a:xfrm rot="20700000">
            <a:off x="9900355" y="4690313"/>
            <a:ext cx="1834602" cy="1402964"/>
            <a:chOff x="2596966" y="1244600"/>
            <a:chExt cx="2462710" cy="174608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C367105-0F86-47D8-9D01-A1E2FB6EA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89066" y="1521099"/>
              <a:ext cx="2170610" cy="146958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A1F784-C04F-4C50-B682-1A9D5240C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6966" y="1244600"/>
              <a:ext cx="2170610" cy="1469587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1D45DEBC-742B-425A-A823-CAB86BFBB882}"/>
              </a:ext>
            </a:extLst>
          </p:cNvPr>
          <p:cNvSpPr/>
          <p:nvPr/>
        </p:nvSpPr>
        <p:spPr>
          <a:xfrm>
            <a:off x="731518" y="1335608"/>
            <a:ext cx="110706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 rich, voluminous smart farecard data and perform advanced analytics to answer key questions: </a:t>
            </a:r>
          </a:p>
        </p:txBody>
      </p:sp>
    </p:spTree>
    <p:extLst>
      <p:ext uri="{BB962C8B-B14F-4D97-AF65-F5344CB8AC3E}">
        <p14:creationId xmlns:p14="http://schemas.microsoft.com/office/powerpoint/2010/main" val="380315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0636"/>
            <a:ext cx="10515600" cy="1240155"/>
          </a:xfrm>
        </p:spPr>
        <p:txBody>
          <a:bodyPr/>
          <a:lstStyle/>
          <a:p>
            <a:r>
              <a:rPr lang="en-US" dirty="0"/>
              <a:t>Measuring Transit Competitiveness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B2E440-32A4-43E3-A3BE-91622013E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83" y="3980523"/>
            <a:ext cx="591858" cy="10683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6BC8C6-531E-4925-BD38-AD8C8B975204}"/>
              </a:ext>
            </a:extLst>
          </p:cNvPr>
          <p:cNvSpPr txBox="1"/>
          <p:nvPr/>
        </p:nvSpPr>
        <p:spPr>
          <a:xfrm>
            <a:off x="2596472" y="5233925"/>
            <a:ext cx="1477138" cy="132343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dirty="0">
                <a:solidFill>
                  <a:srgbClr val="ADDF21"/>
                </a:solidFill>
              </a:rPr>
              <a:t>Cell phone data to explain </a:t>
            </a:r>
            <a:r>
              <a:rPr lang="en-US" sz="1600" b="1" dirty="0">
                <a:solidFill>
                  <a:srgbClr val="ADDF21"/>
                </a:solidFill>
              </a:rPr>
              <a:t>TOTAL</a:t>
            </a:r>
            <a:r>
              <a:rPr lang="en-US" sz="1600" dirty="0">
                <a:solidFill>
                  <a:srgbClr val="ADDF21"/>
                </a:solidFill>
              </a:rPr>
              <a:t> </a:t>
            </a:r>
          </a:p>
          <a:p>
            <a:r>
              <a:rPr lang="en-US" sz="1600" dirty="0">
                <a:solidFill>
                  <a:srgbClr val="ADDF21"/>
                </a:solidFill>
              </a:rPr>
              <a:t>travel market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A0CAC0-2D7F-457F-AB75-63E244AB5D80}"/>
              </a:ext>
            </a:extLst>
          </p:cNvPr>
          <p:cNvGrpSpPr/>
          <p:nvPr/>
        </p:nvGrpSpPr>
        <p:grpSpPr>
          <a:xfrm rot="20700000">
            <a:off x="739845" y="4245914"/>
            <a:ext cx="908235" cy="601683"/>
            <a:chOff x="2596966" y="1244600"/>
            <a:chExt cx="2462710" cy="17460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ED9F5B9-E189-4F8F-92FA-D6694B744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066" y="1521099"/>
              <a:ext cx="2170610" cy="146958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B3F209C-2E04-4003-96FB-189E17C0A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6966" y="1244600"/>
              <a:ext cx="2170610" cy="1469587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D7CE9B1-D25A-46E0-868B-297F5808B230}"/>
              </a:ext>
            </a:extLst>
          </p:cNvPr>
          <p:cNvSpPr txBox="1"/>
          <p:nvPr/>
        </p:nvSpPr>
        <p:spPr>
          <a:xfrm>
            <a:off x="677455" y="5111915"/>
            <a:ext cx="1428596" cy="132343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dirty="0">
                <a:solidFill>
                  <a:srgbClr val="ADDF21"/>
                </a:solidFill>
              </a:rPr>
              <a:t>TAP card data to explain </a:t>
            </a:r>
            <a:r>
              <a:rPr lang="en-US" sz="1600" b="1" dirty="0">
                <a:solidFill>
                  <a:srgbClr val="ADDF21"/>
                </a:solidFill>
              </a:rPr>
              <a:t>TRANSIT</a:t>
            </a:r>
            <a:r>
              <a:rPr lang="en-US" sz="1600" dirty="0">
                <a:solidFill>
                  <a:srgbClr val="ADDF21"/>
                </a:solidFill>
              </a:rPr>
              <a:t> travel market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06FF90D-14AB-4E3F-902D-F31C87A9E482}"/>
              </a:ext>
            </a:extLst>
          </p:cNvPr>
          <p:cNvGrpSpPr/>
          <p:nvPr/>
        </p:nvGrpSpPr>
        <p:grpSpPr>
          <a:xfrm>
            <a:off x="998945" y="1124475"/>
            <a:ext cx="10515601" cy="3738373"/>
            <a:chOff x="178121" y="1792911"/>
            <a:chExt cx="11556274" cy="430989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EC169BC-8BF8-4A8B-A040-38F53E57D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121" y="1792911"/>
              <a:ext cx="11556274" cy="430989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9B8B6A1-A976-42B5-9B3C-6AC14A31B57D}"/>
                </a:ext>
              </a:extLst>
            </p:cNvPr>
            <p:cNvGrpSpPr/>
            <p:nvPr/>
          </p:nvGrpSpPr>
          <p:grpSpPr>
            <a:xfrm>
              <a:off x="439034" y="3178626"/>
              <a:ext cx="2330968" cy="1550127"/>
              <a:chOff x="439034" y="3178626"/>
              <a:chExt cx="2330968" cy="1550127"/>
            </a:xfrm>
          </p:grpSpPr>
          <p:sp>
            <p:nvSpPr>
              <p:cNvPr id="30" name="Rectangle: Rounded Corners 81">
                <a:extLst>
                  <a:ext uri="{FF2B5EF4-FFF2-40B4-BE49-F238E27FC236}">
                    <a16:creationId xmlns:a16="http://schemas.microsoft.com/office/drawing/2014/main" id="{68AB8ED7-C4C7-4848-B3F3-4268462FA14E}"/>
                  </a:ext>
                </a:extLst>
              </p:cNvPr>
              <p:cNvSpPr/>
              <p:nvPr/>
            </p:nvSpPr>
            <p:spPr>
              <a:xfrm>
                <a:off x="829455" y="3178626"/>
                <a:ext cx="1550127" cy="155012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7B00"/>
                  </a:gs>
                  <a:gs pos="100000">
                    <a:srgbClr val="D25D00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ffectLst>
                <a:glow rad="673100">
                  <a:srgbClr val="334B97">
                    <a:alpha val="11000"/>
                  </a:srgb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94377C6-8DC4-473E-BBB6-2C809451D48C}"/>
                  </a:ext>
                </a:extLst>
              </p:cNvPr>
              <p:cNvSpPr txBox="1"/>
              <p:nvPr/>
            </p:nvSpPr>
            <p:spPr>
              <a:xfrm>
                <a:off x="439034" y="3732412"/>
                <a:ext cx="2330968" cy="425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2"/>
                    </a:solidFill>
                  </a:rPr>
                  <a:t>Trips</a:t>
                </a:r>
                <a:endParaRPr lang="en-US" sz="2200" b="1" dirty="0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0870184-4D15-49CA-B12E-59C35FD10C54}"/>
                </a:ext>
              </a:extLst>
            </p:cNvPr>
            <p:cNvGrpSpPr/>
            <p:nvPr/>
          </p:nvGrpSpPr>
          <p:grpSpPr>
            <a:xfrm>
              <a:off x="3438047" y="2220687"/>
              <a:ext cx="2330968" cy="1614950"/>
              <a:chOff x="3438047" y="2220687"/>
              <a:chExt cx="2330968" cy="1614950"/>
            </a:xfrm>
          </p:grpSpPr>
          <p:sp>
            <p:nvSpPr>
              <p:cNvPr id="28" name="Rectangle: Rounded Corners 81">
                <a:extLst>
                  <a:ext uri="{FF2B5EF4-FFF2-40B4-BE49-F238E27FC236}">
                    <a16:creationId xmlns:a16="http://schemas.microsoft.com/office/drawing/2014/main" id="{1DE15C07-69CB-4596-9CF4-5AB07AD43667}"/>
                  </a:ext>
                </a:extLst>
              </p:cNvPr>
              <p:cNvSpPr/>
              <p:nvPr/>
            </p:nvSpPr>
            <p:spPr>
              <a:xfrm>
                <a:off x="3787347" y="2220687"/>
                <a:ext cx="1614950" cy="16149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7B00"/>
                  </a:gs>
                  <a:gs pos="100000">
                    <a:srgbClr val="D25D00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ffectLst>
                <a:glow rad="673100">
                  <a:srgbClr val="334B97">
                    <a:alpha val="11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2A63047-F958-4492-BA02-3683485CE23C}"/>
                  </a:ext>
                </a:extLst>
              </p:cNvPr>
              <p:cNvSpPr txBox="1"/>
              <p:nvPr/>
            </p:nvSpPr>
            <p:spPr>
              <a:xfrm>
                <a:off x="3438047" y="2445415"/>
                <a:ext cx="2330968" cy="1064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2"/>
                    </a:solidFill>
                  </a:rPr>
                  <a:t>Metro </a:t>
                </a:r>
                <a:br>
                  <a:rPr lang="en-US" b="1" dirty="0">
                    <a:solidFill>
                      <a:schemeClr val="bg2"/>
                    </a:solidFill>
                  </a:rPr>
                </a:br>
                <a:r>
                  <a:rPr lang="en-US" b="1" dirty="0">
                    <a:solidFill>
                      <a:schemeClr val="bg2"/>
                    </a:solidFill>
                  </a:rPr>
                  <a:t>Open Trip </a:t>
                </a:r>
                <a:br>
                  <a:rPr lang="en-US" b="1" dirty="0">
                    <a:solidFill>
                      <a:schemeClr val="bg2"/>
                    </a:solidFill>
                  </a:rPr>
                </a:br>
                <a:r>
                  <a:rPr lang="en-US" b="1" dirty="0">
                    <a:solidFill>
                      <a:schemeClr val="bg2"/>
                    </a:solidFill>
                  </a:rPr>
                  <a:t>Planner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39AD562-A6A8-48AE-9BF6-7F87B1BAFD7D}"/>
                </a:ext>
              </a:extLst>
            </p:cNvPr>
            <p:cNvGrpSpPr/>
            <p:nvPr/>
          </p:nvGrpSpPr>
          <p:grpSpPr>
            <a:xfrm>
              <a:off x="3448636" y="4086982"/>
              <a:ext cx="2330968" cy="1614950"/>
              <a:chOff x="3439927" y="2220687"/>
              <a:chExt cx="2330968" cy="1614950"/>
            </a:xfrm>
          </p:grpSpPr>
          <p:sp>
            <p:nvSpPr>
              <p:cNvPr id="26" name="Rectangle: Rounded Corners 81">
                <a:extLst>
                  <a:ext uri="{FF2B5EF4-FFF2-40B4-BE49-F238E27FC236}">
                    <a16:creationId xmlns:a16="http://schemas.microsoft.com/office/drawing/2014/main" id="{965A41E9-5A38-46C7-91DC-7F5500737C0D}"/>
                  </a:ext>
                </a:extLst>
              </p:cNvPr>
              <p:cNvSpPr/>
              <p:nvPr/>
            </p:nvSpPr>
            <p:spPr>
              <a:xfrm>
                <a:off x="3787347" y="2220687"/>
                <a:ext cx="1614950" cy="16149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7B00"/>
                  </a:gs>
                  <a:gs pos="100000">
                    <a:srgbClr val="D25D00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ffectLst>
                <a:glow rad="673100">
                  <a:srgbClr val="334B97">
                    <a:alpha val="11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4DE04EC-4BAC-48A0-98FF-1FD671497642}"/>
                  </a:ext>
                </a:extLst>
              </p:cNvPr>
              <p:cNvSpPr txBox="1"/>
              <p:nvPr/>
            </p:nvSpPr>
            <p:spPr>
              <a:xfrm>
                <a:off x="3439927" y="2651078"/>
                <a:ext cx="2330968" cy="745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2"/>
                    </a:solidFill>
                  </a:rPr>
                  <a:t>Google </a:t>
                </a:r>
              </a:p>
              <a:p>
                <a:pPr algn="ctr"/>
                <a:r>
                  <a:rPr lang="en-US" b="1" dirty="0">
                    <a:solidFill>
                      <a:schemeClr val="bg2"/>
                    </a:solidFill>
                  </a:rPr>
                  <a:t>Traffic API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8D3BF0C-4D21-4702-B466-56783D3B9541}"/>
                </a:ext>
              </a:extLst>
            </p:cNvPr>
            <p:cNvGrpSpPr/>
            <p:nvPr/>
          </p:nvGrpSpPr>
          <p:grpSpPr>
            <a:xfrm>
              <a:off x="5612167" y="2229396"/>
              <a:ext cx="2330968" cy="1614950"/>
              <a:chOff x="3438047" y="2220687"/>
              <a:chExt cx="2330968" cy="1614950"/>
            </a:xfrm>
          </p:grpSpPr>
          <p:sp>
            <p:nvSpPr>
              <p:cNvPr id="24" name="Rectangle: Rounded Corners 81">
                <a:extLst>
                  <a:ext uri="{FF2B5EF4-FFF2-40B4-BE49-F238E27FC236}">
                    <a16:creationId xmlns:a16="http://schemas.microsoft.com/office/drawing/2014/main" id="{58DF05FF-F123-456F-9DA6-FA2FA19D6E8A}"/>
                  </a:ext>
                </a:extLst>
              </p:cNvPr>
              <p:cNvSpPr/>
              <p:nvPr/>
            </p:nvSpPr>
            <p:spPr>
              <a:xfrm>
                <a:off x="3787347" y="2220687"/>
                <a:ext cx="1614950" cy="16149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7B00"/>
                  </a:gs>
                  <a:gs pos="100000">
                    <a:srgbClr val="D25D00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ffectLst>
                <a:glow rad="673100">
                  <a:srgbClr val="334B97">
                    <a:alpha val="11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DA283A7-4D6E-40D7-B8A7-C51C27BDDCB2}"/>
                  </a:ext>
                </a:extLst>
              </p:cNvPr>
              <p:cNvSpPr txBox="1"/>
              <p:nvPr/>
            </p:nvSpPr>
            <p:spPr>
              <a:xfrm>
                <a:off x="3438047" y="2323496"/>
                <a:ext cx="2330968" cy="13838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2"/>
                    </a:solidFill>
                  </a:rPr>
                  <a:t>Transit </a:t>
                </a:r>
                <a:br>
                  <a:rPr lang="en-US" b="1" dirty="0">
                    <a:solidFill>
                      <a:schemeClr val="bg2"/>
                    </a:solidFill>
                  </a:rPr>
                </a:br>
                <a:r>
                  <a:rPr lang="en-US" b="1" dirty="0">
                    <a:solidFill>
                      <a:schemeClr val="bg2"/>
                    </a:solidFill>
                  </a:rPr>
                  <a:t>Path &amp; </a:t>
                </a:r>
                <a:br>
                  <a:rPr lang="en-US" b="1" dirty="0">
                    <a:solidFill>
                      <a:schemeClr val="bg2"/>
                    </a:solidFill>
                  </a:rPr>
                </a:br>
                <a:r>
                  <a:rPr lang="en-US" b="1" dirty="0">
                    <a:solidFill>
                      <a:schemeClr val="bg2"/>
                    </a:solidFill>
                  </a:rPr>
                  <a:t>Travel </a:t>
                </a:r>
                <a:br>
                  <a:rPr lang="en-US" b="1" dirty="0">
                    <a:solidFill>
                      <a:schemeClr val="bg2"/>
                    </a:solidFill>
                  </a:rPr>
                </a:br>
                <a:r>
                  <a:rPr lang="en-US" b="1" dirty="0">
                    <a:solidFill>
                      <a:schemeClr val="bg2"/>
                    </a:solidFill>
                  </a:rPr>
                  <a:t>Times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14797B4-BCD9-4EAD-BE36-DA210B2E841D}"/>
                </a:ext>
              </a:extLst>
            </p:cNvPr>
            <p:cNvGrpSpPr/>
            <p:nvPr/>
          </p:nvGrpSpPr>
          <p:grpSpPr>
            <a:xfrm>
              <a:off x="5604448" y="4090808"/>
              <a:ext cx="2330968" cy="1614950"/>
              <a:chOff x="3429338" y="2220687"/>
              <a:chExt cx="2330968" cy="1614950"/>
            </a:xfrm>
          </p:grpSpPr>
          <p:sp>
            <p:nvSpPr>
              <p:cNvPr id="22" name="Rectangle: Rounded Corners 81">
                <a:extLst>
                  <a:ext uri="{FF2B5EF4-FFF2-40B4-BE49-F238E27FC236}">
                    <a16:creationId xmlns:a16="http://schemas.microsoft.com/office/drawing/2014/main" id="{0FA23519-DC13-423E-AE42-21C71B05AB8F}"/>
                  </a:ext>
                </a:extLst>
              </p:cNvPr>
              <p:cNvSpPr/>
              <p:nvPr/>
            </p:nvSpPr>
            <p:spPr>
              <a:xfrm>
                <a:off x="3787347" y="2220687"/>
                <a:ext cx="1614950" cy="16149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7B00"/>
                  </a:gs>
                  <a:gs pos="100000">
                    <a:srgbClr val="D25D00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ffectLst>
                <a:glow rad="673100">
                  <a:srgbClr val="334B97">
                    <a:alpha val="11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395CF2-41B7-4465-9E65-CABD50B88E1A}"/>
                  </a:ext>
                </a:extLst>
              </p:cNvPr>
              <p:cNvSpPr txBox="1"/>
              <p:nvPr/>
            </p:nvSpPr>
            <p:spPr>
              <a:xfrm>
                <a:off x="3429338" y="2441116"/>
                <a:ext cx="2330968" cy="1064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2"/>
                    </a:solidFill>
                  </a:rPr>
                  <a:t>Highway </a:t>
                </a:r>
                <a:br>
                  <a:rPr lang="en-US" b="1" dirty="0">
                    <a:solidFill>
                      <a:schemeClr val="bg2"/>
                    </a:solidFill>
                  </a:rPr>
                </a:br>
                <a:r>
                  <a:rPr lang="en-US" b="1" dirty="0">
                    <a:solidFill>
                      <a:schemeClr val="bg2"/>
                    </a:solidFill>
                  </a:rPr>
                  <a:t>Travel </a:t>
                </a:r>
                <a:br>
                  <a:rPr lang="en-US" b="1" dirty="0">
                    <a:solidFill>
                      <a:schemeClr val="bg2"/>
                    </a:solidFill>
                  </a:rPr>
                </a:br>
                <a:r>
                  <a:rPr lang="en-US" b="1" dirty="0">
                    <a:solidFill>
                      <a:schemeClr val="bg2"/>
                    </a:solidFill>
                  </a:rPr>
                  <a:t>Times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20F6ECF-B628-43E0-AAA3-F7B4960B81BA}"/>
                </a:ext>
              </a:extLst>
            </p:cNvPr>
            <p:cNvGrpSpPr/>
            <p:nvPr/>
          </p:nvGrpSpPr>
          <p:grpSpPr>
            <a:xfrm>
              <a:off x="8803632" y="2821577"/>
              <a:ext cx="2330968" cy="2113329"/>
              <a:chOff x="491300" y="1185918"/>
              <a:chExt cx="2330968" cy="2113329"/>
            </a:xfrm>
          </p:grpSpPr>
          <p:sp>
            <p:nvSpPr>
              <p:cNvPr id="20" name="Rectangle: Rounded Corners 81">
                <a:extLst>
                  <a:ext uri="{FF2B5EF4-FFF2-40B4-BE49-F238E27FC236}">
                    <a16:creationId xmlns:a16="http://schemas.microsoft.com/office/drawing/2014/main" id="{12946A03-9E32-4ED3-9239-0E3A64C30C49}"/>
                  </a:ext>
                </a:extLst>
              </p:cNvPr>
              <p:cNvSpPr/>
              <p:nvPr/>
            </p:nvSpPr>
            <p:spPr>
              <a:xfrm>
                <a:off x="632426" y="1185918"/>
                <a:ext cx="2113329" cy="211332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7B00"/>
                  </a:gs>
                  <a:gs pos="100000">
                    <a:srgbClr val="D25D00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ffectLst>
                <a:glow rad="673100">
                  <a:srgbClr val="334B97">
                    <a:alpha val="11000"/>
                  </a:srgb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714D81D-DAB4-4BFD-B8CA-EA5DCD2512FE}"/>
                  </a:ext>
                </a:extLst>
              </p:cNvPr>
              <p:cNvSpPr txBox="1"/>
              <p:nvPr/>
            </p:nvSpPr>
            <p:spPr>
              <a:xfrm>
                <a:off x="491300" y="1857861"/>
                <a:ext cx="2330968" cy="745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2"/>
                    </a:solidFill>
                  </a:rPr>
                  <a:t>Transit Competitiveness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17284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9ED803-2335-4396-B1AA-11B540FE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43" y="275862"/>
            <a:ext cx="11049000" cy="1240155"/>
          </a:xfrm>
        </p:spPr>
        <p:txBody>
          <a:bodyPr/>
          <a:lstStyle/>
          <a:p>
            <a:r>
              <a:rPr lang="en-US" dirty="0"/>
              <a:t>Transit Customer Segments</a:t>
            </a: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362EDE34-26A4-4A18-BCAE-DB29BC4D7A2C}"/>
              </a:ext>
            </a:extLst>
          </p:cNvPr>
          <p:cNvGrpSpPr/>
          <p:nvPr/>
        </p:nvGrpSpPr>
        <p:grpSpPr>
          <a:xfrm>
            <a:off x="413657" y="1516017"/>
            <a:ext cx="10854696" cy="4433587"/>
            <a:chOff x="339321" y="1860519"/>
            <a:chExt cx="10854696" cy="4433587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4AC9934-50AC-4DF4-B3F6-3AFCA72D6A7F}"/>
                </a:ext>
              </a:extLst>
            </p:cNvPr>
            <p:cNvGrpSpPr/>
            <p:nvPr/>
          </p:nvGrpSpPr>
          <p:grpSpPr>
            <a:xfrm>
              <a:off x="339321" y="1902253"/>
              <a:ext cx="4361494" cy="4391852"/>
              <a:chOff x="339321" y="1902253"/>
              <a:chExt cx="4361494" cy="4391852"/>
            </a:xfrm>
          </p:grpSpPr>
          <p:sp>
            <p:nvSpPr>
              <p:cNvPr id="89" name="Rectangle: Rounded Corners 66">
                <a:extLst>
                  <a:ext uri="{FF2B5EF4-FFF2-40B4-BE49-F238E27FC236}">
                    <a16:creationId xmlns:a16="http://schemas.microsoft.com/office/drawing/2014/main" id="{ECDA3602-4F84-4CA9-AD00-BC239EFBF386}"/>
                  </a:ext>
                </a:extLst>
              </p:cNvPr>
              <p:cNvSpPr/>
              <p:nvPr/>
            </p:nvSpPr>
            <p:spPr>
              <a:xfrm rot="10800000">
                <a:off x="1553105" y="2841205"/>
                <a:ext cx="3097174" cy="738298"/>
              </a:xfrm>
              <a:prstGeom prst="roundRect">
                <a:avLst>
                  <a:gd name="adj" fmla="val 0"/>
                </a:avLst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 dirty="0"/>
              </a:p>
            </p:txBody>
          </p:sp>
          <p:sp>
            <p:nvSpPr>
              <p:cNvPr id="90" name="Pentagon 63">
                <a:extLst>
                  <a:ext uri="{FF2B5EF4-FFF2-40B4-BE49-F238E27FC236}">
                    <a16:creationId xmlns:a16="http://schemas.microsoft.com/office/drawing/2014/main" id="{BCA27AD3-6C4C-483F-A914-F94D179D9E01}"/>
                  </a:ext>
                </a:extLst>
              </p:cNvPr>
              <p:cNvSpPr/>
              <p:nvPr/>
            </p:nvSpPr>
            <p:spPr>
              <a:xfrm>
                <a:off x="1541789" y="2268303"/>
                <a:ext cx="3097174" cy="559737"/>
              </a:xfrm>
              <a:prstGeom prst="homePlate">
                <a:avLst>
                  <a:gd name="adj" fmla="val 0"/>
                </a:avLst>
              </a:prstGeom>
              <a:gradFill flip="none" rotWithShape="1">
                <a:lin ang="5400000" scaled="1"/>
                <a:tileRect/>
              </a:gradFill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  <p:sp>
            <p:nvSpPr>
              <p:cNvPr id="91" name="Rectangle: Rounded Corners 65">
                <a:extLst>
                  <a:ext uri="{FF2B5EF4-FFF2-40B4-BE49-F238E27FC236}">
                    <a16:creationId xmlns:a16="http://schemas.microsoft.com/office/drawing/2014/main" id="{BF79898B-58F8-4FAD-9DC1-9B25B3F891F2}"/>
                  </a:ext>
                </a:extLst>
              </p:cNvPr>
              <p:cNvSpPr/>
              <p:nvPr/>
            </p:nvSpPr>
            <p:spPr>
              <a:xfrm rot="10800000">
                <a:off x="2384591" y="2268724"/>
                <a:ext cx="1996801" cy="456883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 dirty="0"/>
              </a:p>
            </p:txBody>
          </p: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FDE62D60-6C14-41C1-B645-EBC09C9A3DE2}"/>
                  </a:ext>
                </a:extLst>
              </p:cNvPr>
              <p:cNvGrpSpPr/>
              <p:nvPr/>
            </p:nvGrpSpPr>
            <p:grpSpPr>
              <a:xfrm>
                <a:off x="498873" y="2429263"/>
                <a:ext cx="1005403" cy="1028475"/>
                <a:chOff x="792417" y="2106066"/>
                <a:chExt cx="1005403" cy="1028475"/>
              </a:xfrm>
            </p:grpSpPr>
            <p:pic>
              <p:nvPicPr>
                <p:cNvPr id="108" name="Graphic 30">
                  <a:extLst>
                    <a:ext uri="{FF2B5EF4-FFF2-40B4-BE49-F238E27FC236}">
                      <a16:creationId xmlns:a16="http://schemas.microsoft.com/office/drawing/2014/main" id="{1D3C3962-B71E-4BDA-AE0F-E5FF9D2FC3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biLevel thresh="25000"/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6857" y="2106066"/>
                  <a:ext cx="372722" cy="757092"/>
                </a:xfrm>
                <a:prstGeom prst="rect">
                  <a:avLst/>
                </a:prstGeom>
              </p:spPr>
            </p:pic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4A8D4F1F-6D88-46BE-B9C3-69611D27802F}"/>
                    </a:ext>
                  </a:extLst>
                </p:cNvPr>
                <p:cNvSpPr/>
                <p:nvPr/>
              </p:nvSpPr>
              <p:spPr>
                <a:xfrm>
                  <a:off x="792417" y="2795987"/>
                  <a:ext cx="1005403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bg2"/>
                      </a:solidFill>
                    </a:rPr>
                    <a:t>Frequent</a:t>
                  </a:r>
                </a:p>
              </p:txBody>
            </p: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4BB95DDB-C42D-48C3-9EA1-C7ACE1DDB732}"/>
                  </a:ext>
                </a:extLst>
              </p:cNvPr>
              <p:cNvGrpSpPr/>
              <p:nvPr/>
            </p:nvGrpSpPr>
            <p:grpSpPr>
              <a:xfrm>
                <a:off x="339321" y="4734783"/>
                <a:ext cx="1109599" cy="1065240"/>
                <a:chOff x="787084" y="4248906"/>
                <a:chExt cx="1109599" cy="1065240"/>
              </a:xfrm>
            </p:grpSpPr>
            <p:pic>
              <p:nvPicPr>
                <p:cNvPr id="106" name="Graphic 31">
                  <a:extLst>
                    <a:ext uri="{FF2B5EF4-FFF2-40B4-BE49-F238E27FC236}">
                      <a16:creationId xmlns:a16="http://schemas.microsoft.com/office/drawing/2014/main" id="{31E0093A-3B6A-4B0A-A9AB-5FB18EDE76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biLevel thresh="25000"/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3542" y="4248906"/>
                  <a:ext cx="751932" cy="772255"/>
                </a:xfrm>
                <a:prstGeom prst="rect">
                  <a:avLst/>
                </a:prstGeom>
              </p:spPr>
            </p:pic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DDCDB600-D4A5-4CF3-9FDB-2FE6247307C0}"/>
                    </a:ext>
                  </a:extLst>
                </p:cNvPr>
                <p:cNvSpPr/>
                <p:nvPr/>
              </p:nvSpPr>
              <p:spPr>
                <a:xfrm>
                  <a:off x="787084" y="4975592"/>
                  <a:ext cx="1109599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bg2"/>
                      </a:solidFill>
                    </a:rPr>
                    <a:t>Infrequent</a:t>
                  </a:r>
                </a:p>
              </p:txBody>
            </p: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2AEC3B12-7621-4E62-B13E-169391BA4DE6}"/>
                  </a:ext>
                </a:extLst>
              </p:cNvPr>
              <p:cNvGrpSpPr/>
              <p:nvPr/>
            </p:nvGrpSpPr>
            <p:grpSpPr>
              <a:xfrm>
                <a:off x="378825" y="3615002"/>
                <a:ext cx="1197764" cy="1063143"/>
                <a:chOff x="783413" y="3168073"/>
                <a:chExt cx="1197764" cy="1063143"/>
              </a:xfrm>
            </p:grpSpPr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C42A1B1A-8405-4581-B44A-3D4B5DB6987E}"/>
                    </a:ext>
                  </a:extLst>
                </p:cNvPr>
                <p:cNvSpPr/>
                <p:nvPr/>
              </p:nvSpPr>
              <p:spPr>
                <a:xfrm>
                  <a:off x="783413" y="3892662"/>
                  <a:ext cx="1197764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>
                      <a:solidFill>
                        <a:schemeClr val="bg2"/>
                      </a:solidFill>
                    </a:rPr>
                    <a:t>Occasional</a:t>
                  </a:r>
                </a:p>
              </p:txBody>
            </p:sp>
            <p:pic>
              <p:nvPicPr>
                <p:cNvPr id="105" name="Graphic 35">
                  <a:extLst>
                    <a:ext uri="{FF2B5EF4-FFF2-40B4-BE49-F238E27FC236}">
                      <a16:creationId xmlns:a16="http://schemas.microsoft.com/office/drawing/2014/main" id="{B70B467C-7420-46C8-91F3-F0C3517464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biLevel thresh="25000"/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66773" y="3168073"/>
                  <a:ext cx="445470" cy="805408"/>
                </a:xfrm>
                <a:prstGeom prst="rect">
                  <a:avLst/>
                </a:prstGeom>
              </p:spPr>
            </p:pic>
          </p:grp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F97CF5CD-814D-45DE-A992-0AD34513CD09}"/>
                  </a:ext>
                </a:extLst>
              </p:cNvPr>
              <p:cNvSpPr txBox="1"/>
              <p:nvPr/>
            </p:nvSpPr>
            <p:spPr>
              <a:xfrm>
                <a:off x="1527483" y="2336211"/>
                <a:ext cx="3073232" cy="400110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algn="ctr"/>
                <a:r>
                  <a:rPr lang="en-US" sz="2000" dirty="0"/>
                  <a:t>&gt;150 Transactions</a:t>
                </a: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6C87113B-F93A-46D9-BD21-0AE39C125DC0}"/>
                  </a:ext>
                </a:extLst>
              </p:cNvPr>
              <p:cNvSpPr txBox="1"/>
              <p:nvPr/>
            </p:nvSpPr>
            <p:spPr>
              <a:xfrm>
                <a:off x="1733678" y="3021510"/>
                <a:ext cx="2725698" cy="400110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50 – 150 Transactions</a:t>
                </a:r>
              </a:p>
            </p:txBody>
          </p:sp>
          <p:sp>
            <p:nvSpPr>
              <p:cNvPr id="97" name="Rectangle: Rounded Corners 66">
                <a:extLst>
                  <a:ext uri="{FF2B5EF4-FFF2-40B4-BE49-F238E27FC236}">
                    <a16:creationId xmlns:a16="http://schemas.microsoft.com/office/drawing/2014/main" id="{70234298-5F0C-4EF7-9946-C6E996B3F1A6}"/>
                  </a:ext>
                </a:extLst>
              </p:cNvPr>
              <p:cNvSpPr/>
              <p:nvPr/>
            </p:nvSpPr>
            <p:spPr>
              <a:xfrm rot="10800000">
                <a:off x="1541790" y="3765425"/>
                <a:ext cx="3097174" cy="738298"/>
              </a:xfrm>
              <a:prstGeom prst="roundRect">
                <a:avLst>
                  <a:gd name="adj" fmla="val 0"/>
                </a:avLst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 dirty="0"/>
              </a:p>
            </p:txBody>
          </p:sp>
          <p:sp>
            <p:nvSpPr>
              <p:cNvPr id="98" name="Rectangle: Rounded Corners 66">
                <a:extLst>
                  <a:ext uri="{FF2B5EF4-FFF2-40B4-BE49-F238E27FC236}">
                    <a16:creationId xmlns:a16="http://schemas.microsoft.com/office/drawing/2014/main" id="{B8BFE76C-2EB2-4648-ACCB-643023EBE5E0}"/>
                  </a:ext>
                </a:extLst>
              </p:cNvPr>
              <p:cNvSpPr/>
              <p:nvPr/>
            </p:nvSpPr>
            <p:spPr>
              <a:xfrm rot="10800000">
                <a:off x="1541790" y="4832067"/>
                <a:ext cx="3097174" cy="738298"/>
              </a:xfrm>
              <a:prstGeom prst="roundRect">
                <a:avLst>
                  <a:gd name="adj" fmla="val 0"/>
                </a:avLst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 dirty="0"/>
              </a:p>
            </p:txBody>
          </p:sp>
          <p:sp>
            <p:nvSpPr>
              <p:cNvPr id="99" name="Rectangle: Rounded Corners 66">
                <a:extLst>
                  <a:ext uri="{FF2B5EF4-FFF2-40B4-BE49-F238E27FC236}">
                    <a16:creationId xmlns:a16="http://schemas.microsoft.com/office/drawing/2014/main" id="{358FBA0E-56A4-43AF-B2D5-AEBB436D10F6}"/>
                  </a:ext>
                </a:extLst>
              </p:cNvPr>
              <p:cNvSpPr/>
              <p:nvPr/>
            </p:nvSpPr>
            <p:spPr>
              <a:xfrm rot="10800000">
                <a:off x="1541789" y="5746312"/>
                <a:ext cx="3097174" cy="547793"/>
              </a:xfrm>
              <a:prstGeom prst="roundRect">
                <a:avLst>
                  <a:gd name="adj" fmla="val 0"/>
                </a:avLst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 dirty="0"/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66D6492A-EB53-4C37-BCE0-9769F33828A2}"/>
                  </a:ext>
                </a:extLst>
              </p:cNvPr>
              <p:cNvSpPr txBox="1"/>
              <p:nvPr/>
            </p:nvSpPr>
            <p:spPr>
              <a:xfrm>
                <a:off x="1722362" y="3930080"/>
                <a:ext cx="2725698" cy="400110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10 – 50 Transactions</a:t>
                </a: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2ABF3610-F5C9-43F1-8F1C-3E44BE7AF66D}"/>
                  </a:ext>
                </a:extLst>
              </p:cNvPr>
              <p:cNvSpPr txBox="1"/>
              <p:nvPr/>
            </p:nvSpPr>
            <p:spPr>
              <a:xfrm>
                <a:off x="1722362" y="4990597"/>
                <a:ext cx="2725698" cy="400110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&lt;10 Transactions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FE282735-F0B9-4B1F-9BD7-A8A8888FCAE0}"/>
                  </a:ext>
                </a:extLst>
              </p:cNvPr>
              <p:cNvSpPr txBox="1"/>
              <p:nvPr/>
            </p:nvSpPr>
            <p:spPr>
              <a:xfrm>
                <a:off x="1722362" y="5822513"/>
                <a:ext cx="2725698" cy="400110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TOTAL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084DAF5E-CC46-4AD2-BB64-B1C3ABEF735E}"/>
                  </a:ext>
                </a:extLst>
              </p:cNvPr>
              <p:cNvSpPr txBox="1"/>
              <p:nvPr/>
            </p:nvSpPr>
            <p:spPr>
              <a:xfrm>
                <a:off x="1587012" y="1902253"/>
                <a:ext cx="3113803" cy="338554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en-US" sz="1600" b="1" cap="all" dirty="0">
                    <a:solidFill>
                      <a:schemeClr val="bg2"/>
                    </a:solidFill>
                  </a:rPr>
                  <a:t>Usage Frequency</a:t>
                </a:r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EB88BB93-AA1F-4A17-B7FB-FD5A7C2BBC8E}"/>
                </a:ext>
              </a:extLst>
            </p:cNvPr>
            <p:cNvGrpSpPr/>
            <p:nvPr/>
          </p:nvGrpSpPr>
          <p:grpSpPr>
            <a:xfrm>
              <a:off x="4448060" y="1917338"/>
              <a:ext cx="3493085" cy="1667986"/>
              <a:chOff x="4448060" y="1917338"/>
              <a:chExt cx="3493085" cy="1667986"/>
            </a:xfrm>
          </p:grpSpPr>
          <p:sp>
            <p:nvSpPr>
              <p:cNvPr id="111" name="Rectangle: Rounded Corners 75">
                <a:extLst>
                  <a:ext uri="{FF2B5EF4-FFF2-40B4-BE49-F238E27FC236}">
                    <a16:creationId xmlns:a16="http://schemas.microsoft.com/office/drawing/2014/main" id="{83F1428C-706C-4DF4-8862-C414D1DA8DFC}"/>
                  </a:ext>
                </a:extLst>
              </p:cNvPr>
              <p:cNvSpPr/>
              <p:nvPr/>
            </p:nvSpPr>
            <p:spPr>
              <a:xfrm rot="10800000">
                <a:off x="4448060" y="2268724"/>
                <a:ext cx="1996801" cy="456883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 dirty="0"/>
              </a:p>
            </p:txBody>
          </p:sp>
          <p:sp>
            <p:nvSpPr>
              <p:cNvPr id="112" name="Rectangle: Rounded Corners 66">
                <a:extLst>
                  <a:ext uri="{FF2B5EF4-FFF2-40B4-BE49-F238E27FC236}">
                    <a16:creationId xmlns:a16="http://schemas.microsoft.com/office/drawing/2014/main" id="{9663FFD2-4812-4CA5-B2C9-A059F26A3CE0}"/>
                  </a:ext>
                </a:extLst>
              </p:cNvPr>
              <p:cNvSpPr/>
              <p:nvPr/>
            </p:nvSpPr>
            <p:spPr>
              <a:xfrm rot="10800000">
                <a:off x="4799789" y="2847026"/>
                <a:ext cx="3097174" cy="738298"/>
              </a:xfrm>
              <a:prstGeom prst="roundRect">
                <a:avLst>
                  <a:gd name="adj" fmla="val 0"/>
                </a:avLst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 dirty="0"/>
              </a:p>
            </p:txBody>
          </p:sp>
          <p:sp>
            <p:nvSpPr>
              <p:cNvPr id="113" name="Pentagon 86">
                <a:extLst>
                  <a:ext uri="{FF2B5EF4-FFF2-40B4-BE49-F238E27FC236}">
                    <a16:creationId xmlns:a16="http://schemas.microsoft.com/office/drawing/2014/main" id="{EF0510FE-C873-48BA-9CBD-1794363A3312}"/>
                  </a:ext>
                </a:extLst>
              </p:cNvPr>
              <p:cNvSpPr/>
              <p:nvPr/>
            </p:nvSpPr>
            <p:spPr>
              <a:xfrm>
                <a:off x="4799790" y="2268303"/>
                <a:ext cx="3097174" cy="553058"/>
              </a:xfrm>
              <a:prstGeom prst="homePlate">
                <a:avLst>
                  <a:gd name="adj" fmla="val 0"/>
                </a:avLst>
              </a:prstGeom>
              <a:gradFill flip="none" rotWithShape="1">
                <a:lin ang="5400000" scaled="1"/>
                <a:tileRect/>
              </a:gradFill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17120BDC-9ECB-44EF-AE1A-B79E066F3D1A}"/>
                  </a:ext>
                </a:extLst>
              </p:cNvPr>
              <p:cNvSpPr txBox="1"/>
              <p:nvPr/>
            </p:nvSpPr>
            <p:spPr>
              <a:xfrm>
                <a:off x="4882175" y="2360219"/>
                <a:ext cx="1859114" cy="400110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en-US" sz="2000" dirty="0"/>
                  <a:t>152,532 </a:t>
                </a: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48C28099-BAB5-40D2-9EF6-62F9F65EDD32}"/>
                  </a:ext>
                </a:extLst>
              </p:cNvPr>
              <p:cNvSpPr txBox="1"/>
              <p:nvPr/>
            </p:nvSpPr>
            <p:spPr>
              <a:xfrm>
                <a:off x="4985527" y="3018357"/>
                <a:ext cx="2725698" cy="400110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</a:rPr>
                  <a:t>248,851</a:t>
                </a: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EB1C4DD-2FC6-4653-AB6C-5465F447F6FF}"/>
                  </a:ext>
                </a:extLst>
              </p:cNvPr>
              <p:cNvSpPr txBox="1"/>
              <p:nvPr/>
            </p:nvSpPr>
            <p:spPr>
              <a:xfrm>
                <a:off x="4834088" y="1917338"/>
                <a:ext cx="3107057" cy="338554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en-US" sz="1600" b="1" cap="all" dirty="0">
                    <a:solidFill>
                      <a:schemeClr val="bg2"/>
                    </a:solidFill>
                  </a:rPr>
                  <a:t># of Farecards</a:t>
                </a:r>
              </a:p>
            </p:txBody>
          </p: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CDFCD193-5855-4246-BB7E-60C84248F71B}"/>
                  </a:ext>
                </a:extLst>
              </p:cNvPr>
              <p:cNvGrpSpPr/>
              <p:nvPr/>
            </p:nvGrpSpPr>
            <p:grpSpPr>
              <a:xfrm>
                <a:off x="6978330" y="2240314"/>
                <a:ext cx="726515" cy="606937"/>
                <a:chOff x="6986932" y="2240314"/>
                <a:chExt cx="726515" cy="606937"/>
              </a:xfrm>
            </p:grpSpPr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7474F070-3987-48DD-B0CF-F4FF8970080A}"/>
                    </a:ext>
                  </a:extLst>
                </p:cNvPr>
                <p:cNvSpPr/>
                <p:nvPr/>
              </p:nvSpPr>
              <p:spPr>
                <a:xfrm>
                  <a:off x="7038511" y="2240314"/>
                  <a:ext cx="606937" cy="606937"/>
                </a:xfrm>
                <a:prstGeom prst="ellipse">
                  <a:avLst/>
                </a:prstGeom>
                <a:solidFill>
                  <a:schemeClr val="bg2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BF36FB08-0C85-454D-85AC-22526EE5BDBF}"/>
                    </a:ext>
                  </a:extLst>
                </p:cNvPr>
                <p:cNvSpPr txBox="1"/>
                <p:nvPr/>
              </p:nvSpPr>
              <p:spPr>
                <a:xfrm>
                  <a:off x="6986932" y="2361862"/>
                  <a:ext cx="72651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solidFill>
                        <a:srgbClr val="FF5C01"/>
                      </a:solidFill>
                    </a:rPr>
                    <a:t>5%</a:t>
                  </a:r>
                </a:p>
              </p:txBody>
            </p: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1921317F-4B71-493B-9404-61F7BEB50DBB}"/>
                  </a:ext>
                </a:extLst>
              </p:cNvPr>
              <p:cNvGrpSpPr/>
              <p:nvPr/>
            </p:nvGrpSpPr>
            <p:grpSpPr>
              <a:xfrm>
                <a:off x="6966474" y="2922029"/>
                <a:ext cx="726515" cy="606937"/>
                <a:chOff x="6975076" y="2148773"/>
                <a:chExt cx="726515" cy="606937"/>
              </a:xfrm>
            </p:grpSpPr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4A73B939-B2D1-4C4B-A5A5-9B45E81BB677}"/>
                    </a:ext>
                  </a:extLst>
                </p:cNvPr>
                <p:cNvSpPr/>
                <p:nvPr/>
              </p:nvSpPr>
              <p:spPr>
                <a:xfrm>
                  <a:off x="7004278" y="2148773"/>
                  <a:ext cx="606937" cy="60693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7B00"/>
                    </a:gs>
                    <a:gs pos="100000">
                      <a:srgbClr val="D25D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CDD5E604-B208-4188-BEA0-516727B218EA}"/>
                    </a:ext>
                  </a:extLst>
                </p:cNvPr>
                <p:cNvSpPr txBox="1"/>
                <p:nvPr/>
              </p:nvSpPr>
              <p:spPr>
                <a:xfrm>
                  <a:off x="6975076" y="2269428"/>
                  <a:ext cx="72651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/>
                    <a:t>9%</a:t>
                  </a:r>
                </a:p>
              </p:txBody>
            </p:sp>
          </p:grp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02579BF9-CE61-453F-854C-9B34CFFA498C}"/>
                </a:ext>
              </a:extLst>
            </p:cNvPr>
            <p:cNvGrpSpPr/>
            <p:nvPr/>
          </p:nvGrpSpPr>
          <p:grpSpPr>
            <a:xfrm>
              <a:off x="4799790" y="3765425"/>
              <a:ext cx="6394227" cy="2528681"/>
              <a:chOff x="4799790" y="3765425"/>
              <a:chExt cx="6394227" cy="2528681"/>
            </a:xfrm>
          </p:grpSpPr>
          <p:sp>
            <p:nvSpPr>
              <p:cNvPr id="125" name="Rectangle: Rounded Corners 66">
                <a:extLst>
                  <a:ext uri="{FF2B5EF4-FFF2-40B4-BE49-F238E27FC236}">
                    <a16:creationId xmlns:a16="http://schemas.microsoft.com/office/drawing/2014/main" id="{92F4ABF1-E373-4B0A-8EE3-D21AA118F037}"/>
                  </a:ext>
                </a:extLst>
              </p:cNvPr>
              <p:cNvSpPr/>
              <p:nvPr/>
            </p:nvSpPr>
            <p:spPr>
              <a:xfrm rot="10800000">
                <a:off x="4799790" y="3765425"/>
                <a:ext cx="3097174" cy="738298"/>
              </a:xfrm>
              <a:prstGeom prst="roundRect">
                <a:avLst>
                  <a:gd name="adj" fmla="val 0"/>
                </a:avLst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 dirty="0"/>
              </a:p>
            </p:txBody>
          </p:sp>
          <p:sp>
            <p:nvSpPr>
              <p:cNvPr id="126" name="Rectangle: Rounded Corners 66">
                <a:extLst>
                  <a:ext uri="{FF2B5EF4-FFF2-40B4-BE49-F238E27FC236}">
                    <a16:creationId xmlns:a16="http://schemas.microsoft.com/office/drawing/2014/main" id="{2E667542-2C24-433C-A71B-FD6337E4A2C4}"/>
                  </a:ext>
                </a:extLst>
              </p:cNvPr>
              <p:cNvSpPr/>
              <p:nvPr/>
            </p:nvSpPr>
            <p:spPr>
              <a:xfrm rot="10800000">
                <a:off x="4799790" y="4832067"/>
                <a:ext cx="3097174" cy="738298"/>
              </a:xfrm>
              <a:prstGeom prst="roundRect">
                <a:avLst>
                  <a:gd name="adj" fmla="val 0"/>
                </a:avLst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 dirty="0"/>
              </a:p>
            </p:txBody>
          </p:sp>
          <p:sp>
            <p:nvSpPr>
              <p:cNvPr id="127" name="Rectangle: Rounded Corners 66">
                <a:extLst>
                  <a:ext uri="{FF2B5EF4-FFF2-40B4-BE49-F238E27FC236}">
                    <a16:creationId xmlns:a16="http://schemas.microsoft.com/office/drawing/2014/main" id="{7CA63EF8-CF50-4CE8-B5E4-B94FB36B4F6E}"/>
                  </a:ext>
                </a:extLst>
              </p:cNvPr>
              <p:cNvSpPr/>
              <p:nvPr/>
            </p:nvSpPr>
            <p:spPr>
              <a:xfrm rot="10800000">
                <a:off x="4799790" y="5746312"/>
                <a:ext cx="3097174" cy="547793"/>
              </a:xfrm>
              <a:prstGeom prst="roundRect">
                <a:avLst>
                  <a:gd name="adj" fmla="val 0"/>
                </a:avLst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 dirty="0"/>
              </a:p>
            </p:txBody>
          </p:sp>
          <p:sp>
            <p:nvSpPr>
              <p:cNvPr id="128" name="Rectangle: Rounded Corners 66">
                <a:extLst>
                  <a:ext uri="{FF2B5EF4-FFF2-40B4-BE49-F238E27FC236}">
                    <a16:creationId xmlns:a16="http://schemas.microsoft.com/office/drawing/2014/main" id="{2CD475D3-5CD0-46D6-A5D3-734A8C0B367C}"/>
                  </a:ext>
                </a:extLst>
              </p:cNvPr>
              <p:cNvSpPr/>
              <p:nvPr/>
            </p:nvSpPr>
            <p:spPr>
              <a:xfrm rot="10800000">
                <a:off x="8057791" y="3765425"/>
                <a:ext cx="3097174" cy="738298"/>
              </a:xfrm>
              <a:prstGeom prst="roundRect">
                <a:avLst>
                  <a:gd name="adj" fmla="val 0"/>
                </a:avLst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 dirty="0"/>
              </a:p>
            </p:txBody>
          </p:sp>
          <p:sp>
            <p:nvSpPr>
              <p:cNvPr id="129" name="Rectangle: Rounded Corners 66">
                <a:extLst>
                  <a:ext uri="{FF2B5EF4-FFF2-40B4-BE49-F238E27FC236}">
                    <a16:creationId xmlns:a16="http://schemas.microsoft.com/office/drawing/2014/main" id="{9336C8E9-8AFF-473B-A080-9F81DA65D46E}"/>
                  </a:ext>
                </a:extLst>
              </p:cNvPr>
              <p:cNvSpPr/>
              <p:nvPr/>
            </p:nvSpPr>
            <p:spPr>
              <a:xfrm rot="10800000">
                <a:off x="8057791" y="4832067"/>
                <a:ext cx="3097174" cy="738298"/>
              </a:xfrm>
              <a:prstGeom prst="roundRect">
                <a:avLst>
                  <a:gd name="adj" fmla="val 0"/>
                </a:avLst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 dirty="0"/>
              </a:p>
            </p:txBody>
          </p:sp>
          <p:sp>
            <p:nvSpPr>
              <p:cNvPr id="130" name="Rectangle: Rounded Corners 66">
                <a:extLst>
                  <a:ext uri="{FF2B5EF4-FFF2-40B4-BE49-F238E27FC236}">
                    <a16:creationId xmlns:a16="http://schemas.microsoft.com/office/drawing/2014/main" id="{42952392-B49C-429C-A4EF-A4208A411FE6}"/>
                  </a:ext>
                </a:extLst>
              </p:cNvPr>
              <p:cNvSpPr/>
              <p:nvPr/>
            </p:nvSpPr>
            <p:spPr>
              <a:xfrm rot="10800000">
                <a:off x="8057790" y="5739776"/>
                <a:ext cx="3097174" cy="547793"/>
              </a:xfrm>
              <a:prstGeom prst="roundRect">
                <a:avLst>
                  <a:gd name="adj" fmla="val 0"/>
                </a:avLst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 dirty="0"/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1F5001C5-A21E-4B91-A2EA-C8C7A465B426}"/>
                  </a:ext>
                </a:extLst>
              </p:cNvPr>
              <p:cNvSpPr txBox="1"/>
              <p:nvPr/>
            </p:nvSpPr>
            <p:spPr>
              <a:xfrm>
                <a:off x="4985528" y="3921106"/>
                <a:ext cx="2725698" cy="400110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</a:rPr>
                  <a:t>552,374</a:t>
                </a: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5F3462EB-FFC7-4FEF-9127-DC51EB75DC53}"/>
                  </a:ext>
                </a:extLst>
              </p:cNvPr>
              <p:cNvSpPr txBox="1"/>
              <p:nvPr/>
            </p:nvSpPr>
            <p:spPr>
              <a:xfrm>
                <a:off x="4985528" y="4981623"/>
                <a:ext cx="2725698" cy="400110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</a:rPr>
                  <a:t>1,905,501</a:t>
                </a: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3C3DFEE8-A6FE-42B4-95BD-1E9608397DC3}"/>
                  </a:ext>
                </a:extLst>
              </p:cNvPr>
              <p:cNvSpPr txBox="1"/>
              <p:nvPr/>
            </p:nvSpPr>
            <p:spPr>
              <a:xfrm>
                <a:off x="4985528" y="5813539"/>
                <a:ext cx="2725698" cy="400110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2,859,258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5EDD659A-843E-4EF4-83F5-D4404276F197}"/>
                  </a:ext>
                </a:extLst>
              </p:cNvPr>
              <p:cNvSpPr txBox="1"/>
              <p:nvPr/>
            </p:nvSpPr>
            <p:spPr>
              <a:xfrm>
                <a:off x="8303018" y="3910126"/>
                <a:ext cx="2725698" cy="400110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</a:rPr>
                  <a:t>12,585,194</a:t>
                </a: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4694557B-11AA-482B-9BC1-CDBBEAD75593}"/>
                  </a:ext>
                </a:extLst>
              </p:cNvPr>
              <p:cNvSpPr txBox="1"/>
              <p:nvPr/>
            </p:nvSpPr>
            <p:spPr>
              <a:xfrm>
                <a:off x="8303018" y="4970643"/>
                <a:ext cx="2725698" cy="400110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</a:rPr>
                  <a:t>5,614,072</a:t>
                </a: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00AB6869-63EA-4339-B22D-87336CF42DB4}"/>
                  </a:ext>
                </a:extLst>
              </p:cNvPr>
              <p:cNvSpPr txBox="1"/>
              <p:nvPr/>
            </p:nvSpPr>
            <p:spPr>
              <a:xfrm>
                <a:off x="8303018" y="5802559"/>
                <a:ext cx="2725698" cy="400110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83,908,041</a:t>
                </a:r>
              </a:p>
            </p:txBody>
          </p: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544FC633-4730-4047-888E-234B9EC908F7}"/>
                  </a:ext>
                </a:extLst>
              </p:cNvPr>
              <p:cNvGrpSpPr/>
              <p:nvPr/>
            </p:nvGrpSpPr>
            <p:grpSpPr>
              <a:xfrm>
                <a:off x="6966475" y="3844751"/>
                <a:ext cx="726515" cy="606937"/>
                <a:chOff x="6975077" y="1999637"/>
                <a:chExt cx="726515" cy="606937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C52400E1-1DA0-4807-8E91-8696275C5FD2}"/>
                    </a:ext>
                  </a:extLst>
                </p:cNvPr>
                <p:cNvSpPr/>
                <p:nvPr/>
              </p:nvSpPr>
              <p:spPr>
                <a:xfrm>
                  <a:off x="7026656" y="1999637"/>
                  <a:ext cx="606937" cy="60693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7B00"/>
                    </a:gs>
                    <a:gs pos="100000">
                      <a:srgbClr val="D25D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A2579F78-B644-4FAA-AADA-BDEAFA171F25}"/>
                    </a:ext>
                  </a:extLst>
                </p:cNvPr>
                <p:cNvSpPr txBox="1"/>
                <p:nvPr/>
              </p:nvSpPr>
              <p:spPr>
                <a:xfrm>
                  <a:off x="6975077" y="2121185"/>
                  <a:ext cx="72651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/>
                    <a:t>20%</a:t>
                  </a:r>
                </a:p>
              </p:txBody>
            </p:sp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9D2C0F99-8CF4-41A6-BE84-B6AD3B82F57F}"/>
                  </a:ext>
                </a:extLst>
              </p:cNvPr>
              <p:cNvGrpSpPr/>
              <p:nvPr/>
            </p:nvGrpSpPr>
            <p:grpSpPr>
              <a:xfrm>
                <a:off x="6966475" y="4900101"/>
                <a:ext cx="726515" cy="606937"/>
                <a:chOff x="6975077" y="1999637"/>
                <a:chExt cx="726515" cy="606937"/>
              </a:xfrm>
            </p:grpSpPr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59EFB494-2A59-4A7B-9AB2-0DE04A2B8F09}"/>
                    </a:ext>
                  </a:extLst>
                </p:cNvPr>
                <p:cNvSpPr/>
                <p:nvPr/>
              </p:nvSpPr>
              <p:spPr>
                <a:xfrm>
                  <a:off x="7026656" y="1999637"/>
                  <a:ext cx="606937" cy="60693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7B00"/>
                    </a:gs>
                    <a:gs pos="100000">
                      <a:srgbClr val="D25D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947F3965-279F-45C5-B95A-F9F478C699E2}"/>
                    </a:ext>
                  </a:extLst>
                </p:cNvPr>
                <p:cNvSpPr txBox="1"/>
                <p:nvPr/>
              </p:nvSpPr>
              <p:spPr>
                <a:xfrm>
                  <a:off x="6975077" y="2121185"/>
                  <a:ext cx="72651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/>
                    <a:t>66%</a:t>
                  </a:r>
                </a:p>
              </p:txBody>
            </p: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B5E68753-30C4-4226-9458-E9E290EF6B69}"/>
                  </a:ext>
                </a:extLst>
              </p:cNvPr>
              <p:cNvGrpSpPr/>
              <p:nvPr/>
            </p:nvGrpSpPr>
            <p:grpSpPr>
              <a:xfrm>
                <a:off x="6909686" y="5687169"/>
                <a:ext cx="874928" cy="606937"/>
                <a:chOff x="6891708" y="1999637"/>
                <a:chExt cx="874928" cy="606937"/>
              </a:xfrm>
            </p:grpSpPr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3755AAC7-4CCD-4A9F-B4D7-0637CB92D97C}"/>
                    </a:ext>
                  </a:extLst>
                </p:cNvPr>
                <p:cNvSpPr/>
                <p:nvPr/>
              </p:nvSpPr>
              <p:spPr>
                <a:xfrm>
                  <a:off x="7026656" y="1999637"/>
                  <a:ext cx="606937" cy="60693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7B00"/>
                    </a:gs>
                    <a:gs pos="100000">
                      <a:srgbClr val="D25D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id="{485D25C7-0D93-4FDA-A339-3D6DB00BE348}"/>
                    </a:ext>
                  </a:extLst>
                </p:cNvPr>
                <p:cNvSpPr txBox="1"/>
                <p:nvPr/>
              </p:nvSpPr>
              <p:spPr>
                <a:xfrm>
                  <a:off x="6891708" y="2112476"/>
                  <a:ext cx="874928" cy="3847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900" b="1" spc="-120" dirty="0"/>
                    <a:t>100%</a:t>
                  </a:r>
                </a:p>
              </p:txBody>
            </p:sp>
          </p:grp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519F6C79-2BBF-4FDE-8C9A-A2838296C1E4}"/>
                  </a:ext>
                </a:extLst>
              </p:cNvPr>
              <p:cNvGrpSpPr/>
              <p:nvPr/>
            </p:nvGrpSpPr>
            <p:grpSpPr>
              <a:xfrm>
                <a:off x="10319089" y="5687169"/>
                <a:ext cx="874928" cy="606937"/>
                <a:chOff x="6882999" y="1999637"/>
                <a:chExt cx="874928" cy="606937"/>
              </a:xfrm>
            </p:grpSpPr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2760F489-AA79-45E0-8D2A-8D057E0B1686}"/>
                    </a:ext>
                  </a:extLst>
                </p:cNvPr>
                <p:cNvSpPr/>
                <p:nvPr/>
              </p:nvSpPr>
              <p:spPr>
                <a:xfrm>
                  <a:off x="7026656" y="1999637"/>
                  <a:ext cx="606937" cy="60693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7B00"/>
                    </a:gs>
                    <a:gs pos="100000">
                      <a:srgbClr val="D25D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3770CBB5-64F6-4554-A68E-4349857D530F}"/>
                    </a:ext>
                  </a:extLst>
                </p:cNvPr>
                <p:cNvSpPr txBox="1"/>
                <p:nvPr/>
              </p:nvSpPr>
              <p:spPr>
                <a:xfrm>
                  <a:off x="6882999" y="2103767"/>
                  <a:ext cx="874928" cy="3847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900" b="1" spc="-120" dirty="0"/>
                    <a:t>100%</a:t>
                  </a:r>
                </a:p>
              </p:txBody>
            </p:sp>
          </p:grp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28DA2317-481E-4375-97B0-2446BB48B5CD}"/>
                  </a:ext>
                </a:extLst>
              </p:cNvPr>
              <p:cNvGrpSpPr/>
              <p:nvPr/>
            </p:nvGrpSpPr>
            <p:grpSpPr>
              <a:xfrm>
                <a:off x="10432099" y="4883248"/>
                <a:ext cx="726515" cy="606937"/>
                <a:chOff x="7022589" y="1999637"/>
                <a:chExt cx="726515" cy="606937"/>
              </a:xfrm>
            </p:grpSpPr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22A0D322-A7E0-4833-8E2A-077AB06EBBAB}"/>
                    </a:ext>
                  </a:extLst>
                </p:cNvPr>
                <p:cNvSpPr/>
                <p:nvPr/>
              </p:nvSpPr>
              <p:spPr>
                <a:xfrm>
                  <a:off x="7026656" y="1999637"/>
                  <a:ext cx="606937" cy="60693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7B00"/>
                    </a:gs>
                    <a:gs pos="100000">
                      <a:srgbClr val="D25D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5F8951C9-50BF-47A6-B78E-F669064145B5}"/>
                    </a:ext>
                  </a:extLst>
                </p:cNvPr>
                <p:cNvSpPr txBox="1"/>
                <p:nvPr/>
              </p:nvSpPr>
              <p:spPr>
                <a:xfrm>
                  <a:off x="7022589" y="2077801"/>
                  <a:ext cx="72651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/>
                    <a:t>7%</a:t>
                  </a:r>
                </a:p>
              </p:txBody>
            </p:sp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EF8BB244-5B44-4513-90A3-4A34160CE154}"/>
                  </a:ext>
                </a:extLst>
              </p:cNvPr>
              <p:cNvGrpSpPr/>
              <p:nvPr/>
            </p:nvGrpSpPr>
            <p:grpSpPr>
              <a:xfrm>
                <a:off x="10384587" y="3837649"/>
                <a:ext cx="726515" cy="606937"/>
                <a:chOff x="6975077" y="2020877"/>
                <a:chExt cx="726515" cy="606937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79A63F10-7EA5-47D0-9115-F86286F6747D}"/>
                    </a:ext>
                  </a:extLst>
                </p:cNvPr>
                <p:cNvSpPr/>
                <p:nvPr/>
              </p:nvSpPr>
              <p:spPr>
                <a:xfrm>
                  <a:off x="6991003" y="2020877"/>
                  <a:ext cx="606937" cy="60693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7B00"/>
                    </a:gs>
                    <a:gs pos="100000">
                      <a:srgbClr val="D25D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3BA41918-3A92-479F-B633-FDD91A8F919C}"/>
                    </a:ext>
                  </a:extLst>
                </p:cNvPr>
                <p:cNvSpPr txBox="1"/>
                <p:nvPr/>
              </p:nvSpPr>
              <p:spPr>
                <a:xfrm>
                  <a:off x="6975077" y="2121185"/>
                  <a:ext cx="72651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/>
                    <a:t>15%</a:t>
                  </a:r>
                </a:p>
              </p:txBody>
            </p:sp>
          </p:grp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5E0B8C03-2C04-48CC-B91F-E9171A2CD88E}"/>
                </a:ext>
              </a:extLst>
            </p:cNvPr>
            <p:cNvGrpSpPr/>
            <p:nvPr/>
          </p:nvGrpSpPr>
          <p:grpSpPr>
            <a:xfrm>
              <a:off x="8013928" y="1860519"/>
              <a:ext cx="3141036" cy="1731243"/>
              <a:chOff x="8013928" y="1860519"/>
              <a:chExt cx="3141036" cy="1731243"/>
            </a:xfrm>
          </p:grpSpPr>
          <p:sp>
            <p:nvSpPr>
              <p:cNvPr id="156" name="Rectangle: Rounded Corners 66">
                <a:extLst>
                  <a:ext uri="{FF2B5EF4-FFF2-40B4-BE49-F238E27FC236}">
                    <a16:creationId xmlns:a16="http://schemas.microsoft.com/office/drawing/2014/main" id="{33D56D47-AD64-4738-A20D-E110A6F2195D}"/>
                  </a:ext>
                </a:extLst>
              </p:cNvPr>
              <p:cNvSpPr/>
              <p:nvPr/>
            </p:nvSpPr>
            <p:spPr>
              <a:xfrm rot="10800000">
                <a:off x="8013928" y="2853464"/>
                <a:ext cx="3097174" cy="738298"/>
              </a:xfrm>
              <a:prstGeom prst="roundRect">
                <a:avLst>
                  <a:gd name="adj" fmla="val 0"/>
                </a:avLst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 dirty="0"/>
              </a:p>
            </p:txBody>
          </p:sp>
          <p:sp>
            <p:nvSpPr>
              <p:cNvPr id="157" name="Pentagon 91">
                <a:extLst>
                  <a:ext uri="{FF2B5EF4-FFF2-40B4-BE49-F238E27FC236}">
                    <a16:creationId xmlns:a16="http://schemas.microsoft.com/office/drawing/2014/main" id="{5ADDA817-9130-46F8-BBC6-A06AB279ABED}"/>
                  </a:ext>
                </a:extLst>
              </p:cNvPr>
              <p:cNvSpPr/>
              <p:nvPr/>
            </p:nvSpPr>
            <p:spPr>
              <a:xfrm>
                <a:off x="8013928" y="2250028"/>
                <a:ext cx="3097174" cy="582465"/>
              </a:xfrm>
              <a:prstGeom prst="homePlate">
                <a:avLst>
                  <a:gd name="adj" fmla="val 0"/>
                </a:avLst>
              </a:prstGeom>
              <a:gradFill flip="none" rotWithShape="1">
                <a:lin ang="5400000" scaled="1"/>
                <a:tileRect/>
              </a:gradFill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C2FC34FE-4210-4AA3-B923-EB74EE65F19B}"/>
                  </a:ext>
                </a:extLst>
              </p:cNvPr>
              <p:cNvSpPr txBox="1"/>
              <p:nvPr/>
            </p:nvSpPr>
            <p:spPr>
              <a:xfrm>
                <a:off x="8234691" y="2335481"/>
                <a:ext cx="2298307" cy="400110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en-US" sz="2000" dirty="0"/>
                  <a:t>43,680,893</a:t>
                </a:r>
              </a:p>
            </p:txBody>
          </p:sp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64F5CAB9-ED60-49CC-9539-2195EAEF13DF}"/>
                  </a:ext>
                </a:extLst>
              </p:cNvPr>
              <p:cNvSpPr txBox="1"/>
              <p:nvPr/>
            </p:nvSpPr>
            <p:spPr>
              <a:xfrm>
                <a:off x="8259156" y="3020351"/>
                <a:ext cx="2725698" cy="400110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</a:rPr>
                  <a:t>22,027,882</a:t>
                </a:r>
              </a:p>
            </p:txBody>
          </p:sp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E7E06123-835C-4442-8C63-17BC4F13353F}"/>
                  </a:ext>
                </a:extLst>
              </p:cNvPr>
              <p:cNvSpPr txBox="1"/>
              <p:nvPr/>
            </p:nvSpPr>
            <p:spPr>
              <a:xfrm>
                <a:off x="8074418" y="1860519"/>
                <a:ext cx="3080546" cy="338554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en-US" sz="1600" b="1" cap="all" dirty="0">
                    <a:solidFill>
                      <a:schemeClr val="bg2"/>
                    </a:solidFill>
                  </a:rPr>
                  <a:t>Count</a:t>
                </a:r>
                <a:r>
                  <a:rPr lang="en-US" sz="1000" b="1" cap="all" dirty="0">
                    <a:solidFill>
                      <a:schemeClr val="bg2"/>
                    </a:solidFill>
                  </a:rPr>
                  <a:t> of </a:t>
                </a:r>
                <a:r>
                  <a:rPr lang="en-US" sz="1600" b="1" cap="all" dirty="0">
                    <a:solidFill>
                      <a:schemeClr val="bg2"/>
                    </a:solidFill>
                  </a:rPr>
                  <a:t>Boardings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3E61C812-DF1C-4272-8E16-257567A3ED53}"/>
                  </a:ext>
                </a:extLst>
              </p:cNvPr>
              <p:cNvGrpSpPr/>
              <p:nvPr/>
            </p:nvGrpSpPr>
            <p:grpSpPr>
              <a:xfrm>
                <a:off x="10384587" y="2251722"/>
                <a:ext cx="726515" cy="606937"/>
                <a:chOff x="6975077" y="2251722"/>
                <a:chExt cx="726515" cy="606937"/>
              </a:xfrm>
            </p:grpSpPr>
            <p:sp>
              <p:nvSpPr>
                <p:cNvPr id="165" name="Oval 164">
                  <a:extLst>
                    <a:ext uri="{FF2B5EF4-FFF2-40B4-BE49-F238E27FC236}">
                      <a16:creationId xmlns:a16="http://schemas.microsoft.com/office/drawing/2014/main" id="{F3D2DE92-7E9D-4391-BC52-09F8401227B2}"/>
                    </a:ext>
                  </a:extLst>
                </p:cNvPr>
                <p:cNvSpPr/>
                <p:nvPr/>
              </p:nvSpPr>
              <p:spPr>
                <a:xfrm>
                  <a:off x="6991003" y="2251722"/>
                  <a:ext cx="606937" cy="606937"/>
                </a:xfrm>
                <a:prstGeom prst="ellipse">
                  <a:avLst/>
                </a:prstGeom>
                <a:solidFill>
                  <a:schemeClr val="bg2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6" name="TextBox 165">
                  <a:extLst>
                    <a:ext uri="{FF2B5EF4-FFF2-40B4-BE49-F238E27FC236}">
                      <a16:creationId xmlns:a16="http://schemas.microsoft.com/office/drawing/2014/main" id="{50FF2AB1-F874-4C29-9B8C-CFC606070333}"/>
                    </a:ext>
                  </a:extLst>
                </p:cNvPr>
                <p:cNvSpPr txBox="1"/>
                <p:nvPr/>
              </p:nvSpPr>
              <p:spPr>
                <a:xfrm>
                  <a:off x="6975077" y="2360219"/>
                  <a:ext cx="72651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solidFill>
                        <a:srgbClr val="FF5C01"/>
                      </a:solidFill>
                    </a:rPr>
                    <a:t>52%</a:t>
                  </a:r>
                </a:p>
              </p:txBody>
            </p:sp>
          </p:grp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B30D5C4C-6904-4C94-A910-559F5E9C9080}"/>
                  </a:ext>
                </a:extLst>
              </p:cNvPr>
              <p:cNvGrpSpPr/>
              <p:nvPr/>
            </p:nvGrpSpPr>
            <p:grpSpPr>
              <a:xfrm>
                <a:off x="10340725" y="2922030"/>
                <a:ext cx="726515" cy="606937"/>
                <a:chOff x="6931215" y="2125050"/>
                <a:chExt cx="726515" cy="606937"/>
              </a:xfrm>
            </p:grpSpPr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C9B34251-95E8-4415-BFEE-B5292E21CD64}"/>
                    </a:ext>
                  </a:extLst>
                </p:cNvPr>
                <p:cNvSpPr/>
                <p:nvPr/>
              </p:nvSpPr>
              <p:spPr>
                <a:xfrm>
                  <a:off x="6968407" y="2125050"/>
                  <a:ext cx="606937" cy="60693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7B00"/>
                    </a:gs>
                    <a:gs pos="100000">
                      <a:srgbClr val="D25D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4" name="TextBox 163">
                  <a:extLst>
                    <a:ext uri="{FF2B5EF4-FFF2-40B4-BE49-F238E27FC236}">
                      <a16:creationId xmlns:a16="http://schemas.microsoft.com/office/drawing/2014/main" id="{8EA6A03B-634E-4734-856C-BF67841A9D96}"/>
                    </a:ext>
                  </a:extLst>
                </p:cNvPr>
                <p:cNvSpPr txBox="1"/>
                <p:nvPr/>
              </p:nvSpPr>
              <p:spPr>
                <a:xfrm>
                  <a:off x="6931215" y="2282402"/>
                  <a:ext cx="72651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/>
                    <a:t>26%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59645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15525" y="2400751"/>
            <a:ext cx="7414624" cy="2946311"/>
          </a:xfrm>
          <a:prstGeom prst="rect">
            <a:avLst/>
          </a:prstGeom>
          <a:gradFill>
            <a:gsLst>
              <a:gs pos="0">
                <a:schemeClr val="tx1">
                  <a:alpha val="30000"/>
                </a:schemeClr>
              </a:gs>
              <a:gs pos="100000">
                <a:schemeClr val="tx2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977432" y="2257686"/>
          <a:ext cx="7692054" cy="3231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4" name="Group 33"/>
          <p:cNvGrpSpPr/>
          <p:nvPr/>
        </p:nvGrpSpPr>
        <p:grpSpPr>
          <a:xfrm>
            <a:off x="4124234" y="5120601"/>
            <a:ext cx="8252360" cy="485757"/>
            <a:chOff x="5102360" y="5257953"/>
            <a:chExt cx="9225612" cy="54304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F6FA6A7-79AF-4470-9C76-F4E697D4648F}"/>
                </a:ext>
              </a:extLst>
            </p:cNvPr>
            <p:cNvSpPr txBox="1"/>
            <p:nvPr/>
          </p:nvSpPr>
          <p:spPr>
            <a:xfrm rot="18950514">
              <a:off x="5477507" y="5384631"/>
              <a:ext cx="1926280" cy="27699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1200" b="1" dirty="0">
                  <a:latin typeface="Arial Black" panose="020B0A04020102020204" pitchFamily="34" charset="0"/>
                </a:rPr>
                <a:t>1-1.25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2328B28-5253-4B79-8C97-5B9DDE4C7B6F}"/>
                </a:ext>
              </a:extLst>
            </p:cNvPr>
            <p:cNvSpPr txBox="1"/>
            <p:nvPr/>
          </p:nvSpPr>
          <p:spPr>
            <a:xfrm rot="18950514">
              <a:off x="6245863" y="5416115"/>
              <a:ext cx="1926280" cy="27699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1200" b="1" dirty="0">
                  <a:latin typeface="Arial Black" panose="020B0A04020102020204" pitchFamily="34" charset="0"/>
                </a:rPr>
                <a:t>1.5-1.75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7B8E56A-FCA0-4BC0-9517-AB2CD7123CC9}"/>
                </a:ext>
              </a:extLst>
            </p:cNvPr>
            <p:cNvSpPr txBox="1"/>
            <p:nvPr/>
          </p:nvSpPr>
          <p:spPr>
            <a:xfrm rot="18950514">
              <a:off x="7230136" y="5376875"/>
              <a:ext cx="1926280" cy="27699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1200" b="1" dirty="0">
                  <a:latin typeface="Arial Black" panose="020B0A04020102020204" pitchFamily="34" charset="0"/>
                </a:rPr>
                <a:t>2-2.25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3B86E74-CBD1-4CAD-8F32-8D19906AF22A}"/>
                </a:ext>
              </a:extLst>
            </p:cNvPr>
            <p:cNvSpPr txBox="1"/>
            <p:nvPr/>
          </p:nvSpPr>
          <p:spPr>
            <a:xfrm rot="18950514">
              <a:off x="7978544" y="5470060"/>
              <a:ext cx="1926280" cy="27699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1200" b="1" dirty="0">
                  <a:latin typeface="Arial Black" panose="020B0A04020102020204" pitchFamily="34" charset="0"/>
                </a:rPr>
                <a:t>2.5-2.75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5E980F7-FE2F-4837-93AA-775B867493D9}"/>
                </a:ext>
              </a:extLst>
            </p:cNvPr>
            <p:cNvSpPr txBox="1"/>
            <p:nvPr/>
          </p:nvSpPr>
          <p:spPr>
            <a:xfrm rot="18950514">
              <a:off x="8923763" y="5384633"/>
              <a:ext cx="1926280" cy="27699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1200" b="1" dirty="0">
                  <a:latin typeface="Arial Black" panose="020B0A04020102020204" pitchFamily="34" charset="0"/>
                </a:rPr>
                <a:t>3-3.25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817B5B0-1384-42C4-A1C9-1302A00230BD}"/>
                </a:ext>
              </a:extLst>
            </p:cNvPr>
            <p:cNvSpPr txBox="1"/>
            <p:nvPr/>
          </p:nvSpPr>
          <p:spPr>
            <a:xfrm rot="18950514">
              <a:off x="9672170" y="5493026"/>
              <a:ext cx="1926280" cy="27699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1200" b="1" dirty="0">
                  <a:latin typeface="Arial Black" panose="020B0A04020102020204" pitchFamily="34" charset="0"/>
                </a:rPr>
                <a:t>3.5-3.75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FA52CFC-010A-433F-92EF-3DF7FAD2F04F}"/>
                </a:ext>
              </a:extLst>
            </p:cNvPr>
            <p:cNvSpPr txBox="1"/>
            <p:nvPr/>
          </p:nvSpPr>
          <p:spPr>
            <a:xfrm rot="18950514">
              <a:off x="10727250" y="5455508"/>
              <a:ext cx="1926280" cy="27699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1200" b="1" dirty="0">
                  <a:latin typeface="Arial Black" panose="020B0A04020102020204" pitchFamily="34" charset="0"/>
                </a:rPr>
                <a:t>4-4.25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450F8D9-688C-4827-9FB6-02578F5A73F5}"/>
                </a:ext>
              </a:extLst>
            </p:cNvPr>
            <p:cNvSpPr txBox="1"/>
            <p:nvPr/>
          </p:nvSpPr>
          <p:spPr>
            <a:xfrm rot="18950514">
              <a:off x="11413915" y="5523999"/>
              <a:ext cx="1926280" cy="27699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1200" b="1" dirty="0">
                  <a:latin typeface="Arial Black" panose="020B0A04020102020204" pitchFamily="34" charset="0"/>
                </a:rPr>
                <a:t>4.5-4.75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8C054F9-1B87-4F46-AFCC-1498A4B05CA9}"/>
                </a:ext>
              </a:extLst>
            </p:cNvPr>
            <p:cNvSpPr txBox="1"/>
            <p:nvPr/>
          </p:nvSpPr>
          <p:spPr>
            <a:xfrm rot="18950514">
              <a:off x="12401692" y="5397192"/>
              <a:ext cx="1926280" cy="27699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1200" b="1" dirty="0">
                  <a:latin typeface="Arial Black" panose="020B0A04020102020204" pitchFamily="34" charset="0"/>
                </a:rPr>
                <a:t>5-5.25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F267040-ACEB-438B-AB17-1102E25301CB}"/>
                </a:ext>
              </a:extLst>
            </p:cNvPr>
            <p:cNvSpPr txBox="1"/>
            <p:nvPr/>
          </p:nvSpPr>
          <p:spPr>
            <a:xfrm rot="18950514">
              <a:off x="5102360" y="5257953"/>
              <a:ext cx="1932755" cy="27699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1200" b="1" dirty="0">
                  <a:latin typeface="Arial Black" panose="020B0A04020102020204" pitchFamily="34" charset="0"/>
                </a:rPr>
                <a:t>0 – 1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Competitiveness of Relative Travel Times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0F465D0-2D5F-4BB7-8D5D-723EE8AD1EA1}"/>
              </a:ext>
            </a:extLst>
          </p:cNvPr>
          <p:cNvGrpSpPr/>
          <p:nvPr/>
        </p:nvGrpSpPr>
        <p:grpSpPr>
          <a:xfrm>
            <a:off x="3301130" y="2324913"/>
            <a:ext cx="711914" cy="2833248"/>
            <a:chOff x="2139263" y="1751806"/>
            <a:chExt cx="598339" cy="316738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E2A9599-9934-441B-B027-F4C6ADD30294}"/>
                </a:ext>
              </a:extLst>
            </p:cNvPr>
            <p:cNvSpPr txBox="1"/>
            <p:nvPr/>
          </p:nvSpPr>
          <p:spPr>
            <a:xfrm>
              <a:off x="2320279" y="4611417"/>
              <a:ext cx="417322" cy="30777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en-US" sz="1400" b="1" dirty="0">
                  <a:latin typeface="Arial Black" panose="020B0A04020102020204" pitchFamily="34" charset="0"/>
                  <a:cs typeface="Calibri" panose="020F0502020204030204" pitchFamily="34" charset="0"/>
                </a:rPr>
                <a:t>2%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D2ECCEA-AAAA-4C03-8699-E38411695BEE}"/>
                </a:ext>
              </a:extLst>
            </p:cNvPr>
            <p:cNvSpPr txBox="1"/>
            <p:nvPr/>
          </p:nvSpPr>
          <p:spPr>
            <a:xfrm>
              <a:off x="2320279" y="3638862"/>
              <a:ext cx="417322" cy="30777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en-US" sz="1400" b="1" dirty="0">
                  <a:latin typeface="Arial Black" panose="020B0A04020102020204" pitchFamily="34" charset="0"/>
                  <a:cs typeface="Calibri" panose="020F0502020204030204" pitchFamily="34" charset="0"/>
                </a:rPr>
                <a:t>6%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866E399-8371-4667-8E01-890320054D72}"/>
                </a:ext>
              </a:extLst>
            </p:cNvPr>
            <p:cNvSpPr txBox="1"/>
            <p:nvPr/>
          </p:nvSpPr>
          <p:spPr>
            <a:xfrm>
              <a:off x="2320279" y="4109341"/>
              <a:ext cx="417322" cy="30777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en-US" sz="1400" b="1" dirty="0">
                  <a:latin typeface="Arial Black" panose="020B0A04020102020204" pitchFamily="34" charset="0"/>
                  <a:cs typeface="Calibri" panose="020F0502020204030204" pitchFamily="34" charset="0"/>
                </a:rPr>
                <a:t>4%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7D8C06C-4E63-493A-B966-7C75A345CD2A}"/>
                </a:ext>
              </a:extLst>
            </p:cNvPr>
            <p:cNvSpPr txBox="1"/>
            <p:nvPr/>
          </p:nvSpPr>
          <p:spPr>
            <a:xfrm>
              <a:off x="2320279" y="3181262"/>
              <a:ext cx="417322" cy="30777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en-US" sz="1400" b="1" dirty="0">
                  <a:latin typeface="Arial Black" panose="020B0A04020102020204" pitchFamily="34" charset="0"/>
                  <a:cs typeface="Calibri" panose="020F0502020204030204" pitchFamily="34" charset="0"/>
                </a:rPr>
                <a:t>8%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B8B3429-AED8-45D2-8AFD-BA5E314D5FF8}"/>
                </a:ext>
              </a:extLst>
            </p:cNvPr>
            <p:cNvSpPr txBox="1"/>
            <p:nvPr/>
          </p:nvSpPr>
          <p:spPr>
            <a:xfrm>
              <a:off x="2139263" y="2713298"/>
              <a:ext cx="598337" cy="30777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en-US" sz="1400" b="1" dirty="0">
                  <a:latin typeface="Arial Black" panose="020B0A04020102020204" pitchFamily="34" charset="0"/>
                  <a:cs typeface="Calibri" panose="020F0502020204030204" pitchFamily="34" charset="0"/>
                </a:rPr>
                <a:t>10%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38284AB-0EA9-4262-8F8E-7A843B77BCBD}"/>
                </a:ext>
              </a:extLst>
            </p:cNvPr>
            <p:cNvSpPr txBox="1"/>
            <p:nvPr/>
          </p:nvSpPr>
          <p:spPr>
            <a:xfrm>
              <a:off x="2139265" y="2247898"/>
              <a:ext cx="598337" cy="30777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en-US" sz="1400" b="1" dirty="0">
                  <a:latin typeface="Arial Black" panose="020B0A04020102020204" pitchFamily="34" charset="0"/>
                  <a:cs typeface="Calibri" panose="020F0502020204030204" pitchFamily="34" charset="0"/>
                </a:rPr>
                <a:t>12%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140A7D6-E199-465B-8372-3E01B5BF8D0A}"/>
                </a:ext>
              </a:extLst>
            </p:cNvPr>
            <p:cNvSpPr txBox="1"/>
            <p:nvPr/>
          </p:nvSpPr>
          <p:spPr>
            <a:xfrm>
              <a:off x="2139265" y="1751806"/>
              <a:ext cx="598337" cy="30777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en-US" sz="1400" b="1" dirty="0">
                  <a:latin typeface="Arial Black" panose="020B0A04020102020204" pitchFamily="34" charset="0"/>
                  <a:cs typeface="Calibri" panose="020F0502020204030204" pitchFamily="34" charset="0"/>
                </a:rPr>
                <a:t>14%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D44F0409-4478-413C-9210-D2BAB41A9B4C}"/>
              </a:ext>
            </a:extLst>
          </p:cNvPr>
          <p:cNvSpPr/>
          <p:nvPr/>
        </p:nvSpPr>
        <p:spPr>
          <a:xfrm flipH="1">
            <a:off x="4112075" y="6097098"/>
            <a:ext cx="3980720" cy="43741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35DC0E9-239F-4D00-8340-1BF724A542BA}"/>
              </a:ext>
            </a:extLst>
          </p:cNvPr>
          <p:cNvSpPr txBox="1"/>
          <p:nvPr/>
        </p:nvSpPr>
        <p:spPr>
          <a:xfrm>
            <a:off x="4112075" y="6122369"/>
            <a:ext cx="4086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Transit to Drive Time Ratio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44F0409-4478-413C-9210-D2BAB41A9B4C}"/>
              </a:ext>
            </a:extLst>
          </p:cNvPr>
          <p:cNvSpPr/>
          <p:nvPr/>
        </p:nvSpPr>
        <p:spPr>
          <a:xfrm flipH="1">
            <a:off x="586167" y="2320271"/>
            <a:ext cx="2833678" cy="43741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b="1" dirty="0"/>
              <a:t>Transit Market Share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27" y="2470623"/>
            <a:ext cx="2549907" cy="311157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3EF745F-D5AD-47B9-8FDF-DE9CA98482B6}"/>
              </a:ext>
            </a:extLst>
          </p:cNvPr>
          <p:cNvGrpSpPr/>
          <p:nvPr/>
        </p:nvGrpSpPr>
        <p:grpSpPr>
          <a:xfrm>
            <a:off x="9381273" y="1414839"/>
            <a:ext cx="2582991" cy="2582991"/>
            <a:chOff x="-6611399" y="815250"/>
            <a:chExt cx="2582991" cy="2582991"/>
          </a:xfrm>
        </p:grpSpPr>
        <p:sp>
          <p:nvSpPr>
            <p:cNvPr id="12" name="Rectangle: Rounded Corners 81">
              <a:extLst>
                <a:ext uri="{FF2B5EF4-FFF2-40B4-BE49-F238E27FC236}">
                  <a16:creationId xmlns:a16="http://schemas.microsoft.com/office/drawing/2014/main" id="{AE73ED79-96B5-4BAC-AFF0-7680FE8787E4}"/>
                </a:ext>
              </a:extLst>
            </p:cNvPr>
            <p:cNvSpPr/>
            <p:nvPr/>
          </p:nvSpPr>
          <p:spPr>
            <a:xfrm>
              <a:off x="-6611399" y="815250"/>
              <a:ext cx="2582991" cy="258299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7B00"/>
                </a:gs>
                <a:gs pos="100000">
                  <a:srgbClr val="D25D00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glow rad="673100">
                <a:srgbClr val="334B97">
                  <a:alpha val="11000"/>
                </a:srgb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FB1981-D7F8-4356-A5C6-BE0FB5C583B4}"/>
                </a:ext>
              </a:extLst>
            </p:cNvPr>
            <p:cNvSpPr txBox="1"/>
            <p:nvPr/>
          </p:nvSpPr>
          <p:spPr>
            <a:xfrm>
              <a:off x="-6466215" y="1253864"/>
              <a:ext cx="2330968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i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When driving </a:t>
              </a:r>
            </a:p>
            <a:p>
              <a:pPr algn="ctr"/>
              <a:r>
                <a:rPr lang="en-US" sz="2200" b="1" i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is over twice </a:t>
              </a:r>
              <a:br>
                <a:rPr lang="en-US" sz="2200" b="1" i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lang="en-US" sz="2200" b="1" i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as fast, transit is less competitive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405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79666" y="2146171"/>
            <a:ext cx="5662216" cy="3992467"/>
          </a:xfrm>
          <a:prstGeom prst="rect">
            <a:avLst/>
          </a:prstGeom>
          <a:gradFill>
            <a:gsLst>
              <a:gs pos="0">
                <a:schemeClr val="tx1">
                  <a:alpha val="30000"/>
                </a:schemeClr>
              </a:gs>
              <a:gs pos="100000">
                <a:schemeClr val="tx2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/>
          <p:cNvSpPr/>
          <p:nvPr/>
        </p:nvSpPr>
        <p:spPr>
          <a:xfrm>
            <a:off x="3268241" y="5006820"/>
            <a:ext cx="964414" cy="96441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75000"/>
                </a:schemeClr>
              </a:gs>
              <a:gs pos="89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Oval 52"/>
          <p:cNvSpPr/>
          <p:nvPr/>
        </p:nvSpPr>
        <p:spPr>
          <a:xfrm>
            <a:off x="841249" y="5368185"/>
            <a:ext cx="1107155" cy="110715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75000"/>
                </a:schemeClr>
              </a:gs>
              <a:gs pos="89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/>
          <p:cNvSpPr/>
          <p:nvPr/>
        </p:nvSpPr>
        <p:spPr>
          <a:xfrm>
            <a:off x="4284917" y="4034542"/>
            <a:ext cx="1993497" cy="1993497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75000"/>
                </a:schemeClr>
              </a:gs>
              <a:gs pos="89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767429" y="2468968"/>
            <a:ext cx="709055" cy="70905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75000"/>
                </a:schemeClr>
              </a:gs>
              <a:gs pos="89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 service designed around longer commute trips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3EF745F-D5AD-47B9-8FDF-DE9CA98482B6}"/>
              </a:ext>
            </a:extLst>
          </p:cNvPr>
          <p:cNvGrpSpPr/>
          <p:nvPr/>
        </p:nvGrpSpPr>
        <p:grpSpPr>
          <a:xfrm>
            <a:off x="8953731" y="2275302"/>
            <a:ext cx="2582991" cy="2582991"/>
            <a:chOff x="-6611399" y="815250"/>
            <a:chExt cx="2582991" cy="2582991"/>
          </a:xfrm>
        </p:grpSpPr>
        <p:sp>
          <p:nvSpPr>
            <p:cNvPr id="8" name="Rectangle: Rounded Corners 81">
              <a:extLst>
                <a:ext uri="{FF2B5EF4-FFF2-40B4-BE49-F238E27FC236}">
                  <a16:creationId xmlns:a16="http://schemas.microsoft.com/office/drawing/2014/main" id="{AE73ED79-96B5-4BAC-AFF0-7680FE8787E4}"/>
                </a:ext>
              </a:extLst>
            </p:cNvPr>
            <p:cNvSpPr/>
            <p:nvPr/>
          </p:nvSpPr>
          <p:spPr>
            <a:xfrm>
              <a:off x="-6611399" y="815250"/>
              <a:ext cx="2582991" cy="258299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7B00"/>
                </a:gs>
                <a:gs pos="100000">
                  <a:srgbClr val="D25D00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glow rad="673100">
                <a:srgbClr val="334B97">
                  <a:alpha val="11000"/>
                </a:srgb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AFB1981-D7F8-4356-A5C6-BE0FB5C583B4}"/>
                </a:ext>
              </a:extLst>
            </p:cNvPr>
            <p:cNvSpPr txBox="1"/>
            <p:nvPr/>
          </p:nvSpPr>
          <p:spPr>
            <a:xfrm>
              <a:off x="-6455582" y="1200699"/>
              <a:ext cx="217119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Short trips represent our  largest potential market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AA98972-B6D4-4229-9119-DEEEB905CB48}"/>
              </a:ext>
            </a:extLst>
          </p:cNvPr>
          <p:cNvSpPr txBox="1"/>
          <p:nvPr/>
        </p:nvSpPr>
        <p:spPr>
          <a:xfrm>
            <a:off x="8808787" y="6028039"/>
            <a:ext cx="2070880" cy="369332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Trip Distance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089B5B1-5791-4615-B443-8A9DFC9859C2}"/>
              </a:ext>
            </a:extLst>
          </p:cNvPr>
          <p:cNvGrpSpPr/>
          <p:nvPr/>
        </p:nvGrpSpPr>
        <p:grpSpPr>
          <a:xfrm>
            <a:off x="135671" y="2119110"/>
            <a:ext cx="2458677" cy="406776"/>
            <a:chOff x="6428070" y="5398366"/>
            <a:chExt cx="2458677" cy="23651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B8C42D8-249F-4D58-890C-0C193F440CCE}"/>
                </a:ext>
              </a:extLst>
            </p:cNvPr>
            <p:cNvSpPr/>
            <p:nvPr/>
          </p:nvSpPr>
          <p:spPr>
            <a:xfrm flipH="1">
              <a:off x="6464172" y="5398366"/>
              <a:ext cx="2408098" cy="23651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A98972-B6D4-4229-9119-DEEEB905CB48}"/>
                </a:ext>
              </a:extLst>
            </p:cNvPr>
            <p:cNvSpPr txBox="1"/>
            <p:nvPr/>
          </p:nvSpPr>
          <p:spPr>
            <a:xfrm>
              <a:off x="6428070" y="5420138"/>
              <a:ext cx="2458677" cy="214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Transit Share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2E23178-1F66-4817-801F-0F734F2D5400}"/>
              </a:ext>
            </a:extLst>
          </p:cNvPr>
          <p:cNvSpPr txBox="1"/>
          <p:nvPr/>
        </p:nvSpPr>
        <p:spPr>
          <a:xfrm>
            <a:off x="7675225" y="2637742"/>
            <a:ext cx="888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16%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C130FC-4DD3-4CAF-BECB-AC710669B575}"/>
              </a:ext>
            </a:extLst>
          </p:cNvPr>
          <p:cNvSpPr txBox="1"/>
          <p:nvPr/>
        </p:nvSpPr>
        <p:spPr>
          <a:xfrm>
            <a:off x="4859330" y="4750186"/>
            <a:ext cx="917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46%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EBEF3A-9BD5-43A0-9366-D15D51C1C8B3}"/>
              </a:ext>
            </a:extLst>
          </p:cNvPr>
          <p:cNvSpPr txBox="1"/>
          <p:nvPr/>
        </p:nvSpPr>
        <p:spPr>
          <a:xfrm>
            <a:off x="3258035" y="5298837"/>
            <a:ext cx="100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22%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28C223-D087-49C4-9B48-825079A724F5}"/>
              </a:ext>
            </a:extLst>
          </p:cNvPr>
          <p:cNvGrpSpPr/>
          <p:nvPr/>
        </p:nvGrpSpPr>
        <p:grpSpPr>
          <a:xfrm>
            <a:off x="2630450" y="2131263"/>
            <a:ext cx="1132561" cy="3493567"/>
            <a:chOff x="1142161" y="9379143"/>
            <a:chExt cx="1132561" cy="349356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3C4DC3B-3168-4246-B134-92F4FC2536FB}"/>
                </a:ext>
              </a:extLst>
            </p:cNvPr>
            <p:cNvSpPr txBox="1"/>
            <p:nvPr/>
          </p:nvSpPr>
          <p:spPr>
            <a:xfrm>
              <a:off x="1142161" y="9379143"/>
              <a:ext cx="10938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7%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015FDD0-2CFA-4D15-A1EA-3C88FF696EC8}"/>
                </a:ext>
              </a:extLst>
            </p:cNvPr>
            <p:cNvSpPr txBox="1"/>
            <p:nvPr/>
          </p:nvSpPr>
          <p:spPr>
            <a:xfrm>
              <a:off x="1145325" y="9917488"/>
              <a:ext cx="10938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6%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E8AD8E9-2053-4E63-91C0-75B7A1DA73C9}"/>
                </a:ext>
              </a:extLst>
            </p:cNvPr>
            <p:cNvSpPr txBox="1"/>
            <p:nvPr/>
          </p:nvSpPr>
          <p:spPr>
            <a:xfrm>
              <a:off x="1161685" y="10449751"/>
              <a:ext cx="10938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5%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DFB4E36-ED47-48AF-97C7-F184F23B1570}"/>
                </a:ext>
              </a:extLst>
            </p:cNvPr>
            <p:cNvSpPr txBox="1"/>
            <p:nvPr/>
          </p:nvSpPr>
          <p:spPr>
            <a:xfrm>
              <a:off x="1153946" y="10964679"/>
              <a:ext cx="10938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4%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1F6C224-4397-4F57-9401-DE05C6E07200}"/>
                </a:ext>
              </a:extLst>
            </p:cNvPr>
            <p:cNvSpPr txBox="1"/>
            <p:nvPr/>
          </p:nvSpPr>
          <p:spPr>
            <a:xfrm>
              <a:off x="1166822" y="11537227"/>
              <a:ext cx="10938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3%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6220FAE-0359-460A-8C76-A794C6838CB2}"/>
                </a:ext>
              </a:extLst>
            </p:cNvPr>
            <p:cNvSpPr txBox="1"/>
            <p:nvPr/>
          </p:nvSpPr>
          <p:spPr>
            <a:xfrm>
              <a:off x="1172358" y="12026685"/>
              <a:ext cx="10938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2%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633D0F5-6C42-4C6D-BA02-44FCCE747072}"/>
                </a:ext>
              </a:extLst>
            </p:cNvPr>
            <p:cNvSpPr txBox="1"/>
            <p:nvPr/>
          </p:nvSpPr>
          <p:spPr>
            <a:xfrm>
              <a:off x="1180904" y="12564933"/>
              <a:ext cx="10938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1%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15DB3236-0755-4F6C-B31D-94966BD3A65F}"/>
              </a:ext>
            </a:extLst>
          </p:cNvPr>
          <p:cNvSpPr txBox="1"/>
          <p:nvPr/>
        </p:nvSpPr>
        <p:spPr>
          <a:xfrm>
            <a:off x="3347421" y="6113102"/>
            <a:ext cx="10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0-1 mi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42A9FD3-FDF2-4D2A-AD9E-6F830EB89340}"/>
              </a:ext>
            </a:extLst>
          </p:cNvPr>
          <p:cNvSpPr txBox="1"/>
          <p:nvPr/>
        </p:nvSpPr>
        <p:spPr>
          <a:xfrm>
            <a:off x="4931275" y="6113102"/>
            <a:ext cx="10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1-5 mi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D3CC95B-1FC5-4958-AC1A-3550C4CF5DAC}"/>
              </a:ext>
            </a:extLst>
          </p:cNvPr>
          <p:cNvSpPr txBox="1"/>
          <p:nvPr/>
        </p:nvSpPr>
        <p:spPr>
          <a:xfrm>
            <a:off x="6395265" y="6113102"/>
            <a:ext cx="10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5-10 mi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355E41D-44F5-4B3D-A4B4-932BA1D6AC31}"/>
              </a:ext>
            </a:extLst>
          </p:cNvPr>
          <p:cNvSpPr txBox="1"/>
          <p:nvPr/>
        </p:nvSpPr>
        <p:spPr>
          <a:xfrm>
            <a:off x="7714968" y="6113102"/>
            <a:ext cx="10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10+ mi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871E46F-B6F7-4091-936E-3E48401E0387}"/>
              </a:ext>
            </a:extLst>
          </p:cNvPr>
          <p:cNvCxnSpPr/>
          <p:nvPr/>
        </p:nvCxnSpPr>
        <p:spPr>
          <a:xfrm>
            <a:off x="3093993" y="5493710"/>
            <a:ext cx="379379" cy="0"/>
          </a:xfrm>
          <a:prstGeom prst="line">
            <a:avLst/>
          </a:prstGeom>
          <a:ln w="34925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149E8FA-454A-4C94-82A3-8CC275D513C6}"/>
              </a:ext>
            </a:extLst>
          </p:cNvPr>
          <p:cNvCxnSpPr>
            <a:cxnSpLocks/>
          </p:cNvCxnSpPr>
          <p:nvPr/>
        </p:nvCxnSpPr>
        <p:spPr>
          <a:xfrm>
            <a:off x="3093993" y="4948961"/>
            <a:ext cx="1964987" cy="0"/>
          </a:xfrm>
          <a:prstGeom prst="line">
            <a:avLst/>
          </a:prstGeom>
          <a:ln w="34925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F0B3568-1461-43FE-8230-4E91FEA49771}"/>
              </a:ext>
            </a:extLst>
          </p:cNvPr>
          <p:cNvCxnSpPr>
            <a:cxnSpLocks/>
          </p:cNvCxnSpPr>
          <p:nvPr/>
        </p:nvCxnSpPr>
        <p:spPr>
          <a:xfrm>
            <a:off x="3093993" y="3363353"/>
            <a:ext cx="3554269" cy="0"/>
          </a:xfrm>
          <a:prstGeom prst="line">
            <a:avLst/>
          </a:prstGeom>
          <a:ln w="34925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70F0728-0937-44AD-8812-853E38EB69D7}"/>
              </a:ext>
            </a:extLst>
          </p:cNvPr>
          <p:cNvCxnSpPr>
            <a:cxnSpLocks/>
          </p:cNvCxnSpPr>
          <p:nvPr/>
        </p:nvCxnSpPr>
        <p:spPr>
          <a:xfrm>
            <a:off x="3093993" y="2838059"/>
            <a:ext cx="4784452" cy="0"/>
          </a:xfrm>
          <a:prstGeom prst="line">
            <a:avLst/>
          </a:prstGeom>
          <a:ln w="34925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8F2BE3D1-CF97-459A-86A6-85F3688307E0}"/>
              </a:ext>
            </a:extLst>
          </p:cNvPr>
          <p:cNvSpPr txBox="1"/>
          <p:nvPr/>
        </p:nvSpPr>
        <p:spPr>
          <a:xfrm>
            <a:off x="969637" y="5525141"/>
            <a:ext cx="762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% of total trips</a:t>
            </a:r>
          </a:p>
        </p:txBody>
      </p:sp>
      <p:sp>
        <p:nvSpPr>
          <p:cNvPr id="50" name="Oval 49"/>
          <p:cNvSpPr/>
          <p:nvPr/>
        </p:nvSpPr>
        <p:spPr>
          <a:xfrm>
            <a:off x="6503524" y="3020229"/>
            <a:ext cx="709055" cy="70905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75000"/>
                </a:schemeClr>
              </a:gs>
              <a:gs pos="89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4D3926-54D2-49D6-9271-1849BF479EA7}"/>
              </a:ext>
            </a:extLst>
          </p:cNvPr>
          <p:cNvSpPr txBox="1"/>
          <p:nvPr/>
        </p:nvSpPr>
        <p:spPr>
          <a:xfrm>
            <a:off x="6338877" y="3166688"/>
            <a:ext cx="103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16%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33" y="2990985"/>
            <a:ext cx="2183383" cy="109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3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9A32D42A-96FD-47AD-A052-21116C21AB3A}"/>
              </a:ext>
            </a:extLst>
          </p:cNvPr>
          <p:cNvSpPr/>
          <p:nvPr/>
        </p:nvSpPr>
        <p:spPr>
          <a:xfrm>
            <a:off x="4553368" y="0"/>
            <a:ext cx="5950692" cy="149618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666" y="88495"/>
            <a:ext cx="1659787" cy="1310267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066" y="249978"/>
            <a:ext cx="4064430" cy="1185969"/>
          </a:xfrm>
        </p:spPr>
        <p:txBody>
          <a:bodyPr/>
          <a:lstStyle/>
          <a:p>
            <a:r>
              <a:rPr lang="en-US" dirty="0"/>
              <a:t>Key Takeaways</a:t>
            </a:r>
          </a:p>
        </p:txBody>
      </p:sp>
      <p:sp>
        <p:nvSpPr>
          <p:cNvPr id="3" name="Rectangle: Rounded Corners 42">
            <a:extLst>
              <a:ext uri="{FF2B5EF4-FFF2-40B4-BE49-F238E27FC236}">
                <a16:creationId xmlns:a16="http://schemas.microsoft.com/office/drawing/2014/main" id="{3EF3C8AF-0FDD-4793-BD60-B89C0F85C884}"/>
              </a:ext>
            </a:extLst>
          </p:cNvPr>
          <p:cNvSpPr/>
          <p:nvPr/>
        </p:nvSpPr>
        <p:spPr>
          <a:xfrm>
            <a:off x="4553368" y="1496188"/>
            <a:ext cx="5950692" cy="2548987"/>
          </a:xfrm>
          <a:prstGeom prst="roundRect">
            <a:avLst>
              <a:gd name="adj" fmla="val 0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837235-6BFF-4C2F-A18D-96CE9677281B}"/>
              </a:ext>
            </a:extLst>
          </p:cNvPr>
          <p:cNvGrpSpPr/>
          <p:nvPr/>
        </p:nvGrpSpPr>
        <p:grpSpPr>
          <a:xfrm>
            <a:off x="1360059" y="4050565"/>
            <a:ext cx="9144001" cy="2533529"/>
            <a:chOff x="-13880" y="4159783"/>
            <a:chExt cx="9144001" cy="253352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0688612-0169-4735-8D46-54A36CDBD453}"/>
                </a:ext>
              </a:extLst>
            </p:cNvPr>
            <p:cNvSpPr/>
            <p:nvPr/>
          </p:nvSpPr>
          <p:spPr>
            <a:xfrm>
              <a:off x="-13880" y="4159783"/>
              <a:ext cx="3193309" cy="2533529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CC9842A-1336-4929-BBB4-01FC3DA81700}"/>
                </a:ext>
              </a:extLst>
            </p:cNvPr>
            <p:cNvGrpSpPr/>
            <p:nvPr/>
          </p:nvGrpSpPr>
          <p:grpSpPr>
            <a:xfrm>
              <a:off x="261481" y="4167965"/>
              <a:ext cx="8868640" cy="2525347"/>
              <a:chOff x="261481" y="4167965"/>
              <a:chExt cx="8868640" cy="2525347"/>
            </a:xfrm>
          </p:grpSpPr>
          <p:sp>
            <p:nvSpPr>
              <p:cNvPr id="7" name="Rectangle: Rounded Corners 77">
                <a:extLst>
                  <a:ext uri="{FF2B5EF4-FFF2-40B4-BE49-F238E27FC236}">
                    <a16:creationId xmlns:a16="http://schemas.microsoft.com/office/drawing/2014/main" id="{B2CCE1D8-2074-4BBD-9B03-F1F2174DBC5C}"/>
                  </a:ext>
                </a:extLst>
              </p:cNvPr>
              <p:cNvSpPr/>
              <p:nvPr/>
            </p:nvSpPr>
            <p:spPr>
              <a:xfrm>
                <a:off x="3179429" y="4167965"/>
                <a:ext cx="5950692" cy="2525347"/>
              </a:xfrm>
              <a:prstGeom prst="roundRect">
                <a:avLst>
                  <a:gd name="adj" fmla="val 0"/>
                </a:avLst>
              </a:prstGeom>
              <a:gradFill>
                <a:gsLst>
                  <a:gs pos="5600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91EA718-9936-498C-948E-106E0DABF4B2}"/>
                  </a:ext>
                </a:extLst>
              </p:cNvPr>
              <p:cNvSpPr txBox="1"/>
              <p:nvPr/>
            </p:nvSpPr>
            <p:spPr>
              <a:xfrm>
                <a:off x="261481" y="4555196"/>
                <a:ext cx="1926280" cy="400110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Other Trips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C0C26F-C7C1-4C4C-8448-818047724DB5}"/>
                  </a:ext>
                </a:extLst>
              </p:cNvPr>
              <p:cNvSpPr txBox="1"/>
              <p:nvPr/>
            </p:nvSpPr>
            <p:spPr>
              <a:xfrm>
                <a:off x="3608131" y="4555196"/>
                <a:ext cx="2320145" cy="1661993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en-US" sz="1700" b="1" dirty="0">
                    <a:solidFill>
                      <a:srgbClr val="FFFF00"/>
                    </a:solidFill>
                  </a:rPr>
                  <a:t> </a:t>
                </a:r>
              </a:p>
              <a:p>
                <a:r>
                  <a:rPr lang="en-US" sz="1700" b="1" dirty="0"/>
                  <a:t>60% of all trips</a:t>
                </a:r>
              </a:p>
              <a:p>
                <a:r>
                  <a:rPr lang="en-US" sz="17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2% transit market share</a:t>
                </a:r>
              </a:p>
              <a:p>
                <a:endParaRPr lang="en-US" sz="1700" b="1" dirty="0">
                  <a:solidFill>
                    <a:srgbClr val="FFFF00"/>
                  </a:solidFill>
                </a:endParaRPr>
              </a:p>
              <a:p>
                <a:endParaRPr lang="en-US" sz="17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7C0C26F-C7C1-4C4C-8448-818047724DB5}"/>
                  </a:ext>
                </a:extLst>
              </p:cNvPr>
              <p:cNvSpPr txBox="1"/>
              <p:nvPr/>
            </p:nvSpPr>
            <p:spPr>
              <a:xfrm>
                <a:off x="6489602" y="4816806"/>
                <a:ext cx="2426079" cy="1400383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en-US" sz="1700" b="1" dirty="0"/>
                  <a:t>24% of all trips</a:t>
                </a:r>
              </a:p>
              <a:p>
                <a:r>
                  <a:rPr lang="en-US" sz="17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4% transit market share</a:t>
                </a:r>
              </a:p>
              <a:p>
                <a:endParaRPr lang="en-US" sz="1700" b="1" dirty="0">
                  <a:solidFill>
                    <a:srgbClr val="FFFF00"/>
                  </a:solidFill>
                </a:endParaRPr>
              </a:p>
              <a:p>
                <a:endParaRPr lang="en-US" sz="17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05DB386-533A-4135-95B3-302280F3D83A}"/>
                  </a:ext>
                </a:extLst>
              </p:cNvPr>
              <p:cNvSpPr txBox="1"/>
              <p:nvPr/>
            </p:nvSpPr>
            <p:spPr>
              <a:xfrm>
                <a:off x="1476910" y="6032523"/>
                <a:ext cx="1926280" cy="369332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en-US" i="1" dirty="0">
                    <a:solidFill>
                      <a:schemeClr val="bg1"/>
                    </a:solidFill>
                  </a:rPr>
                  <a:t>All Day</a:t>
                </a:r>
              </a:p>
            </p:txBody>
          </p:sp>
        </p:grp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A32D42A-96FD-47AD-A052-21116C21AB3A}"/>
              </a:ext>
            </a:extLst>
          </p:cNvPr>
          <p:cNvSpPr/>
          <p:nvPr/>
        </p:nvSpPr>
        <p:spPr>
          <a:xfrm>
            <a:off x="1360059" y="1494428"/>
            <a:ext cx="3193309" cy="255074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A061DD6-9ED5-429B-99F1-D8ADFB356F7E}"/>
              </a:ext>
            </a:extLst>
          </p:cNvPr>
          <p:cNvGrpSpPr/>
          <p:nvPr/>
        </p:nvGrpSpPr>
        <p:grpSpPr>
          <a:xfrm>
            <a:off x="1360060" y="4046935"/>
            <a:ext cx="9157880" cy="0"/>
            <a:chOff x="-13879" y="3429000"/>
            <a:chExt cx="9157880" cy="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4E8540C-C617-4643-9C30-7266B4D5CF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16739" y="3429000"/>
              <a:ext cx="6127262" cy="0"/>
            </a:xfrm>
            <a:prstGeom prst="line">
              <a:avLst/>
            </a:prstGeom>
            <a:ln w="19050">
              <a:solidFill>
                <a:srgbClr val="E6E6E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1EBCF7A-DF91-45B6-8049-92CE454828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3879" y="3429000"/>
              <a:ext cx="3193308" cy="0"/>
            </a:xfrm>
            <a:prstGeom prst="line">
              <a:avLst/>
            </a:prstGeom>
            <a:ln w="19050">
              <a:solidFill>
                <a:srgbClr val="FF7B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05DB386-533A-4135-95B3-302280F3D83A}"/>
              </a:ext>
            </a:extLst>
          </p:cNvPr>
          <p:cNvSpPr txBox="1"/>
          <p:nvPr/>
        </p:nvSpPr>
        <p:spPr>
          <a:xfrm>
            <a:off x="1541796" y="1752168"/>
            <a:ext cx="2277611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Commute Trips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F2338C-656C-4162-8CA2-1377A780D4E8}"/>
              </a:ext>
            </a:extLst>
          </p:cNvPr>
          <p:cNvSpPr txBox="1"/>
          <p:nvPr/>
        </p:nvSpPr>
        <p:spPr>
          <a:xfrm>
            <a:off x="4891118" y="2212785"/>
            <a:ext cx="2455380" cy="166199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700" b="1" dirty="0"/>
              <a:t>8% of all trips</a:t>
            </a:r>
          </a:p>
          <a:p>
            <a:r>
              <a:rPr lang="en-US" sz="17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5% transit market share</a:t>
            </a:r>
          </a:p>
          <a:p>
            <a:endParaRPr lang="en-US" sz="1700" b="1" dirty="0">
              <a:solidFill>
                <a:srgbClr val="FFFF00"/>
              </a:solidFill>
            </a:endParaRPr>
          </a:p>
          <a:p>
            <a:endParaRPr lang="en-US" sz="1700" b="1" dirty="0">
              <a:solidFill>
                <a:srgbClr val="FFFF00"/>
              </a:solidFill>
            </a:endParaRPr>
          </a:p>
          <a:p>
            <a:endParaRPr lang="en-US" sz="1700" b="1" dirty="0">
              <a:solidFill>
                <a:srgbClr val="FFFF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A61F03-635E-4826-8024-D6ED1A81A1FE}"/>
              </a:ext>
            </a:extLst>
          </p:cNvPr>
          <p:cNvSpPr txBox="1"/>
          <p:nvPr/>
        </p:nvSpPr>
        <p:spPr>
          <a:xfrm>
            <a:off x="7770670" y="2212785"/>
            <a:ext cx="2486919" cy="140038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700" b="1" dirty="0"/>
              <a:t>8% of all trips</a:t>
            </a:r>
          </a:p>
          <a:p>
            <a:r>
              <a:rPr lang="en-US" sz="17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9% transit market share</a:t>
            </a:r>
          </a:p>
          <a:p>
            <a:endParaRPr lang="en-US" sz="1700" b="1" dirty="0">
              <a:solidFill>
                <a:srgbClr val="FFFF00"/>
              </a:solidFill>
            </a:endParaRPr>
          </a:p>
          <a:p>
            <a:endParaRPr lang="en-US" sz="1700" b="1" dirty="0">
              <a:solidFill>
                <a:srgbClr val="FFFF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DE8D20-1328-44A5-8AEC-0D2DD1B01442}"/>
              </a:ext>
            </a:extLst>
          </p:cNvPr>
          <p:cNvSpPr txBox="1"/>
          <p:nvPr/>
        </p:nvSpPr>
        <p:spPr>
          <a:xfrm>
            <a:off x="4126091" y="60063"/>
            <a:ext cx="2854298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Short Distance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F13266-7148-4FFF-A530-118149C4EA94}"/>
              </a:ext>
            </a:extLst>
          </p:cNvPr>
          <p:cNvSpPr txBox="1"/>
          <p:nvPr/>
        </p:nvSpPr>
        <p:spPr>
          <a:xfrm>
            <a:off x="8077039" y="69173"/>
            <a:ext cx="2854298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Long Distance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5DB386-533A-4135-95B3-302280F3D83A}"/>
              </a:ext>
            </a:extLst>
          </p:cNvPr>
          <p:cNvSpPr txBox="1"/>
          <p:nvPr/>
        </p:nvSpPr>
        <p:spPr>
          <a:xfrm>
            <a:off x="5478835" y="1125096"/>
            <a:ext cx="1926280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Frequency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5DB386-533A-4135-95B3-302280F3D83A}"/>
              </a:ext>
            </a:extLst>
          </p:cNvPr>
          <p:cNvSpPr txBox="1"/>
          <p:nvPr/>
        </p:nvSpPr>
        <p:spPr>
          <a:xfrm>
            <a:off x="2899784" y="3313805"/>
            <a:ext cx="1926280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cs typeface="Calibri" panose="020F0502020204030204" pitchFamily="34" charset="0"/>
              </a:rPr>
              <a:t>Peak Hour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5DB386-533A-4135-95B3-302280F3D83A}"/>
              </a:ext>
            </a:extLst>
          </p:cNvPr>
          <p:cNvSpPr txBox="1"/>
          <p:nvPr/>
        </p:nvSpPr>
        <p:spPr>
          <a:xfrm>
            <a:off x="8764171" y="1125096"/>
            <a:ext cx="1926280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Speed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4C0CEDB-5DCA-4F83-ACDF-7B581684A5AF}"/>
              </a:ext>
            </a:extLst>
          </p:cNvPr>
          <p:cNvGrpSpPr/>
          <p:nvPr/>
        </p:nvGrpSpPr>
        <p:grpSpPr>
          <a:xfrm>
            <a:off x="7584279" y="1587706"/>
            <a:ext cx="2364189" cy="2364189"/>
            <a:chOff x="441719" y="401679"/>
            <a:chExt cx="2490175" cy="2490175"/>
          </a:xfrm>
        </p:grpSpPr>
        <p:sp>
          <p:nvSpPr>
            <p:cNvPr id="36" name="Rectangle: Rounded Corners 75">
              <a:extLst>
                <a:ext uri="{FF2B5EF4-FFF2-40B4-BE49-F238E27FC236}">
                  <a16:creationId xmlns:a16="http://schemas.microsoft.com/office/drawing/2014/main" id="{FD9DAB03-8829-4A68-9A1A-65CF11DE84B6}"/>
                </a:ext>
              </a:extLst>
            </p:cNvPr>
            <p:cNvSpPr/>
            <p:nvPr/>
          </p:nvSpPr>
          <p:spPr>
            <a:xfrm>
              <a:off x="441719" y="401679"/>
              <a:ext cx="2490175" cy="2490175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glow rad="673100">
                <a:srgbClr val="334B97">
                  <a:alpha val="11000"/>
                </a:srgb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2396D39-86AE-432B-A150-81D54271866D}"/>
                </a:ext>
              </a:extLst>
            </p:cNvPr>
            <p:cNvSpPr txBox="1"/>
            <p:nvPr/>
          </p:nvSpPr>
          <p:spPr>
            <a:xfrm>
              <a:off x="578760" y="696895"/>
              <a:ext cx="2220594" cy="1847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Metro is successful here and should continue to focus on this travel market.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DB84947-234B-4854-AB6E-2DCD09177454}"/>
              </a:ext>
            </a:extLst>
          </p:cNvPr>
          <p:cNvGrpSpPr/>
          <p:nvPr/>
        </p:nvGrpSpPr>
        <p:grpSpPr>
          <a:xfrm>
            <a:off x="4759696" y="4116301"/>
            <a:ext cx="2368296" cy="2368295"/>
            <a:chOff x="441719" y="308863"/>
            <a:chExt cx="2494501" cy="2494501"/>
          </a:xfrm>
        </p:grpSpPr>
        <p:sp>
          <p:nvSpPr>
            <p:cNvPr id="39" name="Rectangle: Rounded Corners 80">
              <a:extLst>
                <a:ext uri="{FF2B5EF4-FFF2-40B4-BE49-F238E27FC236}">
                  <a16:creationId xmlns:a16="http://schemas.microsoft.com/office/drawing/2014/main" id="{667740A6-449A-4641-9DA4-ECC3D13E6333}"/>
                </a:ext>
              </a:extLst>
            </p:cNvPr>
            <p:cNvSpPr/>
            <p:nvPr/>
          </p:nvSpPr>
          <p:spPr>
            <a:xfrm>
              <a:off x="441719" y="308863"/>
              <a:ext cx="2494501" cy="2494501"/>
            </a:xfrm>
            <a:prstGeom prst="roundRect">
              <a:avLst>
                <a:gd name="adj" fmla="val 50000"/>
              </a:avLst>
            </a:prstGeom>
            <a:solidFill>
              <a:srgbClr val="FF7B00"/>
            </a:solidFill>
            <a:ln>
              <a:noFill/>
            </a:ln>
            <a:effectLst>
              <a:glow rad="673100">
                <a:srgbClr val="334B97">
                  <a:alpha val="11000"/>
                </a:srgb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BBC5766-89A4-4B22-A6FC-972D776FECF7}"/>
                </a:ext>
              </a:extLst>
            </p:cNvPr>
            <p:cNvSpPr txBox="1"/>
            <p:nvPr/>
          </p:nvSpPr>
          <p:spPr>
            <a:xfrm>
              <a:off x="478442" y="397214"/>
              <a:ext cx="2381515" cy="230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Metro is not competing well in our biggest potential market and needs to rethink service to better capture </a:t>
              </a:r>
              <a:br>
                <a:rPr lang="en-US" sz="17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</a:br>
              <a:r>
                <a:rPr lang="en-US" sz="17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short trips.</a:t>
              </a: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242611C-D6B3-4691-881B-4C181F8426CC}"/>
              </a:ext>
            </a:extLst>
          </p:cNvPr>
          <p:cNvCxnSpPr>
            <a:cxnSpLocks/>
          </p:cNvCxnSpPr>
          <p:nvPr/>
        </p:nvCxnSpPr>
        <p:spPr>
          <a:xfrm>
            <a:off x="7510319" y="4079242"/>
            <a:ext cx="0" cy="2491149"/>
          </a:xfrm>
          <a:prstGeom prst="line">
            <a:avLst/>
          </a:prstGeom>
          <a:ln w="19050">
            <a:solidFill>
              <a:srgbClr val="E6E6E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27" y="4833001"/>
            <a:ext cx="2036240" cy="101917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788" y="2010652"/>
            <a:ext cx="2438543" cy="121927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150" y="391876"/>
            <a:ext cx="1613354" cy="80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3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9ED803-2335-4396-B1AA-11B540FE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43" y="275862"/>
            <a:ext cx="11049000" cy="1240155"/>
          </a:xfrm>
        </p:spPr>
        <p:txBody>
          <a:bodyPr/>
          <a:lstStyle/>
          <a:p>
            <a:r>
              <a:rPr lang="en-US" dirty="0"/>
              <a:t>Transit Market Profiles (Strategic Planning)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9716ED4-5468-41EB-8BE2-7C502D0DE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16"/>
          <a:stretch/>
        </p:blipFill>
        <p:spPr>
          <a:xfrm>
            <a:off x="825362" y="1621155"/>
            <a:ext cx="10541275" cy="496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87451"/>
      </p:ext>
    </p:extLst>
  </p:cSld>
  <p:clrMapOvr>
    <a:masterClrMapping/>
  </p:clrMapOvr>
</p:sld>
</file>

<file path=ppt/theme/theme1.xml><?xml version="1.0" encoding="utf-8"?>
<a:theme xmlns:a="http://schemas.openxmlformats.org/drawingml/2006/main" name="LBF">
  <a:themeElements>
    <a:clrScheme name="Custom 3">
      <a:dk1>
        <a:srgbClr val="3F4D55"/>
      </a:dk1>
      <a:lt1>
        <a:srgbClr val="FFFFFF"/>
      </a:lt1>
      <a:dk2>
        <a:srgbClr val="3F4D55"/>
      </a:dk2>
      <a:lt2>
        <a:srgbClr val="FFFFFF"/>
      </a:lt2>
      <a:accent1>
        <a:srgbClr val="25BED5"/>
      </a:accent1>
      <a:accent2>
        <a:srgbClr val="2BA570"/>
      </a:accent2>
      <a:accent3>
        <a:srgbClr val="6A7CB8"/>
      </a:accent3>
      <a:accent4>
        <a:srgbClr val="97C21C"/>
      </a:accent4>
      <a:accent5>
        <a:srgbClr val="2494D8"/>
      </a:accent5>
      <a:accent6>
        <a:srgbClr val="F88113"/>
      </a:accent6>
      <a:hlink>
        <a:srgbClr val="1A6FA2"/>
      </a:hlink>
      <a:folHlink>
        <a:srgbClr val="465793"/>
      </a:folHlink>
    </a:clrScheme>
    <a:fontScheme name="Custom 2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CSBlu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2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2_widescreen" id="{48D3CE1C-EE88-4647-9B82-FF58A9E8A43B}" vid="{55FA68FB-2A10-491C-9A42-B0F0CF1A4E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11782</TotalTime>
  <Words>880</Words>
  <Application>Microsoft Office PowerPoint</Application>
  <PresentationFormat>Widescreen</PresentationFormat>
  <Paragraphs>219</Paragraphs>
  <Slides>15</Slides>
  <Notes>5</Notes>
  <HiddenSlides>7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 Black</vt:lpstr>
      <vt:lpstr>Calibri</vt:lpstr>
      <vt:lpstr>Courier New</vt:lpstr>
      <vt:lpstr>Wingdings</vt:lpstr>
      <vt:lpstr>LBF</vt:lpstr>
      <vt:lpstr>Using Big Data in Transit Market Research - Findings from Los Angeles</vt:lpstr>
      <vt:lpstr>Background &amp; Study Motivation</vt:lpstr>
      <vt:lpstr>Understanding the Transit Market</vt:lpstr>
      <vt:lpstr>Measuring Transit Competitiveness</vt:lpstr>
      <vt:lpstr>Transit Customer Segments</vt:lpstr>
      <vt:lpstr>Competitiveness of Relative Travel Times</vt:lpstr>
      <vt:lpstr>Transit service designed around longer commute trips</vt:lpstr>
      <vt:lpstr>Key Takeaways</vt:lpstr>
      <vt:lpstr>Transit Market Profiles (Strategic Planning)</vt:lpstr>
      <vt:lpstr>PowerPoint Presentation</vt:lpstr>
      <vt:lpstr>Impacts</vt:lpstr>
      <vt:lpstr>PowerPoint Presentation</vt:lpstr>
      <vt:lpstr>PowerPoint Presentation</vt:lpstr>
      <vt:lpstr>PowerPoint Presentation</vt:lpstr>
      <vt:lpstr>PowerPoint Presentation</vt:lpstr>
    </vt:vector>
  </TitlesOfParts>
  <Company>Cambridge Systematics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Ronald Basile</dc:creator>
  <cp:lastModifiedBy>Jason Lemp</cp:lastModifiedBy>
  <cp:revision>377</cp:revision>
  <cp:lastPrinted>2018-08-29T15:29:53Z</cp:lastPrinted>
  <dcterms:created xsi:type="dcterms:W3CDTF">2018-08-02T14:23:40Z</dcterms:created>
  <dcterms:modified xsi:type="dcterms:W3CDTF">2019-05-31T16:13:17Z</dcterms:modified>
</cp:coreProperties>
</file>