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8" r:id="rId2"/>
    <p:sldId id="310" r:id="rId3"/>
    <p:sldId id="312" r:id="rId4"/>
    <p:sldId id="266" r:id="rId5"/>
    <p:sldId id="307" r:id="rId6"/>
    <p:sldId id="300" r:id="rId7"/>
    <p:sldId id="280" r:id="rId8"/>
    <p:sldId id="294" r:id="rId9"/>
    <p:sldId id="304" r:id="rId10"/>
    <p:sldId id="268" r:id="rId11"/>
    <p:sldId id="31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>
      <p:cViewPr varScale="1">
        <p:scale>
          <a:sx n="59" d="100"/>
          <a:sy n="59" d="100"/>
        </p:scale>
        <p:origin x="21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EMP\MY%20TABLEAU%20FILES\UT%20comparison\ut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EMP\MY%20TABLEAU%20FILES\University%20Analysis\UT%20Analysis%20for%20TRB%20presentation_519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EMP\MY%20TABLEAU%20FILES\University%20Analysis\UT%20Analysis%20for%20TRB%20presentation_51920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EMP\MY%20TABLEAU%20FILES\University%20Analysis\UT%20Analysis%20for%20TRB%20presentation_51920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EMP\MY%20TABLEAU%20FILES\University%20Analysis\UT%20Analysis%20for%20TRB%20presentation_51920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EMP\MY%20TABLEAU%20FILES\University%20Analysis\UT%20Analysis%20for%20TRB%20presentation_51920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hPercent val="150"/>
      <c:rotY val="0"/>
      <c:depthPercent val="2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943505105314775"/>
          <c:y val="0.2563699081519385"/>
          <c:w val="0.71567680534738221"/>
          <c:h val="0.56728736582436801"/>
        </c:manualLayout>
      </c:layout>
      <c:pie3DChart>
        <c:varyColors val="1"/>
        <c:ser>
          <c:idx val="0"/>
          <c:order val="0"/>
          <c:tx>
            <c:v>UT Austin</c:v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018-44C4-8B53-9BCBF0CBE7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018-44C4-8B53-9BCBF0CBE7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018-44C4-8B53-9BCBF0CBE7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018-44C4-8B53-9BCBF0CBE71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018-44C4-8B53-9BCBF0CBE71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018-44C4-8B53-9BCBF0CBE71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018-44C4-8B53-9BCBF0CBE71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B018-44C4-8B53-9BCBF0CBE71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B018-44C4-8B53-9BCBF0CBE71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B018-44C4-8B53-9BCBF0CBE71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B018-44C4-8B53-9BCBF0CBE71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18-44C4-8B53-9BCBF0CBE715}"/>
                </c:ext>
              </c:extLst>
            </c:dLbl>
            <c:dLbl>
              <c:idx val="1"/>
              <c:layout>
                <c:manualLayout>
                  <c:x val="-0.15833936911268004"/>
                  <c:y val="9.43810799001699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/>
                      <a:t>Work
</a:t>
                    </a:r>
                    <a:fld id="{D89AA590-CE19-4A0B-B0E0-709811E5E92F}" type="PERCENTAGE">
                      <a:rPr lang="en-US" baseline="0" smtClean="0"/>
                      <a:pPr>
                        <a:defRPr sz="1200"/>
                      </a:pPr>
                      <a:t>[PERCENTAGE]</a:t>
                    </a:fld>
                    <a:endParaRPr 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54550133462477"/>
                      <c:h val="0.181849883008089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018-44C4-8B53-9BCBF0CBE715}"/>
                </c:ext>
              </c:extLst>
            </c:dLbl>
            <c:dLbl>
              <c:idx val="2"/>
              <c:layout>
                <c:manualLayout>
                  <c:x val="0.33279397687014028"/>
                  <c:y val="-0.235918284772722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35307231870469"/>
                      <c:h val="0.230464122238484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018-44C4-8B53-9BCBF0CBE715}"/>
                </c:ext>
              </c:extLst>
            </c:dLbl>
            <c:dLbl>
              <c:idx val="3"/>
              <c:layout>
                <c:manualLayout>
                  <c:x val="-0.13620244218216898"/>
                  <c:y val="-1.458891208941593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62914067775011"/>
                      <c:h val="0.147938390725220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018-44C4-8B53-9BCBF0CBE71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18-44C4-8B53-9BCBF0CBE715}"/>
                </c:ext>
              </c:extLst>
            </c:dLbl>
            <c:dLbl>
              <c:idx val="5"/>
              <c:layout>
                <c:manualLayout>
                  <c:x val="-2.965113735783027E-2"/>
                  <c:y val="-6.7218576844561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018-44C4-8B53-9BCBF0CBE715}"/>
                </c:ext>
              </c:extLst>
            </c:dLbl>
            <c:dLbl>
              <c:idx val="6"/>
              <c:layout>
                <c:manualLayout>
                  <c:x val="0.1585988515852792"/>
                  <c:y val="-5.14504991157450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84366792525163"/>
                      <c:h val="0.255818892286782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B018-44C4-8B53-9BCBF0CBE71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018-44C4-8B53-9BCBF0CBE71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018-44C4-8B53-9BCBF0CBE71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018-44C4-8B53-9BCBF0CBE71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018-44C4-8B53-9BCBF0CBE7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'UT Purpose'!$P$1:$Z$1</c:f>
              <c:strCache>
                <c:ptCount val="11"/>
                <c:pt idx="0">
                  <c:v> Return Home</c:v>
                </c:pt>
                <c:pt idx="1">
                  <c:v> Work Related</c:v>
                </c:pt>
                <c:pt idx="2">
                  <c:v> School </c:v>
                </c:pt>
                <c:pt idx="3">
                  <c:v> Social Visit</c:v>
                </c:pt>
                <c:pt idx="4">
                  <c:v> Shop</c:v>
                </c:pt>
                <c:pt idx="5">
                  <c:v> Eat Out</c:v>
                </c:pt>
                <c:pt idx="6">
                  <c:v> Personal Business</c:v>
                </c:pt>
                <c:pt idx="7">
                  <c:v> Pick Up / Drop Off Passenger</c:v>
                </c:pt>
                <c:pt idx="8">
                  <c:v> Change Travel Mode</c:v>
                </c:pt>
                <c:pt idx="9">
                  <c:v> Delivery </c:v>
                </c:pt>
                <c:pt idx="10">
                  <c:v> Other </c:v>
                </c:pt>
              </c:strCache>
            </c:strRef>
          </c:cat>
          <c:val>
            <c:numRef>
              <c:f>'UT Purpose'!$P$2:$Z$2</c:f>
              <c:numCache>
                <c:formatCode>0%</c:formatCode>
                <c:ptCount val="11"/>
                <c:pt idx="0">
                  <c:v>5.6980056980056976E-4</c:v>
                </c:pt>
                <c:pt idx="1">
                  <c:v>0.30142450142450145</c:v>
                </c:pt>
                <c:pt idx="2">
                  <c:v>0.64387464387464388</c:v>
                </c:pt>
                <c:pt idx="3">
                  <c:v>3.7606837606837605E-2</c:v>
                </c:pt>
                <c:pt idx="4">
                  <c:v>5.6980056980056976E-4</c:v>
                </c:pt>
                <c:pt idx="5">
                  <c:v>6.2678062678062675E-3</c:v>
                </c:pt>
                <c:pt idx="6">
                  <c:v>1.5954415954415956E-2</c:v>
                </c:pt>
                <c:pt idx="7">
                  <c:v>2.2792022792022791E-3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018-44C4-8B53-9BCBF0CBE71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hPercent val="150"/>
      <c:rotY val="0"/>
      <c:depthPercent val="2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913206077783713E-2"/>
          <c:y val="0.20188494187388931"/>
          <c:w val="0.86222000893873629"/>
          <c:h val="0.72027517014057429"/>
        </c:manualLayout>
      </c:layout>
      <c:pie3DChart>
        <c:varyColors val="1"/>
        <c:ser>
          <c:idx val="0"/>
          <c:order val="0"/>
          <c:tx>
            <c:strRef>
              <c:f>'ut purposes (2)'!$A$3</c:f>
              <c:strCache>
                <c:ptCount val="1"/>
                <c:pt idx="0">
                  <c:v>UT SAT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DA9-452B-9B2D-833022D1C5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DA9-452B-9B2D-833022D1C5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DA9-452B-9B2D-833022D1C5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DA9-452B-9B2D-833022D1C5A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DA9-452B-9B2D-833022D1C5A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DA9-452B-9B2D-833022D1C5A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DA9-452B-9B2D-833022D1C5A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A9-452B-9B2D-833022D1C5AF}"/>
                </c:ext>
              </c:extLst>
            </c:dLbl>
            <c:dLbl>
              <c:idx val="1"/>
              <c:layout>
                <c:manualLayout>
                  <c:x val="-0.18917122692276811"/>
                  <c:y val="0.131829682952488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/>
                      <a:t>Work</a:t>
                    </a:r>
                    <a:r>
                      <a:rPr lang="en-US" baseline="0" dirty="0"/>
                      <a:t>
</a:t>
                    </a:r>
                    <a:fld id="{5A5E060C-3460-4F1C-A34C-AAD897A61F6A}" type="PERCENTAGE">
                      <a:rPr lang="en-US" baseline="0"/>
                      <a:pPr>
                        <a:defRPr sz="1200"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1729826465064"/>
                      <c:h val="0.172125397614930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DA9-452B-9B2D-833022D1C5AF}"/>
                </c:ext>
              </c:extLst>
            </c:dLbl>
            <c:dLbl>
              <c:idx val="2"/>
              <c:layout>
                <c:manualLayout>
                  <c:x val="0.26391340285993142"/>
                  <c:y val="-0.260777370453263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64058065585069"/>
                      <c:h val="0.284742511193643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DA9-452B-9B2D-833022D1C5AF}"/>
                </c:ext>
              </c:extLst>
            </c:dLbl>
            <c:dLbl>
              <c:idx val="3"/>
              <c:layout>
                <c:manualLayout>
                  <c:x val="-0.16912037611744035"/>
                  <c:y val="-5.239112795865363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918821794736727"/>
                      <c:h val="0.173267871513103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DA9-452B-9B2D-833022D1C5A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A9-452B-9B2D-833022D1C5A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DA9-452B-9B2D-833022D1C5AF}"/>
                </c:ext>
              </c:extLst>
            </c:dLbl>
            <c:dLbl>
              <c:idx val="6"/>
              <c:layout>
                <c:manualLayout>
                  <c:x val="0.15635362680172848"/>
                  <c:y val="-2.65856277183775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03325475976066"/>
                      <c:h val="0.222382897181298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FDA9-452B-9B2D-833022D1C5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'ut purposes (2)'!$P$1:$AA$1</c15:sqref>
                  </c15:fullRef>
                </c:ext>
              </c:extLst>
              <c:f>'ut purposes (2)'!$P$1:$V$1</c:f>
              <c:strCache>
                <c:ptCount val="7"/>
                <c:pt idx="0">
                  <c:v> Return Home</c:v>
                </c:pt>
                <c:pt idx="1">
                  <c:v> Work Related</c:v>
                </c:pt>
                <c:pt idx="2">
                  <c:v> School </c:v>
                </c:pt>
                <c:pt idx="3">
                  <c:v> Social Visit</c:v>
                </c:pt>
                <c:pt idx="4">
                  <c:v> Shop</c:v>
                </c:pt>
                <c:pt idx="5">
                  <c:v> Eat Out</c:v>
                </c:pt>
                <c:pt idx="6">
                  <c:v> Personal Business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'ut purposes (2)'!$P$3:$AB$3</c15:sqref>
                  </c15:fullRef>
                </c:ext>
              </c:extLst>
              <c:f>'ut purposes (2)'!$P$3:$V$3</c:f>
              <c:numCache>
                <c:formatCode>0%</c:formatCode>
                <c:ptCount val="7"/>
                <c:pt idx="0">
                  <c:v>0</c:v>
                </c:pt>
                <c:pt idx="1">
                  <c:v>0.2262969588550984</c:v>
                </c:pt>
                <c:pt idx="2">
                  <c:v>0.75044722719141321</c:v>
                </c:pt>
                <c:pt idx="3">
                  <c:v>1.2522361359570662E-2</c:v>
                </c:pt>
                <c:pt idx="4">
                  <c:v>0</c:v>
                </c:pt>
                <c:pt idx="5">
                  <c:v>0</c:v>
                </c:pt>
                <c:pt idx="6">
                  <c:v>1.0733452593917709E-2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E-FDA9-452B-9B2D-833022D1C5A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hPercent val="150"/>
      <c:rotY val="0"/>
      <c:depthPercent val="2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66382255441052"/>
          <c:y val="0.15948493823593149"/>
          <c:w val="0.76093537309676718"/>
          <c:h val="0.63302819181241499"/>
        </c:manualLayout>
      </c:layout>
      <c:pie3DChart>
        <c:varyColors val="1"/>
        <c:ser>
          <c:idx val="0"/>
          <c:order val="0"/>
          <c:tx>
            <c:strRef>
              <c:f>'ut purposes (2)'!$A$4</c:f>
              <c:strCache>
                <c:ptCount val="1"/>
                <c:pt idx="0">
                  <c:v>UT ELP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D5F-46FE-B7FE-3DC6D17AA3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D5F-46FE-B7FE-3DC6D17AA3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D5F-46FE-B7FE-3DC6D17AA35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5F-46FE-B7FE-3DC6D17AA352}"/>
                </c:ext>
              </c:extLst>
            </c:dLbl>
            <c:dLbl>
              <c:idx val="1"/>
              <c:layout>
                <c:manualLayout>
                  <c:x val="4.0844582344044852E-2"/>
                  <c:y val="2.12368331634386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/>
                      <a:t>Work</a:t>
                    </a:r>
                    <a:r>
                      <a:rPr lang="en-US" baseline="0" dirty="0"/>
                      <a:t>
</a:t>
                    </a:r>
                    <a:fld id="{2C1CD8CE-7148-4C68-B8BE-0EBB00B07097}" type="PERCENTAGE">
                      <a:rPr lang="en-US" baseline="0" dirty="0"/>
                      <a:pPr>
                        <a:defRPr sz="1200"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6784992671292"/>
                      <c:h val="0.232653018907804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D5F-46FE-B7FE-3DC6D17AA352}"/>
                </c:ext>
              </c:extLst>
            </c:dLbl>
            <c:dLbl>
              <c:idx val="2"/>
              <c:layout>
                <c:manualLayout>
                  <c:x val="0.17061216219801742"/>
                  <c:y val="-0.341648473222192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77818539727986"/>
                      <c:h val="0.258137321056478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D5F-46FE-B7FE-3DC6D17AA3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'ut purposes (2)'!$P$1:$AA$1</c:f>
              <c:strCache>
                <c:ptCount val="12"/>
                <c:pt idx="0">
                  <c:v> Return Home</c:v>
                </c:pt>
                <c:pt idx="1">
                  <c:v> Work Related</c:v>
                </c:pt>
                <c:pt idx="2">
                  <c:v> School </c:v>
                </c:pt>
                <c:pt idx="3">
                  <c:v> Social Visit</c:v>
                </c:pt>
                <c:pt idx="4">
                  <c:v> Shop</c:v>
                </c:pt>
                <c:pt idx="5">
                  <c:v> Eat Out</c:v>
                </c:pt>
                <c:pt idx="6">
                  <c:v> Personal Business</c:v>
                </c:pt>
                <c:pt idx="7">
                  <c:v> Pick Up / Drop Off Passenger</c:v>
                </c:pt>
                <c:pt idx="8">
                  <c:v> Change Travel Mode</c:v>
                </c:pt>
                <c:pt idx="9">
                  <c:v> Delivery </c:v>
                </c:pt>
                <c:pt idx="10">
                  <c:v> Other </c:v>
                </c:pt>
                <c:pt idx="11">
                  <c:v> No Response</c:v>
                </c:pt>
              </c:strCache>
            </c:strRef>
          </c:cat>
          <c:val>
            <c:numRef>
              <c:f>'ut purposes (2)'!$P$4:$R$4</c:f>
              <c:numCache>
                <c:formatCode>0%</c:formatCode>
                <c:ptCount val="3"/>
                <c:pt idx="0">
                  <c:v>3.2310177705977385E-3</c:v>
                </c:pt>
                <c:pt idx="1">
                  <c:v>5.6542810985460421E-2</c:v>
                </c:pt>
                <c:pt idx="2">
                  <c:v>0.93537964458804523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5F-46FE-B7FE-3DC6D17AA35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hPercent val="150"/>
      <c:rotY val="0"/>
      <c:depthPercent val="2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671994283027904"/>
          <c:y val="0.14959024617335678"/>
          <c:w val="0.72144987035676622"/>
          <c:h val="0.65129588159278262"/>
        </c:manualLayout>
      </c:layout>
      <c:pie3DChart>
        <c:varyColors val="1"/>
        <c:ser>
          <c:idx val="0"/>
          <c:order val="0"/>
          <c:tx>
            <c:strRef>
              <c:f>'ut purposes (2)'!$A$5</c:f>
              <c:strCache>
                <c:ptCount val="1"/>
                <c:pt idx="0">
                  <c:v>UT PB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3D8-4C4E-B625-964C7408B3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3D8-4C4E-B625-964C7408B3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3D8-4C4E-B625-964C7408B3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3D8-4C4E-B625-964C7408B34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3D8-4C4E-B625-964C7408B34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D8-4C4E-B625-964C7408B342}"/>
                </c:ext>
              </c:extLst>
            </c:dLbl>
            <c:dLbl>
              <c:idx val="1"/>
              <c:layout>
                <c:manualLayout>
                  <c:x val="-0.1963762502634912"/>
                  <c:y val="0.151850547542413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/>
                      <a:t>Work</a:t>
                    </a:r>
                    <a:r>
                      <a:rPr lang="en-US" baseline="0" dirty="0"/>
                      <a:t>
</a:t>
                    </a:r>
                    <a:fld id="{8BB75539-9812-41E8-9F0C-FDD0AE02BCFE}" type="PERCENTAGE">
                      <a:rPr lang="en-US" baseline="0"/>
                      <a:pPr>
                        <a:defRPr sz="1200"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73705410711021"/>
                      <c:h val="0.202174651715936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3D8-4C4E-B625-964C7408B342}"/>
                </c:ext>
              </c:extLst>
            </c:dLbl>
            <c:dLbl>
              <c:idx val="2"/>
              <c:layout>
                <c:manualLayout>
                  <c:x val="0.24905689594940375"/>
                  <c:y val="-0.337833200895759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61641903123405"/>
                      <c:h val="0.30309208290859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3D8-4C4E-B625-964C7408B342}"/>
                </c:ext>
              </c:extLst>
            </c:dLbl>
            <c:dLbl>
              <c:idx val="3"/>
              <c:layout>
                <c:manualLayout>
                  <c:x val="1.2401776588347261E-2"/>
                  <c:y val="-1.00719443708680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3D8-4C4E-B625-964C7408B342}"/>
                </c:ext>
              </c:extLst>
            </c:dLbl>
            <c:dLbl>
              <c:idx val="4"/>
              <c:layout>
                <c:manualLayout>
                  <c:x val="0.13642380278669047"/>
                  <c:y val="-5.2212844571798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3D8-4C4E-B625-964C7408B3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'ut purposes (2)'!$P$1:$AA$1</c:f>
              <c:strCache>
                <c:ptCount val="12"/>
                <c:pt idx="0">
                  <c:v> Return Home</c:v>
                </c:pt>
                <c:pt idx="1">
                  <c:v> Work Related</c:v>
                </c:pt>
                <c:pt idx="2">
                  <c:v> School </c:v>
                </c:pt>
                <c:pt idx="3">
                  <c:v> Social Visit</c:v>
                </c:pt>
                <c:pt idx="4">
                  <c:v> Shop</c:v>
                </c:pt>
                <c:pt idx="5">
                  <c:v> Eat Out</c:v>
                </c:pt>
                <c:pt idx="6">
                  <c:v> Personal Business</c:v>
                </c:pt>
                <c:pt idx="7">
                  <c:v> Pick Up / Drop Off Passenger</c:v>
                </c:pt>
                <c:pt idx="8">
                  <c:v> Change Travel Mode</c:v>
                </c:pt>
                <c:pt idx="9">
                  <c:v> Delivery </c:v>
                </c:pt>
                <c:pt idx="10">
                  <c:v> Other </c:v>
                </c:pt>
                <c:pt idx="11">
                  <c:v> No Response</c:v>
                </c:pt>
              </c:strCache>
            </c:strRef>
          </c:cat>
          <c:val>
            <c:numRef>
              <c:f>('ut purposes (2)'!$P$5:$S$5,'ut purposes (2)'!$V$5)</c:f>
              <c:numCache>
                <c:formatCode>0%</c:formatCode>
                <c:ptCount val="5"/>
                <c:pt idx="0">
                  <c:v>0</c:v>
                </c:pt>
                <c:pt idx="1">
                  <c:v>0.18604651162790697</c:v>
                </c:pt>
                <c:pt idx="2">
                  <c:v>0.76550387596899228</c:v>
                </c:pt>
                <c:pt idx="3">
                  <c:v>1.5503875968992248E-2</c:v>
                </c:pt>
                <c:pt idx="4">
                  <c:v>3.294573643410853E-2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3D8-4C4E-B625-964C7408B34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hPercent val="150"/>
      <c:rotY val="0"/>
      <c:depthPercent val="2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17551092590299"/>
          <c:y val="0.1627062481104235"/>
          <c:w val="0.75753914183613136"/>
          <c:h val="0.65040092465506039"/>
        </c:manualLayout>
      </c:layout>
      <c:pie3DChart>
        <c:varyColors val="1"/>
        <c:ser>
          <c:idx val="0"/>
          <c:order val="0"/>
          <c:tx>
            <c:strRef>
              <c:f>'ut purposes (2)'!$A$6</c:f>
              <c:strCache>
                <c:ptCount val="1"/>
                <c:pt idx="0">
                  <c:v>UT TYL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A1C-4608-B911-1A2BB414EB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A1C-4608-B911-1A2BB414EB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A1C-4608-B911-1A2BB414EB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A1C-4608-B911-1A2BB414EB9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A1C-4608-B911-1A2BB414EB9B}"/>
              </c:ext>
            </c:extLst>
          </c:dPt>
          <c:dLbls>
            <c:dLbl>
              <c:idx val="0"/>
              <c:layout>
                <c:manualLayout>
                  <c:x val="0.14028755820539249"/>
                  <c:y val="-5.52906804080682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A1C-4608-B911-1A2BB414EB9B}"/>
                </c:ext>
              </c:extLst>
            </c:dLbl>
            <c:dLbl>
              <c:idx val="1"/>
              <c:layout>
                <c:manualLayout>
                  <c:x val="-0.16325166465280108"/>
                  <c:y val="6.61246424854385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Work</a:t>
                    </a:r>
                    <a:r>
                      <a:rPr lang="en-US" baseline="0" dirty="0"/>
                      <a:t>
</a:t>
                    </a:r>
                    <a:fld id="{F1403104-AE33-432A-96C1-09A75307DA2E}" type="PERCENTAGE">
                      <a:rPr lang="en-US" baseline="0"/>
                      <a:pPr>
                        <a:defRPr sz="1200"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69041314240173"/>
                      <c:h val="0.261213047910295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A1C-4608-B911-1A2BB414EB9B}"/>
                </c:ext>
              </c:extLst>
            </c:dLbl>
            <c:dLbl>
              <c:idx val="2"/>
              <c:layout>
                <c:manualLayout>
                  <c:x val="0.29553848898528434"/>
                  <c:y val="-0.176371899422358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6618396215023"/>
                      <c:h val="0.269113149847094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A1C-4608-B911-1A2BB414EB9B}"/>
                </c:ext>
              </c:extLst>
            </c:dLbl>
            <c:dLbl>
              <c:idx val="3"/>
              <c:layout>
                <c:manualLayout>
                  <c:x val="-5.2613392625216089E-2"/>
                  <c:y val="-2.21165912461497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A1C-4608-B911-1A2BB414EB9B}"/>
                </c:ext>
              </c:extLst>
            </c:dLbl>
            <c:dLbl>
              <c:idx val="4"/>
              <c:layout>
                <c:manualLayout>
                  <c:x val="1.0320574695719308E-2"/>
                  <c:y val="-5.50997161287560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A1C-4608-B911-1A2BB414EB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'ut purposes (2)'!$P$1:$AA$1</c15:sqref>
                  </c15:fullRef>
                </c:ext>
              </c:extLst>
              <c:f>('ut purposes (2)'!$P$1:$S$1,'ut purposes (2)'!$Z$1)</c:f>
              <c:strCache>
                <c:ptCount val="5"/>
                <c:pt idx="0">
                  <c:v> Return Home</c:v>
                </c:pt>
                <c:pt idx="1">
                  <c:v> Work Related</c:v>
                </c:pt>
                <c:pt idx="2">
                  <c:v> School </c:v>
                </c:pt>
                <c:pt idx="3">
                  <c:v> Social Visit</c:v>
                </c:pt>
                <c:pt idx="4">
                  <c:v> Other 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'ut purposes (2)'!$P$6:$AA$6</c15:sqref>
                  </c15:fullRef>
                </c:ext>
              </c:extLst>
              <c:f>('ut purposes (2)'!$P$6:$S$6,'ut purposes (2)'!$Z$6)</c:f>
              <c:numCache>
                <c:formatCode>0%</c:formatCode>
                <c:ptCount val="5"/>
                <c:pt idx="0">
                  <c:v>2.1956087824351298E-2</c:v>
                </c:pt>
                <c:pt idx="1">
                  <c:v>0.31337325349301398</c:v>
                </c:pt>
                <c:pt idx="2">
                  <c:v>0.60678642714570863</c:v>
                </c:pt>
                <c:pt idx="3">
                  <c:v>3.3932135728542916E-2</c:v>
                </c:pt>
                <c:pt idx="4">
                  <c:v>1.1976047904191617E-2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A-BA1C-4608-B911-1A2BB414EB9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665404734909118E-2"/>
          <c:y val="0.12037023517755645"/>
          <c:w val="0.86347886674413654"/>
          <c:h val="0.8351104621856044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'STUDENT MODE (2)'!$B$1</c:f>
              <c:strCache>
                <c:ptCount val="1"/>
                <c:pt idx="0">
                  <c:v>Driver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5B9BD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'STUDENT MODE (2)'!$A$2:$A$6</c:f>
              <c:strCache>
                <c:ptCount val="5"/>
                <c:pt idx="0">
                  <c:v>AUSTIN</c:v>
                </c:pt>
                <c:pt idx="1">
                  <c:v>SAT</c:v>
                </c:pt>
                <c:pt idx="2">
                  <c:v>ELP</c:v>
                </c:pt>
                <c:pt idx="3">
                  <c:v>PB</c:v>
                </c:pt>
                <c:pt idx="4">
                  <c:v>TYL</c:v>
                </c:pt>
              </c:strCache>
            </c:strRef>
          </c:cat>
          <c:val>
            <c:numRef>
              <c:f>'STUDENT MODE (2)'!$B$2:$B$6</c:f>
              <c:numCache>
                <c:formatCode>0%</c:formatCode>
                <c:ptCount val="5"/>
                <c:pt idx="0">
                  <c:v>0.43777581641659313</c:v>
                </c:pt>
                <c:pt idx="1">
                  <c:v>0.70305164319248825</c:v>
                </c:pt>
                <c:pt idx="2">
                  <c:v>0.73620689655172411</c:v>
                </c:pt>
                <c:pt idx="3">
                  <c:v>0.94221105527638194</c:v>
                </c:pt>
                <c:pt idx="4">
                  <c:v>0.91641791044776122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1F-4511-B505-253FD31D0117}"/>
            </c:ext>
          </c:extLst>
        </c:ser>
        <c:ser>
          <c:idx val="1"/>
          <c:order val="1"/>
          <c:tx>
            <c:strRef>
              <c:f>'STUDENT MODE (2)'!$C$1</c:f>
              <c:strCache>
                <c:ptCount val="1"/>
                <c:pt idx="0">
                  <c:v>Passenger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761918402170315E-3"/>
                  <c:y val="-6.42783890424292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C1F-4511-B505-253FD31D0117}"/>
                </c:ext>
              </c:extLst>
            </c:dLbl>
            <c:dLbl>
              <c:idx val="2"/>
              <c:layout>
                <c:manualLayout>
                  <c:x val="-2.8917612033900753E-3"/>
                  <c:y val="-4.62926509186351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C1F-4511-B505-253FD31D01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'STUDENT MODE (2)'!$A$2:$A$6</c:f>
              <c:strCache>
                <c:ptCount val="5"/>
                <c:pt idx="0">
                  <c:v>AUSTIN</c:v>
                </c:pt>
                <c:pt idx="1">
                  <c:v>SAT</c:v>
                </c:pt>
                <c:pt idx="2">
                  <c:v>ELP</c:v>
                </c:pt>
                <c:pt idx="3">
                  <c:v>PB</c:v>
                </c:pt>
                <c:pt idx="4">
                  <c:v>TYL</c:v>
                </c:pt>
              </c:strCache>
            </c:strRef>
          </c:cat>
          <c:val>
            <c:numRef>
              <c:f>'STUDENT MODE (2)'!$C$2:$C$6</c:f>
              <c:numCache>
                <c:formatCode>0%</c:formatCode>
                <c:ptCount val="5"/>
                <c:pt idx="0">
                  <c:v>2.3389232127096204E-2</c:v>
                </c:pt>
                <c:pt idx="1">
                  <c:v>0.10328638497652583</c:v>
                </c:pt>
                <c:pt idx="2">
                  <c:v>9.9137931034482762E-2</c:v>
                </c:pt>
                <c:pt idx="3">
                  <c:v>4.7738693467336682E-2</c:v>
                </c:pt>
                <c:pt idx="4">
                  <c:v>3.2835820895522387E-2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1F-4511-B505-253FD31D0117}"/>
            </c:ext>
          </c:extLst>
        </c:ser>
        <c:ser>
          <c:idx val="2"/>
          <c:order val="2"/>
          <c:tx>
            <c:strRef>
              <c:f>'STUDENT MODE (2)'!$D$1</c:f>
              <c:strCache>
                <c:ptCount val="1"/>
                <c:pt idx="0">
                  <c:v>Walk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2833979169289227E-3"/>
                  <c:y val="4.63072324292796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C1F-4511-B505-253FD31D0117}"/>
                </c:ext>
              </c:extLst>
            </c:dLbl>
            <c:dLbl>
              <c:idx val="2"/>
              <c:layout>
                <c:manualLayout>
                  <c:x val="6.3359382064280697E-4"/>
                  <c:y val="1.4581510645351527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C1F-4511-B505-253FD31D011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1F-4511-B505-253FD31D01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'STUDENT MODE (2)'!$A$2:$A$6</c:f>
              <c:strCache>
                <c:ptCount val="5"/>
                <c:pt idx="0">
                  <c:v>AUSTIN</c:v>
                </c:pt>
                <c:pt idx="1">
                  <c:v>SAT</c:v>
                </c:pt>
                <c:pt idx="2">
                  <c:v>ELP</c:v>
                </c:pt>
                <c:pt idx="3">
                  <c:v>PB</c:v>
                </c:pt>
                <c:pt idx="4">
                  <c:v>TYL</c:v>
                </c:pt>
              </c:strCache>
            </c:strRef>
          </c:cat>
          <c:val>
            <c:numRef>
              <c:f>'STUDENT MODE (2)'!$D$2:$D$6</c:f>
              <c:numCache>
                <c:formatCode>0%</c:formatCode>
                <c:ptCount val="5"/>
                <c:pt idx="0">
                  <c:v>0.23036187113857018</c:v>
                </c:pt>
                <c:pt idx="1">
                  <c:v>3.6971830985915492E-2</c:v>
                </c:pt>
                <c:pt idx="2">
                  <c:v>3.1034482758620689E-2</c:v>
                </c:pt>
                <c:pt idx="3">
                  <c:v>1.2562814070351759E-3</c:v>
                </c:pt>
                <c:pt idx="4">
                  <c:v>2.9850746268656716E-2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C1F-4511-B505-253FD31D0117}"/>
            </c:ext>
          </c:extLst>
        </c:ser>
        <c:ser>
          <c:idx val="3"/>
          <c:order val="3"/>
          <c:tx>
            <c:strRef>
              <c:f>'STUDENT MODE (2)'!$E$1</c:f>
              <c:strCache>
                <c:ptCount val="1"/>
                <c:pt idx="0">
                  <c:v>Bicycle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1F-4511-B505-253FD31D011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1F-4511-B505-253FD31D011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C1F-4511-B505-253FD31D011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C1F-4511-B505-253FD31D01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'STUDENT MODE (2)'!$A$2:$A$6</c:f>
              <c:strCache>
                <c:ptCount val="5"/>
                <c:pt idx="0">
                  <c:v>AUSTIN</c:v>
                </c:pt>
                <c:pt idx="1">
                  <c:v>SAT</c:v>
                </c:pt>
                <c:pt idx="2">
                  <c:v>ELP</c:v>
                </c:pt>
                <c:pt idx="3">
                  <c:v>PB</c:v>
                </c:pt>
                <c:pt idx="4">
                  <c:v>TYL</c:v>
                </c:pt>
              </c:strCache>
            </c:strRef>
          </c:cat>
          <c:val>
            <c:numRef>
              <c:f>'STUDENT MODE (2)'!$E$2:$E$6</c:f>
              <c:numCache>
                <c:formatCode>0%</c:formatCode>
                <c:ptCount val="5"/>
                <c:pt idx="0">
                  <c:v>5.8252427184466021E-2</c:v>
                </c:pt>
                <c:pt idx="1">
                  <c:v>9.9765258215962441E-3</c:v>
                </c:pt>
                <c:pt idx="2">
                  <c:v>6.0344827586206896E-3</c:v>
                </c:pt>
                <c:pt idx="3">
                  <c:v>0</c:v>
                </c:pt>
                <c:pt idx="4">
                  <c:v>1.1940298507462687E-2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C1F-4511-B505-253FD31D0117}"/>
            </c:ext>
          </c:extLst>
        </c:ser>
        <c:ser>
          <c:idx val="4"/>
          <c:order val="4"/>
          <c:tx>
            <c:strRef>
              <c:f>'STUDENT MODE (2)'!$F$1</c:f>
              <c:strCache>
                <c:ptCount val="1"/>
                <c:pt idx="0">
                  <c:v>Transit Bus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C1F-4511-B505-253FD31D011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C1F-4511-B505-253FD31D01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'STUDENT MODE (2)'!$A$2:$A$6</c:f>
              <c:strCache>
                <c:ptCount val="5"/>
                <c:pt idx="0">
                  <c:v>AUSTIN</c:v>
                </c:pt>
                <c:pt idx="1">
                  <c:v>SAT</c:v>
                </c:pt>
                <c:pt idx="2">
                  <c:v>ELP</c:v>
                </c:pt>
                <c:pt idx="3">
                  <c:v>PB</c:v>
                </c:pt>
                <c:pt idx="4">
                  <c:v>TYL</c:v>
                </c:pt>
              </c:strCache>
            </c:strRef>
          </c:cat>
          <c:val>
            <c:numRef>
              <c:f>'STUDENT MODE (2)'!$F$2:$F$6</c:f>
              <c:numCache>
                <c:formatCode>0%</c:formatCode>
                <c:ptCount val="5"/>
                <c:pt idx="0">
                  <c:v>0.22241835834068843</c:v>
                </c:pt>
                <c:pt idx="1">
                  <c:v>0.11150234741784038</c:v>
                </c:pt>
                <c:pt idx="2">
                  <c:v>6.2931034482758622E-2</c:v>
                </c:pt>
                <c:pt idx="3">
                  <c:v>1.2562814070351759E-3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C1F-4511-B505-253FD31D0117}"/>
            </c:ext>
          </c:extLst>
        </c:ser>
        <c:ser>
          <c:idx val="5"/>
          <c:order val="5"/>
          <c:tx>
            <c:strRef>
              <c:f>'STUDENT MODE (2)'!$G$1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C1F-4511-B505-253FD31D011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C1F-4511-B505-253FD31D01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'STUDENT MODE (2)'!$A$2:$A$6</c:f>
              <c:strCache>
                <c:ptCount val="5"/>
                <c:pt idx="0">
                  <c:v>AUSTIN</c:v>
                </c:pt>
                <c:pt idx="1">
                  <c:v>SAT</c:v>
                </c:pt>
                <c:pt idx="2">
                  <c:v>ELP</c:v>
                </c:pt>
                <c:pt idx="3">
                  <c:v>PB</c:v>
                </c:pt>
                <c:pt idx="4">
                  <c:v>TYL</c:v>
                </c:pt>
              </c:strCache>
            </c:strRef>
          </c:cat>
          <c:val>
            <c:numRef>
              <c:f>'STUDENT MODE (2)'!$G$2:$G$6</c:f>
              <c:numCache>
                <c:formatCode>0%</c:formatCode>
                <c:ptCount val="5"/>
                <c:pt idx="0">
                  <c:v>2.7802294792586058E-2</c:v>
                </c:pt>
                <c:pt idx="1">
                  <c:v>3.5211267605633811E-2</c:v>
                </c:pt>
                <c:pt idx="2">
                  <c:v>6.4655172413793108E-2</c:v>
                </c:pt>
                <c:pt idx="3">
                  <c:v>7.537688442211055E-3</c:v>
                </c:pt>
                <c:pt idx="4">
                  <c:v>8.9552238805970154E-3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C1F-4511-B505-253FD31D0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9685023"/>
        <c:axId val="1279690015"/>
      </c:barChart>
      <c:catAx>
        <c:axId val="12796850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9690015"/>
        <c:crosses val="autoZero"/>
        <c:auto val="1"/>
        <c:lblAlgn val="ctr"/>
        <c:lblOffset val="100"/>
        <c:noMultiLvlLbl val="0"/>
      </c:catAx>
      <c:valAx>
        <c:axId val="127969001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279685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103269794386467"/>
          <c:y val="0"/>
          <c:w val="0.55044179697825302"/>
          <c:h val="0.111852740261771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64597-4352-4652-8931-468DF9864409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CBE8945D-4025-4594-A1DD-9D1FFBF32AB5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EFFORT</a:t>
          </a:r>
          <a:endParaRPr lang="en-US" b="1" dirty="0">
            <a:solidFill>
              <a:schemeClr val="bg1"/>
            </a:solidFill>
          </a:endParaRPr>
        </a:p>
      </dgm:t>
    </dgm:pt>
    <dgm:pt modelId="{68CC53AF-A9C7-402D-B4D9-5571DEC92EBB}" type="parTrans" cxnId="{E3C59D9D-6AFB-4453-B762-10028C0DEC3E}">
      <dgm:prSet/>
      <dgm:spPr/>
      <dgm:t>
        <a:bodyPr/>
        <a:lstStyle/>
        <a:p>
          <a:endParaRPr lang="en-US"/>
        </a:p>
      </dgm:t>
    </dgm:pt>
    <dgm:pt modelId="{2EDD12C6-C9A0-4A25-9512-7ABACF49DF33}" type="sibTrans" cxnId="{E3C59D9D-6AFB-4453-B762-10028C0DEC3E}">
      <dgm:prSet/>
      <dgm:spPr/>
      <dgm:t>
        <a:bodyPr/>
        <a:lstStyle/>
        <a:p>
          <a:endParaRPr lang="en-US"/>
        </a:p>
      </dgm:t>
    </dgm:pt>
    <dgm:pt modelId="{65225590-DFFB-4393-B56C-EF9B0853D0A3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PROCESS</a:t>
          </a:r>
          <a:endParaRPr lang="en-US" b="1" dirty="0">
            <a:solidFill>
              <a:schemeClr val="bg1"/>
            </a:solidFill>
          </a:endParaRPr>
        </a:p>
      </dgm:t>
    </dgm:pt>
    <dgm:pt modelId="{ACF307CF-338E-496F-98F1-0BC998775947}" type="parTrans" cxnId="{6D849C18-B7F0-494D-9409-6844E6EE3FE6}">
      <dgm:prSet/>
      <dgm:spPr/>
      <dgm:t>
        <a:bodyPr/>
        <a:lstStyle/>
        <a:p>
          <a:endParaRPr lang="en-US"/>
        </a:p>
      </dgm:t>
    </dgm:pt>
    <dgm:pt modelId="{4C277562-8D32-4675-AD61-26DE0812FCEE}" type="sibTrans" cxnId="{6D849C18-B7F0-494D-9409-6844E6EE3FE6}">
      <dgm:prSet/>
      <dgm:spPr/>
      <dgm:t>
        <a:bodyPr/>
        <a:lstStyle/>
        <a:p>
          <a:endParaRPr lang="en-US"/>
        </a:p>
      </dgm:t>
    </dgm:pt>
    <dgm:pt modelId="{3858A281-8159-499E-A114-32DA08F5C0A5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DATA</a:t>
          </a:r>
          <a:endParaRPr lang="en-US" b="1" dirty="0">
            <a:solidFill>
              <a:schemeClr val="bg1"/>
            </a:solidFill>
          </a:endParaRPr>
        </a:p>
      </dgm:t>
    </dgm:pt>
    <dgm:pt modelId="{40231B72-6970-4BFA-976D-1320F2A1A33F}" type="parTrans" cxnId="{4A30C193-F6D9-46EC-BB04-449C6DA668E4}">
      <dgm:prSet/>
      <dgm:spPr/>
      <dgm:t>
        <a:bodyPr/>
        <a:lstStyle/>
        <a:p>
          <a:endParaRPr lang="en-US"/>
        </a:p>
      </dgm:t>
    </dgm:pt>
    <dgm:pt modelId="{98FBBF16-E430-41E5-A550-80C5EBA783E3}" type="sibTrans" cxnId="{4A30C193-F6D9-46EC-BB04-449C6DA668E4}">
      <dgm:prSet/>
      <dgm:spPr/>
      <dgm:t>
        <a:bodyPr/>
        <a:lstStyle/>
        <a:p>
          <a:endParaRPr lang="en-US"/>
        </a:p>
      </dgm:t>
    </dgm:pt>
    <dgm:pt modelId="{79CF8BFC-0314-4713-B0F2-34ED92D8648B}" type="pres">
      <dgm:prSet presAssocID="{5D864597-4352-4652-8931-468DF9864409}" presName="Name0" presStyleCnt="0">
        <dgm:presLayoutVars>
          <dgm:dir/>
          <dgm:animLvl val="lvl"/>
          <dgm:resizeHandles val="exact"/>
        </dgm:presLayoutVars>
      </dgm:prSet>
      <dgm:spPr/>
    </dgm:pt>
    <dgm:pt modelId="{B926F0FE-F7EB-490E-BF53-F0CA0EBDF550}" type="pres">
      <dgm:prSet presAssocID="{5D864597-4352-4652-8931-468DF9864409}" presName="dummy" presStyleCnt="0"/>
      <dgm:spPr/>
    </dgm:pt>
    <dgm:pt modelId="{4F23D774-E74C-4A94-9E52-80D51B04D029}" type="pres">
      <dgm:prSet presAssocID="{5D864597-4352-4652-8931-468DF9864409}" presName="linH" presStyleCnt="0"/>
      <dgm:spPr/>
    </dgm:pt>
    <dgm:pt modelId="{440D0252-649C-459F-BE9D-A39B73B76C38}" type="pres">
      <dgm:prSet presAssocID="{5D864597-4352-4652-8931-468DF9864409}" presName="padding1" presStyleCnt="0"/>
      <dgm:spPr/>
    </dgm:pt>
    <dgm:pt modelId="{27D0E347-D5B4-46DB-A78E-778FD2506064}" type="pres">
      <dgm:prSet presAssocID="{CBE8945D-4025-4594-A1DD-9D1FFBF32AB5}" presName="linV" presStyleCnt="0"/>
      <dgm:spPr/>
    </dgm:pt>
    <dgm:pt modelId="{A0B6102A-E248-4A8A-BB7B-7BC72CE3C269}" type="pres">
      <dgm:prSet presAssocID="{CBE8945D-4025-4594-A1DD-9D1FFBF32AB5}" presName="spVertical1" presStyleCnt="0"/>
      <dgm:spPr/>
    </dgm:pt>
    <dgm:pt modelId="{07DDC608-414E-48E6-B94C-3234F3016563}" type="pres">
      <dgm:prSet presAssocID="{CBE8945D-4025-4594-A1DD-9D1FFBF32AB5}" presName="parTx" presStyleLbl="revTx" presStyleIdx="0" presStyleCnt="3" custLinFactNeighborY="434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DBECD-DE9A-46BC-B1F5-DF5BD10F68C5}" type="pres">
      <dgm:prSet presAssocID="{CBE8945D-4025-4594-A1DD-9D1FFBF32AB5}" presName="spVertical2" presStyleCnt="0"/>
      <dgm:spPr/>
    </dgm:pt>
    <dgm:pt modelId="{626743AE-7F35-4E22-AECF-2B85881E97E2}" type="pres">
      <dgm:prSet presAssocID="{CBE8945D-4025-4594-A1DD-9D1FFBF32AB5}" presName="spVertical3" presStyleCnt="0"/>
      <dgm:spPr/>
    </dgm:pt>
    <dgm:pt modelId="{2C8B7749-4FE9-4040-B752-EC36FEFF06C1}" type="pres">
      <dgm:prSet presAssocID="{2EDD12C6-C9A0-4A25-9512-7ABACF49DF33}" presName="space" presStyleCnt="0"/>
      <dgm:spPr/>
    </dgm:pt>
    <dgm:pt modelId="{748277EF-C02A-4E7A-8432-081A43E248B8}" type="pres">
      <dgm:prSet presAssocID="{65225590-DFFB-4393-B56C-EF9B0853D0A3}" presName="linV" presStyleCnt="0"/>
      <dgm:spPr/>
    </dgm:pt>
    <dgm:pt modelId="{43AE06F4-61BF-486C-8CBE-3DB6868263B1}" type="pres">
      <dgm:prSet presAssocID="{65225590-DFFB-4393-B56C-EF9B0853D0A3}" presName="spVertical1" presStyleCnt="0"/>
      <dgm:spPr/>
    </dgm:pt>
    <dgm:pt modelId="{BA7742AE-4ED8-44B4-892F-810FC1FD5029}" type="pres">
      <dgm:prSet presAssocID="{65225590-DFFB-4393-B56C-EF9B0853D0A3}" presName="parTx" presStyleLbl="revTx" presStyleIdx="1" presStyleCnt="3" custLinFactNeighborX="923" custLinFactNeighborY="434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16E2C-5830-4966-9AA8-F83D7E0D88B5}" type="pres">
      <dgm:prSet presAssocID="{65225590-DFFB-4393-B56C-EF9B0853D0A3}" presName="spVertical2" presStyleCnt="0"/>
      <dgm:spPr/>
    </dgm:pt>
    <dgm:pt modelId="{DB390DE2-6F8E-4C4C-9CBE-5B12856626AA}" type="pres">
      <dgm:prSet presAssocID="{65225590-DFFB-4393-B56C-EF9B0853D0A3}" presName="spVertical3" presStyleCnt="0"/>
      <dgm:spPr/>
    </dgm:pt>
    <dgm:pt modelId="{385D1C15-A63A-48DA-AD0B-FD621952381A}" type="pres">
      <dgm:prSet presAssocID="{4C277562-8D32-4675-AD61-26DE0812FCEE}" presName="space" presStyleCnt="0"/>
      <dgm:spPr/>
    </dgm:pt>
    <dgm:pt modelId="{AC78A5D1-AA78-48BA-8943-C23A1DC35809}" type="pres">
      <dgm:prSet presAssocID="{3858A281-8159-499E-A114-32DA08F5C0A5}" presName="linV" presStyleCnt="0"/>
      <dgm:spPr/>
    </dgm:pt>
    <dgm:pt modelId="{C2BB8498-ECCD-45C2-8176-05DA6B190E40}" type="pres">
      <dgm:prSet presAssocID="{3858A281-8159-499E-A114-32DA08F5C0A5}" presName="spVertical1" presStyleCnt="0"/>
      <dgm:spPr/>
    </dgm:pt>
    <dgm:pt modelId="{310FB02C-259E-4E6A-B430-6550DCE1F2E2}" type="pres">
      <dgm:prSet presAssocID="{3858A281-8159-499E-A114-32DA08F5C0A5}" presName="parTx" presStyleLbl="revTx" presStyleIdx="2" presStyleCnt="3" custLinFactNeighborX="2769" custLinFactNeighborY="434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26CD0-6B6D-4A45-A29C-2630A16B9DA6}" type="pres">
      <dgm:prSet presAssocID="{3858A281-8159-499E-A114-32DA08F5C0A5}" presName="spVertical2" presStyleCnt="0"/>
      <dgm:spPr/>
    </dgm:pt>
    <dgm:pt modelId="{8DCED60C-E216-4D50-AE16-CE7B27C4CFC2}" type="pres">
      <dgm:prSet presAssocID="{3858A281-8159-499E-A114-32DA08F5C0A5}" presName="spVertical3" presStyleCnt="0"/>
      <dgm:spPr/>
    </dgm:pt>
    <dgm:pt modelId="{FFC46FAC-4625-48C6-AB19-9F648E7E671F}" type="pres">
      <dgm:prSet presAssocID="{5D864597-4352-4652-8931-468DF9864409}" presName="padding2" presStyleCnt="0"/>
      <dgm:spPr/>
    </dgm:pt>
    <dgm:pt modelId="{180F7621-FE9F-4D8F-AC96-26E417197AEB}" type="pres">
      <dgm:prSet presAssocID="{5D864597-4352-4652-8931-468DF9864409}" presName="negArrow" presStyleCnt="0"/>
      <dgm:spPr/>
    </dgm:pt>
    <dgm:pt modelId="{2F71A5B3-66BE-48E9-A762-9A6A5078EF73}" type="pres">
      <dgm:prSet presAssocID="{5D864597-4352-4652-8931-468DF9864409}" presName="backgroundArrow" presStyleLbl="node1" presStyleIdx="0" presStyleCnt="1" custLinFactNeighborX="6907" custLinFactNeighborY="9384"/>
      <dgm:spPr/>
    </dgm:pt>
  </dgm:ptLst>
  <dgm:cxnLst>
    <dgm:cxn modelId="{E3C59D9D-6AFB-4453-B762-10028C0DEC3E}" srcId="{5D864597-4352-4652-8931-468DF9864409}" destId="{CBE8945D-4025-4594-A1DD-9D1FFBF32AB5}" srcOrd="0" destOrd="0" parTransId="{68CC53AF-A9C7-402D-B4D9-5571DEC92EBB}" sibTransId="{2EDD12C6-C9A0-4A25-9512-7ABACF49DF33}"/>
    <dgm:cxn modelId="{00BA7563-C414-4DBA-96ED-2F6286C03C73}" type="presOf" srcId="{5D864597-4352-4652-8931-468DF9864409}" destId="{79CF8BFC-0314-4713-B0F2-34ED92D8648B}" srcOrd="0" destOrd="0" presId="urn:microsoft.com/office/officeart/2005/8/layout/hProcess3"/>
    <dgm:cxn modelId="{3F6A3DAB-813B-4193-9157-17901202ACB8}" type="presOf" srcId="{65225590-DFFB-4393-B56C-EF9B0853D0A3}" destId="{BA7742AE-4ED8-44B4-892F-810FC1FD5029}" srcOrd="0" destOrd="0" presId="urn:microsoft.com/office/officeart/2005/8/layout/hProcess3"/>
    <dgm:cxn modelId="{6D849C18-B7F0-494D-9409-6844E6EE3FE6}" srcId="{5D864597-4352-4652-8931-468DF9864409}" destId="{65225590-DFFB-4393-B56C-EF9B0853D0A3}" srcOrd="1" destOrd="0" parTransId="{ACF307CF-338E-496F-98F1-0BC998775947}" sibTransId="{4C277562-8D32-4675-AD61-26DE0812FCEE}"/>
    <dgm:cxn modelId="{8E1C889A-691C-4C04-AC9D-E6A22E973BEC}" type="presOf" srcId="{3858A281-8159-499E-A114-32DA08F5C0A5}" destId="{310FB02C-259E-4E6A-B430-6550DCE1F2E2}" srcOrd="0" destOrd="0" presId="urn:microsoft.com/office/officeart/2005/8/layout/hProcess3"/>
    <dgm:cxn modelId="{C8877110-6564-4850-B439-E9545C0203B4}" type="presOf" srcId="{CBE8945D-4025-4594-A1DD-9D1FFBF32AB5}" destId="{07DDC608-414E-48E6-B94C-3234F3016563}" srcOrd="0" destOrd="0" presId="urn:microsoft.com/office/officeart/2005/8/layout/hProcess3"/>
    <dgm:cxn modelId="{4A30C193-F6D9-46EC-BB04-449C6DA668E4}" srcId="{5D864597-4352-4652-8931-468DF9864409}" destId="{3858A281-8159-499E-A114-32DA08F5C0A5}" srcOrd="2" destOrd="0" parTransId="{40231B72-6970-4BFA-976D-1320F2A1A33F}" sibTransId="{98FBBF16-E430-41E5-A550-80C5EBA783E3}"/>
    <dgm:cxn modelId="{3A64D7BA-93C4-40DC-BDB7-F05B6589F684}" type="presParOf" srcId="{79CF8BFC-0314-4713-B0F2-34ED92D8648B}" destId="{B926F0FE-F7EB-490E-BF53-F0CA0EBDF550}" srcOrd="0" destOrd="0" presId="urn:microsoft.com/office/officeart/2005/8/layout/hProcess3"/>
    <dgm:cxn modelId="{412EF550-2079-4291-9864-6479A4C6AE89}" type="presParOf" srcId="{79CF8BFC-0314-4713-B0F2-34ED92D8648B}" destId="{4F23D774-E74C-4A94-9E52-80D51B04D029}" srcOrd="1" destOrd="0" presId="urn:microsoft.com/office/officeart/2005/8/layout/hProcess3"/>
    <dgm:cxn modelId="{B53A9B34-898B-48DD-85CD-1E7F90892C7D}" type="presParOf" srcId="{4F23D774-E74C-4A94-9E52-80D51B04D029}" destId="{440D0252-649C-459F-BE9D-A39B73B76C38}" srcOrd="0" destOrd="0" presId="urn:microsoft.com/office/officeart/2005/8/layout/hProcess3"/>
    <dgm:cxn modelId="{A4385DA7-E934-4CBE-9C12-402564F486A8}" type="presParOf" srcId="{4F23D774-E74C-4A94-9E52-80D51B04D029}" destId="{27D0E347-D5B4-46DB-A78E-778FD2506064}" srcOrd="1" destOrd="0" presId="urn:microsoft.com/office/officeart/2005/8/layout/hProcess3"/>
    <dgm:cxn modelId="{72055BFC-9FAA-4043-BE6D-87D3D51AE5DC}" type="presParOf" srcId="{27D0E347-D5B4-46DB-A78E-778FD2506064}" destId="{A0B6102A-E248-4A8A-BB7B-7BC72CE3C269}" srcOrd="0" destOrd="0" presId="urn:microsoft.com/office/officeart/2005/8/layout/hProcess3"/>
    <dgm:cxn modelId="{6567FA92-0AE6-4446-A801-C9759EABAD0B}" type="presParOf" srcId="{27D0E347-D5B4-46DB-A78E-778FD2506064}" destId="{07DDC608-414E-48E6-B94C-3234F3016563}" srcOrd="1" destOrd="0" presId="urn:microsoft.com/office/officeart/2005/8/layout/hProcess3"/>
    <dgm:cxn modelId="{4ACC157A-E65C-4403-B0E1-1FE4B824D8C7}" type="presParOf" srcId="{27D0E347-D5B4-46DB-A78E-778FD2506064}" destId="{8BBDBECD-DE9A-46BC-B1F5-DF5BD10F68C5}" srcOrd="2" destOrd="0" presId="urn:microsoft.com/office/officeart/2005/8/layout/hProcess3"/>
    <dgm:cxn modelId="{4B6C6F68-B7A9-4F08-AA25-5D1D499EA3AF}" type="presParOf" srcId="{27D0E347-D5B4-46DB-A78E-778FD2506064}" destId="{626743AE-7F35-4E22-AECF-2B85881E97E2}" srcOrd="3" destOrd="0" presId="urn:microsoft.com/office/officeart/2005/8/layout/hProcess3"/>
    <dgm:cxn modelId="{0F6ED6CF-E437-4CED-884C-2AFAD2281A17}" type="presParOf" srcId="{4F23D774-E74C-4A94-9E52-80D51B04D029}" destId="{2C8B7749-4FE9-4040-B752-EC36FEFF06C1}" srcOrd="2" destOrd="0" presId="urn:microsoft.com/office/officeart/2005/8/layout/hProcess3"/>
    <dgm:cxn modelId="{EE198C58-8B42-406A-A7B4-E837E73F1F5E}" type="presParOf" srcId="{4F23D774-E74C-4A94-9E52-80D51B04D029}" destId="{748277EF-C02A-4E7A-8432-081A43E248B8}" srcOrd="3" destOrd="0" presId="urn:microsoft.com/office/officeart/2005/8/layout/hProcess3"/>
    <dgm:cxn modelId="{45EF49B8-5759-4A59-A213-F8DDCE95F79E}" type="presParOf" srcId="{748277EF-C02A-4E7A-8432-081A43E248B8}" destId="{43AE06F4-61BF-486C-8CBE-3DB6868263B1}" srcOrd="0" destOrd="0" presId="urn:microsoft.com/office/officeart/2005/8/layout/hProcess3"/>
    <dgm:cxn modelId="{9764A81C-6C53-4051-AEA9-359EC4E97B76}" type="presParOf" srcId="{748277EF-C02A-4E7A-8432-081A43E248B8}" destId="{BA7742AE-4ED8-44B4-892F-810FC1FD5029}" srcOrd="1" destOrd="0" presId="urn:microsoft.com/office/officeart/2005/8/layout/hProcess3"/>
    <dgm:cxn modelId="{A31AE854-8E77-4C96-AF3C-560B25A16CE7}" type="presParOf" srcId="{748277EF-C02A-4E7A-8432-081A43E248B8}" destId="{90016E2C-5830-4966-9AA8-F83D7E0D88B5}" srcOrd="2" destOrd="0" presId="urn:microsoft.com/office/officeart/2005/8/layout/hProcess3"/>
    <dgm:cxn modelId="{02D457B3-471D-42EC-BE5A-4BA45A6647A4}" type="presParOf" srcId="{748277EF-C02A-4E7A-8432-081A43E248B8}" destId="{DB390DE2-6F8E-4C4C-9CBE-5B12856626AA}" srcOrd="3" destOrd="0" presId="urn:microsoft.com/office/officeart/2005/8/layout/hProcess3"/>
    <dgm:cxn modelId="{9AED8ED2-FFDC-4FC7-9CC5-D9DD9FE56CAA}" type="presParOf" srcId="{4F23D774-E74C-4A94-9E52-80D51B04D029}" destId="{385D1C15-A63A-48DA-AD0B-FD621952381A}" srcOrd="4" destOrd="0" presId="urn:microsoft.com/office/officeart/2005/8/layout/hProcess3"/>
    <dgm:cxn modelId="{A04DCD18-64DB-4D68-BDEF-EAA8945C7862}" type="presParOf" srcId="{4F23D774-E74C-4A94-9E52-80D51B04D029}" destId="{AC78A5D1-AA78-48BA-8943-C23A1DC35809}" srcOrd="5" destOrd="0" presId="urn:microsoft.com/office/officeart/2005/8/layout/hProcess3"/>
    <dgm:cxn modelId="{3A4864C5-6F56-4B13-B7CE-DC6E948CC7AB}" type="presParOf" srcId="{AC78A5D1-AA78-48BA-8943-C23A1DC35809}" destId="{C2BB8498-ECCD-45C2-8176-05DA6B190E40}" srcOrd="0" destOrd="0" presId="urn:microsoft.com/office/officeart/2005/8/layout/hProcess3"/>
    <dgm:cxn modelId="{1308FDA9-3BB6-4172-90E0-61336E782687}" type="presParOf" srcId="{AC78A5D1-AA78-48BA-8943-C23A1DC35809}" destId="{310FB02C-259E-4E6A-B430-6550DCE1F2E2}" srcOrd="1" destOrd="0" presId="urn:microsoft.com/office/officeart/2005/8/layout/hProcess3"/>
    <dgm:cxn modelId="{BAA2982A-99EA-413A-AE40-9BE137F1C86C}" type="presParOf" srcId="{AC78A5D1-AA78-48BA-8943-C23A1DC35809}" destId="{36826CD0-6B6D-4A45-A29C-2630A16B9DA6}" srcOrd="2" destOrd="0" presId="urn:microsoft.com/office/officeart/2005/8/layout/hProcess3"/>
    <dgm:cxn modelId="{CAF2281B-9A41-4001-860D-31160A3255D7}" type="presParOf" srcId="{AC78A5D1-AA78-48BA-8943-C23A1DC35809}" destId="{8DCED60C-E216-4D50-AE16-CE7B27C4CFC2}" srcOrd="3" destOrd="0" presId="urn:microsoft.com/office/officeart/2005/8/layout/hProcess3"/>
    <dgm:cxn modelId="{883D0E63-1C72-4DEC-A096-18E3BBFEBD5D}" type="presParOf" srcId="{4F23D774-E74C-4A94-9E52-80D51B04D029}" destId="{FFC46FAC-4625-48C6-AB19-9F648E7E671F}" srcOrd="6" destOrd="0" presId="urn:microsoft.com/office/officeart/2005/8/layout/hProcess3"/>
    <dgm:cxn modelId="{F1EEE7A7-4C8D-4C11-AA5B-0EEB0404D148}" type="presParOf" srcId="{4F23D774-E74C-4A94-9E52-80D51B04D029}" destId="{180F7621-FE9F-4D8F-AC96-26E417197AEB}" srcOrd="7" destOrd="0" presId="urn:microsoft.com/office/officeart/2005/8/layout/hProcess3"/>
    <dgm:cxn modelId="{31839AE1-16DE-4B56-BE88-4FA8F4A1247A}" type="presParOf" srcId="{4F23D774-E74C-4A94-9E52-80D51B04D029}" destId="{2F71A5B3-66BE-48E9-A762-9A6A5078EF73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1A5B3-66BE-48E9-A762-9A6A5078EF73}">
      <dsp:nvSpPr>
        <dsp:cNvPr id="0" name=""/>
        <dsp:cNvSpPr/>
      </dsp:nvSpPr>
      <dsp:spPr>
        <a:xfrm>
          <a:off x="0" y="433418"/>
          <a:ext cx="4726152" cy="1728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FB02C-259E-4E6A-B430-6550DCE1F2E2}">
      <dsp:nvSpPr>
        <dsp:cNvPr id="0" name=""/>
        <dsp:cNvSpPr/>
      </dsp:nvSpPr>
      <dsp:spPr>
        <a:xfrm>
          <a:off x="3146225" y="890815"/>
          <a:ext cx="1138845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DATA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3146225" y="890815"/>
        <a:ext cx="1138845" cy="864000"/>
      </dsp:txXfrm>
    </dsp:sp>
    <dsp:sp modelId="{BA7742AE-4ED8-44B4-892F-810FC1FD5029}">
      <dsp:nvSpPr>
        <dsp:cNvPr id="0" name=""/>
        <dsp:cNvSpPr/>
      </dsp:nvSpPr>
      <dsp:spPr>
        <a:xfrm>
          <a:off x="1758587" y="890815"/>
          <a:ext cx="1138845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PROCESS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1758587" y="890815"/>
        <a:ext cx="1138845" cy="864000"/>
      </dsp:txXfrm>
    </dsp:sp>
    <dsp:sp modelId="{07DDC608-414E-48E6-B94C-3234F3016563}">
      <dsp:nvSpPr>
        <dsp:cNvPr id="0" name=""/>
        <dsp:cNvSpPr/>
      </dsp:nvSpPr>
      <dsp:spPr>
        <a:xfrm>
          <a:off x="381461" y="890815"/>
          <a:ext cx="1138845" cy="8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EFFORT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381461" y="890815"/>
        <a:ext cx="1138845" cy="86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2B80C-ADBB-4C8D-AEDD-618600A30617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ACC37-048D-470A-9EC4-860FDDF49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43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ACC37-048D-470A-9EC4-860FDDF490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13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ACC37-048D-470A-9EC4-860FDDF490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04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ACC37-048D-470A-9EC4-860FDDF490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66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ACC37-048D-470A-9EC4-860FDDF490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52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ACC37-048D-470A-9EC4-860FDDF490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05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ACC37-048D-470A-9EC4-860FDDF490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64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ACC37-048D-470A-9EC4-860FDDF490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48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ACC37-048D-470A-9EC4-860FDDF490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47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ACC37-048D-470A-9EC4-860FDDF490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64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ACC37-048D-470A-9EC4-860FDDF490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66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ACC37-048D-470A-9EC4-860FDDF490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6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4CF1-789D-4042-A854-E44705BCD8F4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56AE-DF23-4EE4-9FC9-20636BDC0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7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4CF1-789D-4042-A854-E44705BCD8F4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56AE-DF23-4EE4-9FC9-20636BDC0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7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4CF1-789D-4042-A854-E44705BCD8F4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56AE-DF23-4EE4-9FC9-20636BDC0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6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4CF1-789D-4042-A854-E44705BCD8F4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56AE-DF23-4EE4-9FC9-20636BDC0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0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4CF1-789D-4042-A854-E44705BCD8F4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56AE-DF23-4EE4-9FC9-20636BDC0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6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4CF1-789D-4042-A854-E44705BCD8F4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56AE-DF23-4EE4-9FC9-20636BDC0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9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4CF1-789D-4042-A854-E44705BCD8F4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56AE-DF23-4EE4-9FC9-20636BDC0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7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4CF1-789D-4042-A854-E44705BCD8F4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56AE-DF23-4EE4-9FC9-20636BDC0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2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4CF1-789D-4042-A854-E44705BCD8F4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56AE-DF23-4EE4-9FC9-20636BDC0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9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4CF1-789D-4042-A854-E44705BCD8F4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56AE-DF23-4EE4-9FC9-20636BDC0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4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4CF1-789D-4042-A854-E44705BCD8F4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56AE-DF23-4EE4-9FC9-20636BDC0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3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54CF1-789D-4042-A854-E44705BCD8F4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256AE-DF23-4EE4-9FC9-20636BDC0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2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6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.png"/><Relationship Id="rId5" Type="http://schemas.openxmlformats.org/officeDocument/2006/relationships/image" Target="../media/image17.png"/><Relationship Id="rId10" Type="http://schemas.openxmlformats.org/officeDocument/2006/relationships/chart" Target="../charts/chart5.xml"/><Relationship Id="rId4" Type="http://schemas.openxmlformats.org/officeDocument/2006/relationships/chart" Target="../charts/chart1.xml"/><Relationship Id="rId9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520" y="506957"/>
            <a:ext cx="9664390" cy="128017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002060"/>
                </a:solidFill>
                <a:latin typeface="Avenir Next Cyr W04 Demi Italic" panose="020B0703020202090204" pitchFamily="34" charset="0"/>
              </a:rPr>
              <a:t>Dissecting the Texas Special Generators (SG) Travel Survey Data</a:t>
            </a:r>
            <a:endParaRPr lang="en-US" sz="3600" b="1" dirty="0">
              <a:solidFill>
                <a:srgbClr val="002060"/>
              </a:solidFill>
              <a:latin typeface="Avenir Next Cyr W04 Demi Italic" panose="020B070302020209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236162"/>
              </p:ext>
            </p:extLst>
          </p:nvPr>
        </p:nvGraphicFramePr>
        <p:xfrm>
          <a:off x="102632" y="2326517"/>
          <a:ext cx="4248251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7450">
                  <a:extLst>
                    <a:ext uri="{9D8B030D-6E8A-4147-A177-3AD203B41FA5}">
                      <a16:colId xmlns:a16="http://schemas.microsoft.com/office/drawing/2014/main" val="1665110487"/>
                    </a:ext>
                  </a:extLst>
                </a:gridCol>
                <a:gridCol w="3550801">
                  <a:extLst>
                    <a:ext uri="{9D8B030D-6E8A-4147-A177-3AD203B41FA5}">
                      <a16:colId xmlns:a16="http://schemas.microsoft.com/office/drawing/2014/main" val="1949690974"/>
                    </a:ext>
                  </a:extLst>
                </a:gridCol>
              </a:tblGrid>
              <a:tr h="857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Stella Nepal 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Associate Transportation Researcher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TTI Transportation </a:t>
                      </a:r>
                      <a:r>
                        <a:rPr lang="en-US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Planning Program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692331"/>
                  </a:ext>
                </a:extLst>
              </a:tr>
            </a:tbl>
          </a:graphicData>
        </a:graphic>
      </p:graphicFrame>
      <p:sp>
        <p:nvSpPr>
          <p:cNvPr id="8" name="Freeform 7"/>
          <p:cNvSpPr/>
          <p:nvPr/>
        </p:nvSpPr>
        <p:spPr>
          <a:xfrm flipV="1">
            <a:off x="2593420" y="6335851"/>
            <a:ext cx="9598581" cy="522149"/>
          </a:xfrm>
          <a:custGeom>
            <a:avLst/>
            <a:gdLst>
              <a:gd name="connsiteX0" fmla="*/ 828979 w 9598581"/>
              <a:gd name="connsiteY0" fmla="*/ 522149 h 522149"/>
              <a:gd name="connsiteX1" fmla="*/ 9598581 w 9598581"/>
              <a:gd name="connsiteY1" fmla="*/ 522149 h 522149"/>
              <a:gd name="connsiteX2" fmla="*/ 9598581 w 9598581"/>
              <a:gd name="connsiteY2" fmla="*/ 464838 h 522149"/>
              <a:gd name="connsiteX3" fmla="*/ 8554640 w 9598581"/>
              <a:gd name="connsiteY3" fmla="*/ 464838 h 522149"/>
              <a:gd name="connsiteX4" fmla="*/ 8554640 w 9598581"/>
              <a:gd name="connsiteY4" fmla="*/ 419119 h 522149"/>
              <a:gd name="connsiteX5" fmla="*/ 9598581 w 9598581"/>
              <a:gd name="connsiteY5" fmla="*/ 419119 h 522149"/>
              <a:gd name="connsiteX6" fmla="*/ 9598581 w 9598581"/>
              <a:gd name="connsiteY6" fmla="*/ 342090 h 522149"/>
              <a:gd name="connsiteX7" fmla="*/ 7730727 w 9598581"/>
              <a:gd name="connsiteY7" fmla="*/ 342090 h 522149"/>
              <a:gd name="connsiteX8" fmla="*/ 7730727 w 9598581"/>
              <a:gd name="connsiteY8" fmla="*/ 296371 h 522149"/>
              <a:gd name="connsiteX9" fmla="*/ 9598581 w 9598581"/>
              <a:gd name="connsiteY9" fmla="*/ 296371 h 522149"/>
              <a:gd name="connsiteX10" fmla="*/ 9598581 w 9598581"/>
              <a:gd name="connsiteY10" fmla="*/ 217604 h 522149"/>
              <a:gd name="connsiteX11" fmla="*/ 7067787 w 9598581"/>
              <a:gd name="connsiteY11" fmla="*/ 217604 h 522149"/>
              <a:gd name="connsiteX12" fmla="*/ 7067787 w 9598581"/>
              <a:gd name="connsiteY12" fmla="*/ 171885 h 522149"/>
              <a:gd name="connsiteX13" fmla="*/ 9598581 w 9598581"/>
              <a:gd name="connsiteY13" fmla="*/ 171885 h 522149"/>
              <a:gd name="connsiteX14" fmla="*/ 9598581 w 9598581"/>
              <a:gd name="connsiteY14" fmla="*/ 108015 h 522149"/>
              <a:gd name="connsiteX15" fmla="*/ 6358174 w 9598581"/>
              <a:gd name="connsiteY15" fmla="*/ 108015 h 522149"/>
              <a:gd name="connsiteX16" fmla="*/ 6358174 w 9598581"/>
              <a:gd name="connsiteY16" fmla="*/ 62296 h 522149"/>
              <a:gd name="connsiteX17" fmla="*/ 9598581 w 9598581"/>
              <a:gd name="connsiteY17" fmla="*/ 62296 h 522149"/>
              <a:gd name="connsiteX18" fmla="*/ 9598581 w 9598581"/>
              <a:gd name="connsiteY18" fmla="*/ 0 h 522149"/>
              <a:gd name="connsiteX19" fmla="*/ 0 w 9598581"/>
              <a:gd name="connsiteY19" fmla="*/ 0 h 522149"/>
              <a:gd name="connsiteX20" fmla="*/ 828979 w 9598581"/>
              <a:gd name="connsiteY20" fmla="*/ 522149 h 52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98581" h="522149">
                <a:moveTo>
                  <a:pt x="828979" y="522149"/>
                </a:moveTo>
                <a:lnTo>
                  <a:pt x="9598581" y="522149"/>
                </a:lnTo>
                <a:lnTo>
                  <a:pt x="9598581" y="464838"/>
                </a:lnTo>
                <a:lnTo>
                  <a:pt x="8554640" y="464838"/>
                </a:lnTo>
                <a:lnTo>
                  <a:pt x="8554640" y="419119"/>
                </a:lnTo>
                <a:lnTo>
                  <a:pt x="9598581" y="419119"/>
                </a:lnTo>
                <a:lnTo>
                  <a:pt x="9598581" y="342090"/>
                </a:lnTo>
                <a:lnTo>
                  <a:pt x="7730727" y="342090"/>
                </a:lnTo>
                <a:lnTo>
                  <a:pt x="7730727" y="296371"/>
                </a:lnTo>
                <a:lnTo>
                  <a:pt x="9598581" y="296371"/>
                </a:lnTo>
                <a:lnTo>
                  <a:pt x="9598581" y="217604"/>
                </a:lnTo>
                <a:lnTo>
                  <a:pt x="7067787" y="217604"/>
                </a:lnTo>
                <a:lnTo>
                  <a:pt x="7067787" y="171885"/>
                </a:lnTo>
                <a:lnTo>
                  <a:pt x="9598581" y="171885"/>
                </a:lnTo>
                <a:lnTo>
                  <a:pt x="9598581" y="108015"/>
                </a:lnTo>
                <a:lnTo>
                  <a:pt x="6358174" y="108015"/>
                </a:lnTo>
                <a:lnTo>
                  <a:pt x="6358174" y="62296"/>
                </a:lnTo>
                <a:lnTo>
                  <a:pt x="9598581" y="62296"/>
                </a:lnTo>
                <a:lnTo>
                  <a:pt x="9598581" y="0"/>
                </a:lnTo>
                <a:lnTo>
                  <a:pt x="0" y="0"/>
                </a:lnTo>
                <a:lnTo>
                  <a:pt x="828979" y="522149"/>
                </a:lnTo>
                <a:close/>
              </a:path>
            </a:pathLst>
          </a:cu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Image result for texas A&amp;M transportation institu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20" y="6335851"/>
            <a:ext cx="1866900" cy="52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9"/>
          <p:cNvSpPr/>
          <p:nvPr/>
        </p:nvSpPr>
        <p:spPr>
          <a:xfrm>
            <a:off x="0" y="6335851"/>
            <a:ext cx="1202458" cy="517650"/>
          </a:xfrm>
          <a:custGeom>
            <a:avLst/>
            <a:gdLst>
              <a:gd name="connsiteX0" fmla="*/ 0 w 1202458"/>
              <a:gd name="connsiteY0" fmla="*/ 0 h 517650"/>
              <a:gd name="connsiteX1" fmla="*/ 1202458 w 1202458"/>
              <a:gd name="connsiteY1" fmla="*/ 0 h 517650"/>
              <a:gd name="connsiteX2" fmla="*/ 0 w 1202458"/>
              <a:gd name="connsiteY2" fmla="*/ 517650 h 517650"/>
              <a:gd name="connsiteX3" fmla="*/ 0 w 1202458"/>
              <a:gd name="connsiteY3" fmla="*/ 0 h 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458" h="517650">
                <a:moveTo>
                  <a:pt x="0" y="0"/>
                </a:moveTo>
                <a:lnTo>
                  <a:pt x="1202458" y="0"/>
                </a:lnTo>
                <a:lnTo>
                  <a:pt x="0" y="517650"/>
                </a:lnTo>
                <a:lnTo>
                  <a:pt x="0" y="0"/>
                </a:lnTo>
                <a:close/>
              </a:path>
            </a:pathLst>
          </a:cu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017550" y="3270158"/>
            <a:ext cx="5828787" cy="2270526"/>
            <a:chOff x="6017550" y="3270158"/>
            <a:chExt cx="5828787" cy="227052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0416" y="3881343"/>
              <a:ext cx="1265921" cy="1261758"/>
            </a:xfrm>
            <a:prstGeom prst="rect">
              <a:avLst/>
            </a:prstGeom>
          </p:spPr>
        </p:pic>
        <p:graphicFrame>
          <p:nvGraphicFramePr>
            <p:cNvPr id="13" name="Diagram 12"/>
            <p:cNvGraphicFramePr/>
            <p:nvPr>
              <p:extLst>
                <p:ext uri="{D42A27DB-BD31-4B8C-83A1-F6EECF244321}">
                  <p14:modId xmlns:p14="http://schemas.microsoft.com/office/powerpoint/2010/main" val="407124082"/>
                </p:ext>
              </p:extLst>
            </p:nvPr>
          </p:nvGraphicFramePr>
          <p:xfrm>
            <a:off x="6017550" y="3270158"/>
            <a:ext cx="4726152" cy="22705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</p:grpSp>
      <p:sp>
        <p:nvSpPr>
          <p:cNvPr id="3" name="TextBox 2"/>
          <p:cNvSpPr txBox="1"/>
          <p:nvPr/>
        </p:nvSpPr>
        <p:spPr>
          <a:xfrm>
            <a:off x="343270" y="5906392"/>
            <a:ext cx="64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2019 TRB Planning Applications Conference,  Portland, OR,  June 4, 2019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80714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 flipV="1">
            <a:off x="2593420" y="6335851"/>
            <a:ext cx="9598581" cy="522149"/>
          </a:xfrm>
          <a:custGeom>
            <a:avLst/>
            <a:gdLst>
              <a:gd name="connsiteX0" fmla="*/ 828979 w 9598581"/>
              <a:gd name="connsiteY0" fmla="*/ 522149 h 522149"/>
              <a:gd name="connsiteX1" fmla="*/ 9598581 w 9598581"/>
              <a:gd name="connsiteY1" fmla="*/ 522149 h 522149"/>
              <a:gd name="connsiteX2" fmla="*/ 9598581 w 9598581"/>
              <a:gd name="connsiteY2" fmla="*/ 464838 h 522149"/>
              <a:gd name="connsiteX3" fmla="*/ 8554640 w 9598581"/>
              <a:gd name="connsiteY3" fmla="*/ 464838 h 522149"/>
              <a:gd name="connsiteX4" fmla="*/ 8554640 w 9598581"/>
              <a:gd name="connsiteY4" fmla="*/ 419119 h 522149"/>
              <a:gd name="connsiteX5" fmla="*/ 9598581 w 9598581"/>
              <a:gd name="connsiteY5" fmla="*/ 419119 h 522149"/>
              <a:gd name="connsiteX6" fmla="*/ 9598581 w 9598581"/>
              <a:gd name="connsiteY6" fmla="*/ 342090 h 522149"/>
              <a:gd name="connsiteX7" fmla="*/ 7730727 w 9598581"/>
              <a:gd name="connsiteY7" fmla="*/ 342090 h 522149"/>
              <a:gd name="connsiteX8" fmla="*/ 7730727 w 9598581"/>
              <a:gd name="connsiteY8" fmla="*/ 296371 h 522149"/>
              <a:gd name="connsiteX9" fmla="*/ 9598581 w 9598581"/>
              <a:gd name="connsiteY9" fmla="*/ 296371 h 522149"/>
              <a:gd name="connsiteX10" fmla="*/ 9598581 w 9598581"/>
              <a:gd name="connsiteY10" fmla="*/ 217604 h 522149"/>
              <a:gd name="connsiteX11" fmla="*/ 7067787 w 9598581"/>
              <a:gd name="connsiteY11" fmla="*/ 217604 h 522149"/>
              <a:gd name="connsiteX12" fmla="*/ 7067787 w 9598581"/>
              <a:gd name="connsiteY12" fmla="*/ 171885 h 522149"/>
              <a:gd name="connsiteX13" fmla="*/ 9598581 w 9598581"/>
              <a:gd name="connsiteY13" fmla="*/ 171885 h 522149"/>
              <a:gd name="connsiteX14" fmla="*/ 9598581 w 9598581"/>
              <a:gd name="connsiteY14" fmla="*/ 108015 h 522149"/>
              <a:gd name="connsiteX15" fmla="*/ 6358174 w 9598581"/>
              <a:gd name="connsiteY15" fmla="*/ 108015 h 522149"/>
              <a:gd name="connsiteX16" fmla="*/ 6358174 w 9598581"/>
              <a:gd name="connsiteY16" fmla="*/ 62296 h 522149"/>
              <a:gd name="connsiteX17" fmla="*/ 9598581 w 9598581"/>
              <a:gd name="connsiteY17" fmla="*/ 62296 h 522149"/>
              <a:gd name="connsiteX18" fmla="*/ 9598581 w 9598581"/>
              <a:gd name="connsiteY18" fmla="*/ 0 h 522149"/>
              <a:gd name="connsiteX19" fmla="*/ 0 w 9598581"/>
              <a:gd name="connsiteY19" fmla="*/ 0 h 522149"/>
              <a:gd name="connsiteX20" fmla="*/ 828979 w 9598581"/>
              <a:gd name="connsiteY20" fmla="*/ 522149 h 52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98581" h="522149">
                <a:moveTo>
                  <a:pt x="828979" y="522149"/>
                </a:moveTo>
                <a:lnTo>
                  <a:pt x="9598581" y="522149"/>
                </a:lnTo>
                <a:lnTo>
                  <a:pt x="9598581" y="464838"/>
                </a:lnTo>
                <a:lnTo>
                  <a:pt x="8554640" y="464838"/>
                </a:lnTo>
                <a:lnTo>
                  <a:pt x="8554640" y="419119"/>
                </a:lnTo>
                <a:lnTo>
                  <a:pt x="9598581" y="419119"/>
                </a:lnTo>
                <a:lnTo>
                  <a:pt x="9598581" y="342090"/>
                </a:lnTo>
                <a:lnTo>
                  <a:pt x="7730727" y="342090"/>
                </a:lnTo>
                <a:lnTo>
                  <a:pt x="7730727" y="296371"/>
                </a:lnTo>
                <a:lnTo>
                  <a:pt x="9598581" y="296371"/>
                </a:lnTo>
                <a:lnTo>
                  <a:pt x="9598581" y="217604"/>
                </a:lnTo>
                <a:lnTo>
                  <a:pt x="7067787" y="217604"/>
                </a:lnTo>
                <a:lnTo>
                  <a:pt x="7067787" y="171885"/>
                </a:lnTo>
                <a:lnTo>
                  <a:pt x="9598581" y="171885"/>
                </a:lnTo>
                <a:lnTo>
                  <a:pt x="9598581" y="108015"/>
                </a:lnTo>
                <a:lnTo>
                  <a:pt x="6358174" y="108015"/>
                </a:lnTo>
                <a:lnTo>
                  <a:pt x="6358174" y="62296"/>
                </a:lnTo>
                <a:lnTo>
                  <a:pt x="9598581" y="62296"/>
                </a:lnTo>
                <a:lnTo>
                  <a:pt x="9598581" y="0"/>
                </a:lnTo>
                <a:lnTo>
                  <a:pt x="0" y="0"/>
                </a:lnTo>
                <a:lnTo>
                  <a:pt x="828979" y="522149"/>
                </a:lnTo>
                <a:close/>
              </a:path>
            </a:pathLst>
          </a:cu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Image result for texas A&amp;M transportation institu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20" y="6335851"/>
            <a:ext cx="1866900" cy="52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/>
          <p:nvPr/>
        </p:nvSpPr>
        <p:spPr>
          <a:xfrm>
            <a:off x="0" y="6335851"/>
            <a:ext cx="1202458" cy="517650"/>
          </a:xfrm>
          <a:custGeom>
            <a:avLst/>
            <a:gdLst>
              <a:gd name="connsiteX0" fmla="*/ 0 w 1202458"/>
              <a:gd name="connsiteY0" fmla="*/ 0 h 517650"/>
              <a:gd name="connsiteX1" fmla="*/ 1202458 w 1202458"/>
              <a:gd name="connsiteY1" fmla="*/ 0 h 517650"/>
              <a:gd name="connsiteX2" fmla="*/ 0 w 1202458"/>
              <a:gd name="connsiteY2" fmla="*/ 517650 h 517650"/>
              <a:gd name="connsiteX3" fmla="*/ 0 w 1202458"/>
              <a:gd name="connsiteY3" fmla="*/ 0 h 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458" h="517650">
                <a:moveTo>
                  <a:pt x="0" y="0"/>
                </a:moveTo>
                <a:lnTo>
                  <a:pt x="1202458" y="0"/>
                </a:lnTo>
                <a:lnTo>
                  <a:pt x="0" y="517650"/>
                </a:lnTo>
                <a:lnTo>
                  <a:pt x="0" y="0"/>
                </a:lnTo>
                <a:close/>
              </a:path>
            </a:pathLst>
          </a:cu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09" y="313856"/>
            <a:ext cx="1411391" cy="1406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2576" y="395043"/>
            <a:ext cx="5149703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venir Next Cyr W04 Demi Italic" panose="020B0703020202090204" pitchFamily="34" charset="0"/>
              </a:rPr>
              <a:t>Questions &amp; Insights</a:t>
            </a:r>
            <a:endParaRPr lang="en-US" sz="4000" dirty="0">
              <a:solidFill>
                <a:srgbClr val="002060"/>
              </a:solidFill>
              <a:latin typeface="Avenir Next Cyr W04 Demi Italic" panose="020B070302020209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2029" y="3189514"/>
            <a:ext cx="460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This space is intentionally left blank.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36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 flipV="1">
            <a:off x="2593420" y="6335851"/>
            <a:ext cx="9598581" cy="522149"/>
          </a:xfrm>
          <a:custGeom>
            <a:avLst/>
            <a:gdLst>
              <a:gd name="connsiteX0" fmla="*/ 828979 w 9598581"/>
              <a:gd name="connsiteY0" fmla="*/ 522149 h 522149"/>
              <a:gd name="connsiteX1" fmla="*/ 9598581 w 9598581"/>
              <a:gd name="connsiteY1" fmla="*/ 522149 h 522149"/>
              <a:gd name="connsiteX2" fmla="*/ 9598581 w 9598581"/>
              <a:gd name="connsiteY2" fmla="*/ 464838 h 522149"/>
              <a:gd name="connsiteX3" fmla="*/ 8554640 w 9598581"/>
              <a:gd name="connsiteY3" fmla="*/ 464838 h 522149"/>
              <a:gd name="connsiteX4" fmla="*/ 8554640 w 9598581"/>
              <a:gd name="connsiteY4" fmla="*/ 419119 h 522149"/>
              <a:gd name="connsiteX5" fmla="*/ 9598581 w 9598581"/>
              <a:gd name="connsiteY5" fmla="*/ 419119 h 522149"/>
              <a:gd name="connsiteX6" fmla="*/ 9598581 w 9598581"/>
              <a:gd name="connsiteY6" fmla="*/ 342090 h 522149"/>
              <a:gd name="connsiteX7" fmla="*/ 7730727 w 9598581"/>
              <a:gd name="connsiteY7" fmla="*/ 342090 h 522149"/>
              <a:gd name="connsiteX8" fmla="*/ 7730727 w 9598581"/>
              <a:gd name="connsiteY8" fmla="*/ 296371 h 522149"/>
              <a:gd name="connsiteX9" fmla="*/ 9598581 w 9598581"/>
              <a:gd name="connsiteY9" fmla="*/ 296371 h 522149"/>
              <a:gd name="connsiteX10" fmla="*/ 9598581 w 9598581"/>
              <a:gd name="connsiteY10" fmla="*/ 217604 h 522149"/>
              <a:gd name="connsiteX11" fmla="*/ 7067787 w 9598581"/>
              <a:gd name="connsiteY11" fmla="*/ 217604 h 522149"/>
              <a:gd name="connsiteX12" fmla="*/ 7067787 w 9598581"/>
              <a:gd name="connsiteY12" fmla="*/ 171885 h 522149"/>
              <a:gd name="connsiteX13" fmla="*/ 9598581 w 9598581"/>
              <a:gd name="connsiteY13" fmla="*/ 171885 h 522149"/>
              <a:gd name="connsiteX14" fmla="*/ 9598581 w 9598581"/>
              <a:gd name="connsiteY14" fmla="*/ 108015 h 522149"/>
              <a:gd name="connsiteX15" fmla="*/ 6358174 w 9598581"/>
              <a:gd name="connsiteY15" fmla="*/ 108015 h 522149"/>
              <a:gd name="connsiteX16" fmla="*/ 6358174 w 9598581"/>
              <a:gd name="connsiteY16" fmla="*/ 62296 h 522149"/>
              <a:gd name="connsiteX17" fmla="*/ 9598581 w 9598581"/>
              <a:gd name="connsiteY17" fmla="*/ 62296 h 522149"/>
              <a:gd name="connsiteX18" fmla="*/ 9598581 w 9598581"/>
              <a:gd name="connsiteY18" fmla="*/ 0 h 522149"/>
              <a:gd name="connsiteX19" fmla="*/ 0 w 9598581"/>
              <a:gd name="connsiteY19" fmla="*/ 0 h 522149"/>
              <a:gd name="connsiteX20" fmla="*/ 828979 w 9598581"/>
              <a:gd name="connsiteY20" fmla="*/ 522149 h 52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98581" h="522149">
                <a:moveTo>
                  <a:pt x="828979" y="522149"/>
                </a:moveTo>
                <a:lnTo>
                  <a:pt x="9598581" y="522149"/>
                </a:lnTo>
                <a:lnTo>
                  <a:pt x="9598581" y="464838"/>
                </a:lnTo>
                <a:lnTo>
                  <a:pt x="8554640" y="464838"/>
                </a:lnTo>
                <a:lnTo>
                  <a:pt x="8554640" y="419119"/>
                </a:lnTo>
                <a:lnTo>
                  <a:pt x="9598581" y="419119"/>
                </a:lnTo>
                <a:lnTo>
                  <a:pt x="9598581" y="342090"/>
                </a:lnTo>
                <a:lnTo>
                  <a:pt x="7730727" y="342090"/>
                </a:lnTo>
                <a:lnTo>
                  <a:pt x="7730727" y="296371"/>
                </a:lnTo>
                <a:lnTo>
                  <a:pt x="9598581" y="296371"/>
                </a:lnTo>
                <a:lnTo>
                  <a:pt x="9598581" y="217604"/>
                </a:lnTo>
                <a:lnTo>
                  <a:pt x="7067787" y="217604"/>
                </a:lnTo>
                <a:lnTo>
                  <a:pt x="7067787" y="171885"/>
                </a:lnTo>
                <a:lnTo>
                  <a:pt x="9598581" y="171885"/>
                </a:lnTo>
                <a:lnTo>
                  <a:pt x="9598581" y="108015"/>
                </a:lnTo>
                <a:lnTo>
                  <a:pt x="6358174" y="108015"/>
                </a:lnTo>
                <a:lnTo>
                  <a:pt x="6358174" y="62296"/>
                </a:lnTo>
                <a:lnTo>
                  <a:pt x="9598581" y="62296"/>
                </a:lnTo>
                <a:lnTo>
                  <a:pt x="9598581" y="0"/>
                </a:lnTo>
                <a:lnTo>
                  <a:pt x="0" y="0"/>
                </a:lnTo>
                <a:lnTo>
                  <a:pt x="828979" y="522149"/>
                </a:lnTo>
                <a:close/>
              </a:path>
            </a:pathLst>
          </a:cu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Image result for texas A&amp;M transportation institu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20" y="6335851"/>
            <a:ext cx="1866900" cy="52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/>
          <p:nvPr/>
        </p:nvSpPr>
        <p:spPr>
          <a:xfrm>
            <a:off x="0" y="6335851"/>
            <a:ext cx="1202458" cy="517650"/>
          </a:xfrm>
          <a:custGeom>
            <a:avLst/>
            <a:gdLst>
              <a:gd name="connsiteX0" fmla="*/ 0 w 1202458"/>
              <a:gd name="connsiteY0" fmla="*/ 0 h 517650"/>
              <a:gd name="connsiteX1" fmla="*/ 1202458 w 1202458"/>
              <a:gd name="connsiteY1" fmla="*/ 0 h 517650"/>
              <a:gd name="connsiteX2" fmla="*/ 0 w 1202458"/>
              <a:gd name="connsiteY2" fmla="*/ 517650 h 517650"/>
              <a:gd name="connsiteX3" fmla="*/ 0 w 1202458"/>
              <a:gd name="connsiteY3" fmla="*/ 0 h 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458" h="517650">
                <a:moveTo>
                  <a:pt x="0" y="0"/>
                </a:moveTo>
                <a:lnTo>
                  <a:pt x="1202458" y="0"/>
                </a:lnTo>
                <a:lnTo>
                  <a:pt x="0" y="517650"/>
                </a:lnTo>
                <a:lnTo>
                  <a:pt x="0" y="0"/>
                </a:lnTo>
                <a:close/>
              </a:path>
            </a:pathLst>
          </a:cu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684" y="4614520"/>
            <a:ext cx="1265921" cy="12617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13634" y="2449291"/>
            <a:ext cx="6126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Janie Temple &amp; </a:t>
            </a:r>
            <a:r>
              <a:rPr lang="en-US" dirty="0" err="1" smtClean="0"/>
              <a:t>Christeen</a:t>
            </a:r>
            <a:r>
              <a:rPr lang="en-US" dirty="0" smtClean="0"/>
              <a:t> </a:t>
            </a:r>
            <a:r>
              <a:rPr lang="en-US" dirty="0" err="1" smtClean="0"/>
              <a:t>Pusch</a:t>
            </a:r>
            <a:r>
              <a:rPr lang="en-US" dirty="0" smtClean="0"/>
              <a:t> - Texas Travel Survey Program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02458" y="1456755"/>
            <a:ext cx="8784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venir Next Cyr W04 Demi Italic" panose="020B0703020202090204" pitchFamily="34" charset="0"/>
              </a:rPr>
              <a:t>TRB Conference Planning Committee for the Fellowship grant</a:t>
            </a:r>
            <a:endParaRPr lang="en-US" sz="2400" dirty="0">
              <a:latin typeface="Avenir Next Cyr W04 Demi Italic" panose="020B070302020209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3634" y="3231617"/>
            <a:ext cx="6818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 Hard, Mark Ojah &amp; Byron Chigoy – Transportation Planning Program</a:t>
            </a:r>
          </a:p>
          <a:p>
            <a:r>
              <a:rPr lang="en-US" dirty="0" smtClean="0"/>
              <a:t>Kevin Hall – Travel Forecasting Program</a:t>
            </a:r>
          </a:p>
          <a:p>
            <a:r>
              <a:rPr lang="en-US" dirty="0" smtClean="0"/>
              <a:t>David Pearson (retired) – My Mentor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9257977" y="4864634"/>
            <a:ext cx="2238305" cy="923330"/>
            <a:chOff x="2813634" y="4558207"/>
            <a:chExt cx="2238305" cy="923330"/>
          </a:xfrm>
        </p:grpSpPr>
        <p:sp>
          <p:nvSpPr>
            <p:cNvPr id="18" name="TextBox 17"/>
            <p:cNvSpPr txBox="1"/>
            <p:nvPr/>
          </p:nvSpPr>
          <p:spPr>
            <a:xfrm>
              <a:off x="2813634" y="4558207"/>
              <a:ext cx="223830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Stella Nepal</a:t>
              </a:r>
            </a:p>
            <a:p>
              <a:r>
                <a:rPr lang="en-US" dirty="0" smtClean="0"/>
                <a:t>519-8974508</a:t>
              </a:r>
            </a:p>
            <a:p>
              <a:r>
                <a:rPr lang="en-US" u="sng" dirty="0" smtClean="0"/>
                <a:t>s-nepal@tti.tamu.edu</a:t>
              </a:r>
              <a:endParaRPr lang="en-US" u="sng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505" y="4880071"/>
              <a:ext cx="279602" cy="279602"/>
            </a:xfrm>
            <a:prstGeom prst="rect">
              <a:avLst/>
            </a:prstGeom>
          </p:spPr>
        </p:pic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03268" y="89647"/>
            <a:ext cx="5149703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venir Next Cyr W04 Demi Italic" panose="020B0703020202090204" pitchFamily="34" charset="0"/>
              </a:rPr>
              <a:t>Acknowledgements</a:t>
            </a:r>
            <a:endParaRPr lang="en-US" sz="4000" dirty="0">
              <a:solidFill>
                <a:srgbClr val="002060"/>
              </a:solidFill>
              <a:latin typeface="Avenir Next Cyr W04 Demi Italic" panose="020B0703020202090204" pitchFamily="34" charset="0"/>
            </a:endParaRPr>
          </a:p>
        </p:txBody>
      </p:sp>
      <p:pic>
        <p:nvPicPr>
          <p:cNvPr id="1026" name="Picture 1" descr="image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91" y="2296175"/>
            <a:ext cx="875620" cy="64882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image00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58" y="3410355"/>
            <a:ext cx="1549057" cy="56585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3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" t="4657" r="5036" b="16365"/>
          <a:stretch/>
        </p:blipFill>
        <p:spPr>
          <a:xfrm rot="5842269">
            <a:off x="3135465" y="2327591"/>
            <a:ext cx="4115396" cy="2651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reeform 7"/>
          <p:cNvSpPr/>
          <p:nvPr/>
        </p:nvSpPr>
        <p:spPr>
          <a:xfrm flipV="1">
            <a:off x="2593420" y="6335851"/>
            <a:ext cx="9598581" cy="522149"/>
          </a:xfrm>
          <a:custGeom>
            <a:avLst/>
            <a:gdLst>
              <a:gd name="connsiteX0" fmla="*/ 828979 w 9598581"/>
              <a:gd name="connsiteY0" fmla="*/ 522149 h 522149"/>
              <a:gd name="connsiteX1" fmla="*/ 9598581 w 9598581"/>
              <a:gd name="connsiteY1" fmla="*/ 522149 h 522149"/>
              <a:gd name="connsiteX2" fmla="*/ 9598581 w 9598581"/>
              <a:gd name="connsiteY2" fmla="*/ 464838 h 522149"/>
              <a:gd name="connsiteX3" fmla="*/ 8554640 w 9598581"/>
              <a:gd name="connsiteY3" fmla="*/ 464838 h 522149"/>
              <a:gd name="connsiteX4" fmla="*/ 8554640 w 9598581"/>
              <a:gd name="connsiteY4" fmla="*/ 419119 h 522149"/>
              <a:gd name="connsiteX5" fmla="*/ 9598581 w 9598581"/>
              <a:gd name="connsiteY5" fmla="*/ 419119 h 522149"/>
              <a:gd name="connsiteX6" fmla="*/ 9598581 w 9598581"/>
              <a:gd name="connsiteY6" fmla="*/ 342090 h 522149"/>
              <a:gd name="connsiteX7" fmla="*/ 7730727 w 9598581"/>
              <a:gd name="connsiteY7" fmla="*/ 342090 h 522149"/>
              <a:gd name="connsiteX8" fmla="*/ 7730727 w 9598581"/>
              <a:gd name="connsiteY8" fmla="*/ 296371 h 522149"/>
              <a:gd name="connsiteX9" fmla="*/ 9598581 w 9598581"/>
              <a:gd name="connsiteY9" fmla="*/ 296371 h 522149"/>
              <a:gd name="connsiteX10" fmla="*/ 9598581 w 9598581"/>
              <a:gd name="connsiteY10" fmla="*/ 217604 h 522149"/>
              <a:gd name="connsiteX11" fmla="*/ 7067787 w 9598581"/>
              <a:gd name="connsiteY11" fmla="*/ 217604 h 522149"/>
              <a:gd name="connsiteX12" fmla="*/ 7067787 w 9598581"/>
              <a:gd name="connsiteY12" fmla="*/ 171885 h 522149"/>
              <a:gd name="connsiteX13" fmla="*/ 9598581 w 9598581"/>
              <a:gd name="connsiteY13" fmla="*/ 171885 h 522149"/>
              <a:gd name="connsiteX14" fmla="*/ 9598581 w 9598581"/>
              <a:gd name="connsiteY14" fmla="*/ 108015 h 522149"/>
              <a:gd name="connsiteX15" fmla="*/ 6358174 w 9598581"/>
              <a:gd name="connsiteY15" fmla="*/ 108015 h 522149"/>
              <a:gd name="connsiteX16" fmla="*/ 6358174 w 9598581"/>
              <a:gd name="connsiteY16" fmla="*/ 62296 h 522149"/>
              <a:gd name="connsiteX17" fmla="*/ 9598581 w 9598581"/>
              <a:gd name="connsiteY17" fmla="*/ 62296 h 522149"/>
              <a:gd name="connsiteX18" fmla="*/ 9598581 w 9598581"/>
              <a:gd name="connsiteY18" fmla="*/ 0 h 522149"/>
              <a:gd name="connsiteX19" fmla="*/ 0 w 9598581"/>
              <a:gd name="connsiteY19" fmla="*/ 0 h 522149"/>
              <a:gd name="connsiteX20" fmla="*/ 828979 w 9598581"/>
              <a:gd name="connsiteY20" fmla="*/ 522149 h 52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98581" h="522149">
                <a:moveTo>
                  <a:pt x="828979" y="522149"/>
                </a:moveTo>
                <a:lnTo>
                  <a:pt x="9598581" y="522149"/>
                </a:lnTo>
                <a:lnTo>
                  <a:pt x="9598581" y="464838"/>
                </a:lnTo>
                <a:lnTo>
                  <a:pt x="8554640" y="464838"/>
                </a:lnTo>
                <a:lnTo>
                  <a:pt x="8554640" y="419119"/>
                </a:lnTo>
                <a:lnTo>
                  <a:pt x="9598581" y="419119"/>
                </a:lnTo>
                <a:lnTo>
                  <a:pt x="9598581" y="342090"/>
                </a:lnTo>
                <a:lnTo>
                  <a:pt x="7730727" y="342090"/>
                </a:lnTo>
                <a:lnTo>
                  <a:pt x="7730727" y="296371"/>
                </a:lnTo>
                <a:lnTo>
                  <a:pt x="9598581" y="296371"/>
                </a:lnTo>
                <a:lnTo>
                  <a:pt x="9598581" y="217604"/>
                </a:lnTo>
                <a:lnTo>
                  <a:pt x="7067787" y="217604"/>
                </a:lnTo>
                <a:lnTo>
                  <a:pt x="7067787" y="171885"/>
                </a:lnTo>
                <a:lnTo>
                  <a:pt x="9598581" y="171885"/>
                </a:lnTo>
                <a:lnTo>
                  <a:pt x="9598581" y="108015"/>
                </a:lnTo>
                <a:lnTo>
                  <a:pt x="6358174" y="108015"/>
                </a:lnTo>
                <a:lnTo>
                  <a:pt x="6358174" y="62296"/>
                </a:lnTo>
                <a:lnTo>
                  <a:pt x="9598581" y="62296"/>
                </a:lnTo>
                <a:lnTo>
                  <a:pt x="9598581" y="0"/>
                </a:lnTo>
                <a:lnTo>
                  <a:pt x="0" y="0"/>
                </a:lnTo>
                <a:lnTo>
                  <a:pt x="828979" y="522149"/>
                </a:lnTo>
                <a:close/>
              </a:path>
            </a:pathLst>
          </a:cu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Image result for texas A&amp;M transportation institu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20" y="6335851"/>
            <a:ext cx="1866900" cy="52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9"/>
          <p:cNvSpPr/>
          <p:nvPr/>
        </p:nvSpPr>
        <p:spPr>
          <a:xfrm>
            <a:off x="0" y="6335851"/>
            <a:ext cx="1202458" cy="517650"/>
          </a:xfrm>
          <a:custGeom>
            <a:avLst/>
            <a:gdLst>
              <a:gd name="connsiteX0" fmla="*/ 0 w 1202458"/>
              <a:gd name="connsiteY0" fmla="*/ 0 h 517650"/>
              <a:gd name="connsiteX1" fmla="*/ 1202458 w 1202458"/>
              <a:gd name="connsiteY1" fmla="*/ 0 h 517650"/>
              <a:gd name="connsiteX2" fmla="*/ 0 w 1202458"/>
              <a:gd name="connsiteY2" fmla="*/ 517650 h 517650"/>
              <a:gd name="connsiteX3" fmla="*/ 0 w 1202458"/>
              <a:gd name="connsiteY3" fmla="*/ 0 h 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458" h="517650">
                <a:moveTo>
                  <a:pt x="0" y="0"/>
                </a:moveTo>
                <a:lnTo>
                  <a:pt x="1202458" y="0"/>
                </a:lnTo>
                <a:lnTo>
                  <a:pt x="0" y="517650"/>
                </a:lnTo>
                <a:lnTo>
                  <a:pt x="0" y="0"/>
                </a:lnTo>
                <a:close/>
              </a:path>
            </a:pathLst>
          </a:cu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3" t="5558" r="6698" b="6823"/>
          <a:stretch/>
        </p:blipFill>
        <p:spPr>
          <a:xfrm>
            <a:off x="7669303" y="1665284"/>
            <a:ext cx="4079883" cy="3745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709244" y="5422996"/>
            <a:ext cx="107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Texas SGs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6849" y="167290"/>
            <a:ext cx="8061702" cy="811746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002060"/>
                </a:solidFill>
                <a:latin typeface="Avenir Next Cyr W04 Demi Italic" panose="020B0703020202090204" pitchFamily="34" charset="0"/>
              </a:rPr>
              <a:t>SG</a:t>
            </a:r>
            <a:r>
              <a:rPr lang="en-US" sz="4000" b="1" baseline="0" dirty="0" smtClean="0">
                <a:solidFill>
                  <a:srgbClr val="002060"/>
                </a:solidFill>
                <a:latin typeface="Avenir Next Cyr W04 Demi Italic" panose="020B0703020202090204" pitchFamily="34" charset="0"/>
              </a:rPr>
              <a:t> Travel Survey Efforts in Texas</a:t>
            </a:r>
            <a:endParaRPr lang="en-US" sz="4000" b="1" dirty="0">
              <a:solidFill>
                <a:srgbClr val="002060"/>
              </a:solidFill>
              <a:latin typeface="Avenir Next Cyr W04 Demi Italic" panose="020B0703020202090204" pitchFamily="34" charset="0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803328" y="1596325"/>
            <a:ext cx="2844323" cy="4021811"/>
            <a:chOff x="277" y="704"/>
            <a:chExt cx="2046" cy="2893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7" y="704"/>
              <a:ext cx="2042" cy="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" y="852"/>
              <a:ext cx="2046" cy="27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</p:grpSp>
      <p:pic>
        <p:nvPicPr>
          <p:cNvPr id="13" name="Picture 1" descr="image0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29" y="318408"/>
            <a:ext cx="875620" cy="64882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40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flipV="1">
            <a:off x="2593420" y="6319823"/>
            <a:ext cx="9598581" cy="522149"/>
          </a:xfrm>
          <a:custGeom>
            <a:avLst/>
            <a:gdLst>
              <a:gd name="connsiteX0" fmla="*/ 828979 w 9598581"/>
              <a:gd name="connsiteY0" fmla="*/ 522149 h 522149"/>
              <a:gd name="connsiteX1" fmla="*/ 9598581 w 9598581"/>
              <a:gd name="connsiteY1" fmla="*/ 522149 h 522149"/>
              <a:gd name="connsiteX2" fmla="*/ 9598581 w 9598581"/>
              <a:gd name="connsiteY2" fmla="*/ 464838 h 522149"/>
              <a:gd name="connsiteX3" fmla="*/ 8554640 w 9598581"/>
              <a:gd name="connsiteY3" fmla="*/ 464838 h 522149"/>
              <a:gd name="connsiteX4" fmla="*/ 8554640 w 9598581"/>
              <a:gd name="connsiteY4" fmla="*/ 419119 h 522149"/>
              <a:gd name="connsiteX5" fmla="*/ 9598581 w 9598581"/>
              <a:gd name="connsiteY5" fmla="*/ 419119 h 522149"/>
              <a:gd name="connsiteX6" fmla="*/ 9598581 w 9598581"/>
              <a:gd name="connsiteY6" fmla="*/ 342090 h 522149"/>
              <a:gd name="connsiteX7" fmla="*/ 7730727 w 9598581"/>
              <a:gd name="connsiteY7" fmla="*/ 342090 h 522149"/>
              <a:gd name="connsiteX8" fmla="*/ 7730727 w 9598581"/>
              <a:gd name="connsiteY8" fmla="*/ 296371 h 522149"/>
              <a:gd name="connsiteX9" fmla="*/ 9598581 w 9598581"/>
              <a:gd name="connsiteY9" fmla="*/ 296371 h 522149"/>
              <a:gd name="connsiteX10" fmla="*/ 9598581 w 9598581"/>
              <a:gd name="connsiteY10" fmla="*/ 217604 h 522149"/>
              <a:gd name="connsiteX11" fmla="*/ 7067787 w 9598581"/>
              <a:gd name="connsiteY11" fmla="*/ 217604 h 522149"/>
              <a:gd name="connsiteX12" fmla="*/ 7067787 w 9598581"/>
              <a:gd name="connsiteY12" fmla="*/ 171885 h 522149"/>
              <a:gd name="connsiteX13" fmla="*/ 9598581 w 9598581"/>
              <a:gd name="connsiteY13" fmla="*/ 171885 h 522149"/>
              <a:gd name="connsiteX14" fmla="*/ 9598581 w 9598581"/>
              <a:gd name="connsiteY14" fmla="*/ 108015 h 522149"/>
              <a:gd name="connsiteX15" fmla="*/ 6358174 w 9598581"/>
              <a:gd name="connsiteY15" fmla="*/ 108015 h 522149"/>
              <a:gd name="connsiteX16" fmla="*/ 6358174 w 9598581"/>
              <a:gd name="connsiteY16" fmla="*/ 62296 h 522149"/>
              <a:gd name="connsiteX17" fmla="*/ 9598581 w 9598581"/>
              <a:gd name="connsiteY17" fmla="*/ 62296 h 522149"/>
              <a:gd name="connsiteX18" fmla="*/ 9598581 w 9598581"/>
              <a:gd name="connsiteY18" fmla="*/ 0 h 522149"/>
              <a:gd name="connsiteX19" fmla="*/ 0 w 9598581"/>
              <a:gd name="connsiteY19" fmla="*/ 0 h 522149"/>
              <a:gd name="connsiteX20" fmla="*/ 828979 w 9598581"/>
              <a:gd name="connsiteY20" fmla="*/ 522149 h 52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98581" h="522149">
                <a:moveTo>
                  <a:pt x="828979" y="522149"/>
                </a:moveTo>
                <a:lnTo>
                  <a:pt x="9598581" y="522149"/>
                </a:lnTo>
                <a:lnTo>
                  <a:pt x="9598581" y="464838"/>
                </a:lnTo>
                <a:lnTo>
                  <a:pt x="8554640" y="464838"/>
                </a:lnTo>
                <a:lnTo>
                  <a:pt x="8554640" y="419119"/>
                </a:lnTo>
                <a:lnTo>
                  <a:pt x="9598581" y="419119"/>
                </a:lnTo>
                <a:lnTo>
                  <a:pt x="9598581" y="342090"/>
                </a:lnTo>
                <a:lnTo>
                  <a:pt x="7730727" y="342090"/>
                </a:lnTo>
                <a:lnTo>
                  <a:pt x="7730727" y="296371"/>
                </a:lnTo>
                <a:lnTo>
                  <a:pt x="9598581" y="296371"/>
                </a:lnTo>
                <a:lnTo>
                  <a:pt x="9598581" y="217604"/>
                </a:lnTo>
                <a:lnTo>
                  <a:pt x="7067787" y="217604"/>
                </a:lnTo>
                <a:lnTo>
                  <a:pt x="7067787" y="171885"/>
                </a:lnTo>
                <a:lnTo>
                  <a:pt x="9598581" y="171885"/>
                </a:lnTo>
                <a:lnTo>
                  <a:pt x="9598581" y="108015"/>
                </a:lnTo>
                <a:lnTo>
                  <a:pt x="6358174" y="108015"/>
                </a:lnTo>
                <a:lnTo>
                  <a:pt x="6358174" y="62296"/>
                </a:lnTo>
                <a:lnTo>
                  <a:pt x="9598581" y="62296"/>
                </a:lnTo>
                <a:lnTo>
                  <a:pt x="9598581" y="0"/>
                </a:lnTo>
                <a:lnTo>
                  <a:pt x="0" y="0"/>
                </a:lnTo>
                <a:lnTo>
                  <a:pt x="828979" y="522149"/>
                </a:lnTo>
                <a:close/>
              </a:path>
            </a:pathLst>
          </a:cu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Image result for texas A&amp;M transportation institu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20" y="6335851"/>
            <a:ext cx="1866900" cy="52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0" y="6335851"/>
            <a:ext cx="1202458" cy="517650"/>
          </a:xfrm>
          <a:custGeom>
            <a:avLst/>
            <a:gdLst>
              <a:gd name="connsiteX0" fmla="*/ 0 w 1202458"/>
              <a:gd name="connsiteY0" fmla="*/ 0 h 517650"/>
              <a:gd name="connsiteX1" fmla="*/ 1202458 w 1202458"/>
              <a:gd name="connsiteY1" fmla="*/ 0 h 517650"/>
              <a:gd name="connsiteX2" fmla="*/ 0 w 1202458"/>
              <a:gd name="connsiteY2" fmla="*/ 517650 h 517650"/>
              <a:gd name="connsiteX3" fmla="*/ 0 w 1202458"/>
              <a:gd name="connsiteY3" fmla="*/ 0 h 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458" h="517650">
                <a:moveTo>
                  <a:pt x="0" y="0"/>
                </a:moveTo>
                <a:lnTo>
                  <a:pt x="1202458" y="0"/>
                </a:lnTo>
                <a:lnTo>
                  <a:pt x="0" y="517650"/>
                </a:lnTo>
                <a:lnTo>
                  <a:pt x="0" y="0"/>
                </a:lnTo>
                <a:close/>
              </a:path>
            </a:pathLst>
          </a:cu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1229" y="52727"/>
            <a:ext cx="6482269" cy="106150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venir Next Cyr W04 Demi Italic" panose="020B0703020202090204" pitchFamily="34" charset="0"/>
              </a:rPr>
              <a:t>SG Surveys (2003-2018)</a:t>
            </a:r>
            <a:endParaRPr lang="en-US" sz="4000" b="1" dirty="0">
              <a:solidFill>
                <a:srgbClr val="002060"/>
              </a:solidFill>
              <a:latin typeface="Avenir Next Cyr W04 Demi Italic" panose="020B070302020209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05" y="1412152"/>
            <a:ext cx="6551214" cy="4227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8245848" y="1826273"/>
            <a:ext cx="3035639" cy="3349142"/>
            <a:chOff x="8245848" y="1640007"/>
            <a:chExt cx="3035639" cy="3349142"/>
          </a:xfrm>
        </p:grpSpPr>
        <p:sp>
          <p:nvSpPr>
            <p:cNvPr id="32" name="TextBox 31"/>
            <p:cNvSpPr txBox="1"/>
            <p:nvPr/>
          </p:nvSpPr>
          <p:spPr>
            <a:xfrm>
              <a:off x="8245848" y="1640007"/>
              <a:ext cx="3004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17 Universities/14 Colleges</a:t>
              </a:r>
              <a:endParaRPr lang="en-US" sz="2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45848" y="2158675"/>
              <a:ext cx="3035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12 International/5 Regional</a:t>
              </a:r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245848" y="2679281"/>
              <a:ext cx="14591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19 Hospitals</a:t>
              </a:r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245848" y="3199887"/>
              <a:ext cx="20172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24 Regional Malls</a:t>
              </a:r>
              <a:endParaRPr lang="en-US" sz="2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394704" y="3677487"/>
              <a:ext cx="14144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5 Industrial </a:t>
              </a:r>
              <a:endParaRPr lang="en-US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83865" y="4155397"/>
              <a:ext cx="11830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 Military</a:t>
              </a:r>
              <a:endParaRPr lang="en-US" sz="2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394704" y="4589039"/>
              <a:ext cx="981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7 Other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745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833795" y="254898"/>
            <a:ext cx="10128371" cy="94004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venir Next Cyr W04 Demi Italic" panose="020B0703020202090204" pitchFamily="34" charset="0"/>
              </a:rPr>
              <a:t>SG Planning and Implementation Process</a:t>
            </a:r>
            <a:endParaRPr lang="en-US" sz="4000" dirty="0">
              <a:solidFill>
                <a:srgbClr val="002060"/>
              </a:solidFill>
              <a:latin typeface="Avenir Next Cyr W04 Demi Italic" panose="020B070302020209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92591" y="1199445"/>
            <a:ext cx="11088040" cy="49196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dirty="0" smtClean="0"/>
              <a:t>Site identification and prioritization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baseline="0" dirty="0" smtClean="0"/>
              <a:t>Survey bid</a:t>
            </a:r>
            <a:r>
              <a:rPr lang="en-US" sz="3200" dirty="0" smtClean="0"/>
              <a:t> process and vendor selection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baseline="0" dirty="0" err="1" smtClean="0"/>
              <a:t>TxDOT</a:t>
            </a:r>
            <a:r>
              <a:rPr lang="en-US" sz="3200" baseline="0" dirty="0" smtClean="0"/>
              <a:t>/TTI/Vendor</a:t>
            </a:r>
            <a:r>
              <a:rPr lang="en-US" sz="3200" dirty="0" smtClean="0"/>
              <a:t> roles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dirty="0"/>
              <a:t>Timeline from start to finish</a:t>
            </a:r>
            <a:endParaRPr lang="en-US" sz="32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dirty="0" smtClean="0"/>
              <a:t>Data analysis and technical report</a:t>
            </a:r>
            <a:endParaRPr lang="en-US" sz="3200" dirty="0"/>
          </a:p>
          <a:p>
            <a:pPr marL="0" indent="0">
              <a:lnSpc>
                <a:spcPct val="150000"/>
              </a:lnSpc>
              <a:buNone/>
            </a:pPr>
            <a:endParaRPr lang="en-US" sz="3600" baseline="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Freeform 4"/>
          <p:cNvSpPr/>
          <p:nvPr/>
        </p:nvSpPr>
        <p:spPr>
          <a:xfrm flipV="1">
            <a:off x="2593420" y="6335851"/>
            <a:ext cx="9598581" cy="522149"/>
          </a:xfrm>
          <a:custGeom>
            <a:avLst/>
            <a:gdLst>
              <a:gd name="connsiteX0" fmla="*/ 828979 w 9598581"/>
              <a:gd name="connsiteY0" fmla="*/ 522149 h 522149"/>
              <a:gd name="connsiteX1" fmla="*/ 9598581 w 9598581"/>
              <a:gd name="connsiteY1" fmla="*/ 522149 h 522149"/>
              <a:gd name="connsiteX2" fmla="*/ 9598581 w 9598581"/>
              <a:gd name="connsiteY2" fmla="*/ 464838 h 522149"/>
              <a:gd name="connsiteX3" fmla="*/ 8554640 w 9598581"/>
              <a:gd name="connsiteY3" fmla="*/ 464838 h 522149"/>
              <a:gd name="connsiteX4" fmla="*/ 8554640 w 9598581"/>
              <a:gd name="connsiteY4" fmla="*/ 419119 h 522149"/>
              <a:gd name="connsiteX5" fmla="*/ 9598581 w 9598581"/>
              <a:gd name="connsiteY5" fmla="*/ 419119 h 522149"/>
              <a:gd name="connsiteX6" fmla="*/ 9598581 w 9598581"/>
              <a:gd name="connsiteY6" fmla="*/ 342090 h 522149"/>
              <a:gd name="connsiteX7" fmla="*/ 7730727 w 9598581"/>
              <a:gd name="connsiteY7" fmla="*/ 342090 h 522149"/>
              <a:gd name="connsiteX8" fmla="*/ 7730727 w 9598581"/>
              <a:gd name="connsiteY8" fmla="*/ 296371 h 522149"/>
              <a:gd name="connsiteX9" fmla="*/ 9598581 w 9598581"/>
              <a:gd name="connsiteY9" fmla="*/ 296371 h 522149"/>
              <a:gd name="connsiteX10" fmla="*/ 9598581 w 9598581"/>
              <a:gd name="connsiteY10" fmla="*/ 217604 h 522149"/>
              <a:gd name="connsiteX11" fmla="*/ 7067787 w 9598581"/>
              <a:gd name="connsiteY11" fmla="*/ 217604 h 522149"/>
              <a:gd name="connsiteX12" fmla="*/ 7067787 w 9598581"/>
              <a:gd name="connsiteY12" fmla="*/ 171885 h 522149"/>
              <a:gd name="connsiteX13" fmla="*/ 9598581 w 9598581"/>
              <a:gd name="connsiteY13" fmla="*/ 171885 h 522149"/>
              <a:gd name="connsiteX14" fmla="*/ 9598581 w 9598581"/>
              <a:gd name="connsiteY14" fmla="*/ 108015 h 522149"/>
              <a:gd name="connsiteX15" fmla="*/ 6358174 w 9598581"/>
              <a:gd name="connsiteY15" fmla="*/ 108015 h 522149"/>
              <a:gd name="connsiteX16" fmla="*/ 6358174 w 9598581"/>
              <a:gd name="connsiteY16" fmla="*/ 62296 h 522149"/>
              <a:gd name="connsiteX17" fmla="*/ 9598581 w 9598581"/>
              <a:gd name="connsiteY17" fmla="*/ 62296 h 522149"/>
              <a:gd name="connsiteX18" fmla="*/ 9598581 w 9598581"/>
              <a:gd name="connsiteY18" fmla="*/ 0 h 522149"/>
              <a:gd name="connsiteX19" fmla="*/ 0 w 9598581"/>
              <a:gd name="connsiteY19" fmla="*/ 0 h 522149"/>
              <a:gd name="connsiteX20" fmla="*/ 828979 w 9598581"/>
              <a:gd name="connsiteY20" fmla="*/ 522149 h 52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98581" h="522149">
                <a:moveTo>
                  <a:pt x="828979" y="522149"/>
                </a:moveTo>
                <a:lnTo>
                  <a:pt x="9598581" y="522149"/>
                </a:lnTo>
                <a:lnTo>
                  <a:pt x="9598581" y="464838"/>
                </a:lnTo>
                <a:lnTo>
                  <a:pt x="8554640" y="464838"/>
                </a:lnTo>
                <a:lnTo>
                  <a:pt x="8554640" y="419119"/>
                </a:lnTo>
                <a:lnTo>
                  <a:pt x="9598581" y="419119"/>
                </a:lnTo>
                <a:lnTo>
                  <a:pt x="9598581" y="342090"/>
                </a:lnTo>
                <a:lnTo>
                  <a:pt x="7730727" y="342090"/>
                </a:lnTo>
                <a:lnTo>
                  <a:pt x="7730727" y="296371"/>
                </a:lnTo>
                <a:lnTo>
                  <a:pt x="9598581" y="296371"/>
                </a:lnTo>
                <a:lnTo>
                  <a:pt x="9598581" y="217604"/>
                </a:lnTo>
                <a:lnTo>
                  <a:pt x="7067787" y="217604"/>
                </a:lnTo>
                <a:lnTo>
                  <a:pt x="7067787" y="171885"/>
                </a:lnTo>
                <a:lnTo>
                  <a:pt x="9598581" y="171885"/>
                </a:lnTo>
                <a:lnTo>
                  <a:pt x="9598581" y="108015"/>
                </a:lnTo>
                <a:lnTo>
                  <a:pt x="6358174" y="108015"/>
                </a:lnTo>
                <a:lnTo>
                  <a:pt x="6358174" y="62296"/>
                </a:lnTo>
                <a:lnTo>
                  <a:pt x="9598581" y="62296"/>
                </a:lnTo>
                <a:lnTo>
                  <a:pt x="9598581" y="0"/>
                </a:lnTo>
                <a:lnTo>
                  <a:pt x="0" y="0"/>
                </a:lnTo>
                <a:lnTo>
                  <a:pt x="828979" y="522149"/>
                </a:lnTo>
                <a:close/>
              </a:path>
            </a:pathLst>
          </a:cu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Image result for texas A&amp;M transportation institu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20" y="6335851"/>
            <a:ext cx="1866900" cy="52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>
          <a:xfrm>
            <a:off x="0" y="6335851"/>
            <a:ext cx="1202458" cy="517650"/>
          </a:xfrm>
          <a:custGeom>
            <a:avLst/>
            <a:gdLst>
              <a:gd name="connsiteX0" fmla="*/ 0 w 1202458"/>
              <a:gd name="connsiteY0" fmla="*/ 0 h 517650"/>
              <a:gd name="connsiteX1" fmla="*/ 1202458 w 1202458"/>
              <a:gd name="connsiteY1" fmla="*/ 0 h 517650"/>
              <a:gd name="connsiteX2" fmla="*/ 0 w 1202458"/>
              <a:gd name="connsiteY2" fmla="*/ 517650 h 517650"/>
              <a:gd name="connsiteX3" fmla="*/ 0 w 1202458"/>
              <a:gd name="connsiteY3" fmla="*/ 0 h 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458" h="517650">
                <a:moveTo>
                  <a:pt x="0" y="0"/>
                </a:moveTo>
                <a:lnTo>
                  <a:pt x="1202458" y="0"/>
                </a:lnTo>
                <a:lnTo>
                  <a:pt x="0" y="517650"/>
                </a:lnTo>
                <a:lnTo>
                  <a:pt x="0" y="0"/>
                </a:lnTo>
                <a:close/>
              </a:path>
            </a:pathLst>
          </a:cu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 flipV="1">
            <a:off x="2593420" y="6335851"/>
            <a:ext cx="9598581" cy="522149"/>
          </a:xfrm>
          <a:custGeom>
            <a:avLst/>
            <a:gdLst>
              <a:gd name="connsiteX0" fmla="*/ 828979 w 9598581"/>
              <a:gd name="connsiteY0" fmla="*/ 522149 h 522149"/>
              <a:gd name="connsiteX1" fmla="*/ 9598581 w 9598581"/>
              <a:gd name="connsiteY1" fmla="*/ 522149 h 522149"/>
              <a:gd name="connsiteX2" fmla="*/ 9598581 w 9598581"/>
              <a:gd name="connsiteY2" fmla="*/ 464838 h 522149"/>
              <a:gd name="connsiteX3" fmla="*/ 8554640 w 9598581"/>
              <a:gd name="connsiteY3" fmla="*/ 464838 h 522149"/>
              <a:gd name="connsiteX4" fmla="*/ 8554640 w 9598581"/>
              <a:gd name="connsiteY4" fmla="*/ 419119 h 522149"/>
              <a:gd name="connsiteX5" fmla="*/ 9598581 w 9598581"/>
              <a:gd name="connsiteY5" fmla="*/ 419119 h 522149"/>
              <a:gd name="connsiteX6" fmla="*/ 9598581 w 9598581"/>
              <a:gd name="connsiteY6" fmla="*/ 342090 h 522149"/>
              <a:gd name="connsiteX7" fmla="*/ 7730727 w 9598581"/>
              <a:gd name="connsiteY7" fmla="*/ 342090 h 522149"/>
              <a:gd name="connsiteX8" fmla="*/ 7730727 w 9598581"/>
              <a:gd name="connsiteY8" fmla="*/ 296371 h 522149"/>
              <a:gd name="connsiteX9" fmla="*/ 9598581 w 9598581"/>
              <a:gd name="connsiteY9" fmla="*/ 296371 h 522149"/>
              <a:gd name="connsiteX10" fmla="*/ 9598581 w 9598581"/>
              <a:gd name="connsiteY10" fmla="*/ 217604 h 522149"/>
              <a:gd name="connsiteX11" fmla="*/ 7067787 w 9598581"/>
              <a:gd name="connsiteY11" fmla="*/ 217604 h 522149"/>
              <a:gd name="connsiteX12" fmla="*/ 7067787 w 9598581"/>
              <a:gd name="connsiteY12" fmla="*/ 171885 h 522149"/>
              <a:gd name="connsiteX13" fmla="*/ 9598581 w 9598581"/>
              <a:gd name="connsiteY13" fmla="*/ 171885 h 522149"/>
              <a:gd name="connsiteX14" fmla="*/ 9598581 w 9598581"/>
              <a:gd name="connsiteY14" fmla="*/ 108015 h 522149"/>
              <a:gd name="connsiteX15" fmla="*/ 6358174 w 9598581"/>
              <a:gd name="connsiteY15" fmla="*/ 108015 h 522149"/>
              <a:gd name="connsiteX16" fmla="*/ 6358174 w 9598581"/>
              <a:gd name="connsiteY16" fmla="*/ 62296 h 522149"/>
              <a:gd name="connsiteX17" fmla="*/ 9598581 w 9598581"/>
              <a:gd name="connsiteY17" fmla="*/ 62296 h 522149"/>
              <a:gd name="connsiteX18" fmla="*/ 9598581 w 9598581"/>
              <a:gd name="connsiteY18" fmla="*/ 0 h 522149"/>
              <a:gd name="connsiteX19" fmla="*/ 0 w 9598581"/>
              <a:gd name="connsiteY19" fmla="*/ 0 h 522149"/>
              <a:gd name="connsiteX20" fmla="*/ 828979 w 9598581"/>
              <a:gd name="connsiteY20" fmla="*/ 522149 h 52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98581" h="522149">
                <a:moveTo>
                  <a:pt x="828979" y="522149"/>
                </a:moveTo>
                <a:lnTo>
                  <a:pt x="9598581" y="522149"/>
                </a:lnTo>
                <a:lnTo>
                  <a:pt x="9598581" y="464838"/>
                </a:lnTo>
                <a:lnTo>
                  <a:pt x="8554640" y="464838"/>
                </a:lnTo>
                <a:lnTo>
                  <a:pt x="8554640" y="419119"/>
                </a:lnTo>
                <a:lnTo>
                  <a:pt x="9598581" y="419119"/>
                </a:lnTo>
                <a:lnTo>
                  <a:pt x="9598581" y="342090"/>
                </a:lnTo>
                <a:lnTo>
                  <a:pt x="7730727" y="342090"/>
                </a:lnTo>
                <a:lnTo>
                  <a:pt x="7730727" y="296371"/>
                </a:lnTo>
                <a:lnTo>
                  <a:pt x="9598581" y="296371"/>
                </a:lnTo>
                <a:lnTo>
                  <a:pt x="9598581" y="217604"/>
                </a:lnTo>
                <a:lnTo>
                  <a:pt x="7067787" y="217604"/>
                </a:lnTo>
                <a:lnTo>
                  <a:pt x="7067787" y="171885"/>
                </a:lnTo>
                <a:lnTo>
                  <a:pt x="9598581" y="171885"/>
                </a:lnTo>
                <a:lnTo>
                  <a:pt x="9598581" y="108015"/>
                </a:lnTo>
                <a:lnTo>
                  <a:pt x="6358174" y="108015"/>
                </a:lnTo>
                <a:lnTo>
                  <a:pt x="6358174" y="62296"/>
                </a:lnTo>
                <a:lnTo>
                  <a:pt x="9598581" y="62296"/>
                </a:lnTo>
                <a:lnTo>
                  <a:pt x="9598581" y="0"/>
                </a:lnTo>
                <a:lnTo>
                  <a:pt x="0" y="0"/>
                </a:lnTo>
                <a:lnTo>
                  <a:pt x="828979" y="522149"/>
                </a:lnTo>
                <a:close/>
              </a:path>
            </a:pathLst>
          </a:cu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Image result for texas A&amp;M transportation institu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20" y="6335851"/>
            <a:ext cx="1866900" cy="52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1"/>
          <p:cNvSpPr/>
          <p:nvPr/>
        </p:nvSpPr>
        <p:spPr>
          <a:xfrm>
            <a:off x="0" y="6335851"/>
            <a:ext cx="1202458" cy="517650"/>
          </a:xfrm>
          <a:custGeom>
            <a:avLst/>
            <a:gdLst>
              <a:gd name="connsiteX0" fmla="*/ 0 w 1202458"/>
              <a:gd name="connsiteY0" fmla="*/ 0 h 517650"/>
              <a:gd name="connsiteX1" fmla="*/ 1202458 w 1202458"/>
              <a:gd name="connsiteY1" fmla="*/ 0 h 517650"/>
              <a:gd name="connsiteX2" fmla="*/ 0 w 1202458"/>
              <a:gd name="connsiteY2" fmla="*/ 517650 h 517650"/>
              <a:gd name="connsiteX3" fmla="*/ 0 w 1202458"/>
              <a:gd name="connsiteY3" fmla="*/ 0 h 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458" h="517650">
                <a:moveTo>
                  <a:pt x="0" y="0"/>
                </a:moveTo>
                <a:lnTo>
                  <a:pt x="1202458" y="0"/>
                </a:lnTo>
                <a:lnTo>
                  <a:pt x="0" y="517650"/>
                </a:lnTo>
                <a:lnTo>
                  <a:pt x="0" y="0"/>
                </a:lnTo>
                <a:close/>
              </a:path>
            </a:pathLst>
          </a:cu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018535" y="464517"/>
            <a:ext cx="5145893" cy="5801596"/>
            <a:chOff x="3848733" y="401772"/>
            <a:chExt cx="5145893" cy="58015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733" y="401772"/>
              <a:ext cx="5145893" cy="514589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6556358" y="787952"/>
              <a:ext cx="19207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Sample Site </a:t>
              </a:r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Plan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76067" y="5680148"/>
              <a:ext cx="236058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Survey Date: 9/27/2018</a:t>
              </a:r>
            </a:p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 Site hours: 7:00 AM-7:00 PM</a:t>
              </a:r>
            </a:p>
          </p:txBody>
        </p:sp>
      </p:grpSp>
      <p:sp>
        <p:nvSpPr>
          <p:cNvPr id="16" name="Title 7"/>
          <p:cNvSpPr>
            <a:spLocks noGrp="1"/>
          </p:cNvSpPr>
          <p:nvPr>
            <p:ph type="title"/>
          </p:nvPr>
        </p:nvSpPr>
        <p:spPr>
          <a:xfrm>
            <a:off x="601229" y="690671"/>
            <a:ext cx="4752754" cy="94004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venir Next Cyr W04 Demi Italic" panose="020B0703020202090204" pitchFamily="34" charset="0"/>
              </a:rPr>
              <a:t>SG Data Collection</a:t>
            </a:r>
            <a:endParaRPr lang="en-US" sz="4000" b="1" dirty="0">
              <a:solidFill>
                <a:srgbClr val="002060"/>
              </a:solidFill>
              <a:latin typeface="Avenir Next Cyr W04 Demi Italic" panose="020B070302020209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2458" y="1993439"/>
            <a:ext cx="38086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Establishment data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Counts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Intercept interviews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97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64" y="127187"/>
            <a:ext cx="4922820" cy="107899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venir Next Cyr W04 Demi Italic" panose="020B0703020202090204" pitchFamily="34" charset="0"/>
              </a:rPr>
              <a:t>SG Data Analysis</a:t>
            </a:r>
            <a:endParaRPr lang="en-US" sz="4000" b="1" dirty="0">
              <a:solidFill>
                <a:srgbClr val="002060"/>
              </a:solidFill>
              <a:latin typeface="Avenir Next Cyr W04 Demi Italic" panose="020B070302020209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088" y="1077831"/>
            <a:ext cx="1664475" cy="4981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745" y="1077830"/>
            <a:ext cx="1506426" cy="4981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53" y="1077831"/>
            <a:ext cx="1381780" cy="4981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3" name="Group 42"/>
          <p:cNvGrpSpPr/>
          <p:nvPr/>
        </p:nvGrpSpPr>
        <p:grpSpPr>
          <a:xfrm>
            <a:off x="6336795" y="424635"/>
            <a:ext cx="4302148" cy="484095"/>
            <a:chOff x="7383734" y="143715"/>
            <a:chExt cx="4302148" cy="48409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156"/>
            <a:stretch/>
          </p:blipFill>
          <p:spPr>
            <a:xfrm>
              <a:off x="7383734" y="143715"/>
              <a:ext cx="1484351" cy="24933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714"/>
            <a:stretch/>
          </p:blipFill>
          <p:spPr>
            <a:xfrm>
              <a:off x="10201531" y="143715"/>
              <a:ext cx="1484351" cy="43969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49" b="36498"/>
            <a:stretch/>
          </p:blipFill>
          <p:spPr>
            <a:xfrm>
              <a:off x="8468464" y="143715"/>
              <a:ext cx="1484351" cy="48409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46445" y="1375572"/>
            <a:ext cx="4689257" cy="4422869"/>
            <a:chOff x="446445" y="1292131"/>
            <a:chExt cx="4689257" cy="442286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18" t="5185" r="9059" b="7269"/>
            <a:stretch/>
          </p:blipFill>
          <p:spPr>
            <a:xfrm>
              <a:off x="446445" y="1292131"/>
              <a:ext cx="4689257" cy="442286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1" name="Rectangle 40"/>
            <p:cNvSpPr/>
            <p:nvPr/>
          </p:nvSpPr>
          <p:spPr>
            <a:xfrm>
              <a:off x="726520" y="4859066"/>
              <a:ext cx="192161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University of Texas</a:t>
              </a:r>
              <a:endParaRPr lang="en-US" dirty="0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8"/>
            <a:srcRect r="15081" b="35012"/>
            <a:stretch/>
          </p:blipFill>
          <p:spPr>
            <a:xfrm>
              <a:off x="528027" y="4930139"/>
              <a:ext cx="396985" cy="29825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4" name="Freeform 43"/>
          <p:cNvSpPr/>
          <p:nvPr/>
        </p:nvSpPr>
        <p:spPr>
          <a:xfrm flipV="1">
            <a:off x="2593420" y="6335851"/>
            <a:ext cx="9598581" cy="522149"/>
          </a:xfrm>
          <a:custGeom>
            <a:avLst/>
            <a:gdLst>
              <a:gd name="connsiteX0" fmla="*/ 828979 w 9598581"/>
              <a:gd name="connsiteY0" fmla="*/ 522149 h 522149"/>
              <a:gd name="connsiteX1" fmla="*/ 9598581 w 9598581"/>
              <a:gd name="connsiteY1" fmla="*/ 522149 h 522149"/>
              <a:gd name="connsiteX2" fmla="*/ 9598581 w 9598581"/>
              <a:gd name="connsiteY2" fmla="*/ 464838 h 522149"/>
              <a:gd name="connsiteX3" fmla="*/ 8554640 w 9598581"/>
              <a:gd name="connsiteY3" fmla="*/ 464838 h 522149"/>
              <a:gd name="connsiteX4" fmla="*/ 8554640 w 9598581"/>
              <a:gd name="connsiteY4" fmla="*/ 419119 h 522149"/>
              <a:gd name="connsiteX5" fmla="*/ 9598581 w 9598581"/>
              <a:gd name="connsiteY5" fmla="*/ 419119 h 522149"/>
              <a:gd name="connsiteX6" fmla="*/ 9598581 w 9598581"/>
              <a:gd name="connsiteY6" fmla="*/ 342090 h 522149"/>
              <a:gd name="connsiteX7" fmla="*/ 7730727 w 9598581"/>
              <a:gd name="connsiteY7" fmla="*/ 342090 h 522149"/>
              <a:gd name="connsiteX8" fmla="*/ 7730727 w 9598581"/>
              <a:gd name="connsiteY8" fmla="*/ 296371 h 522149"/>
              <a:gd name="connsiteX9" fmla="*/ 9598581 w 9598581"/>
              <a:gd name="connsiteY9" fmla="*/ 296371 h 522149"/>
              <a:gd name="connsiteX10" fmla="*/ 9598581 w 9598581"/>
              <a:gd name="connsiteY10" fmla="*/ 217604 h 522149"/>
              <a:gd name="connsiteX11" fmla="*/ 7067787 w 9598581"/>
              <a:gd name="connsiteY11" fmla="*/ 217604 h 522149"/>
              <a:gd name="connsiteX12" fmla="*/ 7067787 w 9598581"/>
              <a:gd name="connsiteY12" fmla="*/ 171885 h 522149"/>
              <a:gd name="connsiteX13" fmla="*/ 9598581 w 9598581"/>
              <a:gd name="connsiteY13" fmla="*/ 171885 h 522149"/>
              <a:gd name="connsiteX14" fmla="*/ 9598581 w 9598581"/>
              <a:gd name="connsiteY14" fmla="*/ 108015 h 522149"/>
              <a:gd name="connsiteX15" fmla="*/ 6358174 w 9598581"/>
              <a:gd name="connsiteY15" fmla="*/ 108015 h 522149"/>
              <a:gd name="connsiteX16" fmla="*/ 6358174 w 9598581"/>
              <a:gd name="connsiteY16" fmla="*/ 62296 h 522149"/>
              <a:gd name="connsiteX17" fmla="*/ 9598581 w 9598581"/>
              <a:gd name="connsiteY17" fmla="*/ 62296 h 522149"/>
              <a:gd name="connsiteX18" fmla="*/ 9598581 w 9598581"/>
              <a:gd name="connsiteY18" fmla="*/ 0 h 522149"/>
              <a:gd name="connsiteX19" fmla="*/ 0 w 9598581"/>
              <a:gd name="connsiteY19" fmla="*/ 0 h 522149"/>
              <a:gd name="connsiteX20" fmla="*/ 828979 w 9598581"/>
              <a:gd name="connsiteY20" fmla="*/ 522149 h 52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98581" h="522149">
                <a:moveTo>
                  <a:pt x="828979" y="522149"/>
                </a:moveTo>
                <a:lnTo>
                  <a:pt x="9598581" y="522149"/>
                </a:lnTo>
                <a:lnTo>
                  <a:pt x="9598581" y="464838"/>
                </a:lnTo>
                <a:lnTo>
                  <a:pt x="8554640" y="464838"/>
                </a:lnTo>
                <a:lnTo>
                  <a:pt x="8554640" y="419119"/>
                </a:lnTo>
                <a:lnTo>
                  <a:pt x="9598581" y="419119"/>
                </a:lnTo>
                <a:lnTo>
                  <a:pt x="9598581" y="342090"/>
                </a:lnTo>
                <a:lnTo>
                  <a:pt x="7730727" y="342090"/>
                </a:lnTo>
                <a:lnTo>
                  <a:pt x="7730727" y="296371"/>
                </a:lnTo>
                <a:lnTo>
                  <a:pt x="9598581" y="296371"/>
                </a:lnTo>
                <a:lnTo>
                  <a:pt x="9598581" y="217604"/>
                </a:lnTo>
                <a:lnTo>
                  <a:pt x="7067787" y="217604"/>
                </a:lnTo>
                <a:lnTo>
                  <a:pt x="7067787" y="171885"/>
                </a:lnTo>
                <a:lnTo>
                  <a:pt x="9598581" y="171885"/>
                </a:lnTo>
                <a:lnTo>
                  <a:pt x="9598581" y="108015"/>
                </a:lnTo>
                <a:lnTo>
                  <a:pt x="6358174" y="108015"/>
                </a:lnTo>
                <a:lnTo>
                  <a:pt x="6358174" y="62296"/>
                </a:lnTo>
                <a:lnTo>
                  <a:pt x="9598581" y="62296"/>
                </a:lnTo>
                <a:lnTo>
                  <a:pt x="9598581" y="0"/>
                </a:lnTo>
                <a:lnTo>
                  <a:pt x="0" y="0"/>
                </a:lnTo>
                <a:lnTo>
                  <a:pt x="828979" y="522149"/>
                </a:lnTo>
                <a:close/>
              </a:path>
            </a:pathLst>
          </a:cu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2" descr="Image result for texas A&amp;M transportation institut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20" y="6335851"/>
            <a:ext cx="1866900" cy="52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Freeform 45"/>
          <p:cNvSpPr/>
          <p:nvPr/>
        </p:nvSpPr>
        <p:spPr>
          <a:xfrm>
            <a:off x="0" y="6335851"/>
            <a:ext cx="1202458" cy="517650"/>
          </a:xfrm>
          <a:custGeom>
            <a:avLst/>
            <a:gdLst>
              <a:gd name="connsiteX0" fmla="*/ 0 w 1202458"/>
              <a:gd name="connsiteY0" fmla="*/ 0 h 517650"/>
              <a:gd name="connsiteX1" fmla="*/ 1202458 w 1202458"/>
              <a:gd name="connsiteY1" fmla="*/ 0 h 517650"/>
              <a:gd name="connsiteX2" fmla="*/ 0 w 1202458"/>
              <a:gd name="connsiteY2" fmla="*/ 517650 h 517650"/>
              <a:gd name="connsiteX3" fmla="*/ 0 w 1202458"/>
              <a:gd name="connsiteY3" fmla="*/ 0 h 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458" h="517650">
                <a:moveTo>
                  <a:pt x="0" y="0"/>
                </a:moveTo>
                <a:lnTo>
                  <a:pt x="1202458" y="0"/>
                </a:lnTo>
                <a:lnTo>
                  <a:pt x="0" y="517650"/>
                </a:lnTo>
                <a:lnTo>
                  <a:pt x="0" y="0"/>
                </a:lnTo>
                <a:close/>
              </a:path>
            </a:pathLst>
          </a:cu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806" y="1077830"/>
            <a:ext cx="1369861" cy="49638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02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58" y="227015"/>
            <a:ext cx="9721732" cy="735309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venir Next Cyr W04 Demi Italic" panose="020B0703020202090204" pitchFamily="34" charset="0"/>
              </a:rPr>
              <a:t>Snapshots of UT Trip Characteristics</a:t>
            </a:r>
            <a:endParaRPr lang="en-US" sz="4000" b="1" dirty="0">
              <a:solidFill>
                <a:srgbClr val="002060"/>
              </a:solidFill>
              <a:latin typeface="Avenir Next Cyr W04 Demi Italic" panose="020B070302020209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7" t="46698" r="17004" b="23811"/>
          <a:stretch/>
        </p:blipFill>
        <p:spPr>
          <a:xfrm>
            <a:off x="207558" y="1286106"/>
            <a:ext cx="6128868" cy="2076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3840537" y="2831733"/>
            <a:ext cx="1661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Residence</a:t>
            </a:r>
            <a:endParaRPr lang="en-US" sz="2800" dirty="0"/>
          </a:p>
        </p:txBody>
      </p:sp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032353"/>
              </p:ext>
            </p:extLst>
          </p:nvPr>
        </p:nvGraphicFramePr>
        <p:xfrm>
          <a:off x="62181" y="3582358"/>
          <a:ext cx="2566639" cy="2629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" name="slide4">
            <a:extLst>
              <a:ext uri="{FF2B5EF4-FFF2-40B4-BE49-F238E27FC236}">
                <a16:creationId xmlns:a16="http://schemas.microsoft.com/office/drawing/2014/main" id="{93EDE8A2-1AF4-468C-BF55-458F7AF8F0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0" t="52451" r="50025" b="20785"/>
          <a:stretch/>
        </p:blipFill>
        <p:spPr>
          <a:xfrm>
            <a:off x="9163178" y="1306286"/>
            <a:ext cx="2574215" cy="2056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slide3">
            <a:extLst>
              <a:ext uri="{FF2B5EF4-FFF2-40B4-BE49-F238E27FC236}">
                <a16:creationId xmlns:a16="http://schemas.microsoft.com/office/drawing/2014/main" id="{2D6D292A-404D-4EC7-A32C-D53F2999B9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6" t="53299" r="51440" b="19776"/>
          <a:stretch/>
        </p:blipFill>
        <p:spPr>
          <a:xfrm>
            <a:off x="6454825" y="1294003"/>
            <a:ext cx="2528345" cy="2068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6776657" y="2861636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Origins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9519385" y="2876588"/>
            <a:ext cx="200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Destinations</a:t>
            </a:r>
            <a:endParaRPr lang="en-US" sz="2800" dirty="0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416383"/>
              </p:ext>
            </p:extLst>
          </p:nvPr>
        </p:nvGraphicFramePr>
        <p:xfrm>
          <a:off x="2803121" y="3589240"/>
          <a:ext cx="2154667" cy="249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989439"/>
              </p:ext>
            </p:extLst>
          </p:nvPr>
        </p:nvGraphicFramePr>
        <p:xfrm>
          <a:off x="4940632" y="3613071"/>
          <a:ext cx="2487478" cy="299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362068"/>
              </p:ext>
            </p:extLst>
          </p:nvPr>
        </p:nvGraphicFramePr>
        <p:xfrm>
          <a:off x="7162472" y="3589240"/>
          <a:ext cx="2699331" cy="299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054778"/>
              </p:ext>
            </p:extLst>
          </p:nvPr>
        </p:nvGraphicFramePr>
        <p:xfrm>
          <a:off x="9474968" y="3559725"/>
          <a:ext cx="2567202" cy="299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3" name="Freeform 22"/>
          <p:cNvSpPr/>
          <p:nvPr/>
        </p:nvSpPr>
        <p:spPr>
          <a:xfrm flipV="1">
            <a:off x="2593420" y="6335851"/>
            <a:ext cx="9598581" cy="522149"/>
          </a:xfrm>
          <a:custGeom>
            <a:avLst/>
            <a:gdLst>
              <a:gd name="connsiteX0" fmla="*/ 828979 w 9598581"/>
              <a:gd name="connsiteY0" fmla="*/ 522149 h 522149"/>
              <a:gd name="connsiteX1" fmla="*/ 9598581 w 9598581"/>
              <a:gd name="connsiteY1" fmla="*/ 522149 h 522149"/>
              <a:gd name="connsiteX2" fmla="*/ 9598581 w 9598581"/>
              <a:gd name="connsiteY2" fmla="*/ 464838 h 522149"/>
              <a:gd name="connsiteX3" fmla="*/ 8554640 w 9598581"/>
              <a:gd name="connsiteY3" fmla="*/ 464838 h 522149"/>
              <a:gd name="connsiteX4" fmla="*/ 8554640 w 9598581"/>
              <a:gd name="connsiteY4" fmla="*/ 419119 h 522149"/>
              <a:gd name="connsiteX5" fmla="*/ 9598581 w 9598581"/>
              <a:gd name="connsiteY5" fmla="*/ 419119 h 522149"/>
              <a:gd name="connsiteX6" fmla="*/ 9598581 w 9598581"/>
              <a:gd name="connsiteY6" fmla="*/ 342090 h 522149"/>
              <a:gd name="connsiteX7" fmla="*/ 7730727 w 9598581"/>
              <a:gd name="connsiteY7" fmla="*/ 342090 h 522149"/>
              <a:gd name="connsiteX8" fmla="*/ 7730727 w 9598581"/>
              <a:gd name="connsiteY8" fmla="*/ 296371 h 522149"/>
              <a:gd name="connsiteX9" fmla="*/ 9598581 w 9598581"/>
              <a:gd name="connsiteY9" fmla="*/ 296371 h 522149"/>
              <a:gd name="connsiteX10" fmla="*/ 9598581 w 9598581"/>
              <a:gd name="connsiteY10" fmla="*/ 217604 h 522149"/>
              <a:gd name="connsiteX11" fmla="*/ 7067787 w 9598581"/>
              <a:gd name="connsiteY11" fmla="*/ 217604 h 522149"/>
              <a:gd name="connsiteX12" fmla="*/ 7067787 w 9598581"/>
              <a:gd name="connsiteY12" fmla="*/ 171885 h 522149"/>
              <a:gd name="connsiteX13" fmla="*/ 9598581 w 9598581"/>
              <a:gd name="connsiteY13" fmla="*/ 171885 h 522149"/>
              <a:gd name="connsiteX14" fmla="*/ 9598581 w 9598581"/>
              <a:gd name="connsiteY14" fmla="*/ 108015 h 522149"/>
              <a:gd name="connsiteX15" fmla="*/ 6358174 w 9598581"/>
              <a:gd name="connsiteY15" fmla="*/ 108015 h 522149"/>
              <a:gd name="connsiteX16" fmla="*/ 6358174 w 9598581"/>
              <a:gd name="connsiteY16" fmla="*/ 62296 h 522149"/>
              <a:gd name="connsiteX17" fmla="*/ 9598581 w 9598581"/>
              <a:gd name="connsiteY17" fmla="*/ 62296 h 522149"/>
              <a:gd name="connsiteX18" fmla="*/ 9598581 w 9598581"/>
              <a:gd name="connsiteY18" fmla="*/ 0 h 522149"/>
              <a:gd name="connsiteX19" fmla="*/ 0 w 9598581"/>
              <a:gd name="connsiteY19" fmla="*/ 0 h 522149"/>
              <a:gd name="connsiteX20" fmla="*/ 828979 w 9598581"/>
              <a:gd name="connsiteY20" fmla="*/ 522149 h 52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98581" h="522149">
                <a:moveTo>
                  <a:pt x="828979" y="522149"/>
                </a:moveTo>
                <a:lnTo>
                  <a:pt x="9598581" y="522149"/>
                </a:lnTo>
                <a:lnTo>
                  <a:pt x="9598581" y="464838"/>
                </a:lnTo>
                <a:lnTo>
                  <a:pt x="8554640" y="464838"/>
                </a:lnTo>
                <a:lnTo>
                  <a:pt x="8554640" y="419119"/>
                </a:lnTo>
                <a:lnTo>
                  <a:pt x="9598581" y="419119"/>
                </a:lnTo>
                <a:lnTo>
                  <a:pt x="9598581" y="342090"/>
                </a:lnTo>
                <a:lnTo>
                  <a:pt x="7730727" y="342090"/>
                </a:lnTo>
                <a:lnTo>
                  <a:pt x="7730727" y="296371"/>
                </a:lnTo>
                <a:lnTo>
                  <a:pt x="9598581" y="296371"/>
                </a:lnTo>
                <a:lnTo>
                  <a:pt x="9598581" y="217604"/>
                </a:lnTo>
                <a:lnTo>
                  <a:pt x="7067787" y="217604"/>
                </a:lnTo>
                <a:lnTo>
                  <a:pt x="7067787" y="171885"/>
                </a:lnTo>
                <a:lnTo>
                  <a:pt x="9598581" y="171885"/>
                </a:lnTo>
                <a:lnTo>
                  <a:pt x="9598581" y="108015"/>
                </a:lnTo>
                <a:lnTo>
                  <a:pt x="6358174" y="108015"/>
                </a:lnTo>
                <a:lnTo>
                  <a:pt x="6358174" y="62296"/>
                </a:lnTo>
                <a:lnTo>
                  <a:pt x="9598581" y="62296"/>
                </a:lnTo>
                <a:lnTo>
                  <a:pt x="9598581" y="0"/>
                </a:lnTo>
                <a:lnTo>
                  <a:pt x="0" y="0"/>
                </a:lnTo>
                <a:lnTo>
                  <a:pt x="828979" y="522149"/>
                </a:lnTo>
                <a:close/>
              </a:path>
            </a:pathLst>
          </a:cu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Image result for texas A&amp;M transportation institut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20" y="6335851"/>
            <a:ext cx="1866900" cy="52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 25"/>
          <p:cNvSpPr/>
          <p:nvPr/>
        </p:nvSpPr>
        <p:spPr>
          <a:xfrm>
            <a:off x="0" y="6335851"/>
            <a:ext cx="1202458" cy="517650"/>
          </a:xfrm>
          <a:custGeom>
            <a:avLst/>
            <a:gdLst>
              <a:gd name="connsiteX0" fmla="*/ 0 w 1202458"/>
              <a:gd name="connsiteY0" fmla="*/ 0 h 517650"/>
              <a:gd name="connsiteX1" fmla="*/ 1202458 w 1202458"/>
              <a:gd name="connsiteY1" fmla="*/ 0 h 517650"/>
              <a:gd name="connsiteX2" fmla="*/ 0 w 1202458"/>
              <a:gd name="connsiteY2" fmla="*/ 517650 h 517650"/>
              <a:gd name="connsiteX3" fmla="*/ 0 w 1202458"/>
              <a:gd name="connsiteY3" fmla="*/ 0 h 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458" h="517650">
                <a:moveTo>
                  <a:pt x="0" y="0"/>
                </a:moveTo>
                <a:lnTo>
                  <a:pt x="1202458" y="0"/>
                </a:lnTo>
                <a:lnTo>
                  <a:pt x="0" y="517650"/>
                </a:lnTo>
                <a:lnTo>
                  <a:pt x="0" y="0"/>
                </a:lnTo>
                <a:close/>
              </a:path>
            </a:pathLst>
          </a:cu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3" t="90108" r="87946"/>
          <a:stretch/>
        </p:blipFill>
        <p:spPr>
          <a:xfrm>
            <a:off x="533486" y="2618449"/>
            <a:ext cx="890112" cy="474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78542" y="5340267"/>
            <a:ext cx="884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AUSTIN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54429" y="5340267"/>
            <a:ext cx="516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23144" y="5403083"/>
            <a:ext cx="51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ELP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23934" y="540308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571893" y="5406072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TYL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773" y="40645"/>
            <a:ext cx="4989436" cy="82554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venir Next Cyr W04 Demi Italic" panose="020B0703020202090204" pitchFamily="34" charset="0"/>
              </a:rPr>
              <a:t>UT Modes of Travel</a:t>
            </a:r>
            <a:endParaRPr lang="en-US" sz="4000" b="1" dirty="0">
              <a:solidFill>
                <a:srgbClr val="002060"/>
              </a:solidFill>
              <a:latin typeface="Avenir Next Cyr W04 Demi Italic" panose="020B0703020202090204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788631"/>
              </p:ext>
            </p:extLst>
          </p:nvPr>
        </p:nvGraphicFramePr>
        <p:xfrm>
          <a:off x="548640" y="943252"/>
          <a:ext cx="11243310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498101"/>
              </p:ext>
            </p:extLst>
          </p:nvPr>
        </p:nvGraphicFramePr>
        <p:xfrm>
          <a:off x="341455" y="4107050"/>
          <a:ext cx="5640692" cy="209036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972565">
                  <a:extLst>
                    <a:ext uri="{9D8B030D-6E8A-4147-A177-3AD203B41FA5}">
                      <a16:colId xmlns:a16="http://schemas.microsoft.com/office/drawing/2014/main" val="2766928512"/>
                    </a:ext>
                  </a:extLst>
                </a:gridCol>
                <a:gridCol w="1054673">
                  <a:extLst>
                    <a:ext uri="{9D8B030D-6E8A-4147-A177-3AD203B41FA5}">
                      <a16:colId xmlns:a16="http://schemas.microsoft.com/office/drawing/2014/main" val="2919550198"/>
                    </a:ext>
                  </a:extLst>
                </a:gridCol>
                <a:gridCol w="3613454">
                  <a:extLst>
                    <a:ext uri="{9D8B030D-6E8A-4147-A177-3AD203B41FA5}">
                      <a16:colId xmlns:a16="http://schemas.microsoft.com/office/drawing/2014/main" val="2996118616"/>
                    </a:ext>
                  </a:extLst>
                </a:gridCol>
              </a:tblGrid>
              <a:tr h="350064">
                <a:tc>
                  <a:txBody>
                    <a:bodyPr/>
                    <a:lstStyle/>
                    <a:p>
                      <a:r>
                        <a:rPr lang="en-US" dirty="0" smtClean="0"/>
                        <a:t>AUSTIN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85%, 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 Walk, 3% Bike,</a:t>
                      </a:r>
                      <a:r>
                        <a:rPr lang="en-US" baseline="0" dirty="0" smtClean="0"/>
                        <a:t> 7% Transit Bus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059546"/>
                  </a:ext>
                </a:extLst>
              </a:tr>
              <a:tr h="431152">
                <a:tc>
                  <a:txBody>
                    <a:bodyPr/>
                    <a:lstStyle/>
                    <a:p>
                      <a:r>
                        <a:rPr lang="en-US" dirty="0" smtClean="0"/>
                        <a:t>SAT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93%, 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&lt;1% Walk or Bike, 2% TB,</a:t>
                      </a:r>
                      <a:r>
                        <a:rPr lang="en-US" baseline="0" dirty="0" smtClean="0"/>
                        <a:t> 1% </a:t>
                      </a:r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711981"/>
                  </a:ext>
                </a:extLst>
              </a:tr>
              <a:tr h="431152">
                <a:tc>
                  <a:txBody>
                    <a:bodyPr/>
                    <a:lstStyle/>
                    <a:p>
                      <a:r>
                        <a:rPr lang="en-US" dirty="0" smtClean="0"/>
                        <a:t>ELP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90%, 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 Other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083287"/>
                  </a:ext>
                </a:extLst>
              </a:tr>
              <a:tr h="431152">
                <a:tc>
                  <a:txBody>
                    <a:bodyPr/>
                    <a:lstStyle/>
                    <a:p>
                      <a:r>
                        <a:rPr lang="en-US" dirty="0" smtClean="0"/>
                        <a:t>PB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97%, 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r>
                        <a:rPr lang="en-US" baseline="0" dirty="0" smtClean="0"/>
                        <a:t> Walk, 1% Transit Bus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663176"/>
                  </a:ext>
                </a:extLst>
              </a:tr>
              <a:tr h="431152">
                <a:tc>
                  <a:txBody>
                    <a:bodyPr/>
                    <a:lstStyle/>
                    <a:p>
                      <a:r>
                        <a:rPr lang="en-US" dirty="0" smtClean="0"/>
                        <a:t>TYL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96%, 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&lt;1% Walk or Bike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83509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43293"/>
              </p:ext>
            </p:extLst>
          </p:nvPr>
        </p:nvGraphicFramePr>
        <p:xfrm>
          <a:off x="6281163" y="4097106"/>
          <a:ext cx="5710541" cy="210031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967092">
                  <a:extLst>
                    <a:ext uri="{9D8B030D-6E8A-4147-A177-3AD203B41FA5}">
                      <a16:colId xmlns:a16="http://schemas.microsoft.com/office/drawing/2014/main" val="2766928512"/>
                    </a:ext>
                  </a:extLst>
                </a:gridCol>
                <a:gridCol w="1085249">
                  <a:extLst>
                    <a:ext uri="{9D8B030D-6E8A-4147-A177-3AD203B41FA5}">
                      <a16:colId xmlns:a16="http://schemas.microsoft.com/office/drawing/2014/main" val="2919550198"/>
                    </a:ext>
                  </a:extLst>
                </a:gridCol>
                <a:gridCol w="3658200">
                  <a:extLst>
                    <a:ext uri="{9D8B030D-6E8A-4147-A177-3AD203B41FA5}">
                      <a16:colId xmlns:a16="http://schemas.microsoft.com/office/drawing/2014/main" val="2996118616"/>
                    </a:ext>
                  </a:extLst>
                </a:gridCol>
              </a:tblGrid>
              <a:tr h="352083">
                <a:tc>
                  <a:txBody>
                    <a:bodyPr/>
                    <a:lstStyle/>
                    <a:p>
                      <a:r>
                        <a:rPr lang="en-US" dirty="0" smtClean="0"/>
                        <a:t>AUSTIN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79%, 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 Walk, 3% Bike,</a:t>
                      </a:r>
                      <a:r>
                        <a:rPr lang="en-US" baseline="0" dirty="0" smtClean="0"/>
                        <a:t> 3% Transit Bus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059546"/>
                  </a:ext>
                </a:extLst>
              </a:tr>
              <a:tr h="433638">
                <a:tc>
                  <a:txBody>
                    <a:bodyPr/>
                    <a:lstStyle/>
                    <a:p>
                      <a:r>
                        <a:rPr lang="en-US" dirty="0" smtClean="0"/>
                        <a:t>SAT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82%,11%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 Bike, 5% Transit Bus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711981"/>
                  </a:ext>
                </a:extLst>
              </a:tr>
              <a:tr h="433638">
                <a:tc>
                  <a:txBody>
                    <a:bodyPr/>
                    <a:lstStyle/>
                    <a:p>
                      <a:r>
                        <a:rPr lang="en-US" dirty="0" smtClean="0"/>
                        <a:t>ELP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63%, 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13% Walk, 13% Transit Bus, 6% Other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083287"/>
                  </a:ext>
                </a:extLst>
              </a:tr>
              <a:tr h="433638">
                <a:tc>
                  <a:txBody>
                    <a:bodyPr/>
                    <a:lstStyle/>
                    <a:p>
                      <a:r>
                        <a:rPr lang="en-US" dirty="0" smtClean="0"/>
                        <a:t>PB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93%, 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 Other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663176"/>
                  </a:ext>
                </a:extLst>
              </a:tr>
              <a:tr h="433638">
                <a:tc>
                  <a:txBody>
                    <a:bodyPr/>
                    <a:lstStyle/>
                    <a:p>
                      <a:r>
                        <a:rPr lang="en-US" dirty="0" smtClean="0"/>
                        <a:t>TYL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69%, 23%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8% Walk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83509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6344" y="938753"/>
            <a:ext cx="1169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5206" y="3747614"/>
            <a:ext cx="1291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EMPLOYEES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76068" y="3747614"/>
            <a:ext cx="1023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VISITORS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 flipV="1">
            <a:off x="2593420" y="6335851"/>
            <a:ext cx="9598581" cy="522149"/>
          </a:xfrm>
          <a:custGeom>
            <a:avLst/>
            <a:gdLst>
              <a:gd name="connsiteX0" fmla="*/ 828979 w 9598581"/>
              <a:gd name="connsiteY0" fmla="*/ 522149 h 522149"/>
              <a:gd name="connsiteX1" fmla="*/ 9598581 w 9598581"/>
              <a:gd name="connsiteY1" fmla="*/ 522149 h 522149"/>
              <a:gd name="connsiteX2" fmla="*/ 9598581 w 9598581"/>
              <a:gd name="connsiteY2" fmla="*/ 464838 h 522149"/>
              <a:gd name="connsiteX3" fmla="*/ 8554640 w 9598581"/>
              <a:gd name="connsiteY3" fmla="*/ 464838 h 522149"/>
              <a:gd name="connsiteX4" fmla="*/ 8554640 w 9598581"/>
              <a:gd name="connsiteY4" fmla="*/ 419119 h 522149"/>
              <a:gd name="connsiteX5" fmla="*/ 9598581 w 9598581"/>
              <a:gd name="connsiteY5" fmla="*/ 419119 h 522149"/>
              <a:gd name="connsiteX6" fmla="*/ 9598581 w 9598581"/>
              <a:gd name="connsiteY6" fmla="*/ 342090 h 522149"/>
              <a:gd name="connsiteX7" fmla="*/ 7730727 w 9598581"/>
              <a:gd name="connsiteY7" fmla="*/ 342090 h 522149"/>
              <a:gd name="connsiteX8" fmla="*/ 7730727 w 9598581"/>
              <a:gd name="connsiteY8" fmla="*/ 296371 h 522149"/>
              <a:gd name="connsiteX9" fmla="*/ 9598581 w 9598581"/>
              <a:gd name="connsiteY9" fmla="*/ 296371 h 522149"/>
              <a:gd name="connsiteX10" fmla="*/ 9598581 w 9598581"/>
              <a:gd name="connsiteY10" fmla="*/ 217604 h 522149"/>
              <a:gd name="connsiteX11" fmla="*/ 7067787 w 9598581"/>
              <a:gd name="connsiteY11" fmla="*/ 217604 h 522149"/>
              <a:gd name="connsiteX12" fmla="*/ 7067787 w 9598581"/>
              <a:gd name="connsiteY12" fmla="*/ 171885 h 522149"/>
              <a:gd name="connsiteX13" fmla="*/ 9598581 w 9598581"/>
              <a:gd name="connsiteY13" fmla="*/ 171885 h 522149"/>
              <a:gd name="connsiteX14" fmla="*/ 9598581 w 9598581"/>
              <a:gd name="connsiteY14" fmla="*/ 108015 h 522149"/>
              <a:gd name="connsiteX15" fmla="*/ 6358174 w 9598581"/>
              <a:gd name="connsiteY15" fmla="*/ 108015 h 522149"/>
              <a:gd name="connsiteX16" fmla="*/ 6358174 w 9598581"/>
              <a:gd name="connsiteY16" fmla="*/ 62296 h 522149"/>
              <a:gd name="connsiteX17" fmla="*/ 9598581 w 9598581"/>
              <a:gd name="connsiteY17" fmla="*/ 62296 h 522149"/>
              <a:gd name="connsiteX18" fmla="*/ 9598581 w 9598581"/>
              <a:gd name="connsiteY18" fmla="*/ 0 h 522149"/>
              <a:gd name="connsiteX19" fmla="*/ 0 w 9598581"/>
              <a:gd name="connsiteY19" fmla="*/ 0 h 522149"/>
              <a:gd name="connsiteX20" fmla="*/ 828979 w 9598581"/>
              <a:gd name="connsiteY20" fmla="*/ 522149 h 52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98581" h="522149">
                <a:moveTo>
                  <a:pt x="828979" y="522149"/>
                </a:moveTo>
                <a:lnTo>
                  <a:pt x="9598581" y="522149"/>
                </a:lnTo>
                <a:lnTo>
                  <a:pt x="9598581" y="464838"/>
                </a:lnTo>
                <a:lnTo>
                  <a:pt x="8554640" y="464838"/>
                </a:lnTo>
                <a:lnTo>
                  <a:pt x="8554640" y="419119"/>
                </a:lnTo>
                <a:lnTo>
                  <a:pt x="9598581" y="419119"/>
                </a:lnTo>
                <a:lnTo>
                  <a:pt x="9598581" y="342090"/>
                </a:lnTo>
                <a:lnTo>
                  <a:pt x="7730727" y="342090"/>
                </a:lnTo>
                <a:lnTo>
                  <a:pt x="7730727" y="296371"/>
                </a:lnTo>
                <a:lnTo>
                  <a:pt x="9598581" y="296371"/>
                </a:lnTo>
                <a:lnTo>
                  <a:pt x="9598581" y="217604"/>
                </a:lnTo>
                <a:lnTo>
                  <a:pt x="7067787" y="217604"/>
                </a:lnTo>
                <a:lnTo>
                  <a:pt x="7067787" y="171885"/>
                </a:lnTo>
                <a:lnTo>
                  <a:pt x="9598581" y="171885"/>
                </a:lnTo>
                <a:lnTo>
                  <a:pt x="9598581" y="108015"/>
                </a:lnTo>
                <a:lnTo>
                  <a:pt x="6358174" y="108015"/>
                </a:lnTo>
                <a:lnTo>
                  <a:pt x="6358174" y="62296"/>
                </a:lnTo>
                <a:lnTo>
                  <a:pt x="9598581" y="62296"/>
                </a:lnTo>
                <a:lnTo>
                  <a:pt x="9598581" y="0"/>
                </a:lnTo>
                <a:lnTo>
                  <a:pt x="0" y="0"/>
                </a:lnTo>
                <a:lnTo>
                  <a:pt x="828979" y="522149"/>
                </a:lnTo>
                <a:close/>
              </a:path>
            </a:pathLst>
          </a:cu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Image result for texas A&amp;M transportation institu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20" y="6335851"/>
            <a:ext cx="1866900" cy="52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/>
          <p:nvPr/>
        </p:nvSpPr>
        <p:spPr>
          <a:xfrm>
            <a:off x="0" y="6335851"/>
            <a:ext cx="1202458" cy="517650"/>
          </a:xfrm>
          <a:custGeom>
            <a:avLst/>
            <a:gdLst>
              <a:gd name="connsiteX0" fmla="*/ 0 w 1202458"/>
              <a:gd name="connsiteY0" fmla="*/ 0 h 517650"/>
              <a:gd name="connsiteX1" fmla="*/ 1202458 w 1202458"/>
              <a:gd name="connsiteY1" fmla="*/ 0 h 517650"/>
              <a:gd name="connsiteX2" fmla="*/ 0 w 1202458"/>
              <a:gd name="connsiteY2" fmla="*/ 517650 h 517650"/>
              <a:gd name="connsiteX3" fmla="*/ 0 w 1202458"/>
              <a:gd name="connsiteY3" fmla="*/ 0 h 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458" h="517650">
                <a:moveTo>
                  <a:pt x="0" y="0"/>
                </a:moveTo>
                <a:lnTo>
                  <a:pt x="1202458" y="0"/>
                </a:lnTo>
                <a:lnTo>
                  <a:pt x="0" y="517650"/>
                </a:lnTo>
                <a:lnTo>
                  <a:pt x="0" y="0"/>
                </a:lnTo>
                <a:close/>
              </a:path>
            </a:pathLst>
          </a:cu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3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296" y="264843"/>
            <a:ext cx="4861774" cy="86253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venir Next Cyr W04 Demi Italic" panose="020B0703020202090204" pitchFamily="34" charset="0"/>
              </a:rPr>
              <a:t>UT Attraction Rates</a:t>
            </a:r>
            <a:endParaRPr lang="en-US" sz="4000" b="1" dirty="0">
              <a:solidFill>
                <a:srgbClr val="002060"/>
              </a:solidFill>
              <a:latin typeface="Avenir Next Cyr W04 Demi Italic" panose="020B0703020202090204" pitchFamily="34" charset="0"/>
            </a:endParaRPr>
          </a:p>
        </p:txBody>
      </p:sp>
      <p:sp>
        <p:nvSpPr>
          <p:cNvPr id="82" name="Freeform 81"/>
          <p:cNvSpPr/>
          <p:nvPr/>
        </p:nvSpPr>
        <p:spPr>
          <a:xfrm flipV="1">
            <a:off x="2593420" y="6335851"/>
            <a:ext cx="9598581" cy="522149"/>
          </a:xfrm>
          <a:custGeom>
            <a:avLst/>
            <a:gdLst>
              <a:gd name="connsiteX0" fmla="*/ 828979 w 9598581"/>
              <a:gd name="connsiteY0" fmla="*/ 522149 h 522149"/>
              <a:gd name="connsiteX1" fmla="*/ 9598581 w 9598581"/>
              <a:gd name="connsiteY1" fmla="*/ 522149 h 522149"/>
              <a:gd name="connsiteX2" fmla="*/ 9598581 w 9598581"/>
              <a:gd name="connsiteY2" fmla="*/ 464838 h 522149"/>
              <a:gd name="connsiteX3" fmla="*/ 8554640 w 9598581"/>
              <a:gd name="connsiteY3" fmla="*/ 464838 h 522149"/>
              <a:gd name="connsiteX4" fmla="*/ 8554640 w 9598581"/>
              <a:gd name="connsiteY4" fmla="*/ 419119 h 522149"/>
              <a:gd name="connsiteX5" fmla="*/ 9598581 w 9598581"/>
              <a:gd name="connsiteY5" fmla="*/ 419119 h 522149"/>
              <a:gd name="connsiteX6" fmla="*/ 9598581 w 9598581"/>
              <a:gd name="connsiteY6" fmla="*/ 342090 h 522149"/>
              <a:gd name="connsiteX7" fmla="*/ 7730727 w 9598581"/>
              <a:gd name="connsiteY7" fmla="*/ 342090 h 522149"/>
              <a:gd name="connsiteX8" fmla="*/ 7730727 w 9598581"/>
              <a:gd name="connsiteY8" fmla="*/ 296371 h 522149"/>
              <a:gd name="connsiteX9" fmla="*/ 9598581 w 9598581"/>
              <a:gd name="connsiteY9" fmla="*/ 296371 h 522149"/>
              <a:gd name="connsiteX10" fmla="*/ 9598581 w 9598581"/>
              <a:gd name="connsiteY10" fmla="*/ 217604 h 522149"/>
              <a:gd name="connsiteX11" fmla="*/ 7067787 w 9598581"/>
              <a:gd name="connsiteY11" fmla="*/ 217604 h 522149"/>
              <a:gd name="connsiteX12" fmla="*/ 7067787 w 9598581"/>
              <a:gd name="connsiteY12" fmla="*/ 171885 h 522149"/>
              <a:gd name="connsiteX13" fmla="*/ 9598581 w 9598581"/>
              <a:gd name="connsiteY13" fmla="*/ 171885 h 522149"/>
              <a:gd name="connsiteX14" fmla="*/ 9598581 w 9598581"/>
              <a:gd name="connsiteY14" fmla="*/ 108015 h 522149"/>
              <a:gd name="connsiteX15" fmla="*/ 6358174 w 9598581"/>
              <a:gd name="connsiteY15" fmla="*/ 108015 h 522149"/>
              <a:gd name="connsiteX16" fmla="*/ 6358174 w 9598581"/>
              <a:gd name="connsiteY16" fmla="*/ 62296 h 522149"/>
              <a:gd name="connsiteX17" fmla="*/ 9598581 w 9598581"/>
              <a:gd name="connsiteY17" fmla="*/ 62296 h 522149"/>
              <a:gd name="connsiteX18" fmla="*/ 9598581 w 9598581"/>
              <a:gd name="connsiteY18" fmla="*/ 0 h 522149"/>
              <a:gd name="connsiteX19" fmla="*/ 0 w 9598581"/>
              <a:gd name="connsiteY19" fmla="*/ 0 h 522149"/>
              <a:gd name="connsiteX20" fmla="*/ 828979 w 9598581"/>
              <a:gd name="connsiteY20" fmla="*/ 522149 h 52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98581" h="522149">
                <a:moveTo>
                  <a:pt x="828979" y="522149"/>
                </a:moveTo>
                <a:lnTo>
                  <a:pt x="9598581" y="522149"/>
                </a:lnTo>
                <a:lnTo>
                  <a:pt x="9598581" y="464838"/>
                </a:lnTo>
                <a:lnTo>
                  <a:pt x="8554640" y="464838"/>
                </a:lnTo>
                <a:lnTo>
                  <a:pt x="8554640" y="419119"/>
                </a:lnTo>
                <a:lnTo>
                  <a:pt x="9598581" y="419119"/>
                </a:lnTo>
                <a:lnTo>
                  <a:pt x="9598581" y="342090"/>
                </a:lnTo>
                <a:lnTo>
                  <a:pt x="7730727" y="342090"/>
                </a:lnTo>
                <a:lnTo>
                  <a:pt x="7730727" y="296371"/>
                </a:lnTo>
                <a:lnTo>
                  <a:pt x="9598581" y="296371"/>
                </a:lnTo>
                <a:lnTo>
                  <a:pt x="9598581" y="217604"/>
                </a:lnTo>
                <a:lnTo>
                  <a:pt x="7067787" y="217604"/>
                </a:lnTo>
                <a:lnTo>
                  <a:pt x="7067787" y="171885"/>
                </a:lnTo>
                <a:lnTo>
                  <a:pt x="9598581" y="171885"/>
                </a:lnTo>
                <a:lnTo>
                  <a:pt x="9598581" y="108015"/>
                </a:lnTo>
                <a:lnTo>
                  <a:pt x="6358174" y="108015"/>
                </a:lnTo>
                <a:lnTo>
                  <a:pt x="6358174" y="62296"/>
                </a:lnTo>
                <a:lnTo>
                  <a:pt x="9598581" y="62296"/>
                </a:lnTo>
                <a:lnTo>
                  <a:pt x="9598581" y="0"/>
                </a:lnTo>
                <a:lnTo>
                  <a:pt x="0" y="0"/>
                </a:lnTo>
                <a:lnTo>
                  <a:pt x="828979" y="522149"/>
                </a:lnTo>
                <a:close/>
              </a:path>
            </a:pathLst>
          </a:cu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2" descr="Image result for texas A&amp;M transportation institu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20" y="6335851"/>
            <a:ext cx="1866900" cy="52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Freeform 83"/>
          <p:cNvSpPr/>
          <p:nvPr/>
        </p:nvSpPr>
        <p:spPr>
          <a:xfrm>
            <a:off x="0" y="6335851"/>
            <a:ext cx="1202458" cy="517650"/>
          </a:xfrm>
          <a:custGeom>
            <a:avLst/>
            <a:gdLst>
              <a:gd name="connsiteX0" fmla="*/ 0 w 1202458"/>
              <a:gd name="connsiteY0" fmla="*/ 0 h 517650"/>
              <a:gd name="connsiteX1" fmla="*/ 1202458 w 1202458"/>
              <a:gd name="connsiteY1" fmla="*/ 0 h 517650"/>
              <a:gd name="connsiteX2" fmla="*/ 0 w 1202458"/>
              <a:gd name="connsiteY2" fmla="*/ 517650 h 517650"/>
              <a:gd name="connsiteX3" fmla="*/ 0 w 1202458"/>
              <a:gd name="connsiteY3" fmla="*/ 0 h 51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458" h="517650">
                <a:moveTo>
                  <a:pt x="0" y="0"/>
                </a:moveTo>
                <a:lnTo>
                  <a:pt x="1202458" y="0"/>
                </a:lnTo>
                <a:lnTo>
                  <a:pt x="0" y="517650"/>
                </a:lnTo>
                <a:lnTo>
                  <a:pt x="0" y="0"/>
                </a:lnTo>
                <a:close/>
              </a:path>
            </a:pathLst>
          </a:cu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65796" y="1448497"/>
            <a:ext cx="11382821" cy="4211391"/>
            <a:chOff x="556296" y="1448497"/>
            <a:chExt cx="11382821" cy="4211391"/>
          </a:xfrm>
        </p:grpSpPr>
        <p:sp>
          <p:nvSpPr>
            <p:cNvPr id="85" name="TextBox 84"/>
            <p:cNvSpPr txBox="1"/>
            <p:nvPr/>
          </p:nvSpPr>
          <p:spPr>
            <a:xfrm>
              <a:off x="7061324" y="1448497"/>
              <a:ext cx="3715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Distribution of Person Trip Attractions</a:t>
              </a:r>
              <a:endParaRPr lang="en-US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96" y="1896628"/>
              <a:ext cx="5072748" cy="145803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05" y="4210021"/>
              <a:ext cx="5044330" cy="144986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2" name="TextBox 61"/>
            <p:cNvSpPr txBox="1"/>
            <p:nvPr/>
          </p:nvSpPr>
          <p:spPr>
            <a:xfrm>
              <a:off x="1715145" y="1459191"/>
              <a:ext cx="2755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Person Trips per Employee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531954" y="3786717"/>
              <a:ext cx="3121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Auto-Driver Trips per Employee</a:t>
              </a:r>
              <a:endParaRPr lang="en-US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779" y="4210021"/>
              <a:ext cx="6040338" cy="144986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020" y="1896628"/>
              <a:ext cx="6001857" cy="145803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6" name="TextBox 65"/>
            <p:cNvSpPr txBox="1"/>
            <p:nvPr/>
          </p:nvSpPr>
          <p:spPr>
            <a:xfrm>
              <a:off x="6833249" y="3784504"/>
              <a:ext cx="4171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Distribution of Auto-Driver Trip Attractions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394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11879</TotalTime>
  <Words>381</Words>
  <Application>Microsoft Office PowerPoint</Application>
  <PresentationFormat>Widescreen</PresentationFormat>
  <Paragraphs>126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 Next Cyr W04 Demi Italic</vt:lpstr>
      <vt:lpstr>Calibri</vt:lpstr>
      <vt:lpstr>Calibri Light</vt:lpstr>
      <vt:lpstr>Times New Roman</vt:lpstr>
      <vt:lpstr>Office Theme</vt:lpstr>
      <vt:lpstr>Dissecting the Texas Special Generators (SG) Travel Survey Data</vt:lpstr>
      <vt:lpstr>SG Travel Survey Efforts in Texas</vt:lpstr>
      <vt:lpstr>SG Surveys (2003-2018)</vt:lpstr>
      <vt:lpstr>SG Planning and Implementation Process</vt:lpstr>
      <vt:lpstr>SG Data Collection</vt:lpstr>
      <vt:lpstr>SG Data Analysis</vt:lpstr>
      <vt:lpstr>Snapshots of UT Trip Characteristics</vt:lpstr>
      <vt:lpstr>UT Modes of Travel</vt:lpstr>
      <vt:lpstr>UT Attraction Rates</vt:lpstr>
      <vt:lpstr>Questions &amp; Insights</vt:lpstr>
      <vt:lpstr>Acknowledgements</vt:lpstr>
    </vt:vector>
  </TitlesOfParts>
  <Company>Texas A&amp;M Transportation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Dissecting the Texas Special Generators Travel Survey Data</dc:title>
  <dc:creator>Nepal, Stella</dc:creator>
  <cp:lastModifiedBy>Nepal, Stella</cp:lastModifiedBy>
  <cp:revision>485</cp:revision>
  <cp:lastPrinted>2019-05-06T16:00:12Z</cp:lastPrinted>
  <dcterms:created xsi:type="dcterms:W3CDTF">2019-04-26T15:17:14Z</dcterms:created>
  <dcterms:modified xsi:type="dcterms:W3CDTF">2019-05-31T02:59:42Z</dcterms:modified>
</cp:coreProperties>
</file>