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510" r:id="rId5"/>
  </p:sldMasterIdLst>
  <p:notesMasterIdLst>
    <p:notesMasterId r:id="rId28"/>
  </p:notesMasterIdLst>
  <p:handoutMasterIdLst>
    <p:handoutMasterId r:id="rId29"/>
  </p:handoutMasterIdLst>
  <p:sldIdLst>
    <p:sldId id="267" r:id="rId6"/>
    <p:sldId id="270" r:id="rId7"/>
    <p:sldId id="261" r:id="rId8"/>
    <p:sldId id="1140" r:id="rId9"/>
    <p:sldId id="1132" r:id="rId10"/>
    <p:sldId id="306" r:id="rId11"/>
    <p:sldId id="307" r:id="rId12"/>
    <p:sldId id="1128" r:id="rId13"/>
    <p:sldId id="465" r:id="rId14"/>
    <p:sldId id="453" r:id="rId15"/>
    <p:sldId id="298" r:id="rId16"/>
    <p:sldId id="301" r:id="rId17"/>
    <p:sldId id="425" r:id="rId18"/>
    <p:sldId id="1143" r:id="rId19"/>
    <p:sldId id="488" r:id="rId20"/>
    <p:sldId id="455" r:id="rId21"/>
    <p:sldId id="1144" r:id="rId22"/>
    <p:sldId id="1142" r:id="rId23"/>
    <p:sldId id="1146" r:id="rId24"/>
    <p:sldId id="1139" r:id="rId25"/>
    <p:sldId id="1134" r:id="rId26"/>
    <p:sldId id="1138" r:id="rId27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36" userDrawn="1">
          <p15:clr>
            <a:srgbClr val="A4A3A4"/>
          </p15:clr>
        </p15:guide>
        <p15:guide id="2" pos="205">
          <p15:clr>
            <a:srgbClr val="A4A3A4"/>
          </p15:clr>
        </p15:guide>
        <p15:guide id="4" orient="horz" pos="245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vusoglu, Ozge" initials="CO" lastIdx="2" clrIdx="0">
    <p:extLst>
      <p:ext uri="{19B8F6BF-5375-455C-9EA6-DF929625EA0E}">
        <p15:presenceInfo xmlns:p15="http://schemas.microsoft.com/office/powerpoint/2012/main" userId="S-1-5-21-1787259718-403521642-1744830574-114011" providerId="AD"/>
      </p:ext>
    </p:extLst>
  </p:cmAuthor>
  <p:cmAuthor id="2" name="Jammalamadaka, Phani Rama" initials="JPR" lastIdx="6" clrIdx="1">
    <p:extLst>
      <p:ext uri="{19B8F6BF-5375-455C-9EA6-DF929625EA0E}">
        <p15:presenceInfo xmlns:p15="http://schemas.microsoft.com/office/powerpoint/2012/main" userId="S-1-5-21-1787259718-403521642-1744830574-971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69B834"/>
    <a:srgbClr val="69B833"/>
    <a:srgbClr val="0D6FBD"/>
    <a:srgbClr val="BED2FF"/>
    <a:srgbClr val="063D89"/>
    <a:srgbClr val="0D6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0C8B03-F6EA-4D59-9125-2657D176C42A}" v="771" dt="2019-03-29T19:09:31.498"/>
    <p1510:client id="{2C2DDF39-923C-C723-5392-A33D61DF1748}" v="53" dt="2019-03-30T00:20:41.402"/>
    <p1510:client id="{5FEA33EC-37BD-DCE8-79C6-10DDFE050E06}" v="2" dt="2019-03-29T19:06:50.967"/>
    <p1510:client id="{2CDEB5FA-3435-A58B-407E-222D888C3FF8}" v="222" dt="2019-03-29T22:52:03.442"/>
    <p1510:client id="{F90DD802-E1E0-3792-24DB-3D9EE5B87822}" v="56" dt="2019-03-30T00:27:14.801"/>
    <p1510:client id="{5B8A284D-258F-4C42-AFDE-BD9987ADE676}" v="440" dt="2019-03-30T02:23:19.3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0" autoAdjust="0"/>
    <p:restoredTop sz="72150" autoAdjust="0"/>
  </p:normalViewPr>
  <p:slideViewPr>
    <p:cSldViewPr snapToGrid="0" snapToObjects="1">
      <p:cViewPr varScale="1">
        <p:scale>
          <a:sx n="104" d="100"/>
          <a:sy n="104" d="100"/>
        </p:scale>
        <p:origin x="1722" y="90"/>
      </p:cViewPr>
      <p:guideLst>
        <p:guide orient="horz" pos="1236"/>
        <p:guide pos="205"/>
        <p:guide orient="horz" pos="24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-308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avusogluo\ozge_working\I-95_2018\Model_Results\2017\v24\ELToDv4_2017_Results_v24_ODME_v13_results_ODME_format_SL.xlsm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avusogluo\ozge_working\I-95_2018\Model_Results\2017\v24\ELToDv4_2017_Results_v24_ODME_v13_results_ODME_format_SL.xlsm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avusogluo\ozge_working\I-95_2018\Model_Results\2017\v24\ELToDv4_2017_Results_v24_ODME_v13_results_ODME_format_SL.xlsm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421039250070963"/>
          <c:y val="2.3994891977234225E-2"/>
          <c:w val="0.85421330068734203"/>
          <c:h val="0.7864155626265081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SB</c:v>
                </c:pt>
              </c:strCache>
            </c:strRef>
          </c:tx>
          <c:spPr>
            <a:ln w="3492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Sheet1!$A$2:$A$70</c:f>
              <c:strCache>
                <c:ptCount val="69"/>
                <c:pt idx="0">
                  <c:v>J</c:v>
                </c:pt>
                <c:pt idx="1">
                  <c:v>A</c:v>
                </c:pt>
                <c:pt idx="2">
                  <c:v>S</c:v>
                </c:pt>
                <c:pt idx="3">
                  <c:v>O</c:v>
                </c:pt>
                <c:pt idx="4">
                  <c:v>N</c:v>
                </c:pt>
                <c:pt idx="5">
                  <c:v>D</c:v>
                </c:pt>
                <c:pt idx="6">
                  <c:v>J</c:v>
                </c:pt>
                <c:pt idx="7">
                  <c:v>F</c:v>
                </c:pt>
                <c:pt idx="8">
                  <c:v>M</c:v>
                </c:pt>
                <c:pt idx="9">
                  <c:v>A</c:v>
                </c:pt>
                <c:pt idx="10">
                  <c:v>M</c:v>
                </c:pt>
                <c:pt idx="11">
                  <c:v>J</c:v>
                </c:pt>
                <c:pt idx="12">
                  <c:v>J</c:v>
                </c:pt>
                <c:pt idx="13">
                  <c:v>A</c:v>
                </c:pt>
                <c:pt idx="14">
                  <c:v>S</c:v>
                </c:pt>
                <c:pt idx="15">
                  <c:v>O</c:v>
                </c:pt>
                <c:pt idx="16">
                  <c:v>N</c:v>
                </c:pt>
                <c:pt idx="17">
                  <c:v>D</c:v>
                </c:pt>
                <c:pt idx="18">
                  <c:v>J</c:v>
                </c:pt>
                <c:pt idx="19">
                  <c:v>F</c:v>
                </c:pt>
                <c:pt idx="20">
                  <c:v>M</c:v>
                </c:pt>
                <c:pt idx="21">
                  <c:v>A</c:v>
                </c:pt>
                <c:pt idx="22">
                  <c:v>M</c:v>
                </c:pt>
                <c:pt idx="23">
                  <c:v>J</c:v>
                </c:pt>
                <c:pt idx="24">
                  <c:v>J</c:v>
                </c:pt>
                <c:pt idx="25">
                  <c:v>A</c:v>
                </c:pt>
                <c:pt idx="26">
                  <c:v>S</c:v>
                </c:pt>
                <c:pt idx="27">
                  <c:v>O</c:v>
                </c:pt>
                <c:pt idx="28">
                  <c:v>N</c:v>
                </c:pt>
                <c:pt idx="29">
                  <c:v>D</c:v>
                </c:pt>
                <c:pt idx="30">
                  <c:v>J</c:v>
                </c:pt>
                <c:pt idx="31">
                  <c:v>F</c:v>
                </c:pt>
                <c:pt idx="32">
                  <c:v>M</c:v>
                </c:pt>
                <c:pt idx="33">
                  <c:v>A</c:v>
                </c:pt>
                <c:pt idx="34">
                  <c:v>M</c:v>
                </c:pt>
                <c:pt idx="35">
                  <c:v>J</c:v>
                </c:pt>
                <c:pt idx="36">
                  <c:v>J</c:v>
                </c:pt>
                <c:pt idx="37">
                  <c:v>A</c:v>
                </c:pt>
                <c:pt idx="38">
                  <c:v>S</c:v>
                </c:pt>
                <c:pt idx="39">
                  <c:v>O</c:v>
                </c:pt>
                <c:pt idx="40">
                  <c:v>N</c:v>
                </c:pt>
                <c:pt idx="41">
                  <c:v>D</c:v>
                </c:pt>
                <c:pt idx="42">
                  <c:v>J</c:v>
                </c:pt>
                <c:pt idx="43">
                  <c:v>F</c:v>
                </c:pt>
                <c:pt idx="44">
                  <c:v>M</c:v>
                </c:pt>
                <c:pt idx="45">
                  <c:v>A</c:v>
                </c:pt>
                <c:pt idx="46">
                  <c:v>M</c:v>
                </c:pt>
                <c:pt idx="47">
                  <c:v>J</c:v>
                </c:pt>
                <c:pt idx="48">
                  <c:v>J</c:v>
                </c:pt>
                <c:pt idx="49">
                  <c:v>A</c:v>
                </c:pt>
                <c:pt idx="50">
                  <c:v>S</c:v>
                </c:pt>
                <c:pt idx="51">
                  <c:v>O</c:v>
                </c:pt>
                <c:pt idx="52">
                  <c:v>N</c:v>
                </c:pt>
                <c:pt idx="53">
                  <c:v>D</c:v>
                </c:pt>
                <c:pt idx="54">
                  <c:v>J</c:v>
                </c:pt>
                <c:pt idx="55">
                  <c:v>F</c:v>
                </c:pt>
                <c:pt idx="56">
                  <c:v>M</c:v>
                </c:pt>
                <c:pt idx="57">
                  <c:v>A</c:v>
                </c:pt>
                <c:pt idx="58">
                  <c:v>M</c:v>
                </c:pt>
                <c:pt idx="59">
                  <c:v>J</c:v>
                </c:pt>
                <c:pt idx="60">
                  <c:v>J</c:v>
                </c:pt>
                <c:pt idx="61">
                  <c:v>A</c:v>
                </c:pt>
                <c:pt idx="62">
                  <c:v>S</c:v>
                </c:pt>
                <c:pt idx="63">
                  <c:v>O</c:v>
                </c:pt>
                <c:pt idx="64">
                  <c:v>N</c:v>
                </c:pt>
                <c:pt idx="65">
                  <c:v>D</c:v>
                </c:pt>
                <c:pt idx="66">
                  <c:v>J</c:v>
                </c:pt>
                <c:pt idx="67">
                  <c:v>F</c:v>
                </c:pt>
                <c:pt idx="68">
                  <c:v>M</c:v>
                </c:pt>
              </c:strCache>
            </c:strRef>
          </c:cat>
          <c:val>
            <c:numRef>
              <c:f>Sheet1!$B$2:$B$70</c:f>
              <c:numCache>
                <c:formatCode>"$"#,##0.00</c:formatCode>
                <c:ptCount val="69"/>
                <c:pt idx="0">
                  <c:v>1.48</c:v>
                </c:pt>
                <c:pt idx="1">
                  <c:v>1.53</c:v>
                </c:pt>
                <c:pt idx="2">
                  <c:v>1.69</c:v>
                </c:pt>
                <c:pt idx="3">
                  <c:v>1.89</c:v>
                </c:pt>
                <c:pt idx="4">
                  <c:v>1.79</c:v>
                </c:pt>
                <c:pt idx="5">
                  <c:v>1.8</c:v>
                </c:pt>
                <c:pt idx="6">
                  <c:v>2.15</c:v>
                </c:pt>
                <c:pt idx="7">
                  <c:v>2.33</c:v>
                </c:pt>
                <c:pt idx="8">
                  <c:v>2.2799999999999998</c:v>
                </c:pt>
                <c:pt idx="9">
                  <c:v>2.4</c:v>
                </c:pt>
                <c:pt idx="10">
                  <c:v>2.4700000000000002</c:v>
                </c:pt>
                <c:pt idx="11">
                  <c:v>2.09</c:v>
                </c:pt>
                <c:pt idx="12">
                  <c:v>2.0499999999999998</c:v>
                </c:pt>
                <c:pt idx="13">
                  <c:v>1.73</c:v>
                </c:pt>
                <c:pt idx="14">
                  <c:v>1.64</c:v>
                </c:pt>
                <c:pt idx="15">
                  <c:v>2.0499999999999998</c:v>
                </c:pt>
                <c:pt idx="16">
                  <c:v>1.73</c:v>
                </c:pt>
                <c:pt idx="17">
                  <c:v>1.64</c:v>
                </c:pt>
                <c:pt idx="18">
                  <c:v>2.04</c:v>
                </c:pt>
                <c:pt idx="19">
                  <c:v>2.36</c:v>
                </c:pt>
                <c:pt idx="20">
                  <c:v>1.6</c:v>
                </c:pt>
                <c:pt idx="21">
                  <c:v>2.46</c:v>
                </c:pt>
                <c:pt idx="22">
                  <c:v>2.5</c:v>
                </c:pt>
                <c:pt idx="23">
                  <c:v>2.17</c:v>
                </c:pt>
                <c:pt idx="24">
                  <c:v>2.04</c:v>
                </c:pt>
                <c:pt idx="25">
                  <c:v>2</c:v>
                </c:pt>
                <c:pt idx="26">
                  <c:v>2.35</c:v>
                </c:pt>
                <c:pt idx="27">
                  <c:v>2.54</c:v>
                </c:pt>
                <c:pt idx="28">
                  <c:v>2.84</c:v>
                </c:pt>
                <c:pt idx="29">
                  <c:v>2.67</c:v>
                </c:pt>
                <c:pt idx="30">
                  <c:v>2.83</c:v>
                </c:pt>
                <c:pt idx="31">
                  <c:v>2.89</c:v>
                </c:pt>
                <c:pt idx="32">
                  <c:v>2.87</c:v>
                </c:pt>
                <c:pt idx="33">
                  <c:v>2.78</c:v>
                </c:pt>
                <c:pt idx="34">
                  <c:v>2.85</c:v>
                </c:pt>
                <c:pt idx="35">
                  <c:v>2.58</c:v>
                </c:pt>
                <c:pt idx="36">
                  <c:v>2.5299999999999998</c:v>
                </c:pt>
                <c:pt idx="37">
                  <c:v>2.42</c:v>
                </c:pt>
                <c:pt idx="38">
                  <c:v>2.48</c:v>
                </c:pt>
                <c:pt idx="39">
                  <c:v>2.56</c:v>
                </c:pt>
                <c:pt idx="40">
                  <c:v>2.9</c:v>
                </c:pt>
                <c:pt idx="41">
                  <c:v>1.91</c:v>
                </c:pt>
                <c:pt idx="42">
                  <c:v>2.02</c:v>
                </c:pt>
                <c:pt idx="43">
                  <c:v>1.5</c:v>
                </c:pt>
                <c:pt idx="44">
                  <c:v>2.48</c:v>
                </c:pt>
                <c:pt idx="45">
                  <c:v>3.32</c:v>
                </c:pt>
                <c:pt idx="46">
                  <c:v>2.86</c:v>
                </c:pt>
                <c:pt idx="47" formatCode="#,##0.00">
                  <c:v>1.42</c:v>
                </c:pt>
                <c:pt idx="48" formatCode="#,##0.00">
                  <c:v>1.64</c:v>
                </c:pt>
                <c:pt idx="49" formatCode="General">
                  <c:v>1.84</c:v>
                </c:pt>
                <c:pt idx="50" formatCode="#,##0.00">
                  <c:v>2.36</c:v>
                </c:pt>
                <c:pt idx="51" formatCode="#,##0.00">
                  <c:v>2.69</c:v>
                </c:pt>
                <c:pt idx="52" formatCode="#,##0.00">
                  <c:v>2.7</c:v>
                </c:pt>
                <c:pt idx="53" formatCode="#,##0.00">
                  <c:v>2.66</c:v>
                </c:pt>
                <c:pt idx="54" formatCode="#,##0.00">
                  <c:v>2.68</c:v>
                </c:pt>
                <c:pt idx="55" formatCode="#,##0.00">
                  <c:v>3.06</c:v>
                </c:pt>
                <c:pt idx="56" formatCode="#,##0.00">
                  <c:v>3.09</c:v>
                </c:pt>
                <c:pt idx="57" formatCode="#,##0.00">
                  <c:v>3</c:v>
                </c:pt>
                <c:pt idx="58" formatCode="#,##0.00">
                  <c:v>2.91</c:v>
                </c:pt>
                <c:pt idx="59" formatCode="#,##0.00">
                  <c:v>2.71</c:v>
                </c:pt>
                <c:pt idx="60" formatCode="#,##0.00">
                  <c:v>2.4900000000000002</c:v>
                </c:pt>
                <c:pt idx="61" formatCode="#,##0.00">
                  <c:v>2.5099999999999998</c:v>
                </c:pt>
                <c:pt idx="62" formatCode="#,##0.00">
                  <c:v>2.5099999999999998</c:v>
                </c:pt>
                <c:pt idx="63" formatCode="#,##0.00">
                  <c:v>2.956</c:v>
                </c:pt>
                <c:pt idx="64" formatCode="#,##0.00">
                  <c:v>2.96</c:v>
                </c:pt>
                <c:pt idx="65" formatCode="#,##0.00">
                  <c:v>2.94</c:v>
                </c:pt>
                <c:pt idx="66" formatCode="#,##0.00">
                  <c:v>2.72</c:v>
                </c:pt>
                <c:pt idx="67" formatCode="#,##0.00">
                  <c:v>2.84</c:v>
                </c:pt>
                <c:pt idx="68" formatCode="#,##0.00">
                  <c:v>2.78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1E29-4E50-B5A7-1B830318BC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NB</c:v>
                </c:pt>
              </c:strCache>
            </c:strRef>
          </c:tx>
          <c:spPr>
            <a:ln w="3492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Sheet1!$A$2:$A$70</c:f>
              <c:strCache>
                <c:ptCount val="69"/>
                <c:pt idx="0">
                  <c:v>J</c:v>
                </c:pt>
                <c:pt idx="1">
                  <c:v>A</c:v>
                </c:pt>
                <c:pt idx="2">
                  <c:v>S</c:v>
                </c:pt>
                <c:pt idx="3">
                  <c:v>O</c:v>
                </c:pt>
                <c:pt idx="4">
                  <c:v>N</c:v>
                </c:pt>
                <c:pt idx="5">
                  <c:v>D</c:v>
                </c:pt>
                <c:pt idx="6">
                  <c:v>J</c:v>
                </c:pt>
                <c:pt idx="7">
                  <c:v>F</c:v>
                </c:pt>
                <c:pt idx="8">
                  <c:v>M</c:v>
                </c:pt>
                <c:pt idx="9">
                  <c:v>A</c:v>
                </c:pt>
                <c:pt idx="10">
                  <c:v>M</c:v>
                </c:pt>
                <c:pt idx="11">
                  <c:v>J</c:v>
                </c:pt>
                <c:pt idx="12">
                  <c:v>J</c:v>
                </c:pt>
                <c:pt idx="13">
                  <c:v>A</c:v>
                </c:pt>
                <c:pt idx="14">
                  <c:v>S</c:v>
                </c:pt>
                <c:pt idx="15">
                  <c:v>O</c:v>
                </c:pt>
                <c:pt idx="16">
                  <c:v>N</c:v>
                </c:pt>
                <c:pt idx="17">
                  <c:v>D</c:v>
                </c:pt>
                <c:pt idx="18">
                  <c:v>J</c:v>
                </c:pt>
                <c:pt idx="19">
                  <c:v>F</c:v>
                </c:pt>
                <c:pt idx="20">
                  <c:v>M</c:v>
                </c:pt>
                <c:pt idx="21">
                  <c:v>A</c:v>
                </c:pt>
                <c:pt idx="22">
                  <c:v>M</c:v>
                </c:pt>
                <c:pt idx="23">
                  <c:v>J</c:v>
                </c:pt>
                <c:pt idx="24">
                  <c:v>J</c:v>
                </c:pt>
                <c:pt idx="25">
                  <c:v>A</c:v>
                </c:pt>
                <c:pt idx="26">
                  <c:v>S</c:v>
                </c:pt>
                <c:pt idx="27">
                  <c:v>O</c:v>
                </c:pt>
                <c:pt idx="28">
                  <c:v>N</c:v>
                </c:pt>
                <c:pt idx="29">
                  <c:v>D</c:v>
                </c:pt>
                <c:pt idx="30">
                  <c:v>J</c:v>
                </c:pt>
                <c:pt idx="31">
                  <c:v>F</c:v>
                </c:pt>
                <c:pt idx="32">
                  <c:v>M</c:v>
                </c:pt>
                <c:pt idx="33">
                  <c:v>A</c:v>
                </c:pt>
                <c:pt idx="34">
                  <c:v>M</c:v>
                </c:pt>
                <c:pt idx="35">
                  <c:v>J</c:v>
                </c:pt>
                <c:pt idx="36">
                  <c:v>J</c:v>
                </c:pt>
                <c:pt idx="37">
                  <c:v>A</c:v>
                </c:pt>
                <c:pt idx="38">
                  <c:v>S</c:v>
                </c:pt>
                <c:pt idx="39">
                  <c:v>O</c:v>
                </c:pt>
                <c:pt idx="40">
                  <c:v>N</c:v>
                </c:pt>
                <c:pt idx="41">
                  <c:v>D</c:v>
                </c:pt>
                <c:pt idx="42">
                  <c:v>J</c:v>
                </c:pt>
                <c:pt idx="43">
                  <c:v>F</c:v>
                </c:pt>
                <c:pt idx="44">
                  <c:v>M</c:v>
                </c:pt>
                <c:pt idx="45">
                  <c:v>A</c:v>
                </c:pt>
                <c:pt idx="46">
                  <c:v>M</c:v>
                </c:pt>
                <c:pt idx="47">
                  <c:v>J</c:v>
                </c:pt>
                <c:pt idx="48">
                  <c:v>J</c:v>
                </c:pt>
                <c:pt idx="49">
                  <c:v>A</c:v>
                </c:pt>
                <c:pt idx="50">
                  <c:v>S</c:v>
                </c:pt>
                <c:pt idx="51">
                  <c:v>O</c:v>
                </c:pt>
                <c:pt idx="52">
                  <c:v>N</c:v>
                </c:pt>
                <c:pt idx="53">
                  <c:v>D</c:v>
                </c:pt>
                <c:pt idx="54">
                  <c:v>J</c:v>
                </c:pt>
                <c:pt idx="55">
                  <c:v>F</c:v>
                </c:pt>
                <c:pt idx="56">
                  <c:v>M</c:v>
                </c:pt>
                <c:pt idx="57">
                  <c:v>A</c:v>
                </c:pt>
                <c:pt idx="58">
                  <c:v>M</c:v>
                </c:pt>
                <c:pt idx="59">
                  <c:v>J</c:v>
                </c:pt>
                <c:pt idx="60">
                  <c:v>J</c:v>
                </c:pt>
                <c:pt idx="61">
                  <c:v>A</c:v>
                </c:pt>
                <c:pt idx="62">
                  <c:v>S</c:v>
                </c:pt>
                <c:pt idx="63">
                  <c:v>O</c:v>
                </c:pt>
                <c:pt idx="64">
                  <c:v>N</c:v>
                </c:pt>
                <c:pt idx="65">
                  <c:v>D</c:v>
                </c:pt>
                <c:pt idx="66">
                  <c:v>J</c:v>
                </c:pt>
                <c:pt idx="67">
                  <c:v>F</c:v>
                </c:pt>
                <c:pt idx="68">
                  <c:v>M</c:v>
                </c:pt>
              </c:strCache>
            </c:strRef>
          </c:cat>
          <c:val>
            <c:numRef>
              <c:f>Sheet1!$C$2:$C$70</c:f>
              <c:numCache>
                <c:formatCode>"$"#,##0.00</c:formatCode>
                <c:ptCount val="69"/>
                <c:pt idx="0">
                  <c:v>1.73</c:v>
                </c:pt>
                <c:pt idx="1">
                  <c:v>2.09</c:v>
                </c:pt>
                <c:pt idx="2">
                  <c:v>2.37</c:v>
                </c:pt>
                <c:pt idx="3">
                  <c:v>2.4700000000000002</c:v>
                </c:pt>
                <c:pt idx="4">
                  <c:v>2.89</c:v>
                </c:pt>
                <c:pt idx="5">
                  <c:v>3.15</c:v>
                </c:pt>
                <c:pt idx="6">
                  <c:v>3.06</c:v>
                </c:pt>
                <c:pt idx="7">
                  <c:v>2.9</c:v>
                </c:pt>
                <c:pt idx="8">
                  <c:v>3.23</c:v>
                </c:pt>
                <c:pt idx="9">
                  <c:v>2.86</c:v>
                </c:pt>
                <c:pt idx="10">
                  <c:v>2.72</c:v>
                </c:pt>
                <c:pt idx="11">
                  <c:v>2.69</c:v>
                </c:pt>
                <c:pt idx="12">
                  <c:v>2.66</c:v>
                </c:pt>
                <c:pt idx="13">
                  <c:v>3.33</c:v>
                </c:pt>
                <c:pt idx="14">
                  <c:v>2.79</c:v>
                </c:pt>
                <c:pt idx="15">
                  <c:v>2.66</c:v>
                </c:pt>
                <c:pt idx="16">
                  <c:v>3.33</c:v>
                </c:pt>
                <c:pt idx="17">
                  <c:v>2.79</c:v>
                </c:pt>
                <c:pt idx="18">
                  <c:v>3.2</c:v>
                </c:pt>
                <c:pt idx="19">
                  <c:v>3.55</c:v>
                </c:pt>
                <c:pt idx="20">
                  <c:v>2.17</c:v>
                </c:pt>
                <c:pt idx="21">
                  <c:v>3.12</c:v>
                </c:pt>
                <c:pt idx="22">
                  <c:v>3.09</c:v>
                </c:pt>
                <c:pt idx="23">
                  <c:v>2.91</c:v>
                </c:pt>
                <c:pt idx="24">
                  <c:v>2.59</c:v>
                </c:pt>
                <c:pt idx="25">
                  <c:v>3.1</c:v>
                </c:pt>
                <c:pt idx="26">
                  <c:v>2.98</c:v>
                </c:pt>
                <c:pt idx="27">
                  <c:v>3.3</c:v>
                </c:pt>
                <c:pt idx="28">
                  <c:v>4.04</c:v>
                </c:pt>
                <c:pt idx="29">
                  <c:v>4.29</c:v>
                </c:pt>
                <c:pt idx="30">
                  <c:v>4.5</c:v>
                </c:pt>
                <c:pt idx="31">
                  <c:v>4.87</c:v>
                </c:pt>
                <c:pt idx="32">
                  <c:v>5.1100000000000003</c:v>
                </c:pt>
                <c:pt idx="33">
                  <c:v>5.31</c:v>
                </c:pt>
                <c:pt idx="34">
                  <c:v>4.8600000000000003</c:v>
                </c:pt>
                <c:pt idx="35">
                  <c:v>4.7699999999999996</c:v>
                </c:pt>
                <c:pt idx="36">
                  <c:v>4.5</c:v>
                </c:pt>
                <c:pt idx="37">
                  <c:v>4.7300000000000004</c:v>
                </c:pt>
                <c:pt idx="38">
                  <c:v>6.82</c:v>
                </c:pt>
                <c:pt idx="39">
                  <c:v>6.91</c:v>
                </c:pt>
                <c:pt idx="40">
                  <c:v>7.18</c:v>
                </c:pt>
                <c:pt idx="41">
                  <c:v>7.08</c:v>
                </c:pt>
                <c:pt idx="42">
                  <c:v>7.34</c:v>
                </c:pt>
                <c:pt idx="43">
                  <c:v>7.63</c:v>
                </c:pt>
                <c:pt idx="44">
                  <c:v>7.87</c:v>
                </c:pt>
                <c:pt idx="45">
                  <c:v>7.39</c:v>
                </c:pt>
                <c:pt idx="46">
                  <c:v>6.72</c:v>
                </c:pt>
                <c:pt idx="47" formatCode="#,##0.00">
                  <c:v>6.66</c:v>
                </c:pt>
                <c:pt idx="48" formatCode="#,##0.00">
                  <c:v>6.17</c:v>
                </c:pt>
                <c:pt idx="49" formatCode="General">
                  <c:v>6.32</c:v>
                </c:pt>
                <c:pt idx="50" formatCode="#,##0.00">
                  <c:v>6.52</c:v>
                </c:pt>
                <c:pt idx="51" formatCode="#,##0.00">
                  <c:v>6.7</c:v>
                </c:pt>
                <c:pt idx="52" formatCode="#,##0.00">
                  <c:v>7.41</c:v>
                </c:pt>
                <c:pt idx="53" formatCode="#,##0.00">
                  <c:v>7.07</c:v>
                </c:pt>
                <c:pt idx="54" formatCode="#,##0.00">
                  <c:v>6.95</c:v>
                </c:pt>
                <c:pt idx="55" formatCode="#,##0.00">
                  <c:v>7.4</c:v>
                </c:pt>
                <c:pt idx="56" formatCode="#,##0.00">
                  <c:v>7.64</c:v>
                </c:pt>
                <c:pt idx="57" formatCode="#,##0.00">
                  <c:v>7.02</c:v>
                </c:pt>
                <c:pt idx="58" formatCode="#,##0.00">
                  <c:v>6.78</c:v>
                </c:pt>
                <c:pt idx="59" formatCode="#,##0.00">
                  <c:v>6.44</c:v>
                </c:pt>
                <c:pt idx="60" formatCode="#,##0.00">
                  <c:v>6.81</c:v>
                </c:pt>
                <c:pt idx="61" formatCode="#,##0.00">
                  <c:v>7.19</c:v>
                </c:pt>
                <c:pt idx="62" formatCode="#,##0.00">
                  <c:v>7.19</c:v>
                </c:pt>
                <c:pt idx="63" formatCode="#,##0.00">
                  <c:v>6.79</c:v>
                </c:pt>
                <c:pt idx="64" formatCode="#,##0.00">
                  <c:v>7.85</c:v>
                </c:pt>
                <c:pt idx="65" formatCode="#,##0.00">
                  <c:v>7.47</c:v>
                </c:pt>
                <c:pt idx="66" formatCode="#,##0.00">
                  <c:v>7.6</c:v>
                </c:pt>
                <c:pt idx="67" formatCode="#,##0.00">
                  <c:v>7.76</c:v>
                </c:pt>
                <c:pt idx="68" formatCode="#,##0.00">
                  <c:v>8.07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1E29-4E50-B5A7-1B830318BC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3600776"/>
        <c:axId val="653597248"/>
      </c:lineChart>
      <c:catAx>
        <c:axId val="653600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653597248"/>
        <c:crosses val="autoZero"/>
        <c:auto val="1"/>
        <c:lblAlgn val="ctr"/>
        <c:lblOffset val="100"/>
        <c:noMultiLvlLbl val="0"/>
      </c:catAx>
      <c:valAx>
        <c:axId val="653597248"/>
        <c:scaling>
          <c:orientation val="minMax"/>
          <c:max val="10"/>
        </c:scaling>
        <c:delete val="0"/>
        <c:axPos val="l"/>
        <c:majorGridlines>
          <c:spPr>
            <a:ln w="3175" cap="flat" cmpd="sng" algn="ctr">
              <a:solidFill>
                <a:srgbClr val="000000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r>
                  <a:rPr lang="en-US" sz="1300" b="1">
                    <a:solidFill>
                      <a:schemeClr val="tx1"/>
                    </a:solidFill>
                    <a:latin typeface="Calibri" panose="020F0502020204030204" pitchFamily="34" charset="0"/>
                  </a:rPr>
                  <a:t>Average Peak Period Tolls</a:t>
                </a:r>
              </a:p>
            </c:rich>
          </c:tx>
          <c:layout>
            <c:manualLayout>
              <c:xMode val="edge"/>
              <c:yMode val="edge"/>
              <c:x val="2.4536736318026748E-3"/>
              <c:y val="0.18119650155651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00" b="1" i="0" u="none" strike="noStrik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.00" sourceLinked="0"/>
        <c:majorTickMark val="out"/>
        <c:minorTickMark val="none"/>
        <c:tickLblPos val="nextTo"/>
        <c:spPr>
          <a:noFill/>
          <a:ln w="15875"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653600776"/>
        <c:crosses val="autoZero"/>
        <c:crossBetween val="between"/>
      </c:valAx>
      <c:spPr>
        <a:solidFill>
          <a:srgbClr val="FFFFFF">
            <a:lumMod val="95000"/>
          </a:srgbClr>
        </a:solidFill>
        <a:ln w="9525">
          <a:solidFill>
            <a:srgbClr val="00000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72763480100237"/>
          <c:y val="5.6082667489493573E-2"/>
          <c:w val="0.86845051500223924"/>
          <c:h val="0.7864155626265081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SB GP</c:v>
                </c:pt>
              </c:strCache>
            </c:strRef>
          </c:tx>
          <c:spPr>
            <a:ln w="38100" cap="rnd">
              <a:solidFill>
                <a:srgbClr val="0066FF"/>
              </a:solidFill>
              <a:round/>
            </a:ln>
            <a:effectLst/>
          </c:spPr>
          <c:marker>
            <c:symbol val="none"/>
          </c:marker>
          <c:cat>
            <c:strRef>
              <c:f>Sheet1!$A$2:$A$64</c:f>
              <c:strCache>
                <c:ptCount val="63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  <c:pt idx="12">
                  <c:v>J</c:v>
                </c:pt>
                <c:pt idx="13">
                  <c:v>F</c:v>
                </c:pt>
                <c:pt idx="14">
                  <c:v>M</c:v>
                </c:pt>
                <c:pt idx="15">
                  <c:v>A</c:v>
                </c:pt>
                <c:pt idx="16">
                  <c:v>M</c:v>
                </c:pt>
                <c:pt idx="17">
                  <c:v>J</c:v>
                </c:pt>
                <c:pt idx="18">
                  <c:v>J</c:v>
                </c:pt>
                <c:pt idx="19">
                  <c:v>A</c:v>
                </c:pt>
                <c:pt idx="20">
                  <c:v>S</c:v>
                </c:pt>
                <c:pt idx="21">
                  <c:v>O</c:v>
                </c:pt>
                <c:pt idx="22">
                  <c:v>N</c:v>
                </c:pt>
                <c:pt idx="23">
                  <c:v>D</c:v>
                </c:pt>
                <c:pt idx="24">
                  <c:v>J</c:v>
                </c:pt>
                <c:pt idx="25">
                  <c:v>F</c:v>
                </c:pt>
                <c:pt idx="26">
                  <c:v>M</c:v>
                </c:pt>
                <c:pt idx="27">
                  <c:v>A</c:v>
                </c:pt>
                <c:pt idx="28">
                  <c:v>M</c:v>
                </c:pt>
                <c:pt idx="29">
                  <c:v>J</c:v>
                </c:pt>
                <c:pt idx="30">
                  <c:v>J</c:v>
                </c:pt>
                <c:pt idx="31">
                  <c:v>A</c:v>
                </c:pt>
                <c:pt idx="32">
                  <c:v>S</c:v>
                </c:pt>
                <c:pt idx="33">
                  <c:v>O</c:v>
                </c:pt>
                <c:pt idx="34">
                  <c:v>N</c:v>
                </c:pt>
                <c:pt idx="35">
                  <c:v>D</c:v>
                </c:pt>
                <c:pt idx="36">
                  <c:v>J</c:v>
                </c:pt>
                <c:pt idx="37">
                  <c:v>F</c:v>
                </c:pt>
                <c:pt idx="38">
                  <c:v>M</c:v>
                </c:pt>
                <c:pt idx="39">
                  <c:v>A</c:v>
                </c:pt>
                <c:pt idx="40">
                  <c:v>M</c:v>
                </c:pt>
                <c:pt idx="41">
                  <c:v>J</c:v>
                </c:pt>
                <c:pt idx="42">
                  <c:v>J</c:v>
                </c:pt>
                <c:pt idx="43">
                  <c:v>A</c:v>
                </c:pt>
                <c:pt idx="44">
                  <c:v>S</c:v>
                </c:pt>
                <c:pt idx="45">
                  <c:v>O</c:v>
                </c:pt>
                <c:pt idx="46">
                  <c:v>N</c:v>
                </c:pt>
                <c:pt idx="47">
                  <c:v>D</c:v>
                </c:pt>
                <c:pt idx="48">
                  <c:v>J</c:v>
                </c:pt>
                <c:pt idx="49">
                  <c:v>F</c:v>
                </c:pt>
                <c:pt idx="50">
                  <c:v>M</c:v>
                </c:pt>
                <c:pt idx="51">
                  <c:v>A</c:v>
                </c:pt>
                <c:pt idx="52">
                  <c:v>M</c:v>
                </c:pt>
                <c:pt idx="53">
                  <c:v>J</c:v>
                </c:pt>
                <c:pt idx="54">
                  <c:v>J</c:v>
                </c:pt>
                <c:pt idx="55">
                  <c:v>A</c:v>
                </c:pt>
                <c:pt idx="56">
                  <c:v>S</c:v>
                </c:pt>
                <c:pt idx="57">
                  <c:v>O</c:v>
                </c:pt>
                <c:pt idx="58">
                  <c:v>N</c:v>
                </c:pt>
                <c:pt idx="59">
                  <c:v>D</c:v>
                </c:pt>
                <c:pt idx="60">
                  <c:v>J</c:v>
                </c:pt>
                <c:pt idx="61">
                  <c:v>F</c:v>
                </c:pt>
                <c:pt idx="62">
                  <c:v>M</c:v>
                </c:pt>
              </c:strCache>
            </c:strRef>
          </c:cat>
          <c:val>
            <c:numRef>
              <c:f>Sheet1!$B$2:$B$64</c:f>
              <c:numCache>
                <c:formatCode>0.0</c:formatCode>
                <c:ptCount val="63"/>
                <c:pt idx="0">
                  <c:v>48.166666666666664</c:v>
                </c:pt>
                <c:pt idx="1">
                  <c:v>47.166666666666664</c:v>
                </c:pt>
                <c:pt idx="2">
                  <c:v>47.5</c:v>
                </c:pt>
                <c:pt idx="3">
                  <c:v>47.833333333333336</c:v>
                </c:pt>
                <c:pt idx="4">
                  <c:v>47.666666666666664</c:v>
                </c:pt>
                <c:pt idx="5">
                  <c:v>47.666666666666664</c:v>
                </c:pt>
                <c:pt idx="6">
                  <c:v>48.166666666666664</c:v>
                </c:pt>
                <c:pt idx="7">
                  <c:v>48.166666666666664</c:v>
                </c:pt>
                <c:pt idx="8">
                  <c:v>47.166666666666664</c:v>
                </c:pt>
                <c:pt idx="9">
                  <c:v>46.666666666666664</c:v>
                </c:pt>
                <c:pt idx="10">
                  <c:v>46.333333333333336</c:v>
                </c:pt>
                <c:pt idx="11">
                  <c:v>46</c:v>
                </c:pt>
                <c:pt idx="12">
                  <c:v>44.833333333333336</c:v>
                </c:pt>
                <c:pt idx="13">
                  <c:v>44</c:v>
                </c:pt>
                <c:pt idx="14">
                  <c:v>43.833333333333336</c:v>
                </c:pt>
                <c:pt idx="15">
                  <c:v>43.833333333333336</c:v>
                </c:pt>
                <c:pt idx="16">
                  <c:v>44.166666666666664</c:v>
                </c:pt>
                <c:pt idx="17">
                  <c:v>44</c:v>
                </c:pt>
                <c:pt idx="18">
                  <c:v>45</c:v>
                </c:pt>
                <c:pt idx="19">
                  <c:v>46</c:v>
                </c:pt>
                <c:pt idx="20">
                  <c:v>45.666666666666664</c:v>
                </c:pt>
                <c:pt idx="21">
                  <c:v>44.666666666666664</c:v>
                </c:pt>
                <c:pt idx="22">
                  <c:v>43.166666666666664</c:v>
                </c:pt>
                <c:pt idx="23">
                  <c:v>42.833333333333336</c:v>
                </c:pt>
                <c:pt idx="24">
                  <c:v>41.333333333333336</c:v>
                </c:pt>
                <c:pt idx="25">
                  <c:v>39.666666666666664</c:v>
                </c:pt>
                <c:pt idx="26">
                  <c:v>39.666666666666664</c:v>
                </c:pt>
                <c:pt idx="27">
                  <c:v>40.333333333333336</c:v>
                </c:pt>
                <c:pt idx="28">
                  <c:v>41</c:v>
                </c:pt>
                <c:pt idx="29">
                  <c:v>41.166666666666664</c:v>
                </c:pt>
                <c:pt idx="30">
                  <c:v>41.666666666666664</c:v>
                </c:pt>
                <c:pt idx="31">
                  <c:v>43.166666666666664</c:v>
                </c:pt>
                <c:pt idx="32">
                  <c:v>42.333333333333336</c:v>
                </c:pt>
                <c:pt idx="33">
                  <c:v>41.333333333333336</c:v>
                </c:pt>
                <c:pt idx="34">
                  <c:v>40.333333333333336</c:v>
                </c:pt>
                <c:pt idx="35">
                  <c:v>39.833333333333336</c:v>
                </c:pt>
                <c:pt idx="36">
                  <c:v>39</c:v>
                </c:pt>
                <c:pt idx="37">
                  <c:v>37.333333333333336</c:v>
                </c:pt>
                <c:pt idx="38">
                  <c:v>38</c:v>
                </c:pt>
                <c:pt idx="39">
                  <c:v>38.666666666666664</c:v>
                </c:pt>
                <c:pt idx="40">
                  <c:v>39.833333333333336</c:v>
                </c:pt>
                <c:pt idx="41">
                  <c:v>40</c:v>
                </c:pt>
                <c:pt idx="42">
                  <c:v>41.5</c:v>
                </c:pt>
                <c:pt idx="43">
                  <c:v>42.333333333333336</c:v>
                </c:pt>
                <c:pt idx="44">
                  <c:v>41.5</c:v>
                </c:pt>
                <c:pt idx="45">
                  <c:v>41.166666666666664</c:v>
                </c:pt>
                <c:pt idx="46">
                  <c:v>40.666666666666664</c:v>
                </c:pt>
                <c:pt idx="47">
                  <c:v>40.666666666666664</c:v>
                </c:pt>
                <c:pt idx="48">
                  <c:v>39</c:v>
                </c:pt>
                <c:pt idx="49">
                  <c:v>38.5</c:v>
                </c:pt>
                <c:pt idx="50">
                  <c:v>39.5</c:v>
                </c:pt>
                <c:pt idx="51">
                  <c:v>40.166666666666664</c:v>
                </c:pt>
                <c:pt idx="52">
                  <c:v>40.5</c:v>
                </c:pt>
                <c:pt idx="53">
                  <c:v>40.333333333333336</c:v>
                </c:pt>
                <c:pt idx="54">
                  <c:v>41.666666666666664</c:v>
                </c:pt>
                <c:pt idx="55">
                  <c:v>42.333333333333336</c:v>
                </c:pt>
                <c:pt idx="56">
                  <c:v>42.666666666666664</c:v>
                </c:pt>
                <c:pt idx="57">
                  <c:v>41.666666666666664</c:v>
                </c:pt>
                <c:pt idx="58">
                  <c:v>41.333333333333336</c:v>
                </c:pt>
                <c:pt idx="59">
                  <c:v>41.666666666666664</c:v>
                </c:pt>
                <c:pt idx="60">
                  <c:v>40.833333333333336</c:v>
                </c:pt>
                <c:pt idx="61">
                  <c:v>40.333333333333336</c:v>
                </c:pt>
                <c:pt idx="62">
                  <c:v>40.666666666666664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F8A5-421E-BA29-075AABFB7C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NB GP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Sheet1!$A$2:$A$64</c:f>
              <c:strCache>
                <c:ptCount val="63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  <c:pt idx="12">
                  <c:v>J</c:v>
                </c:pt>
                <c:pt idx="13">
                  <c:v>F</c:v>
                </c:pt>
                <c:pt idx="14">
                  <c:v>M</c:v>
                </c:pt>
                <c:pt idx="15">
                  <c:v>A</c:v>
                </c:pt>
                <c:pt idx="16">
                  <c:v>M</c:v>
                </c:pt>
                <c:pt idx="17">
                  <c:v>J</c:v>
                </c:pt>
                <c:pt idx="18">
                  <c:v>J</c:v>
                </c:pt>
                <c:pt idx="19">
                  <c:v>A</c:v>
                </c:pt>
                <c:pt idx="20">
                  <c:v>S</c:v>
                </c:pt>
                <c:pt idx="21">
                  <c:v>O</c:v>
                </c:pt>
                <c:pt idx="22">
                  <c:v>N</c:v>
                </c:pt>
                <c:pt idx="23">
                  <c:v>D</c:v>
                </c:pt>
                <c:pt idx="24">
                  <c:v>J</c:v>
                </c:pt>
                <c:pt idx="25">
                  <c:v>F</c:v>
                </c:pt>
                <c:pt idx="26">
                  <c:v>M</c:v>
                </c:pt>
                <c:pt idx="27">
                  <c:v>A</c:v>
                </c:pt>
                <c:pt idx="28">
                  <c:v>M</c:v>
                </c:pt>
                <c:pt idx="29">
                  <c:v>J</c:v>
                </c:pt>
                <c:pt idx="30">
                  <c:v>J</c:v>
                </c:pt>
                <c:pt idx="31">
                  <c:v>A</c:v>
                </c:pt>
                <c:pt idx="32">
                  <c:v>S</c:v>
                </c:pt>
                <c:pt idx="33">
                  <c:v>O</c:v>
                </c:pt>
                <c:pt idx="34">
                  <c:v>N</c:v>
                </c:pt>
                <c:pt idx="35">
                  <c:v>D</c:v>
                </c:pt>
                <c:pt idx="36">
                  <c:v>J</c:v>
                </c:pt>
                <c:pt idx="37">
                  <c:v>F</c:v>
                </c:pt>
                <c:pt idx="38">
                  <c:v>M</c:v>
                </c:pt>
                <c:pt idx="39">
                  <c:v>A</c:v>
                </c:pt>
                <c:pt idx="40">
                  <c:v>M</c:v>
                </c:pt>
                <c:pt idx="41">
                  <c:v>J</c:v>
                </c:pt>
                <c:pt idx="42">
                  <c:v>J</c:v>
                </c:pt>
                <c:pt idx="43">
                  <c:v>A</c:v>
                </c:pt>
                <c:pt idx="44">
                  <c:v>S</c:v>
                </c:pt>
                <c:pt idx="45">
                  <c:v>O</c:v>
                </c:pt>
                <c:pt idx="46">
                  <c:v>N</c:v>
                </c:pt>
                <c:pt idx="47">
                  <c:v>D</c:v>
                </c:pt>
                <c:pt idx="48">
                  <c:v>J</c:v>
                </c:pt>
                <c:pt idx="49">
                  <c:v>F</c:v>
                </c:pt>
                <c:pt idx="50">
                  <c:v>M</c:v>
                </c:pt>
                <c:pt idx="51">
                  <c:v>A</c:v>
                </c:pt>
                <c:pt idx="52">
                  <c:v>M</c:v>
                </c:pt>
                <c:pt idx="53">
                  <c:v>J</c:v>
                </c:pt>
                <c:pt idx="54">
                  <c:v>J</c:v>
                </c:pt>
                <c:pt idx="55">
                  <c:v>A</c:v>
                </c:pt>
                <c:pt idx="56">
                  <c:v>S</c:v>
                </c:pt>
                <c:pt idx="57">
                  <c:v>O</c:v>
                </c:pt>
                <c:pt idx="58">
                  <c:v>N</c:v>
                </c:pt>
                <c:pt idx="59">
                  <c:v>D</c:v>
                </c:pt>
                <c:pt idx="60">
                  <c:v>J</c:v>
                </c:pt>
                <c:pt idx="61">
                  <c:v>F</c:v>
                </c:pt>
                <c:pt idx="62">
                  <c:v>M</c:v>
                </c:pt>
              </c:strCache>
            </c:strRef>
          </c:cat>
          <c:val>
            <c:numRef>
              <c:f>Sheet1!$C$2:$C$64</c:f>
              <c:numCache>
                <c:formatCode>0.0</c:formatCode>
                <c:ptCount val="63"/>
                <c:pt idx="0">
                  <c:v>40.166666666666664</c:v>
                </c:pt>
                <c:pt idx="1">
                  <c:v>38.833333333333336</c:v>
                </c:pt>
                <c:pt idx="2">
                  <c:v>37.666666666666664</c:v>
                </c:pt>
                <c:pt idx="3">
                  <c:v>37.333333333333336</c:v>
                </c:pt>
                <c:pt idx="4">
                  <c:v>38.333333333333336</c:v>
                </c:pt>
                <c:pt idx="5">
                  <c:v>38.5</c:v>
                </c:pt>
                <c:pt idx="6">
                  <c:v>38.333333333333336</c:v>
                </c:pt>
                <c:pt idx="7">
                  <c:v>37.166666666666664</c:v>
                </c:pt>
                <c:pt idx="8">
                  <c:v>37.166666666666664</c:v>
                </c:pt>
                <c:pt idx="9">
                  <c:v>36.666666666666664</c:v>
                </c:pt>
                <c:pt idx="10">
                  <c:v>35.833333333333336</c:v>
                </c:pt>
                <c:pt idx="11">
                  <c:v>35.5</c:v>
                </c:pt>
                <c:pt idx="12">
                  <c:v>34.333333333333336</c:v>
                </c:pt>
                <c:pt idx="13">
                  <c:v>34.5</c:v>
                </c:pt>
                <c:pt idx="14">
                  <c:v>34.5</c:v>
                </c:pt>
                <c:pt idx="15">
                  <c:v>34.5</c:v>
                </c:pt>
                <c:pt idx="16">
                  <c:v>34.666666666666664</c:v>
                </c:pt>
                <c:pt idx="17">
                  <c:v>34.5</c:v>
                </c:pt>
                <c:pt idx="18">
                  <c:v>35.333333333333336</c:v>
                </c:pt>
                <c:pt idx="19">
                  <c:v>35.5</c:v>
                </c:pt>
                <c:pt idx="20">
                  <c:v>35.5</c:v>
                </c:pt>
                <c:pt idx="21">
                  <c:v>34.833333333333336</c:v>
                </c:pt>
                <c:pt idx="22">
                  <c:v>33.333333333333336</c:v>
                </c:pt>
                <c:pt idx="23">
                  <c:v>33</c:v>
                </c:pt>
                <c:pt idx="24">
                  <c:v>31.666666666666668</c:v>
                </c:pt>
                <c:pt idx="25">
                  <c:v>30.5</c:v>
                </c:pt>
                <c:pt idx="26">
                  <c:v>29.333333333333332</c:v>
                </c:pt>
                <c:pt idx="27">
                  <c:v>28.833333333333332</c:v>
                </c:pt>
                <c:pt idx="28">
                  <c:v>29.333333333333332</c:v>
                </c:pt>
                <c:pt idx="29">
                  <c:v>29.166666666666668</c:v>
                </c:pt>
                <c:pt idx="30">
                  <c:v>29.666666666666668</c:v>
                </c:pt>
                <c:pt idx="31">
                  <c:v>30.333333333333332</c:v>
                </c:pt>
                <c:pt idx="32">
                  <c:v>30.166666666666668</c:v>
                </c:pt>
                <c:pt idx="33">
                  <c:v>29.5</c:v>
                </c:pt>
                <c:pt idx="34">
                  <c:v>28.166666666666668</c:v>
                </c:pt>
                <c:pt idx="35">
                  <c:v>27.666666666666668</c:v>
                </c:pt>
                <c:pt idx="36">
                  <c:v>26.833333333333332</c:v>
                </c:pt>
                <c:pt idx="37">
                  <c:v>26.166666666666668</c:v>
                </c:pt>
                <c:pt idx="38">
                  <c:v>25.833333333333332</c:v>
                </c:pt>
                <c:pt idx="39">
                  <c:v>26.333333333333332</c:v>
                </c:pt>
                <c:pt idx="40">
                  <c:v>27.666666666666668</c:v>
                </c:pt>
                <c:pt idx="41">
                  <c:v>28</c:v>
                </c:pt>
                <c:pt idx="42">
                  <c:v>28.666666666666668</c:v>
                </c:pt>
                <c:pt idx="43">
                  <c:v>29</c:v>
                </c:pt>
                <c:pt idx="44">
                  <c:v>29.166666666666668</c:v>
                </c:pt>
                <c:pt idx="45">
                  <c:v>29.333333333333332</c:v>
                </c:pt>
                <c:pt idx="46">
                  <c:v>28.666666666666668</c:v>
                </c:pt>
                <c:pt idx="47">
                  <c:v>27.666666666666668</c:v>
                </c:pt>
                <c:pt idx="48">
                  <c:v>26.5</c:v>
                </c:pt>
                <c:pt idx="49">
                  <c:v>26</c:v>
                </c:pt>
                <c:pt idx="50">
                  <c:v>25.666666666666668</c:v>
                </c:pt>
                <c:pt idx="51">
                  <c:v>26</c:v>
                </c:pt>
                <c:pt idx="52">
                  <c:v>26.333333333333332</c:v>
                </c:pt>
                <c:pt idx="53">
                  <c:v>27.333333333333332</c:v>
                </c:pt>
                <c:pt idx="54">
                  <c:v>28.166666666666668</c:v>
                </c:pt>
                <c:pt idx="55">
                  <c:v>28.5</c:v>
                </c:pt>
                <c:pt idx="56">
                  <c:v>28.833333333333332</c:v>
                </c:pt>
                <c:pt idx="57">
                  <c:v>27.333333333333332</c:v>
                </c:pt>
                <c:pt idx="58">
                  <c:v>25.833333333333332</c:v>
                </c:pt>
                <c:pt idx="59">
                  <c:v>24.333333333333332</c:v>
                </c:pt>
                <c:pt idx="60">
                  <c:v>23</c:v>
                </c:pt>
                <c:pt idx="61">
                  <c:v>22.5</c:v>
                </c:pt>
                <c:pt idx="62">
                  <c:v>22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F8A5-421E-BA29-075AABFB7C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3598424"/>
        <c:axId val="653594896"/>
      </c:lineChart>
      <c:catAx>
        <c:axId val="653598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653594896"/>
        <c:crosses val="autoZero"/>
        <c:auto val="1"/>
        <c:lblAlgn val="ctr"/>
        <c:lblOffset val="100"/>
        <c:noMultiLvlLbl val="0"/>
      </c:catAx>
      <c:valAx>
        <c:axId val="653594896"/>
        <c:scaling>
          <c:orientation val="minMax"/>
          <c:max val="60"/>
          <c:min val="10"/>
        </c:scaling>
        <c:delete val="0"/>
        <c:axPos val="l"/>
        <c:majorGridlines>
          <c:spPr>
            <a:ln w="317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r>
                  <a:rPr lang="en-US" sz="1300" b="1">
                    <a:solidFill>
                      <a:schemeClr val="tx1"/>
                    </a:solidFill>
                    <a:latin typeface="Calibri" panose="020F0502020204030204" pitchFamily="34" charset="0"/>
                  </a:rPr>
                  <a:t>Speed (mph)</a:t>
                </a:r>
              </a:p>
            </c:rich>
          </c:tx>
          <c:layout>
            <c:manualLayout>
              <c:xMode val="edge"/>
              <c:yMode val="edge"/>
              <c:x val="1.5126106468733028E-2"/>
              <c:y val="0.339445710650677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00" b="1" i="0" u="none" strike="noStrik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653598424"/>
        <c:crosses val="autoZero"/>
        <c:crossBetween val="between"/>
        <c:majorUnit val="5"/>
      </c:valAx>
      <c:spPr>
        <a:solidFill>
          <a:srgbClr val="FFFFFF">
            <a:lumMod val="95000"/>
          </a:srgbClr>
        </a:solidFill>
        <a:ln w="3175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72763480100237"/>
          <c:y val="5.6082667489493573E-2"/>
          <c:w val="0.86845051500223924"/>
          <c:h val="0.7864155626265081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SB EL</c:v>
                </c:pt>
              </c:strCache>
            </c:strRef>
          </c:tx>
          <c:spPr>
            <a:ln w="38100" cap="rnd">
              <a:solidFill>
                <a:srgbClr val="7AC143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Sheet1!$A$2:$A$64</c:f>
              <c:strCache>
                <c:ptCount val="63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  <c:pt idx="12">
                  <c:v>J</c:v>
                </c:pt>
                <c:pt idx="13">
                  <c:v>F</c:v>
                </c:pt>
                <c:pt idx="14">
                  <c:v>M</c:v>
                </c:pt>
                <c:pt idx="15">
                  <c:v>A</c:v>
                </c:pt>
                <c:pt idx="16">
                  <c:v>M</c:v>
                </c:pt>
                <c:pt idx="17">
                  <c:v>J</c:v>
                </c:pt>
                <c:pt idx="18">
                  <c:v>J</c:v>
                </c:pt>
                <c:pt idx="19">
                  <c:v>A</c:v>
                </c:pt>
                <c:pt idx="20">
                  <c:v>S</c:v>
                </c:pt>
                <c:pt idx="21">
                  <c:v>O</c:v>
                </c:pt>
                <c:pt idx="22">
                  <c:v>N</c:v>
                </c:pt>
                <c:pt idx="23">
                  <c:v>D</c:v>
                </c:pt>
                <c:pt idx="24">
                  <c:v>J</c:v>
                </c:pt>
                <c:pt idx="25">
                  <c:v>F</c:v>
                </c:pt>
                <c:pt idx="26">
                  <c:v>M</c:v>
                </c:pt>
                <c:pt idx="27">
                  <c:v>A</c:v>
                </c:pt>
                <c:pt idx="28">
                  <c:v>M</c:v>
                </c:pt>
                <c:pt idx="29">
                  <c:v>J</c:v>
                </c:pt>
                <c:pt idx="30">
                  <c:v>J</c:v>
                </c:pt>
                <c:pt idx="31">
                  <c:v>A</c:v>
                </c:pt>
                <c:pt idx="32">
                  <c:v>S</c:v>
                </c:pt>
                <c:pt idx="33">
                  <c:v>O</c:v>
                </c:pt>
                <c:pt idx="34">
                  <c:v>N</c:v>
                </c:pt>
                <c:pt idx="35">
                  <c:v>D</c:v>
                </c:pt>
                <c:pt idx="36">
                  <c:v>J</c:v>
                </c:pt>
                <c:pt idx="37">
                  <c:v>F</c:v>
                </c:pt>
                <c:pt idx="38">
                  <c:v>M</c:v>
                </c:pt>
                <c:pt idx="39">
                  <c:v>A</c:v>
                </c:pt>
                <c:pt idx="40">
                  <c:v>M</c:v>
                </c:pt>
                <c:pt idx="41">
                  <c:v>J</c:v>
                </c:pt>
                <c:pt idx="42">
                  <c:v>J</c:v>
                </c:pt>
                <c:pt idx="43">
                  <c:v>A</c:v>
                </c:pt>
                <c:pt idx="44">
                  <c:v>S</c:v>
                </c:pt>
                <c:pt idx="45">
                  <c:v>O</c:v>
                </c:pt>
                <c:pt idx="46">
                  <c:v>N</c:v>
                </c:pt>
                <c:pt idx="47">
                  <c:v>D</c:v>
                </c:pt>
                <c:pt idx="48">
                  <c:v>J</c:v>
                </c:pt>
                <c:pt idx="49">
                  <c:v>F</c:v>
                </c:pt>
                <c:pt idx="50">
                  <c:v>M</c:v>
                </c:pt>
                <c:pt idx="51">
                  <c:v>A</c:v>
                </c:pt>
                <c:pt idx="52">
                  <c:v>M</c:v>
                </c:pt>
                <c:pt idx="53">
                  <c:v>J</c:v>
                </c:pt>
                <c:pt idx="54">
                  <c:v>J</c:v>
                </c:pt>
                <c:pt idx="55">
                  <c:v>A</c:v>
                </c:pt>
                <c:pt idx="56">
                  <c:v>S</c:v>
                </c:pt>
                <c:pt idx="57">
                  <c:v>O</c:v>
                </c:pt>
                <c:pt idx="58">
                  <c:v>N</c:v>
                </c:pt>
                <c:pt idx="59">
                  <c:v>D</c:v>
                </c:pt>
                <c:pt idx="60">
                  <c:v>J</c:v>
                </c:pt>
                <c:pt idx="61">
                  <c:v>F</c:v>
                </c:pt>
                <c:pt idx="62">
                  <c:v>M</c:v>
                </c:pt>
              </c:strCache>
            </c:strRef>
          </c:cat>
          <c:val>
            <c:numRef>
              <c:f>Sheet1!$B$2:$B$64</c:f>
              <c:numCache>
                <c:formatCode>0.0</c:formatCode>
                <c:ptCount val="63"/>
                <c:pt idx="0">
                  <c:v>62.333333333333336</c:v>
                </c:pt>
                <c:pt idx="1">
                  <c:v>62.166666666666664</c:v>
                </c:pt>
                <c:pt idx="2">
                  <c:v>62.166666666666664</c:v>
                </c:pt>
                <c:pt idx="3">
                  <c:v>62.166666666666664</c:v>
                </c:pt>
                <c:pt idx="4">
                  <c:v>61.5</c:v>
                </c:pt>
                <c:pt idx="5">
                  <c:v>61</c:v>
                </c:pt>
                <c:pt idx="6">
                  <c:v>61.166666666666664</c:v>
                </c:pt>
                <c:pt idx="7">
                  <c:v>61</c:v>
                </c:pt>
                <c:pt idx="8">
                  <c:v>60.833333333333336</c:v>
                </c:pt>
                <c:pt idx="9">
                  <c:v>61</c:v>
                </c:pt>
                <c:pt idx="10">
                  <c:v>61.666666666666664</c:v>
                </c:pt>
                <c:pt idx="11">
                  <c:v>62.333333333333336</c:v>
                </c:pt>
                <c:pt idx="12">
                  <c:v>62.333333333333336</c:v>
                </c:pt>
                <c:pt idx="13">
                  <c:v>62.333333333333336</c:v>
                </c:pt>
                <c:pt idx="14">
                  <c:v>62.166666666666664</c:v>
                </c:pt>
                <c:pt idx="15">
                  <c:v>62</c:v>
                </c:pt>
                <c:pt idx="16">
                  <c:v>62</c:v>
                </c:pt>
                <c:pt idx="17">
                  <c:v>61.833333333333336</c:v>
                </c:pt>
                <c:pt idx="18">
                  <c:v>62.166666666666664</c:v>
                </c:pt>
                <c:pt idx="19">
                  <c:v>62.333333333333336</c:v>
                </c:pt>
                <c:pt idx="20">
                  <c:v>62.333333333333336</c:v>
                </c:pt>
                <c:pt idx="21">
                  <c:v>61.833333333333336</c:v>
                </c:pt>
                <c:pt idx="22">
                  <c:v>61.166666666666664</c:v>
                </c:pt>
                <c:pt idx="23">
                  <c:v>60.833333333333336</c:v>
                </c:pt>
                <c:pt idx="24">
                  <c:v>60.166666666666664</c:v>
                </c:pt>
                <c:pt idx="25">
                  <c:v>59.166666666666664</c:v>
                </c:pt>
                <c:pt idx="26">
                  <c:v>58.666666666666664</c:v>
                </c:pt>
                <c:pt idx="27">
                  <c:v>58.5</c:v>
                </c:pt>
                <c:pt idx="28">
                  <c:v>58.333333333333336</c:v>
                </c:pt>
                <c:pt idx="29">
                  <c:v>58.166666666666664</c:v>
                </c:pt>
                <c:pt idx="30">
                  <c:v>58.166666666666664</c:v>
                </c:pt>
                <c:pt idx="31">
                  <c:v>58.833333333333336</c:v>
                </c:pt>
                <c:pt idx="32">
                  <c:v>58.333333333333336</c:v>
                </c:pt>
                <c:pt idx="33">
                  <c:v>57.666666666666664</c:v>
                </c:pt>
                <c:pt idx="34">
                  <c:v>58.5</c:v>
                </c:pt>
                <c:pt idx="35">
                  <c:v>58</c:v>
                </c:pt>
                <c:pt idx="36">
                  <c:v>57.333333333333336</c:v>
                </c:pt>
                <c:pt idx="37">
                  <c:v>56.666666666666664</c:v>
                </c:pt>
                <c:pt idx="38">
                  <c:v>56.833333333333336</c:v>
                </c:pt>
                <c:pt idx="39">
                  <c:v>57.166666666666664</c:v>
                </c:pt>
                <c:pt idx="40">
                  <c:v>56.166666666666664</c:v>
                </c:pt>
                <c:pt idx="41">
                  <c:v>56.5</c:v>
                </c:pt>
                <c:pt idx="42">
                  <c:v>57.333333333333336</c:v>
                </c:pt>
                <c:pt idx="43">
                  <c:v>57.5</c:v>
                </c:pt>
                <c:pt idx="44">
                  <c:v>57</c:v>
                </c:pt>
                <c:pt idx="45">
                  <c:v>56.833333333333336</c:v>
                </c:pt>
                <c:pt idx="46">
                  <c:v>56.833333333333336</c:v>
                </c:pt>
                <c:pt idx="47">
                  <c:v>56.666666666666664</c:v>
                </c:pt>
                <c:pt idx="48">
                  <c:v>55.666666666666664</c:v>
                </c:pt>
                <c:pt idx="49">
                  <c:v>55.666666666666664</c:v>
                </c:pt>
                <c:pt idx="50">
                  <c:v>56.166666666666664</c:v>
                </c:pt>
                <c:pt idx="51">
                  <c:v>56.166666666666664</c:v>
                </c:pt>
                <c:pt idx="52">
                  <c:v>56</c:v>
                </c:pt>
                <c:pt idx="53">
                  <c:v>55.833333333333336</c:v>
                </c:pt>
                <c:pt idx="54">
                  <c:v>56.5</c:v>
                </c:pt>
                <c:pt idx="55">
                  <c:v>56.666666666666664</c:v>
                </c:pt>
                <c:pt idx="56">
                  <c:v>57.166666666666664</c:v>
                </c:pt>
                <c:pt idx="57">
                  <c:v>56.666666666666664</c:v>
                </c:pt>
                <c:pt idx="58">
                  <c:v>56.5</c:v>
                </c:pt>
                <c:pt idx="59">
                  <c:v>56.666666666666664</c:v>
                </c:pt>
                <c:pt idx="60">
                  <c:v>56.166666666666664</c:v>
                </c:pt>
                <c:pt idx="61">
                  <c:v>55.833333333333336</c:v>
                </c:pt>
                <c:pt idx="62">
                  <c:v>55.666666666666664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F8A5-421E-BA29-075AABFB7C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NB EL</c:v>
                </c:pt>
              </c:strCache>
            </c:strRef>
          </c:tx>
          <c:spPr>
            <a:ln w="38100" cap="rnd">
              <a:solidFill>
                <a:srgbClr val="FF99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Sheet1!$A$2:$A$64</c:f>
              <c:strCache>
                <c:ptCount val="63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  <c:pt idx="12">
                  <c:v>J</c:v>
                </c:pt>
                <c:pt idx="13">
                  <c:v>F</c:v>
                </c:pt>
                <c:pt idx="14">
                  <c:v>M</c:v>
                </c:pt>
                <c:pt idx="15">
                  <c:v>A</c:v>
                </c:pt>
                <c:pt idx="16">
                  <c:v>M</c:v>
                </c:pt>
                <c:pt idx="17">
                  <c:v>J</c:v>
                </c:pt>
                <c:pt idx="18">
                  <c:v>J</c:v>
                </c:pt>
                <c:pt idx="19">
                  <c:v>A</c:v>
                </c:pt>
                <c:pt idx="20">
                  <c:v>S</c:v>
                </c:pt>
                <c:pt idx="21">
                  <c:v>O</c:v>
                </c:pt>
                <c:pt idx="22">
                  <c:v>N</c:v>
                </c:pt>
                <c:pt idx="23">
                  <c:v>D</c:v>
                </c:pt>
                <c:pt idx="24">
                  <c:v>J</c:v>
                </c:pt>
                <c:pt idx="25">
                  <c:v>F</c:v>
                </c:pt>
                <c:pt idx="26">
                  <c:v>M</c:v>
                </c:pt>
                <c:pt idx="27">
                  <c:v>A</c:v>
                </c:pt>
                <c:pt idx="28">
                  <c:v>M</c:v>
                </c:pt>
                <c:pt idx="29">
                  <c:v>J</c:v>
                </c:pt>
                <c:pt idx="30">
                  <c:v>J</c:v>
                </c:pt>
                <c:pt idx="31">
                  <c:v>A</c:v>
                </c:pt>
                <c:pt idx="32">
                  <c:v>S</c:v>
                </c:pt>
                <c:pt idx="33">
                  <c:v>O</c:v>
                </c:pt>
                <c:pt idx="34">
                  <c:v>N</c:v>
                </c:pt>
                <c:pt idx="35">
                  <c:v>D</c:v>
                </c:pt>
                <c:pt idx="36">
                  <c:v>J</c:v>
                </c:pt>
                <c:pt idx="37">
                  <c:v>F</c:v>
                </c:pt>
                <c:pt idx="38">
                  <c:v>M</c:v>
                </c:pt>
                <c:pt idx="39">
                  <c:v>A</c:v>
                </c:pt>
                <c:pt idx="40">
                  <c:v>M</c:v>
                </c:pt>
                <c:pt idx="41">
                  <c:v>J</c:v>
                </c:pt>
                <c:pt idx="42">
                  <c:v>J</c:v>
                </c:pt>
                <c:pt idx="43">
                  <c:v>A</c:v>
                </c:pt>
                <c:pt idx="44">
                  <c:v>S</c:v>
                </c:pt>
                <c:pt idx="45">
                  <c:v>O</c:v>
                </c:pt>
                <c:pt idx="46">
                  <c:v>N</c:v>
                </c:pt>
                <c:pt idx="47">
                  <c:v>D</c:v>
                </c:pt>
                <c:pt idx="48">
                  <c:v>J</c:v>
                </c:pt>
                <c:pt idx="49">
                  <c:v>F</c:v>
                </c:pt>
                <c:pt idx="50">
                  <c:v>M</c:v>
                </c:pt>
                <c:pt idx="51">
                  <c:v>A</c:v>
                </c:pt>
                <c:pt idx="52">
                  <c:v>M</c:v>
                </c:pt>
                <c:pt idx="53">
                  <c:v>J</c:v>
                </c:pt>
                <c:pt idx="54">
                  <c:v>J</c:v>
                </c:pt>
                <c:pt idx="55">
                  <c:v>A</c:v>
                </c:pt>
                <c:pt idx="56">
                  <c:v>S</c:v>
                </c:pt>
                <c:pt idx="57">
                  <c:v>O</c:v>
                </c:pt>
                <c:pt idx="58">
                  <c:v>N</c:v>
                </c:pt>
                <c:pt idx="59">
                  <c:v>D</c:v>
                </c:pt>
                <c:pt idx="60">
                  <c:v>J</c:v>
                </c:pt>
                <c:pt idx="61">
                  <c:v>F</c:v>
                </c:pt>
                <c:pt idx="62">
                  <c:v>M</c:v>
                </c:pt>
              </c:strCache>
            </c:strRef>
          </c:cat>
          <c:val>
            <c:numRef>
              <c:f>Sheet1!$C$2:$C$64</c:f>
              <c:numCache>
                <c:formatCode>0.0</c:formatCode>
                <c:ptCount val="63"/>
                <c:pt idx="0">
                  <c:v>55.333333333333336</c:v>
                </c:pt>
                <c:pt idx="1">
                  <c:v>54.666666666666664</c:v>
                </c:pt>
                <c:pt idx="2">
                  <c:v>54</c:v>
                </c:pt>
                <c:pt idx="3">
                  <c:v>54.166666666666664</c:v>
                </c:pt>
                <c:pt idx="4">
                  <c:v>55.333333333333336</c:v>
                </c:pt>
                <c:pt idx="5">
                  <c:v>55</c:v>
                </c:pt>
                <c:pt idx="6">
                  <c:v>54.666666666666664</c:v>
                </c:pt>
                <c:pt idx="7">
                  <c:v>53.166666666666664</c:v>
                </c:pt>
                <c:pt idx="8">
                  <c:v>53.166666666666664</c:v>
                </c:pt>
                <c:pt idx="9">
                  <c:v>52.833333333333336</c:v>
                </c:pt>
                <c:pt idx="10">
                  <c:v>52</c:v>
                </c:pt>
                <c:pt idx="11">
                  <c:v>52</c:v>
                </c:pt>
                <c:pt idx="12">
                  <c:v>51.333333333333336</c:v>
                </c:pt>
                <c:pt idx="13">
                  <c:v>52.333333333333336</c:v>
                </c:pt>
                <c:pt idx="14">
                  <c:v>52.666666666666664</c:v>
                </c:pt>
                <c:pt idx="15">
                  <c:v>53</c:v>
                </c:pt>
                <c:pt idx="16">
                  <c:v>53.333333333333336</c:v>
                </c:pt>
                <c:pt idx="17">
                  <c:v>53.333333333333336</c:v>
                </c:pt>
                <c:pt idx="18">
                  <c:v>54.5</c:v>
                </c:pt>
                <c:pt idx="19">
                  <c:v>54.333333333333336</c:v>
                </c:pt>
                <c:pt idx="20">
                  <c:v>54.166666666666664</c:v>
                </c:pt>
                <c:pt idx="21">
                  <c:v>53.166666666666664</c:v>
                </c:pt>
                <c:pt idx="22">
                  <c:v>52</c:v>
                </c:pt>
                <c:pt idx="23">
                  <c:v>51</c:v>
                </c:pt>
                <c:pt idx="24">
                  <c:v>48.666666666666664</c:v>
                </c:pt>
                <c:pt idx="25">
                  <c:v>47.333333333333336</c:v>
                </c:pt>
                <c:pt idx="26">
                  <c:v>46</c:v>
                </c:pt>
                <c:pt idx="27">
                  <c:v>45.833333333333336</c:v>
                </c:pt>
                <c:pt idx="28">
                  <c:v>46</c:v>
                </c:pt>
                <c:pt idx="29">
                  <c:v>46.333333333333336</c:v>
                </c:pt>
                <c:pt idx="30">
                  <c:v>47.5</c:v>
                </c:pt>
                <c:pt idx="31">
                  <c:v>48.833333333333336</c:v>
                </c:pt>
                <c:pt idx="32">
                  <c:v>49</c:v>
                </c:pt>
                <c:pt idx="33">
                  <c:v>48.5</c:v>
                </c:pt>
                <c:pt idx="34">
                  <c:v>47.333333333333336</c:v>
                </c:pt>
                <c:pt idx="35">
                  <c:v>46.5</c:v>
                </c:pt>
                <c:pt idx="36">
                  <c:v>45.666666666666664</c:v>
                </c:pt>
                <c:pt idx="37">
                  <c:v>44.166666666666664</c:v>
                </c:pt>
                <c:pt idx="38">
                  <c:v>43.5</c:v>
                </c:pt>
                <c:pt idx="39">
                  <c:v>43.5</c:v>
                </c:pt>
                <c:pt idx="40">
                  <c:v>44.666666666666664</c:v>
                </c:pt>
                <c:pt idx="41">
                  <c:v>45.333333333333336</c:v>
                </c:pt>
                <c:pt idx="42">
                  <c:v>46</c:v>
                </c:pt>
                <c:pt idx="43">
                  <c:v>46.833333333333336</c:v>
                </c:pt>
                <c:pt idx="44">
                  <c:v>47</c:v>
                </c:pt>
                <c:pt idx="45">
                  <c:v>47.333333333333336</c:v>
                </c:pt>
                <c:pt idx="46">
                  <c:v>46.5</c:v>
                </c:pt>
                <c:pt idx="47">
                  <c:v>45.333333333333336</c:v>
                </c:pt>
                <c:pt idx="48">
                  <c:v>44.166666666666664</c:v>
                </c:pt>
                <c:pt idx="49">
                  <c:v>43.333333333333336</c:v>
                </c:pt>
                <c:pt idx="50">
                  <c:v>43</c:v>
                </c:pt>
                <c:pt idx="51">
                  <c:v>43.333333333333336</c:v>
                </c:pt>
                <c:pt idx="52">
                  <c:v>43.5</c:v>
                </c:pt>
                <c:pt idx="53">
                  <c:v>44.5</c:v>
                </c:pt>
                <c:pt idx="54">
                  <c:v>44.833333333333336</c:v>
                </c:pt>
                <c:pt idx="55">
                  <c:v>44.833333333333336</c:v>
                </c:pt>
                <c:pt idx="56">
                  <c:v>44.833333333333336</c:v>
                </c:pt>
                <c:pt idx="57">
                  <c:v>42.833333333333336</c:v>
                </c:pt>
                <c:pt idx="58">
                  <c:v>40.666666666666664</c:v>
                </c:pt>
                <c:pt idx="59">
                  <c:v>38.833333333333336</c:v>
                </c:pt>
                <c:pt idx="60">
                  <c:v>37.5</c:v>
                </c:pt>
                <c:pt idx="61">
                  <c:v>36.833333333333336</c:v>
                </c:pt>
                <c:pt idx="62">
                  <c:v>35.833333333333336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BB-45CF-AFEC-23F6CE8674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3594112"/>
        <c:axId val="653595288"/>
      </c:lineChart>
      <c:catAx>
        <c:axId val="653594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653595288"/>
        <c:crosses val="autoZero"/>
        <c:auto val="1"/>
        <c:lblAlgn val="ctr"/>
        <c:lblOffset val="100"/>
        <c:noMultiLvlLbl val="0"/>
      </c:catAx>
      <c:valAx>
        <c:axId val="653595288"/>
        <c:scaling>
          <c:orientation val="minMax"/>
          <c:max val="70"/>
          <c:min val="30"/>
        </c:scaling>
        <c:delete val="0"/>
        <c:axPos val="l"/>
        <c:majorGridlines>
          <c:spPr>
            <a:ln w="317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r>
                  <a:rPr lang="en-US" sz="1300" b="1">
                    <a:solidFill>
                      <a:schemeClr val="tx1"/>
                    </a:solidFill>
                    <a:latin typeface="Calibri" panose="020F0502020204030204" pitchFamily="34" charset="0"/>
                  </a:rPr>
                  <a:t>Speed (mph)</a:t>
                </a:r>
              </a:p>
            </c:rich>
          </c:tx>
          <c:layout>
            <c:manualLayout>
              <c:xMode val="edge"/>
              <c:yMode val="edge"/>
              <c:x val="2.1176549056226238E-2"/>
              <c:y val="0.339445710650677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00" b="1" i="0" u="none" strike="noStrik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653594112"/>
        <c:crosses val="autoZero"/>
        <c:crossBetween val="between"/>
        <c:majorUnit val="5"/>
      </c:valAx>
      <c:spPr>
        <a:solidFill>
          <a:srgbClr val="FFFFFF">
            <a:lumMod val="95000"/>
          </a:srgbClr>
        </a:solidFill>
        <a:ln w="3175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I-75/SR 826 Corridor Latest ELToD Run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'I-75_SR 826 Corridor'!$K$1</c:f>
              <c:strCache>
                <c:ptCount val="1"/>
                <c:pt idx="0">
                  <c:v>TOT VOL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  <c:intercept val="0"/>
            <c:dispRSqr val="1"/>
            <c:dispEq val="1"/>
            <c:trendlineLbl>
              <c:layout>
                <c:manualLayout>
                  <c:x val="-0.15583087320020794"/>
                  <c:y val="-3.8687664041994752E-2"/>
                </c:manualLayout>
              </c:layout>
              <c:numFmt formatCode="General" sourceLinked="0"/>
            </c:trendlineLbl>
          </c:trendline>
          <c:xVal>
            <c:numRef>
              <c:f>'I-75_SR 826 Corridor'!$J$2:$J$150</c:f>
              <c:numCache>
                <c:formatCode>#,##0</c:formatCode>
                <c:ptCount val="34"/>
                <c:pt idx="0">
                  <c:v>99613</c:v>
                </c:pt>
                <c:pt idx="1">
                  <c:v>100429</c:v>
                </c:pt>
                <c:pt idx="2">
                  <c:v>109050</c:v>
                </c:pt>
                <c:pt idx="3">
                  <c:v>106222</c:v>
                </c:pt>
                <c:pt idx="4">
                  <c:v>99557</c:v>
                </c:pt>
                <c:pt idx="5">
                  <c:v>99101</c:v>
                </c:pt>
                <c:pt idx="6">
                  <c:v>100146</c:v>
                </c:pt>
                <c:pt idx="7">
                  <c:v>104123</c:v>
                </c:pt>
                <c:pt idx="8">
                  <c:v>108319</c:v>
                </c:pt>
                <c:pt idx="9">
                  <c:v>97194</c:v>
                </c:pt>
                <c:pt idx="10">
                  <c:v>94449</c:v>
                </c:pt>
                <c:pt idx="11">
                  <c:v>94305</c:v>
                </c:pt>
                <c:pt idx="12">
                  <c:v>100010</c:v>
                </c:pt>
                <c:pt idx="13">
                  <c:v>102300</c:v>
                </c:pt>
                <c:pt idx="14">
                  <c:v>96844</c:v>
                </c:pt>
                <c:pt idx="15">
                  <c:v>98394</c:v>
                </c:pt>
                <c:pt idx="16">
                  <c:v>50684</c:v>
                </c:pt>
                <c:pt idx="17">
                  <c:v>57697</c:v>
                </c:pt>
                <c:pt idx="18">
                  <c:v>73854</c:v>
                </c:pt>
                <c:pt idx="19">
                  <c:v>70319</c:v>
                </c:pt>
                <c:pt idx="20">
                  <c:v>72470</c:v>
                </c:pt>
                <c:pt idx="21">
                  <c:v>69268</c:v>
                </c:pt>
                <c:pt idx="22">
                  <c:v>70736</c:v>
                </c:pt>
                <c:pt idx="23">
                  <c:v>62158</c:v>
                </c:pt>
                <c:pt idx="24">
                  <c:v>62867</c:v>
                </c:pt>
                <c:pt idx="25">
                  <c:v>59331</c:v>
                </c:pt>
                <c:pt idx="26">
                  <c:v>59142</c:v>
                </c:pt>
                <c:pt idx="27">
                  <c:v>71335</c:v>
                </c:pt>
                <c:pt idx="28">
                  <c:v>72014</c:v>
                </c:pt>
                <c:pt idx="29">
                  <c:v>74225</c:v>
                </c:pt>
                <c:pt idx="30">
                  <c:v>70834</c:v>
                </c:pt>
                <c:pt idx="31">
                  <c:v>73577</c:v>
                </c:pt>
                <c:pt idx="32">
                  <c:v>54280</c:v>
                </c:pt>
                <c:pt idx="33">
                  <c:v>47552</c:v>
                </c:pt>
              </c:numCache>
            </c:numRef>
          </c:xVal>
          <c:yVal>
            <c:numRef>
              <c:f>'I-75_SR 826 Corridor'!$K$2:$K$150</c:f>
              <c:numCache>
                <c:formatCode>#,##0</c:formatCode>
                <c:ptCount val="34"/>
                <c:pt idx="0">
                  <c:v>104357</c:v>
                </c:pt>
                <c:pt idx="1">
                  <c:v>101876</c:v>
                </c:pt>
                <c:pt idx="2">
                  <c:v>109497</c:v>
                </c:pt>
                <c:pt idx="3">
                  <c:v>108888</c:v>
                </c:pt>
                <c:pt idx="4">
                  <c:v>100764</c:v>
                </c:pt>
                <c:pt idx="5">
                  <c:v>99983</c:v>
                </c:pt>
                <c:pt idx="6">
                  <c:v>101615</c:v>
                </c:pt>
                <c:pt idx="7">
                  <c:v>104027</c:v>
                </c:pt>
                <c:pt idx="8">
                  <c:v>115249</c:v>
                </c:pt>
                <c:pt idx="9">
                  <c:v>103112</c:v>
                </c:pt>
                <c:pt idx="10">
                  <c:v>99828</c:v>
                </c:pt>
                <c:pt idx="11">
                  <c:v>100607</c:v>
                </c:pt>
                <c:pt idx="12">
                  <c:v>104814</c:v>
                </c:pt>
                <c:pt idx="13">
                  <c:v>101762</c:v>
                </c:pt>
                <c:pt idx="14">
                  <c:v>94869</c:v>
                </c:pt>
                <c:pt idx="15">
                  <c:v>96844</c:v>
                </c:pt>
                <c:pt idx="16">
                  <c:v>48926</c:v>
                </c:pt>
                <c:pt idx="17">
                  <c:v>57151</c:v>
                </c:pt>
                <c:pt idx="18">
                  <c:v>73319</c:v>
                </c:pt>
                <c:pt idx="19">
                  <c:v>71221</c:v>
                </c:pt>
                <c:pt idx="20">
                  <c:v>71659</c:v>
                </c:pt>
                <c:pt idx="21">
                  <c:v>69816</c:v>
                </c:pt>
                <c:pt idx="22">
                  <c:v>70724</c:v>
                </c:pt>
                <c:pt idx="23">
                  <c:v>62404</c:v>
                </c:pt>
                <c:pt idx="24">
                  <c:v>63329</c:v>
                </c:pt>
                <c:pt idx="25">
                  <c:v>63151</c:v>
                </c:pt>
                <c:pt idx="26">
                  <c:v>61298</c:v>
                </c:pt>
                <c:pt idx="27">
                  <c:v>72169</c:v>
                </c:pt>
                <c:pt idx="28">
                  <c:v>70164</c:v>
                </c:pt>
                <c:pt idx="29">
                  <c:v>70421</c:v>
                </c:pt>
                <c:pt idx="30">
                  <c:v>73345</c:v>
                </c:pt>
                <c:pt idx="31">
                  <c:v>74122</c:v>
                </c:pt>
                <c:pt idx="32">
                  <c:v>53429</c:v>
                </c:pt>
                <c:pt idx="33">
                  <c:v>44275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7D1-408D-836F-B810A84496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087328"/>
        <c:axId val="163088896"/>
      </c:scatterChart>
      <c:valAx>
        <c:axId val="163087328"/>
        <c:scaling>
          <c:orientation val="minMax"/>
          <c:max val="1500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Count</a:t>
                </a: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crossAx val="163088896"/>
        <c:crosses val="autoZero"/>
        <c:crossBetween val="midCat"/>
        <c:majorUnit val="30000"/>
      </c:valAx>
      <c:valAx>
        <c:axId val="163088896"/>
        <c:scaling>
          <c:orientation val="minMax"/>
          <c:max val="1400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Volume</a:t>
                </a: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crossAx val="163087328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 Narrow" panose="020B0606020202030204" pitchFamily="34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I-95 Corridor Latest ELToD Run</a:t>
            </a:r>
          </a:p>
        </c:rich>
      </c:tx>
      <c:layout>
        <c:manualLayout>
          <c:xMode val="edge"/>
          <c:yMode val="edge"/>
          <c:x val="0.20073452854316912"/>
          <c:y val="2.9036004645760744E-2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'I-95 Corridor'!$L$1</c:f>
              <c:strCache>
                <c:ptCount val="1"/>
                <c:pt idx="0">
                  <c:v>TOT VOL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  <c:intercept val="0"/>
            <c:dispRSqr val="1"/>
            <c:dispEq val="1"/>
            <c:trendlineLbl>
              <c:layout>
                <c:manualLayout>
                  <c:x val="-0.1562752817662498"/>
                  <c:y val="-1.2915866145523624E-2"/>
                </c:manualLayout>
              </c:layout>
              <c:numFmt formatCode="General" sourceLinked="0"/>
            </c:trendlineLbl>
          </c:trendline>
          <c:xVal>
            <c:numRef>
              <c:f>'I-95 Corridor'!$K$2:$K$296</c:f>
              <c:numCache>
                <c:formatCode>#,##0</c:formatCode>
                <c:ptCount val="44"/>
                <c:pt idx="0">
                  <c:v>105210</c:v>
                </c:pt>
                <c:pt idx="1">
                  <c:v>124785</c:v>
                </c:pt>
                <c:pt idx="2">
                  <c:v>129078</c:v>
                </c:pt>
                <c:pt idx="3">
                  <c:v>132067</c:v>
                </c:pt>
                <c:pt idx="4">
                  <c:v>132452</c:v>
                </c:pt>
                <c:pt idx="5">
                  <c:v>132115</c:v>
                </c:pt>
                <c:pt idx="6">
                  <c:v>133598</c:v>
                </c:pt>
                <c:pt idx="7">
                  <c:v>126627</c:v>
                </c:pt>
                <c:pt idx="8">
                  <c:v>128325</c:v>
                </c:pt>
                <c:pt idx="9">
                  <c:v>129987</c:v>
                </c:pt>
                <c:pt idx="10">
                  <c:v>126478</c:v>
                </c:pt>
                <c:pt idx="11">
                  <c:v>126478</c:v>
                </c:pt>
                <c:pt idx="12">
                  <c:v>36640</c:v>
                </c:pt>
                <c:pt idx="13">
                  <c:v>42137</c:v>
                </c:pt>
                <c:pt idx="14">
                  <c:v>89358</c:v>
                </c:pt>
                <c:pt idx="15">
                  <c:v>103191</c:v>
                </c:pt>
                <c:pt idx="16">
                  <c:v>107299</c:v>
                </c:pt>
                <c:pt idx="17">
                  <c:v>113056</c:v>
                </c:pt>
                <c:pt idx="18">
                  <c:v>114366</c:v>
                </c:pt>
                <c:pt idx="19">
                  <c:v>120301</c:v>
                </c:pt>
                <c:pt idx="20">
                  <c:v>121331</c:v>
                </c:pt>
                <c:pt idx="21">
                  <c:v>122489</c:v>
                </c:pt>
                <c:pt idx="22">
                  <c:v>123526</c:v>
                </c:pt>
                <c:pt idx="23">
                  <c:v>109133</c:v>
                </c:pt>
                <c:pt idx="24">
                  <c:v>119817</c:v>
                </c:pt>
                <c:pt idx="25">
                  <c:v>81393</c:v>
                </c:pt>
                <c:pt idx="26">
                  <c:v>72191</c:v>
                </c:pt>
                <c:pt idx="27">
                  <c:v>84795</c:v>
                </c:pt>
                <c:pt idx="28">
                  <c:v>75411</c:v>
                </c:pt>
                <c:pt idx="29">
                  <c:v>67374</c:v>
                </c:pt>
                <c:pt idx="30">
                  <c:v>113929</c:v>
                </c:pt>
                <c:pt idx="31">
                  <c:v>131236</c:v>
                </c:pt>
                <c:pt idx="32">
                  <c:v>122668</c:v>
                </c:pt>
                <c:pt idx="33">
                  <c:v>117508</c:v>
                </c:pt>
                <c:pt idx="34">
                  <c:v>105365</c:v>
                </c:pt>
                <c:pt idx="35">
                  <c:v>101604</c:v>
                </c:pt>
                <c:pt idx="36">
                  <c:v>101652</c:v>
                </c:pt>
                <c:pt idx="37">
                  <c:v>87801</c:v>
                </c:pt>
                <c:pt idx="38">
                  <c:v>96436.548984706416</c:v>
                </c:pt>
                <c:pt idx="39">
                  <c:v>86481.789707300413</c:v>
                </c:pt>
                <c:pt idx="40">
                  <c:v>84551</c:v>
                </c:pt>
                <c:pt idx="41">
                  <c:v>87920</c:v>
                </c:pt>
                <c:pt idx="42">
                  <c:v>87835</c:v>
                </c:pt>
                <c:pt idx="43">
                  <c:v>86464</c:v>
                </c:pt>
              </c:numCache>
            </c:numRef>
          </c:xVal>
          <c:yVal>
            <c:numRef>
              <c:f>'I-95 Corridor'!$L$2:$L$296</c:f>
              <c:numCache>
                <c:formatCode>#,##0</c:formatCode>
                <c:ptCount val="44"/>
                <c:pt idx="0">
                  <c:v>107796</c:v>
                </c:pt>
                <c:pt idx="1">
                  <c:v>121315</c:v>
                </c:pt>
                <c:pt idx="2">
                  <c:v>122334</c:v>
                </c:pt>
                <c:pt idx="3">
                  <c:v>125707</c:v>
                </c:pt>
                <c:pt idx="4">
                  <c:v>127865</c:v>
                </c:pt>
                <c:pt idx="5">
                  <c:v>130469</c:v>
                </c:pt>
                <c:pt idx="6">
                  <c:v>130142</c:v>
                </c:pt>
                <c:pt idx="7">
                  <c:v>117796</c:v>
                </c:pt>
                <c:pt idx="8">
                  <c:v>124574</c:v>
                </c:pt>
                <c:pt idx="9">
                  <c:v>124021</c:v>
                </c:pt>
                <c:pt idx="10">
                  <c:v>121300</c:v>
                </c:pt>
                <c:pt idx="11">
                  <c:v>121132</c:v>
                </c:pt>
                <c:pt idx="12">
                  <c:v>30723</c:v>
                </c:pt>
                <c:pt idx="13">
                  <c:v>37750</c:v>
                </c:pt>
                <c:pt idx="14">
                  <c:v>90369</c:v>
                </c:pt>
                <c:pt idx="15">
                  <c:v>98771</c:v>
                </c:pt>
                <c:pt idx="16">
                  <c:v>106234</c:v>
                </c:pt>
                <c:pt idx="17">
                  <c:v>110265</c:v>
                </c:pt>
                <c:pt idx="18">
                  <c:v>109247</c:v>
                </c:pt>
                <c:pt idx="19">
                  <c:v>114058</c:v>
                </c:pt>
                <c:pt idx="20">
                  <c:v>116816</c:v>
                </c:pt>
                <c:pt idx="21">
                  <c:v>118658</c:v>
                </c:pt>
                <c:pt idx="22">
                  <c:v>118704</c:v>
                </c:pt>
                <c:pt idx="23">
                  <c:v>104489</c:v>
                </c:pt>
                <c:pt idx="24">
                  <c:v>117767</c:v>
                </c:pt>
                <c:pt idx="25">
                  <c:v>81883</c:v>
                </c:pt>
                <c:pt idx="26">
                  <c:v>71296</c:v>
                </c:pt>
                <c:pt idx="27">
                  <c:v>84472</c:v>
                </c:pt>
                <c:pt idx="28">
                  <c:v>75476</c:v>
                </c:pt>
                <c:pt idx="29">
                  <c:v>67863</c:v>
                </c:pt>
                <c:pt idx="30">
                  <c:v>106199</c:v>
                </c:pt>
                <c:pt idx="31">
                  <c:v>126464</c:v>
                </c:pt>
                <c:pt idx="32">
                  <c:v>119950</c:v>
                </c:pt>
                <c:pt idx="33">
                  <c:v>112837</c:v>
                </c:pt>
                <c:pt idx="34">
                  <c:v>101775</c:v>
                </c:pt>
                <c:pt idx="35">
                  <c:v>99944</c:v>
                </c:pt>
                <c:pt idx="36">
                  <c:v>98858</c:v>
                </c:pt>
                <c:pt idx="37">
                  <c:v>92066</c:v>
                </c:pt>
                <c:pt idx="38">
                  <c:v>94722</c:v>
                </c:pt>
                <c:pt idx="39">
                  <c:v>91567</c:v>
                </c:pt>
                <c:pt idx="40">
                  <c:v>89219</c:v>
                </c:pt>
                <c:pt idx="41">
                  <c:v>92046</c:v>
                </c:pt>
                <c:pt idx="42">
                  <c:v>90656</c:v>
                </c:pt>
                <c:pt idx="43">
                  <c:v>83430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F6B-4731-A79D-B0DFE7CF45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087328"/>
        <c:axId val="163088896"/>
      </c:scatterChart>
      <c:valAx>
        <c:axId val="1630873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Count</a:t>
                </a: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crossAx val="163088896"/>
        <c:crosses val="autoZero"/>
        <c:crossBetween val="midCat"/>
        <c:majorUnit val="30000"/>
      </c:valAx>
      <c:valAx>
        <c:axId val="16308889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Volume</a:t>
                </a: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crossAx val="163087328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 Narrow" panose="020B0606020202030204" pitchFamily="34" charset="0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600" b="1" i="0" baseline="0">
                <a:effectLst/>
              </a:rPr>
              <a:t>I-595 Corridor Latest ELToD Run</a:t>
            </a:r>
            <a:endParaRPr lang="en-US" sz="1600">
              <a:effectLst/>
            </a:endParaRP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'I-595 Corridor'!$L$1</c:f>
              <c:strCache>
                <c:ptCount val="1"/>
                <c:pt idx="0">
                  <c:v>TOT VOL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  <c:intercept val="0"/>
            <c:dispRSqr val="1"/>
            <c:dispEq val="1"/>
            <c:trendlineLbl>
              <c:layout>
                <c:manualLayout>
                  <c:x val="-0.13877180793577273"/>
                  <c:y val="-8.0362606388882055E-2"/>
                </c:manualLayout>
              </c:layout>
              <c:numFmt formatCode="General" sourceLinked="0"/>
            </c:trendlineLbl>
          </c:trendline>
          <c:xVal>
            <c:numRef>
              <c:f>'I-595 Corridor'!$K$2:$K$55</c:f>
              <c:numCache>
                <c:formatCode>#,##0</c:formatCode>
                <c:ptCount val="23"/>
                <c:pt idx="0">
                  <c:v>32085</c:v>
                </c:pt>
                <c:pt idx="1">
                  <c:v>16301</c:v>
                </c:pt>
                <c:pt idx="2">
                  <c:v>72076</c:v>
                </c:pt>
                <c:pt idx="3">
                  <c:v>83432</c:v>
                </c:pt>
                <c:pt idx="4">
                  <c:v>74550</c:v>
                </c:pt>
                <c:pt idx="5">
                  <c:v>67490</c:v>
                </c:pt>
                <c:pt idx="6">
                  <c:v>81150</c:v>
                </c:pt>
                <c:pt idx="7">
                  <c:v>87460</c:v>
                </c:pt>
                <c:pt idx="8">
                  <c:v>65849</c:v>
                </c:pt>
                <c:pt idx="9">
                  <c:v>75458</c:v>
                </c:pt>
                <c:pt idx="10">
                  <c:v>106884</c:v>
                </c:pt>
                <c:pt idx="11">
                  <c:v>71412</c:v>
                </c:pt>
                <c:pt idx="12">
                  <c:v>92832</c:v>
                </c:pt>
                <c:pt idx="13">
                  <c:v>89368</c:v>
                </c:pt>
                <c:pt idx="14">
                  <c:v>80421</c:v>
                </c:pt>
                <c:pt idx="15">
                  <c:v>85686</c:v>
                </c:pt>
                <c:pt idx="16">
                  <c:v>77963</c:v>
                </c:pt>
                <c:pt idx="17">
                  <c:v>63780</c:v>
                </c:pt>
                <c:pt idx="18">
                  <c:v>75660</c:v>
                </c:pt>
                <c:pt idx="19">
                  <c:v>57244</c:v>
                </c:pt>
                <c:pt idx="20">
                  <c:v>70673</c:v>
                </c:pt>
                <c:pt idx="21">
                  <c:v>54537</c:v>
                </c:pt>
                <c:pt idx="22">
                  <c:v>60490</c:v>
                </c:pt>
              </c:numCache>
            </c:numRef>
          </c:xVal>
          <c:yVal>
            <c:numRef>
              <c:f>'I-595 Corridor'!$L$2:$L$55</c:f>
              <c:numCache>
                <c:formatCode>#,##0</c:formatCode>
                <c:ptCount val="23"/>
                <c:pt idx="0">
                  <c:v>33420</c:v>
                </c:pt>
                <c:pt idx="1">
                  <c:v>18004</c:v>
                </c:pt>
                <c:pt idx="2">
                  <c:v>71807</c:v>
                </c:pt>
                <c:pt idx="3">
                  <c:v>81760</c:v>
                </c:pt>
                <c:pt idx="4">
                  <c:v>71998</c:v>
                </c:pt>
                <c:pt idx="5">
                  <c:v>62975</c:v>
                </c:pt>
                <c:pt idx="6">
                  <c:v>73264</c:v>
                </c:pt>
                <c:pt idx="7">
                  <c:v>82908</c:v>
                </c:pt>
                <c:pt idx="8">
                  <c:v>62385</c:v>
                </c:pt>
                <c:pt idx="9">
                  <c:v>71609</c:v>
                </c:pt>
                <c:pt idx="10">
                  <c:v>101087</c:v>
                </c:pt>
                <c:pt idx="11">
                  <c:v>75630</c:v>
                </c:pt>
                <c:pt idx="12">
                  <c:v>91085</c:v>
                </c:pt>
                <c:pt idx="13">
                  <c:v>88200</c:v>
                </c:pt>
                <c:pt idx="14">
                  <c:v>79438</c:v>
                </c:pt>
                <c:pt idx="15">
                  <c:v>84728</c:v>
                </c:pt>
                <c:pt idx="16">
                  <c:v>76618</c:v>
                </c:pt>
                <c:pt idx="17">
                  <c:v>62372</c:v>
                </c:pt>
                <c:pt idx="18">
                  <c:v>71587</c:v>
                </c:pt>
                <c:pt idx="19">
                  <c:v>53999</c:v>
                </c:pt>
                <c:pt idx="20">
                  <c:v>66373</c:v>
                </c:pt>
                <c:pt idx="21">
                  <c:v>53335</c:v>
                </c:pt>
                <c:pt idx="22">
                  <c:v>60331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A1B-4EF9-BC3A-0A647A6086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087328"/>
        <c:axId val="163088896"/>
      </c:scatterChart>
      <c:valAx>
        <c:axId val="163087328"/>
        <c:scaling>
          <c:orientation val="minMax"/>
          <c:max val="1500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Count</a:t>
                </a:r>
              </a:p>
            </c:rich>
          </c:tx>
          <c:layout>
            <c:manualLayout>
              <c:xMode val="edge"/>
              <c:yMode val="edge"/>
              <c:x val="0.49975631722505276"/>
              <c:y val="0.87125460825960765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163088896"/>
        <c:crosses val="autoZero"/>
        <c:crossBetween val="midCat"/>
        <c:majorUnit val="30000"/>
      </c:valAx>
      <c:valAx>
        <c:axId val="163088896"/>
        <c:scaling>
          <c:orientation val="minMax"/>
          <c:max val="1400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Volume</a:t>
                </a: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crossAx val="163087328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 Narrow" panose="020B0606020202030204" pitchFamily="34" charset="0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0.11588</cdr:x>
      <cdr:y>0.87434</cdr:y>
    </cdr:from>
    <cdr:to>
      <cdr:x>1</cdr:x>
      <cdr:y>0.97086</cdr:y>
    </cdr:to>
    <cdr:grpSp>
      <cdr:nvGrpSpPr>
        <cdr:cNvPr id="2" name="Group 1">
          <a:extLst xmlns:a="http://schemas.openxmlformats.org/drawingml/2006/main">
            <a:ext uri="{FF2B5EF4-FFF2-40B4-BE49-F238E27FC236}">
              <a16:creationId xmlns:a16="http://schemas.microsoft.com/office/drawing/2014/main" id="{9370AFD6-A245-496D-876D-0C24CB57AC22}"/>
            </a:ext>
          </a:extLst>
        </cdr:cNvPr>
        <cdr:cNvGrpSpPr/>
      </cdr:nvGrpSpPr>
      <cdr:grpSpPr>
        <a:xfrm xmlns:a="http://schemas.openxmlformats.org/drawingml/2006/main">
          <a:off x="665430" y="3096541"/>
          <a:ext cx="5076980" cy="341833"/>
          <a:chOff x="1678675" y="5232345"/>
          <a:chExt cx="6500550" cy="417400"/>
        </a:xfrm>
      </cdr:grpSpPr>
      <cdr:cxnSp macro="">
        <cdr:nvCxnSpPr>
          <cdr:cNvPr id="3" name="Straight Connector 2">
            <a:extLst xmlns:a="http://schemas.openxmlformats.org/drawingml/2006/main">
              <a:ext uri="{FF2B5EF4-FFF2-40B4-BE49-F238E27FC236}">
                <a16:creationId xmlns:a16="http://schemas.microsoft.com/office/drawing/2014/main" id="{77F4634B-02AB-4C6B-A943-747A2E198CAE}"/>
              </a:ext>
            </a:extLst>
          </cdr:cNvPr>
          <cdr:cNvCxnSpPr/>
        </cdr:nvCxnSpPr>
        <cdr:spPr>
          <a:xfrm xmlns:a="http://schemas.openxmlformats.org/drawingml/2006/main">
            <a:off x="2318167" y="5238017"/>
            <a:ext cx="0" cy="408821"/>
          </a:xfrm>
          <a:prstGeom xmlns:a="http://schemas.openxmlformats.org/drawingml/2006/main" prst="line">
            <a:avLst/>
          </a:prstGeom>
          <a:ln xmlns:a="http://schemas.openxmlformats.org/drawingml/2006/main" w="6350">
            <a:solidFill>
              <a:schemeClr val="tx1"/>
            </a:solidFill>
          </a:ln>
          <a:effectLst xmlns:a="http://schemas.openxmlformats.org/drawingml/2006/main"/>
        </cdr:spPr>
        <cdr:style>
          <a:lnRef xmlns:a="http://schemas.openxmlformats.org/drawingml/2006/main" idx="2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1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5" name="Straight Connector 4">
            <a:extLst xmlns:a="http://schemas.openxmlformats.org/drawingml/2006/main">
              <a:ext uri="{FF2B5EF4-FFF2-40B4-BE49-F238E27FC236}">
                <a16:creationId xmlns:a16="http://schemas.microsoft.com/office/drawing/2014/main" id="{F57F9507-9098-44AF-A776-E5352D9B0EE3}"/>
              </a:ext>
            </a:extLst>
          </cdr:cNvPr>
          <cdr:cNvCxnSpPr/>
        </cdr:nvCxnSpPr>
        <cdr:spPr>
          <a:xfrm xmlns:a="http://schemas.openxmlformats.org/drawingml/2006/main">
            <a:off x="4500925" y="5240924"/>
            <a:ext cx="0" cy="408821"/>
          </a:xfrm>
          <a:prstGeom xmlns:a="http://schemas.openxmlformats.org/drawingml/2006/main" prst="line">
            <a:avLst/>
          </a:prstGeom>
          <a:ln xmlns:a="http://schemas.openxmlformats.org/drawingml/2006/main" w="6350">
            <a:solidFill>
              <a:schemeClr val="tx1"/>
            </a:solidFill>
          </a:ln>
          <a:effectLst xmlns:a="http://schemas.openxmlformats.org/drawingml/2006/main"/>
        </cdr:spPr>
        <cdr:style>
          <a:lnRef xmlns:a="http://schemas.openxmlformats.org/drawingml/2006/main" idx="2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1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6" name="Straight Connector 5">
            <a:extLst xmlns:a="http://schemas.openxmlformats.org/drawingml/2006/main">
              <a:ext uri="{FF2B5EF4-FFF2-40B4-BE49-F238E27FC236}">
                <a16:creationId xmlns:a16="http://schemas.microsoft.com/office/drawing/2014/main" id="{2335C1B3-9533-4E0E-A251-15A3C2423560}"/>
              </a:ext>
            </a:extLst>
          </cdr:cNvPr>
          <cdr:cNvCxnSpPr/>
        </cdr:nvCxnSpPr>
        <cdr:spPr>
          <a:xfrm xmlns:a="http://schemas.openxmlformats.org/drawingml/2006/main">
            <a:off x="3412551" y="5235108"/>
            <a:ext cx="0" cy="408821"/>
          </a:xfrm>
          <a:prstGeom xmlns:a="http://schemas.openxmlformats.org/drawingml/2006/main" prst="line">
            <a:avLst/>
          </a:prstGeom>
          <a:ln xmlns:a="http://schemas.openxmlformats.org/drawingml/2006/main" w="6350">
            <a:solidFill>
              <a:schemeClr val="tx1"/>
            </a:solidFill>
          </a:ln>
          <a:effectLst xmlns:a="http://schemas.openxmlformats.org/drawingml/2006/main"/>
        </cdr:spPr>
        <cdr:style>
          <a:lnRef xmlns:a="http://schemas.openxmlformats.org/drawingml/2006/main" idx="2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1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7" name="Straight Connector 6">
            <a:extLst xmlns:a="http://schemas.openxmlformats.org/drawingml/2006/main">
              <a:ext uri="{FF2B5EF4-FFF2-40B4-BE49-F238E27FC236}">
                <a16:creationId xmlns:a16="http://schemas.microsoft.com/office/drawing/2014/main" id="{DB2A5198-73E3-4653-963E-0D6ACDD503BF}"/>
              </a:ext>
            </a:extLst>
          </cdr:cNvPr>
          <cdr:cNvCxnSpPr/>
        </cdr:nvCxnSpPr>
        <cdr:spPr>
          <a:xfrm xmlns:a="http://schemas.openxmlformats.org/drawingml/2006/main">
            <a:off x="6675436" y="5240924"/>
            <a:ext cx="0" cy="408821"/>
          </a:xfrm>
          <a:prstGeom xmlns:a="http://schemas.openxmlformats.org/drawingml/2006/main" prst="line">
            <a:avLst/>
          </a:prstGeom>
          <a:ln xmlns:a="http://schemas.openxmlformats.org/drawingml/2006/main" w="6350">
            <a:solidFill>
              <a:schemeClr val="tx1"/>
            </a:solidFill>
          </a:ln>
          <a:effectLst xmlns:a="http://schemas.openxmlformats.org/drawingml/2006/main"/>
        </cdr:spPr>
        <cdr:style>
          <a:lnRef xmlns:a="http://schemas.openxmlformats.org/drawingml/2006/main" idx="2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1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8" name="Straight Connector 7">
            <a:extLst xmlns:a="http://schemas.openxmlformats.org/drawingml/2006/main">
              <a:ext uri="{FF2B5EF4-FFF2-40B4-BE49-F238E27FC236}">
                <a16:creationId xmlns:a16="http://schemas.microsoft.com/office/drawing/2014/main" id="{DD543849-70BE-4343-AF7D-6F8744A11633}"/>
              </a:ext>
            </a:extLst>
          </cdr:cNvPr>
          <cdr:cNvCxnSpPr/>
        </cdr:nvCxnSpPr>
        <cdr:spPr>
          <a:xfrm xmlns:a="http://schemas.openxmlformats.org/drawingml/2006/main">
            <a:off x="5583226" y="5240924"/>
            <a:ext cx="0" cy="408821"/>
          </a:xfrm>
          <a:prstGeom xmlns:a="http://schemas.openxmlformats.org/drawingml/2006/main" prst="line">
            <a:avLst/>
          </a:prstGeom>
          <a:ln xmlns:a="http://schemas.openxmlformats.org/drawingml/2006/main" w="6350">
            <a:solidFill>
              <a:schemeClr val="tx1"/>
            </a:solidFill>
          </a:ln>
          <a:effectLst xmlns:a="http://schemas.openxmlformats.org/drawingml/2006/main"/>
        </cdr:spPr>
        <cdr:style>
          <a:lnRef xmlns:a="http://schemas.openxmlformats.org/drawingml/2006/main" idx="2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1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9" name="TextBox 17">
            <a:extLst xmlns:a="http://schemas.openxmlformats.org/drawingml/2006/main">
              <a:ext uri="{FF2B5EF4-FFF2-40B4-BE49-F238E27FC236}">
                <a16:creationId xmlns:a16="http://schemas.microsoft.com/office/drawing/2014/main" id="{914CEE3F-6664-4E42-ACD4-964D078096F3}"/>
              </a:ext>
            </a:extLst>
          </cdr:cNvPr>
          <cdr:cNvSpPr txBox="1"/>
        </cdr:nvSpPr>
        <cdr:spPr>
          <a:xfrm xmlns:a="http://schemas.openxmlformats.org/drawingml/2006/main">
            <a:off x="5875163" y="5232345"/>
            <a:ext cx="451049" cy="230832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defTabSz="342900"/>
            <a:r>
              <a:rPr lang="en-US" sz="900" dirty="0">
                <a:solidFill>
                  <a:srgbClr val="000000"/>
                </a:solidFill>
                <a:latin typeface="Calibri"/>
              </a:rPr>
              <a:t>2016</a:t>
            </a:r>
          </a:p>
        </cdr:txBody>
      </cdr:sp>
      <cdr:sp macro="" textlink="">
        <cdr:nvSpPr>
          <cdr:cNvPr id="10" name="TextBox 18">
            <a:extLst xmlns:a="http://schemas.openxmlformats.org/drawingml/2006/main">
              <a:ext uri="{FF2B5EF4-FFF2-40B4-BE49-F238E27FC236}">
                <a16:creationId xmlns:a16="http://schemas.microsoft.com/office/drawing/2014/main" id="{EC5AF9B7-7369-4F3B-8914-317988A3B71F}"/>
              </a:ext>
            </a:extLst>
          </cdr:cNvPr>
          <cdr:cNvSpPr txBox="1"/>
        </cdr:nvSpPr>
        <cdr:spPr>
          <a:xfrm xmlns:a="http://schemas.openxmlformats.org/drawingml/2006/main">
            <a:off x="3635222" y="5247644"/>
            <a:ext cx="451049" cy="230832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defTabSz="342900"/>
            <a:r>
              <a:rPr lang="en-US" sz="900" dirty="0">
                <a:solidFill>
                  <a:srgbClr val="000000"/>
                </a:solidFill>
                <a:latin typeface="Calibri"/>
              </a:rPr>
              <a:t>2014</a:t>
            </a:r>
          </a:p>
        </cdr:txBody>
      </cdr:sp>
      <cdr:sp macro="" textlink="">
        <cdr:nvSpPr>
          <cdr:cNvPr id="11" name="TextBox 19">
            <a:extLst xmlns:a="http://schemas.openxmlformats.org/drawingml/2006/main">
              <a:ext uri="{FF2B5EF4-FFF2-40B4-BE49-F238E27FC236}">
                <a16:creationId xmlns:a16="http://schemas.microsoft.com/office/drawing/2014/main" id="{DEF04CF2-FEB6-42DA-92F8-674536D5641A}"/>
              </a:ext>
            </a:extLst>
          </cdr:cNvPr>
          <cdr:cNvSpPr txBox="1"/>
        </cdr:nvSpPr>
        <cdr:spPr>
          <a:xfrm xmlns:a="http://schemas.openxmlformats.org/drawingml/2006/main">
            <a:off x="2550652" y="5238340"/>
            <a:ext cx="451049" cy="230832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defTabSz="342900"/>
            <a:r>
              <a:rPr lang="en-US" sz="900" dirty="0">
                <a:solidFill>
                  <a:srgbClr val="000000"/>
                </a:solidFill>
                <a:latin typeface="Calibri"/>
              </a:rPr>
              <a:t>2013</a:t>
            </a:r>
          </a:p>
        </cdr:txBody>
      </cdr:sp>
      <cdr:sp macro="" textlink="">
        <cdr:nvSpPr>
          <cdr:cNvPr id="12" name="TextBox 20">
            <a:extLst xmlns:a="http://schemas.openxmlformats.org/drawingml/2006/main">
              <a:ext uri="{FF2B5EF4-FFF2-40B4-BE49-F238E27FC236}">
                <a16:creationId xmlns:a16="http://schemas.microsoft.com/office/drawing/2014/main" id="{4B7CCBB6-040A-4000-9E1D-DFE85D033850}"/>
              </a:ext>
            </a:extLst>
          </cdr:cNvPr>
          <cdr:cNvSpPr txBox="1"/>
        </cdr:nvSpPr>
        <cdr:spPr>
          <a:xfrm xmlns:a="http://schemas.openxmlformats.org/drawingml/2006/main">
            <a:off x="1708620" y="5238340"/>
            <a:ext cx="451049" cy="230831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defTabSz="342900"/>
            <a:r>
              <a:rPr lang="en-US" sz="900" dirty="0">
                <a:solidFill>
                  <a:srgbClr val="000000"/>
                </a:solidFill>
                <a:latin typeface="Calibri"/>
              </a:rPr>
              <a:t>2012</a:t>
            </a:r>
          </a:p>
        </cdr:txBody>
      </cdr:sp>
      <cdr:sp macro="" textlink="">
        <cdr:nvSpPr>
          <cdr:cNvPr id="13" name="TextBox 21">
            <a:extLst xmlns:a="http://schemas.openxmlformats.org/drawingml/2006/main">
              <a:ext uri="{FF2B5EF4-FFF2-40B4-BE49-F238E27FC236}">
                <a16:creationId xmlns:a16="http://schemas.microsoft.com/office/drawing/2014/main" id="{2E505ED9-A03A-41E2-B16A-06FD92212ED0}"/>
              </a:ext>
            </a:extLst>
          </cdr:cNvPr>
          <cdr:cNvSpPr txBox="1"/>
        </cdr:nvSpPr>
        <cdr:spPr>
          <a:xfrm xmlns:a="http://schemas.openxmlformats.org/drawingml/2006/main">
            <a:off x="4744288" y="5241649"/>
            <a:ext cx="451049" cy="230832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defTabSz="342900"/>
            <a:r>
              <a:rPr lang="en-US" sz="900" dirty="0">
                <a:solidFill>
                  <a:srgbClr val="000000"/>
                </a:solidFill>
                <a:latin typeface="Calibri"/>
              </a:rPr>
              <a:t>2015</a:t>
            </a:r>
          </a:p>
        </cdr:txBody>
      </cdr:sp>
      <cdr:sp macro="" textlink="">
        <cdr:nvSpPr>
          <cdr:cNvPr id="14" name="TextBox 23">
            <a:extLst xmlns:a="http://schemas.openxmlformats.org/drawingml/2006/main">
              <a:ext uri="{FF2B5EF4-FFF2-40B4-BE49-F238E27FC236}">
                <a16:creationId xmlns:a16="http://schemas.microsoft.com/office/drawing/2014/main" id="{3633057B-0E05-4D5A-8B81-C851D0106AE3}"/>
              </a:ext>
            </a:extLst>
          </cdr:cNvPr>
          <cdr:cNvSpPr txBox="1"/>
        </cdr:nvSpPr>
        <cdr:spPr>
          <a:xfrm xmlns:a="http://schemas.openxmlformats.org/drawingml/2006/main">
            <a:off x="7031499" y="5236997"/>
            <a:ext cx="451049" cy="230831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defTabSz="342900"/>
            <a:r>
              <a:rPr lang="en-US" sz="900" dirty="0">
                <a:solidFill>
                  <a:srgbClr val="000000"/>
                </a:solidFill>
                <a:latin typeface="Calibri"/>
              </a:rPr>
              <a:t>2017</a:t>
            </a:r>
          </a:p>
        </cdr:txBody>
      </cdr:sp>
      <cdr:cxnSp macro="">
        <cdr:nvCxnSpPr>
          <cdr:cNvPr id="15" name="Straight Connector 14">
            <a:extLst xmlns:a="http://schemas.openxmlformats.org/drawingml/2006/main">
              <a:ext uri="{FF2B5EF4-FFF2-40B4-BE49-F238E27FC236}">
                <a16:creationId xmlns:a16="http://schemas.microsoft.com/office/drawing/2014/main" id="{A328F53A-250C-416F-B6D4-7F117D436156}"/>
              </a:ext>
            </a:extLst>
          </cdr:cNvPr>
          <cdr:cNvCxnSpPr/>
        </cdr:nvCxnSpPr>
        <cdr:spPr>
          <a:xfrm xmlns:a="http://schemas.openxmlformats.org/drawingml/2006/main">
            <a:off x="7786276" y="5240924"/>
            <a:ext cx="0" cy="408821"/>
          </a:xfrm>
          <a:prstGeom xmlns:a="http://schemas.openxmlformats.org/drawingml/2006/main" prst="line">
            <a:avLst/>
          </a:prstGeom>
          <a:ln xmlns:a="http://schemas.openxmlformats.org/drawingml/2006/main" w="6350">
            <a:solidFill>
              <a:schemeClr val="tx1"/>
            </a:solidFill>
          </a:ln>
          <a:effectLst xmlns:a="http://schemas.openxmlformats.org/drawingml/2006/main"/>
        </cdr:spPr>
        <cdr:style>
          <a:lnRef xmlns:a="http://schemas.openxmlformats.org/drawingml/2006/main" idx="2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1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6" name="Straight Arrow Connector 15">
            <a:extLst xmlns:a="http://schemas.openxmlformats.org/drawingml/2006/main">
              <a:ext uri="{FF2B5EF4-FFF2-40B4-BE49-F238E27FC236}">
                <a16:creationId xmlns:a16="http://schemas.microsoft.com/office/drawing/2014/main" id="{E4BA35E7-9F20-4839-AEEF-4BE1AF8DF478}"/>
              </a:ext>
            </a:extLst>
          </cdr:cNvPr>
          <cdr:cNvCxnSpPr>
            <a:cxnSpLocks xmlns:a="http://schemas.openxmlformats.org/drawingml/2006/main"/>
          </cdr:cNvCxnSpPr>
        </cdr:nvCxnSpPr>
        <cdr:spPr>
          <a:xfrm xmlns:a="http://schemas.openxmlformats.org/drawingml/2006/main">
            <a:off x="2317190" y="5592998"/>
            <a:ext cx="1094572" cy="0"/>
          </a:xfrm>
          <a:prstGeom xmlns:a="http://schemas.openxmlformats.org/drawingml/2006/main" prst="straightConnector1">
            <a:avLst/>
          </a:prstGeom>
          <a:ln xmlns:a="http://schemas.openxmlformats.org/drawingml/2006/main" w="6350">
            <a:solidFill>
              <a:schemeClr val="tx1"/>
            </a:solidFill>
            <a:headEnd type="stealth" w="lg" len="lg"/>
            <a:tailEnd type="stealth" w="lg" len="lg"/>
          </a:ln>
          <a:effectLst xmlns:a="http://schemas.openxmlformats.org/drawingml/2006/main"/>
        </cdr:spPr>
        <cdr:style>
          <a:lnRef xmlns:a="http://schemas.openxmlformats.org/drawingml/2006/main" idx="2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1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7" name="Straight Arrow Connector 16">
            <a:extLst xmlns:a="http://schemas.openxmlformats.org/drawingml/2006/main">
              <a:ext uri="{FF2B5EF4-FFF2-40B4-BE49-F238E27FC236}">
                <a16:creationId xmlns:a16="http://schemas.microsoft.com/office/drawing/2014/main" id="{258D2603-7169-4BDF-ADC8-4F5091813AE9}"/>
              </a:ext>
            </a:extLst>
          </cdr:cNvPr>
          <cdr:cNvCxnSpPr>
            <a:cxnSpLocks xmlns:a="http://schemas.openxmlformats.org/drawingml/2006/main"/>
          </cdr:cNvCxnSpPr>
        </cdr:nvCxnSpPr>
        <cdr:spPr>
          <a:xfrm xmlns:a="http://schemas.openxmlformats.org/drawingml/2006/main">
            <a:off x="3411761" y="5592998"/>
            <a:ext cx="1091181" cy="0"/>
          </a:xfrm>
          <a:prstGeom xmlns:a="http://schemas.openxmlformats.org/drawingml/2006/main" prst="straightConnector1">
            <a:avLst/>
          </a:prstGeom>
          <a:ln xmlns:a="http://schemas.openxmlformats.org/drawingml/2006/main" w="6350">
            <a:solidFill>
              <a:schemeClr val="tx1"/>
            </a:solidFill>
            <a:headEnd type="stealth" w="lg" len="lg"/>
            <a:tailEnd type="stealth" w="lg" len="lg"/>
          </a:ln>
          <a:effectLst xmlns:a="http://schemas.openxmlformats.org/drawingml/2006/main"/>
        </cdr:spPr>
        <cdr:style>
          <a:lnRef xmlns:a="http://schemas.openxmlformats.org/drawingml/2006/main" idx="2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1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8" name="Straight Arrow Connector 17">
            <a:extLst xmlns:a="http://schemas.openxmlformats.org/drawingml/2006/main">
              <a:ext uri="{FF2B5EF4-FFF2-40B4-BE49-F238E27FC236}">
                <a16:creationId xmlns:a16="http://schemas.microsoft.com/office/drawing/2014/main" id="{AFFB07EA-9CB7-436C-9C08-A442CE22F062}"/>
              </a:ext>
            </a:extLst>
          </cdr:cNvPr>
          <cdr:cNvCxnSpPr>
            <a:cxnSpLocks xmlns:a="http://schemas.openxmlformats.org/drawingml/2006/main"/>
          </cdr:cNvCxnSpPr>
        </cdr:nvCxnSpPr>
        <cdr:spPr>
          <a:xfrm xmlns:a="http://schemas.openxmlformats.org/drawingml/2006/main">
            <a:off x="4502943" y="5592998"/>
            <a:ext cx="1073571" cy="0"/>
          </a:xfrm>
          <a:prstGeom xmlns:a="http://schemas.openxmlformats.org/drawingml/2006/main" prst="straightConnector1">
            <a:avLst/>
          </a:prstGeom>
          <a:ln xmlns:a="http://schemas.openxmlformats.org/drawingml/2006/main" w="6350">
            <a:solidFill>
              <a:schemeClr val="tx1"/>
            </a:solidFill>
            <a:headEnd type="stealth" w="lg" len="lg"/>
            <a:tailEnd type="stealth" w="lg" len="lg"/>
          </a:ln>
          <a:effectLst xmlns:a="http://schemas.openxmlformats.org/drawingml/2006/main"/>
        </cdr:spPr>
        <cdr:style>
          <a:lnRef xmlns:a="http://schemas.openxmlformats.org/drawingml/2006/main" idx="2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1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9" name="Straight Arrow Connector 18">
            <a:extLst xmlns:a="http://schemas.openxmlformats.org/drawingml/2006/main">
              <a:ext uri="{FF2B5EF4-FFF2-40B4-BE49-F238E27FC236}">
                <a16:creationId xmlns:a16="http://schemas.microsoft.com/office/drawing/2014/main" id="{8A36D647-D113-44D7-951E-F59FA738BE3C}"/>
              </a:ext>
            </a:extLst>
          </cdr:cNvPr>
          <cdr:cNvCxnSpPr>
            <a:cxnSpLocks xmlns:a="http://schemas.openxmlformats.org/drawingml/2006/main"/>
          </cdr:cNvCxnSpPr>
        </cdr:nvCxnSpPr>
        <cdr:spPr>
          <a:xfrm xmlns:a="http://schemas.openxmlformats.org/drawingml/2006/main">
            <a:off x="5586262" y="5592998"/>
            <a:ext cx="1084821" cy="0"/>
          </a:xfrm>
          <a:prstGeom xmlns:a="http://schemas.openxmlformats.org/drawingml/2006/main" prst="straightConnector1">
            <a:avLst/>
          </a:prstGeom>
          <a:ln xmlns:a="http://schemas.openxmlformats.org/drawingml/2006/main" w="6350">
            <a:solidFill>
              <a:schemeClr val="tx1"/>
            </a:solidFill>
            <a:headEnd type="stealth" w="lg" len="lg"/>
            <a:tailEnd type="stealth" w="lg" len="lg"/>
          </a:ln>
          <a:effectLst xmlns:a="http://schemas.openxmlformats.org/drawingml/2006/main"/>
        </cdr:spPr>
        <cdr:style>
          <a:lnRef xmlns:a="http://schemas.openxmlformats.org/drawingml/2006/main" idx="2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1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20" name="Straight Arrow Connector 19">
            <a:extLst xmlns:a="http://schemas.openxmlformats.org/drawingml/2006/main">
              <a:ext uri="{FF2B5EF4-FFF2-40B4-BE49-F238E27FC236}">
                <a16:creationId xmlns:a16="http://schemas.microsoft.com/office/drawing/2014/main" id="{CC6D6ADB-7A1B-4B7A-8409-75E95F4E0F23}"/>
              </a:ext>
            </a:extLst>
          </cdr:cNvPr>
          <cdr:cNvCxnSpPr>
            <a:cxnSpLocks xmlns:a="http://schemas.openxmlformats.org/drawingml/2006/main"/>
          </cdr:cNvCxnSpPr>
        </cdr:nvCxnSpPr>
        <cdr:spPr>
          <a:xfrm xmlns:a="http://schemas.openxmlformats.org/drawingml/2006/main">
            <a:off x="6676166" y="5592957"/>
            <a:ext cx="1104734" cy="0"/>
          </a:xfrm>
          <a:prstGeom xmlns:a="http://schemas.openxmlformats.org/drawingml/2006/main" prst="straightConnector1">
            <a:avLst/>
          </a:prstGeom>
          <a:ln xmlns:a="http://schemas.openxmlformats.org/drawingml/2006/main" w="6350">
            <a:solidFill>
              <a:schemeClr val="tx1"/>
            </a:solidFill>
            <a:headEnd type="stealth" w="lg" len="lg"/>
            <a:tailEnd type="stealth" w="lg" len="lg"/>
          </a:ln>
          <a:effectLst xmlns:a="http://schemas.openxmlformats.org/drawingml/2006/main"/>
        </cdr:spPr>
        <cdr:style>
          <a:lnRef xmlns:a="http://schemas.openxmlformats.org/drawingml/2006/main" idx="2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1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21" name="Straight Arrow Connector 20">
            <a:extLst xmlns:a="http://schemas.openxmlformats.org/drawingml/2006/main">
              <a:ext uri="{FF2B5EF4-FFF2-40B4-BE49-F238E27FC236}">
                <a16:creationId xmlns:a16="http://schemas.microsoft.com/office/drawing/2014/main" id="{45087D00-473E-4C2D-8ED0-04EDB0B1CDAD}"/>
              </a:ext>
            </a:extLst>
          </cdr:cNvPr>
          <cdr:cNvCxnSpPr>
            <a:cxnSpLocks xmlns:a="http://schemas.openxmlformats.org/drawingml/2006/main"/>
          </cdr:cNvCxnSpPr>
        </cdr:nvCxnSpPr>
        <cdr:spPr>
          <a:xfrm xmlns:a="http://schemas.openxmlformats.org/drawingml/2006/main">
            <a:off x="1678675" y="5593000"/>
            <a:ext cx="635466" cy="0"/>
          </a:xfrm>
          <a:prstGeom xmlns:a="http://schemas.openxmlformats.org/drawingml/2006/main" prst="straightConnector1">
            <a:avLst/>
          </a:prstGeom>
          <a:ln xmlns:a="http://schemas.openxmlformats.org/drawingml/2006/main" w="6350">
            <a:solidFill>
              <a:schemeClr val="tx1"/>
            </a:solidFill>
            <a:headEnd type="stealth" w="lg" len="lg"/>
            <a:tailEnd type="stealth" w="lg" len="lg"/>
          </a:ln>
          <a:effectLst xmlns:a="http://schemas.openxmlformats.org/drawingml/2006/main"/>
        </cdr:spPr>
        <cdr:style>
          <a:lnRef xmlns:a="http://schemas.openxmlformats.org/drawingml/2006/main" idx="2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1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22" name="Straight Arrow Connector 21">
            <a:extLst xmlns:a="http://schemas.openxmlformats.org/drawingml/2006/main">
              <a:ext uri="{FF2B5EF4-FFF2-40B4-BE49-F238E27FC236}">
                <a16:creationId xmlns:a16="http://schemas.microsoft.com/office/drawing/2014/main" id="{0FC39F47-F366-45CA-9871-9938C7314AF8}"/>
              </a:ext>
            </a:extLst>
          </cdr:cNvPr>
          <cdr:cNvCxnSpPr>
            <a:cxnSpLocks xmlns:a="http://schemas.openxmlformats.org/drawingml/2006/main"/>
          </cdr:cNvCxnSpPr>
        </cdr:nvCxnSpPr>
        <cdr:spPr>
          <a:xfrm xmlns:a="http://schemas.openxmlformats.org/drawingml/2006/main">
            <a:off x="7783082" y="5590050"/>
            <a:ext cx="292810" cy="0"/>
          </a:xfrm>
          <a:prstGeom xmlns:a="http://schemas.openxmlformats.org/drawingml/2006/main" prst="straightConnector1">
            <a:avLst/>
          </a:prstGeom>
          <a:ln xmlns:a="http://schemas.openxmlformats.org/drawingml/2006/main" w="6350">
            <a:solidFill>
              <a:schemeClr val="tx1"/>
            </a:solidFill>
            <a:headEnd type="stealth" w="lg" len="lg"/>
            <a:tailEnd type="none" w="lg" len="lg"/>
          </a:ln>
          <a:effectLst xmlns:a="http://schemas.openxmlformats.org/drawingml/2006/main"/>
        </cdr:spPr>
        <cdr:style>
          <a:lnRef xmlns:a="http://schemas.openxmlformats.org/drawingml/2006/main" idx="2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1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23" name="TextBox 47">
            <a:extLst xmlns:a="http://schemas.openxmlformats.org/drawingml/2006/main">
              <a:ext uri="{FF2B5EF4-FFF2-40B4-BE49-F238E27FC236}">
                <a16:creationId xmlns:a16="http://schemas.microsoft.com/office/drawing/2014/main" id="{EFC8B983-8AC0-41F1-8AD0-429F486B2F04}"/>
              </a:ext>
            </a:extLst>
          </cdr:cNvPr>
          <cdr:cNvSpPr txBox="1"/>
        </cdr:nvSpPr>
        <cdr:spPr>
          <a:xfrm xmlns:a="http://schemas.openxmlformats.org/drawingml/2006/main">
            <a:off x="7728176" y="5236998"/>
            <a:ext cx="451049" cy="230831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defTabSz="342900"/>
            <a:r>
              <a:rPr lang="en-US" sz="900" dirty="0">
                <a:solidFill>
                  <a:srgbClr val="000000"/>
                </a:solidFill>
                <a:latin typeface="Calibri"/>
              </a:rPr>
              <a:t>2018</a:t>
            </a: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DMSmith_logo_print_PMS_BlueG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875" y="8530130"/>
            <a:ext cx="901700" cy="39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291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CDMSmith_logo_print_PMS_BlueG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875" y="8530130"/>
            <a:ext cx="901700" cy="39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749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494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146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454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684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421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93177" tIns="46589" rIns="93177" bIns="46589"/>
          <a:lstStyle/>
          <a:p>
            <a:fld id="{61DD7475-F929-4E72-B1E4-68A793CCA991}" type="slidenum">
              <a:rPr lang="en-US"/>
              <a:pPr/>
              <a:t>14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55588" y="1127125"/>
            <a:ext cx="10020301" cy="5635625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8788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55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475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217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805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886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8025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078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3983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42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511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DD7475-F929-4E72-B1E4-68A793CCA991}" type="slidenum">
              <a:rPr lang="en-US"/>
              <a:pPr/>
              <a:t>4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76225" y="1108075"/>
            <a:ext cx="9855200" cy="554355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460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817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322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522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8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144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5332693" y="2490770"/>
            <a:ext cx="3811308" cy="1469839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rgbClr val="0D6FB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6" name="Picture 25" descr="gradient-bl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390" y="2490771"/>
            <a:ext cx="1267883" cy="14729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96F601A-6B46-4EDD-9892-5054E60E34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65994" y="2496804"/>
            <a:ext cx="2471459" cy="1460631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338667" y="2493946"/>
            <a:ext cx="2464610" cy="1469839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rgbClr val="0D6FB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gradient-bl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857" y="2490771"/>
            <a:ext cx="1267883" cy="1472939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37453" y="2148399"/>
            <a:ext cx="1606548" cy="3423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610475" y="2148399"/>
            <a:ext cx="1533525" cy="342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>
              <a:buNone/>
              <a:defRPr lang="en-US" sz="1200" b="0" i="1" smtClean="0">
                <a:solidFill>
                  <a:srgbClr val="FFFFFF"/>
                </a:solidFill>
                <a:latin typeface="+mj-lt"/>
                <a:cs typeface="Myriad Pro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sz="1800" dirty="0" smtClean="0"/>
            </a:lvl4pPr>
            <a:lvl5pPr>
              <a:defRPr lang="en-US" sz="1800" dirty="0"/>
            </a:lvl5pPr>
          </a:lstStyle>
          <a:p>
            <a:pPr marL="0" lvl="0"/>
            <a:r>
              <a:rPr lang="en-US" dirty="0"/>
              <a:t>Click to edit Date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1" y="856439"/>
            <a:ext cx="6939280" cy="9293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lnSpc>
                <a:spcPct val="90000"/>
              </a:lnSpc>
              <a:defRPr lang="en-US" sz="4000" b="0" i="0" baseline="0" dirty="0">
                <a:solidFill>
                  <a:srgbClr val="0D6FBD"/>
                </a:solidFill>
                <a:cs typeface="Myriad Pro Cond"/>
              </a:defRPr>
            </a:lvl1pPr>
          </a:lstStyle>
          <a:p>
            <a:pPr marL="0"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457201" y="1825608"/>
            <a:ext cx="6939279" cy="5404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r">
              <a:lnSpc>
                <a:spcPct val="90000"/>
              </a:lnSpc>
              <a:buNone/>
              <a:defRPr lang="en-US" sz="1800" baseline="0" smtClean="0">
                <a:solidFill>
                  <a:schemeClr val="accent1"/>
                </a:solidFill>
                <a:latin typeface="+mj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lvl="0" indent="0" algn="r"/>
            <a:r>
              <a:rPr lang="en-US" dirty="0"/>
              <a:t>Click to edit Subtitle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537453" y="0"/>
            <a:ext cx="0" cy="514350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CDMSmith_logo_web_White_R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75" y="2972315"/>
            <a:ext cx="1431926" cy="598483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610475" y="598999"/>
            <a:ext cx="1533525" cy="14478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200" baseline="0">
                <a:solidFill>
                  <a:srgbClr val="0D6FBD"/>
                </a:solidFill>
              </a:defRPr>
            </a:lvl1pPr>
          </a:lstStyle>
          <a:p>
            <a:pPr lvl="0"/>
            <a:r>
              <a:rPr lang="en-US" dirty="0"/>
              <a:t>Click to edit Presenters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0" y="3960611"/>
            <a:ext cx="9144001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0" y="2490771"/>
            <a:ext cx="338667" cy="14698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0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/>
            </a:lvl1pPr>
            <a:lvl2pPr marL="742950" indent="-285750">
              <a:buClr>
                <a:schemeClr val="accent1"/>
              </a:buClr>
              <a:buFont typeface="Wingdings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FB0E809-ACF3-460C-B0D5-842492ED76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4857428"/>
            <a:ext cx="58674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</a:t>
            </a:r>
            <a:fld id="{75472711-4FCB-2141-A321-C0607E7142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3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508000" y="964566"/>
            <a:ext cx="3924300" cy="369355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2400"/>
            </a:lvl1pPr>
            <a:lvl2pPr marL="742950" indent="-285750">
              <a:buClr>
                <a:schemeClr val="accent1"/>
              </a:buClr>
              <a:buFont typeface="Wingdings" charset="2"/>
              <a:buChar char="§"/>
              <a:defRPr sz="2000"/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charset="2"/>
              <a:buChar char="§"/>
              <a:defRPr sz="1600"/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964566"/>
            <a:ext cx="3924300" cy="369355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2400"/>
            </a:lvl1pPr>
            <a:lvl2pPr marL="742950" indent="-285750">
              <a:buClr>
                <a:schemeClr val="accent1"/>
              </a:buClr>
              <a:buFont typeface="Wingdings" charset="2"/>
              <a:buChar char="§"/>
              <a:defRPr sz="2000"/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charset="2"/>
              <a:buChar char="§"/>
              <a:defRPr sz="1600"/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3C7850-B1CF-498D-A2C2-66E6B1B7E6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4857428"/>
            <a:ext cx="58674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</a:t>
            </a:r>
            <a:fld id="{75472711-4FCB-2141-A321-C0607E7142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4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7B03068-9565-4AFB-941B-F7D2D8554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4857428"/>
            <a:ext cx="58674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</a:t>
            </a:r>
            <a:fld id="{75472711-4FCB-2141-A321-C0607E7142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55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45E9F9E-EDF6-48F2-96F3-F2713B46F9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4857428"/>
            <a:ext cx="58674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</a:t>
            </a:r>
            <a:fld id="{75472711-4FCB-2141-A321-C0607E7142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806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" y="1836831"/>
            <a:ext cx="9143999" cy="1469839"/>
          </a:xfrm>
          <a:prstGeom prst="rect">
            <a:avLst/>
          </a:prstGeom>
          <a:solidFill>
            <a:srgbClr val="0D6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2844800" y="1836766"/>
            <a:ext cx="6299200" cy="146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en-US" sz="3600" b="0" i="0" baseline="0">
                <a:solidFill>
                  <a:srgbClr val="FFFFFF"/>
                </a:solidFill>
                <a:cs typeface="Myriad Pro Cond"/>
              </a:defRPr>
            </a:lvl1pPr>
          </a:lstStyle>
          <a:p>
            <a:pPr marL="0" lvl="0" algn="l"/>
            <a:r>
              <a:rPr lang="en-US" dirty="0"/>
              <a:t>Click to edit Master title style</a:t>
            </a:r>
          </a:p>
        </p:txBody>
      </p:sp>
      <p:pic>
        <p:nvPicPr>
          <p:cNvPr id="15" name="Picture 14" descr="Generic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3" t="19035" r="2681"/>
          <a:stretch/>
        </p:blipFill>
        <p:spPr>
          <a:xfrm>
            <a:off x="338667" y="1833591"/>
            <a:ext cx="2209523" cy="147301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836766"/>
            <a:ext cx="338667" cy="14698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6553" y="0"/>
            <a:ext cx="0" cy="514350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0" y="3306670"/>
            <a:ext cx="9144001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01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784" y="2495550"/>
            <a:ext cx="1556362" cy="48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6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196256"/>
            <a:ext cx="8178800" cy="479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l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964565"/>
            <a:ext cx="8178800" cy="3638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</a:pPr>
            <a:r>
              <a:rPr lang="en-US"/>
              <a:t>Click to edit Master text styles</a:t>
            </a:r>
          </a:p>
          <a:p>
            <a:pPr marL="742950" lvl="1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</a:pPr>
            <a:r>
              <a:rPr lang="en-US"/>
              <a:t>Second level</a:t>
            </a:r>
          </a:p>
          <a:p>
            <a:pPr marL="1143000" lvl="2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</a:pPr>
            <a:r>
              <a:rPr lang="en-US"/>
              <a:t>Third level</a:t>
            </a:r>
          </a:p>
          <a:p>
            <a:pPr marL="1600200" lvl="3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</a:pPr>
            <a:r>
              <a:rPr lang="en-US"/>
              <a:t>Fourth level</a:t>
            </a:r>
          </a:p>
          <a:p>
            <a:pPr marL="2057400" lvl="4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</a:pPr>
            <a:r>
              <a:rPr lang="en-US"/>
              <a:t>Fifth level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1" y="4806948"/>
            <a:ext cx="336552" cy="336552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rgbClr val="0D6FB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4806948"/>
            <a:ext cx="8229600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1"/>
                </a:gs>
                <a:gs pos="100000">
                  <a:prstClr val="white"/>
                </a:gs>
              </a:gsLst>
              <a:lin ang="0" scaled="0"/>
              <a:tileRect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336553" y="901065"/>
            <a:ext cx="0" cy="4242435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1"/>
                </a:gs>
                <a:gs pos="100000">
                  <a:prstClr val="white"/>
                </a:gs>
              </a:gsLst>
              <a:lin ang="5400000" scaled="0"/>
              <a:tileRect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C302F05-FC7D-4C62-A8EE-6F637C6C7C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4857428"/>
            <a:ext cx="586740" cy="25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  </a:t>
            </a:r>
            <a:fld id="{75472711-4FCB-2141-A321-C0607E714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3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12" r:id="rId1"/>
    <p:sldLayoutId id="2147493514" r:id="rId2"/>
    <p:sldLayoutId id="2147493516" r:id="rId3"/>
    <p:sldLayoutId id="2147493517" r:id="rId4"/>
    <p:sldLayoutId id="2147493558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lang="en-US" sz="2800" b="0" i="0" kern="1200">
          <a:solidFill>
            <a:srgbClr val="0D6FBD"/>
          </a:solidFill>
          <a:latin typeface="+mj-lt"/>
          <a:ea typeface="+mj-ea"/>
          <a:cs typeface="Myriad Pro Con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+mj-lt"/>
          <a:ea typeface="+mn-ea"/>
          <a:cs typeface="Myriad Pro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lang="en-US" sz="2000" i="0" kern="1200" dirty="0" smtClean="0">
          <a:solidFill>
            <a:schemeClr val="tx1"/>
          </a:solidFill>
          <a:latin typeface="+mj-lt"/>
          <a:ea typeface="+mn-ea"/>
          <a:cs typeface="Myriad Pro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lang="en-US" sz="1800" kern="1200" dirty="0" smtClean="0">
          <a:solidFill>
            <a:schemeClr val="tx1"/>
          </a:solidFill>
          <a:latin typeface="+mj-lt"/>
          <a:ea typeface="+mn-ea"/>
          <a:cs typeface="Myriad Pro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lang="en-US" sz="1600" kern="1200" dirty="0" smtClean="0">
          <a:solidFill>
            <a:schemeClr val="tx1"/>
          </a:solidFill>
          <a:latin typeface="+mj-lt"/>
          <a:ea typeface="+mn-ea"/>
          <a:cs typeface="Myriad Pro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»"/>
        <a:defRPr lang="en-US" sz="1600" i="1" kern="1200" dirty="0">
          <a:solidFill>
            <a:schemeClr val="tx1"/>
          </a:solidFill>
          <a:latin typeface="+mj-lt"/>
          <a:ea typeface="+mn-ea"/>
          <a:cs typeface="Myriad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5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0.pn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19.png"/><Relationship Id="rId5" Type="http://schemas.openxmlformats.org/officeDocument/2006/relationships/image" Target="../media/image130.png"/><Relationship Id="rId10" Type="http://schemas.openxmlformats.org/officeDocument/2006/relationships/image" Target="../media/image18.png"/><Relationship Id="rId4" Type="http://schemas.openxmlformats.org/officeDocument/2006/relationships/image" Target="../media/image120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June 4, 2019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1" y="856439"/>
            <a:ext cx="6939280" cy="1291960"/>
          </a:xfrm>
        </p:spPr>
        <p:txBody>
          <a:bodyPr/>
          <a:lstStyle/>
          <a:p>
            <a:r>
              <a:rPr lang="en-US" sz="3200" dirty="0"/>
              <a:t>Traffic and Revenue Forecasts for I-95 Express Lanes in South Florida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535278" y="408878"/>
            <a:ext cx="1691439" cy="1637921"/>
          </a:xfrm>
        </p:spPr>
        <p:txBody>
          <a:bodyPr/>
          <a:lstStyle/>
          <a:p>
            <a:r>
              <a:rPr lang="en-US" sz="1100" dirty="0"/>
              <a:t>Phani Jammalamadaka, PE, PMP </a:t>
            </a:r>
          </a:p>
          <a:p>
            <a:r>
              <a:rPr lang="en-US" sz="1100" b="1" dirty="0"/>
              <a:t>Ozge Cavusoglu, </a:t>
            </a:r>
            <a:br>
              <a:rPr lang="en-US" sz="1100" b="1" dirty="0"/>
            </a:br>
            <a:r>
              <a:rPr lang="en-US" sz="1100" b="1" dirty="0"/>
              <a:t>PhD, PTP</a:t>
            </a:r>
          </a:p>
          <a:p>
            <a:r>
              <a:rPr lang="en-US" sz="1100" dirty="0">
                <a:cs typeface="Calibri"/>
              </a:rPr>
              <a:t>Negaar Minaei</a:t>
            </a:r>
          </a:p>
        </p:txBody>
      </p:sp>
      <p:pic>
        <p:nvPicPr>
          <p:cNvPr id="6" name="Content Placeholder 5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0AC218C8-342E-43C1-8E20-701AF1C157E9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5169020" y="4221672"/>
            <a:ext cx="1330553" cy="665277"/>
          </a:xfrm>
        </p:spPr>
      </p:pic>
      <p:pic>
        <p:nvPicPr>
          <p:cNvPr id="8" name="Picture 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924125ED-14A6-492E-803F-8DB8486E0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193" y="4066478"/>
            <a:ext cx="801380" cy="97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5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08000" y="130941"/>
            <a:ext cx="8178800" cy="47982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Adjusted Study Toll Pricing Curve Assumptions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342900">
              <a:defRPr/>
            </a:pPr>
            <a:fld id="{75472711-4FCB-2141-A321-C0607E714264}" type="slidenum">
              <a:rPr lang="en-US" sz="750" b="1">
                <a:solidFill>
                  <a:prstClr val="white"/>
                </a:solidFill>
                <a:latin typeface="Arial Narrow" panose="020B0606020202030204" pitchFamily="34" charset="0"/>
              </a:rPr>
              <a:pPr defTabSz="342900">
                <a:defRPr/>
              </a:pPr>
              <a:t>10</a:t>
            </a:fld>
            <a:endParaRPr lang="en-US" sz="75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DB8E52-7D48-414B-A520-C858285FD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10763"/>
            <a:ext cx="8434877" cy="415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6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8"/>
          <p:cNvSpPr>
            <a:spLocks noGrp="1"/>
          </p:cNvSpPr>
          <p:nvPr>
            <p:ph type="title"/>
          </p:nvPr>
        </p:nvSpPr>
        <p:spPr>
          <a:xfrm>
            <a:off x="508000" y="269479"/>
            <a:ext cx="8178800" cy="479822"/>
          </a:xfrm>
        </p:spPr>
        <p:txBody>
          <a:bodyPr/>
          <a:lstStyle/>
          <a:p>
            <a:r>
              <a:rPr lang="en-US" altLang="en-US" dirty="0"/>
              <a:t>ELToD Model Features</a:t>
            </a:r>
            <a:r>
              <a:rPr lang="en-US" altLang="en-US" baseline="30000" dirty="0"/>
              <a:t>1</a:t>
            </a:r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8000" y="726020"/>
            <a:ext cx="8178800" cy="1588556"/>
          </a:xfrm>
        </p:spPr>
        <p:txBody>
          <a:bodyPr vert="horz" lIns="68580" tIns="34290" rIns="68580" bIns="34290" rtlCol="0" anchor="t">
            <a:normAutofit fontScale="92500" lnSpcReduction="20000"/>
          </a:bodyPr>
          <a:lstStyle/>
          <a:p>
            <a:pPr marL="342424" indent="-342424"/>
            <a:r>
              <a:rPr lang="en-US" dirty="0"/>
              <a:t>Toll Choice Model</a:t>
            </a:r>
          </a:p>
          <a:p>
            <a:pPr marL="685800" lvl="1" indent="-284163"/>
            <a:r>
              <a:rPr lang="en-US" sz="1988" dirty="0"/>
              <a:t>Decision making during trip via decision making nodes.</a:t>
            </a:r>
            <a:endParaRPr lang="en-US" sz="1988" dirty="0">
              <a:cs typeface="Calibri"/>
            </a:endParaRPr>
          </a:p>
          <a:p>
            <a:pPr marL="342424" indent="-342424"/>
            <a:r>
              <a:rPr lang="en-US" altLang="en-US" dirty="0"/>
              <a:t>Dynamic Toll Rates for Express Lanes</a:t>
            </a:r>
            <a:endParaRPr lang="en-US" altLang="en-US" dirty="0">
              <a:cs typeface="Calibri"/>
            </a:endParaRPr>
          </a:p>
          <a:p>
            <a:pPr marL="685800" lvl="1" indent="-228600"/>
            <a:r>
              <a:rPr lang="en-US" altLang="en-US" dirty="0"/>
              <a:t>Static tolls used for toll facilities on the network.</a:t>
            </a:r>
            <a:endParaRPr lang="en-US" altLang="en-US" dirty="0">
              <a:cs typeface="Calibri"/>
            </a:endParaRPr>
          </a:p>
          <a:p>
            <a:pPr marL="342424" indent="-342424"/>
            <a:r>
              <a:rPr lang="en-US" altLang="en-US" dirty="0"/>
              <a:t>15-minute Trip Tables</a:t>
            </a:r>
            <a:endParaRPr lang="en-US" altLang="en-US" dirty="0">
              <a:cs typeface="Calibri"/>
            </a:endParaRPr>
          </a:p>
          <a:p>
            <a:pPr marL="342424" indent="-342424"/>
            <a:endParaRPr lang="en-US" altLang="en-US" dirty="0">
              <a:cs typeface="Calibri"/>
            </a:endParaRPr>
          </a:p>
          <a:p>
            <a:pPr marL="342424" indent="-342424"/>
            <a:endParaRPr lang="en-US" altLang="en-US" dirty="0">
              <a:cs typeface="Calibri"/>
            </a:endParaRPr>
          </a:p>
          <a:p>
            <a:pPr marL="342424" indent="-342424"/>
            <a:endParaRPr lang="en-US" altLang="en-US" dirty="0">
              <a:cs typeface="Calibri"/>
            </a:endParaRPr>
          </a:p>
          <a:p>
            <a:pPr marL="342424" indent="-342424"/>
            <a:endParaRPr lang="en-US" altLang="en-US" dirty="0">
              <a:cs typeface="Calibri"/>
            </a:endParaRPr>
          </a:p>
          <a:p>
            <a:pPr marL="342424" indent="-342424"/>
            <a:endParaRPr lang="en-US" dirty="0">
              <a:cs typeface="Calibri"/>
            </a:endParaRPr>
          </a:p>
          <a:p>
            <a:pPr marL="342424" indent="-342424"/>
            <a:endParaRPr lang="en-US" dirty="0">
              <a:cs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13DA14-1423-43E6-8FE5-61B7EACD60F8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A0CDF5FE-1541-474A-BDD1-4B5B58323345}"/>
                  </a:ext>
                </a:extLst>
              </p:cNvPr>
              <p:cNvSpPr txBox="1"/>
              <p:nvPr/>
            </p:nvSpPr>
            <p:spPr>
              <a:xfrm>
                <a:off x="867381" y="2322363"/>
                <a:ext cx="5629785" cy="1049145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𝑬𝒙𝒑𝒓𝒆𝒔𝒔</m:t>
                      </m:r>
                      <m:r>
                        <a:rPr lang="en-US" sz="1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𝑳𝒂𝒏𝒆</m:t>
                      </m:r>
                      <m:r>
                        <a:rPr lang="en-US" sz="1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𝑺𝒉𝒂𝒓𝒆</m:t>
                      </m:r>
                      <m:r>
                        <a:rPr lang="en-US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1+ </m:t>
                          </m:r>
                          <m:sSup>
                            <m:sSupPr>
                              <m:ctrlPr>
                                <a:rPr lang="en-US" sz="1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(−1∗</m:t>
                              </m:r>
                              <m:d>
                                <m:dPr>
                                  <m:ctrlPr>
                                    <a:rPr lang="en-US" sz="15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5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sz="15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𝐶𝑜𝑛𝑠𝑡𝑎𝑛𝑡</m:t>
                                      </m:r>
                                    </m:sub>
                                  </m:sSub>
                                  <m:r>
                                    <a:rPr lang="en-US" sz="15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+</m:t>
                                  </m:r>
                                  <m:sSub>
                                    <m:sSubPr>
                                      <m:ctrlPr>
                                        <a:rPr lang="en-US" sz="15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15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sz="15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𝑇𝑖𝑚𝑒</m:t>
                                      </m:r>
                                    </m:sub>
                                  </m:sSub>
                                  <m:r>
                                    <a:rPr lang="en-US" sz="15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  <m:r>
                                    <a:rPr lang="en-US" sz="15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𝑇𝑖𝑚𝑒</m:t>
                                  </m:r>
                                  <m:r>
                                    <a:rPr lang="en-US" sz="15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+ </m:t>
                                  </m:r>
                                  <m:sSub>
                                    <m:sSubPr>
                                      <m:ctrlPr>
                                        <a:rPr lang="en-US" sz="15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sz="15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𝑇𝑜𝑙𝑙</m:t>
                                      </m:r>
                                    </m:sub>
                                  </m:sSub>
                                  <m:r>
                                    <a:rPr lang="en-US" sz="15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  <m:r>
                                    <a:rPr lang="en-US" sz="15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𝑇𝑜𝑙𝑙</m:t>
                                  </m:r>
                                  <m:r>
                                    <a:rPr lang="en-US" sz="15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+</m:t>
                                  </m:r>
                                  <m:sSub>
                                    <m:sSubPr>
                                      <m:ctrlPr>
                                        <a:rPr lang="en-US" sz="15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sz="15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𝑅𝑒𝑙𝑖𝑎𝑏𝑖𝑙𝑖𝑡𝑦</m:t>
                                      </m:r>
                                    </m:sub>
                                  </m:sSub>
                                  <m:r>
                                    <a:rPr lang="en-US" sz="15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  <m:r>
                                    <a:rPr lang="en-US" sz="15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𝑅𝑒𝑙𝑖𝑎𝑏𝑖𝑙𝑖𝑡𝑦</m:t>
                                  </m:r>
                                  <m:r>
                                    <a:rPr lang="en-US" sz="15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en-US" sz="15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US" sz="15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5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A0CDF5FE-1541-474A-BDD1-4B5B58323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381" y="2322363"/>
                <a:ext cx="5629785" cy="10491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7CE24E6-0653-4E86-A2FF-83D0AF84D71A}"/>
                  </a:ext>
                </a:extLst>
              </p:cNvPr>
              <p:cNvSpPr/>
              <p:nvPr/>
            </p:nvSpPr>
            <p:spPr>
              <a:xfrm>
                <a:off x="4002693" y="3469539"/>
                <a:ext cx="3035928" cy="300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350" i="1">
                          <a:latin typeface="Cambria Math" panose="02040503050406030204" pitchFamily="18" charset="0"/>
                        </a:rPr>
                        <m:t>β</m:t>
                      </m:r>
                      <m:r>
                        <a:rPr lang="en-US" sz="1350" i="1" baseline="-25000">
                          <a:latin typeface="Cambria Math" panose="02040503050406030204" pitchFamily="18" charset="0"/>
                        </a:rPr>
                        <m:t>𝑅𝑒𝑙𝑖𝑎𝑏𝑖𝑙𝑖𝑡𝑦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𝑅𝑒𝑙𝑖𝑎𝑏𝑖𝑙𝑖𝑡𝑦𝑅𝑎𝑡𝑖𝑜</m:t>
                      </m:r>
                      <m:r>
                        <a:rPr lang="en-US" sz="135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sub>
                      </m:sSub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7CE24E6-0653-4E86-A2FF-83D0AF84D7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693" y="3469539"/>
                <a:ext cx="3035928" cy="300082"/>
              </a:xfrm>
              <a:prstGeom prst="rect">
                <a:avLst/>
              </a:prstGeom>
              <a:blipFill>
                <a:blip r:embed="rId4"/>
                <a:stretch>
                  <a:fillRect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F471A5E-76DC-4C4B-A0B8-06284DF3B005}"/>
                  </a:ext>
                </a:extLst>
              </p:cNvPr>
              <p:cNvSpPr/>
              <p:nvPr/>
            </p:nvSpPr>
            <p:spPr>
              <a:xfrm>
                <a:off x="4002693" y="3779580"/>
                <a:ext cx="3260309" cy="300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𝑅𝑒𝑙𝑖𝑎𝑏𝑖𝑙𝑖𝑡𝑦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135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𝑑𝑒𝑙𝑎𝑦</m:t>
                      </m:r>
                      <m:r>
                        <a:rPr lang="en-US" sz="135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𝑑𝑖𝑠𝑡𝑎𝑛𝑐𝑒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F471A5E-76DC-4C4B-A0B8-06284DF3B0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693" y="3779580"/>
                <a:ext cx="3260309" cy="300082"/>
              </a:xfrm>
              <a:prstGeom prst="rect">
                <a:avLst/>
              </a:prstGeom>
              <a:blipFill>
                <a:blip r:embed="rId5"/>
                <a:stretch>
                  <a:fillRect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1F185BA-FFD7-4709-B5E0-FABEFA2393BF}"/>
                  </a:ext>
                </a:extLst>
              </p:cNvPr>
              <p:cNvSpPr/>
              <p:nvPr/>
            </p:nvSpPr>
            <p:spPr>
              <a:xfrm>
                <a:off x="4002692" y="4455217"/>
                <a:ext cx="3565601" cy="300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𝑅𝑒𝑙𝑖𝑎𝑏𝑖𝑙𝑖𝑡𝑦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𝑇𝑖𝑚𝑒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𝐶𝑜𝑒𝑓𝑓𝑖𝑐𝑖𝑒𝑛𝑡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𝐺𝑎𝑚𝑚𝑎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1F185BA-FFD7-4709-B5E0-FABEFA2393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692" y="4455217"/>
                <a:ext cx="3565601" cy="300082"/>
              </a:xfrm>
              <a:prstGeom prst="rect">
                <a:avLst/>
              </a:prstGeom>
              <a:blipFill>
                <a:blip r:embed="rId6"/>
                <a:stretch>
                  <a:fillRect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D57FFCF-B4B9-4A7D-B995-2E50407D0CC3}"/>
                  </a:ext>
                </a:extLst>
              </p:cNvPr>
              <p:cNvSpPr/>
              <p:nvPr/>
            </p:nvSpPr>
            <p:spPr>
              <a:xfrm>
                <a:off x="4002693" y="4117398"/>
                <a:ext cx="3565601" cy="300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𝑅𝑒𝑙𝑖𝑎𝑏𝑖𝑙𝑖𝑡𝑦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𝐷𝑖𝑠𝑡𝑎𝑛𝑐𝑒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𝐶𝑜𝑒𝑓𝑓𝑖𝑐𝑖𝑒𝑛𝑡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𝐸𝑇𝐴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D57FFCF-B4B9-4A7D-B995-2E50407D0C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693" y="4117398"/>
                <a:ext cx="3565601" cy="300082"/>
              </a:xfrm>
              <a:prstGeom prst="rect">
                <a:avLst/>
              </a:prstGeom>
              <a:blipFill>
                <a:blip r:embed="rId7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28094E7-53AA-4B14-9C23-0FC2748B2B65}"/>
                  </a:ext>
                </a:extLst>
              </p:cNvPr>
              <p:cNvSpPr/>
              <p:nvPr/>
            </p:nvSpPr>
            <p:spPr>
              <a:xfrm>
                <a:off x="424388" y="3766126"/>
                <a:ext cx="2793683" cy="300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350" i="1">
                          <a:latin typeface="Cambria Math" panose="02040503050406030204" pitchFamily="18" charset="0"/>
                        </a:rPr>
                        <m:t>β</m:t>
                      </m:r>
                      <m:r>
                        <a:rPr lang="en-US" sz="1350" i="1" baseline="-25000">
                          <a:latin typeface="Cambria Math" panose="02040503050406030204" pitchFamily="18" charset="0"/>
                        </a:rPr>
                        <m:t>𝑇𝑖𝑚𝑒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𝑇𝑖𝑚𝑒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𝐶𝑜𝑒𝑓𝑓𝑖𝑐𝑖𝑒𝑛𝑡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28094E7-53AA-4B14-9C23-0FC2748B2B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88" y="3766126"/>
                <a:ext cx="2793683" cy="300082"/>
              </a:xfrm>
              <a:prstGeom prst="rect">
                <a:avLst/>
              </a:prstGeom>
              <a:blipFill>
                <a:blip r:embed="rId8"/>
                <a:stretch>
                  <a:fillRect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F583C2E-E089-4D1A-A520-FE3B0B46D4B1}"/>
                  </a:ext>
                </a:extLst>
              </p:cNvPr>
              <p:cNvSpPr/>
              <p:nvPr/>
            </p:nvSpPr>
            <p:spPr>
              <a:xfrm>
                <a:off x="424388" y="4096621"/>
                <a:ext cx="2793683" cy="300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350" i="1">
                          <a:latin typeface="Cambria Math" panose="02040503050406030204" pitchFamily="18" charset="0"/>
                        </a:rPr>
                        <m:t>β</m:t>
                      </m:r>
                      <m:r>
                        <a:rPr lang="en-US" sz="1350" i="1" baseline="-25000">
                          <a:latin typeface="Cambria Math" panose="02040503050406030204" pitchFamily="18" charset="0"/>
                        </a:rPr>
                        <m:t>𝑇𝑜𝑙𝑙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𝑇𝑜𝑙𝑙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𝐶𝑜𝑒𝑓𝑓𝑖𝑐𝑖𝑒𝑛𝑡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F583C2E-E089-4D1A-A520-FE3B0B46D4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88" y="4096621"/>
                <a:ext cx="2793683" cy="300082"/>
              </a:xfrm>
              <a:prstGeom prst="rect">
                <a:avLst/>
              </a:prstGeom>
              <a:blipFill>
                <a:blip r:embed="rId9"/>
                <a:stretch>
                  <a:fillRect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3C405CB-DA91-48F1-8B09-98352E255298}"/>
                  </a:ext>
                </a:extLst>
              </p:cNvPr>
              <p:cNvSpPr/>
              <p:nvPr/>
            </p:nvSpPr>
            <p:spPr>
              <a:xfrm>
                <a:off x="424388" y="4424110"/>
                <a:ext cx="2914805" cy="300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350" i="1">
                          <a:latin typeface="Cambria Math" panose="02040503050406030204" pitchFamily="18" charset="0"/>
                        </a:rPr>
                        <m:t>β</m:t>
                      </m:r>
                      <m:r>
                        <a:rPr lang="en-US" sz="1350" i="1" baseline="-25000">
                          <a:latin typeface="Cambria Math" panose="02040503050406030204" pitchFamily="18" charset="0"/>
                        </a:rPr>
                        <m:t>𝑅𝑒𝑙𝑖𝑎𝑏𝑖𝑙𝑖𝑡𝑦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𝑅𝑒𝑙𝑖𝑎𝑏𝑖𝑙𝑖𝑡𝑦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𝐶𝑜𝑒𝑓𝑓𝑖𝑐𝑖𝑒𝑛𝑡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3C405CB-DA91-48F1-8B09-98352E2552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88" y="4424110"/>
                <a:ext cx="2914805" cy="300082"/>
              </a:xfrm>
              <a:prstGeom prst="rect">
                <a:avLst/>
              </a:prstGeom>
              <a:blipFill>
                <a:blip r:embed="rId10"/>
                <a:stretch>
                  <a:fillRect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019AB14-9524-40BE-B83F-D9EDB3C58666}"/>
                  </a:ext>
                </a:extLst>
              </p:cNvPr>
              <p:cNvSpPr/>
              <p:nvPr/>
            </p:nvSpPr>
            <p:spPr>
              <a:xfrm>
                <a:off x="424389" y="3469539"/>
                <a:ext cx="3035928" cy="300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350" i="1">
                          <a:latin typeface="Cambria Math" panose="02040503050406030204" pitchFamily="18" charset="0"/>
                        </a:rPr>
                        <m:t>β</m:t>
                      </m:r>
                      <m:r>
                        <a:rPr lang="en-US" sz="1350" i="1" baseline="-25000">
                          <a:latin typeface="Cambria Math" panose="02040503050406030204" pitchFamily="18" charset="0"/>
                        </a:rPr>
                        <m:t>𝐶𝑜𝑛𝑠𝑡𝑎𝑛𝑡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𝑇𝑜𝑙𝑙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𝐶𝑜𝑛𝑠𝑡𝑎𝑛𝑡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𝐶𝑜𝑒𝑓𝑓𝑖𝑐𝑖𝑒𝑛𝑡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019AB14-9524-40BE-B83F-D9EDB3C586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89" y="3469539"/>
                <a:ext cx="3035928" cy="300082"/>
              </a:xfrm>
              <a:prstGeom prst="rect">
                <a:avLst/>
              </a:prstGeom>
              <a:blipFill>
                <a:blip r:embed="rId11"/>
                <a:stretch>
                  <a:fillRect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BA33F82A-6F00-47C8-AF0D-DECAF5044FC9}"/>
              </a:ext>
            </a:extLst>
          </p:cNvPr>
          <p:cNvSpPr txBox="1"/>
          <p:nvPr/>
        </p:nvSpPr>
        <p:spPr>
          <a:xfrm>
            <a:off x="586377" y="4904002"/>
            <a:ext cx="61917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 dirty="0">
                <a:latin typeface="+mj-lt"/>
              </a:rPr>
              <a:t>1</a:t>
            </a:r>
            <a:r>
              <a:rPr lang="en-US" sz="900" dirty="0">
                <a:latin typeface="+mj-lt"/>
              </a:rPr>
              <a:t> </a:t>
            </a:r>
            <a:r>
              <a:rPr lang="en-US" sz="900" spc="-30" dirty="0">
                <a:latin typeface="+mj-lt"/>
                <a:cs typeface="Arial"/>
              </a:rPr>
              <a:t>ELToD Model v2.1 User Guide and Documentation. Florida Department of Transportation (FDOT), March 2016.</a:t>
            </a:r>
            <a:endParaRPr lang="en-US" sz="900" b="1" spc="-30" dirty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8801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8"/>
          <p:cNvSpPr>
            <a:spLocks noGrp="1"/>
          </p:cNvSpPr>
          <p:nvPr>
            <p:ph type="title"/>
          </p:nvPr>
        </p:nvSpPr>
        <p:spPr>
          <a:xfrm>
            <a:off x="508000" y="269479"/>
            <a:ext cx="8178800" cy="479822"/>
          </a:xfrm>
        </p:spPr>
        <p:txBody>
          <a:bodyPr/>
          <a:lstStyle/>
          <a:p>
            <a:r>
              <a:rPr lang="en-US" altLang="en-US" dirty="0"/>
              <a:t>Perceived Time in ELToD Model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8000" y="749300"/>
            <a:ext cx="5469890" cy="4016202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342424" indent="-342424">
              <a:lnSpc>
                <a:spcPct val="80000"/>
              </a:lnSpc>
              <a:tabLst>
                <a:tab pos="266700" algn="l"/>
              </a:tabLst>
            </a:pPr>
            <a:r>
              <a:rPr lang="en-US" sz="2200" b="1" dirty="0"/>
              <a:t>Perceived Time</a:t>
            </a:r>
            <a:r>
              <a:rPr lang="en-US" altLang="en-US" sz="2200" b="1" baseline="30000" dirty="0"/>
              <a:t>1</a:t>
            </a:r>
            <a:r>
              <a:rPr lang="en-US" sz="2200" dirty="0"/>
              <a:t>: ELToD model takes into account perceived time of travelers. </a:t>
            </a:r>
          </a:p>
          <a:p>
            <a:pPr marL="685800" lvl="1" indent="-228600">
              <a:buFont typeface="Wingdings" panose="05000000000000000000" pitchFamily="2" charset="2"/>
              <a:buChar char="§"/>
              <a:tabLst>
                <a:tab pos="266700" algn="l"/>
              </a:tabLst>
            </a:pPr>
            <a:r>
              <a:rPr lang="en-US" b="1" spc="-30" dirty="0">
                <a:cs typeface="Arial"/>
              </a:rPr>
              <a:t>Max: </a:t>
            </a:r>
            <a:r>
              <a:rPr lang="en-US" spc="-30" dirty="0">
                <a:cs typeface="Arial"/>
              </a:rPr>
              <a:t>defines the maximum travel time weight for the model.</a:t>
            </a:r>
          </a:p>
          <a:p>
            <a:pPr marL="685800" lvl="1" indent="-228600">
              <a:buFont typeface="Wingdings" panose="05000000000000000000" pitchFamily="2" charset="2"/>
              <a:buChar char="§"/>
              <a:tabLst>
                <a:tab pos="266700" algn="l"/>
              </a:tabLst>
            </a:pPr>
            <a:r>
              <a:rPr lang="en-US" b="1" spc="-30" dirty="0">
                <a:cs typeface="Arial"/>
              </a:rPr>
              <a:t>k: </a:t>
            </a:r>
            <a:r>
              <a:rPr lang="en-US" spc="-30" dirty="0">
                <a:cs typeface="Arial"/>
              </a:rPr>
              <a:t>determines how rapidly the travel time weights increase as the V/C ratio approaches the midpoint value for each network link. </a:t>
            </a:r>
          </a:p>
          <a:p>
            <a:pPr marL="685800" lvl="1" indent="-228600">
              <a:buFont typeface="Wingdings" panose="05000000000000000000" pitchFamily="2" charset="2"/>
              <a:buChar char="§"/>
              <a:tabLst>
                <a:tab pos="266700" algn="l"/>
              </a:tabLst>
            </a:pPr>
            <a:r>
              <a:rPr lang="en-US" b="1" spc="-30" dirty="0">
                <a:cs typeface="Arial"/>
              </a:rPr>
              <a:t>v/c: </a:t>
            </a:r>
            <a:r>
              <a:rPr lang="en-US" spc="-30" dirty="0">
                <a:cs typeface="Arial"/>
              </a:rPr>
              <a:t>V/C ratio for the Travel Time Weight is being calculated</a:t>
            </a:r>
          </a:p>
          <a:p>
            <a:pPr marL="685800" lvl="1" indent="-228600">
              <a:buFont typeface="Wingdings" panose="05000000000000000000" pitchFamily="2" charset="2"/>
              <a:buChar char="§"/>
              <a:tabLst>
                <a:tab pos="266700" algn="l"/>
              </a:tabLst>
            </a:pPr>
            <a:r>
              <a:rPr lang="en-US" b="1" spc="-30" dirty="0">
                <a:cs typeface="Arial"/>
              </a:rPr>
              <a:t>Mid: </a:t>
            </a:r>
            <a:r>
              <a:rPr lang="en-US" spc="-30" dirty="0">
                <a:cs typeface="Arial"/>
              </a:rPr>
              <a:t>defines the V/C ratio at which the travel time weights reach their midpoint value.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13DA14-1423-43E6-8FE5-61B7EACD60F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2056FA-6E20-43C4-8313-2071AEDB2BF1}"/>
              </a:ext>
            </a:extLst>
          </p:cNvPr>
          <p:cNvSpPr txBox="1"/>
          <p:nvPr/>
        </p:nvSpPr>
        <p:spPr>
          <a:xfrm>
            <a:off x="397830" y="4874021"/>
            <a:ext cx="61917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 dirty="0">
                <a:latin typeface="+mj-lt"/>
              </a:rPr>
              <a:t>1</a:t>
            </a:r>
            <a:r>
              <a:rPr lang="en-US" sz="900" dirty="0">
                <a:latin typeface="+mj-lt"/>
              </a:rPr>
              <a:t> </a:t>
            </a:r>
            <a:r>
              <a:rPr lang="en-US" sz="900" spc="-30" dirty="0">
                <a:latin typeface="+mj-lt"/>
                <a:cs typeface="Arial"/>
              </a:rPr>
              <a:t>ELToD Model v2.1 User Guide and Documentation. Florida Department of Transportation (FDOT), March 2016.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F428B5C7-0E0C-4456-9798-0B725081692D}"/>
                  </a:ext>
                </a:extLst>
              </p:cNvPr>
              <p:cNvSpPr txBox="1"/>
              <p:nvPr/>
            </p:nvSpPr>
            <p:spPr>
              <a:xfrm>
                <a:off x="6280710" y="749300"/>
                <a:ext cx="2507030" cy="1150465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165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𝑻𝒓𝒂𝒗𝒆𝒍</m:t>
                    </m:r>
                    <m:r>
                      <a:rPr lang="en-US" sz="165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65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𝑻𝒊𝒎𝒆</m:t>
                    </m:r>
                    <m:r>
                      <a:rPr lang="en-US" sz="165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65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𝑾𝒆𝒊𝒈𝒉𝒕</m:t>
                    </m:r>
                    <m:r>
                      <a:rPr lang="en-US" sz="1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1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𝑀𝑎𝑥</m:t>
                        </m:r>
                        <m:r>
                          <a:rPr lang="en-US" sz="1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−1</m:t>
                        </m:r>
                      </m:num>
                      <m:den>
                        <m:r>
                          <a:rPr lang="en-US" sz="1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1+ </m:t>
                        </m:r>
                        <m:sSup>
                          <m:sSupPr>
                            <m:ctrlPr>
                              <a:rPr lang="en-US" sz="16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6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6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(−</m:t>
                            </m:r>
                            <m:r>
                              <a:rPr lang="en-US" sz="16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en-US" sz="16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  <m:d>
                              <m:dPr>
                                <m:ctrlPr>
                                  <a:rPr lang="en-US" sz="16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  <m:r>
                                  <a:rPr lang="en-US" sz="16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/</m:t>
                                </m:r>
                                <m:r>
                                  <a:rPr lang="en-US" sz="16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  <m:r>
                                  <a:rPr lang="en-US" sz="16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16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𝑀𝑖𝑑</m:t>
                                </m:r>
                                <m:r>
                                  <a:rPr lang="en-US" sz="16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d>
                          </m:sup>
                        </m:sSup>
                      </m:den>
                    </m:f>
                  </m:oMath>
                </a14:m>
                <a:r>
                  <a:rPr lang="en-US" sz="165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+1</a:t>
                </a:r>
              </a:p>
              <a:p>
                <a:r>
                  <a:rPr lang="en-US" sz="15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5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F428B5C7-0E0C-4456-9798-0B72508169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710" y="749300"/>
                <a:ext cx="2507030" cy="11504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9722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lose up of a map&#10;&#10;Description generated with high confidence">
            <a:extLst>
              <a:ext uri="{FF2B5EF4-FFF2-40B4-BE49-F238E27FC236}">
                <a16:creationId xmlns:a16="http://schemas.microsoft.com/office/drawing/2014/main" id="{7AF30727-81B7-4230-8BA6-3F2A86DA27F4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2"/>
          <a:stretch/>
        </p:blipFill>
        <p:spPr>
          <a:xfrm>
            <a:off x="5751098" y="2595"/>
            <a:ext cx="3392903" cy="5106314"/>
          </a:xfr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D4B40316-BF65-460A-A7B9-1EC8E95C6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 Florida T&amp;R Modeling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C09E8-905D-4C18-A203-E44331CC6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799990"/>
            <a:ext cx="6167120" cy="409017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ELToD v4 modeling platform</a:t>
            </a:r>
          </a:p>
          <a:p>
            <a:pPr marL="685800" lvl="1" indent="-228600"/>
            <a:r>
              <a:rPr lang="en-US" dirty="0"/>
              <a:t>Regional model – all study corridors in one network along with other Express Lanes (ELs) in South Florida</a:t>
            </a:r>
          </a:p>
          <a:p>
            <a:pPr marL="685800" lvl="1" indent="-228600"/>
            <a:r>
              <a:rPr lang="en-US" dirty="0"/>
              <a:t>Calibrated to reflect recent trends (2017, 2018, </a:t>
            </a:r>
            <a:br>
              <a:rPr lang="en-US" dirty="0"/>
            </a:br>
            <a:r>
              <a:rPr lang="en-US" dirty="0"/>
              <a:t>and 2019)</a:t>
            </a:r>
          </a:p>
          <a:p>
            <a:pPr lvl="2"/>
            <a:r>
              <a:rPr lang="en-US" dirty="0"/>
              <a:t>Traffic, tolls, speeds, roadway capacities</a:t>
            </a:r>
          </a:p>
          <a:p>
            <a:pPr lvl="2"/>
            <a:r>
              <a:rPr lang="en-US" dirty="0"/>
              <a:t>Extensive iterative regional and corridor level calibration</a:t>
            </a:r>
          </a:p>
          <a:p>
            <a:r>
              <a:rPr lang="en-US" dirty="0"/>
              <a:t>30-year T&amp;R forecast </a:t>
            </a:r>
          </a:p>
          <a:p>
            <a:pPr marL="685800" lvl="1" indent="-228600"/>
            <a:r>
              <a:rPr lang="en-US" dirty="0"/>
              <a:t>Baseline Forecast</a:t>
            </a:r>
          </a:p>
          <a:p>
            <a:pPr marL="685800" lvl="1" indent="-228600"/>
            <a:r>
              <a:rPr lang="en-US" dirty="0"/>
              <a:t>Risk Adjusted Forecast using Monte-Carlo analysis</a:t>
            </a:r>
          </a:p>
          <a:p>
            <a:r>
              <a:rPr lang="en-US" dirty="0"/>
              <a:t>Planning Level T&amp;R Study - not intended for use in support of bond financing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287BC61-728F-457E-8134-331DE72FC1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4208" y="4845364"/>
            <a:ext cx="586740" cy="258659"/>
          </a:xfrm>
        </p:spPr>
        <p:txBody>
          <a:bodyPr/>
          <a:lstStyle/>
          <a:p>
            <a:r>
              <a:rPr lang="en-US" b="1" dirty="0"/>
              <a:t>  </a:t>
            </a:r>
            <a:fld id="{75472711-4FCB-2141-A321-C0607E714264}" type="slidenum">
              <a:rPr lang="en-US" b="1" smtClean="0"/>
              <a:pPr/>
              <a:t>13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915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E5AFEB-7F45-4855-9801-C2BF36605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 pitchFamily="34" charset="0"/>
              </a:rPr>
              <a:t>Full-build Configuration of 95-Express</a:t>
            </a:r>
            <a:endParaRPr lang="en-US"/>
          </a:p>
        </p:txBody>
      </p: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A6AE71DF-7DA1-40AD-89ED-B2C6AC79C14B}"/>
              </a:ext>
            </a:extLst>
          </p:cNvPr>
          <p:cNvGrpSpPr/>
          <p:nvPr/>
        </p:nvGrpSpPr>
        <p:grpSpPr>
          <a:xfrm>
            <a:off x="522601" y="713232"/>
            <a:ext cx="7827264" cy="4187952"/>
            <a:chOff x="1325572" y="710269"/>
            <a:chExt cx="6502775" cy="3679783"/>
          </a:xfrm>
        </p:grpSpPr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7CB5A93B-3C00-468D-8CB0-91F98F1EDBF1}"/>
                </a:ext>
              </a:extLst>
            </p:cNvPr>
            <p:cNvGrpSpPr/>
            <p:nvPr/>
          </p:nvGrpSpPr>
          <p:grpSpPr>
            <a:xfrm>
              <a:off x="1325572" y="710269"/>
              <a:ext cx="6502775" cy="3679783"/>
              <a:chOff x="413826" y="809842"/>
              <a:chExt cx="14739626" cy="8340843"/>
            </a:xfrm>
          </p:grpSpPr>
          <p:sp>
            <p:nvSpPr>
              <p:cNvPr id="290" name="Rectangle 289">
                <a:extLst>
                  <a:ext uri="{FF2B5EF4-FFF2-40B4-BE49-F238E27FC236}">
                    <a16:creationId xmlns:a16="http://schemas.microsoft.com/office/drawing/2014/main" id="{73073792-E13C-43DD-A884-A5B55C0BB0E2}"/>
                  </a:ext>
                </a:extLst>
              </p:cNvPr>
              <p:cNvSpPr/>
              <p:nvPr/>
            </p:nvSpPr>
            <p:spPr bwMode="auto">
              <a:xfrm>
                <a:off x="1699407" y="7780413"/>
                <a:ext cx="813461" cy="17463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  <a:alpha val="7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eaLnBrk="1" hangingPunct="1"/>
                <a:endParaRPr lang="en-US" sz="794">
                  <a:latin typeface="+mj-lt"/>
                </a:endParaRPr>
              </a:p>
            </p:txBody>
          </p:sp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1CC35F4D-1484-4000-BBB9-DCC71184702A}"/>
                  </a:ext>
                </a:extLst>
              </p:cNvPr>
              <p:cNvSpPr/>
              <p:nvPr/>
            </p:nvSpPr>
            <p:spPr bwMode="auto">
              <a:xfrm>
                <a:off x="984692" y="7783212"/>
                <a:ext cx="712992" cy="158759"/>
              </a:xfrm>
              <a:prstGeom prst="rect">
                <a:avLst/>
              </a:prstGeom>
              <a:solidFill>
                <a:schemeClr val="accent6">
                  <a:alpha val="6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eaLnBrk="1" hangingPunct="1"/>
                <a:endParaRPr lang="en-US" sz="794">
                  <a:latin typeface="+mj-lt"/>
                </a:endParaRPr>
              </a:p>
            </p:txBody>
          </p:sp>
          <p:sp>
            <p:nvSpPr>
              <p:cNvPr id="292" name="Rectangle 291">
                <a:extLst>
                  <a:ext uri="{FF2B5EF4-FFF2-40B4-BE49-F238E27FC236}">
                    <a16:creationId xmlns:a16="http://schemas.microsoft.com/office/drawing/2014/main" id="{4FF8A4D6-9B66-495D-9708-36E46E95430B}"/>
                  </a:ext>
                </a:extLst>
              </p:cNvPr>
              <p:cNvSpPr/>
              <p:nvPr/>
            </p:nvSpPr>
            <p:spPr bwMode="auto">
              <a:xfrm>
                <a:off x="2512275" y="7768669"/>
                <a:ext cx="2132489" cy="193675"/>
              </a:xfrm>
              <a:prstGeom prst="rect">
                <a:avLst/>
              </a:prstGeom>
              <a:solidFill>
                <a:schemeClr val="accent1">
                  <a:lumMod val="75000"/>
                  <a:alpha val="5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eaLnBrk="1" hangingPunct="1"/>
                <a:endParaRPr lang="en-US" sz="794">
                  <a:latin typeface="+mj-lt"/>
                </a:endParaRPr>
              </a:p>
            </p:txBody>
          </p:sp>
          <p:sp>
            <p:nvSpPr>
              <p:cNvPr id="293" name="Rectangle 292">
                <a:extLst>
                  <a:ext uri="{FF2B5EF4-FFF2-40B4-BE49-F238E27FC236}">
                    <a16:creationId xmlns:a16="http://schemas.microsoft.com/office/drawing/2014/main" id="{DC91EF6A-BDA7-430C-BF62-FAE8BB8C1AAB}"/>
                  </a:ext>
                </a:extLst>
              </p:cNvPr>
              <p:cNvSpPr/>
              <p:nvPr/>
            </p:nvSpPr>
            <p:spPr bwMode="auto">
              <a:xfrm>
                <a:off x="1791998" y="5021907"/>
                <a:ext cx="2041814" cy="193675"/>
              </a:xfrm>
              <a:prstGeom prst="rect">
                <a:avLst/>
              </a:prstGeom>
              <a:solidFill>
                <a:srgbClr val="9BBB3B">
                  <a:alpha val="4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eaLnBrk="1" hangingPunct="1"/>
                <a:endParaRPr lang="en-US" sz="794">
                  <a:latin typeface="+mj-lt"/>
                </a:endParaRPr>
              </a:p>
            </p:txBody>
          </p:sp>
          <p:sp>
            <p:nvSpPr>
              <p:cNvPr id="294" name="Rectangle 293">
                <a:extLst>
                  <a:ext uri="{FF2B5EF4-FFF2-40B4-BE49-F238E27FC236}">
                    <a16:creationId xmlns:a16="http://schemas.microsoft.com/office/drawing/2014/main" id="{B03766BA-694B-4F15-835E-DFCC979FC43E}"/>
                  </a:ext>
                </a:extLst>
              </p:cNvPr>
              <p:cNvSpPr/>
              <p:nvPr/>
            </p:nvSpPr>
            <p:spPr bwMode="auto">
              <a:xfrm>
                <a:off x="4643945" y="7770555"/>
                <a:ext cx="3089472" cy="193675"/>
              </a:xfrm>
              <a:prstGeom prst="rect">
                <a:avLst/>
              </a:prstGeom>
              <a:solidFill>
                <a:srgbClr val="FF99FF">
                  <a:alpha val="80000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eaLnBrk="1" hangingPunct="1"/>
                <a:endParaRPr lang="en-US" sz="794">
                  <a:latin typeface="+mj-lt"/>
                </a:endParaRPr>
              </a:p>
            </p:txBody>
          </p:sp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id="{A0677204-F036-4CFC-874F-01930DDE7943}"/>
                  </a:ext>
                </a:extLst>
              </p:cNvPr>
              <p:cNvSpPr/>
              <p:nvPr/>
            </p:nvSpPr>
            <p:spPr bwMode="auto">
              <a:xfrm>
                <a:off x="5792814" y="5016361"/>
                <a:ext cx="1986293" cy="193675"/>
              </a:xfrm>
              <a:prstGeom prst="rect">
                <a:avLst/>
              </a:prstGeom>
              <a:solidFill>
                <a:srgbClr val="00A1DA">
                  <a:alpha val="24706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eaLnBrk="1" hangingPunct="1"/>
                <a:endParaRPr lang="en-US" sz="794">
                  <a:latin typeface="+mj-lt"/>
                </a:endParaRPr>
              </a:p>
            </p:txBody>
          </p:sp>
          <p:sp>
            <p:nvSpPr>
              <p:cNvPr id="296" name="Rectangle 295">
                <a:extLst>
                  <a:ext uri="{FF2B5EF4-FFF2-40B4-BE49-F238E27FC236}">
                    <a16:creationId xmlns:a16="http://schemas.microsoft.com/office/drawing/2014/main" id="{64ADBC4B-7AD5-4C0F-8EBF-61D4FCB5FCD1}"/>
                  </a:ext>
                </a:extLst>
              </p:cNvPr>
              <p:cNvSpPr/>
              <p:nvPr/>
            </p:nvSpPr>
            <p:spPr bwMode="auto">
              <a:xfrm>
                <a:off x="14165979" y="5005670"/>
                <a:ext cx="502645" cy="193675"/>
              </a:xfrm>
              <a:prstGeom prst="rect">
                <a:avLst/>
              </a:prstGeom>
              <a:solidFill>
                <a:schemeClr val="accent6">
                  <a:alpha val="6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eaLnBrk="1" hangingPunct="1"/>
                <a:endParaRPr lang="en-US" sz="794">
                  <a:latin typeface="+mj-lt"/>
                </a:endParaRPr>
              </a:p>
            </p:txBody>
          </p:sp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8C9FAA1C-FD67-4CF8-BDA7-927FE7A66E3F}"/>
                  </a:ext>
                </a:extLst>
              </p:cNvPr>
              <p:cNvSpPr/>
              <p:nvPr/>
            </p:nvSpPr>
            <p:spPr bwMode="auto">
              <a:xfrm>
                <a:off x="11264437" y="5022080"/>
                <a:ext cx="2908134" cy="176068"/>
              </a:xfrm>
              <a:prstGeom prst="rect">
                <a:avLst/>
              </a:prstGeom>
              <a:solidFill>
                <a:srgbClr val="7EC234">
                  <a:alpha val="49804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eaLnBrk="1" hangingPunct="1"/>
                <a:endParaRPr lang="en-US" sz="794">
                  <a:latin typeface="+mj-lt"/>
                </a:endParaRPr>
              </a:p>
            </p:txBody>
          </p:sp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DA728E26-7A3C-4AA2-8159-76015004DCE8}"/>
                  </a:ext>
                </a:extLst>
              </p:cNvPr>
              <p:cNvSpPr/>
              <p:nvPr/>
            </p:nvSpPr>
            <p:spPr bwMode="auto">
              <a:xfrm>
                <a:off x="7769832" y="5016361"/>
                <a:ext cx="3498639" cy="193675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eaLnBrk="1" hangingPunct="1"/>
                <a:endParaRPr lang="en-US" sz="794">
                  <a:latin typeface="+mj-lt"/>
                </a:endParaRPr>
              </a:p>
            </p:txBody>
          </p:sp>
          <p:grpSp>
            <p:nvGrpSpPr>
              <p:cNvPr id="299" name="Group 298">
                <a:extLst>
                  <a:ext uri="{FF2B5EF4-FFF2-40B4-BE49-F238E27FC236}">
                    <a16:creationId xmlns:a16="http://schemas.microsoft.com/office/drawing/2014/main" id="{727A132F-40A8-4287-AD0E-7DB895A61112}"/>
                  </a:ext>
                </a:extLst>
              </p:cNvPr>
              <p:cNvGrpSpPr/>
              <p:nvPr/>
            </p:nvGrpSpPr>
            <p:grpSpPr>
              <a:xfrm flipH="1">
                <a:off x="12575561" y="2194142"/>
                <a:ext cx="190500" cy="569584"/>
                <a:chOff x="11334750" y="1917700"/>
                <a:chExt cx="190500" cy="569584"/>
              </a:xfrm>
            </p:grpSpPr>
            <p:cxnSp>
              <p:nvCxnSpPr>
                <p:cNvPr id="1006" name="Straight Connector 1005">
                  <a:extLst>
                    <a:ext uri="{FF2B5EF4-FFF2-40B4-BE49-F238E27FC236}">
                      <a16:creationId xmlns:a16="http://schemas.microsoft.com/office/drawing/2014/main" id="{919EDC56-AD85-45DE-9A4F-0FCEBAA73C12}"/>
                    </a:ext>
                  </a:extLst>
                </p:cNvPr>
                <p:cNvCxnSpPr/>
                <p:nvPr/>
              </p:nvCxnSpPr>
              <p:spPr bwMode="auto">
                <a:xfrm flipV="1">
                  <a:off x="11334750" y="1917700"/>
                  <a:ext cx="190500" cy="190500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07" name="Straight Connector 1006">
                  <a:extLst>
                    <a:ext uri="{FF2B5EF4-FFF2-40B4-BE49-F238E27FC236}">
                      <a16:creationId xmlns:a16="http://schemas.microsoft.com/office/drawing/2014/main" id="{A32E16A0-BF86-47CE-86A2-125C3A52B0F5}"/>
                    </a:ext>
                  </a:extLst>
                </p:cNvPr>
                <p:cNvCxnSpPr/>
                <p:nvPr/>
              </p:nvCxnSpPr>
              <p:spPr bwMode="auto">
                <a:xfrm>
                  <a:off x="11334750" y="2296784"/>
                  <a:ext cx="190500" cy="190500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00" name="Group 299">
                <a:extLst>
                  <a:ext uri="{FF2B5EF4-FFF2-40B4-BE49-F238E27FC236}">
                    <a16:creationId xmlns:a16="http://schemas.microsoft.com/office/drawing/2014/main" id="{01C7030F-9ED5-4F93-98BB-6AD84C527849}"/>
                  </a:ext>
                </a:extLst>
              </p:cNvPr>
              <p:cNvGrpSpPr/>
              <p:nvPr/>
            </p:nvGrpSpPr>
            <p:grpSpPr>
              <a:xfrm>
                <a:off x="14173505" y="4826304"/>
                <a:ext cx="190500" cy="569584"/>
                <a:chOff x="11334750" y="1917700"/>
                <a:chExt cx="190500" cy="569584"/>
              </a:xfrm>
            </p:grpSpPr>
            <p:cxnSp>
              <p:nvCxnSpPr>
                <p:cNvPr id="1004" name="Straight Connector 1003">
                  <a:extLst>
                    <a:ext uri="{FF2B5EF4-FFF2-40B4-BE49-F238E27FC236}">
                      <a16:creationId xmlns:a16="http://schemas.microsoft.com/office/drawing/2014/main" id="{B0228C77-FEFD-4296-88D8-A3CF6503A96D}"/>
                    </a:ext>
                  </a:extLst>
                </p:cNvPr>
                <p:cNvCxnSpPr/>
                <p:nvPr/>
              </p:nvCxnSpPr>
              <p:spPr bwMode="auto">
                <a:xfrm flipV="1">
                  <a:off x="11334750" y="1917700"/>
                  <a:ext cx="190500" cy="190500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05" name="Straight Connector 1004">
                  <a:extLst>
                    <a:ext uri="{FF2B5EF4-FFF2-40B4-BE49-F238E27FC236}">
                      <a16:creationId xmlns:a16="http://schemas.microsoft.com/office/drawing/2014/main" id="{34F607E5-C880-4585-8AE7-B49BCD836FDA}"/>
                    </a:ext>
                  </a:extLst>
                </p:cNvPr>
                <p:cNvCxnSpPr/>
                <p:nvPr/>
              </p:nvCxnSpPr>
              <p:spPr bwMode="auto">
                <a:xfrm>
                  <a:off x="11334750" y="2296784"/>
                  <a:ext cx="190500" cy="190500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DDC55F48-7AAD-482B-988A-90C9CA3AECE6}"/>
                  </a:ext>
                </a:extLst>
              </p:cNvPr>
              <p:cNvSpPr/>
              <p:nvPr/>
            </p:nvSpPr>
            <p:spPr bwMode="auto">
              <a:xfrm>
                <a:off x="2661346" y="2381467"/>
                <a:ext cx="5391936" cy="193675"/>
              </a:xfrm>
              <a:prstGeom prst="rect">
                <a:avLst/>
              </a:prstGeom>
              <a:solidFill>
                <a:srgbClr val="8064A2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eaLnBrk="1" hangingPunct="1"/>
                <a:endParaRPr lang="en-US" sz="794">
                  <a:latin typeface="+mj-lt"/>
                </a:endParaRPr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95A67139-5F1B-45BA-BE78-F6E7D4341CB5}"/>
                  </a:ext>
                </a:extLst>
              </p:cNvPr>
              <p:cNvSpPr/>
              <p:nvPr/>
            </p:nvSpPr>
            <p:spPr bwMode="auto">
              <a:xfrm>
                <a:off x="985370" y="5015680"/>
                <a:ext cx="809692" cy="193675"/>
              </a:xfrm>
              <a:prstGeom prst="rect">
                <a:avLst/>
              </a:prstGeom>
              <a:solidFill>
                <a:srgbClr val="FFDD71">
                  <a:alpha val="4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eaLnBrk="1" hangingPunct="1"/>
                <a:endParaRPr lang="en-US" sz="794">
                  <a:latin typeface="+mj-lt"/>
                </a:endParaRPr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3E91C9E7-A6EF-470D-85E9-4D48A59C3351}"/>
                  </a:ext>
                </a:extLst>
              </p:cNvPr>
              <p:cNvSpPr/>
              <p:nvPr/>
            </p:nvSpPr>
            <p:spPr bwMode="auto">
              <a:xfrm>
                <a:off x="11303000" y="2381467"/>
                <a:ext cx="3368675" cy="193675"/>
              </a:xfrm>
              <a:prstGeom prst="rect">
                <a:avLst/>
              </a:prstGeom>
              <a:solidFill>
                <a:srgbClr val="FFDD71">
                  <a:alpha val="4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eaLnBrk="1" hangingPunct="1"/>
                <a:endParaRPr lang="en-US" sz="794">
                  <a:latin typeface="+mj-lt"/>
                </a:endParaRPr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5451A2D3-817F-47D5-A33C-E0F6AE351EB1}"/>
                  </a:ext>
                </a:extLst>
              </p:cNvPr>
              <p:cNvSpPr/>
              <p:nvPr/>
            </p:nvSpPr>
            <p:spPr bwMode="auto">
              <a:xfrm>
                <a:off x="8053282" y="2381467"/>
                <a:ext cx="3249719" cy="193675"/>
              </a:xfrm>
              <a:prstGeom prst="rect">
                <a:avLst/>
              </a:prstGeom>
              <a:solidFill>
                <a:srgbClr val="FF00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eaLnBrk="1" hangingPunct="1"/>
                <a:endParaRPr lang="en-US" sz="794">
                  <a:latin typeface="+mj-lt"/>
                </a:endParaRPr>
              </a:p>
            </p:txBody>
          </p:sp>
          <p:cxnSp>
            <p:nvCxnSpPr>
              <p:cNvPr id="305" name="Straight Connector 304">
                <a:extLst>
                  <a:ext uri="{FF2B5EF4-FFF2-40B4-BE49-F238E27FC236}">
                    <a16:creationId xmlns:a16="http://schemas.microsoft.com/office/drawing/2014/main" id="{02C1C6F6-9A75-4F78-8133-8B6D5E013A56}"/>
                  </a:ext>
                </a:extLst>
              </p:cNvPr>
              <p:cNvCxnSpPr/>
              <p:nvPr/>
            </p:nvCxnSpPr>
            <p:spPr bwMode="auto">
              <a:xfrm flipV="1">
                <a:off x="8044902" y="2208292"/>
                <a:ext cx="190500" cy="190500"/>
              </a:xfrm>
              <a:prstGeom prst="line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6" name="Straight Connector 305">
                <a:extLst>
                  <a:ext uri="{FF2B5EF4-FFF2-40B4-BE49-F238E27FC236}">
                    <a16:creationId xmlns:a16="http://schemas.microsoft.com/office/drawing/2014/main" id="{EB4F8BD1-88EC-49FA-90CD-02D79A259F72}"/>
                  </a:ext>
                </a:extLst>
              </p:cNvPr>
              <p:cNvCxnSpPr/>
              <p:nvPr/>
            </p:nvCxnSpPr>
            <p:spPr bwMode="auto">
              <a:xfrm>
                <a:off x="8381797" y="2579850"/>
                <a:ext cx="190500" cy="190500"/>
              </a:xfrm>
              <a:prstGeom prst="line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307" name="Group 306">
                <a:extLst>
                  <a:ext uri="{FF2B5EF4-FFF2-40B4-BE49-F238E27FC236}">
                    <a16:creationId xmlns:a16="http://schemas.microsoft.com/office/drawing/2014/main" id="{1D064980-DEE0-45D1-9D29-DEA7AD3116E0}"/>
                  </a:ext>
                </a:extLst>
              </p:cNvPr>
              <p:cNvGrpSpPr/>
              <p:nvPr/>
            </p:nvGrpSpPr>
            <p:grpSpPr>
              <a:xfrm flipH="1">
                <a:off x="2474457" y="2189140"/>
                <a:ext cx="190500" cy="569584"/>
                <a:chOff x="11334750" y="1917700"/>
                <a:chExt cx="190500" cy="569584"/>
              </a:xfrm>
            </p:grpSpPr>
            <p:cxnSp>
              <p:nvCxnSpPr>
                <p:cNvPr id="1002" name="Straight Connector 1001">
                  <a:extLst>
                    <a:ext uri="{FF2B5EF4-FFF2-40B4-BE49-F238E27FC236}">
                      <a16:creationId xmlns:a16="http://schemas.microsoft.com/office/drawing/2014/main" id="{F4AF28F0-4EEC-45E5-B3F9-ADB91BFF27CB}"/>
                    </a:ext>
                  </a:extLst>
                </p:cNvPr>
                <p:cNvCxnSpPr/>
                <p:nvPr/>
              </p:nvCxnSpPr>
              <p:spPr bwMode="auto">
                <a:xfrm flipV="1">
                  <a:off x="11334750" y="1917700"/>
                  <a:ext cx="190500" cy="190500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03" name="Straight Connector 1002">
                  <a:extLst>
                    <a:ext uri="{FF2B5EF4-FFF2-40B4-BE49-F238E27FC236}">
                      <a16:creationId xmlns:a16="http://schemas.microsoft.com/office/drawing/2014/main" id="{512D9D88-6346-4223-8DAB-EED3246361F1}"/>
                    </a:ext>
                  </a:extLst>
                </p:cNvPr>
                <p:cNvCxnSpPr/>
                <p:nvPr/>
              </p:nvCxnSpPr>
              <p:spPr bwMode="auto">
                <a:xfrm>
                  <a:off x="11334750" y="2296784"/>
                  <a:ext cx="190500" cy="190500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308" name="Straight Connector 307">
                <a:extLst>
                  <a:ext uri="{FF2B5EF4-FFF2-40B4-BE49-F238E27FC236}">
                    <a16:creationId xmlns:a16="http://schemas.microsoft.com/office/drawing/2014/main" id="{6ABFFF42-1CB9-4E51-A6B9-F59D666F961F}"/>
                  </a:ext>
                </a:extLst>
              </p:cNvPr>
              <p:cNvCxnSpPr/>
              <p:nvPr/>
            </p:nvCxnSpPr>
            <p:spPr bwMode="auto">
              <a:xfrm flipH="1" flipV="1">
                <a:off x="3162431" y="2274995"/>
                <a:ext cx="298146" cy="298146"/>
              </a:xfrm>
              <a:prstGeom prst="line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9" name="Straight Connector 308">
                <a:extLst>
                  <a:ext uri="{FF2B5EF4-FFF2-40B4-BE49-F238E27FC236}">
                    <a16:creationId xmlns:a16="http://schemas.microsoft.com/office/drawing/2014/main" id="{B2CFFB7C-259B-4005-B97F-1A2957AF960B}"/>
                  </a:ext>
                </a:extLst>
              </p:cNvPr>
              <p:cNvCxnSpPr/>
              <p:nvPr/>
            </p:nvCxnSpPr>
            <p:spPr bwMode="auto">
              <a:xfrm flipH="1" flipV="1">
                <a:off x="3162431" y="2087670"/>
                <a:ext cx="298146" cy="298146"/>
              </a:xfrm>
              <a:prstGeom prst="line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310" name="Group 309">
                <a:extLst>
                  <a:ext uri="{FF2B5EF4-FFF2-40B4-BE49-F238E27FC236}">
                    <a16:creationId xmlns:a16="http://schemas.microsoft.com/office/drawing/2014/main" id="{A428E8E3-05D8-46B2-83C1-74D9E52A14B5}"/>
                  </a:ext>
                </a:extLst>
              </p:cNvPr>
              <p:cNvGrpSpPr/>
              <p:nvPr/>
            </p:nvGrpSpPr>
            <p:grpSpPr>
              <a:xfrm flipH="1">
                <a:off x="2525780" y="7592429"/>
                <a:ext cx="190500" cy="569584"/>
                <a:chOff x="11334750" y="1917700"/>
                <a:chExt cx="190500" cy="569584"/>
              </a:xfrm>
            </p:grpSpPr>
            <p:cxnSp>
              <p:nvCxnSpPr>
                <p:cNvPr id="1000" name="Straight Connector 999">
                  <a:extLst>
                    <a:ext uri="{FF2B5EF4-FFF2-40B4-BE49-F238E27FC236}">
                      <a16:creationId xmlns:a16="http://schemas.microsoft.com/office/drawing/2014/main" id="{BDE7D984-C494-495C-87DD-00FD6AAC081E}"/>
                    </a:ext>
                  </a:extLst>
                </p:cNvPr>
                <p:cNvCxnSpPr/>
                <p:nvPr/>
              </p:nvCxnSpPr>
              <p:spPr bwMode="auto">
                <a:xfrm flipV="1">
                  <a:off x="11334750" y="1917700"/>
                  <a:ext cx="190500" cy="190500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01" name="Straight Connector 1000">
                  <a:extLst>
                    <a:ext uri="{FF2B5EF4-FFF2-40B4-BE49-F238E27FC236}">
                      <a16:creationId xmlns:a16="http://schemas.microsoft.com/office/drawing/2014/main" id="{E22A8692-B28D-4A94-8E78-A9772367B451}"/>
                    </a:ext>
                  </a:extLst>
                </p:cNvPr>
                <p:cNvCxnSpPr/>
                <p:nvPr/>
              </p:nvCxnSpPr>
              <p:spPr bwMode="auto">
                <a:xfrm>
                  <a:off x="11334750" y="2296784"/>
                  <a:ext cx="190500" cy="190500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11" name="Group 310">
                <a:extLst>
                  <a:ext uri="{FF2B5EF4-FFF2-40B4-BE49-F238E27FC236}">
                    <a16:creationId xmlns:a16="http://schemas.microsoft.com/office/drawing/2014/main" id="{C789A7B7-DAFA-4A36-A25F-FB5FAE48290F}"/>
                  </a:ext>
                </a:extLst>
              </p:cNvPr>
              <p:cNvGrpSpPr/>
              <p:nvPr/>
            </p:nvGrpSpPr>
            <p:grpSpPr>
              <a:xfrm flipH="1">
                <a:off x="11071524" y="4823346"/>
                <a:ext cx="190500" cy="569584"/>
                <a:chOff x="11334750" y="1917700"/>
                <a:chExt cx="190500" cy="569584"/>
              </a:xfrm>
            </p:grpSpPr>
            <p:cxnSp>
              <p:nvCxnSpPr>
                <p:cNvPr id="998" name="Straight Connector 997">
                  <a:extLst>
                    <a:ext uri="{FF2B5EF4-FFF2-40B4-BE49-F238E27FC236}">
                      <a16:creationId xmlns:a16="http://schemas.microsoft.com/office/drawing/2014/main" id="{13A62679-EDF7-4765-B1B9-DD3ADF38BB1F}"/>
                    </a:ext>
                  </a:extLst>
                </p:cNvPr>
                <p:cNvCxnSpPr/>
                <p:nvPr/>
              </p:nvCxnSpPr>
              <p:spPr bwMode="auto">
                <a:xfrm flipV="1">
                  <a:off x="11334750" y="1917700"/>
                  <a:ext cx="190500" cy="190500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99" name="Straight Connector 998">
                  <a:extLst>
                    <a:ext uri="{FF2B5EF4-FFF2-40B4-BE49-F238E27FC236}">
                      <a16:creationId xmlns:a16="http://schemas.microsoft.com/office/drawing/2014/main" id="{919267DD-7910-40C9-84D1-9727A3B8B836}"/>
                    </a:ext>
                  </a:extLst>
                </p:cNvPr>
                <p:cNvCxnSpPr/>
                <p:nvPr/>
              </p:nvCxnSpPr>
              <p:spPr bwMode="auto">
                <a:xfrm>
                  <a:off x="11334750" y="2296784"/>
                  <a:ext cx="190500" cy="190500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12" name="Group 311">
                <a:extLst>
                  <a:ext uri="{FF2B5EF4-FFF2-40B4-BE49-F238E27FC236}">
                    <a16:creationId xmlns:a16="http://schemas.microsoft.com/office/drawing/2014/main" id="{C74F51D9-1606-4C08-9197-7BC99701DF77}"/>
                  </a:ext>
                </a:extLst>
              </p:cNvPr>
              <p:cNvGrpSpPr/>
              <p:nvPr/>
            </p:nvGrpSpPr>
            <p:grpSpPr>
              <a:xfrm>
                <a:off x="7740955" y="4823346"/>
                <a:ext cx="190500" cy="569584"/>
                <a:chOff x="11334750" y="1917700"/>
                <a:chExt cx="190500" cy="569584"/>
              </a:xfrm>
            </p:grpSpPr>
            <p:cxnSp>
              <p:nvCxnSpPr>
                <p:cNvPr id="996" name="Straight Connector 995">
                  <a:extLst>
                    <a:ext uri="{FF2B5EF4-FFF2-40B4-BE49-F238E27FC236}">
                      <a16:creationId xmlns:a16="http://schemas.microsoft.com/office/drawing/2014/main" id="{48DF7111-EDC9-448F-BACF-04CA1166B532}"/>
                    </a:ext>
                  </a:extLst>
                </p:cNvPr>
                <p:cNvCxnSpPr/>
                <p:nvPr/>
              </p:nvCxnSpPr>
              <p:spPr bwMode="auto">
                <a:xfrm flipV="1">
                  <a:off x="11334750" y="1917700"/>
                  <a:ext cx="190500" cy="190500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97" name="Straight Connector 996">
                  <a:extLst>
                    <a:ext uri="{FF2B5EF4-FFF2-40B4-BE49-F238E27FC236}">
                      <a16:creationId xmlns:a16="http://schemas.microsoft.com/office/drawing/2014/main" id="{EC990044-317D-4164-B4BD-F69A303B0858}"/>
                    </a:ext>
                  </a:extLst>
                </p:cNvPr>
                <p:cNvCxnSpPr/>
                <p:nvPr/>
              </p:nvCxnSpPr>
              <p:spPr bwMode="auto">
                <a:xfrm>
                  <a:off x="11334750" y="2296784"/>
                  <a:ext cx="190500" cy="190500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13" name="Group 312">
                <a:extLst>
                  <a:ext uri="{FF2B5EF4-FFF2-40B4-BE49-F238E27FC236}">
                    <a16:creationId xmlns:a16="http://schemas.microsoft.com/office/drawing/2014/main" id="{39CF3C3E-A19B-4157-96A7-B228A6806623}"/>
                  </a:ext>
                </a:extLst>
              </p:cNvPr>
              <p:cNvGrpSpPr/>
              <p:nvPr/>
            </p:nvGrpSpPr>
            <p:grpSpPr>
              <a:xfrm flipH="1">
                <a:off x="8198155" y="4823346"/>
                <a:ext cx="190500" cy="569584"/>
                <a:chOff x="11334750" y="1917700"/>
                <a:chExt cx="190500" cy="569584"/>
              </a:xfrm>
            </p:grpSpPr>
            <p:cxnSp>
              <p:nvCxnSpPr>
                <p:cNvPr id="994" name="Straight Connector 993">
                  <a:extLst>
                    <a:ext uri="{FF2B5EF4-FFF2-40B4-BE49-F238E27FC236}">
                      <a16:creationId xmlns:a16="http://schemas.microsoft.com/office/drawing/2014/main" id="{C183CC7D-43FF-41C2-9EBF-00667CFAAF25}"/>
                    </a:ext>
                  </a:extLst>
                </p:cNvPr>
                <p:cNvCxnSpPr/>
                <p:nvPr/>
              </p:nvCxnSpPr>
              <p:spPr bwMode="auto">
                <a:xfrm flipV="1">
                  <a:off x="11334750" y="1917700"/>
                  <a:ext cx="190500" cy="190500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95" name="Straight Connector 994">
                  <a:extLst>
                    <a:ext uri="{FF2B5EF4-FFF2-40B4-BE49-F238E27FC236}">
                      <a16:creationId xmlns:a16="http://schemas.microsoft.com/office/drawing/2014/main" id="{92CC2010-1DB9-4C89-9AC7-F58074251F89}"/>
                    </a:ext>
                  </a:extLst>
                </p:cNvPr>
                <p:cNvCxnSpPr/>
                <p:nvPr/>
              </p:nvCxnSpPr>
              <p:spPr bwMode="auto">
                <a:xfrm>
                  <a:off x="11334750" y="2296784"/>
                  <a:ext cx="190500" cy="190500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id="{E8CB6448-5C9F-40CC-82FA-D874B16BB86A}"/>
                  </a:ext>
                </a:extLst>
              </p:cNvPr>
              <p:cNvGrpSpPr/>
              <p:nvPr/>
            </p:nvGrpSpPr>
            <p:grpSpPr>
              <a:xfrm>
                <a:off x="14357347" y="2194142"/>
                <a:ext cx="190500" cy="569584"/>
                <a:chOff x="1791005" y="4823346"/>
                <a:chExt cx="190500" cy="569584"/>
              </a:xfrm>
            </p:grpSpPr>
            <p:cxnSp>
              <p:nvCxnSpPr>
                <p:cNvPr id="992" name="Straight Connector 991">
                  <a:extLst>
                    <a:ext uri="{FF2B5EF4-FFF2-40B4-BE49-F238E27FC236}">
                      <a16:creationId xmlns:a16="http://schemas.microsoft.com/office/drawing/2014/main" id="{94746D8D-7903-4808-B521-9562F0C6CDDD}"/>
                    </a:ext>
                  </a:extLst>
                </p:cNvPr>
                <p:cNvCxnSpPr/>
                <p:nvPr/>
              </p:nvCxnSpPr>
              <p:spPr bwMode="auto">
                <a:xfrm flipV="1">
                  <a:off x="1791005" y="4823346"/>
                  <a:ext cx="190500" cy="190500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93" name="Straight Connector 992">
                  <a:extLst>
                    <a:ext uri="{FF2B5EF4-FFF2-40B4-BE49-F238E27FC236}">
                      <a16:creationId xmlns:a16="http://schemas.microsoft.com/office/drawing/2014/main" id="{BCB63A51-09A9-40A9-813B-B7252D9D8F8B}"/>
                    </a:ext>
                  </a:extLst>
                </p:cNvPr>
                <p:cNvCxnSpPr/>
                <p:nvPr/>
              </p:nvCxnSpPr>
              <p:spPr bwMode="auto">
                <a:xfrm>
                  <a:off x="1791005" y="5202430"/>
                  <a:ext cx="190500" cy="190500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id="{AF68525E-D859-4014-9E77-FDA603C59A63}"/>
                  </a:ext>
                </a:extLst>
              </p:cNvPr>
              <p:cNvGrpSpPr/>
              <p:nvPr/>
            </p:nvGrpSpPr>
            <p:grpSpPr>
              <a:xfrm>
                <a:off x="11294171" y="2194142"/>
                <a:ext cx="190500" cy="569584"/>
                <a:chOff x="11334750" y="1917700"/>
                <a:chExt cx="190500" cy="569584"/>
              </a:xfrm>
            </p:grpSpPr>
            <p:cxnSp>
              <p:nvCxnSpPr>
                <p:cNvPr id="990" name="Straight Connector 989">
                  <a:extLst>
                    <a:ext uri="{FF2B5EF4-FFF2-40B4-BE49-F238E27FC236}">
                      <a16:creationId xmlns:a16="http://schemas.microsoft.com/office/drawing/2014/main" id="{59A38F1B-F24D-476F-92B1-32D13E933D1F}"/>
                    </a:ext>
                  </a:extLst>
                </p:cNvPr>
                <p:cNvCxnSpPr/>
                <p:nvPr/>
              </p:nvCxnSpPr>
              <p:spPr bwMode="auto">
                <a:xfrm flipV="1">
                  <a:off x="11334750" y="1917700"/>
                  <a:ext cx="190500" cy="190500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91" name="Straight Connector 990">
                  <a:extLst>
                    <a:ext uri="{FF2B5EF4-FFF2-40B4-BE49-F238E27FC236}">
                      <a16:creationId xmlns:a16="http://schemas.microsoft.com/office/drawing/2014/main" id="{75D8ED3E-C9D2-475E-81A6-2960DA6A12C7}"/>
                    </a:ext>
                  </a:extLst>
                </p:cNvPr>
                <p:cNvCxnSpPr/>
                <p:nvPr/>
              </p:nvCxnSpPr>
              <p:spPr bwMode="auto">
                <a:xfrm>
                  <a:off x="11334750" y="2296784"/>
                  <a:ext cx="190500" cy="190500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316" name="Straight Connector 315">
                <a:extLst>
                  <a:ext uri="{FF2B5EF4-FFF2-40B4-BE49-F238E27FC236}">
                    <a16:creationId xmlns:a16="http://schemas.microsoft.com/office/drawing/2014/main" id="{C7592D53-36F8-49E9-B1E6-DA5FBEED89B3}"/>
                  </a:ext>
                </a:extLst>
              </p:cNvPr>
              <p:cNvCxnSpPr/>
              <p:nvPr/>
            </p:nvCxnSpPr>
            <p:spPr bwMode="auto">
              <a:xfrm>
                <a:off x="988074" y="2193792"/>
                <a:ext cx="13684557" cy="0"/>
              </a:xfrm>
              <a:prstGeom prst="line">
                <a:avLst/>
              </a:prstGeom>
              <a:solidFill>
                <a:srgbClr val="99CC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7" name="Straight Connector 316">
                <a:extLst>
                  <a:ext uri="{FF2B5EF4-FFF2-40B4-BE49-F238E27FC236}">
                    <a16:creationId xmlns:a16="http://schemas.microsoft.com/office/drawing/2014/main" id="{2224CDB5-C3F9-4E3D-B947-3E885601D829}"/>
                  </a:ext>
                </a:extLst>
              </p:cNvPr>
              <p:cNvCxnSpPr/>
              <p:nvPr/>
            </p:nvCxnSpPr>
            <p:spPr bwMode="auto">
              <a:xfrm>
                <a:off x="2664521" y="2383770"/>
                <a:ext cx="12008110" cy="0"/>
              </a:xfrm>
              <a:prstGeom prst="line">
                <a:avLst/>
              </a:prstGeom>
              <a:solidFill>
                <a:srgbClr val="99CCFF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A1D1AE6F-8AC6-4095-94B2-0AD0ADF8699D}"/>
                  </a:ext>
                </a:extLst>
              </p:cNvPr>
              <p:cNvCxnSpPr/>
              <p:nvPr/>
            </p:nvCxnSpPr>
            <p:spPr bwMode="auto">
              <a:xfrm>
                <a:off x="2661346" y="2573748"/>
                <a:ext cx="12011285" cy="0"/>
              </a:xfrm>
              <a:prstGeom prst="line">
                <a:avLst/>
              </a:prstGeom>
              <a:solidFill>
                <a:srgbClr val="99CCFF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9" name="Straight Connector 318">
                <a:extLst>
                  <a:ext uri="{FF2B5EF4-FFF2-40B4-BE49-F238E27FC236}">
                    <a16:creationId xmlns:a16="http://schemas.microsoft.com/office/drawing/2014/main" id="{9F79D95E-FBF1-4BB3-82E5-7B2CE2BFACC7}"/>
                  </a:ext>
                </a:extLst>
              </p:cNvPr>
              <p:cNvCxnSpPr/>
              <p:nvPr/>
            </p:nvCxnSpPr>
            <p:spPr bwMode="auto">
              <a:xfrm>
                <a:off x="988074" y="2763726"/>
                <a:ext cx="13684557" cy="0"/>
              </a:xfrm>
              <a:prstGeom prst="line">
                <a:avLst/>
              </a:prstGeom>
              <a:solidFill>
                <a:srgbClr val="99CC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id="{93F241B3-8765-4426-87EE-0DE81636A293}"/>
                  </a:ext>
                </a:extLst>
              </p:cNvPr>
              <p:cNvCxnSpPr/>
              <p:nvPr/>
            </p:nvCxnSpPr>
            <p:spPr bwMode="auto">
              <a:xfrm>
                <a:off x="12144911" y="2029497"/>
                <a:ext cx="0" cy="1498188"/>
              </a:xfrm>
              <a:prstGeom prst="line">
                <a:avLst/>
              </a:prstGeom>
              <a:solidFill>
                <a:srgbClr val="99CCFF"/>
              </a:solidFill>
              <a:ln w="9525" cap="flat" cmpd="sng" algn="ctr">
                <a:solidFill>
                  <a:schemeClr val="tx1"/>
                </a:solidFill>
                <a:prstDash val="lgDash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1" name="Straight Connector 320">
                <a:extLst>
                  <a:ext uri="{FF2B5EF4-FFF2-40B4-BE49-F238E27FC236}">
                    <a16:creationId xmlns:a16="http://schemas.microsoft.com/office/drawing/2014/main" id="{8367C7C2-992A-4B4F-BC50-0D9EDBFAA5E8}"/>
                  </a:ext>
                </a:extLst>
              </p:cNvPr>
              <p:cNvCxnSpPr/>
              <p:nvPr/>
            </p:nvCxnSpPr>
            <p:spPr bwMode="auto">
              <a:xfrm>
                <a:off x="1969216" y="2029497"/>
                <a:ext cx="0" cy="898525"/>
              </a:xfrm>
              <a:prstGeom prst="line">
                <a:avLst/>
              </a:prstGeom>
              <a:solidFill>
                <a:srgbClr val="99CC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2" name="Straight Connector 321">
                <a:extLst>
                  <a:ext uri="{FF2B5EF4-FFF2-40B4-BE49-F238E27FC236}">
                    <a16:creationId xmlns:a16="http://schemas.microsoft.com/office/drawing/2014/main" id="{B3D541F2-D9AF-441C-A6BF-1F770A7908CA}"/>
                  </a:ext>
                </a:extLst>
              </p:cNvPr>
              <p:cNvCxnSpPr/>
              <p:nvPr/>
            </p:nvCxnSpPr>
            <p:spPr bwMode="auto">
              <a:xfrm>
                <a:off x="3158646" y="1978242"/>
                <a:ext cx="0" cy="949780"/>
              </a:xfrm>
              <a:prstGeom prst="line">
                <a:avLst/>
              </a:prstGeom>
              <a:solidFill>
                <a:srgbClr val="99CC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7909A653-918F-408C-A576-9ADD0CCF4EA1}"/>
                  </a:ext>
                </a:extLst>
              </p:cNvPr>
              <p:cNvCxnSpPr/>
              <p:nvPr/>
            </p:nvCxnSpPr>
            <p:spPr bwMode="auto">
              <a:xfrm>
                <a:off x="4153883" y="2029497"/>
                <a:ext cx="0" cy="898525"/>
              </a:xfrm>
              <a:prstGeom prst="line">
                <a:avLst/>
              </a:prstGeom>
              <a:solidFill>
                <a:srgbClr val="99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4" name="Straight Connector 323">
                <a:extLst>
                  <a:ext uri="{FF2B5EF4-FFF2-40B4-BE49-F238E27FC236}">
                    <a16:creationId xmlns:a16="http://schemas.microsoft.com/office/drawing/2014/main" id="{10D7B473-6CC6-4087-A995-84183FCED300}"/>
                  </a:ext>
                </a:extLst>
              </p:cNvPr>
              <p:cNvCxnSpPr/>
              <p:nvPr/>
            </p:nvCxnSpPr>
            <p:spPr bwMode="auto">
              <a:xfrm>
                <a:off x="4420898" y="2029497"/>
                <a:ext cx="0" cy="898525"/>
              </a:xfrm>
              <a:prstGeom prst="line">
                <a:avLst/>
              </a:prstGeom>
              <a:solidFill>
                <a:srgbClr val="99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5" name="Straight Connector 324">
                <a:extLst>
                  <a:ext uri="{FF2B5EF4-FFF2-40B4-BE49-F238E27FC236}">
                    <a16:creationId xmlns:a16="http://schemas.microsoft.com/office/drawing/2014/main" id="{335D2C82-FD70-4F82-877F-E3CB840D537C}"/>
                  </a:ext>
                </a:extLst>
              </p:cNvPr>
              <p:cNvCxnSpPr/>
              <p:nvPr/>
            </p:nvCxnSpPr>
            <p:spPr bwMode="auto">
              <a:xfrm>
                <a:off x="4950073" y="2029497"/>
                <a:ext cx="0" cy="898525"/>
              </a:xfrm>
              <a:prstGeom prst="line">
                <a:avLst/>
              </a:prstGeom>
              <a:solidFill>
                <a:srgbClr val="99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47A95DFC-D9ED-4D8F-98DE-A5CCB6100AFD}"/>
                  </a:ext>
                </a:extLst>
              </p:cNvPr>
              <p:cNvCxnSpPr/>
              <p:nvPr/>
            </p:nvCxnSpPr>
            <p:spPr bwMode="auto">
              <a:xfrm>
                <a:off x="5634602" y="2029497"/>
                <a:ext cx="0" cy="898525"/>
              </a:xfrm>
              <a:prstGeom prst="line">
                <a:avLst/>
              </a:prstGeom>
              <a:solidFill>
                <a:srgbClr val="99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id="{C594EED0-D5C3-4878-AE97-1EE13E6D4B85}"/>
                  </a:ext>
                </a:extLst>
              </p:cNvPr>
              <p:cNvCxnSpPr/>
              <p:nvPr/>
            </p:nvCxnSpPr>
            <p:spPr bwMode="auto">
              <a:xfrm>
                <a:off x="6726936" y="2029497"/>
                <a:ext cx="0" cy="898525"/>
              </a:xfrm>
              <a:prstGeom prst="line">
                <a:avLst/>
              </a:prstGeom>
              <a:solidFill>
                <a:srgbClr val="99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47D43B83-44D8-4224-BD85-E87AC01B1723}"/>
                  </a:ext>
                </a:extLst>
              </p:cNvPr>
              <p:cNvCxnSpPr/>
              <p:nvPr/>
            </p:nvCxnSpPr>
            <p:spPr bwMode="auto">
              <a:xfrm>
                <a:off x="6998805" y="2029497"/>
                <a:ext cx="0" cy="898525"/>
              </a:xfrm>
              <a:prstGeom prst="line">
                <a:avLst/>
              </a:prstGeom>
              <a:solidFill>
                <a:srgbClr val="99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id="{9E78E059-A37D-4243-896A-F4C3A23D3BAA}"/>
                  </a:ext>
                </a:extLst>
              </p:cNvPr>
              <p:cNvCxnSpPr/>
              <p:nvPr/>
            </p:nvCxnSpPr>
            <p:spPr bwMode="auto">
              <a:xfrm>
                <a:off x="8625169" y="2029497"/>
                <a:ext cx="0" cy="898525"/>
              </a:xfrm>
              <a:prstGeom prst="line">
                <a:avLst/>
              </a:prstGeom>
              <a:solidFill>
                <a:srgbClr val="99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0" name="Straight Connector 329">
                <a:extLst>
                  <a:ext uri="{FF2B5EF4-FFF2-40B4-BE49-F238E27FC236}">
                    <a16:creationId xmlns:a16="http://schemas.microsoft.com/office/drawing/2014/main" id="{FA2FCAD0-2ABF-4603-86E5-C89BAF1DDC18}"/>
                  </a:ext>
                </a:extLst>
              </p:cNvPr>
              <p:cNvCxnSpPr/>
              <p:nvPr/>
            </p:nvCxnSpPr>
            <p:spPr bwMode="auto">
              <a:xfrm>
                <a:off x="10033066" y="2029497"/>
                <a:ext cx="0" cy="898525"/>
              </a:xfrm>
              <a:prstGeom prst="line">
                <a:avLst/>
              </a:prstGeom>
              <a:solidFill>
                <a:srgbClr val="99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1" name="Straight Connector 330">
                <a:extLst>
                  <a:ext uri="{FF2B5EF4-FFF2-40B4-BE49-F238E27FC236}">
                    <a16:creationId xmlns:a16="http://schemas.microsoft.com/office/drawing/2014/main" id="{69C44B2C-B13F-4FF2-AE08-C7EA8A39885D}"/>
                  </a:ext>
                </a:extLst>
              </p:cNvPr>
              <p:cNvCxnSpPr/>
              <p:nvPr/>
            </p:nvCxnSpPr>
            <p:spPr bwMode="auto">
              <a:xfrm>
                <a:off x="11615736" y="2029497"/>
                <a:ext cx="0" cy="898525"/>
              </a:xfrm>
              <a:prstGeom prst="line">
                <a:avLst/>
              </a:prstGeom>
              <a:solidFill>
                <a:srgbClr val="99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2" name="Straight Connector 331">
                <a:extLst>
                  <a:ext uri="{FF2B5EF4-FFF2-40B4-BE49-F238E27FC236}">
                    <a16:creationId xmlns:a16="http://schemas.microsoft.com/office/drawing/2014/main" id="{98FCDD25-0DA4-458A-B341-6ABC0C0BE4DC}"/>
                  </a:ext>
                </a:extLst>
              </p:cNvPr>
              <p:cNvCxnSpPr/>
              <p:nvPr/>
            </p:nvCxnSpPr>
            <p:spPr bwMode="auto">
              <a:xfrm>
                <a:off x="12669231" y="2029497"/>
                <a:ext cx="0" cy="898525"/>
              </a:xfrm>
              <a:prstGeom prst="line">
                <a:avLst/>
              </a:prstGeom>
              <a:solidFill>
                <a:srgbClr val="99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3" name="Straight Connector 332">
                <a:extLst>
                  <a:ext uri="{FF2B5EF4-FFF2-40B4-BE49-F238E27FC236}">
                    <a16:creationId xmlns:a16="http://schemas.microsoft.com/office/drawing/2014/main" id="{D64ADF37-FFF9-4258-AD69-784CEA2F3AFE}"/>
                  </a:ext>
                </a:extLst>
              </p:cNvPr>
              <p:cNvCxnSpPr/>
              <p:nvPr/>
            </p:nvCxnSpPr>
            <p:spPr bwMode="auto">
              <a:xfrm>
                <a:off x="13212970" y="2029497"/>
                <a:ext cx="0" cy="898525"/>
              </a:xfrm>
              <a:prstGeom prst="line">
                <a:avLst/>
              </a:prstGeom>
              <a:solidFill>
                <a:srgbClr val="99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4" name="Straight Connector 333">
                <a:extLst>
                  <a:ext uri="{FF2B5EF4-FFF2-40B4-BE49-F238E27FC236}">
                    <a16:creationId xmlns:a16="http://schemas.microsoft.com/office/drawing/2014/main" id="{809D5596-4061-4008-84AD-D3D9D8C41EDC}"/>
                  </a:ext>
                </a:extLst>
              </p:cNvPr>
              <p:cNvCxnSpPr/>
              <p:nvPr/>
            </p:nvCxnSpPr>
            <p:spPr bwMode="auto">
              <a:xfrm>
                <a:off x="13941193" y="2029497"/>
                <a:ext cx="0" cy="898525"/>
              </a:xfrm>
              <a:prstGeom prst="line">
                <a:avLst/>
              </a:prstGeom>
              <a:solidFill>
                <a:srgbClr val="99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35" name="TextBox 334">
                <a:extLst>
                  <a:ext uri="{FF2B5EF4-FFF2-40B4-BE49-F238E27FC236}">
                    <a16:creationId xmlns:a16="http://schemas.microsoft.com/office/drawing/2014/main" id="{950DF1F9-D576-4357-ACDF-41FCC4C04F34}"/>
                  </a:ext>
                </a:extLst>
              </p:cNvPr>
              <p:cNvSpPr txBox="1"/>
              <p:nvPr/>
            </p:nvSpPr>
            <p:spPr>
              <a:xfrm>
                <a:off x="1546643" y="1440560"/>
                <a:ext cx="850961" cy="569439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I-395/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SR 836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53" i="1">
                    <a:latin typeface="+mj-lt"/>
                  </a:rPr>
                  <a:t>Exit 2D/3A</a:t>
                </a:r>
              </a:p>
            </p:txBody>
          </p:sp>
          <p:sp>
            <p:nvSpPr>
              <p:cNvPr id="336" name="TextBox 335">
                <a:extLst>
                  <a:ext uri="{FF2B5EF4-FFF2-40B4-BE49-F238E27FC236}">
                    <a16:creationId xmlns:a16="http://schemas.microsoft.com/office/drawing/2014/main" id="{C143613B-BCB2-4804-9BF9-B70B879D20B1}"/>
                  </a:ext>
                </a:extLst>
              </p:cNvPr>
              <p:cNvSpPr txBox="1"/>
              <p:nvPr/>
            </p:nvSpPr>
            <p:spPr>
              <a:xfrm>
                <a:off x="2793058" y="1415160"/>
                <a:ext cx="734690" cy="569439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I-195/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SR 112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53" i="1">
                    <a:latin typeface="+mj-lt"/>
                  </a:rPr>
                  <a:t>Exit 4</a:t>
                </a:r>
              </a:p>
            </p:txBody>
          </p:sp>
          <p:sp>
            <p:nvSpPr>
              <p:cNvPr id="337" name="TextBox 336">
                <a:extLst>
                  <a:ext uri="{FF2B5EF4-FFF2-40B4-BE49-F238E27FC236}">
                    <a16:creationId xmlns:a16="http://schemas.microsoft.com/office/drawing/2014/main" id="{DAACB2D5-3DAB-4E4F-80B0-0A12D686AE73}"/>
                  </a:ext>
                </a:extLst>
              </p:cNvPr>
              <p:cNvSpPr txBox="1"/>
              <p:nvPr/>
            </p:nvSpPr>
            <p:spPr>
              <a:xfrm>
                <a:off x="3748912" y="1565263"/>
                <a:ext cx="807360" cy="444738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62nd St.</a:t>
                </a:r>
                <a:endParaRPr lang="en-US" sz="397" baseline="30000">
                  <a:latin typeface="+mj-lt"/>
                </a:endParaRPr>
              </a:p>
              <a:p>
                <a:pPr algn="ctr">
                  <a:lnSpc>
                    <a:spcPct val="90000"/>
                  </a:lnSpc>
                </a:pPr>
                <a:r>
                  <a:rPr lang="en-US" sz="353" i="1">
                    <a:latin typeface="+mj-lt"/>
                  </a:rPr>
                  <a:t>Exit 6A</a:t>
                </a:r>
              </a:p>
            </p:txBody>
          </p:sp>
          <p:sp>
            <p:nvSpPr>
              <p:cNvPr id="338" name="TextBox 337">
                <a:extLst>
                  <a:ext uri="{FF2B5EF4-FFF2-40B4-BE49-F238E27FC236}">
                    <a16:creationId xmlns:a16="http://schemas.microsoft.com/office/drawing/2014/main" id="{0A653C48-2FD7-41B5-B9C0-CE38AEFD16AF}"/>
                  </a:ext>
                </a:extLst>
              </p:cNvPr>
              <p:cNvSpPr txBox="1"/>
              <p:nvPr/>
            </p:nvSpPr>
            <p:spPr>
              <a:xfrm>
                <a:off x="4523586" y="1440560"/>
                <a:ext cx="858228" cy="569439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SR 934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(79th St.)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53" i="1">
                    <a:latin typeface="+mj-lt"/>
                  </a:rPr>
                  <a:t>Exit 7</a:t>
                </a:r>
              </a:p>
            </p:txBody>
          </p:sp>
          <p:sp>
            <p:nvSpPr>
              <p:cNvPr id="339" name="TextBox 338">
                <a:extLst>
                  <a:ext uri="{FF2B5EF4-FFF2-40B4-BE49-F238E27FC236}">
                    <a16:creationId xmlns:a16="http://schemas.microsoft.com/office/drawing/2014/main" id="{47BC8C94-509B-4060-84C7-BD3757556AC3}"/>
                  </a:ext>
                </a:extLst>
              </p:cNvPr>
              <p:cNvSpPr txBox="1"/>
              <p:nvPr/>
            </p:nvSpPr>
            <p:spPr>
              <a:xfrm>
                <a:off x="5122686" y="1191161"/>
                <a:ext cx="1025368" cy="818840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Rev. Dr.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A. Jackson Jr.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Blvd.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(95th St.)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53" i="1">
                    <a:latin typeface="+mj-lt"/>
                  </a:rPr>
                  <a:t>Exit 8A</a:t>
                </a:r>
              </a:p>
            </p:txBody>
          </p:sp>
          <p:sp>
            <p:nvSpPr>
              <p:cNvPr id="340" name="TextBox 339">
                <a:extLst>
                  <a:ext uri="{FF2B5EF4-FFF2-40B4-BE49-F238E27FC236}">
                    <a16:creationId xmlns:a16="http://schemas.microsoft.com/office/drawing/2014/main" id="{7FC7B530-D203-49F2-ADDE-4CD3B3B88ECD}"/>
                  </a:ext>
                </a:extLst>
              </p:cNvPr>
              <p:cNvSpPr txBox="1"/>
              <p:nvPr/>
            </p:nvSpPr>
            <p:spPr>
              <a:xfrm>
                <a:off x="6343928" y="1440560"/>
                <a:ext cx="767391" cy="569439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SR 924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(119th)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53" i="1">
                    <a:latin typeface="+mj-lt"/>
                  </a:rPr>
                  <a:t>Exit 9</a:t>
                </a:r>
              </a:p>
            </p:txBody>
          </p:sp>
          <p:sp>
            <p:nvSpPr>
              <p:cNvPr id="341" name="TextBox 340">
                <a:extLst>
                  <a:ext uri="{FF2B5EF4-FFF2-40B4-BE49-F238E27FC236}">
                    <a16:creationId xmlns:a16="http://schemas.microsoft.com/office/drawing/2014/main" id="{9D4BC374-3560-40F6-8F2D-EAB2DD4213A2}"/>
                  </a:ext>
                </a:extLst>
              </p:cNvPr>
              <p:cNvSpPr txBox="1"/>
              <p:nvPr/>
            </p:nvSpPr>
            <p:spPr>
              <a:xfrm>
                <a:off x="9362693" y="1440560"/>
                <a:ext cx="1370547" cy="569439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SR 860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(Miami Gardens Dr.)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53" i="1">
                    <a:latin typeface="+mj-lt"/>
                  </a:rPr>
                  <a:t>Exit 14</a:t>
                </a:r>
              </a:p>
            </p:txBody>
          </p:sp>
          <p:sp>
            <p:nvSpPr>
              <p:cNvPr id="342" name="TextBox 341">
                <a:extLst>
                  <a:ext uri="{FF2B5EF4-FFF2-40B4-BE49-F238E27FC236}">
                    <a16:creationId xmlns:a16="http://schemas.microsoft.com/office/drawing/2014/main" id="{55FD4C72-1337-46D2-9279-DF16CADAB395}"/>
                  </a:ext>
                </a:extLst>
              </p:cNvPr>
              <p:cNvSpPr txBox="1"/>
              <p:nvPr/>
            </p:nvSpPr>
            <p:spPr>
              <a:xfrm>
                <a:off x="11092743" y="1440560"/>
                <a:ext cx="1047168" cy="569439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Ives Dairy Rd.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(203rd St.)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53" i="1">
                    <a:latin typeface="+mj-lt"/>
                  </a:rPr>
                  <a:t>Exit 16</a:t>
                </a:r>
              </a:p>
            </p:txBody>
          </p:sp>
          <p:sp>
            <p:nvSpPr>
              <p:cNvPr id="343" name="TextBox 342">
                <a:extLst>
                  <a:ext uri="{FF2B5EF4-FFF2-40B4-BE49-F238E27FC236}">
                    <a16:creationId xmlns:a16="http://schemas.microsoft.com/office/drawing/2014/main" id="{9BEF80FE-EAE4-46F0-A26D-90A00082609D}"/>
                  </a:ext>
                </a:extLst>
              </p:cNvPr>
              <p:cNvSpPr txBox="1"/>
              <p:nvPr/>
            </p:nvSpPr>
            <p:spPr>
              <a:xfrm>
                <a:off x="12177533" y="1315862"/>
                <a:ext cx="992666" cy="694140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SR 858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(Hallandale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Beach Blvd.)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53" i="1">
                    <a:latin typeface="+mj-lt"/>
                  </a:rPr>
                  <a:t>Exit 18</a:t>
                </a:r>
              </a:p>
            </p:txBody>
          </p:sp>
          <p:sp>
            <p:nvSpPr>
              <p:cNvPr id="344" name="TextBox 343">
                <a:extLst>
                  <a:ext uri="{FF2B5EF4-FFF2-40B4-BE49-F238E27FC236}">
                    <a16:creationId xmlns:a16="http://schemas.microsoft.com/office/drawing/2014/main" id="{0A6EC3BF-038E-42F9-BCB4-00E8902FE680}"/>
                  </a:ext>
                </a:extLst>
              </p:cNvPr>
              <p:cNvSpPr txBox="1"/>
              <p:nvPr/>
            </p:nvSpPr>
            <p:spPr>
              <a:xfrm>
                <a:off x="13317585" y="1440560"/>
                <a:ext cx="1250643" cy="569439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SR 820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(Hollywood Blvd.)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53" i="1">
                    <a:latin typeface="+mj-lt"/>
                  </a:rPr>
                  <a:t>Exit 20</a:t>
                </a:r>
              </a:p>
            </p:txBody>
          </p:sp>
          <p:sp>
            <p:nvSpPr>
              <p:cNvPr id="345" name="TextBox 344">
                <a:extLst>
                  <a:ext uri="{FF2B5EF4-FFF2-40B4-BE49-F238E27FC236}">
                    <a16:creationId xmlns:a16="http://schemas.microsoft.com/office/drawing/2014/main" id="{9542F8D2-88EA-445D-9032-FB32D9E00F17}"/>
                  </a:ext>
                </a:extLst>
              </p:cNvPr>
              <p:cNvSpPr txBox="1"/>
              <p:nvPr/>
            </p:nvSpPr>
            <p:spPr>
              <a:xfrm>
                <a:off x="4073507" y="2944689"/>
                <a:ext cx="694722" cy="444738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69th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53" i="1">
                    <a:latin typeface="+mj-lt"/>
                  </a:rPr>
                  <a:t>Exit 6B</a:t>
                </a:r>
              </a:p>
            </p:txBody>
          </p:sp>
          <p:sp>
            <p:nvSpPr>
              <p:cNvPr id="346" name="TextBox 345">
                <a:extLst>
                  <a:ext uri="{FF2B5EF4-FFF2-40B4-BE49-F238E27FC236}">
                    <a16:creationId xmlns:a16="http://schemas.microsoft.com/office/drawing/2014/main" id="{163EC4AA-3D06-41E8-AB1D-D6337E8BA114}"/>
                  </a:ext>
                </a:extLst>
              </p:cNvPr>
              <p:cNvSpPr txBox="1"/>
              <p:nvPr/>
            </p:nvSpPr>
            <p:spPr>
              <a:xfrm>
                <a:off x="6618598" y="2930839"/>
                <a:ext cx="767391" cy="569439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SR 922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(125th)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53" i="1">
                    <a:latin typeface="+mj-lt"/>
                  </a:rPr>
                  <a:t>Exit 10A</a:t>
                </a:r>
              </a:p>
            </p:txBody>
          </p:sp>
          <p:sp>
            <p:nvSpPr>
              <p:cNvPr id="347" name="TextBox 346">
                <a:extLst>
                  <a:ext uri="{FF2B5EF4-FFF2-40B4-BE49-F238E27FC236}">
                    <a16:creationId xmlns:a16="http://schemas.microsoft.com/office/drawing/2014/main" id="{19B552B4-B3BB-4A46-8920-CCB4D1690C5B}"/>
                  </a:ext>
                </a:extLst>
              </p:cNvPr>
              <p:cNvSpPr txBox="1"/>
              <p:nvPr/>
            </p:nvSpPr>
            <p:spPr>
              <a:xfrm>
                <a:off x="8044388" y="1582320"/>
                <a:ext cx="1101668" cy="569439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Golden Glades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Interchange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53" i="1">
                    <a:latin typeface="+mj-lt"/>
                  </a:rPr>
                  <a:t>Exit 12A</a:t>
                </a:r>
              </a:p>
            </p:txBody>
          </p:sp>
          <p:sp>
            <p:nvSpPr>
              <p:cNvPr id="348" name="TextBox 347">
                <a:extLst>
                  <a:ext uri="{FF2B5EF4-FFF2-40B4-BE49-F238E27FC236}">
                    <a16:creationId xmlns:a16="http://schemas.microsoft.com/office/drawing/2014/main" id="{2D3D1885-3AB2-406F-86AA-CE58359BA33D}"/>
                  </a:ext>
                </a:extLst>
              </p:cNvPr>
              <p:cNvSpPr txBox="1"/>
              <p:nvPr/>
            </p:nvSpPr>
            <p:spPr>
              <a:xfrm>
                <a:off x="12644453" y="2930839"/>
                <a:ext cx="1148906" cy="569439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SR 824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(Pembroke Rd.)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53" i="1">
                    <a:latin typeface="+mj-lt"/>
                  </a:rPr>
                  <a:t>Exit 19</a:t>
                </a:r>
              </a:p>
            </p:txBody>
          </p:sp>
          <p:sp>
            <p:nvSpPr>
              <p:cNvPr id="349" name="TextBox 348">
                <a:extLst>
                  <a:ext uri="{FF2B5EF4-FFF2-40B4-BE49-F238E27FC236}">
                    <a16:creationId xmlns:a16="http://schemas.microsoft.com/office/drawing/2014/main" id="{6ADC1F04-642E-42B2-81DD-22913EE43944}"/>
                  </a:ext>
                </a:extLst>
              </p:cNvPr>
              <p:cNvSpPr txBox="1"/>
              <p:nvPr/>
            </p:nvSpPr>
            <p:spPr>
              <a:xfrm rot="16200000">
                <a:off x="11621785" y="2906722"/>
                <a:ext cx="1032635" cy="505927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>
                  <a:lnSpc>
                    <a:spcPct val="125000"/>
                  </a:lnSpc>
                </a:pPr>
                <a:r>
                  <a:rPr lang="en-US" sz="309" i="1">
                    <a:latin typeface="+mj-lt"/>
                  </a:rPr>
                  <a:t>Miami-Dade</a:t>
                </a:r>
                <a:r>
                  <a:rPr lang="en-US" sz="353" i="1">
                    <a:latin typeface="+mj-lt"/>
                  </a:rPr>
                  <a:t> Co.</a:t>
                </a:r>
              </a:p>
              <a:p>
                <a:pPr algn="l">
                  <a:lnSpc>
                    <a:spcPct val="125000"/>
                  </a:lnSpc>
                </a:pPr>
                <a:r>
                  <a:rPr lang="en-US" sz="353" i="1">
                    <a:latin typeface="+mj-lt"/>
                  </a:rPr>
                  <a:t>Broward Co.</a:t>
                </a:r>
              </a:p>
            </p:txBody>
          </p:sp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id="{A858C467-55CF-4076-B095-F9296377E103}"/>
                  </a:ext>
                </a:extLst>
              </p:cNvPr>
              <p:cNvCxnSpPr/>
              <p:nvPr/>
            </p:nvCxnSpPr>
            <p:spPr bwMode="auto">
              <a:xfrm>
                <a:off x="988074" y="4826064"/>
                <a:ext cx="13684557" cy="0"/>
              </a:xfrm>
              <a:prstGeom prst="line">
                <a:avLst/>
              </a:prstGeom>
              <a:solidFill>
                <a:srgbClr val="99CC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1" name="Straight Connector 350">
                <a:extLst>
                  <a:ext uri="{FF2B5EF4-FFF2-40B4-BE49-F238E27FC236}">
                    <a16:creationId xmlns:a16="http://schemas.microsoft.com/office/drawing/2014/main" id="{7A27BF9D-B6DD-4202-B25E-102D80659FA9}"/>
                  </a:ext>
                </a:extLst>
              </p:cNvPr>
              <p:cNvCxnSpPr/>
              <p:nvPr/>
            </p:nvCxnSpPr>
            <p:spPr bwMode="auto">
              <a:xfrm>
                <a:off x="988074" y="5016042"/>
                <a:ext cx="13684557" cy="0"/>
              </a:xfrm>
              <a:prstGeom prst="line">
                <a:avLst/>
              </a:prstGeom>
              <a:solidFill>
                <a:srgbClr val="99CCFF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2" name="Straight Connector 351">
                <a:extLst>
                  <a:ext uri="{FF2B5EF4-FFF2-40B4-BE49-F238E27FC236}">
                    <a16:creationId xmlns:a16="http://schemas.microsoft.com/office/drawing/2014/main" id="{4A8D3B80-78E6-4950-A036-433F65BCF5D4}"/>
                  </a:ext>
                </a:extLst>
              </p:cNvPr>
              <p:cNvCxnSpPr/>
              <p:nvPr/>
            </p:nvCxnSpPr>
            <p:spPr bwMode="auto">
              <a:xfrm>
                <a:off x="988074" y="5206020"/>
                <a:ext cx="13684557" cy="0"/>
              </a:xfrm>
              <a:prstGeom prst="line">
                <a:avLst/>
              </a:prstGeom>
              <a:solidFill>
                <a:srgbClr val="99CCFF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3" name="Straight Connector 352">
                <a:extLst>
                  <a:ext uri="{FF2B5EF4-FFF2-40B4-BE49-F238E27FC236}">
                    <a16:creationId xmlns:a16="http://schemas.microsoft.com/office/drawing/2014/main" id="{3A79ED73-5935-4D40-8CC8-0E5ACFC748A2}"/>
                  </a:ext>
                </a:extLst>
              </p:cNvPr>
              <p:cNvCxnSpPr/>
              <p:nvPr/>
            </p:nvCxnSpPr>
            <p:spPr bwMode="auto">
              <a:xfrm>
                <a:off x="988074" y="5395998"/>
                <a:ext cx="13684557" cy="0"/>
              </a:xfrm>
              <a:prstGeom prst="line">
                <a:avLst/>
              </a:prstGeom>
              <a:solidFill>
                <a:srgbClr val="99CC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5" name="Straight Connector 354">
                <a:extLst>
                  <a:ext uri="{FF2B5EF4-FFF2-40B4-BE49-F238E27FC236}">
                    <a16:creationId xmlns:a16="http://schemas.microsoft.com/office/drawing/2014/main" id="{F7A95931-32A1-4799-BE0B-D5D97B5EA889}"/>
                  </a:ext>
                </a:extLst>
              </p:cNvPr>
              <p:cNvCxnSpPr/>
              <p:nvPr/>
            </p:nvCxnSpPr>
            <p:spPr bwMode="auto">
              <a:xfrm>
                <a:off x="1390868" y="4661769"/>
                <a:ext cx="0" cy="898525"/>
              </a:xfrm>
              <a:prstGeom prst="line">
                <a:avLst/>
              </a:prstGeom>
              <a:solidFill>
                <a:srgbClr val="99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6" name="Straight Connector 355">
                <a:extLst>
                  <a:ext uri="{FF2B5EF4-FFF2-40B4-BE49-F238E27FC236}">
                    <a16:creationId xmlns:a16="http://schemas.microsoft.com/office/drawing/2014/main" id="{0610A6C6-CD96-47BC-9997-9844014AD190}"/>
                  </a:ext>
                </a:extLst>
              </p:cNvPr>
              <p:cNvCxnSpPr/>
              <p:nvPr/>
            </p:nvCxnSpPr>
            <p:spPr bwMode="auto">
              <a:xfrm>
                <a:off x="2119090" y="4661769"/>
                <a:ext cx="0" cy="898525"/>
              </a:xfrm>
              <a:prstGeom prst="line">
                <a:avLst/>
              </a:prstGeom>
              <a:solidFill>
                <a:srgbClr val="99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7" name="Straight Connector 356">
                <a:extLst>
                  <a:ext uri="{FF2B5EF4-FFF2-40B4-BE49-F238E27FC236}">
                    <a16:creationId xmlns:a16="http://schemas.microsoft.com/office/drawing/2014/main" id="{A8659CD2-8686-4419-AD6E-BE284FF2C35B}"/>
                  </a:ext>
                </a:extLst>
              </p:cNvPr>
              <p:cNvCxnSpPr/>
              <p:nvPr/>
            </p:nvCxnSpPr>
            <p:spPr bwMode="auto">
              <a:xfrm>
                <a:off x="2847313" y="4661769"/>
                <a:ext cx="0" cy="898525"/>
              </a:xfrm>
              <a:prstGeom prst="line">
                <a:avLst/>
              </a:prstGeom>
              <a:solidFill>
                <a:srgbClr val="99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8" name="Straight Connector 357">
                <a:extLst>
                  <a:ext uri="{FF2B5EF4-FFF2-40B4-BE49-F238E27FC236}">
                    <a16:creationId xmlns:a16="http://schemas.microsoft.com/office/drawing/2014/main" id="{CDF8C133-2FCC-4126-9E37-3F6DF0A89403}"/>
                  </a:ext>
                </a:extLst>
              </p:cNvPr>
              <p:cNvCxnSpPr/>
              <p:nvPr/>
            </p:nvCxnSpPr>
            <p:spPr bwMode="auto">
              <a:xfrm>
                <a:off x="3837695" y="4603967"/>
                <a:ext cx="0" cy="956327"/>
              </a:xfrm>
              <a:prstGeom prst="line">
                <a:avLst/>
              </a:prstGeom>
              <a:solidFill>
                <a:srgbClr val="99CC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9" name="Straight Connector 358">
                <a:extLst>
                  <a:ext uri="{FF2B5EF4-FFF2-40B4-BE49-F238E27FC236}">
                    <a16:creationId xmlns:a16="http://schemas.microsoft.com/office/drawing/2014/main" id="{F5596C9E-E6DB-498A-B1FB-6CEB7C88871D}"/>
                  </a:ext>
                </a:extLst>
              </p:cNvPr>
              <p:cNvCxnSpPr/>
              <p:nvPr/>
            </p:nvCxnSpPr>
            <p:spPr bwMode="auto">
              <a:xfrm>
                <a:off x="5057468" y="4661769"/>
                <a:ext cx="0" cy="898525"/>
              </a:xfrm>
              <a:prstGeom prst="line">
                <a:avLst/>
              </a:prstGeom>
              <a:solidFill>
                <a:srgbClr val="99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0" name="Straight Connector 359">
                <a:extLst>
                  <a:ext uri="{FF2B5EF4-FFF2-40B4-BE49-F238E27FC236}">
                    <a16:creationId xmlns:a16="http://schemas.microsoft.com/office/drawing/2014/main" id="{C1ED6176-E998-4679-A652-1BE9E0CD9E87}"/>
                  </a:ext>
                </a:extLst>
              </p:cNvPr>
              <p:cNvCxnSpPr/>
              <p:nvPr/>
            </p:nvCxnSpPr>
            <p:spPr bwMode="auto">
              <a:xfrm>
                <a:off x="5785690" y="4661769"/>
                <a:ext cx="0" cy="898525"/>
              </a:xfrm>
              <a:prstGeom prst="line">
                <a:avLst/>
              </a:prstGeom>
              <a:solidFill>
                <a:srgbClr val="99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1" name="Straight Connector 360">
                <a:extLst>
                  <a:ext uri="{FF2B5EF4-FFF2-40B4-BE49-F238E27FC236}">
                    <a16:creationId xmlns:a16="http://schemas.microsoft.com/office/drawing/2014/main" id="{6C6FF098-87EB-4564-9B28-543205E85870}"/>
                  </a:ext>
                </a:extLst>
              </p:cNvPr>
              <p:cNvCxnSpPr/>
              <p:nvPr/>
            </p:nvCxnSpPr>
            <p:spPr bwMode="auto">
              <a:xfrm>
                <a:off x="6513911" y="4661769"/>
                <a:ext cx="0" cy="898525"/>
              </a:xfrm>
              <a:prstGeom prst="line">
                <a:avLst/>
              </a:prstGeom>
              <a:solidFill>
                <a:srgbClr val="99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2" name="Straight Connector 361">
                <a:extLst>
                  <a:ext uri="{FF2B5EF4-FFF2-40B4-BE49-F238E27FC236}">
                    <a16:creationId xmlns:a16="http://schemas.microsoft.com/office/drawing/2014/main" id="{D6AF6D67-27A9-452E-B162-02057C95F437}"/>
                  </a:ext>
                </a:extLst>
              </p:cNvPr>
              <p:cNvCxnSpPr/>
              <p:nvPr/>
            </p:nvCxnSpPr>
            <p:spPr bwMode="auto">
              <a:xfrm>
                <a:off x="8068665" y="4661769"/>
                <a:ext cx="0" cy="898525"/>
              </a:xfrm>
              <a:prstGeom prst="line">
                <a:avLst/>
              </a:prstGeom>
              <a:solidFill>
                <a:srgbClr val="99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3" name="Straight Connector 362">
                <a:extLst>
                  <a:ext uri="{FF2B5EF4-FFF2-40B4-BE49-F238E27FC236}">
                    <a16:creationId xmlns:a16="http://schemas.microsoft.com/office/drawing/2014/main" id="{8ABD37BD-2FC0-463D-95E8-036E8DB5124C}"/>
                  </a:ext>
                </a:extLst>
              </p:cNvPr>
              <p:cNvCxnSpPr/>
              <p:nvPr/>
            </p:nvCxnSpPr>
            <p:spPr bwMode="auto">
              <a:xfrm>
                <a:off x="9230178" y="4661769"/>
                <a:ext cx="0" cy="898525"/>
              </a:xfrm>
              <a:prstGeom prst="line">
                <a:avLst/>
              </a:prstGeom>
              <a:solidFill>
                <a:srgbClr val="99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5" name="Straight Connector 384">
                <a:extLst>
                  <a:ext uri="{FF2B5EF4-FFF2-40B4-BE49-F238E27FC236}">
                    <a16:creationId xmlns:a16="http://schemas.microsoft.com/office/drawing/2014/main" id="{E2E59870-2BE4-431F-A4A1-A96A65B87753}"/>
                  </a:ext>
                </a:extLst>
              </p:cNvPr>
              <p:cNvCxnSpPr/>
              <p:nvPr/>
            </p:nvCxnSpPr>
            <p:spPr bwMode="auto">
              <a:xfrm>
                <a:off x="10104045" y="4661769"/>
                <a:ext cx="0" cy="898525"/>
              </a:xfrm>
              <a:prstGeom prst="line">
                <a:avLst/>
              </a:prstGeom>
              <a:solidFill>
                <a:srgbClr val="99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6" name="Straight Connector 385">
                <a:extLst>
                  <a:ext uri="{FF2B5EF4-FFF2-40B4-BE49-F238E27FC236}">
                    <a16:creationId xmlns:a16="http://schemas.microsoft.com/office/drawing/2014/main" id="{992BFE9E-FCA2-446E-9761-79AB89D326B8}"/>
                  </a:ext>
                </a:extLst>
              </p:cNvPr>
              <p:cNvCxnSpPr/>
              <p:nvPr/>
            </p:nvCxnSpPr>
            <p:spPr bwMode="auto">
              <a:xfrm>
                <a:off x="11549566" y="4661769"/>
                <a:ext cx="0" cy="898525"/>
              </a:xfrm>
              <a:prstGeom prst="line">
                <a:avLst/>
              </a:prstGeom>
              <a:solidFill>
                <a:srgbClr val="99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7" name="Straight Connector 386">
                <a:extLst>
                  <a:ext uri="{FF2B5EF4-FFF2-40B4-BE49-F238E27FC236}">
                    <a16:creationId xmlns:a16="http://schemas.microsoft.com/office/drawing/2014/main" id="{45CA788F-1633-4EAD-B087-DB8C0748047B}"/>
                  </a:ext>
                </a:extLst>
              </p:cNvPr>
              <p:cNvCxnSpPr/>
              <p:nvPr/>
            </p:nvCxnSpPr>
            <p:spPr bwMode="auto">
              <a:xfrm>
                <a:off x="13006011" y="4661769"/>
                <a:ext cx="0" cy="898525"/>
              </a:xfrm>
              <a:prstGeom prst="line">
                <a:avLst/>
              </a:prstGeom>
              <a:solidFill>
                <a:srgbClr val="99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8" name="Straight Connector 387">
                <a:extLst>
                  <a:ext uri="{FF2B5EF4-FFF2-40B4-BE49-F238E27FC236}">
                    <a16:creationId xmlns:a16="http://schemas.microsoft.com/office/drawing/2014/main" id="{03A2065A-C3D2-47A0-A3CA-719313DFC379}"/>
                  </a:ext>
                </a:extLst>
              </p:cNvPr>
              <p:cNvCxnSpPr/>
              <p:nvPr/>
            </p:nvCxnSpPr>
            <p:spPr bwMode="auto">
              <a:xfrm>
                <a:off x="13836185" y="4661769"/>
                <a:ext cx="0" cy="898525"/>
              </a:xfrm>
              <a:prstGeom prst="line">
                <a:avLst/>
              </a:prstGeom>
              <a:solidFill>
                <a:srgbClr val="99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89" name="TextBox 388">
                <a:extLst>
                  <a:ext uri="{FF2B5EF4-FFF2-40B4-BE49-F238E27FC236}">
                    <a16:creationId xmlns:a16="http://schemas.microsoft.com/office/drawing/2014/main" id="{94F25EF9-3D45-430C-9CFB-F730CF9E6608}"/>
                  </a:ext>
                </a:extLst>
              </p:cNvPr>
              <p:cNvSpPr txBox="1"/>
              <p:nvPr/>
            </p:nvSpPr>
            <p:spPr>
              <a:xfrm>
                <a:off x="862293" y="4077830"/>
                <a:ext cx="1058067" cy="569439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SR 822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(Sheridan St.)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53" i="1">
                    <a:latin typeface="+mj-lt"/>
                  </a:rPr>
                  <a:t>Exit 21</a:t>
                </a:r>
              </a:p>
            </p:txBody>
          </p:sp>
          <p:sp>
            <p:nvSpPr>
              <p:cNvPr id="390" name="TextBox 389">
                <a:extLst>
                  <a:ext uri="{FF2B5EF4-FFF2-40B4-BE49-F238E27FC236}">
                    <a16:creationId xmlns:a16="http://schemas.microsoft.com/office/drawing/2014/main" id="{EBB01E00-0D70-4E8A-96DD-69FDDEEC8606}"/>
                  </a:ext>
                </a:extLst>
              </p:cNvPr>
              <p:cNvSpPr txBox="1"/>
              <p:nvPr/>
            </p:nvSpPr>
            <p:spPr>
              <a:xfrm>
                <a:off x="1619142" y="4077830"/>
                <a:ext cx="996300" cy="569439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SR 848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(</a:t>
                </a:r>
                <a:r>
                  <a:rPr lang="en-US" sz="397" err="1">
                    <a:latin typeface="+mj-lt"/>
                  </a:rPr>
                  <a:t>Stirling</a:t>
                </a:r>
                <a:r>
                  <a:rPr lang="en-US" sz="397">
                    <a:latin typeface="+mj-lt"/>
                  </a:rPr>
                  <a:t> Rd.)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53" i="1">
                    <a:latin typeface="+mj-lt"/>
                  </a:rPr>
                  <a:t>Exit 22</a:t>
                </a:r>
              </a:p>
            </p:txBody>
          </p:sp>
          <p:sp>
            <p:nvSpPr>
              <p:cNvPr id="391" name="TextBox 390">
                <a:extLst>
                  <a:ext uri="{FF2B5EF4-FFF2-40B4-BE49-F238E27FC236}">
                    <a16:creationId xmlns:a16="http://schemas.microsoft.com/office/drawing/2014/main" id="{53C7C631-F24D-48CC-8113-53B3EF99AD36}"/>
                  </a:ext>
                </a:extLst>
              </p:cNvPr>
              <p:cNvSpPr txBox="1"/>
              <p:nvPr/>
            </p:nvSpPr>
            <p:spPr>
              <a:xfrm>
                <a:off x="2357620" y="4077830"/>
                <a:ext cx="967232" cy="569439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SR 818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(Griffin Rd.)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53" i="1">
                    <a:latin typeface="+mj-lt"/>
                  </a:rPr>
                  <a:t>Exit 23</a:t>
                </a:r>
              </a:p>
            </p:txBody>
          </p:sp>
          <p:sp>
            <p:nvSpPr>
              <p:cNvPr id="392" name="TextBox 391">
                <a:extLst>
                  <a:ext uri="{FF2B5EF4-FFF2-40B4-BE49-F238E27FC236}">
                    <a16:creationId xmlns:a16="http://schemas.microsoft.com/office/drawing/2014/main" id="{7C705CD6-90E4-4A6A-B1A2-6AC5ADEB7F0F}"/>
                  </a:ext>
                </a:extLst>
              </p:cNvPr>
              <p:cNvSpPr txBox="1"/>
              <p:nvPr/>
            </p:nvSpPr>
            <p:spPr>
              <a:xfrm>
                <a:off x="3475608" y="4042905"/>
                <a:ext cx="734690" cy="569439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I-595/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SR 862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53" i="1">
                    <a:latin typeface="+mj-lt"/>
                  </a:rPr>
                  <a:t>Exit 24</a:t>
                </a:r>
              </a:p>
            </p:txBody>
          </p:sp>
          <p:sp>
            <p:nvSpPr>
              <p:cNvPr id="393" name="TextBox 392">
                <a:extLst>
                  <a:ext uri="{FF2B5EF4-FFF2-40B4-BE49-F238E27FC236}">
                    <a16:creationId xmlns:a16="http://schemas.microsoft.com/office/drawing/2014/main" id="{FC0E99AE-7041-4EF9-9EC6-DA0261327F1E}"/>
                  </a:ext>
                </a:extLst>
              </p:cNvPr>
              <p:cNvSpPr txBox="1"/>
              <p:nvPr/>
            </p:nvSpPr>
            <p:spPr>
              <a:xfrm>
                <a:off x="4553796" y="5443079"/>
                <a:ext cx="1007198" cy="569439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SR 736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(Davie Blvd.)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53" i="1">
                    <a:latin typeface="+mj-lt"/>
                  </a:rPr>
                  <a:t>Exit 26</a:t>
                </a:r>
              </a:p>
            </p:txBody>
          </p:sp>
          <p:sp>
            <p:nvSpPr>
              <p:cNvPr id="394" name="TextBox 393">
                <a:extLst>
                  <a:ext uri="{FF2B5EF4-FFF2-40B4-BE49-F238E27FC236}">
                    <a16:creationId xmlns:a16="http://schemas.microsoft.com/office/drawing/2014/main" id="{E739F1AA-7910-4EFF-BEAE-086A28F81FE2}"/>
                  </a:ext>
                </a:extLst>
              </p:cNvPr>
              <p:cNvSpPr txBox="1"/>
              <p:nvPr/>
            </p:nvSpPr>
            <p:spPr>
              <a:xfrm>
                <a:off x="5213235" y="5443079"/>
                <a:ext cx="1148906" cy="569439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SR 842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(Broward Blvd.)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53" i="1">
                    <a:latin typeface="+mj-lt"/>
                  </a:rPr>
                  <a:t>Exit 27</a:t>
                </a:r>
              </a:p>
            </p:txBody>
          </p:sp>
          <p:sp>
            <p:nvSpPr>
              <p:cNvPr id="395" name="TextBox 394">
                <a:extLst>
                  <a:ext uri="{FF2B5EF4-FFF2-40B4-BE49-F238E27FC236}">
                    <a16:creationId xmlns:a16="http://schemas.microsoft.com/office/drawing/2014/main" id="{7FAEE520-F0B7-47EE-8FC7-D9771E620BB5}"/>
                  </a:ext>
                </a:extLst>
              </p:cNvPr>
              <p:cNvSpPr txBox="1"/>
              <p:nvPr/>
            </p:nvSpPr>
            <p:spPr>
              <a:xfrm>
                <a:off x="5966247" y="4077830"/>
                <a:ext cx="1090770" cy="569439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SR 838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(Sunrise Blvd.)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53" i="1">
                    <a:latin typeface="+mj-lt"/>
                  </a:rPr>
                  <a:t>Exit 29</a:t>
                </a:r>
              </a:p>
            </p:txBody>
          </p:sp>
          <p:sp>
            <p:nvSpPr>
              <p:cNvPr id="396" name="TextBox 395">
                <a:extLst>
                  <a:ext uri="{FF2B5EF4-FFF2-40B4-BE49-F238E27FC236}">
                    <a16:creationId xmlns:a16="http://schemas.microsoft.com/office/drawing/2014/main" id="{6A1FB8BF-837C-48CC-ADCB-26FC15B01D16}"/>
                  </a:ext>
                </a:extLst>
              </p:cNvPr>
              <p:cNvSpPr txBox="1"/>
              <p:nvPr/>
            </p:nvSpPr>
            <p:spPr>
              <a:xfrm>
                <a:off x="7614191" y="3953129"/>
                <a:ext cx="912728" cy="694140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SR 816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(Oakland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Park Blvd.)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53" i="1">
                    <a:latin typeface="+mj-lt"/>
                  </a:rPr>
                  <a:t>Exit 31</a:t>
                </a:r>
              </a:p>
            </p:txBody>
          </p:sp>
          <p:sp>
            <p:nvSpPr>
              <p:cNvPr id="397" name="TextBox 396">
                <a:extLst>
                  <a:ext uri="{FF2B5EF4-FFF2-40B4-BE49-F238E27FC236}">
                    <a16:creationId xmlns:a16="http://schemas.microsoft.com/office/drawing/2014/main" id="{6671C62C-F79A-45DC-A34C-5EF871E1F090}"/>
                  </a:ext>
                </a:extLst>
              </p:cNvPr>
              <p:cNvSpPr txBox="1"/>
              <p:nvPr/>
            </p:nvSpPr>
            <p:spPr>
              <a:xfrm>
                <a:off x="8581856" y="4077830"/>
                <a:ext cx="1301511" cy="569439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SR 870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(Commercial Blvd.)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53" i="1">
                    <a:latin typeface="+mj-lt"/>
                  </a:rPr>
                  <a:t>Exit 32</a:t>
                </a:r>
              </a:p>
            </p:txBody>
          </p:sp>
          <p:sp>
            <p:nvSpPr>
              <p:cNvPr id="398" name="TextBox 397">
                <a:extLst>
                  <a:ext uri="{FF2B5EF4-FFF2-40B4-BE49-F238E27FC236}">
                    <a16:creationId xmlns:a16="http://schemas.microsoft.com/office/drawing/2014/main" id="{DD76BD9E-BA54-4114-9A07-C07012331D2D}"/>
                  </a:ext>
                </a:extLst>
              </p:cNvPr>
              <p:cNvSpPr txBox="1"/>
              <p:nvPr/>
            </p:nvSpPr>
            <p:spPr>
              <a:xfrm>
                <a:off x="9669811" y="4077830"/>
                <a:ext cx="865495" cy="569439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Cypress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Creek Rd.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53" i="1">
                    <a:latin typeface="+mj-lt"/>
                  </a:rPr>
                  <a:t>Exit 33</a:t>
                </a:r>
              </a:p>
            </p:txBody>
          </p:sp>
          <p:sp>
            <p:nvSpPr>
              <p:cNvPr id="399" name="TextBox 398">
                <a:extLst>
                  <a:ext uri="{FF2B5EF4-FFF2-40B4-BE49-F238E27FC236}">
                    <a16:creationId xmlns:a16="http://schemas.microsoft.com/office/drawing/2014/main" id="{51D5642D-38D1-4403-9267-295F8558BC17}"/>
                  </a:ext>
                </a:extLst>
              </p:cNvPr>
              <p:cNvSpPr txBox="1"/>
              <p:nvPr/>
            </p:nvSpPr>
            <p:spPr>
              <a:xfrm>
                <a:off x="10997704" y="4077830"/>
                <a:ext cx="1105304" cy="569439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SR 814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(Atlantic Blvd.)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53" i="1">
                    <a:latin typeface="+mj-lt"/>
                  </a:rPr>
                  <a:t>Exit 36</a:t>
                </a:r>
              </a:p>
            </p:txBody>
          </p:sp>
          <p:sp>
            <p:nvSpPr>
              <p:cNvPr id="420" name="TextBox 419">
                <a:extLst>
                  <a:ext uri="{FF2B5EF4-FFF2-40B4-BE49-F238E27FC236}">
                    <a16:creationId xmlns:a16="http://schemas.microsoft.com/office/drawing/2014/main" id="{3BC0B3F5-68F7-41CC-A930-3D7276CF4683}"/>
                  </a:ext>
                </a:extLst>
              </p:cNvPr>
              <p:cNvSpPr txBox="1"/>
              <p:nvPr/>
            </p:nvSpPr>
            <p:spPr>
              <a:xfrm>
                <a:off x="12536789" y="4202532"/>
                <a:ext cx="941798" cy="444738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Copans Rd.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53" i="1">
                    <a:latin typeface="+mj-lt"/>
                  </a:rPr>
                  <a:t>Exit 38</a:t>
                </a:r>
              </a:p>
            </p:txBody>
          </p:sp>
          <p:sp>
            <p:nvSpPr>
              <p:cNvPr id="421" name="TextBox 420">
                <a:extLst>
                  <a:ext uri="{FF2B5EF4-FFF2-40B4-BE49-F238E27FC236}">
                    <a16:creationId xmlns:a16="http://schemas.microsoft.com/office/drawing/2014/main" id="{8FCF4AB9-9F3F-4CB1-A7A3-3F74ABF6D996}"/>
                  </a:ext>
                </a:extLst>
              </p:cNvPr>
              <p:cNvSpPr txBox="1"/>
              <p:nvPr/>
            </p:nvSpPr>
            <p:spPr>
              <a:xfrm>
                <a:off x="13332305" y="4077830"/>
                <a:ext cx="1014467" cy="569439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SR 834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(Sample Rd.)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53" i="1">
                    <a:latin typeface="+mj-lt"/>
                  </a:rPr>
                  <a:t>Exit 39</a:t>
                </a:r>
              </a:p>
            </p:txBody>
          </p:sp>
          <p:cxnSp>
            <p:nvCxnSpPr>
              <p:cNvPr id="422" name="Straight Connector 421">
                <a:extLst>
                  <a:ext uri="{FF2B5EF4-FFF2-40B4-BE49-F238E27FC236}">
                    <a16:creationId xmlns:a16="http://schemas.microsoft.com/office/drawing/2014/main" id="{139164F6-D39E-4C10-BF26-94872A0F5079}"/>
                  </a:ext>
                </a:extLst>
              </p:cNvPr>
              <p:cNvCxnSpPr/>
              <p:nvPr/>
            </p:nvCxnSpPr>
            <p:spPr bwMode="auto">
              <a:xfrm>
                <a:off x="978242" y="7580904"/>
                <a:ext cx="10406277" cy="0"/>
              </a:xfrm>
              <a:prstGeom prst="line">
                <a:avLst/>
              </a:prstGeom>
              <a:solidFill>
                <a:srgbClr val="99CC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5" name="Straight Connector 444">
                <a:extLst>
                  <a:ext uri="{FF2B5EF4-FFF2-40B4-BE49-F238E27FC236}">
                    <a16:creationId xmlns:a16="http://schemas.microsoft.com/office/drawing/2014/main" id="{B4B0DDA5-1FE2-4B5A-ABE9-9BE9D0048836}"/>
                  </a:ext>
                </a:extLst>
              </p:cNvPr>
              <p:cNvCxnSpPr/>
              <p:nvPr/>
            </p:nvCxnSpPr>
            <p:spPr bwMode="auto">
              <a:xfrm>
                <a:off x="978242" y="8150838"/>
                <a:ext cx="10406277" cy="0"/>
              </a:xfrm>
              <a:prstGeom prst="line">
                <a:avLst/>
              </a:prstGeom>
              <a:solidFill>
                <a:srgbClr val="99CC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7" name="Straight Connector 446">
                <a:extLst>
                  <a:ext uri="{FF2B5EF4-FFF2-40B4-BE49-F238E27FC236}">
                    <a16:creationId xmlns:a16="http://schemas.microsoft.com/office/drawing/2014/main" id="{27D61A90-98E5-488B-AD2A-CBA78C34683D}"/>
                  </a:ext>
                </a:extLst>
              </p:cNvPr>
              <p:cNvCxnSpPr/>
              <p:nvPr/>
            </p:nvCxnSpPr>
            <p:spPr bwMode="auto">
              <a:xfrm>
                <a:off x="1703643" y="7416609"/>
                <a:ext cx="0" cy="898525"/>
              </a:xfrm>
              <a:prstGeom prst="line">
                <a:avLst/>
              </a:prstGeom>
              <a:solidFill>
                <a:srgbClr val="99CC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0" name="Straight Connector 449">
                <a:extLst>
                  <a:ext uri="{FF2B5EF4-FFF2-40B4-BE49-F238E27FC236}">
                    <a16:creationId xmlns:a16="http://schemas.microsoft.com/office/drawing/2014/main" id="{D87E68F4-EFCB-4C92-AFD8-49F1DCF9C262}"/>
                  </a:ext>
                </a:extLst>
              </p:cNvPr>
              <p:cNvCxnSpPr/>
              <p:nvPr/>
            </p:nvCxnSpPr>
            <p:spPr bwMode="auto">
              <a:xfrm>
                <a:off x="4024246" y="7416609"/>
                <a:ext cx="0" cy="898525"/>
              </a:xfrm>
              <a:prstGeom prst="line">
                <a:avLst/>
              </a:prstGeom>
              <a:solidFill>
                <a:srgbClr val="99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1" name="Straight Connector 450">
                <a:extLst>
                  <a:ext uri="{FF2B5EF4-FFF2-40B4-BE49-F238E27FC236}">
                    <a16:creationId xmlns:a16="http://schemas.microsoft.com/office/drawing/2014/main" id="{11483633-C7A7-4F92-9B0B-A77C9A1B76B5}"/>
                  </a:ext>
                </a:extLst>
              </p:cNvPr>
              <p:cNvCxnSpPr/>
              <p:nvPr/>
            </p:nvCxnSpPr>
            <p:spPr bwMode="auto">
              <a:xfrm>
                <a:off x="4927241" y="7416609"/>
                <a:ext cx="0" cy="898525"/>
              </a:xfrm>
              <a:prstGeom prst="line">
                <a:avLst/>
              </a:prstGeom>
              <a:solidFill>
                <a:srgbClr val="99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2" name="Straight Connector 451">
                <a:extLst>
                  <a:ext uri="{FF2B5EF4-FFF2-40B4-BE49-F238E27FC236}">
                    <a16:creationId xmlns:a16="http://schemas.microsoft.com/office/drawing/2014/main" id="{D01840AB-8AEF-4F55-AF9D-B940BEE6D4B7}"/>
                  </a:ext>
                </a:extLst>
              </p:cNvPr>
              <p:cNvCxnSpPr/>
              <p:nvPr/>
            </p:nvCxnSpPr>
            <p:spPr bwMode="auto">
              <a:xfrm>
                <a:off x="6738088" y="7416609"/>
                <a:ext cx="0" cy="898525"/>
              </a:xfrm>
              <a:prstGeom prst="line">
                <a:avLst/>
              </a:prstGeom>
              <a:solidFill>
                <a:srgbClr val="99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25" name="Straight Connector 524">
                <a:extLst>
                  <a:ext uri="{FF2B5EF4-FFF2-40B4-BE49-F238E27FC236}">
                    <a16:creationId xmlns:a16="http://schemas.microsoft.com/office/drawing/2014/main" id="{EE37FF7D-2FF7-4889-95FA-674AF6AC8A88}"/>
                  </a:ext>
                </a:extLst>
              </p:cNvPr>
              <p:cNvCxnSpPr/>
              <p:nvPr/>
            </p:nvCxnSpPr>
            <p:spPr bwMode="auto">
              <a:xfrm>
                <a:off x="8078017" y="7416609"/>
                <a:ext cx="0" cy="898525"/>
              </a:xfrm>
              <a:prstGeom prst="line">
                <a:avLst/>
              </a:prstGeom>
              <a:solidFill>
                <a:srgbClr val="99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26" name="Straight Connector 525">
                <a:extLst>
                  <a:ext uri="{FF2B5EF4-FFF2-40B4-BE49-F238E27FC236}">
                    <a16:creationId xmlns:a16="http://schemas.microsoft.com/office/drawing/2014/main" id="{C2A0982C-4F85-4B01-8389-3C2F1BE7C96F}"/>
                  </a:ext>
                </a:extLst>
              </p:cNvPr>
              <p:cNvCxnSpPr/>
              <p:nvPr/>
            </p:nvCxnSpPr>
            <p:spPr bwMode="auto">
              <a:xfrm>
                <a:off x="9024706" y="7416609"/>
                <a:ext cx="0" cy="898525"/>
              </a:xfrm>
              <a:prstGeom prst="line">
                <a:avLst/>
              </a:prstGeom>
              <a:solidFill>
                <a:srgbClr val="99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27" name="Straight Connector 526">
                <a:extLst>
                  <a:ext uri="{FF2B5EF4-FFF2-40B4-BE49-F238E27FC236}">
                    <a16:creationId xmlns:a16="http://schemas.microsoft.com/office/drawing/2014/main" id="{8780D78E-16CE-4E22-ACCD-1647CC0C03C3}"/>
                  </a:ext>
                </a:extLst>
              </p:cNvPr>
              <p:cNvCxnSpPr/>
              <p:nvPr/>
            </p:nvCxnSpPr>
            <p:spPr bwMode="auto">
              <a:xfrm>
                <a:off x="10146169" y="7416609"/>
                <a:ext cx="0" cy="898525"/>
              </a:xfrm>
              <a:prstGeom prst="line">
                <a:avLst/>
              </a:prstGeom>
              <a:solidFill>
                <a:srgbClr val="99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28" name="TextBox 527">
                <a:extLst>
                  <a:ext uri="{FF2B5EF4-FFF2-40B4-BE49-F238E27FC236}">
                    <a16:creationId xmlns:a16="http://schemas.microsoft.com/office/drawing/2014/main" id="{27F59734-213F-41EF-8DDB-8962933750CA}"/>
                  </a:ext>
                </a:extLst>
              </p:cNvPr>
              <p:cNvSpPr txBox="1"/>
              <p:nvPr/>
            </p:nvSpPr>
            <p:spPr>
              <a:xfrm>
                <a:off x="1291224" y="6717388"/>
                <a:ext cx="818260" cy="694140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I-75/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SR 869/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SW 10th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53" i="1">
                    <a:latin typeface="+mj-lt"/>
                  </a:rPr>
                  <a:t>Exit 41</a:t>
                </a:r>
              </a:p>
            </p:txBody>
          </p:sp>
          <p:sp>
            <p:nvSpPr>
              <p:cNvPr id="529" name="TextBox 528">
                <a:extLst>
                  <a:ext uri="{FF2B5EF4-FFF2-40B4-BE49-F238E27FC236}">
                    <a16:creationId xmlns:a16="http://schemas.microsoft.com/office/drawing/2014/main" id="{F986D302-EB0D-4000-B902-8AC45C894420}"/>
                  </a:ext>
                </a:extLst>
              </p:cNvPr>
              <p:cNvSpPr txBox="1"/>
              <p:nvPr/>
            </p:nvSpPr>
            <p:spPr>
              <a:xfrm>
                <a:off x="1811392" y="6842089"/>
                <a:ext cx="1163439" cy="569439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SR 810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(Hillsboro Blvd.)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53" i="1">
                    <a:latin typeface="+mj-lt"/>
                  </a:rPr>
                  <a:t>Exit 42</a:t>
                </a:r>
              </a:p>
            </p:txBody>
          </p:sp>
          <p:sp>
            <p:nvSpPr>
              <p:cNvPr id="530" name="TextBox 529">
                <a:extLst>
                  <a:ext uri="{FF2B5EF4-FFF2-40B4-BE49-F238E27FC236}">
                    <a16:creationId xmlns:a16="http://schemas.microsoft.com/office/drawing/2014/main" id="{3F7DD8C2-A90C-4843-8EB7-255F2C38B00F}"/>
                  </a:ext>
                </a:extLst>
              </p:cNvPr>
              <p:cNvSpPr txBox="1"/>
              <p:nvPr/>
            </p:nvSpPr>
            <p:spPr>
              <a:xfrm>
                <a:off x="3601814" y="6842089"/>
                <a:ext cx="847328" cy="569439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Palmetto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Park Rd.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53" i="1">
                    <a:latin typeface="+mj-lt"/>
                  </a:rPr>
                  <a:t>Exit 44</a:t>
                </a:r>
              </a:p>
            </p:txBody>
          </p:sp>
          <p:sp>
            <p:nvSpPr>
              <p:cNvPr id="531" name="TextBox 530">
                <a:extLst>
                  <a:ext uri="{FF2B5EF4-FFF2-40B4-BE49-F238E27FC236}">
                    <a16:creationId xmlns:a16="http://schemas.microsoft.com/office/drawing/2014/main" id="{22F3A8BA-4528-44C6-A1AB-C700B0BCDD71}"/>
                  </a:ext>
                </a:extLst>
              </p:cNvPr>
              <p:cNvSpPr txBox="1"/>
              <p:nvPr/>
            </p:nvSpPr>
            <p:spPr>
              <a:xfrm>
                <a:off x="6220823" y="6842089"/>
                <a:ext cx="1025368" cy="569439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SR 794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(Yamato Rd.)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53" i="1">
                    <a:latin typeface="+mj-lt"/>
                  </a:rPr>
                  <a:t>Exit 48</a:t>
                </a:r>
              </a:p>
            </p:txBody>
          </p:sp>
          <p:sp>
            <p:nvSpPr>
              <p:cNvPr id="532" name="TextBox 531">
                <a:extLst>
                  <a:ext uri="{FF2B5EF4-FFF2-40B4-BE49-F238E27FC236}">
                    <a16:creationId xmlns:a16="http://schemas.microsoft.com/office/drawing/2014/main" id="{AA706A69-AE84-4FDF-B1F9-E36D903A7B4F}"/>
                  </a:ext>
                </a:extLst>
              </p:cNvPr>
              <p:cNvSpPr txBox="1"/>
              <p:nvPr/>
            </p:nvSpPr>
            <p:spPr>
              <a:xfrm>
                <a:off x="7544344" y="6966790"/>
                <a:ext cx="1072603" cy="444738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Congress Ave.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53" i="1">
                    <a:latin typeface="+mj-lt"/>
                  </a:rPr>
                  <a:t>Exit 50</a:t>
                </a:r>
              </a:p>
            </p:txBody>
          </p:sp>
          <p:sp>
            <p:nvSpPr>
              <p:cNvPr id="533" name="TextBox 532">
                <a:extLst>
                  <a:ext uri="{FF2B5EF4-FFF2-40B4-BE49-F238E27FC236}">
                    <a16:creationId xmlns:a16="http://schemas.microsoft.com/office/drawing/2014/main" id="{94ECC969-4452-4AFC-A50E-29A0356FE6C8}"/>
                  </a:ext>
                </a:extLst>
              </p:cNvPr>
              <p:cNvSpPr txBox="1"/>
              <p:nvPr/>
            </p:nvSpPr>
            <p:spPr>
              <a:xfrm>
                <a:off x="8539100" y="6966790"/>
                <a:ext cx="970863" cy="444738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Linton Blvd.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53" i="1">
                    <a:latin typeface="+mj-lt"/>
                  </a:rPr>
                  <a:t>Exit 51</a:t>
                </a:r>
              </a:p>
            </p:txBody>
          </p:sp>
          <p:sp>
            <p:nvSpPr>
              <p:cNvPr id="534" name="TextBox 533">
                <a:extLst>
                  <a:ext uri="{FF2B5EF4-FFF2-40B4-BE49-F238E27FC236}">
                    <a16:creationId xmlns:a16="http://schemas.microsoft.com/office/drawing/2014/main" id="{65583546-8F44-4F67-AAC8-37EED145DE5C}"/>
                  </a:ext>
                </a:extLst>
              </p:cNvPr>
              <p:cNvSpPr txBox="1"/>
              <p:nvPr/>
            </p:nvSpPr>
            <p:spPr>
              <a:xfrm>
                <a:off x="9606661" y="6842089"/>
                <a:ext cx="1079867" cy="569439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SR 806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(Atlantic Ave.)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53" i="1">
                    <a:latin typeface="+mj-lt"/>
                  </a:rPr>
                  <a:t>Exit 52</a:t>
                </a:r>
              </a:p>
            </p:txBody>
          </p:sp>
          <p:cxnSp>
            <p:nvCxnSpPr>
              <p:cNvPr id="535" name="Straight Connector 534">
                <a:extLst>
                  <a:ext uri="{FF2B5EF4-FFF2-40B4-BE49-F238E27FC236}">
                    <a16:creationId xmlns:a16="http://schemas.microsoft.com/office/drawing/2014/main" id="{BEE7EB06-9077-43AF-82FC-EF784AE49136}"/>
                  </a:ext>
                </a:extLst>
              </p:cNvPr>
              <p:cNvCxnSpPr/>
              <p:nvPr/>
            </p:nvCxnSpPr>
            <p:spPr bwMode="auto">
              <a:xfrm flipH="1" flipV="1">
                <a:off x="5426380" y="4902721"/>
                <a:ext cx="298146" cy="298146"/>
              </a:xfrm>
              <a:prstGeom prst="line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6" name="Straight Connector 535">
                <a:extLst>
                  <a:ext uri="{FF2B5EF4-FFF2-40B4-BE49-F238E27FC236}">
                    <a16:creationId xmlns:a16="http://schemas.microsoft.com/office/drawing/2014/main" id="{87527F0F-F061-46EC-AEEE-6921BB4C2107}"/>
                  </a:ext>
                </a:extLst>
              </p:cNvPr>
              <p:cNvCxnSpPr/>
              <p:nvPr/>
            </p:nvCxnSpPr>
            <p:spPr bwMode="auto">
              <a:xfrm flipV="1">
                <a:off x="5127930" y="4902721"/>
                <a:ext cx="298146" cy="298146"/>
              </a:xfrm>
              <a:prstGeom prst="line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7" name="Straight Connector 536">
                <a:extLst>
                  <a:ext uri="{FF2B5EF4-FFF2-40B4-BE49-F238E27FC236}">
                    <a16:creationId xmlns:a16="http://schemas.microsoft.com/office/drawing/2014/main" id="{123CD798-32BE-4A98-A9E9-10956DC5DEB2}"/>
                  </a:ext>
                </a:extLst>
              </p:cNvPr>
              <p:cNvCxnSpPr/>
              <p:nvPr/>
            </p:nvCxnSpPr>
            <p:spPr bwMode="auto">
              <a:xfrm flipH="1" flipV="1">
                <a:off x="5426380" y="4715396"/>
                <a:ext cx="298146" cy="298146"/>
              </a:xfrm>
              <a:prstGeom prst="line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8" name="Straight Connector 537">
                <a:extLst>
                  <a:ext uri="{FF2B5EF4-FFF2-40B4-BE49-F238E27FC236}">
                    <a16:creationId xmlns:a16="http://schemas.microsoft.com/office/drawing/2014/main" id="{1DC65660-8DDA-4BE4-AE94-2C387266F013}"/>
                  </a:ext>
                </a:extLst>
              </p:cNvPr>
              <p:cNvCxnSpPr/>
              <p:nvPr/>
            </p:nvCxnSpPr>
            <p:spPr bwMode="auto">
              <a:xfrm flipV="1">
                <a:off x="5127930" y="4715396"/>
                <a:ext cx="298146" cy="298146"/>
              </a:xfrm>
              <a:prstGeom prst="line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9" name="Straight Connector 538">
                <a:extLst>
                  <a:ext uri="{FF2B5EF4-FFF2-40B4-BE49-F238E27FC236}">
                    <a16:creationId xmlns:a16="http://schemas.microsoft.com/office/drawing/2014/main" id="{03A8F165-DF18-4BB6-B2A1-8D6FF4E6914A}"/>
                  </a:ext>
                </a:extLst>
              </p:cNvPr>
              <p:cNvCxnSpPr/>
              <p:nvPr/>
            </p:nvCxnSpPr>
            <p:spPr bwMode="auto">
              <a:xfrm flipV="1">
                <a:off x="5429946" y="4530942"/>
                <a:ext cx="0" cy="371476"/>
              </a:xfrm>
              <a:prstGeom prst="line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40" name="TextBox 539">
                <a:extLst>
                  <a:ext uri="{FF2B5EF4-FFF2-40B4-BE49-F238E27FC236}">
                    <a16:creationId xmlns:a16="http://schemas.microsoft.com/office/drawing/2014/main" id="{C97A58C5-5762-4C46-B202-C491738BC66B}"/>
                  </a:ext>
                </a:extLst>
              </p:cNvPr>
              <p:cNvSpPr txBox="1"/>
              <p:nvPr/>
            </p:nvSpPr>
            <p:spPr>
              <a:xfrm>
                <a:off x="5063431" y="4077780"/>
                <a:ext cx="731055" cy="458690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Park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&amp; Ride</a:t>
                </a:r>
                <a:endParaRPr lang="en-US" sz="353">
                  <a:latin typeface="+mj-lt"/>
                </a:endParaRPr>
              </a:p>
            </p:txBody>
          </p:sp>
          <p:grpSp>
            <p:nvGrpSpPr>
              <p:cNvPr id="541" name="Group 540">
                <a:extLst>
                  <a:ext uri="{FF2B5EF4-FFF2-40B4-BE49-F238E27FC236}">
                    <a16:creationId xmlns:a16="http://schemas.microsoft.com/office/drawing/2014/main" id="{E9A6B36C-7EC2-4088-A610-6D09E1649723}"/>
                  </a:ext>
                </a:extLst>
              </p:cNvPr>
              <p:cNvGrpSpPr/>
              <p:nvPr/>
            </p:nvGrpSpPr>
            <p:grpSpPr>
              <a:xfrm>
                <a:off x="14617423" y="1195524"/>
                <a:ext cx="320035" cy="1763222"/>
                <a:chOff x="14667527" y="919082"/>
                <a:chExt cx="320035" cy="1763222"/>
              </a:xfrm>
            </p:grpSpPr>
            <p:cxnSp>
              <p:nvCxnSpPr>
                <p:cNvPr id="988" name="Straight Connector 987">
                  <a:extLst>
                    <a:ext uri="{FF2B5EF4-FFF2-40B4-BE49-F238E27FC236}">
                      <a16:creationId xmlns:a16="http://schemas.microsoft.com/office/drawing/2014/main" id="{02B516D5-23FD-45F3-B881-A190A952CD93}"/>
                    </a:ext>
                  </a:extLst>
                </p:cNvPr>
                <p:cNvCxnSpPr/>
                <p:nvPr/>
              </p:nvCxnSpPr>
              <p:spPr bwMode="auto">
                <a:xfrm>
                  <a:off x="14723058" y="919082"/>
                  <a:ext cx="0" cy="1751467"/>
                </a:xfrm>
                <a:prstGeom prst="line">
                  <a:avLst/>
                </a:prstGeom>
                <a:solidFill>
                  <a:srgbClr val="99CC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989" name="TextBox 988">
                  <a:extLst>
                    <a:ext uri="{FF2B5EF4-FFF2-40B4-BE49-F238E27FC236}">
                      <a16:creationId xmlns:a16="http://schemas.microsoft.com/office/drawing/2014/main" id="{57B807D7-AFA8-45C8-80C0-9F4C48FB172E}"/>
                    </a:ext>
                  </a:extLst>
                </p:cNvPr>
                <p:cNvSpPr txBox="1"/>
                <p:nvPr/>
              </p:nvSpPr>
              <p:spPr>
                <a:xfrm rot="16200000">
                  <a:off x="14347562" y="2042303"/>
                  <a:ext cx="959966" cy="32003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353">
                      <a:latin typeface="+mj-lt"/>
                      <a:cs typeface="Calibri" pitchFamily="34" charset="0"/>
                    </a:rPr>
                    <a:t>Match Line A</a:t>
                  </a:r>
                </a:p>
              </p:txBody>
            </p:sp>
          </p:grpSp>
          <p:grpSp>
            <p:nvGrpSpPr>
              <p:cNvPr id="542" name="Group 541">
                <a:extLst>
                  <a:ext uri="{FF2B5EF4-FFF2-40B4-BE49-F238E27FC236}">
                    <a16:creationId xmlns:a16="http://schemas.microsoft.com/office/drawing/2014/main" id="{D3ABF276-16E3-4B50-8FE4-2E44F4143ED2}"/>
                  </a:ext>
                </a:extLst>
              </p:cNvPr>
              <p:cNvGrpSpPr/>
              <p:nvPr/>
            </p:nvGrpSpPr>
            <p:grpSpPr>
              <a:xfrm>
                <a:off x="727756" y="3786405"/>
                <a:ext cx="320036" cy="1804609"/>
                <a:chOff x="777860" y="3509963"/>
                <a:chExt cx="320036" cy="1804609"/>
              </a:xfrm>
            </p:grpSpPr>
            <p:cxnSp>
              <p:nvCxnSpPr>
                <p:cNvPr id="986" name="Straight Connector 985">
                  <a:extLst>
                    <a:ext uri="{FF2B5EF4-FFF2-40B4-BE49-F238E27FC236}">
                      <a16:creationId xmlns:a16="http://schemas.microsoft.com/office/drawing/2014/main" id="{7267CF3E-6FFD-4C42-B4A1-D0160979D45B}"/>
                    </a:ext>
                  </a:extLst>
                </p:cNvPr>
                <p:cNvCxnSpPr/>
                <p:nvPr/>
              </p:nvCxnSpPr>
              <p:spPr bwMode="auto">
                <a:xfrm>
                  <a:off x="1038178" y="3509963"/>
                  <a:ext cx="0" cy="1773889"/>
                </a:xfrm>
                <a:prstGeom prst="line">
                  <a:avLst/>
                </a:prstGeom>
                <a:solidFill>
                  <a:srgbClr val="99CC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987" name="TextBox 986">
                  <a:extLst>
                    <a:ext uri="{FF2B5EF4-FFF2-40B4-BE49-F238E27FC236}">
                      <a16:creationId xmlns:a16="http://schemas.microsoft.com/office/drawing/2014/main" id="{6A64A360-1D6D-40D4-BE50-3BF780030A12}"/>
                    </a:ext>
                  </a:extLst>
                </p:cNvPr>
                <p:cNvSpPr txBox="1"/>
                <p:nvPr/>
              </p:nvSpPr>
              <p:spPr>
                <a:xfrm rot="16200000">
                  <a:off x="457895" y="4674572"/>
                  <a:ext cx="959965" cy="320036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353">
                      <a:latin typeface="+mj-lt"/>
                      <a:cs typeface="Calibri" pitchFamily="34" charset="0"/>
                    </a:rPr>
                    <a:t>Match Line A</a:t>
                  </a:r>
                </a:p>
              </p:txBody>
            </p:sp>
          </p:grpSp>
          <p:grpSp>
            <p:nvGrpSpPr>
              <p:cNvPr id="543" name="Group 542">
                <a:extLst>
                  <a:ext uri="{FF2B5EF4-FFF2-40B4-BE49-F238E27FC236}">
                    <a16:creationId xmlns:a16="http://schemas.microsoft.com/office/drawing/2014/main" id="{788F3A33-6BFE-4D56-9B17-90222726D119}"/>
                  </a:ext>
                </a:extLst>
              </p:cNvPr>
              <p:cNvGrpSpPr/>
              <p:nvPr/>
            </p:nvGrpSpPr>
            <p:grpSpPr>
              <a:xfrm>
                <a:off x="14617422" y="3791167"/>
                <a:ext cx="320035" cy="1798658"/>
                <a:chOff x="14782348" y="3489325"/>
                <a:chExt cx="320035" cy="1798658"/>
              </a:xfrm>
            </p:grpSpPr>
            <p:cxnSp>
              <p:nvCxnSpPr>
                <p:cNvPr id="984" name="Straight Connector 983">
                  <a:extLst>
                    <a:ext uri="{FF2B5EF4-FFF2-40B4-BE49-F238E27FC236}">
                      <a16:creationId xmlns:a16="http://schemas.microsoft.com/office/drawing/2014/main" id="{5091DA88-A1B6-4652-AD02-2775C827569A}"/>
                    </a:ext>
                  </a:extLst>
                </p:cNvPr>
                <p:cNvCxnSpPr/>
                <p:nvPr/>
              </p:nvCxnSpPr>
              <p:spPr bwMode="auto">
                <a:xfrm>
                  <a:off x="14837881" y="3489325"/>
                  <a:ext cx="0" cy="1769756"/>
                </a:xfrm>
                <a:prstGeom prst="line">
                  <a:avLst/>
                </a:prstGeom>
                <a:solidFill>
                  <a:srgbClr val="99CC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985" name="TextBox 984">
                  <a:extLst>
                    <a:ext uri="{FF2B5EF4-FFF2-40B4-BE49-F238E27FC236}">
                      <a16:creationId xmlns:a16="http://schemas.microsoft.com/office/drawing/2014/main" id="{581F34E0-6359-485B-A99A-E1B1925B1DFA}"/>
                    </a:ext>
                  </a:extLst>
                </p:cNvPr>
                <p:cNvSpPr txBox="1"/>
                <p:nvPr/>
              </p:nvSpPr>
              <p:spPr>
                <a:xfrm rot="16200000">
                  <a:off x="14464201" y="4649801"/>
                  <a:ext cx="956329" cy="32003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353">
                      <a:latin typeface="+mj-lt"/>
                      <a:cs typeface="Calibri" pitchFamily="34" charset="0"/>
                    </a:rPr>
                    <a:t>Match Line B</a:t>
                  </a:r>
                </a:p>
              </p:txBody>
            </p:sp>
          </p:grpSp>
          <p:grpSp>
            <p:nvGrpSpPr>
              <p:cNvPr id="544" name="Group 543">
                <a:extLst>
                  <a:ext uri="{FF2B5EF4-FFF2-40B4-BE49-F238E27FC236}">
                    <a16:creationId xmlns:a16="http://schemas.microsoft.com/office/drawing/2014/main" id="{3D11622C-AA99-44C2-9DD5-D21643EB5A2B}"/>
                  </a:ext>
                </a:extLst>
              </p:cNvPr>
              <p:cNvGrpSpPr/>
              <p:nvPr/>
            </p:nvGrpSpPr>
            <p:grpSpPr>
              <a:xfrm>
                <a:off x="718233" y="6548850"/>
                <a:ext cx="320036" cy="1796550"/>
                <a:chOff x="777862" y="3516204"/>
                <a:chExt cx="320036" cy="1796550"/>
              </a:xfrm>
            </p:grpSpPr>
            <p:cxnSp>
              <p:nvCxnSpPr>
                <p:cNvPr id="982" name="Straight Connector 981">
                  <a:extLst>
                    <a:ext uri="{FF2B5EF4-FFF2-40B4-BE49-F238E27FC236}">
                      <a16:creationId xmlns:a16="http://schemas.microsoft.com/office/drawing/2014/main" id="{0D2268AA-D2F5-439B-9888-9A96C1118D48}"/>
                    </a:ext>
                  </a:extLst>
                </p:cNvPr>
                <p:cNvCxnSpPr/>
                <p:nvPr/>
              </p:nvCxnSpPr>
              <p:spPr bwMode="auto">
                <a:xfrm>
                  <a:off x="1038178" y="3516204"/>
                  <a:ext cx="0" cy="1767648"/>
                </a:xfrm>
                <a:prstGeom prst="line">
                  <a:avLst/>
                </a:prstGeom>
                <a:solidFill>
                  <a:srgbClr val="99CC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983" name="TextBox 982">
                  <a:extLst>
                    <a:ext uri="{FF2B5EF4-FFF2-40B4-BE49-F238E27FC236}">
                      <a16:creationId xmlns:a16="http://schemas.microsoft.com/office/drawing/2014/main" id="{6806B227-95A2-4448-905C-553304D796A1}"/>
                    </a:ext>
                  </a:extLst>
                </p:cNvPr>
                <p:cNvSpPr txBox="1"/>
                <p:nvPr/>
              </p:nvSpPr>
              <p:spPr>
                <a:xfrm rot="16200000">
                  <a:off x="459715" y="4674572"/>
                  <a:ext cx="956329" cy="320036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353">
                      <a:latin typeface="+mj-lt"/>
                      <a:cs typeface="Calibri" pitchFamily="34" charset="0"/>
                    </a:rPr>
                    <a:t>Match Line B</a:t>
                  </a:r>
                </a:p>
              </p:txBody>
            </p:sp>
          </p:grpSp>
          <p:sp>
            <p:nvSpPr>
              <p:cNvPr id="545" name="TextBox 544">
                <a:extLst>
                  <a:ext uri="{FF2B5EF4-FFF2-40B4-BE49-F238E27FC236}">
                    <a16:creationId xmlns:a16="http://schemas.microsoft.com/office/drawing/2014/main" id="{137C45AA-8F35-436A-A847-ECE28056D304}"/>
                  </a:ext>
                </a:extLst>
              </p:cNvPr>
              <p:cNvSpPr txBox="1"/>
              <p:nvPr/>
            </p:nvSpPr>
            <p:spPr>
              <a:xfrm>
                <a:off x="9123626" y="7645863"/>
                <a:ext cx="923631" cy="333989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HOV Lanes</a:t>
                </a:r>
                <a:endParaRPr lang="en-US" sz="353" i="1">
                  <a:latin typeface="+mj-lt"/>
                </a:endParaRPr>
              </a:p>
            </p:txBody>
          </p:sp>
          <p:sp>
            <p:nvSpPr>
              <p:cNvPr id="546" name="Rectangle 545">
                <a:extLst>
                  <a:ext uri="{FF2B5EF4-FFF2-40B4-BE49-F238E27FC236}">
                    <a16:creationId xmlns:a16="http://schemas.microsoft.com/office/drawing/2014/main" id="{A1320945-D594-4144-8B48-583B23FF061B}"/>
                  </a:ext>
                </a:extLst>
              </p:cNvPr>
              <p:cNvSpPr/>
              <p:nvPr/>
            </p:nvSpPr>
            <p:spPr bwMode="auto">
              <a:xfrm>
                <a:off x="7646579" y="2247981"/>
                <a:ext cx="73152" cy="277207"/>
              </a:xfrm>
              <a:prstGeom prst="rect">
                <a:avLst/>
              </a:prstGeom>
              <a:solidFill>
                <a:schemeClr val="tx1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40341" tIns="20171" rIns="40341" bIns="20171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40338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530">
                  <a:latin typeface="+mj-lt"/>
                </a:endParaRPr>
              </a:p>
            </p:txBody>
          </p:sp>
          <p:sp>
            <p:nvSpPr>
              <p:cNvPr id="547" name="Rectangle 546">
                <a:extLst>
                  <a:ext uri="{FF2B5EF4-FFF2-40B4-BE49-F238E27FC236}">
                    <a16:creationId xmlns:a16="http://schemas.microsoft.com/office/drawing/2014/main" id="{080BFC7C-BF95-4880-9E5E-651D2A64963D}"/>
                  </a:ext>
                </a:extLst>
              </p:cNvPr>
              <p:cNvSpPr/>
              <p:nvPr/>
            </p:nvSpPr>
            <p:spPr bwMode="auto">
              <a:xfrm>
                <a:off x="7081179" y="4972894"/>
                <a:ext cx="73152" cy="277207"/>
              </a:xfrm>
              <a:prstGeom prst="rect">
                <a:avLst/>
              </a:prstGeom>
              <a:solidFill>
                <a:schemeClr val="tx1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40341" tIns="20171" rIns="40341" bIns="20171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40338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530">
                  <a:latin typeface="+mj-lt"/>
                </a:endParaRPr>
              </a:p>
            </p:txBody>
          </p:sp>
          <p:sp>
            <p:nvSpPr>
              <p:cNvPr id="548" name="TextBox 547">
                <a:extLst>
                  <a:ext uri="{FF2B5EF4-FFF2-40B4-BE49-F238E27FC236}">
                    <a16:creationId xmlns:a16="http://schemas.microsoft.com/office/drawing/2014/main" id="{3E222365-CEA9-4B5B-B257-BE470A7A6688}"/>
                  </a:ext>
                </a:extLst>
              </p:cNvPr>
              <p:cNvSpPr txBox="1"/>
              <p:nvPr/>
            </p:nvSpPr>
            <p:spPr>
              <a:xfrm>
                <a:off x="5069504" y="809842"/>
                <a:ext cx="1428682" cy="458544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794" b="1">
                    <a:latin typeface="+mj-lt"/>
                    <a:cs typeface="Calibri" pitchFamily="34" charset="0"/>
                  </a:rPr>
                  <a:t>Segment 1</a:t>
                </a:r>
              </a:p>
            </p:txBody>
          </p:sp>
          <p:cxnSp>
            <p:nvCxnSpPr>
              <p:cNvPr id="549" name="Straight Connector 548">
                <a:extLst>
                  <a:ext uri="{FF2B5EF4-FFF2-40B4-BE49-F238E27FC236}">
                    <a16:creationId xmlns:a16="http://schemas.microsoft.com/office/drawing/2014/main" id="{B44BB2B9-49A1-45A4-AC84-877A685222AE}"/>
                  </a:ext>
                </a:extLst>
              </p:cNvPr>
              <p:cNvCxnSpPr/>
              <p:nvPr/>
            </p:nvCxnSpPr>
            <p:spPr bwMode="auto">
              <a:xfrm flipV="1">
                <a:off x="2657475" y="1162268"/>
                <a:ext cx="0" cy="976312"/>
              </a:xfrm>
              <a:prstGeom prst="line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50" name="Straight Connector 549">
                <a:extLst>
                  <a:ext uri="{FF2B5EF4-FFF2-40B4-BE49-F238E27FC236}">
                    <a16:creationId xmlns:a16="http://schemas.microsoft.com/office/drawing/2014/main" id="{5170F94F-25E8-4A50-875B-A1922080F282}"/>
                  </a:ext>
                </a:extLst>
              </p:cNvPr>
              <p:cNvCxnSpPr/>
              <p:nvPr/>
            </p:nvCxnSpPr>
            <p:spPr bwMode="auto">
              <a:xfrm flipV="1">
                <a:off x="7931455" y="1161288"/>
                <a:ext cx="0" cy="800099"/>
              </a:xfrm>
              <a:prstGeom prst="line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51" name="Straight Connector 550">
                <a:extLst>
                  <a:ext uri="{FF2B5EF4-FFF2-40B4-BE49-F238E27FC236}">
                    <a16:creationId xmlns:a16="http://schemas.microsoft.com/office/drawing/2014/main" id="{0166B470-3E26-47E9-864C-2A59867E6CE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657475" y="1216982"/>
                <a:ext cx="5273980" cy="7198"/>
              </a:xfrm>
              <a:prstGeom prst="line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stealth" w="med" len="lg"/>
                <a:tailEnd type="stealth" w="med" len="lg"/>
              </a:ln>
              <a:effectLst/>
            </p:spPr>
          </p:cxnSp>
          <p:cxnSp>
            <p:nvCxnSpPr>
              <p:cNvPr id="553" name="Straight Connector 552">
                <a:extLst>
                  <a:ext uri="{FF2B5EF4-FFF2-40B4-BE49-F238E27FC236}">
                    <a16:creationId xmlns:a16="http://schemas.microsoft.com/office/drawing/2014/main" id="{A31515E7-C35A-4443-B118-6F6F0F8594CE}"/>
                  </a:ext>
                </a:extLst>
              </p:cNvPr>
              <p:cNvCxnSpPr/>
              <p:nvPr/>
            </p:nvCxnSpPr>
            <p:spPr bwMode="auto">
              <a:xfrm flipV="1">
                <a:off x="11303000" y="1162269"/>
                <a:ext cx="0" cy="414336"/>
              </a:xfrm>
              <a:prstGeom prst="line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54" name="Straight Connector 553">
                <a:extLst>
                  <a:ext uri="{FF2B5EF4-FFF2-40B4-BE49-F238E27FC236}">
                    <a16:creationId xmlns:a16="http://schemas.microsoft.com/office/drawing/2014/main" id="{4FA9F772-76F6-4084-B79B-9804A96E22E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931455" y="1216560"/>
                <a:ext cx="3371545" cy="0"/>
              </a:xfrm>
              <a:prstGeom prst="line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stealth" w="med" len="lg"/>
                <a:tailEnd type="stealth" w="med" len="lg"/>
              </a:ln>
              <a:effectLst/>
            </p:spPr>
          </p:cxnSp>
          <p:sp>
            <p:nvSpPr>
              <p:cNvPr id="560" name="TextBox 559">
                <a:extLst>
                  <a:ext uri="{FF2B5EF4-FFF2-40B4-BE49-F238E27FC236}">
                    <a16:creationId xmlns:a16="http://schemas.microsoft.com/office/drawing/2014/main" id="{D937DA39-0021-4C45-BA68-2E64B0C71A36}"/>
                  </a:ext>
                </a:extLst>
              </p:cNvPr>
              <p:cNvSpPr txBox="1"/>
              <p:nvPr/>
            </p:nvSpPr>
            <p:spPr>
              <a:xfrm>
                <a:off x="9392269" y="809842"/>
                <a:ext cx="1428682" cy="458544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794" b="1">
                    <a:latin typeface="+mj-lt"/>
                    <a:cs typeface="Calibri" pitchFamily="34" charset="0"/>
                  </a:rPr>
                  <a:t>Segment 2</a:t>
                </a:r>
              </a:p>
            </p:txBody>
          </p:sp>
          <p:cxnSp>
            <p:nvCxnSpPr>
              <p:cNvPr id="561" name="Straight Connector 560">
                <a:extLst>
                  <a:ext uri="{FF2B5EF4-FFF2-40B4-BE49-F238E27FC236}">
                    <a16:creationId xmlns:a16="http://schemas.microsoft.com/office/drawing/2014/main" id="{E1758244-8C75-4B4D-AD05-1D24A75C6EFB}"/>
                  </a:ext>
                </a:extLst>
              </p:cNvPr>
              <p:cNvCxnSpPr/>
              <p:nvPr/>
            </p:nvCxnSpPr>
            <p:spPr bwMode="auto">
              <a:xfrm>
                <a:off x="11302999" y="1216284"/>
                <a:ext cx="3370263" cy="0"/>
              </a:xfrm>
              <a:prstGeom prst="line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stealth" w="med" len="lg"/>
                <a:tailEnd type="none" w="med" len="lg"/>
              </a:ln>
              <a:effectLst/>
            </p:spPr>
          </p:cxnSp>
          <p:sp>
            <p:nvSpPr>
              <p:cNvPr id="562" name="TextBox 561">
                <a:extLst>
                  <a:ext uri="{FF2B5EF4-FFF2-40B4-BE49-F238E27FC236}">
                    <a16:creationId xmlns:a16="http://schemas.microsoft.com/office/drawing/2014/main" id="{33C8FE84-C2D0-4EFD-B23B-3B8998070537}"/>
                  </a:ext>
                </a:extLst>
              </p:cNvPr>
              <p:cNvSpPr txBox="1"/>
              <p:nvPr/>
            </p:nvSpPr>
            <p:spPr>
              <a:xfrm>
                <a:off x="12576000" y="814595"/>
                <a:ext cx="1428682" cy="458544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794" b="1">
                    <a:latin typeface="+mj-lt"/>
                    <a:cs typeface="Calibri" pitchFamily="34" charset="0"/>
                  </a:rPr>
                  <a:t>Segment 3</a:t>
                </a:r>
              </a:p>
            </p:txBody>
          </p:sp>
          <p:cxnSp>
            <p:nvCxnSpPr>
              <p:cNvPr id="564" name="Straight Connector 563">
                <a:extLst>
                  <a:ext uri="{FF2B5EF4-FFF2-40B4-BE49-F238E27FC236}">
                    <a16:creationId xmlns:a16="http://schemas.microsoft.com/office/drawing/2014/main" id="{8A71CFA4-B21B-4872-A95E-026906893699}"/>
                  </a:ext>
                </a:extLst>
              </p:cNvPr>
              <p:cNvCxnSpPr/>
              <p:nvPr/>
            </p:nvCxnSpPr>
            <p:spPr bwMode="auto">
              <a:xfrm flipV="1">
                <a:off x="5781674" y="3791170"/>
                <a:ext cx="0" cy="819147"/>
              </a:xfrm>
              <a:prstGeom prst="line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66" name="Straight Connector 565">
                <a:extLst>
                  <a:ext uri="{FF2B5EF4-FFF2-40B4-BE49-F238E27FC236}">
                    <a16:creationId xmlns:a16="http://schemas.microsoft.com/office/drawing/2014/main" id="{4553CD7F-9B65-4414-B9F3-D1533A48C7D1}"/>
                  </a:ext>
                </a:extLst>
              </p:cNvPr>
              <p:cNvCxnSpPr/>
              <p:nvPr/>
            </p:nvCxnSpPr>
            <p:spPr bwMode="auto">
              <a:xfrm flipV="1">
                <a:off x="8067674" y="3791171"/>
                <a:ext cx="0" cy="304796"/>
              </a:xfrm>
              <a:prstGeom prst="line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67" name="Straight Connector 566">
                <a:extLst>
                  <a:ext uri="{FF2B5EF4-FFF2-40B4-BE49-F238E27FC236}">
                    <a16:creationId xmlns:a16="http://schemas.microsoft.com/office/drawing/2014/main" id="{44484A16-3F01-49E3-BC30-C3BAD7C20A1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5778969" y="3859011"/>
                <a:ext cx="2288706" cy="0"/>
              </a:xfrm>
              <a:prstGeom prst="line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stealth" w="med" len="lg"/>
                <a:tailEnd type="stealth" w="med" len="lg"/>
              </a:ln>
              <a:effectLst/>
            </p:spPr>
          </p:cxnSp>
          <p:sp>
            <p:nvSpPr>
              <p:cNvPr id="568" name="TextBox 567">
                <a:extLst>
                  <a:ext uri="{FF2B5EF4-FFF2-40B4-BE49-F238E27FC236}">
                    <a16:creationId xmlns:a16="http://schemas.microsoft.com/office/drawing/2014/main" id="{5DF26EB5-5C20-4C84-B87E-FD1E707E1352}"/>
                  </a:ext>
                </a:extLst>
              </p:cNvPr>
              <p:cNvSpPr txBox="1"/>
              <p:nvPr/>
            </p:nvSpPr>
            <p:spPr>
              <a:xfrm>
                <a:off x="6522065" y="3443507"/>
                <a:ext cx="1428682" cy="458544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794" b="1">
                    <a:latin typeface="+mj-lt"/>
                    <a:cs typeface="Calibri" pitchFamily="34" charset="0"/>
                  </a:rPr>
                  <a:t>Segment 6</a:t>
                </a:r>
              </a:p>
            </p:txBody>
          </p:sp>
          <p:cxnSp>
            <p:nvCxnSpPr>
              <p:cNvPr id="569" name="Straight Connector 568">
                <a:extLst>
                  <a:ext uri="{FF2B5EF4-FFF2-40B4-BE49-F238E27FC236}">
                    <a16:creationId xmlns:a16="http://schemas.microsoft.com/office/drawing/2014/main" id="{29190FBB-0207-448C-98B7-E1BFBC3E115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1262023" y="3786405"/>
                <a:ext cx="0" cy="442909"/>
              </a:xfrm>
              <a:prstGeom prst="line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0" name="Straight Connector 569">
                <a:extLst>
                  <a:ext uri="{FF2B5EF4-FFF2-40B4-BE49-F238E27FC236}">
                    <a16:creationId xmlns:a16="http://schemas.microsoft.com/office/drawing/2014/main" id="{FD725415-0874-45A3-ABF2-0569954ECDA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8067676" y="3859011"/>
                <a:ext cx="3194347" cy="0"/>
              </a:xfrm>
              <a:prstGeom prst="line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stealth" w="med" len="lg"/>
                <a:tailEnd type="stealth" w="med" len="lg"/>
              </a:ln>
              <a:effectLst/>
            </p:spPr>
          </p:cxnSp>
          <p:sp>
            <p:nvSpPr>
              <p:cNvPr id="571" name="TextBox 570">
                <a:extLst>
                  <a:ext uri="{FF2B5EF4-FFF2-40B4-BE49-F238E27FC236}">
                    <a16:creationId xmlns:a16="http://schemas.microsoft.com/office/drawing/2014/main" id="{87C644E7-90E3-41A3-AC4F-FF7857891E3A}"/>
                  </a:ext>
                </a:extLst>
              </p:cNvPr>
              <p:cNvSpPr txBox="1"/>
              <p:nvPr/>
            </p:nvSpPr>
            <p:spPr>
              <a:xfrm>
                <a:off x="9277174" y="3443507"/>
                <a:ext cx="1428682" cy="458544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794" b="1">
                    <a:latin typeface="+mj-lt"/>
                    <a:cs typeface="Calibri" pitchFamily="34" charset="0"/>
                  </a:rPr>
                  <a:t>Segment 7</a:t>
                </a:r>
              </a:p>
            </p:txBody>
          </p:sp>
          <p:cxnSp>
            <p:nvCxnSpPr>
              <p:cNvPr id="572" name="Straight Connector 571">
                <a:extLst>
                  <a:ext uri="{FF2B5EF4-FFF2-40B4-BE49-F238E27FC236}">
                    <a16:creationId xmlns:a16="http://schemas.microsoft.com/office/drawing/2014/main" id="{D8DB369B-ED87-4766-A6FE-4D9EE0904A9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4159660" y="3786405"/>
                <a:ext cx="0" cy="420624"/>
              </a:xfrm>
              <a:prstGeom prst="line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3" name="Straight Connector 572">
                <a:extLst>
                  <a:ext uri="{FF2B5EF4-FFF2-40B4-BE49-F238E27FC236}">
                    <a16:creationId xmlns:a16="http://schemas.microsoft.com/office/drawing/2014/main" id="{62D8508C-0F01-49D7-9892-C2F6AC7E290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1268472" y="3859011"/>
                <a:ext cx="2891188" cy="0"/>
              </a:xfrm>
              <a:prstGeom prst="line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stealth" w="med" len="lg"/>
                <a:tailEnd type="stealth" w="med" len="lg"/>
              </a:ln>
              <a:effectLst/>
            </p:spPr>
          </p:cxnSp>
          <p:sp>
            <p:nvSpPr>
              <p:cNvPr id="574" name="TextBox 573">
                <a:extLst>
                  <a:ext uri="{FF2B5EF4-FFF2-40B4-BE49-F238E27FC236}">
                    <a16:creationId xmlns:a16="http://schemas.microsoft.com/office/drawing/2014/main" id="{BB77FC63-7B9C-432B-BFAE-0C0970A9D4FF}"/>
                  </a:ext>
                </a:extLst>
              </p:cNvPr>
              <p:cNvSpPr txBox="1"/>
              <p:nvPr/>
            </p:nvSpPr>
            <p:spPr>
              <a:xfrm>
                <a:off x="12241038" y="3443507"/>
                <a:ext cx="1428682" cy="458544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794" b="1">
                    <a:latin typeface="+mj-lt"/>
                    <a:cs typeface="Calibri" pitchFamily="34" charset="0"/>
                  </a:rPr>
                  <a:t>Segment 8</a:t>
                </a:r>
              </a:p>
            </p:txBody>
          </p:sp>
          <p:cxnSp>
            <p:nvCxnSpPr>
              <p:cNvPr id="575" name="Straight Connector 574">
                <a:extLst>
                  <a:ext uri="{FF2B5EF4-FFF2-40B4-BE49-F238E27FC236}">
                    <a16:creationId xmlns:a16="http://schemas.microsoft.com/office/drawing/2014/main" id="{6E4EB98C-DB87-46DE-A8B6-668DC93D8C7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4159660" y="3859011"/>
                <a:ext cx="515191" cy="0"/>
              </a:xfrm>
              <a:prstGeom prst="line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lg"/>
                <a:tailEnd type="stealth" w="med" len="lg"/>
              </a:ln>
              <a:effectLst/>
            </p:spPr>
          </p:cxnSp>
          <p:cxnSp>
            <p:nvCxnSpPr>
              <p:cNvPr id="576" name="Straight Connector 575">
                <a:extLst>
                  <a:ext uri="{FF2B5EF4-FFF2-40B4-BE49-F238E27FC236}">
                    <a16:creationId xmlns:a16="http://schemas.microsoft.com/office/drawing/2014/main" id="{F890C18A-BE80-4D6E-83BA-4F40FB85C89B}"/>
                  </a:ext>
                </a:extLst>
              </p:cNvPr>
              <p:cNvCxnSpPr/>
              <p:nvPr/>
            </p:nvCxnSpPr>
            <p:spPr bwMode="auto">
              <a:xfrm>
                <a:off x="2393027" y="7416609"/>
                <a:ext cx="0" cy="898525"/>
              </a:xfrm>
              <a:prstGeom prst="line">
                <a:avLst/>
              </a:prstGeom>
              <a:solidFill>
                <a:srgbClr val="99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577" name="Group 576">
                <a:extLst>
                  <a:ext uri="{FF2B5EF4-FFF2-40B4-BE49-F238E27FC236}">
                    <a16:creationId xmlns:a16="http://schemas.microsoft.com/office/drawing/2014/main" id="{976B7E69-5EF0-4A80-AA2A-BCDF6A356C5D}"/>
                  </a:ext>
                </a:extLst>
              </p:cNvPr>
              <p:cNvGrpSpPr/>
              <p:nvPr/>
            </p:nvGrpSpPr>
            <p:grpSpPr>
              <a:xfrm>
                <a:off x="6040154" y="2065343"/>
                <a:ext cx="534847" cy="839520"/>
                <a:chOff x="6071047" y="2000256"/>
                <a:chExt cx="534847" cy="839520"/>
              </a:xfrm>
            </p:grpSpPr>
            <p:sp>
              <p:nvSpPr>
                <p:cNvPr id="980" name="TextBox 979">
                  <a:extLst>
                    <a:ext uri="{FF2B5EF4-FFF2-40B4-BE49-F238E27FC236}">
                      <a16:creationId xmlns:a16="http://schemas.microsoft.com/office/drawing/2014/main" id="{DCD8301B-E653-4759-BA03-708389DB1ABD}"/>
                    </a:ext>
                  </a:extLst>
                </p:cNvPr>
                <p:cNvSpPr txBox="1"/>
                <p:nvPr/>
              </p:nvSpPr>
              <p:spPr>
                <a:xfrm>
                  <a:off x="6071047" y="2000256"/>
                  <a:ext cx="534847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solidFill>
                        <a:srgbClr val="FF0000"/>
                      </a:solidFill>
                      <a:latin typeface="+mj-lt"/>
                      <a:cs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981" name="TextBox 980">
                  <a:extLst>
                    <a:ext uri="{FF2B5EF4-FFF2-40B4-BE49-F238E27FC236}">
                      <a16:creationId xmlns:a16="http://schemas.microsoft.com/office/drawing/2014/main" id="{C332DBF4-F420-42A1-BA25-7445DC83DD47}"/>
                    </a:ext>
                  </a:extLst>
                </p:cNvPr>
                <p:cNvSpPr txBox="1"/>
                <p:nvPr/>
              </p:nvSpPr>
              <p:spPr>
                <a:xfrm>
                  <a:off x="6071047" y="2381231"/>
                  <a:ext cx="534847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solidFill>
                        <a:srgbClr val="FF0000"/>
                      </a:solidFill>
                      <a:latin typeface="+mj-lt"/>
                      <a:cs typeface="Calibri" pitchFamily="34" charset="0"/>
                    </a:rPr>
                    <a:t>2</a:t>
                  </a:r>
                </a:p>
              </p:txBody>
            </p:sp>
          </p:grpSp>
          <p:grpSp>
            <p:nvGrpSpPr>
              <p:cNvPr id="578" name="Group 577">
                <a:extLst>
                  <a:ext uri="{FF2B5EF4-FFF2-40B4-BE49-F238E27FC236}">
                    <a16:creationId xmlns:a16="http://schemas.microsoft.com/office/drawing/2014/main" id="{4231D544-D234-4DA9-B125-E4F9A938BC7F}"/>
                  </a:ext>
                </a:extLst>
              </p:cNvPr>
              <p:cNvGrpSpPr/>
              <p:nvPr/>
            </p:nvGrpSpPr>
            <p:grpSpPr>
              <a:xfrm>
                <a:off x="8786529" y="2065343"/>
                <a:ext cx="534847" cy="839520"/>
                <a:chOff x="6071047" y="2000256"/>
                <a:chExt cx="534847" cy="839520"/>
              </a:xfrm>
            </p:grpSpPr>
            <p:sp>
              <p:nvSpPr>
                <p:cNvPr id="978" name="TextBox 977">
                  <a:extLst>
                    <a:ext uri="{FF2B5EF4-FFF2-40B4-BE49-F238E27FC236}">
                      <a16:creationId xmlns:a16="http://schemas.microsoft.com/office/drawing/2014/main" id="{540237BE-2045-4262-A5E0-51CC935A9C40}"/>
                    </a:ext>
                  </a:extLst>
                </p:cNvPr>
                <p:cNvSpPr txBox="1"/>
                <p:nvPr/>
              </p:nvSpPr>
              <p:spPr>
                <a:xfrm>
                  <a:off x="6071047" y="2000256"/>
                  <a:ext cx="534847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solidFill>
                        <a:srgbClr val="FF0000"/>
                      </a:solidFill>
                      <a:latin typeface="+mj-lt"/>
                      <a:cs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979" name="TextBox 978">
                  <a:extLst>
                    <a:ext uri="{FF2B5EF4-FFF2-40B4-BE49-F238E27FC236}">
                      <a16:creationId xmlns:a16="http://schemas.microsoft.com/office/drawing/2014/main" id="{1DDE6C0F-70BF-4324-94F4-2E71B13914AC}"/>
                    </a:ext>
                  </a:extLst>
                </p:cNvPr>
                <p:cNvSpPr txBox="1"/>
                <p:nvPr/>
              </p:nvSpPr>
              <p:spPr>
                <a:xfrm>
                  <a:off x="6071047" y="2381231"/>
                  <a:ext cx="534847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solidFill>
                        <a:srgbClr val="FF0000"/>
                      </a:solidFill>
                      <a:latin typeface="+mj-lt"/>
                      <a:cs typeface="Calibri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579" name="Group 578">
                <a:extLst>
                  <a:ext uri="{FF2B5EF4-FFF2-40B4-BE49-F238E27FC236}">
                    <a16:creationId xmlns:a16="http://schemas.microsoft.com/office/drawing/2014/main" id="{046049EC-5507-49CB-A0DD-BD1DBFA06E8F}"/>
                  </a:ext>
                </a:extLst>
              </p:cNvPr>
              <p:cNvGrpSpPr/>
              <p:nvPr/>
            </p:nvGrpSpPr>
            <p:grpSpPr>
              <a:xfrm>
                <a:off x="10771698" y="2065343"/>
                <a:ext cx="534847" cy="839520"/>
                <a:chOff x="6071047" y="2000256"/>
                <a:chExt cx="534847" cy="839520"/>
              </a:xfrm>
            </p:grpSpPr>
            <p:sp>
              <p:nvSpPr>
                <p:cNvPr id="976" name="TextBox 975">
                  <a:extLst>
                    <a:ext uri="{FF2B5EF4-FFF2-40B4-BE49-F238E27FC236}">
                      <a16:creationId xmlns:a16="http://schemas.microsoft.com/office/drawing/2014/main" id="{8DA862EE-E025-493C-979E-B2341C9F5BE1}"/>
                    </a:ext>
                  </a:extLst>
                </p:cNvPr>
                <p:cNvSpPr txBox="1"/>
                <p:nvPr/>
              </p:nvSpPr>
              <p:spPr>
                <a:xfrm>
                  <a:off x="6071047" y="2000256"/>
                  <a:ext cx="534847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solidFill>
                        <a:srgbClr val="FF0000"/>
                      </a:solidFill>
                      <a:latin typeface="+mj-lt"/>
                      <a:cs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977" name="TextBox 976">
                  <a:extLst>
                    <a:ext uri="{FF2B5EF4-FFF2-40B4-BE49-F238E27FC236}">
                      <a16:creationId xmlns:a16="http://schemas.microsoft.com/office/drawing/2014/main" id="{68F09F85-662A-44A0-80CE-0826C3D3914E}"/>
                    </a:ext>
                  </a:extLst>
                </p:cNvPr>
                <p:cNvSpPr txBox="1"/>
                <p:nvPr/>
              </p:nvSpPr>
              <p:spPr>
                <a:xfrm>
                  <a:off x="6071047" y="2381231"/>
                  <a:ext cx="534847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solidFill>
                        <a:srgbClr val="FF0000"/>
                      </a:solidFill>
                      <a:latin typeface="+mj-lt"/>
                      <a:cs typeface="Calibri" pitchFamily="34" charset="0"/>
                    </a:rPr>
                    <a:t>2</a:t>
                  </a:r>
                </a:p>
              </p:txBody>
            </p:sp>
          </p:grpSp>
          <p:grpSp>
            <p:nvGrpSpPr>
              <p:cNvPr id="580" name="Group 579">
                <a:extLst>
                  <a:ext uri="{FF2B5EF4-FFF2-40B4-BE49-F238E27FC236}">
                    <a16:creationId xmlns:a16="http://schemas.microsoft.com/office/drawing/2014/main" id="{B1C2E20E-24E8-4E88-9F8B-B1998E6CC761}"/>
                  </a:ext>
                </a:extLst>
              </p:cNvPr>
              <p:cNvGrpSpPr/>
              <p:nvPr/>
            </p:nvGrpSpPr>
            <p:grpSpPr>
              <a:xfrm>
                <a:off x="11726583" y="2065343"/>
                <a:ext cx="534847" cy="839520"/>
                <a:chOff x="6071047" y="2000256"/>
                <a:chExt cx="534847" cy="839520"/>
              </a:xfrm>
            </p:grpSpPr>
            <p:sp>
              <p:nvSpPr>
                <p:cNvPr id="974" name="TextBox 973">
                  <a:extLst>
                    <a:ext uri="{FF2B5EF4-FFF2-40B4-BE49-F238E27FC236}">
                      <a16:creationId xmlns:a16="http://schemas.microsoft.com/office/drawing/2014/main" id="{F54C47A6-4F89-4E0B-B264-105F38EB9D21}"/>
                    </a:ext>
                  </a:extLst>
                </p:cNvPr>
                <p:cNvSpPr txBox="1"/>
                <p:nvPr/>
              </p:nvSpPr>
              <p:spPr>
                <a:xfrm>
                  <a:off x="6071047" y="2000256"/>
                  <a:ext cx="534847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solidFill>
                        <a:srgbClr val="FF0000"/>
                      </a:solidFill>
                      <a:latin typeface="+mj-lt"/>
                      <a:cs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975" name="TextBox 974">
                  <a:extLst>
                    <a:ext uri="{FF2B5EF4-FFF2-40B4-BE49-F238E27FC236}">
                      <a16:creationId xmlns:a16="http://schemas.microsoft.com/office/drawing/2014/main" id="{DE92F603-4D8F-4BB3-932C-8266AF158572}"/>
                    </a:ext>
                  </a:extLst>
                </p:cNvPr>
                <p:cNvSpPr txBox="1"/>
                <p:nvPr/>
              </p:nvSpPr>
              <p:spPr>
                <a:xfrm>
                  <a:off x="6071047" y="2381231"/>
                  <a:ext cx="534847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solidFill>
                        <a:srgbClr val="FF0000"/>
                      </a:solidFill>
                      <a:latin typeface="+mj-lt"/>
                      <a:cs typeface="Calibri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581" name="Group 580">
                <a:extLst>
                  <a:ext uri="{FF2B5EF4-FFF2-40B4-BE49-F238E27FC236}">
                    <a16:creationId xmlns:a16="http://schemas.microsoft.com/office/drawing/2014/main" id="{020CC3C3-02CA-4C35-A897-3D2A75D6F24E}"/>
                  </a:ext>
                </a:extLst>
              </p:cNvPr>
              <p:cNvGrpSpPr/>
              <p:nvPr/>
            </p:nvGrpSpPr>
            <p:grpSpPr>
              <a:xfrm>
                <a:off x="13434246" y="2065343"/>
                <a:ext cx="534847" cy="839520"/>
                <a:chOff x="6071047" y="2000256"/>
                <a:chExt cx="534847" cy="839520"/>
              </a:xfrm>
            </p:grpSpPr>
            <p:sp>
              <p:nvSpPr>
                <p:cNvPr id="972" name="TextBox 971">
                  <a:extLst>
                    <a:ext uri="{FF2B5EF4-FFF2-40B4-BE49-F238E27FC236}">
                      <a16:creationId xmlns:a16="http://schemas.microsoft.com/office/drawing/2014/main" id="{B4E9BE83-D4A0-4C0D-B4B1-543271286ABE}"/>
                    </a:ext>
                  </a:extLst>
                </p:cNvPr>
                <p:cNvSpPr txBox="1"/>
                <p:nvPr/>
              </p:nvSpPr>
              <p:spPr>
                <a:xfrm>
                  <a:off x="6071047" y="2000256"/>
                  <a:ext cx="534847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solidFill>
                        <a:srgbClr val="FF0000"/>
                      </a:solidFill>
                      <a:latin typeface="+mj-lt"/>
                      <a:cs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973" name="TextBox 972">
                  <a:extLst>
                    <a:ext uri="{FF2B5EF4-FFF2-40B4-BE49-F238E27FC236}">
                      <a16:creationId xmlns:a16="http://schemas.microsoft.com/office/drawing/2014/main" id="{F1FD68A6-4FFF-4A57-BD19-E2C9CD07EA0E}"/>
                    </a:ext>
                  </a:extLst>
                </p:cNvPr>
                <p:cNvSpPr txBox="1"/>
                <p:nvPr/>
              </p:nvSpPr>
              <p:spPr>
                <a:xfrm>
                  <a:off x="6071047" y="2381231"/>
                  <a:ext cx="534847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solidFill>
                        <a:srgbClr val="FF0000"/>
                      </a:solidFill>
                      <a:latin typeface="+mj-lt"/>
                      <a:cs typeface="Calibri" pitchFamily="34" charset="0"/>
                    </a:rPr>
                    <a:t>2</a:t>
                  </a:r>
                </a:p>
              </p:txBody>
            </p:sp>
          </p:grpSp>
          <p:grpSp>
            <p:nvGrpSpPr>
              <p:cNvPr id="582" name="Group 581">
                <a:extLst>
                  <a:ext uri="{FF2B5EF4-FFF2-40B4-BE49-F238E27FC236}">
                    <a16:creationId xmlns:a16="http://schemas.microsoft.com/office/drawing/2014/main" id="{222FA033-FEB3-48E3-8D06-9CD7F72FEB56}"/>
                  </a:ext>
                </a:extLst>
              </p:cNvPr>
              <p:cNvGrpSpPr/>
              <p:nvPr/>
            </p:nvGrpSpPr>
            <p:grpSpPr>
              <a:xfrm>
                <a:off x="2606242" y="4709407"/>
                <a:ext cx="534847" cy="839520"/>
                <a:chOff x="6075055" y="2000256"/>
                <a:chExt cx="534847" cy="839520"/>
              </a:xfrm>
            </p:grpSpPr>
            <p:sp>
              <p:nvSpPr>
                <p:cNvPr id="970" name="TextBox 969">
                  <a:extLst>
                    <a:ext uri="{FF2B5EF4-FFF2-40B4-BE49-F238E27FC236}">
                      <a16:creationId xmlns:a16="http://schemas.microsoft.com/office/drawing/2014/main" id="{F791279E-439E-4FF7-9B24-E35CA6ED1F8B}"/>
                    </a:ext>
                  </a:extLst>
                </p:cNvPr>
                <p:cNvSpPr txBox="1"/>
                <p:nvPr/>
              </p:nvSpPr>
              <p:spPr>
                <a:xfrm>
                  <a:off x="6075055" y="2000256"/>
                  <a:ext cx="534847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solidFill>
                        <a:srgbClr val="FF0000"/>
                      </a:solidFill>
                      <a:latin typeface="+mj-lt"/>
                      <a:cs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971" name="TextBox 970">
                  <a:extLst>
                    <a:ext uri="{FF2B5EF4-FFF2-40B4-BE49-F238E27FC236}">
                      <a16:creationId xmlns:a16="http://schemas.microsoft.com/office/drawing/2014/main" id="{9EA07648-9EFE-4D50-82D7-F76EAB60D6CD}"/>
                    </a:ext>
                  </a:extLst>
                </p:cNvPr>
                <p:cNvSpPr txBox="1"/>
                <p:nvPr/>
              </p:nvSpPr>
              <p:spPr>
                <a:xfrm>
                  <a:off x="6075055" y="2381231"/>
                  <a:ext cx="534847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solidFill>
                        <a:srgbClr val="FF0000"/>
                      </a:solidFill>
                      <a:latin typeface="+mj-lt"/>
                      <a:cs typeface="Calibri" pitchFamily="34" charset="0"/>
                    </a:rPr>
                    <a:t>2</a:t>
                  </a:r>
                </a:p>
              </p:txBody>
            </p:sp>
          </p:grpSp>
          <p:grpSp>
            <p:nvGrpSpPr>
              <p:cNvPr id="583" name="Group 582">
                <a:extLst>
                  <a:ext uri="{FF2B5EF4-FFF2-40B4-BE49-F238E27FC236}">
                    <a16:creationId xmlns:a16="http://schemas.microsoft.com/office/drawing/2014/main" id="{6563B6DF-F138-48B0-97CB-9DB357EC461B}"/>
                  </a:ext>
                </a:extLst>
              </p:cNvPr>
              <p:cNvGrpSpPr/>
              <p:nvPr/>
            </p:nvGrpSpPr>
            <p:grpSpPr>
              <a:xfrm>
                <a:off x="4268507" y="4700593"/>
                <a:ext cx="534847" cy="839520"/>
                <a:chOff x="6075055" y="2000256"/>
                <a:chExt cx="534847" cy="839520"/>
              </a:xfrm>
            </p:grpSpPr>
            <p:sp>
              <p:nvSpPr>
                <p:cNvPr id="968" name="TextBox 967">
                  <a:extLst>
                    <a:ext uri="{FF2B5EF4-FFF2-40B4-BE49-F238E27FC236}">
                      <a16:creationId xmlns:a16="http://schemas.microsoft.com/office/drawing/2014/main" id="{961EF8F1-050B-471F-BCB6-370CB5A66C1C}"/>
                    </a:ext>
                  </a:extLst>
                </p:cNvPr>
                <p:cNvSpPr txBox="1"/>
                <p:nvPr/>
              </p:nvSpPr>
              <p:spPr>
                <a:xfrm>
                  <a:off x="6075055" y="2000256"/>
                  <a:ext cx="534847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solidFill>
                        <a:srgbClr val="FF0000"/>
                      </a:solidFill>
                      <a:latin typeface="+mj-lt"/>
                      <a:cs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969" name="TextBox 968">
                  <a:extLst>
                    <a:ext uri="{FF2B5EF4-FFF2-40B4-BE49-F238E27FC236}">
                      <a16:creationId xmlns:a16="http://schemas.microsoft.com/office/drawing/2014/main" id="{C327F0FA-6A59-4CD8-8762-35F9EE3141B9}"/>
                    </a:ext>
                  </a:extLst>
                </p:cNvPr>
                <p:cNvSpPr txBox="1"/>
                <p:nvPr/>
              </p:nvSpPr>
              <p:spPr>
                <a:xfrm>
                  <a:off x="6075055" y="2381231"/>
                  <a:ext cx="534847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solidFill>
                        <a:srgbClr val="FF0000"/>
                      </a:solidFill>
                      <a:latin typeface="+mj-lt"/>
                      <a:cs typeface="Calibri" pitchFamily="34" charset="0"/>
                    </a:rPr>
                    <a:t>2</a:t>
                  </a:r>
                </a:p>
              </p:txBody>
            </p:sp>
          </p:grpSp>
          <p:grpSp>
            <p:nvGrpSpPr>
              <p:cNvPr id="584" name="Group 583">
                <a:extLst>
                  <a:ext uri="{FF2B5EF4-FFF2-40B4-BE49-F238E27FC236}">
                    <a16:creationId xmlns:a16="http://schemas.microsoft.com/office/drawing/2014/main" id="{123849D2-EAA3-464C-AE15-29381E584B57}"/>
                  </a:ext>
                </a:extLst>
              </p:cNvPr>
              <p:cNvGrpSpPr/>
              <p:nvPr/>
            </p:nvGrpSpPr>
            <p:grpSpPr>
              <a:xfrm>
                <a:off x="7183275" y="4700593"/>
                <a:ext cx="534847" cy="839520"/>
                <a:chOff x="6071047" y="2000256"/>
                <a:chExt cx="534847" cy="839520"/>
              </a:xfrm>
            </p:grpSpPr>
            <p:sp>
              <p:nvSpPr>
                <p:cNvPr id="966" name="TextBox 965">
                  <a:extLst>
                    <a:ext uri="{FF2B5EF4-FFF2-40B4-BE49-F238E27FC236}">
                      <a16:creationId xmlns:a16="http://schemas.microsoft.com/office/drawing/2014/main" id="{2F731161-41E0-4147-9858-2F08092BF2B2}"/>
                    </a:ext>
                  </a:extLst>
                </p:cNvPr>
                <p:cNvSpPr txBox="1"/>
                <p:nvPr/>
              </p:nvSpPr>
              <p:spPr>
                <a:xfrm>
                  <a:off x="6071047" y="2000256"/>
                  <a:ext cx="534847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solidFill>
                        <a:srgbClr val="FF0000"/>
                      </a:solidFill>
                      <a:latin typeface="+mj-lt"/>
                      <a:cs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967" name="TextBox 966">
                  <a:extLst>
                    <a:ext uri="{FF2B5EF4-FFF2-40B4-BE49-F238E27FC236}">
                      <a16:creationId xmlns:a16="http://schemas.microsoft.com/office/drawing/2014/main" id="{D26E17A6-7EFE-41A0-8B8E-5AEDBED7E35C}"/>
                    </a:ext>
                  </a:extLst>
                </p:cNvPr>
                <p:cNvSpPr txBox="1"/>
                <p:nvPr/>
              </p:nvSpPr>
              <p:spPr>
                <a:xfrm>
                  <a:off x="6071047" y="2381231"/>
                  <a:ext cx="534847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solidFill>
                        <a:srgbClr val="FF0000"/>
                      </a:solidFill>
                      <a:latin typeface="+mj-lt"/>
                      <a:cs typeface="Calibri" pitchFamily="34" charset="0"/>
                    </a:rPr>
                    <a:t>2</a:t>
                  </a:r>
                </a:p>
              </p:txBody>
            </p:sp>
          </p:grpSp>
          <p:grpSp>
            <p:nvGrpSpPr>
              <p:cNvPr id="585" name="Group 584">
                <a:extLst>
                  <a:ext uri="{FF2B5EF4-FFF2-40B4-BE49-F238E27FC236}">
                    <a16:creationId xmlns:a16="http://schemas.microsoft.com/office/drawing/2014/main" id="{ABDF449F-9BEC-4919-8917-75A34C5B145D}"/>
                  </a:ext>
                </a:extLst>
              </p:cNvPr>
              <p:cNvGrpSpPr/>
              <p:nvPr/>
            </p:nvGrpSpPr>
            <p:grpSpPr>
              <a:xfrm>
                <a:off x="9509508" y="4700593"/>
                <a:ext cx="534847" cy="839520"/>
                <a:chOff x="6071047" y="2000256"/>
                <a:chExt cx="534847" cy="839520"/>
              </a:xfrm>
            </p:grpSpPr>
            <p:sp>
              <p:nvSpPr>
                <p:cNvPr id="964" name="TextBox 963">
                  <a:extLst>
                    <a:ext uri="{FF2B5EF4-FFF2-40B4-BE49-F238E27FC236}">
                      <a16:creationId xmlns:a16="http://schemas.microsoft.com/office/drawing/2014/main" id="{42D22BD1-9C9C-4992-83A8-EBB64881EFFA}"/>
                    </a:ext>
                  </a:extLst>
                </p:cNvPr>
                <p:cNvSpPr txBox="1"/>
                <p:nvPr/>
              </p:nvSpPr>
              <p:spPr>
                <a:xfrm>
                  <a:off x="6071047" y="2000256"/>
                  <a:ext cx="534847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solidFill>
                        <a:srgbClr val="FF0000"/>
                      </a:solidFill>
                      <a:latin typeface="+mj-lt"/>
                      <a:cs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965" name="TextBox 964">
                  <a:extLst>
                    <a:ext uri="{FF2B5EF4-FFF2-40B4-BE49-F238E27FC236}">
                      <a16:creationId xmlns:a16="http://schemas.microsoft.com/office/drawing/2014/main" id="{9DCE2680-EC64-4572-BB76-60DD0E7A14FC}"/>
                    </a:ext>
                  </a:extLst>
                </p:cNvPr>
                <p:cNvSpPr txBox="1"/>
                <p:nvPr/>
              </p:nvSpPr>
              <p:spPr>
                <a:xfrm>
                  <a:off x="6071047" y="2381231"/>
                  <a:ext cx="534847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solidFill>
                        <a:srgbClr val="FF0000"/>
                      </a:solidFill>
                      <a:latin typeface="+mj-lt"/>
                      <a:cs typeface="Calibri" pitchFamily="34" charset="0"/>
                    </a:rPr>
                    <a:t>2</a:t>
                  </a:r>
                </a:p>
              </p:txBody>
            </p:sp>
          </p:grpSp>
          <p:grpSp>
            <p:nvGrpSpPr>
              <p:cNvPr id="586" name="Group 585">
                <a:extLst>
                  <a:ext uri="{FF2B5EF4-FFF2-40B4-BE49-F238E27FC236}">
                    <a16:creationId xmlns:a16="http://schemas.microsoft.com/office/drawing/2014/main" id="{C179EEC3-EB15-46CB-B75F-78D59F5A9B66}"/>
                  </a:ext>
                </a:extLst>
              </p:cNvPr>
              <p:cNvGrpSpPr/>
              <p:nvPr/>
            </p:nvGrpSpPr>
            <p:grpSpPr>
              <a:xfrm>
                <a:off x="12175900" y="4700593"/>
                <a:ext cx="534847" cy="839520"/>
                <a:chOff x="6071047" y="2000256"/>
                <a:chExt cx="534847" cy="839520"/>
              </a:xfrm>
            </p:grpSpPr>
            <p:sp>
              <p:nvSpPr>
                <p:cNvPr id="962" name="TextBox 961">
                  <a:extLst>
                    <a:ext uri="{FF2B5EF4-FFF2-40B4-BE49-F238E27FC236}">
                      <a16:creationId xmlns:a16="http://schemas.microsoft.com/office/drawing/2014/main" id="{C347107B-921A-4BCA-B56B-61F2450D42AF}"/>
                    </a:ext>
                  </a:extLst>
                </p:cNvPr>
                <p:cNvSpPr txBox="1"/>
                <p:nvPr/>
              </p:nvSpPr>
              <p:spPr>
                <a:xfrm>
                  <a:off x="6071047" y="2000256"/>
                  <a:ext cx="534847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solidFill>
                        <a:srgbClr val="FF0000"/>
                      </a:solidFill>
                      <a:latin typeface="+mj-lt"/>
                      <a:cs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963" name="TextBox 962">
                  <a:extLst>
                    <a:ext uri="{FF2B5EF4-FFF2-40B4-BE49-F238E27FC236}">
                      <a16:creationId xmlns:a16="http://schemas.microsoft.com/office/drawing/2014/main" id="{5261D5F3-A165-4B8A-B517-9A0497260483}"/>
                    </a:ext>
                  </a:extLst>
                </p:cNvPr>
                <p:cNvSpPr txBox="1"/>
                <p:nvPr/>
              </p:nvSpPr>
              <p:spPr>
                <a:xfrm>
                  <a:off x="6071047" y="2381231"/>
                  <a:ext cx="534847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solidFill>
                        <a:srgbClr val="FF0000"/>
                      </a:solidFill>
                      <a:latin typeface="+mj-lt"/>
                      <a:cs typeface="Calibri" pitchFamily="34" charset="0"/>
                    </a:rPr>
                    <a:t>2</a:t>
                  </a:r>
                </a:p>
              </p:txBody>
            </p:sp>
          </p:grpSp>
          <p:grpSp>
            <p:nvGrpSpPr>
              <p:cNvPr id="587" name="Group 586">
                <a:extLst>
                  <a:ext uri="{FF2B5EF4-FFF2-40B4-BE49-F238E27FC236}">
                    <a16:creationId xmlns:a16="http://schemas.microsoft.com/office/drawing/2014/main" id="{85F4EB46-14CD-4F58-B895-920222339E2E}"/>
                  </a:ext>
                </a:extLst>
              </p:cNvPr>
              <p:cNvGrpSpPr/>
              <p:nvPr/>
            </p:nvGrpSpPr>
            <p:grpSpPr>
              <a:xfrm>
                <a:off x="1233204" y="7453318"/>
                <a:ext cx="534847" cy="839520"/>
                <a:chOff x="6071047" y="2000256"/>
                <a:chExt cx="534847" cy="839520"/>
              </a:xfrm>
            </p:grpSpPr>
            <p:sp>
              <p:nvSpPr>
                <p:cNvPr id="960" name="TextBox 959">
                  <a:extLst>
                    <a:ext uri="{FF2B5EF4-FFF2-40B4-BE49-F238E27FC236}">
                      <a16:creationId xmlns:a16="http://schemas.microsoft.com/office/drawing/2014/main" id="{ABDAB796-FB51-4B46-8841-F92A748DFB3B}"/>
                    </a:ext>
                  </a:extLst>
                </p:cNvPr>
                <p:cNvSpPr txBox="1"/>
                <p:nvPr/>
              </p:nvSpPr>
              <p:spPr>
                <a:xfrm>
                  <a:off x="6071047" y="2000256"/>
                  <a:ext cx="534847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solidFill>
                        <a:srgbClr val="FF0000"/>
                      </a:solidFill>
                      <a:latin typeface="+mj-lt"/>
                      <a:cs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961" name="TextBox 960">
                  <a:extLst>
                    <a:ext uri="{FF2B5EF4-FFF2-40B4-BE49-F238E27FC236}">
                      <a16:creationId xmlns:a16="http://schemas.microsoft.com/office/drawing/2014/main" id="{278C0790-BE64-4D81-93AB-D5AD1F515D17}"/>
                    </a:ext>
                  </a:extLst>
                </p:cNvPr>
                <p:cNvSpPr txBox="1"/>
                <p:nvPr/>
              </p:nvSpPr>
              <p:spPr>
                <a:xfrm>
                  <a:off x="6071047" y="2381231"/>
                  <a:ext cx="534847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solidFill>
                        <a:srgbClr val="FF0000"/>
                      </a:solidFill>
                      <a:latin typeface="+mj-lt"/>
                      <a:cs typeface="Calibri" pitchFamily="34" charset="0"/>
                    </a:rPr>
                    <a:t>2</a:t>
                  </a:r>
                </a:p>
              </p:txBody>
            </p:sp>
          </p:grpSp>
          <p:grpSp>
            <p:nvGrpSpPr>
              <p:cNvPr id="588" name="Group 587">
                <a:extLst>
                  <a:ext uri="{FF2B5EF4-FFF2-40B4-BE49-F238E27FC236}">
                    <a16:creationId xmlns:a16="http://schemas.microsoft.com/office/drawing/2014/main" id="{C8FA3D59-E033-43FC-9234-8907628D5393}"/>
                  </a:ext>
                </a:extLst>
              </p:cNvPr>
              <p:cNvGrpSpPr/>
              <p:nvPr/>
            </p:nvGrpSpPr>
            <p:grpSpPr>
              <a:xfrm>
                <a:off x="4165940" y="7444848"/>
                <a:ext cx="534847" cy="839520"/>
                <a:chOff x="6071047" y="2000256"/>
                <a:chExt cx="534847" cy="839520"/>
              </a:xfrm>
            </p:grpSpPr>
            <p:sp>
              <p:nvSpPr>
                <p:cNvPr id="958" name="TextBox 957">
                  <a:extLst>
                    <a:ext uri="{FF2B5EF4-FFF2-40B4-BE49-F238E27FC236}">
                      <a16:creationId xmlns:a16="http://schemas.microsoft.com/office/drawing/2014/main" id="{3503C494-EC22-41D6-810B-12B5E7CAEDB8}"/>
                    </a:ext>
                  </a:extLst>
                </p:cNvPr>
                <p:cNvSpPr txBox="1"/>
                <p:nvPr/>
              </p:nvSpPr>
              <p:spPr>
                <a:xfrm>
                  <a:off x="6071047" y="2000256"/>
                  <a:ext cx="534847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solidFill>
                        <a:srgbClr val="FF0000"/>
                      </a:solidFill>
                      <a:latin typeface="+mj-lt"/>
                      <a:cs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959" name="TextBox 958">
                  <a:extLst>
                    <a:ext uri="{FF2B5EF4-FFF2-40B4-BE49-F238E27FC236}">
                      <a16:creationId xmlns:a16="http://schemas.microsoft.com/office/drawing/2014/main" id="{69F7BFA2-B428-41F9-8E0D-14F9BFAC82E7}"/>
                    </a:ext>
                  </a:extLst>
                </p:cNvPr>
                <p:cNvSpPr txBox="1"/>
                <p:nvPr/>
              </p:nvSpPr>
              <p:spPr>
                <a:xfrm>
                  <a:off x="6071047" y="2381231"/>
                  <a:ext cx="534847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solidFill>
                        <a:srgbClr val="FF0000"/>
                      </a:solidFill>
                      <a:latin typeface="+mj-lt"/>
                      <a:cs typeface="Calibri" pitchFamily="34" charset="0"/>
                    </a:rPr>
                    <a:t>2</a:t>
                  </a:r>
                </a:p>
              </p:txBody>
            </p:sp>
          </p:grpSp>
          <p:grpSp>
            <p:nvGrpSpPr>
              <p:cNvPr id="589" name="Group 588">
                <a:extLst>
                  <a:ext uri="{FF2B5EF4-FFF2-40B4-BE49-F238E27FC236}">
                    <a16:creationId xmlns:a16="http://schemas.microsoft.com/office/drawing/2014/main" id="{355974CE-AB7E-452F-ACF3-8077986A9F17}"/>
                  </a:ext>
                </a:extLst>
              </p:cNvPr>
              <p:cNvGrpSpPr/>
              <p:nvPr/>
            </p:nvGrpSpPr>
            <p:grpSpPr>
              <a:xfrm>
                <a:off x="8183249" y="7453318"/>
                <a:ext cx="534847" cy="839520"/>
                <a:chOff x="6071047" y="2000256"/>
                <a:chExt cx="534847" cy="839520"/>
              </a:xfrm>
            </p:grpSpPr>
            <p:sp>
              <p:nvSpPr>
                <p:cNvPr id="956" name="TextBox 955">
                  <a:extLst>
                    <a:ext uri="{FF2B5EF4-FFF2-40B4-BE49-F238E27FC236}">
                      <a16:creationId xmlns:a16="http://schemas.microsoft.com/office/drawing/2014/main" id="{35B18EF4-9EB9-4B3F-9F55-42D4B85C737A}"/>
                    </a:ext>
                  </a:extLst>
                </p:cNvPr>
                <p:cNvSpPr txBox="1"/>
                <p:nvPr/>
              </p:nvSpPr>
              <p:spPr>
                <a:xfrm>
                  <a:off x="6071047" y="2000256"/>
                  <a:ext cx="534847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solidFill>
                        <a:srgbClr val="FF0000"/>
                      </a:solidFill>
                      <a:latin typeface="+mj-lt"/>
                      <a:cs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957" name="TextBox 956">
                  <a:extLst>
                    <a:ext uri="{FF2B5EF4-FFF2-40B4-BE49-F238E27FC236}">
                      <a16:creationId xmlns:a16="http://schemas.microsoft.com/office/drawing/2014/main" id="{1CFC0FF9-CDE7-4F52-B743-EFAE970677D2}"/>
                    </a:ext>
                  </a:extLst>
                </p:cNvPr>
                <p:cNvSpPr txBox="1"/>
                <p:nvPr/>
              </p:nvSpPr>
              <p:spPr>
                <a:xfrm>
                  <a:off x="6071047" y="2381231"/>
                  <a:ext cx="534847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solidFill>
                        <a:srgbClr val="FF0000"/>
                      </a:solidFill>
                      <a:latin typeface="+mj-lt"/>
                      <a:cs typeface="Calibri" pitchFamily="34" charset="0"/>
                    </a:rPr>
                    <a:t>1</a:t>
                  </a:r>
                </a:p>
              </p:txBody>
            </p:sp>
          </p:grpSp>
          <p:sp>
            <p:nvSpPr>
              <p:cNvPr id="590" name="Rectangle 589">
                <a:extLst>
                  <a:ext uri="{FF2B5EF4-FFF2-40B4-BE49-F238E27FC236}">
                    <a16:creationId xmlns:a16="http://schemas.microsoft.com/office/drawing/2014/main" id="{5EFCFE46-45A8-4268-B766-BDCB7CFB0780}"/>
                  </a:ext>
                </a:extLst>
              </p:cNvPr>
              <p:cNvSpPr/>
              <p:nvPr/>
            </p:nvSpPr>
            <p:spPr bwMode="auto">
              <a:xfrm>
                <a:off x="10593681" y="4881454"/>
                <a:ext cx="73152" cy="277207"/>
              </a:xfrm>
              <a:prstGeom prst="rect">
                <a:avLst/>
              </a:prstGeom>
              <a:solidFill>
                <a:schemeClr val="tx1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40341" tIns="20171" rIns="40341" bIns="20171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40338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530">
                  <a:latin typeface="+mj-lt"/>
                </a:endParaRPr>
              </a:p>
            </p:txBody>
          </p:sp>
          <p:sp>
            <p:nvSpPr>
              <p:cNvPr id="591" name="Rectangle 590">
                <a:extLst>
                  <a:ext uri="{FF2B5EF4-FFF2-40B4-BE49-F238E27FC236}">
                    <a16:creationId xmlns:a16="http://schemas.microsoft.com/office/drawing/2014/main" id="{CF7C8069-308E-49A8-81F5-0B0BFF74A652}"/>
                  </a:ext>
                </a:extLst>
              </p:cNvPr>
              <p:cNvSpPr/>
              <p:nvPr/>
            </p:nvSpPr>
            <p:spPr bwMode="auto">
              <a:xfrm>
                <a:off x="12117681" y="5064335"/>
                <a:ext cx="73152" cy="277207"/>
              </a:xfrm>
              <a:prstGeom prst="rect">
                <a:avLst/>
              </a:prstGeom>
              <a:solidFill>
                <a:schemeClr val="tx1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40341" tIns="20171" rIns="40341" bIns="20171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40338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530">
                  <a:latin typeface="+mj-lt"/>
                </a:endParaRPr>
              </a:p>
            </p:txBody>
          </p:sp>
          <p:sp>
            <p:nvSpPr>
              <p:cNvPr id="592" name="Rectangle 591">
                <a:extLst>
                  <a:ext uri="{FF2B5EF4-FFF2-40B4-BE49-F238E27FC236}">
                    <a16:creationId xmlns:a16="http://schemas.microsoft.com/office/drawing/2014/main" id="{D05198A3-04B7-44EF-B374-E1E0F8FEC5BE}"/>
                  </a:ext>
                </a:extLst>
              </p:cNvPr>
              <p:cNvSpPr/>
              <p:nvPr/>
            </p:nvSpPr>
            <p:spPr bwMode="auto">
              <a:xfrm>
                <a:off x="13975056" y="4881454"/>
                <a:ext cx="73152" cy="277207"/>
              </a:xfrm>
              <a:prstGeom prst="rect">
                <a:avLst/>
              </a:prstGeom>
              <a:solidFill>
                <a:schemeClr val="tx1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40341" tIns="20171" rIns="40341" bIns="20171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40338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530">
                  <a:latin typeface="+mj-lt"/>
                </a:endParaRPr>
              </a:p>
            </p:txBody>
          </p:sp>
          <p:grpSp>
            <p:nvGrpSpPr>
              <p:cNvPr id="593" name="Group 592">
                <a:extLst>
                  <a:ext uri="{FF2B5EF4-FFF2-40B4-BE49-F238E27FC236}">
                    <a16:creationId xmlns:a16="http://schemas.microsoft.com/office/drawing/2014/main" id="{60FD560B-6126-47F5-8B83-8A7D07161914}"/>
                  </a:ext>
                </a:extLst>
              </p:cNvPr>
              <p:cNvGrpSpPr/>
              <p:nvPr/>
            </p:nvGrpSpPr>
            <p:grpSpPr>
              <a:xfrm>
                <a:off x="855040" y="1045383"/>
                <a:ext cx="461061" cy="345006"/>
                <a:chOff x="1060154" y="1362883"/>
                <a:chExt cx="355857" cy="266283"/>
              </a:xfrm>
            </p:grpSpPr>
            <p:sp>
              <p:nvSpPr>
                <p:cNvPr id="937" name="Freeform 425">
                  <a:extLst>
                    <a:ext uri="{FF2B5EF4-FFF2-40B4-BE49-F238E27FC236}">
                      <a16:creationId xmlns:a16="http://schemas.microsoft.com/office/drawing/2014/main" id="{336C3936-C0B3-4E59-A5BD-9B60092E6188}"/>
                    </a:ext>
                  </a:extLst>
                </p:cNvPr>
                <p:cNvSpPr/>
                <p:nvPr/>
              </p:nvSpPr>
              <p:spPr>
                <a:xfrm>
                  <a:off x="1225397" y="1425360"/>
                  <a:ext cx="38995" cy="47612"/>
                </a:xfrm>
                <a:custGeom>
                  <a:avLst/>
                  <a:gdLst>
                    <a:gd name="connsiteX0" fmla="*/ 431007 w 431007"/>
                    <a:gd name="connsiteY0" fmla="*/ 0 h 526256"/>
                    <a:gd name="connsiteX1" fmla="*/ 0 w 431007"/>
                    <a:gd name="connsiteY1" fmla="*/ 442913 h 526256"/>
                    <a:gd name="connsiteX2" fmla="*/ 273844 w 431007"/>
                    <a:gd name="connsiteY2" fmla="*/ 526256 h 526256"/>
                    <a:gd name="connsiteX3" fmla="*/ 431007 w 431007"/>
                    <a:gd name="connsiteY3" fmla="*/ 0 h 526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1007" h="526256">
                      <a:moveTo>
                        <a:pt x="431007" y="0"/>
                      </a:moveTo>
                      <a:lnTo>
                        <a:pt x="0" y="442913"/>
                      </a:lnTo>
                      <a:lnTo>
                        <a:pt x="273844" y="526256"/>
                      </a:lnTo>
                      <a:lnTo>
                        <a:pt x="43100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94">
                    <a:latin typeface="+mj-lt"/>
                  </a:endParaRPr>
                </a:p>
              </p:txBody>
            </p:sp>
            <p:sp>
              <p:nvSpPr>
                <p:cNvPr id="938" name="Oval 937">
                  <a:extLst>
                    <a:ext uri="{FF2B5EF4-FFF2-40B4-BE49-F238E27FC236}">
                      <a16:creationId xmlns:a16="http://schemas.microsoft.com/office/drawing/2014/main" id="{D8BCB86C-C91E-4167-B4A3-27231341598D}"/>
                    </a:ext>
                  </a:extLst>
                </p:cNvPr>
                <p:cNvSpPr/>
                <p:nvPr/>
              </p:nvSpPr>
              <p:spPr>
                <a:xfrm>
                  <a:off x="1060154" y="1362883"/>
                  <a:ext cx="269300" cy="266283"/>
                </a:xfrm>
                <a:prstGeom prst="ellipse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94">
                    <a:latin typeface="+mj-lt"/>
                  </a:endParaRPr>
                </a:p>
              </p:txBody>
            </p:sp>
            <p:sp>
              <p:nvSpPr>
                <p:cNvPr id="939" name="Oval 938">
                  <a:extLst>
                    <a:ext uri="{FF2B5EF4-FFF2-40B4-BE49-F238E27FC236}">
                      <a16:creationId xmlns:a16="http://schemas.microsoft.com/office/drawing/2014/main" id="{CA8C8962-35D7-4A2B-9A11-72517DBE4352}"/>
                    </a:ext>
                  </a:extLst>
                </p:cNvPr>
                <p:cNvSpPr/>
                <p:nvPr/>
              </p:nvSpPr>
              <p:spPr>
                <a:xfrm>
                  <a:off x="1094579" y="1396923"/>
                  <a:ext cx="200450" cy="198204"/>
                </a:xfrm>
                <a:prstGeom prst="ellipse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94">
                    <a:latin typeface="+mj-lt"/>
                  </a:endParaRPr>
                </a:p>
              </p:txBody>
            </p:sp>
            <p:sp>
              <p:nvSpPr>
                <p:cNvPr id="940" name="Freeform 428">
                  <a:extLst>
                    <a:ext uri="{FF2B5EF4-FFF2-40B4-BE49-F238E27FC236}">
                      <a16:creationId xmlns:a16="http://schemas.microsoft.com/office/drawing/2014/main" id="{C934123F-F2C2-42D5-A39A-DB836C951C1A}"/>
                    </a:ext>
                  </a:extLst>
                </p:cNvPr>
                <p:cNvSpPr/>
                <p:nvPr/>
              </p:nvSpPr>
              <p:spPr>
                <a:xfrm rot="5400000" flipV="1">
                  <a:off x="1112729" y="1444806"/>
                  <a:ext cx="30685" cy="133034"/>
                </a:xfrm>
                <a:custGeom>
                  <a:avLst/>
                  <a:gdLst>
                    <a:gd name="connsiteX0" fmla="*/ 4762 w 347662"/>
                    <a:gd name="connsiteY0" fmla="*/ 0 h 1471612"/>
                    <a:gd name="connsiteX1" fmla="*/ 0 w 347662"/>
                    <a:gd name="connsiteY1" fmla="*/ 1471612 h 1471612"/>
                    <a:gd name="connsiteX2" fmla="*/ 28575 w 347662"/>
                    <a:gd name="connsiteY2" fmla="*/ 1423987 h 1471612"/>
                    <a:gd name="connsiteX3" fmla="*/ 347662 w 347662"/>
                    <a:gd name="connsiteY3" fmla="*/ 1128712 h 1471612"/>
                    <a:gd name="connsiteX4" fmla="*/ 4762 w 347662"/>
                    <a:gd name="connsiteY4" fmla="*/ 0 h 1471612"/>
                    <a:gd name="connsiteX0" fmla="*/ 4762 w 347662"/>
                    <a:gd name="connsiteY0" fmla="*/ 0 h 1471612"/>
                    <a:gd name="connsiteX1" fmla="*/ 0 w 347662"/>
                    <a:gd name="connsiteY1" fmla="*/ 1471612 h 1471612"/>
                    <a:gd name="connsiteX2" fmla="*/ 347662 w 347662"/>
                    <a:gd name="connsiteY2" fmla="*/ 1128712 h 1471612"/>
                    <a:gd name="connsiteX3" fmla="*/ 4762 w 347662"/>
                    <a:gd name="connsiteY3" fmla="*/ 0 h 1471612"/>
                    <a:gd name="connsiteX0" fmla="*/ 4762 w 347662"/>
                    <a:gd name="connsiteY0" fmla="*/ 0 h 1483519"/>
                    <a:gd name="connsiteX1" fmla="*/ 0 w 347662"/>
                    <a:gd name="connsiteY1" fmla="*/ 1483519 h 1483519"/>
                    <a:gd name="connsiteX2" fmla="*/ 347662 w 347662"/>
                    <a:gd name="connsiteY2" fmla="*/ 1128712 h 1483519"/>
                    <a:gd name="connsiteX3" fmla="*/ 4762 w 347662"/>
                    <a:gd name="connsiteY3" fmla="*/ 0 h 1483519"/>
                    <a:gd name="connsiteX0" fmla="*/ 2308 w 347662"/>
                    <a:gd name="connsiteY0" fmla="*/ 0 h 1488329"/>
                    <a:gd name="connsiteX1" fmla="*/ 0 w 347662"/>
                    <a:gd name="connsiteY1" fmla="*/ 1488329 h 1488329"/>
                    <a:gd name="connsiteX2" fmla="*/ 347662 w 347662"/>
                    <a:gd name="connsiteY2" fmla="*/ 1133522 h 1488329"/>
                    <a:gd name="connsiteX3" fmla="*/ 2308 w 347662"/>
                    <a:gd name="connsiteY3" fmla="*/ 0 h 1488329"/>
                    <a:gd name="connsiteX0" fmla="*/ 4760 w 347662"/>
                    <a:gd name="connsiteY0" fmla="*/ 0 h 1485920"/>
                    <a:gd name="connsiteX1" fmla="*/ 0 w 347662"/>
                    <a:gd name="connsiteY1" fmla="*/ 1485920 h 1485920"/>
                    <a:gd name="connsiteX2" fmla="*/ 347662 w 347662"/>
                    <a:gd name="connsiteY2" fmla="*/ 1131113 h 1485920"/>
                    <a:gd name="connsiteX3" fmla="*/ 4760 w 347662"/>
                    <a:gd name="connsiteY3" fmla="*/ 0 h 1485920"/>
                    <a:gd name="connsiteX0" fmla="*/ 1587 w 349392"/>
                    <a:gd name="connsiteY0" fmla="*/ 0 h 1493137"/>
                    <a:gd name="connsiteX1" fmla="*/ 1730 w 349392"/>
                    <a:gd name="connsiteY1" fmla="*/ 1493137 h 1493137"/>
                    <a:gd name="connsiteX2" fmla="*/ 349392 w 349392"/>
                    <a:gd name="connsiteY2" fmla="*/ 1138330 h 1493137"/>
                    <a:gd name="connsiteX3" fmla="*/ 1587 w 349392"/>
                    <a:gd name="connsiteY3" fmla="*/ 0 h 1493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9392" h="1493137">
                      <a:moveTo>
                        <a:pt x="1587" y="0"/>
                      </a:moveTo>
                      <a:cubicBezTo>
                        <a:pt x="0" y="490537"/>
                        <a:pt x="3317" y="1002600"/>
                        <a:pt x="1730" y="1493137"/>
                      </a:cubicBezTo>
                      <a:lnTo>
                        <a:pt x="349392" y="1138330"/>
                      </a:lnTo>
                      <a:lnTo>
                        <a:pt x="158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94">
                    <a:latin typeface="+mj-lt"/>
                  </a:endParaRPr>
                </a:p>
              </p:txBody>
            </p:sp>
            <p:sp>
              <p:nvSpPr>
                <p:cNvPr id="941" name="Freeform 429">
                  <a:extLst>
                    <a:ext uri="{FF2B5EF4-FFF2-40B4-BE49-F238E27FC236}">
                      <a16:creationId xmlns:a16="http://schemas.microsoft.com/office/drawing/2014/main" id="{90CA5B6E-6617-4ED9-85FB-8A6DC524D162}"/>
                    </a:ext>
                  </a:extLst>
                </p:cNvPr>
                <p:cNvSpPr/>
                <p:nvPr/>
              </p:nvSpPr>
              <p:spPr>
                <a:xfrm rot="16200000">
                  <a:off x="1112729" y="1413998"/>
                  <a:ext cx="30685" cy="133034"/>
                </a:xfrm>
                <a:custGeom>
                  <a:avLst/>
                  <a:gdLst>
                    <a:gd name="connsiteX0" fmla="*/ 4762 w 347662"/>
                    <a:gd name="connsiteY0" fmla="*/ 0 h 1471612"/>
                    <a:gd name="connsiteX1" fmla="*/ 0 w 347662"/>
                    <a:gd name="connsiteY1" fmla="*/ 1471612 h 1471612"/>
                    <a:gd name="connsiteX2" fmla="*/ 28575 w 347662"/>
                    <a:gd name="connsiteY2" fmla="*/ 1423987 h 1471612"/>
                    <a:gd name="connsiteX3" fmla="*/ 347662 w 347662"/>
                    <a:gd name="connsiteY3" fmla="*/ 1128712 h 1471612"/>
                    <a:gd name="connsiteX4" fmla="*/ 4762 w 347662"/>
                    <a:gd name="connsiteY4" fmla="*/ 0 h 1471612"/>
                    <a:gd name="connsiteX0" fmla="*/ 4762 w 347662"/>
                    <a:gd name="connsiteY0" fmla="*/ 0 h 1471612"/>
                    <a:gd name="connsiteX1" fmla="*/ 0 w 347662"/>
                    <a:gd name="connsiteY1" fmla="*/ 1471612 h 1471612"/>
                    <a:gd name="connsiteX2" fmla="*/ 347662 w 347662"/>
                    <a:gd name="connsiteY2" fmla="*/ 1128712 h 1471612"/>
                    <a:gd name="connsiteX3" fmla="*/ 4762 w 347662"/>
                    <a:gd name="connsiteY3" fmla="*/ 0 h 1471612"/>
                    <a:gd name="connsiteX0" fmla="*/ 4762 w 347662"/>
                    <a:gd name="connsiteY0" fmla="*/ 0 h 1483519"/>
                    <a:gd name="connsiteX1" fmla="*/ 0 w 347662"/>
                    <a:gd name="connsiteY1" fmla="*/ 1483519 h 1483519"/>
                    <a:gd name="connsiteX2" fmla="*/ 347662 w 347662"/>
                    <a:gd name="connsiteY2" fmla="*/ 1128712 h 1483519"/>
                    <a:gd name="connsiteX3" fmla="*/ 4762 w 347662"/>
                    <a:gd name="connsiteY3" fmla="*/ 0 h 1483519"/>
                    <a:gd name="connsiteX0" fmla="*/ 2308 w 347662"/>
                    <a:gd name="connsiteY0" fmla="*/ 0 h 1488329"/>
                    <a:gd name="connsiteX1" fmla="*/ 0 w 347662"/>
                    <a:gd name="connsiteY1" fmla="*/ 1488329 h 1488329"/>
                    <a:gd name="connsiteX2" fmla="*/ 347662 w 347662"/>
                    <a:gd name="connsiteY2" fmla="*/ 1133522 h 1488329"/>
                    <a:gd name="connsiteX3" fmla="*/ 2308 w 347662"/>
                    <a:gd name="connsiteY3" fmla="*/ 0 h 1488329"/>
                    <a:gd name="connsiteX0" fmla="*/ 4760 w 347662"/>
                    <a:gd name="connsiteY0" fmla="*/ 0 h 1485920"/>
                    <a:gd name="connsiteX1" fmla="*/ 0 w 347662"/>
                    <a:gd name="connsiteY1" fmla="*/ 1485920 h 1485920"/>
                    <a:gd name="connsiteX2" fmla="*/ 347662 w 347662"/>
                    <a:gd name="connsiteY2" fmla="*/ 1131113 h 1485920"/>
                    <a:gd name="connsiteX3" fmla="*/ 4760 w 347662"/>
                    <a:gd name="connsiteY3" fmla="*/ 0 h 1485920"/>
                    <a:gd name="connsiteX0" fmla="*/ 1587 w 349392"/>
                    <a:gd name="connsiteY0" fmla="*/ 0 h 1493137"/>
                    <a:gd name="connsiteX1" fmla="*/ 1730 w 349392"/>
                    <a:gd name="connsiteY1" fmla="*/ 1493137 h 1493137"/>
                    <a:gd name="connsiteX2" fmla="*/ 349392 w 349392"/>
                    <a:gd name="connsiteY2" fmla="*/ 1138330 h 1493137"/>
                    <a:gd name="connsiteX3" fmla="*/ 1587 w 349392"/>
                    <a:gd name="connsiteY3" fmla="*/ 0 h 1493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9392" h="1493137">
                      <a:moveTo>
                        <a:pt x="1587" y="0"/>
                      </a:moveTo>
                      <a:cubicBezTo>
                        <a:pt x="0" y="490537"/>
                        <a:pt x="3317" y="1002600"/>
                        <a:pt x="1730" y="1493137"/>
                      </a:cubicBezTo>
                      <a:lnTo>
                        <a:pt x="349392" y="1138330"/>
                      </a:lnTo>
                      <a:lnTo>
                        <a:pt x="158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94">
                    <a:latin typeface="+mj-lt"/>
                  </a:endParaRPr>
                </a:p>
              </p:txBody>
            </p:sp>
            <p:sp>
              <p:nvSpPr>
                <p:cNvPr id="942" name="Freeform 430">
                  <a:extLst>
                    <a:ext uri="{FF2B5EF4-FFF2-40B4-BE49-F238E27FC236}">
                      <a16:creationId xmlns:a16="http://schemas.microsoft.com/office/drawing/2014/main" id="{FD149D5D-E60D-444F-B6EE-B40B63CF2B19}"/>
                    </a:ext>
                  </a:extLst>
                </p:cNvPr>
                <p:cNvSpPr/>
                <p:nvPr/>
              </p:nvSpPr>
              <p:spPr>
                <a:xfrm flipV="1">
                  <a:off x="1194058" y="1495327"/>
                  <a:ext cx="30685" cy="133034"/>
                </a:xfrm>
                <a:custGeom>
                  <a:avLst/>
                  <a:gdLst>
                    <a:gd name="connsiteX0" fmla="*/ 4762 w 347662"/>
                    <a:gd name="connsiteY0" fmla="*/ 0 h 1471612"/>
                    <a:gd name="connsiteX1" fmla="*/ 0 w 347662"/>
                    <a:gd name="connsiteY1" fmla="*/ 1471612 h 1471612"/>
                    <a:gd name="connsiteX2" fmla="*/ 28575 w 347662"/>
                    <a:gd name="connsiteY2" fmla="*/ 1423987 h 1471612"/>
                    <a:gd name="connsiteX3" fmla="*/ 347662 w 347662"/>
                    <a:gd name="connsiteY3" fmla="*/ 1128712 h 1471612"/>
                    <a:gd name="connsiteX4" fmla="*/ 4762 w 347662"/>
                    <a:gd name="connsiteY4" fmla="*/ 0 h 1471612"/>
                    <a:gd name="connsiteX0" fmla="*/ 4762 w 347662"/>
                    <a:gd name="connsiteY0" fmla="*/ 0 h 1471612"/>
                    <a:gd name="connsiteX1" fmla="*/ 0 w 347662"/>
                    <a:gd name="connsiteY1" fmla="*/ 1471612 h 1471612"/>
                    <a:gd name="connsiteX2" fmla="*/ 347662 w 347662"/>
                    <a:gd name="connsiteY2" fmla="*/ 1128712 h 1471612"/>
                    <a:gd name="connsiteX3" fmla="*/ 4762 w 347662"/>
                    <a:gd name="connsiteY3" fmla="*/ 0 h 1471612"/>
                    <a:gd name="connsiteX0" fmla="*/ 4762 w 347662"/>
                    <a:gd name="connsiteY0" fmla="*/ 0 h 1483519"/>
                    <a:gd name="connsiteX1" fmla="*/ 0 w 347662"/>
                    <a:gd name="connsiteY1" fmla="*/ 1483519 h 1483519"/>
                    <a:gd name="connsiteX2" fmla="*/ 347662 w 347662"/>
                    <a:gd name="connsiteY2" fmla="*/ 1128712 h 1483519"/>
                    <a:gd name="connsiteX3" fmla="*/ 4762 w 347662"/>
                    <a:gd name="connsiteY3" fmla="*/ 0 h 1483519"/>
                    <a:gd name="connsiteX0" fmla="*/ 2308 w 347662"/>
                    <a:gd name="connsiteY0" fmla="*/ 0 h 1488329"/>
                    <a:gd name="connsiteX1" fmla="*/ 0 w 347662"/>
                    <a:gd name="connsiteY1" fmla="*/ 1488329 h 1488329"/>
                    <a:gd name="connsiteX2" fmla="*/ 347662 w 347662"/>
                    <a:gd name="connsiteY2" fmla="*/ 1133522 h 1488329"/>
                    <a:gd name="connsiteX3" fmla="*/ 2308 w 347662"/>
                    <a:gd name="connsiteY3" fmla="*/ 0 h 1488329"/>
                    <a:gd name="connsiteX0" fmla="*/ 4760 w 347662"/>
                    <a:gd name="connsiteY0" fmla="*/ 0 h 1485920"/>
                    <a:gd name="connsiteX1" fmla="*/ 0 w 347662"/>
                    <a:gd name="connsiteY1" fmla="*/ 1485920 h 1485920"/>
                    <a:gd name="connsiteX2" fmla="*/ 347662 w 347662"/>
                    <a:gd name="connsiteY2" fmla="*/ 1131113 h 1485920"/>
                    <a:gd name="connsiteX3" fmla="*/ 4760 w 347662"/>
                    <a:gd name="connsiteY3" fmla="*/ 0 h 1485920"/>
                    <a:gd name="connsiteX0" fmla="*/ 1587 w 349392"/>
                    <a:gd name="connsiteY0" fmla="*/ 0 h 1493137"/>
                    <a:gd name="connsiteX1" fmla="*/ 1730 w 349392"/>
                    <a:gd name="connsiteY1" fmla="*/ 1493137 h 1493137"/>
                    <a:gd name="connsiteX2" fmla="*/ 349392 w 349392"/>
                    <a:gd name="connsiteY2" fmla="*/ 1138330 h 1493137"/>
                    <a:gd name="connsiteX3" fmla="*/ 1587 w 349392"/>
                    <a:gd name="connsiteY3" fmla="*/ 0 h 1493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9392" h="1493137">
                      <a:moveTo>
                        <a:pt x="1587" y="0"/>
                      </a:moveTo>
                      <a:cubicBezTo>
                        <a:pt x="0" y="490537"/>
                        <a:pt x="3317" y="1002600"/>
                        <a:pt x="1730" y="1493137"/>
                      </a:cubicBezTo>
                      <a:lnTo>
                        <a:pt x="349392" y="1138330"/>
                      </a:lnTo>
                      <a:lnTo>
                        <a:pt x="158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94">
                    <a:latin typeface="+mj-lt"/>
                  </a:endParaRPr>
                </a:p>
              </p:txBody>
            </p:sp>
            <p:sp>
              <p:nvSpPr>
                <p:cNvPr id="943" name="Freeform 431">
                  <a:extLst>
                    <a:ext uri="{FF2B5EF4-FFF2-40B4-BE49-F238E27FC236}">
                      <a16:creationId xmlns:a16="http://schemas.microsoft.com/office/drawing/2014/main" id="{68206415-DEE6-4EF6-AAC4-73DEB32E7A52}"/>
                    </a:ext>
                  </a:extLst>
                </p:cNvPr>
                <p:cNvSpPr/>
                <p:nvPr/>
              </p:nvSpPr>
              <p:spPr>
                <a:xfrm rot="10800000">
                  <a:off x="1163250" y="1495327"/>
                  <a:ext cx="30685" cy="133034"/>
                </a:xfrm>
                <a:custGeom>
                  <a:avLst/>
                  <a:gdLst>
                    <a:gd name="connsiteX0" fmla="*/ 4762 w 347662"/>
                    <a:gd name="connsiteY0" fmla="*/ 0 h 1471612"/>
                    <a:gd name="connsiteX1" fmla="*/ 0 w 347662"/>
                    <a:gd name="connsiteY1" fmla="*/ 1471612 h 1471612"/>
                    <a:gd name="connsiteX2" fmla="*/ 28575 w 347662"/>
                    <a:gd name="connsiteY2" fmla="*/ 1423987 h 1471612"/>
                    <a:gd name="connsiteX3" fmla="*/ 347662 w 347662"/>
                    <a:gd name="connsiteY3" fmla="*/ 1128712 h 1471612"/>
                    <a:gd name="connsiteX4" fmla="*/ 4762 w 347662"/>
                    <a:gd name="connsiteY4" fmla="*/ 0 h 1471612"/>
                    <a:gd name="connsiteX0" fmla="*/ 4762 w 347662"/>
                    <a:gd name="connsiteY0" fmla="*/ 0 h 1471612"/>
                    <a:gd name="connsiteX1" fmla="*/ 0 w 347662"/>
                    <a:gd name="connsiteY1" fmla="*/ 1471612 h 1471612"/>
                    <a:gd name="connsiteX2" fmla="*/ 347662 w 347662"/>
                    <a:gd name="connsiteY2" fmla="*/ 1128712 h 1471612"/>
                    <a:gd name="connsiteX3" fmla="*/ 4762 w 347662"/>
                    <a:gd name="connsiteY3" fmla="*/ 0 h 1471612"/>
                    <a:gd name="connsiteX0" fmla="*/ 4762 w 347662"/>
                    <a:gd name="connsiteY0" fmla="*/ 0 h 1483519"/>
                    <a:gd name="connsiteX1" fmla="*/ 0 w 347662"/>
                    <a:gd name="connsiteY1" fmla="*/ 1483519 h 1483519"/>
                    <a:gd name="connsiteX2" fmla="*/ 347662 w 347662"/>
                    <a:gd name="connsiteY2" fmla="*/ 1128712 h 1483519"/>
                    <a:gd name="connsiteX3" fmla="*/ 4762 w 347662"/>
                    <a:gd name="connsiteY3" fmla="*/ 0 h 1483519"/>
                    <a:gd name="connsiteX0" fmla="*/ 2308 w 347662"/>
                    <a:gd name="connsiteY0" fmla="*/ 0 h 1488329"/>
                    <a:gd name="connsiteX1" fmla="*/ 0 w 347662"/>
                    <a:gd name="connsiteY1" fmla="*/ 1488329 h 1488329"/>
                    <a:gd name="connsiteX2" fmla="*/ 347662 w 347662"/>
                    <a:gd name="connsiteY2" fmla="*/ 1133522 h 1488329"/>
                    <a:gd name="connsiteX3" fmla="*/ 2308 w 347662"/>
                    <a:gd name="connsiteY3" fmla="*/ 0 h 1488329"/>
                    <a:gd name="connsiteX0" fmla="*/ 4760 w 347662"/>
                    <a:gd name="connsiteY0" fmla="*/ 0 h 1485920"/>
                    <a:gd name="connsiteX1" fmla="*/ 0 w 347662"/>
                    <a:gd name="connsiteY1" fmla="*/ 1485920 h 1485920"/>
                    <a:gd name="connsiteX2" fmla="*/ 347662 w 347662"/>
                    <a:gd name="connsiteY2" fmla="*/ 1131113 h 1485920"/>
                    <a:gd name="connsiteX3" fmla="*/ 4760 w 347662"/>
                    <a:gd name="connsiteY3" fmla="*/ 0 h 1485920"/>
                    <a:gd name="connsiteX0" fmla="*/ 1587 w 349392"/>
                    <a:gd name="connsiteY0" fmla="*/ 0 h 1493137"/>
                    <a:gd name="connsiteX1" fmla="*/ 1730 w 349392"/>
                    <a:gd name="connsiteY1" fmla="*/ 1493137 h 1493137"/>
                    <a:gd name="connsiteX2" fmla="*/ 349392 w 349392"/>
                    <a:gd name="connsiteY2" fmla="*/ 1138330 h 1493137"/>
                    <a:gd name="connsiteX3" fmla="*/ 1587 w 349392"/>
                    <a:gd name="connsiteY3" fmla="*/ 0 h 1493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9392" h="1493137">
                      <a:moveTo>
                        <a:pt x="1587" y="0"/>
                      </a:moveTo>
                      <a:cubicBezTo>
                        <a:pt x="0" y="490537"/>
                        <a:pt x="3317" y="1002600"/>
                        <a:pt x="1730" y="1493137"/>
                      </a:cubicBezTo>
                      <a:lnTo>
                        <a:pt x="349392" y="1138330"/>
                      </a:lnTo>
                      <a:lnTo>
                        <a:pt x="158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94">
                    <a:latin typeface="+mj-lt"/>
                  </a:endParaRPr>
                </a:p>
              </p:txBody>
            </p:sp>
            <p:sp>
              <p:nvSpPr>
                <p:cNvPr id="944" name="Freeform 432">
                  <a:extLst>
                    <a:ext uri="{FF2B5EF4-FFF2-40B4-BE49-F238E27FC236}">
                      <a16:creationId xmlns:a16="http://schemas.microsoft.com/office/drawing/2014/main" id="{8F0C2507-1780-4C64-B63B-E0389A86D945}"/>
                    </a:ext>
                  </a:extLst>
                </p:cNvPr>
                <p:cNvSpPr/>
                <p:nvPr/>
              </p:nvSpPr>
              <p:spPr>
                <a:xfrm rot="16200000" flipV="1">
                  <a:off x="1245225" y="1414429"/>
                  <a:ext cx="30685" cy="133034"/>
                </a:xfrm>
                <a:custGeom>
                  <a:avLst/>
                  <a:gdLst>
                    <a:gd name="connsiteX0" fmla="*/ 4762 w 347662"/>
                    <a:gd name="connsiteY0" fmla="*/ 0 h 1471612"/>
                    <a:gd name="connsiteX1" fmla="*/ 0 w 347662"/>
                    <a:gd name="connsiteY1" fmla="*/ 1471612 h 1471612"/>
                    <a:gd name="connsiteX2" fmla="*/ 28575 w 347662"/>
                    <a:gd name="connsiteY2" fmla="*/ 1423987 h 1471612"/>
                    <a:gd name="connsiteX3" fmla="*/ 347662 w 347662"/>
                    <a:gd name="connsiteY3" fmla="*/ 1128712 h 1471612"/>
                    <a:gd name="connsiteX4" fmla="*/ 4762 w 347662"/>
                    <a:gd name="connsiteY4" fmla="*/ 0 h 1471612"/>
                    <a:gd name="connsiteX0" fmla="*/ 4762 w 347662"/>
                    <a:gd name="connsiteY0" fmla="*/ 0 h 1471612"/>
                    <a:gd name="connsiteX1" fmla="*/ 0 w 347662"/>
                    <a:gd name="connsiteY1" fmla="*/ 1471612 h 1471612"/>
                    <a:gd name="connsiteX2" fmla="*/ 347662 w 347662"/>
                    <a:gd name="connsiteY2" fmla="*/ 1128712 h 1471612"/>
                    <a:gd name="connsiteX3" fmla="*/ 4762 w 347662"/>
                    <a:gd name="connsiteY3" fmla="*/ 0 h 1471612"/>
                    <a:gd name="connsiteX0" fmla="*/ 4762 w 347662"/>
                    <a:gd name="connsiteY0" fmla="*/ 0 h 1483519"/>
                    <a:gd name="connsiteX1" fmla="*/ 0 w 347662"/>
                    <a:gd name="connsiteY1" fmla="*/ 1483519 h 1483519"/>
                    <a:gd name="connsiteX2" fmla="*/ 347662 w 347662"/>
                    <a:gd name="connsiteY2" fmla="*/ 1128712 h 1483519"/>
                    <a:gd name="connsiteX3" fmla="*/ 4762 w 347662"/>
                    <a:gd name="connsiteY3" fmla="*/ 0 h 1483519"/>
                    <a:gd name="connsiteX0" fmla="*/ 2308 w 347662"/>
                    <a:gd name="connsiteY0" fmla="*/ 0 h 1488329"/>
                    <a:gd name="connsiteX1" fmla="*/ 0 w 347662"/>
                    <a:gd name="connsiteY1" fmla="*/ 1488329 h 1488329"/>
                    <a:gd name="connsiteX2" fmla="*/ 347662 w 347662"/>
                    <a:gd name="connsiteY2" fmla="*/ 1133522 h 1488329"/>
                    <a:gd name="connsiteX3" fmla="*/ 2308 w 347662"/>
                    <a:gd name="connsiteY3" fmla="*/ 0 h 1488329"/>
                    <a:gd name="connsiteX0" fmla="*/ 4760 w 347662"/>
                    <a:gd name="connsiteY0" fmla="*/ 0 h 1485920"/>
                    <a:gd name="connsiteX1" fmla="*/ 0 w 347662"/>
                    <a:gd name="connsiteY1" fmla="*/ 1485920 h 1485920"/>
                    <a:gd name="connsiteX2" fmla="*/ 347662 w 347662"/>
                    <a:gd name="connsiteY2" fmla="*/ 1131113 h 1485920"/>
                    <a:gd name="connsiteX3" fmla="*/ 4760 w 347662"/>
                    <a:gd name="connsiteY3" fmla="*/ 0 h 1485920"/>
                    <a:gd name="connsiteX0" fmla="*/ 1587 w 349392"/>
                    <a:gd name="connsiteY0" fmla="*/ 0 h 1493137"/>
                    <a:gd name="connsiteX1" fmla="*/ 1730 w 349392"/>
                    <a:gd name="connsiteY1" fmla="*/ 1493137 h 1493137"/>
                    <a:gd name="connsiteX2" fmla="*/ 349392 w 349392"/>
                    <a:gd name="connsiteY2" fmla="*/ 1138330 h 1493137"/>
                    <a:gd name="connsiteX3" fmla="*/ 1587 w 349392"/>
                    <a:gd name="connsiteY3" fmla="*/ 0 h 1493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9392" h="1493137">
                      <a:moveTo>
                        <a:pt x="1587" y="0"/>
                      </a:moveTo>
                      <a:cubicBezTo>
                        <a:pt x="0" y="490537"/>
                        <a:pt x="3317" y="1002600"/>
                        <a:pt x="1730" y="1493137"/>
                      </a:cubicBezTo>
                      <a:lnTo>
                        <a:pt x="349392" y="1138330"/>
                      </a:lnTo>
                      <a:lnTo>
                        <a:pt x="158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94">
                    <a:latin typeface="+mj-lt"/>
                  </a:endParaRPr>
                </a:p>
              </p:txBody>
            </p:sp>
            <p:sp>
              <p:nvSpPr>
                <p:cNvPr id="945" name="Freeform 433">
                  <a:extLst>
                    <a:ext uri="{FF2B5EF4-FFF2-40B4-BE49-F238E27FC236}">
                      <a16:creationId xmlns:a16="http://schemas.microsoft.com/office/drawing/2014/main" id="{981B326E-F6DC-4C0C-856B-4605864919C0}"/>
                    </a:ext>
                  </a:extLst>
                </p:cNvPr>
                <p:cNvSpPr/>
                <p:nvPr/>
              </p:nvSpPr>
              <p:spPr>
                <a:xfrm rot="5400000">
                  <a:off x="1245225" y="1445237"/>
                  <a:ext cx="30685" cy="133034"/>
                </a:xfrm>
                <a:custGeom>
                  <a:avLst/>
                  <a:gdLst>
                    <a:gd name="connsiteX0" fmla="*/ 4762 w 347662"/>
                    <a:gd name="connsiteY0" fmla="*/ 0 h 1471612"/>
                    <a:gd name="connsiteX1" fmla="*/ 0 w 347662"/>
                    <a:gd name="connsiteY1" fmla="*/ 1471612 h 1471612"/>
                    <a:gd name="connsiteX2" fmla="*/ 28575 w 347662"/>
                    <a:gd name="connsiteY2" fmla="*/ 1423987 h 1471612"/>
                    <a:gd name="connsiteX3" fmla="*/ 347662 w 347662"/>
                    <a:gd name="connsiteY3" fmla="*/ 1128712 h 1471612"/>
                    <a:gd name="connsiteX4" fmla="*/ 4762 w 347662"/>
                    <a:gd name="connsiteY4" fmla="*/ 0 h 1471612"/>
                    <a:gd name="connsiteX0" fmla="*/ 4762 w 347662"/>
                    <a:gd name="connsiteY0" fmla="*/ 0 h 1471612"/>
                    <a:gd name="connsiteX1" fmla="*/ 0 w 347662"/>
                    <a:gd name="connsiteY1" fmla="*/ 1471612 h 1471612"/>
                    <a:gd name="connsiteX2" fmla="*/ 347662 w 347662"/>
                    <a:gd name="connsiteY2" fmla="*/ 1128712 h 1471612"/>
                    <a:gd name="connsiteX3" fmla="*/ 4762 w 347662"/>
                    <a:gd name="connsiteY3" fmla="*/ 0 h 1471612"/>
                    <a:gd name="connsiteX0" fmla="*/ 4762 w 347662"/>
                    <a:gd name="connsiteY0" fmla="*/ 0 h 1483519"/>
                    <a:gd name="connsiteX1" fmla="*/ 0 w 347662"/>
                    <a:gd name="connsiteY1" fmla="*/ 1483519 h 1483519"/>
                    <a:gd name="connsiteX2" fmla="*/ 347662 w 347662"/>
                    <a:gd name="connsiteY2" fmla="*/ 1128712 h 1483519"/>
                    <a:gd name="connsiteX3" fmla="*/ 4762 w 347662"/>
                    <a:gd name="connsiteY3" fmla="*/ 0 h 1483519"/>
                    <a:gd name="connsiteX0" fmla="*/ 2308 w 347662"/>
                    <a:gd name="connsiteY0" fmla="*/ 0 h 1488329"/>
                    <a:gd name="connsiteX1" fmla="*/ 0 w 347662"/>
                    <a:gd name="connsiteY1" fmla="*/ 1488329 h 1488329"/>
                    <a:gd name="connsiteX2" fmla="*/ 347662 w 347662"/>
                    <a:gd name="connsiteY2" fmla="*/ 1133522 h 1488329"/>
                    <a:gd name="connsiteX3" fmla="*/ 2308 w 347662"/>
                    <a:gd name="connsiteY3" fmla="*/ 0 h 1488329"/>
                    <a:gd name="connsiteX0" fmla="*/ 4760 w 347662"/>
                    <a:gd name="connsiteY0" fmla="*/ 0 h 1485920"/>
                    <a:gd name="connsiteX1" fmla="*/ 0 w 347662"/>
                    <a:gd name="connsiteY1" fmla="*/ 1485920 h 1485920"/>
                    <a:gd name="connsiteX2" fmla="*/ 347662 w 347662"/>
                    <a:gd name="connsiteY2" fmla="*/ 1131113 h 1485920"/>
                    <a:gd name="connsiteX3" fmla="*/ 4760 w 347662"/>
                    <a:gd name="connsiteY3" fmla="*/ 0 h 1485920"/>
                    <a:gd name="connsiteX0" fmla="*/ 1587 w 349392"/>
                    <a:gd name="connsiteY0" fmla="*/ 0 h 1493137"/>
                    <a:gd name="connsiteX1" fmla="*/ 1730 w 349392"/>
                    <a:gd name="connsiteY1" fmla="*/ 1493137 h 1493137"/>
                    <a:gd name="connsiteX2" fmla="*/ 349392 w 349392"/>
                    <a:gd name="connsiteY2" fmla="*/ 1138330 h 1493137"/>
                    <a:gd name="connsiteX3" fmla="*/ 1587 w 349392"/>
                    <a:gd name="connsiteY3" fmla="*/ 0 h 1493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9392" h="1493137">
                      <a:moveTo>
                        <a:pt x="1587" y="0"/>
                      </a:moveTo>
                      <a:cubicBezTo>
                        <a:pt x="0" y="490537"/>
                        <a:pt x="3317" y="1002600"/>
                        <a:pt x="1730" y="1493137"/>
                      </a:cubicBezTo>
                      <a:lnTo>
                        <a:pt x="349392" y="1138330"/>
                      </a:lnTo>
                      <a:lnTo>
                        <a:pt x="158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94">
                    <a:latin typeface="+mj-lt"/>
                  </a:endParaRPr>
                </a:p>
              </p:txBody>
            </p:sp>
            <p:sp>
              <p:nvSpPr>
                <p:cNvPr id="946" name="Freeform 434">
                  <a:extLst>
                    <a:ext uri="{FF2B5EF4-FFF2-40B4-BE49-F238E27FC236}">
                      <a16:creationId xmlns:a16="http://schemas.microsoft.com/office/drawing/2014/main" id="{8C34B58B-D3D7-4E18-8BB5-773190F57E10}"/>
                    </a:ext>
                  </a:extLst>
                </p:cNvPr>
                <p:cNvSpPr/>
                <p:nvPr/>
              </p:nvSpPr>
              <p:spPr>
                <a:xfrm rot="10800000" flipV="1">
                  <a:off x="1163896" y="1363908"/>
                  <a:ext cx="30685" cy="133034"/>
                </a:xfrm>
                <a:custGeom>
                  <a:avLst/>
                  <a:gdLst>
                    <a:gd name="connsiteX0" fmla="*/ 4762 w 347662"/>
                    <a:gd name="connsiteY0" fmla="*/ 0 h 1471612"/>
                    <a:gd name="connsiteX1" fmla="*/ 0 w 347662"/>
                    <a:gd name="connsiteY1" fmla="*/ 1471612 h 1471612"/>
                    <a:gd name="connsiteX2" fmla="*/ 28575 w 347662"/>
                    <a:gd name="connsiteY2" fmla="*/ 1423987 h 1471612"/>
                    <a:gd name="connsiteX3" fmla="*/ 347662 w 347662"/>
                    <a:gd name="connsiteY3" fmla="*/ 1128712 h 1471612"/>
                    <a:gd name="connsiteX4" fmla="*/ 4762 w 347662"/>
                    <a:gd name="connsiteY4" fmla="*/ 0 h 1471612"/>
                    <a:gd name="connsiteX0" fmla="*/ 4762 w 347662"/>
                    <a:gd name="connsiteY0" fmla="*/ 0 h 1471612"/>
                    <a:gd name="connsiteX1" fmla="*/ 0 w 347662"/>
                    <a:gd name="connsiteY1" fmla="*/ 1471612 h 1471612"/>
                    <a:gd name="connsiteX2" fmla="*/ 347662 w 347662"/>
                    <a:gd name="connsiteY2" fmla="*/ 1128712 h 1471612"/>
                    <a:gd name="connsiteX3" fmla="*/ 4762 w 347662"/>
                    <a:gd name="connsiteY3" fmla="*/ 0 h 1471612"/>
                    <a:gd name="connsiteX0" fmla="*/ 4762 w 347662"/>
                    <a:gd name="connsiteY0" fmla="*/ 0 h 1483519"/>
                    <a:gd name="connsiteX1" fmla="*/ 0 w 347662"/>
                    <a:gd name="connsiteY1" fmla="*/ 1483519 h 1483519"/>
                    <a:gd name="connsiteX2" fmla="*/ 347662 w 347662"/>
                    <a:gd name="connsiteY2" fmla="*/ 1128712 h 1483519"/>
                    <a:gd name="connsiteX3" fmla="*/ 4762 w 347662"/>
                    <a:gd name="connsiteY3" fmla="*/ 0 h 1483519"/>
                    <a:gd name="connsiteX0" fmla="*/ 2308 w 347662"/>
                    <a:gd name="connsiteY0" fmla="*/ 0 h 1488329"/>
                    <a:gd name="connsiteX1" fmla="*/ 0 w 347662"/>
                    <a:gd name="connsiteY1" fmla="*/ 1488329 h 1488329"/>
                    <a:gd name="connsiteX2" fmla="*/ 347662 w 347662"/>
                    <a:gd name="connsiteY2" fmla="*/ 1133522 h 1488329"/>
                    <a:gd name="connsiteX3" fmla="*/ 2308 w 347662"/>
                    <a:gd name="connsiteY3" fmla="*/ 0 h 1488329"/>
                    <a:gd name="connsiteX0" fmla="*/ 4760 w 347662"/>
                    <a:gd name="connsiteY0" fmla="*/ 0 h 1485920"/>
                    <a:gd name="connsiteX1" fmla="*/ 0 w 347662"/>
                    <a:gd name="connsiteY1" fmla="*/ 1485920 h 1485920"/>
                    <a:gd name="connsiteX2" fmla="*/ 347662 w 347662"/>
                    <a:gd name="connsiteY2" fmla="*/ 1131113 h 1485920"/>
                    <a:gd name="connsiteX3" fmla="*/ 4760 w 347662"/>
                    <a:gd name="connsiteY3" fmla="*/ 0 h 1485920"/>
                    <a:gd name="connsiteX0" fmla="*/ 1587 w 349392"/>
                    <a:gd name="connsiteY0" fmla="*/ 0 h 1493137"/>
                    <a:gd name="connsiteX1" fmla="*/ 1730 w 349392"/>
                    <a:gd name="connsiteY1" fmla="*/ 1493137 h 1493137"/>
                    <a:gd name="connsiteX2" fmla="*/ 349392 w 349392"/>
                    <a:gd name="connsiteY2" fmla="*/ 1138330 h 1493137"/>
                    <a:gd name="connsiteX3" fmla="*/ 1587 w 349392"/>
                    <a:gd name="connsiteY3" fmla="*/ 0 h 1493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9392" h="1493137">
                      <a:moveTo>
                        <a:pt x="1587" y="0"/>
                      </a:moveTo>
                      <a:cubicBezTo>
                        <a:pt x="0" y="490537"/>
                        <a:pt x="3317" y="1002600"/>
                        <a:pt x="1730" y="1493137"/>
                      </a:cubicBezTo>
                      <a:lnTo>
                        <a:pt x="349392" y="1138330"/>
                      </a:lnTo>
                      <a:lnTo>
                        <a:pt x="158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94">
                    <a:latin typeface="+mj-lt"/>
                  </a:endParaRPr>
                </a:p>
              </p:txBody>
            </p:sp>
            <p:sp>
              <p:nvSpPr>
                <p:cNvPr id="947" name="Freeform 435">
                  <a:extLst>
                    <a:ext uri="{FF2B5EF4-FFF2-40B4-BE49-F238E27FC236}">
                      <a16:creationId xmlns:a16="http://schemas.microsoft.com/office/drawing/2014/main" id="{09AE6D6B-66E8-4D0D-B4A8-BAB877431E37}"/>
                    </a:ext>
                  </a:extLst>
                </p:cNvPr>
                <p:cNvSpPr/>
                <p:nvPr/>
              </p:nvSpPr>
              <p:spPr>
                <a:xfrm>
                  <a:off x="1194704" y="1363908"/>
                  <a:ext cx="30685" cy="133034"/>
                </a:xfrm>
                <a:custGeom>
                  <a:avLst/>
                  <a:gdLst>
                    <a:gd name="connsiteX0" fmla="*/ 4762 w 347662"/>
                    <a:gd name="connsiteY0" fmla="*/ 0 h 1471612"/>
                    <a:gd name="connsiteX1" fmla="*/ 0 w 347662"/>
                    <a:gd name="connsiteY1" fmla="*/ 1471612 h 1471612"/>
                    <a:gd name="connsiteX2" fmla="*/ 28575 w 347662"/>
                    <a:gd name="connsiteY2" fmla="*/ 1423987 h 1471612"/>
                    <a:gd name="connsiteX3" fmla="*/ 347662 w 347662"/>
                    <a:gd name="connsiteY3" fmla="*/ 1128712 h 1471612"/>
                    <a:gd name="connsiteX4" fmla="*/ 4762 w 347662"/>
                    <a:gd name="connsiteY4" fmla="*/ 0 h 1471612"/>
                    <a:gd name="connsiteX0" fmla="*/ 4762 w 347662"/>
                    <a:gd name="connsiteY0" fmla="*/ 0 h 1471612"/>
                    <a:gd name="connsiteX1" fmla="*/ 0 w 347662"/>
                    <a:gd name="connsiteY1" fmla="*/ 1471612 h 1471612"/>
                    <a:gd name="connsiteX2" fmla="*/ 347662 w 347662"/>
                    <a:gd name="connsiteY2" fmla="*/ 1128712 h 1471612"/>
                    <a:gd name="connsiteX3" fmla="*/ 4762 w 347662"/>
                    <a:gd name="connsiteY3" fmla="*/ 0 h 1471612"/>
                    <a:gd name="connsiteX0" fmla="*/ 4762 w 347662"/>
                    <a:gd name="connsiteY0" fmla="*/ 0 h 1483519"/>
                    <a:gd name="connsiteX1" fmla="*/ 0 w 347662"/>
                    <a:gd name="connsiteY1" fmla="*/ 1483519 h 1483519"/>
                    <a:gd name="connsiteX2" fmla="*/ 347662 w 347662"/>
                    <a:gd name="connsiteY2" fmla="*/ 1128712 h 1483519"/>
                    <a:gd name="connsiteX3" fmla="*/ 4762 w 347662"/>
                    <a:gd name="connsiteY3" fmla="*/ 0 h 1483519"/>
                    <a:gd name="connsiteX0" fmla="*/ 2308 w 347662"/>
                    <a:gd name="connsiteY0" fmla="*/ 0 h 1488329"/>
                    <a:gd name="connsiteX1" fmla="*/ 0 w 347662"/>
                    <a:gd name="connsiteY1" fmla="*/ 1488329 h 1488329"/>
                    <a:gd name="connsiteX2" fmla="*/ 347662 w 347662"/>
                    <a:gd name="connsiteY2" fmla="*/ 1133522 h 1488329"/>
                    <a:gd name="connsiteX3" fmla="*/ 2308 w 347662"/>
                    <a:gd name="connsiteY3" fmla="*/ 0 h 1488329"/>
                    <a:gd name="connsiteX0" fmla="*/ 4760 w 347662"/>
                    <a:gd name="connsiteY0" fmla="*/ 0 h 1485920"/>
                    <a:gd name="connsiteX1" fmla="*/ 0 w 347662"/>
                    <a:gd name="connsiteY1" fmla="*/ 1485920 h 1485920"/>
                    <a:gd name="connsiteX2" fmla="*/ 347662 w 347662"/>
                    <a:gd name="connsiteY2" fmla="*/ 1131113 h 1485920"/>
                    <a:gd name="connsiteX3" fmla="*/ 4760 w 347662"/>
                    <a:gd name="connsiteY3" fmla="*/ 0 h 1485920"/>
                    <a:gd name="connsiteX0" fmla="*/ 1587 w 349392"/>
                    <a:gd name="connsiteY0" fmla="*/ 0 h 1493137"/>
                    <a:gd name="connsiteX1" fmla="*/ 1730 w 349392"/>
                    <a:gd name="connsiteY1" fmla="*/ 1493137 h 1493137"/>
                    <a:gd name="connsiteX2" fmla="*/ 349392 w 349392"/>
                    <a:gd name="connsiteY2" fmla="*/ 1138330 h 1493137"/>
                    <a:gd name="connsiteX3" fmla="*/ 1587 w 349392"/>
                    <a:gd name="connsiteY3" fmla="*/ 0 h 1493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9392" h="1493137">
                      <a:moveTo>
                        <a:pt x="1587" y="0"/>
                      </a:moveTo>
                      <a:cubicBezTo>
                        <a:pt x="0" y="490537"/>
                        <a:pt x="3317" y="1002600"/>
                        <a:pt x="1730" y="1493137"/>
                      </a:cubicBezTo>
                      <a:lnTo>
                        <a:pt x="349392" y="1138330"/>
                      </a:lnTo>
                      <a:lnTo>
                        <a:pt x="158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94">
                    <a:latin typeface="+mj-lt"/>
                  </a:endParaRPr>
                </a:p>
              </p:txBody>
            </p:sp>
            <p:sp>
              <p:nvSpPr>
                <p:cNvPr id="948" name="Freeform 436">
                  <a:extLst>
                    <a:ext uri="{FF2B5EF4-FFF2-40B4-BE49-F238E27FC236}">
                      <a16:creationId xmlns:a16="http://schemas.microsoft.com/office/drawing/2014/main" id="{05BC9D9E-B1A6-40FC-885B-8610D4D36C0D}"/>
                    </a:ext>
                  </a:extLst>
                </p:cNvPr>
                <p:cNvSpPr/>
                <p:nvPr/>
              </p:nvSpPr>
              <p:spPr>
                <a:xfrm rot="5400000" flipH="1">
                  <a:off x="1221088" y="1422344"/>
                  <a:ext cx="38995" cy="47612"/>
                </a:xfrm>
                <a:custGeom>
                  <a:avLst/>
                  <a:gdLst>
                    <a:gd name="connsiteX0" fmla="*/ 431007 w 431007"/>
                    <a:gd name="connsiteY0" fmla="*/ 0 h 526256"/>
                    <a:gd name="connsiteX1" fmla="*/ 0 w 431007"/>
                    <a:gd name="connsiteY1" fmla="*/ 442913 h 526256"/>
                    <a:gd name="connsiteX2" fmla="*/ 273844 w 431007"/>
                    <a:gd name="connsiteY2" fmla="*/ 526256 h 526256"/>
                    <a:gd name="connsiteX3" fmla="*/ 431007 w 431007"/>
                    <a:gd name="connsiteY3" fmla="*/ 0 h 526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1007" h="526256">
                      <a:moveTo>
                        <a:pt x="431007" y="0"/>
                      </a:moveTo>
                      <a:lnTo>
                        <a:pt x="0" y="442913"/>
                      </a:lnTo>
                      <a:lnTo>
                        <a:pt x="273844" y="526256"/>
                      </a:lnTo>
                      <a:lnTo>
                        <a:pt x="431007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94">
                    <a:latin typeface="+mj-lt"/>
                  </a:endParaRPr>
                </a:p>
              </p:txBody>
            </p:sp>
            <p:sp>
              <p:nvSpPr>
                <p:cNvPr id="949" name="Freeform 437">
                  <a:extLst>
                    <a:ext uri="{FF2B5EF4-FFF2-40B4-BE49-F238E27FC236}">
                      <a16:creationId xmlns:a16="http://schemas.microsoft.com/office/drawing/2014/main" id="{038A1F0A-1959-45F6-B44C-25A4F19E4985}"/>
                    </a:ext>
                  </a:extLst>
                </p:cNvPr>
                <p:cNvSpPr/>
                <p:nvPr/>
              </p:nvSpPr>
              <p:spPr>
                <a:xfrm rot="16200000">
                  <a:off x="1127802" y="1421482"/>
                  <a:ext cx="38995" cy="47612"/>
                </a:xfrm>
                <a:custGeom>
                  <a:avLst/>
                  <a:gdLst>
                    <a:gd name="connsiteX0" fmla="*/ 431007 w 431007"/>
                    <a:gd name="connsiteY0" fmla="*/ 0 h 526256"/>
                    <a:gd name="connsiteX1" fmla="*/ 0 w 431007"/>
                    <a:gd name="connsiteY1" fmla="*/ 442913 h 526256"/>
                    <a:gd name="connsiteX2" fmla="*/ 273844 w 431007"/>
                    <a:gd name="connsiteY2" fmla="*/ 526256 h 526256"/>
                    <a:gd name="connsiteX3" fmla="*/ 431007 w 431007"/>
                    <a:gd name="connsiteY3" fmla="*/ 0 h 526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1007" h="526256">
                      <a:moveTo>
                        <a:pt x="431007" y="0"/>
                      </a:moveTo>
                      <a:lnTo>
                        <a:pt x="0" y="442913"/>
                      </a:lnTo>
                      <a:lnTo>
                        <a:pt x="273844" y="526256"/>
                      </a:lnTo>
                      <a:lnTo>
                        <a:pt x="43100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94">
                    <a:latin typeface="+mj-lt"/>
                  </a:endParaRPr>
                </a:p>
              </p:txBody>
            </p:sp>
            <p:sp>
              <p:nvSpPr>
                <p:cNvPr id="950" name="Freeform 438">
                  <a:extLst>
                    <a:ext uri="{FF2B5EF4-FFF2-40B4-BE49-F238E27FC236}">
                      <a16:creationId xmlns:a16="http://schemas.microsoft.com/office/drawing/2014/main" id="{CDF591C3-DD37-40A2-8B10-F387164E23B7}"/>
                    </a:ext>
                  </a:extLst>
                </p:cNvPr>
                <p:cNvSpPr/>
                <p:nvPr/>
              </p:nvSpPr>
              <p:spPr>
                <a:xfrm flipH="1">
                  <a:off x="1124786" y="1425791"/>
                  <a:ext cx="38995" cy="47612"/>
                </a:xfrm>
                <a:custGeom>
                  <a:avLst/>
                  <a:gdLst>
                    <a:gd name="connsiteX0" fmla="*/ 431007 w 431007"/>
                    <a:gd name="connsiteY0" fmla="*/ 0 h 526256"/>
                    <a:gd name="connsiteX1" fmla="*/ 0 w 431007"/>
                    <a:gd name="connsiteY1" fmla="*/ 442913 h 526256"/>
                    <a:gd name="connsiteX2" fmla="*/ 273844 w 431007"/>
                    <a:gd name="connsiteY2" fmla="*/ 526256 h 526256"/>
                    <a:gd name="connsiteX3" fmla="*/ 431007 w 431007"/>
                    <a:gd name="connsiteY3" fmla="*/ 0 h 526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1007" h="526256">
                      <a:moveTo>
                        <a:pt x="431007" y="0"/>
                      </a:moveTo>
                      <a:lnTo>
                        <a:pt x="0" y="442913"/>
                      </a:lnTo>
                      <a:lnTo>
                        <a:pt x="273844" y="526256"/>
                      </a:lnTo>
                      <a:lnTo>
                        <a:pt x="431007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94">
                    <a:latin typeface="+mj-lt"/>
                  </a:endParaRPr>
                </a:p>
              </p:txBody>
            </p:sp>
            <p:sp>
              <p:nvSpPr>
                <p:cNvPr id="951" name="Freeform 439">
                  <a:extLst>
                    <a:ext uri="{FF2B5EF4-FFF2-40B4-BE49-F238E27FC236}">
                      <a16:creationId xmlns:a16="http://schemas.microsoft.com/office/drawing/2014/main" id="{F55E4700-9C58-4283-A49B-828BA3B7E995}"/>
                    </a:ext>
                  </a:extLst>
                </p:cNvPr>
                <p:cNvSpPr/>
                <p:nvPr/>
              </p:nvSpPr>
              <p:spPr>
                <a:xfrm rot="10800000">
                  <a:off x="1123709" y="1519507"/>
                  <a:ext cx="38995" cy="47612"/>
                </a:xfrm>
                <a:custGeom>
                  <a:avLst/>
                  <a:gdLst>
                    <a:gd name="connsiteX0" fmla="*/ 431007 w 431007"/>
                    <a:gd name="connsiteY0" fmla="*/ 0 h 526256"/>
                    <a:gd name="connsiteX1" fmla="*/ 0 w 431007"/>
                    <a:gd name="connsiteY1" fmla="*/ 442913 h 526256"/>
                    <a:gd name="connsiteX2" fmla="*/ 273844 w 431007"/>
                    <a:gd name="connsiteY2" fmla="*/ 526256 h 526256"/>
                    <a:gd name="connsiteX3" fmla="*/ 431007 w 431007"/>
                    <a:gd name="connsiteY3" fmla="*/ 0 h 526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1007" h="526256">
                      <a:moveTo>
                        <a:pt x="431007" y="0"/>
                      </a:moveTo>
                      <a:lnTo>
                        <a:pt x="0" y="442913"/>
                      </a:lnTo>
                      <a:lnTo>
                        <a:pt x="273844" y="526256"/>
                      </a:lnTo>
                      <a:lnTo>
                        <a:pt x="43100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94">
                    <a:latin typeface="+mj-lt"/>
                  </a:endParaRPr>
                </a:p>
              </p:txBody>
            </p:sp>
            <p:sp>
              <p:nvSpPr>
                <p:cNvPr id="952" name="Freeform 440">
                  <a:extLst>
                    <a:ext uri="{FF2B5EF4-FFF2-40B4-BE49-F238E27FC236}">
                      <a16:creationId xmlns:a16="http://schemas.microsoft.com/office/drawing/2014/main" id="{D5A9818C-DC4E-4E32-A06C-5C85AB79BF1B}"/>
                    </a:ext>
                  </a:extLst>
                </p:cNvPr>
                <p:cNvSpPr/>
                <p:nvPr/>
              </p:nvSpPr>
              <p:spPr>
                <a:xfrm rot="16200000" flipH="1">
                  <a:off x="1127156" y="1522524"/>
                  <a:ext cx="38995" cy="47612"/>
                </a:xfrm>
                <a:custGeom>
                  <a:avLst/>
                  <a:gdLst>
                    <a:gd name="connsiteX0" fmla="*/ 431007 w 431007"/>
                    <a:gd name="connsiteY0" fmla="*/ 0 h 526256"/>
                    <a:gd name="connsiteX1" fmla="*/ 0 w 431007"/>
                    <a:gd name="connsiteY1" fmla="*/ 442913 h 526256"/>
                    <a:gd name="connsiteX2" fmla="*/ 273844 w 431007"/>
                    <a:gd name="connsiteY2" fmla="*/ 526256 h 526256"/>
                    <a:gd name="connsiteX3" fmla="*/ 431007 w 431007"/>
                    <a:gd name="connsiteY3" fmla="*/ 0 h 526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1007" h="526256">
                      <a:moveTo>
                        <a:pt x="431007" y="0"/>
                      </a:moveTo>
                      <a:lnTo>
                        <a:pt x="0" y="442913"/>
                      </a:lnTo>
                      <a:lnTo>
                        <a:pt x="273844" y="526256"/>
                      </a:lnTo>
                      <a:lnTo>
                        <a:pt x="431007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94">
                    <a:latin typeface="+mj-lt"/>
                  </a:endParaRPr>
                </a:p>
              </p:txBody>
            </p:sp>
            <p:sp>
              <p:nvSpPr>
                <p:cNvPr id="953" name="Freeform 441">
                  <a:extLst>
                    <a:ext uri="{FF2B5EF4-FFF2-40B4-BE49-F238E27FC236}">
                      <a16:creationId xmlns:a16="http://schemas.microsoft.com/office/drawing/2014/main" id="{BFB286C6-1E5B-412A-AE07-359AEFA50CAF}"/>
                    </a:ext>
                  </a:extLst>
                </p:cNvPr>
                <p:cNvSpPr/>
                <p:nvPr/>
              </p:nvSpPr>
              <p:spPr>
                <a:xfrm rot="5400000">
                  <a:off x="1221949" y="1523170"/>
                  <a:ext cx="38995" cy="47612"/>
                </a:xfrm>
                <a:custGeom>
                  <a:avLst/>
                  <a:gdLst>
                    <a:gd name="connsiteX0" fmla="*/ 431007 w 431007"/>
                    <a:gd name="connsiteY0" fmla="*/ 0 h 526256"/>
                    <a:gd name="connsiteX1" fmla="*/ 0 w 431007"/>
                    <a:gd name="connsiteY1" fmla="*/ 442913 h 526256"/>
                    <a:gd name="connsiteX2" fmla="*/ 273844 w 431007"/>
                    <a:gd name="connsiteY2" fmla="*/ 526256 h 526256"/>
                    <a:gd name="connsiteX3" fmla="*/ 431007 w 431007"/>
                    <a:gd name="connsiteY3" fmla="*/ 0 h 526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1007" h="526256">
                      <a:moveTo>
                        <a:pt x="431007" y="0"/>
                      </a:moveTo>
                      <a:lnTo>
                        <a:pt x="0" y="442913"/>
                      </a:lnTo>
                      <a:lnTo>
                        <a:pt x="273844" y="526256"/>
                      </a:lnTo>
                      <a:lnTo>
                        <a:pt x="43100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94">
                    <a:latin typeface="+mj-lt"/>
                  </a:endParaRPr>
                </a:p>
              </p:txBody>
            </p:sp>
            <p:sp>
              <p:nvSpPr>
                <p:cNvPr id="954" name="Freeform 442">
                  <a:extLst>
                    <a:ext uri="{FF2B5EF4-FFF2-40B4-BE49-F238E27FC236}">
                      <a16:creationId xmlns:a16="http://schemas.microsoft.com/office/drawing/2014/main" id="{30AA8916-1A8D-46C8-A73E-F7E850DEB89B}"/>
                    </a:ext>
                  </a:extLst>
                </p:cNvPr>
                <p:cNvSpPr/>
                <p:nvPr/>
              </p:nvSpPr>
              <p:spPr>
                <a:xfrm rot="10800000" flipH="1">
                  <a:off x="1224967" y="1518861"/>
                  <a:ext cx="38995" cy="47612"/>
                </a:xfrm>
                <a:custGeom>
                  <a:avLst/>
                  <a:gdLst>
                    <a:gd name="connsiteX0" fmla="*/ 431007 w 431007"/>
                    <a:gd name="connsiteY0" fmla="*/ 0 h 526256"/>
                    <a:gd name="connsiteX1" fmla="*/ 0 w 431007"/>
                    <a:gd name="connsiteY1" fmla="*/ 442913 h 526256"/>
                    <a:gd name="connsiteX2" fmla="*/ 273844 w 431007"/>
                    <a:gd name="connsiteY2" fmla="*/ 526256 h 526256"/>
                    <a:gd name="connsiteX3" fmla="*/ 431007 w 431007"/>
                    <a:gd name="connsiteY3" fmla="*/ 0 h 526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1007" h="526256">
                      <a:moveTo>
                        <a:pt x="431007" y="0"/>
                      </a:moveTo>
                      <a:lnTo>
                        <a:pt x="0" y="442913"/>
                      </a:lnTo>
                      <a:lnTo>
                        <a:pt x="273844" y="526256"/>
                      </a:lnTo>
                      <a:lnTo>
                        <a:pt x="431007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94">
                    <a:latin typeface="+mj-lt"/>
                  </a:endParaRPr>
                </a:p>
              </p:txBody>
            </p:sp>
            <p:sp>
              <p:nvSpPr>
                <p:cNvPr id="955" name="WordArt 2379">
                  <a:extLst>
                    <a:ext uri="{FF2B5EF4-FFF2-40B4-BE49-F238E27FC236}">
                      <a16:creationId xmlns:a16="http://schemas.microsoft.com/office/drawing/2014/main" id="{BF7708F8-5E2D-4FAB-AA17-4ECFC362EB3B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352376" y="1464469"/>
                  <a:ext cx="63635" cy="6786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r>
                    <a:rPr lang="en-US" sz="1589" b="1" kern="10">
                      <a:ln w="0">
                        <a:noFill/>
                        <a:round/>
                        <a:headEnd/>
                        <a:tailEnd/>
                      </a:ln>
                      <a:latin typeface="+mj-lt"/>
                    </a:rPr>
                    <a:t>N</a:t>
                  </a:r>
                </a:p>
              </p:txBody>
            </p:sp>
          </p:grpSp>
          <p:grpSp>
            <p:nvGrpSpPr>
              <p:cNvPr id="594" name="Group 593">
                <a:extLst>
                  <a:ext uri="{FF2B5EF4-FFF2-40B4-BE49-F238E27FC236}">
                    <a16:creationId xmlns:a16="http://schemas.microsoft.com/office/drawing/2014/main" id="{396D8AC0-3400-4310-B517-98617FA6FDE1}"/>
                  </a:ext>
                </a:extLst>
              </p:cNvPr>
              <p:cNvGrpSpPr/>
              <p:nvPr/>
            </p:nvGrpSpPr>
            <p:grpSpPr>
              <a:xfrm>
                <a:off x="2745542" y="1875200"/>
                <a:ext cx="534847" cy="1229222"/>
                <a:chOff x="6071047" y="1882655"/>
                <a:chExt cx="534847" cy="1229222"/>
              </a:xfrm>
            </p:grpSpPr>
            <p:sp>
              <p:nvSpPr>
                <p:cNvPr id="935" name="TextBox 934">
                  <a:extLst>
                    <a:ext uri="{FF2B5EF4-FFF2-40B4-BE49-F238E27FC236}">
                      <a16:creationId xmlns:a16="http://schemas.microsoft.com/office/drawing/2014/main" id="{76DE9BAF-1F39-4A1C-A678-747DFEF0080A}"/>
                    </a:ext>
                  </a:extLst>
                </p:cNvPr>
                <p:cNvSpPr txBox="1"/>
                <p:nvPr/>
              </p:nvSpPr>
              <p:spPr>
                <a:xfrm>
                  <a:off x="6071047" y="1882655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936" name="TextBox 935">
                  <a:extLst>
                    <a:ext uri="{FF2B5EF4-FFF2-40B4-BE49-F238E27FC236}">
                      <a16:creationId xmlns:a16="http://schemas.microsoft.com/office/drawing/2014/main" id="{A9B0D8E6-0028-4AE9-BBC1-737F59EAAFC5}"/>
                    </a:ext>
                  </a:extLst>
                </p:cNvPr>
                <p:cNvSpPr txBox="1"/>
                <p:nvPr/>
              </p:nvSpPr>
              <p:spPr>
                <a:xfrm>
                  <a:off x="6071047" y="2653333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4</a:t>
                  </a:r>
                </a:p>
              </p:txBody>
            </p:sp>
          </p:grpSp>
          <p:grpSp>
            <p:nvGrpSpPr>
              <p:cNvPr id="595" name="Group 594">
                <a:extLst>
                  <a:ext uri="{FF2B5EF4-FFF2-40B4-BE49-F238E27FC236}">
                    <a16:creationId xmlns:a16="http://schemas.microsoft.com/office/drawing/2014/main" id="{581C79F6-D535-4EB0-AC46-F657D047BFEA}"/>
                  </a:ext>
                </a:extLst>
              </p:cNvPr>
              <p:cNvGrpSpPr/>
              <p:nvPr/>
            </p:nvGrpSpPr>
            <p:grpSpPr>
              <a:xfrm>
                <a:off x="2116404" y="1871292"/>
                <a:ext cx="534847" cy="1229222"/>
                <a:chOff x="6071047" y="1882655"/>
                <a:chExt cx="534847" cy="1229222"/>
              </a:xfrm>
            </p:grpSpPr>
            <p:sp>
              <p:nvSpPr>
                <p:cNvPr id="933" name="TextBox 932">
                  <a:extLst>
                    <a:ext uri="{FF2B5EF4-FFF2-40B4-BE49-F238E27FC236}">
                      <a16:creationId xmlns:a16="http://schemas.microsoft.com/office/drawing/2014/main" id="{B92ECB55-8213-4AD9-A645-F9B3E12608D3}"/>
                    </a:ext>
                  </a:extLst>
                </p:cNvPr>
                <p:cNvSpPr txBox="1"/>
                <p:nvPr/>
              </p:nvSpPr>
              <p:spPr>
                <a:xfrm>
                  <a:off x="6071047" y="1882655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6</a:t>
                  </a:r>
                </a:p>
              </p:txBody>
            </p:sp>
            <p:sp>
              <p:nvSpPr>
                <p:cNvPr id="934" name="TextBox 933">
                  <a:extLst>
                    <a:ext uri="{FF2B5EF4-FFF2-40B4-BE49-F238E27FC236}">
                      <a16:creationId xmlns:a16="http://schemas.microsoft.com/office/drawing/2014/main" id="{5050BE8A-0468-4FA0-8657-D3A4AC2189B6}"/>
                    </a:ext>
                  </a:extLst>
                </p:cNvPr>
                <p:cNvSpPr txBox="1"/>
                <p:nvPr/>
              </p:nvSpPr>
              <p:spPr>
                <a:xfrm>
                  <a:off x="6071047" y="2653333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6</a:t>
                  </a:r>
                </a:p>
              </p:txBody>
            </p:sp>
          </p:grpSp>
          <p:grpSp>
            <p:nvGrpSpPr>
              <p:cNvPr id="596" name="Group 595">
                <a:extLst>
                  <a:ext uri="{FF2B5EF4-FFF2-40B4-BE49-F238E27FC236}">
                    <a16:creationId xmlns:a16="http://schemas.microsoft.com/office/drawing/2014/main" id="{9F5F0396-E7C3-49CF-8BF4-445B55E42A9F}"/>
                  </a:ext>
                </a:extLst>
              </p:cNvPr>
              <p:cNvGrpSpPr/>
              <p:nvPr/>
            </p:nvGrpSpPr>
            <p:grpSpPr>
              <a:xfrm>
                <a:off x="3554434" y="1871292"/>
                <a:ext cx="534847" cy="1229222"/>
                <a:chOff x="6071047" y="1882655"/>
                <a:chExt cx="534847" cy="1229222"/>
              </a:xfrm>
            </p:grpSpPr>
            <p:sp>
              <p:nvSpPr>
                <p:cNvPr id="931" name="TextBox 930">
                  <a:extLst>
                    <a:ext uri="{FF2B5EF4-FFF2-40B4-BE49-F238E27FC236}">
                      <a16:creationId xmlns:a16="http://schemas.microsoft.com/office/drawing/2014/main" id="{7BE566EA-28B0-474A-9593-EC52FFA3FC11}"/>
                    </a:ext>
                  </a:extLst>
                </p:cNvPr>
                <p:cNvSpPr txBox="1"/>
                <p:nvPr/>
              </p:nvSpPr>
              <p:spPr>
                <a:xfrm>
                  <a:off x="6071047" y="1882655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5</a:t>
                  </a:r>
                </a:p>
              </p:txBody>
            </p:sp>
            <p:sp>
              <p:nvSpPr>
                <p:cNvPr id="932" name="TextBox 931">
                  <a:extLst>
                    <a:ext uri="{FF2B5EF4-FFF2-40B4-BE49-F238E27FC236}">
                      <a16:creationId xmlns:a16="http://schemas.microsoft.com/office/drawing/2014/main" id="{0ADCB430-E5E3-405D-B059-BAD37763E8E6}"/>
                    </a:ext>
                  </a:extLst>
                </p:cNvPr>
                <p:cNvSpPr txBox="1"/>
                <p:nvPr/>
              </p:nvSpPr>
              <p:spPr>
                <a:xfrm>
                  <a:off x="6071047" y="2653333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5</a:t>
                  </a:r>
                </a:p>
              </p:txBody>
            </p:sp>
          </p:grpSp>
          <p:grpSp>
            <p:nvGrpSpPr>
              <p:cNvPr id="597" name="Group 596">
                <a:extLst>
                  <a:ext uri="{FF2B5EF4-FFF2-40B4-BE49-F238E27FC236}">
                    <a16:creationId xmlns:a16="http://schemas.microsoft.com/office/drawing/2014/main" id="{42581303-D9BD-4421-BAD0-8FE694FB2147}"/>
                  </a:ext>
                </a:extLst>
              </p:cNvPr>
              <p:cNvGrpSpPr/>
              <p:nvPr/>
            </p:nvGrpSpPr>
            <p:grpSpPr>
              <a:xfrm>
                <a:off x="4156219" y="1875200"/>
                <a:ext cx="534847" cy="1229222"/>
                <a:chOff x="6071047" y="1882655"/>
                <a:chExt cx="534847" cy="1229222"/>
              </a:xfrm>
            </p:grpSpPr>
            <p:sp>
              <p:nvSpPr>
                <p:cNvPr id="929" name="TextBox 928">
                  <a:extLst>
                    <a:ext uri="{FF2B5EF4-FFF2-40B4-BE49-F238E27FC236}">
                      <a16:creationId xmlns:a16="http://schemas.microsoft.com/office/drawing/2014/main" id="{040CA323-8E05-4CEF-AF9F-4373DCED2691}"/>
                    </a:ext>
                  </a:extLst>
                </p:cNvPr>
                <p:cNvSpPr txBox="1"/>
                <p:nvPr/>
              </p:nvSpPr>
              <p:spPr>
                <a:xfrm>
                  <a:off x="6071047" y="1882655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930" name="TextBox 929">
                  <a:extLst>
                    <a:ext uri="{FF2B5EF4-FFF2-40B4-BE49-F238E27FC236}">
                      <a16:creationId xmlns:a16="http://schemas.microsoft.com/office/drawing/2014/main" id="{2AB923DA-47C5-467C-9B75-D535B7CE70E1}"/>
                    </a:ext>
                  </a:extLst>
                </p:cNvPr>
                <p:cNvSpPr txBox="1"/>
                <p:nvPr/>
              </p:nvSpPr>
              <p:spPr>
                <a:xfrm>
                  <a:off x="6071047" y="2653333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4</a:t>
                  </a:r>
                </a:p>
              </p:txBody>
            </p:sp>
          </p:grpSp>
          <p:grpSp>
            <p:nvGrpSpPr>
              <p:cNvPr id="598" name="Group 597">
                <a:extLst>
                  <a:ext uri="{FF2B5EF4-FFF2-40B4-BE49-F238E27FC236}">
                    <a16:creationId xmlns:a16="http://schemas.microsoft.com/office/drawing/2014/main" id="{28645874-910F-409A-A0CC-195DB67A5BCA}"/>
                  </a:ext>
                </a:extLst>
              </p:cNvPr>
              <p:cNvGrpSpPr/>
              <p:nvPr/>
            </p:nvGrpSpPr>
            <p:grpSpPr>
              <a:xfrm>
                <a:off x="4535265" y="1875199"/>
                <a:ext cx="534847" cy="1229222"/>
                <a:chOff x="6071047" y="1882655"/>
                <a:chExt cx="534847" cy="1229222"/>
              </a:xfrm>
            </p:grpSpPr>
            <p:sp>
              <p:nvSpPr>
                <p:cNvPr id="927" name="TextBox 926">
                  <a:extLst>
                    <a:ext uri="{FF2B5EF4-FFF2-40B4-BE49-F238E27FC236}">
                      <a16:creationId xmlns:a16="http://schemas.microsoft.com/office/drawing/2014/main" id="{01C7ADD1-EC9F-4BE2-BCD8-C9C84D350E02}"/>
                    </a:ext>
                  </a:extLst>
                </p:cNvPr>
                <p:cNvSpPr txBox="1"/>
                <p:nvPr/>
              </p:nvSpPr>
              <p:spPr>
                <a:xfrm>
                  <a:off x="6071047" y="1882655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928" name="TextBox 927">
                  <a:extLst>
                    <a:ext uri="{FF2B5EF4-FFF2-40B4-BE49-F238E27FC236}">
                      <a16:creationId xmlns:a16="http://schemas.microsoft.com/office/drawing/2014/main" id="{E32A57CF-C9BD-4F41-B5B5-6153ECDEF7A7}"/>
                    </a:ext>
                  </a:extLst>
                </p:cNvPr>
                <p:cNvSpPr txBox="1"/>
                <p:nvPr/>
              </p:nvSpPr>
              <p:spPr>
                <a:xfrm>
                  <a:off x="6071047" y="2653333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4</a:t>
                  </a:r>
                </a:p>
              </p:txBody>
            </p:sp>
          </p:grpSp>
          <p:grpSp>
            <p:nvGrpSpPr>
              <p:cNvPr id="605" name="Group 604">
                <a:extLst>
                  <a:ext uri="{FF2B5EF4-FFF2-40B4-BE49-F238E27FC236}">
                    <a16:creationId xmlns:a16="http://schemas.microsoft.com/office/drawing/2014/main" id="{63D92AEF-DAE0-4E10-A0C0-8096003E2EAB}"/>
                  </a:ext>
                </a:extLst>
              </p:cNvPr>
              <p:cNvGrpSpPr/>
              <p:nvPr/>
            </p:nvGrpSpPr>
            <p:grpSpPr>
              <a:xfrm>
                <a:off x="5152681" y="1875199"/>
                <a:ext cx="534847" cy="1229222"/>
                <a:chOff x="6071047" y="1882655"/>
                <a:chExt cx="534847" cy="1229222"/>
              </a:xfrm>
            </p:grpSpPr>
            <p:sp>
              <p:nvSpPr>
                <p:cNvPr id="925" name="TextBox 924">
                  <a:extLst>
                    <a:ext uri="{FF2B5EF4-FFF2-40B4-BE49-F238E27FC236}">
                      <a16:creationId xmlns:a16="http://schemas.microsoft.com/office/drawing/2014/main" id="{1DA54623-FB1C-482A-A3FC-48961ABF90C6}"/>
                    </a:ext>
                  </a:extLst>
                </p:cNvPr>
                <p:cNvSpPr txBox="1"/>
                <p:nvPr/>
              </p:nvSpPr>
              <p:spPr>
                <a:xfrm>
                  <a:off x="6071047" y="1882655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926" name="TextBox 925">
                  <a:extLst>
                    <a:ext uri="{FF2B5EF4-FFF2-40B4-BE49-F238E27FC236}">
                      <a16:creationId xmlns:a16="http://schemas.microsoft.com/office/drawing/2014/main" id="{FCED83BC-8B6F-4F4C-8BE0-06A50681A5B0}"/>
                    </a:ext>
                  </a:extLst>
                </p:cNvPr>
                <p:cNvSpPr txBox="1"/>
                <p:nvPr/>
              </p:nvSpPr>
              <p:spPr>
                <a:xfrm>
                  <a:off x="6071047" y="2653333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4</a:t>
                  </a:r>
                </a:p>
              </p:txBody>
            </p:sp>
          </p:grpSp>
          <p:grpSp>
            <p:nvGrpSpPr>
              <p:cNvPr id="606" name="Group 605">
                <a:extLst>
                  <a:ext uri="{FF2B5EF4-FFF2-40B4-BE49-F238E27FC236}">
                    <a16:creationId xmlns:a16="http://schemas.microsoft.com/office/drawing/2014/main" id="{BB179A6B-870D-4824-BFA3-F909D64FCA87}"/>
                  </a:ext>
                </a:extLst>
              </p:cNvPr>
              <p:cNvGrpSpPr/>
              <p:nvPr/>
            </p:nvGrpSpPr>
            <p:grpSpPr>
              <a:xfrm>
                <a:off x="6040154" y="1875199"/>
                <a:ext cx="534847" cy="1229222"/>
                <a:chOff x="6071047" y="1882655"/>
                <a:chExt cx="534847" cy="1229222"/>
              </a:xfrm>
            </p:grpSpPr>
            <p:sp>
              <p:nvSpPr>
                <p:cNvPr id="923" name="TextBox 922">
                  <a:extLst>
                    <a:ext uri="{FF2B5EF4-FFF2-40B4-BE49-F238E27FC236}">
                      <a16:creationId xmlns:a16="http://schemas.microsoft.com/office/drawing/2014/main" id="{8B14A676-B167-4576-945C-0755E3B324DC}"/>
                    </a:ext>
                  </a:extLst>
                </p:cNvPr>
                <p:cNvSpPr txBox="1"/>
                <p:nvPr/>
              </p:nvSpPr>
              <p:spPr>
                <a:xfrm>
                  <a:off x="6071047" y="1882655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924" name="TextBox 923">
                  <a:extLst>
                    <a:ext uri="{FF2B5EF4-FFF2-40B4-BE49-F238E27FC236}">
                      <a16:creationId xmlns:a16="http://schemas.microsoft.com/office/drawing/2014/main" id="{CE822A0C-A652-4DF3-B2F3-D84AC05DC303}"/>
                    </a:ext>
                  </a:extLst>
                </p:cNvPr>
                <p:cNvSpPr txBox="1"/>
                <p:nvPr/>
              </p:nvSpPr>
              <p:spPr>
                <a:xfrm>
                  <a:off x="6071047" y="2653333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4</a:t>
                  </a:r>
                </a:p>
              </p:txBody>
            </p:sp>
          </p:grpSp>
          <p:grpSp>
            <p:nvGrpSpPr>
              <p:cNvPr id="607" name="Group 606">
                <a:extLst>
                  <a:ext uri="{FF2B5EF4-FFF2-40B4-BE49-F238E27FC236}">
                    <a16:creationId xmlns:a16="http://schemas.microsoft.com/office/drawing/2014/main" id="{6081D553-A1DD-4C39-8754-5B9EB762AB4C}"/>
                  </a:ext>
                </a:extLst>
              </p:cNvPr>
              <p:cNvGrpSpPr/>
              <p:nvPr/>
            </p:nvGrpSpPr>
            <p:grpSpPr>
              <a:xfrm>
                <a:off x="6729128" y="1875198"/>
                <a:ext cx="534847" cy="1229222"/>
                <a:chOff x="6071047" y="1882655"/>
                <a:chExt cx="534847" cy="1229222"/>
              </a:xfrm>
            </p:grpSpPr>
            <p:sp>
              <p:nvSpPr>
                <p:cNvPr id="921" name="TextBox 920">
                  <a:extLst>
                    <a:ext uri="{FF2B5EF4-FFF2-40B4-BE49-F238E27FC236}">
                      <a16:creationId xmlns:a16="http://schemas.microsoft.com/office/drawing/2014/main" id="{1ACF6C53-BB8A-4EA2-8C65-B28FDB77133F}"/>
                    </a:ext>
                  </a:extLst>
                </p:cNvPr>
                <p:cNvSpPr txBox="1"/>
                <p:nvPr/>
              </p:nvSpPr>
              <p:spPr>
                <a:xfrm>
                  <a:off x="6071047" y="1882655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922" name="TextBox 921">
                  <a:extLst>
                    <a:ext uri="{FF2B5EF4-FFF2-40B4-BE49-F238E27FC236}">
                      <a16:creationId xmlns:a16="http://schemas.microsoft.com/office/drawing/2014/main" id="{8732F1B4-DB9F-4D49-A191-66DA5C3F48D4}"/>
                    </a:ext>
                  </a:extLst>
                </p:cNvPr>
                <p:cNvSpPr txBox="1"/>
                <p:nvPr/>
              </p:nvSpPr>
              <p:spPr>
                <a:xfrm>
                  <a:off x="6071047" y="2653333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4</a:t>
                  </a:r>
                </a:p>
              </p:txBody>
            </p:sp>
          </p:grpSp>
          <p:grpSp>
            <p:nvGrpSpPr>
              <p:cNvPr id="608" name="Group 607">
                <a:extLst>
                  <a:ext uri="{FF2B5EF4-FFF2-40B4-BE49-F238E27FC236}">
                    <a16:creationId xmlns:a16="http://schemas.microsoft.com/office/drawing/2014/main" id="{67C04F0F-7FA2-4829-92B2-0E2BD1BF78AB}"/>
                  </a:ext>
                </a:extLst>
              </p:cNvPr>
              <p:cNvGrpSpPr/>
              <p:nvPr/>
            </p:nvGrpSpPr>
            <p:grpSpPr>
              <a:xfrm>
                <a:off x="7518482" y="1875198"/>
                <a:ext cx="534847" cy="1229222"/>
                <a:chOff x="6071047" y="1882655"/>
                <a:chExt cx="534847" cy="1229222"/>
              </a:xfrm>
            </p:grpSpPr>
            <p:sp>
              <p:nvSpPr>
                <p:cNvPr id="919" name="TextBox 918">
                  <a:extLst>
                    <a:ext uri="{FF2B5EF4-FFF2-40B4-BE49-F238E27FC236}">
                      <a16:creationId xmlns:a16="http://schemas.microsoft.com/office/drawing/2014/main" id="{6F55B38F-39B4-4DFE-BFDB-F927E1FFC467}"/>
                    </a:ext>
                  </a:extLst>
                </p:cNvPr>
                <p:cNvSpPr txBox="1"/>
                <p:nvPr/>
              </p:nvSpPr>
              <p:spPr>
                <a:xfrm>
                  <a:off x="6071047" y="1882655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5</a:t>
                  </a:r>
                </a:p>
              </p:txBody>
            </p:sp>
            <p:sp>
              <p:nvSpPr>
                <p:cNvPr id="920" name="TextBox 919">
                  <a:extLst>
                    <a:ext uri="{FF2B5EF4-FFF2-40B4-BE49-F238E27FC236}">
                      <a16:creationId xmlns:a16="http://schemas.microsoft.com/office/drawing/2014/main" id="{F0E6E9BC-9D1B-490E-BCAC-AEF0546BB4B3}"/>
                    </a:ext>
                  </a:extLst>
                </p:cNvPr>
                <p:cNvSpPr txBox="1"/>
                <p:nvPr/>
              </p:nvSpPr>
              <p:spPr>
                <a:xfrm>
                  <a:off x="6071047" y="2653333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5</a:t>
                  </a:r>
                </a:p>
              </p:txBody>
            </p:sp>
          </p:grpSp>
          <p:grpSp>
            <p:nvGrpSpPr>
              <p:cNvPr id="609" name="Group 608">
                <a:extLst>
                  <a:ext uri="{FF2B5EF4-FFF2-40B4-BE49-F238E27FC236}">
                    <a16:creationId xmlns:a16="http://schemas.microsoft.com/office/drawing/2014/main" id="{2F88A940-DEDA-4502-8C09-F42320F72FD6}"/>
                  </a:ext>
                </a:extLst>
              </p:cNvPr>
              <p:cNvGrpSpPr/>
              <p:nvPr/>
            </p:nvGrpSpPr>
            <p:grpSpPr>
              <a:xfrm>
                <a:off x="8786529" y="1875198"/>
                <a:ext cx="534847" cy="1229222"/>
                <a:chOff x="6071047" y="1882655"/>
                <a:chExt cx="534847" cy="1229222"/>
              </a:xfrm>
            </p:grpSpPr>
            <p:sp>
              <p:nvSpPr>
                <p:cNvPr id="917" name="TextBox 916">
                  <a:extLst>
                    <a:ext uri="{FF2B5EF4-FFF2-40B4-BE49-F238E27FC236}">
                      <a16:creationId xmlns:a16="http://schemas.microsoft.com/office/drawing/2014/main" id="{247E1A38-49ED-4F76-8B12-93032358770C}"/>
                    </a:ext>
                  </a:extLst>
                </p:cNvPr>
                <p:cNvSpPr txBox="1"/>
                <p:nvPr/>
              </p:nvSpPr>
              <p:spPr>
                <a:xfrm>
                  <a:off x="6071047" y="1882655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918" name="TextBox 917">
                  <a:extLst>
                    <a:ext uri="{FF2B5EF4-FFF2-40B4-BE49-F238E27FC236}">
                      <a16:creationId xmlns:a16="http://schemas.microsoft.com/office/drawing/2014/main" id="{7C15100C-4301-4E57-9B0A-9D374FD2795F}"/>
                    </a:ext>
                  </a:extLst>
                </p:cNvPr>
                <p:cNvSpPr txBox="1"/>
                <p:nvPr/>
              </p:nvSpPr>
              <p:spPr>
                <a:xfrm>
                  <a:off x="6071047" y="2653333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5</a:t>
                  </a:r>
                </a:p>
              </p:txBody>
            </p:sp>
          </p:grpSp>
          <p:grpSp>
            <p:nvGrpSpPr>
              <p:cNvPr id="610" name="Group 609">
                <a:extLst>
                  <a:ext uri="{FF2B5EF4-FFF2-40B4-BE49-F238E27FC236}">
                    <a16:creationId xmlns:a16="http://schemas.microsoft.com/office/drawing/2014/main" id="{BFC6B829-110C-4EBF-9C37-E9EA13303531}"/>
                  </a:ext>
                </a:extLst>
              </p:cNvPr>
              <p:cNvGrpSpPr/>
              <p:nvPr/>
            </p:nvGrpSpPr>
            <p:grpSpPr>
              <a:xfrm>
                <a:off x="9535646" y="1875198"/>
                <a:ext cx="534847" cy="1229222"/>
                <a:chOff x="6071047" y="1882655"/>
                <a:chExt cx="534847" cy="1229222"/>
              </a:xfrm>
            </p:grpSpPr>
            <p:sp>
              <p:nvSpPr>
                <p:cNvPr id="915" name="TextBox 914">
                  <a:extLst>
                    <a:ext uri="{FF2B5EF4-FFF2-40B4-BE49-F238E27FC236}">
                      <a16:creationId xmlns:a16="http://schemas.microsoft.com/office/drawing/2014/main" id="{EBA02339-9F82-4833-95E9-3142AC5B4AF8}"/>
                    </a:ext>
                  </a:extLst>
                </p:cNvPr>
                <p:cNvSpPr txBox="1"/>
                <p:nvPr/>
              </p:nvSpPr>
              <p:spPr>
                <a:xfrm>
                  <a:off x="6071047" y="1882655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916" name="TextBox 915">
                  <a:extLst>
                    <a:ext uri="{FF2B5EF4-FFF2-40B4-BE49-F238E27FC236}">
                      <a16:creationId xmlns:a16="http://schemas.microsoft.com/office/drawing/2014/main" id="{7DE2056B-0B7C-41C9-A2C0-9B7186E93CAE}"/>
                    </a:ext>
                  </a:extLst>
                </p:cNvPr>
                <p:cNvSpPr txBox="1"/>
                <p:nvPr/>
              </p:nvSpPr>
              <p:spPr>
                <a:xfrm>
                  <a:off x="6071047" y="2653333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3</a:t>
                  </a:r>
                </a:p>
              </p:txBody>
            </p:sp>
          </p:grpSp>
          <p:grpSp>
            <p:nvGrpSpPr>
              <p:cNvPr id="611" name="Group 610">
                <a:extLst>
                  <a:ext uri="{FF2B5EF4-FFF2-40B4-BE49-F238E27FC236}">
                    <a16:creationId xmlns:a16="http://schemas.microsoft.com/office/drawing/2014/main" id="{82120232-64ED-4D8C-BB85-F2F2CF3DA8FB}"/>
                  </a:ext>
                </a:extLst>
              </p:cNvPr>
              <p:cNvGrpSpPr/>
              <p:nvPr/>
            </p:nvGrpSpPr>
            <p:grpSpPr>
              <a:xfrm>
                <a:off x="10771698" y="1875198"/>
                <a:ext cx="534847" cy="1229222"/>
                <a:chOff x="6071047" y="1882655"/>
                <a:chExt cx="534847" cy="1229222"/>
              </a:xfrm>
            </p:grpSpPr>
            <p:sp>
              <p:nvSpPr>
                <p:cNvPr id="913" name="TextBox 912">
                  <a:extLst>
                    <a:ext uri="{FF2B5EF4-FFF2-40B4-BE49-F238E27FC236}">
                      <a16:creationId xmlns:a16="http://schemas.microsoft.com/office/drawing/2014/main" id="{D3DDD502-F6D6-4713-8583-1B616A91049E}"/>
                    </a:ext>
                  </a:extLst>
                </p:cNvPr>
                <p:cNvSpPr txBox="1"/>
                <p:nvPr/>
              </p:nvSpPr>
              <p:spPr>
                <a:xfrm>
                  <a:off x="6071047" y="1882655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3</a:t>
                  </a:r>
                </a:p>
              </p:txBody>
            </p:sp>
            <p:sp>
              <p:nvSpPr>
                <p:cNvPr id="914" name="TextBox 913">
                  <a:extLst>
                    <a:ext uri="{FF2B5EF4-FFF2-40B4-BE49-F238E27FC236}">
                      <a16:creationId xmlns:a16="http://schemas.microsoft.com/office/drawing/2014/main" id="{49BF9ABE-A9B1-40B2-A5E8-C64760CB8F14}"/>
                    </a:ext>
                  </a:extLst>
                </p:cNvPr>
                <p:cNvSpPr txBox="1"/>
                <p:nvPr/>
              </p:nvSpPr>
              <p:spPr>
                <a:xfrm>
                  <a:off x="6071047" y="2653333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4</a:t>
                  </a:r>
                </a:p>
              </p:txBody>
            </p:sp>
          </p:grpSp>
          <p:grpSp>
            <p:nvGrpSpPr>
              <p:cNvPr id="612" name="Group 611">
                <a:extLst>
                  <a:ext uri="{FF2B5EF4-FFF2-40B4-BE49-F238E27FC236}">
                    <a16:creationId xmlns:a16="http://schemas.microsoft.com/office/drawing/2014/main" id="{B36E29CE-8C8C-44D4-8D2E-69C81885CC97}"/>
                  </a:ext>
                </a:extLst>
              </p:cNvPr>
              <p:cNvGrpSpPr/>
              <p:nvPr/>
            </p:nvGrpSpPr>
            <p:grpSpPr>
              <a:xfrm>
                <a:off x="11726583" y="1875198"/>
                <a:ext cx="534847" cy="1229222"/>
                <a:chOff x="6071047" y="1882655"/>
                <a:chExt cx="534847" cy="1229222"/>
              </a:xfrm>
            </p:grpSpPr>
            <p:sp>
              <p:nvSpPr>
                <p:cNvPr id="911" name="TextBox 910">
                  <a:extLst>
                    <a:ext uri="{FF2B5EF4-FFF2-40B4-BE49-F238E27FC236}">
                      <a16:creationId xmlns:a16="http://schemas.microsoft.com/office/drawing/2014/main" id="{23A95A62-77B6-48B9-B54D-A8DD38D5C7BA}"/>
                    </a:ext>
                  </a:extLst>
                </p:cNvPr>
                <p:cNvSpPr txBox="1"/>
                <p:nvPr/>
              </p:nvSpPr>
              <p:spPr>
                <a:xfrm>
                  <a:off x="6071047" y="1882655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5</a:t>
                  </a:r>
                </a:p>
              </p:txBody>
            </p:sp>
            <p:sp>
              <p:nvSpPr>
                <p:cNvPr id="912" name="TextBox 911">
                  <a:extLst>
                    <a:ext uri="{FF2B5EF4-FFF2-40B4-BE49-F238E27FC236}">
                      <a16:creationId xmlns:a16="http://schemas.microsoft.com/office/drawing/2014/main" id="{9E9F2CE0-EC74-4C25-9D66-87E35C41B210}"/>
                    </a:ext>
                  </a:extLst>
                </p:cNvPr>
                <p:cNvSpPr txBox="1"/>
                <p:nvPr/>
              </p:nvSpPr>
              <p:spPr>
                <a:xfrm>
                  <a:off x="6071047" y="2653333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5</a:t>
                  </a:r>
                </a:p>
              </p:txBody>
            </p:sp>
          </p:grpSp>
          <p:grpSp>
            <p:nvGrpSpPr>
              <p:cNvPr id="613" name="Group 612">
                <a:extLst>
                  <a:ext uri="{FF2B5EF4-FFF2-40B4-BE49-F238E27FC236}">
                    <a16:creationId xmlns:a16="http://schemas.microsoft.com/office/drawing/2014/main" id="{75DCEA17-D58C-4853-9BB8-8A90E8EBAF42}"/>
                  </a:ext>
                </a:extLst>
              </p:cNvPr>
              <p:cNvGrpSpPr/>
              <p:nvPr/>
            </p:nvGrpSpPr>
            <p:grpSpPr>
              <a:xfrm>
                <a:off x="12805106" y="1875198"/>
                <a:ext cx="534847" cy="1229222"/>
                <a:chOff x="6071047" y="1882655"/>
                <a:chExt cx="534847" cy="1229222"/>
              </a:xfrm>
            </p:grpSpPr>
            <p:sp>
              <p:nvSpPr>
                <p:cNvPr id="909" name="TextBox 908">
                  <a:extLst>
                    <a:ext uri="{FF2B5EF4-FFF2-40B4-BE49-F238E27FC236}">
                      <a16:creationId xmlns:a16="http://schemas.microsoft.com/office/drawing/2014/main" id="{DDDD48AD-D585-4DAD-B645-EA2DF978DF9E}"/>
                    </a:ext>
                  </a:extLst>
                </p:cNvPr>
                <p:cNvSpPr txBox="1"/>
                <p:nvPr/>
              </p:nvSpPr>
              <p:spPr>
                <a:xfrm>
                  <a:off x="6071047" y="1882655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5</a:t>
                  </a:r>
                </a:p>
              </p:txBody>
            </p:sp>
            <p:sp>
              <p:nvSpPr>
                <p:cNvPr id="910" name="TextBox 909">
                  <a:extLst>
                    <a:ext uri="{FF2B5EF4-FFF2-40B4-BE49-F238E27FC236}">
                      <a16:creationId xmlns:a16="http://schemas.microsoft.com/office/drawing/2014/main" id="{CA98C36D-766E-494C-820C-D73ED6E68AD6}"/>
                    </a:ext>
                  </a:extLst>
                </p:cNvPr>
                <p:cNvSpPr txBox="1"/>
                <p:nvPr/>
              </p:nvSpPr>
              <p:spPr>
                <a:xfrm>
                  <a:off x="6071047" y="2653333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5</a:t>
                  </a:r>
                </a:p>
              </p:txBody>
            </p:sp>
          </p:grpSp>
          <p:grpSp>
            <p:nvGrpSpPr>
              <p:cNvPr id="614" name="Group 613">
                <a:extLst>
                  <a:ext uri="{FF2B5EF4-FFF2-40B4-BE49-F238E27FC236}">
                    <a16:creationId xmlns:a16="http://schemas.microsoft.com/office/drawing/2014/main" id="{72C524A8-9FCC-41E3-AE83-20B66C691BDA}"/>
                  </a:ext>
                </a:extLst>
              </p:cNvPr>
              <p:cNvGrpSpPr/>
              <p:nvPr/>
            </p:nvGrpSpPr>
            <p:grpSpPr>
              <a:xfrm>
                <a:off x="13434246" y="1875198"/>
                <a:ext cx="534847" cy="1229222"/>
                <a:chOff x="6071047" y="1882655"/>
                <a:chExt cx="534847" cy="1229222"/>
              </a:xfrm>
            </p:grpSpPr>
            <p:sp>
              <p:nvSpPr>
                <p:cNvPr id="907" name="TextBox 906">
                  <a:extLst>
                    <a:ext uri="{FF2B5EF4-FFF2-40B4-BE49-F238E27FC236}">
                      <a16:creationId xmlns:a16="http://schemas.microsoft.com/office/drawing/2014/main" id="{9C3476D8-7AC6-4AD4-973F-8F99E966FCBF}"/>
                    </a:ext>
                  </a:extLst>
                </p:cNvPr>
                <p:cNvSpPr txBox="1"/>
                <p:nvPr/>
              </p:nvSpPr>
              <p:spPr>
                <a:xfrm>
                  <a:off x="6071047" y="1882655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5</a:t>
                  </a:r>
                </a:p>
              </p:txBody>
            </p:sp>
            <p:sp>
              <p:nvSpPr>
                <p:cNvPr id="908" name="TextBox 907">
                  <a:extLst>
                    <a:ext uri="{FF2B5EF4-FFF2-40B4-BE49-F238E27FC236}">
                      <a16:creationId xmlns:a16="http://schemas.microsoft.com/office/drawing/2014/main" id="{02FA56C4-4A78-40C7-9F3F-638489C5612D}"/>
                    </a:ext>
                  </a:extLst>
                </p:cNvPr>
                <p:cNvSpPr txBox="1"/>
                <p:nvPr/>
              </p:nvSpPr>
              <p:spPr>
                <a:xfrm>
                  <a:off x="6071047" y="2653333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5</a:t>
                  </a:r>
                </a:p>
              </p:txBody>
            </p:sp>
          </p:grpSp>
          <p:grpSp>
            <p:nvGrpSpPr>
              <p:cNvPr id="615" name="Group 614">
                <a:extLst>
                  <a:ext uri="{FF2B5EF4-FFF2-40B4-BE49-F238E27FC236}">
                    <a16:creationId xmlns:a16="http://schemas.microsoft.com/office/drawing/2014/main" id="{A8B54703-CEA4-4192-AD9B-BB33F2C21D6A}"/>
                  </a:ext>
                </a:extLst>
              </p:cNvPr>
              <p:cNvGrpSpPr/>
              <p:nvPr/>
            </p:nvGrpSpPr>
            <p:grpSpPr>
              <a:xfrm>
                <a:off x="14159850" y="1875198"/>
                <a:ext cx="534847" cy="1229222"/>
                <a:chOff x="6071047" y="1882655"/>
                <a:chExt cx="534847" cy="1229222"/>
              </a:xfrm>
            </p:grpSpPr>
            <p:sp>
              <p:nvSpPr>
                <p:cNvPr id="905" name="TextBox 904">
                  <a:extLst>
                    <a:ext uri="{FF2B5EF4-FFF2-40B4-BE49-F238E27FC236}">
                      <a16:creationId xmlns:a16="http://schemas.microsoft.com/office/drawing/2014/main" id="{2D59819C-B34A-40E7-8C29-06002F1719C1}"/>
                    </a:ext>
                  </a:extLst>
                </p:cNvPr>
                <p:cNvSpPr txBox="1"/>
                <p:nvPr/>
              </p:nvSpPr>
              <p:spPr>
                <a:xfrm>
                  <a:off x="6071047" y="1882655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5</a:t>
                  </a:r>
                </a:p>
              </p:txBody>
            </p:sp>
            <p:sp>
              <p:nvSpPr>
                <p:cNvPr id="906" name="TextBox 905">
                  <a:extLst>
                    <a:ext uri="{FF2B5EF4-FFF2-40B4-BE49-F238E27FC236}">
                      <a16:creationId xmlns:a16="http://schemas.microsoft.com/office/drawing/2014/main" id="{F38CE2A7-047A-4E2A-9955-6328FC3AF01E}"/>
                    </a:ext>
                  </a:extLst>
                </p:cNvPr>
                <p:cNvSpPr txBox="1"/>
                <p:nvPr/>
              </p:nvSpPr>
              <p:spPr>
                <a:xfrm>
                  <a:off x="6071047" y="2653333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5</a:t>
                  </a:r>
                </a:p>
              </p:txBody>
            </p:sp>
          </p:grpSp>
          <p:grpSp>
            <p:nvGrpSpPr>
              <p:cNvPr id="616" name="Group 615">
                <a:extLst>
                  <a:ext uri="{FF2B5EF4-FFF2-40B4-BE49-F238E27FC236}">
                    <a16:creationId xmlns:a16="http://schemas.microsoft.com/office/drawing/2014/main" id="{7E59CAA1-7B80-4003-A2C1-A80C7B6676BD}"/>
                  </a:ext>
                </a:extLst>
              </p:cNvPr>
              <p:cNvGrpSpPr/>
              <p:nvPr/>
            </p:nvGrpSpPr>
            <p:grpSpPr>
              <a:xfrm>
                <a:off x="1459064" y="4505202"/>
                <a:ext cx="534847" cy="1229222"/>
                <a:chOff x="6071047" y="1882655"/>
                <a:chExt cx="534847" cy="1229222"/>
              </a:xfrm>
            </p:grpSpPr>
            <p:sp>
              <p:nvSpPr>
                <p:cNvPr id="903" name="TextBox 902">
                  <a:extLst>
                    <a:ext uri="{FF2B5EF4-FFF2-40B4-BE49-F238E27FC236}">
                      <a16:creationId xmlns:a16="http://schemas.microsoft.com/office/drawing/2014/main" id="{F8243C99-9765-4AE7-B7E2-B76088AE348E}"/>
                    </a:ext>
                  </a:extLst>
                </p:cNvPr>
                <p:cNvSpPr txBox="1"/>
                <p:nvPr/>
              </p:nvSpPr>
              <p:spPr>
                <a:xfrm>
                  <a:off x="6071047" y="1882655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5</a:t>
                  </a:r>
                </a:p>
              </p:txBody>
            </p:sp>
            <p:sp>
              <p:nvSpPr>
                <p:cNvPr id="904" name="TextBox 903">
                  <a:extLst>
                    <a:ext uri="{FF2B5EF4-FFF2-40B4-BE49-F238E27FC236}">
                      <a16:creationId xmlns:a16="http://schemas.microsoft.com/office/drawing/2014/main" id="{F065B80D-5ACD-45DC-82AD-E36F8311715C}"/>
                    </a:ext>
                  </a:extLst>
                </p:cNvPr>
                <p:cNvSpPr txBox="1"/>
                <p:nvPr/>
              </p:nvSpPr>
              <p:spPr>
                <a:xfrm>
                  <a:off x="6071047" y="2653333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5</a:t>
                  </a:r>
                </a:p>
              </p:txBody>
            </p:sp>
          </p:grpSp>
          <p:grpSp>
            <p:nvGrpSpPr>
              <p:cNvPr id="617" name="Group 616">
                <a:extLst>
                  <a:ext uri="{FF2B5EF4-FFF2-40B4-BE49-F238E27FC236}">
                    <a16:creationId xmlns:a16="http://schemas.microsoft.com/office/drawing/2014/main" id="{E32DF4F8-0F92-4104-B2FE-0E4B831C4C34}"/>
                  </a:ext>
                </a:extLst>
              </p:cNvPr>
              <p:cNvGrpSpPr/>
              <p:nvPr/>
            </p:nvGrpSpPr>
            <p:grpSpPr>
              <a:xfrm>
                <a:off x="2523481" y="4505202"/>
                <a:ext cx="534847" cy="1229222"/>
                <a:chOff x="6071047" y="1882655"/>
                <a:chExt cx="534847" cy="1229222"/>
              </a:xfrm>
            </p:grpSpPr>
            <p:sp>
              <p:nvSpPr>
                <p:cNvPr id="901" name="TextBox 900">
                  <a:extLst>
                    <a:ext uri="{FF2B5EF4-FFF2-40B4-BE49-F238E27FC236}">
                      <a16:creationId xmlns:a16="http://schemas.microsoft.com/office/drawing/2014/main" id="{05985C2F-86DB-4C73-A7C4-FCE428622730}"/>
                    </a:ext>
                  </a:extLst>
                </p:cNvPr>
                <p:cNvSpPr txBox="1"/>
                <p:nvPr/>
              </p:nvSpPr>
              <p:spPr>
                <a:xfrm>
                  <a:off x="6071047" y="1882655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5</a:t>
                  </a:r>
                </a:p>
              </p:txBody>
            </p:sp>
            <p:sp>
              <p:nvSpPr>
                <p:cNvPr id="902" name="TextBox 901">
                  <a:extLst>
                    <a:ext uri="{FF2B5EF4-FFF2-40B4-BE49-F238E27FC236}">
                      <a16:creationId xmlns:a16="http://schemas.microsoft.com/office/drawing/2014/main" id="{AC8DEC46-6794-4B3B-A681-272FC0FD9CD9}"/>
                    </a:ext>
                  </a:extLst>
                </p:cNvPr>
                <p:cNvSpPr txBox="1"/>
                <p:nvPr/>
              </p:nvSpPr>
              <p:spPr>
                <a:xfrm>
                  <a:off x="6071047" y="2653333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5</a:t>
                  </a:r>
                </a:p>
              </p:txBody>
            </p:sp>
          </p:grpSp>
          <p:grpSp>
            <p:nvGrpSpPr>
              <p:cNvPr id="618" name="Group 617">
                <a:extLst>
                  <a:ext uri="{FF2B5EF4-FFF2-40B4-BE49-F238E27FC236}">
                    <a16:creationId xmlns:a16="http://schemas.microsoft.com/office/drawing/2014/main" id="{2114E0D5-76E0-4832-ABEA-FDBAE3AFD2A6}"/>
                  </a:ext>
                </a:extLst>
              </p:cNvPr>
              <p:cNvGrpSpPr/>
              <p:nvPr/>
            </p:nvGrpSpPr>
            <p:grpSpPr>
              <a:xfrm>
                <a:off x="4264499" y="4505201"/>
                <a:ext cx="534847" cy="1229222"/>
                <a:chOff x="6071047" y="1882655"/>
                <a:chExt cx="534847" cy="1229222"/>
              </a:xfrm>
            </p:grpSpPr>
            <p:sp>
              <p:nvSpPr>
                <p:cNvPr id="899" name="TextBox 898">
                  <a:extLst>
                    <a:ext uri="{FF2B5EF4-FFF2-40B4-BE49-F238E27FC236}">
                      <a16:creationId xmlns:a16="http://schemas.microsoft.com/office/drawing/2014/main" id="{9B373218-23F9-49DF-8D21-29D083DC027C}"/>
                    </a:ext>
                  </a:extLst>
                </p:cNvPr>
                <p:cNvSpPr txBox="1"/>
                <p:nvPr/>
              </p:nvSpPr>
              <p:spPr>
                <a:xfrm>
                  <a:off x="6071047" y="1882655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900" name="TextBox 899">
                  <a:extLst>
                    <a:ext uri="{FF2B5EF4-FFF2-40B4-BE49-F238E27FC236}">
                      <a16:creationId xmlns:a16="http://schemas.microsoft.com/office/drawing/2014/main" id="{4F21C086-26AB-4379-96D8-44E65C629149}"/>
                    </a:ext>
                  </a:extLst>
                </p:cNvPr>
                <p:cNvSpPr txBox="1"/>
                <p:nvPr/>
              </p:nvSpPr>
              <p:spPr>
                <a:xfrm>
                  <a:off x="6071047" y="2653333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4</a:t>
                  </a:r>
                </a:p>
              </p:txBody>
            </p:sp>
          </p:grpSp>
          <p:grpSp>
            <p:nvGrpSpPr>
              <p:cNvPr id="619" name="Group 618">
                <a:extLst>
                  <a:ext uri="{FF2B5EF4-FFF2-40B4-BE49-F238E27FC236}">
                    <a16:creationId xmlns:a16="http://schemas.microsoft.com/office/drawing/2014/main" id="{483087DE-BEA5-4D17-9AB9-54B19BCB6548}"/>
                  </a:ext>
                </a:extLst>
              </p:cNvPr>
              <p:cNvGrpSpPr/>
              <p:nvPr/>
            </p:nvGrpSpPr>
            <p:grpSpPr>
              <a:xfrm>
                <a:off x="5990886" y="4505202"/>
                <a:ext cx="534847" cy="1229222"/>
                <a:chOff x="6071047" y="1882655"/>
                <a:chExt cx="534847" cy="1229222"/>
              </a:xfrm>
            </p:grpSpPr>
            <p:sp>
              <p:nvSpPr>
                <p:cNvPr id="897" name="TextBox 896">
                  <a:extLst>
                    <a:ext uri="{FF2B5EF4-FFF2-40B4-BE49-F238E27FC236}">
                      <a16:creationId xmlns:a16="http://schemas.microsoft.com/office/drawing/2014/main" id="{E13218F4-049C-4F73-8943-DBD14901759D}"/>
                    </a:ext>
                  </a:extLst>
                </p:cNvPr>
                <p:cNvSpPr txBox="1"/>
                <p:nvPr/>
              </p:nvSpPr>
              <p:spPr>
                <a:xfrm>
                  <a:off x="6071047" y="1882655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5</a:t>
                  </a:r>
                </a:p>
              </p:txBody>
            </p:sp>
            <p:sp>
              <p:nvSpPr>
                <p:cNvPr id="898" name="TextBox 897">
                  <a:extLst>
                    <a:ext uri="{FF2B5EF4-FFF2-40B4-BE49-F238E27FC236}">
                      <a16:creationId xmlns:a16="http://schemas.microsoft.com/office/drawing/2014/main" id="{9F51F81A-D8F7-4532-9DC7-AF9F06523B82}"/>
                    </a:ext>
                  </a:extLst>
                </p:cNvPr>
                <p:cNvSpPr txBox="1"/>
                <p:nvPr/>
              </p:nvSpPr>
              <p:spPr>
                <a:xfrm>
                  <a:off x="6071047" y="2653333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5</a:t>
                  </a:r>
                </a:p>
              </p:txBody>
            </p:sp>
          </p:grpSp>
          <p:grpSp>
            <p:nvGrpSpPr>
              <p:cNvPr id="620" name="Group 619">
                <a:extLst>
                  <a:ext uri="{FF2B5EF4-FFF2-40B4-BE49-F238E27FC236}">
                    <a16:creationId xmlns:a16="http://schemas.microsoft.com/office/drawing/2014/main" id="{DF6BA53B-1025-42E3-A296-759289ED6062}"/>
                  </a:ext>
                </a:extLst>
              </p:cNvPr>
              <p:cNvGrpSpPr/>
              <p:nvPr/>
            </p:nvGrpSpPr>
            <p:grpSpPr>
              <a:xfrm>
                <a:off x="7183275" y="4505202"/>
                <a:ext cx="534847" cy="1229222"/>
                <a:chOff x="6071047" y="1882655"/>
                <a:chExt cx="534847" cy="1229222"/>
              </a:xfrm>
            </p:grpSpPr>
            <p:sp>
              <p:nvSpPr>
                <p:cNvPr id="895" name="TextBox 894">
                  <a:extLst>
                    <a:ext uri="{FF2B5EF4-FFF2-40B4-BE49-F238E27FC236}">
                      <a16:creationId xmlns:a16="http://schemas.microsoft.com/office/drawing/2014/main" id="{3CA00711-4188-4F29-BD78-A2383BDDB807}"/>
                    </a:ext>
                  </a:extLst>
                </p:cNvPr>
                <p:cNvSpPr txBox="1"/>
                <p:nvPr/>
              </p:nvSpPr>
              <p:spPr>
                <a:xfrm>
                  <a:off x="6071047" y="1882655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5</a:t>
                  </a:r>
                </a:p>
              </p:txBody>
            </p:sp>
            <p:sp>
              <p:nvSpPr>
                <p:cNvPr id="896" name="TextBox 895">
                  <a:extLst>
                    <a:ext uri="{FF2B5EF4-FFF2-40B4-BE49-F238E27FC236}">
                      <a16:creationId xmlns:a16="http://schemas.microsoft.com/office/drawing/2014/main" id="{E1A1F3EE-CC19-40C3-9F78-D42B8E7182F2}"/>
                    </a:ext>
                  </a:extLst>
                </p:cNvPr>
                <p:cNvSpPr txBox="1"/>
                <p:nvPr/>
              </p:nvSpPr>
              <p:spPr>
                <a:xfrm>
                  <a:off x="6071047" y="2653333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5</a:t>
                  </a:r>
                </a:p>
              </p:txBody>
            </p:sp>
          </p:grpSp>
          <p:grpSp>
            <p:nvGrpSpPr>
              <p:cNvPr id="621" name="Group 620">
                <a:extLst>
                  <a:ext uri="{FF2B5EF4-FFF2-40B4-BE49-F238E27FC236}">
                    <a16:creationId xmlns:a16="http://schemas.microsoft.com/office/drawing/2014/main" id="{5E8F99EB-AC72-4C27-B81C-99611EFE5CBC}"/>
                  </a:ext>
                </a:extLst>
              </p:cNvPr>
              <p:cNvGrpSpPr/>
              <p:nvPr/>
            </p:nvGrpSpPr>
            <p:grpSpPr>
              <a:xfrm>
                <a:off x="8660945" y="4505202"/>
                <a:ext cx="534847" cy="1229222"/>
                <a:chOff x="6071047" y="1882655"/>
                <a:chExt cx="534847" cy="1229222"/>
              </a:xfrm>
            </p:grpSpPr>
            <p:sp>
              <p:nvSpPr>
                <p:cNvPr id="893" name="TextBox 892">
                  <a:extLst>
                    <a:ext uri="{FF2B5EF4-FFF2-40B4-BE49-F238E27FC236}">
                      <a16:creationId xmlns:a16="http://schemas.microsoft.com/office/drawing/2014/main" id="{CF4E4E2A-5A23-4214-902B-EBD297B65C19}"/>
                    </a:ext>
                  </a:extLst>
                </p:cNvPr>
                <p:cNvSpPr txBox="1"/>
                <p:nvPr/>
              </p:nvSpPr>
              <p:spPr>
                <a:xfrm>
                  <a:off x="6071047" y="1882655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5</a:t>
                  </a:r>
                </a:p>
              </p:txBody>
            </p:sp>
            <p:sp>
              <p:nvSpPr>
                <p:cNvPr id="894" name="TextBox 893">
                  <a:extLst>
                    <a:ext uri="{FF2B5EF4-FFF2-40B4-BE49-F238E27FC236}">
                      <a16:creationId xmlns:a16="http://schemas.microsoft.com/office/drawing/2014/main" id="{A578066F-43F9-4720-983C-EDF032EDBBCE}"/>
                    </a:ext>
                  </a:extLst>
                </p:cNvPr>
                <p:cNvSpPr txBox="1"/>
                <p:nvPr/>
              </p:nvSpPr>
              <p:spPr>
                <a:xfrm>
                  <a:off x="6071047" y="2653333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5</a:t>
                  </a:r>
                </a:p>
              </p:txBody>
            </p:sp>
          </p:grpSp>
          <p:grpSp>
            <p:nvGrpSpPr>
              <p:cNvPr id="622" name="Group 621">
                <a:extLst>
                  <a:ext uri="{FF2B5EF4-FFF2-40B4-BE49-F238E27FC236}">
                    <a16:creationId xmlns:a16="http://schemas.microsoft.com/office/drawing/2014/main" id="{2A044ECF-5C7B-4C74-BFC0-B0A26A09896E}"/>
                  </a:ext>
                </a:extLst>
              </p:cNvPr>
              <p:cNvGrpSpPr/>
              <p:nvPr/>
            </p:nvGrpSpPr>
            <p:grpSpPr>
              <a:xfrm>
                <a:off x="9509508" y="4505202"/>
                <a:ext cx="534847" cy="1229222"/>
                <a:chOff x="6071047" y="1882655"/>
                <a:chExt cx="534847" cy="1229222"/>
              </a:xfrm>
            </p:grpSpPr>
            <p:sp>
              <p:nvSpPr>
                <p:cNvPr id="891" name="TextBox 890">
                  <a:extLst>
                    <a:ext uri="{FF2B5EF4-FFF2-40B4-BE49-F238E27FC236}">
                      <a16:creationId xmlns:a16="http://schemas.microsoft.com/office/drawing/2014/main" id="{18F9BB88-710F-4A13-8B97-EEF2EFAB228C}"/>
                    </a:ext>
                  </a:extLst>
                </p:cNvPr>
                <p:cNvSpPr txBox="1"/>
                <p:nvPr/>
              </p:nvSpPr>
              <p:spPr>
                <a:xfrm>
                  <a:off x="6071047" y="1882655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892" name="TextBox 891">
                  <a:extLst>
                    <a:ext uri="{FF2B5EF4-FFF2-40B4-BE49-F238E27FC236}">
                      <a16:creationId xmlns:a16="http://schemas.microsoft.com/office/drawing/2014/main" id="{801C48C3-AB86-4F01-BA7E-EF45C69067D5}"/>
                    </a:ext>
                  </a:extLst>
                </p:cNvPr>
                <p:cNvSpPr txBox="1"/>
                <p:nvPr/>
              </p:nvSpPr>
              <p:spPr>
                <a:xfrm>
                  <a:off x="6071047" y="2653333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4</a:t>
                  </a:r>
                </a:p>
              </p:txBody>
            </p:sp>
          </p:grpSp>
          <p:grpSp>
            <p:nvGrpSpPr>
              <p:cNvPr id="623" name="Group 622">
                <a:extLst>
                  <a:ext uri="{FF2B5EF4-FFF2-40B4-BE49-F238E27FC236}">
                    <a16:creationId xmlns:a16="http://schemas.microsoft.com/office/drawing/2014/main" id="{FA8E37C3-6C94-40F4-BE3A-B4C0430DAAF3}"/>
                  </a:ext>
                </a:extLst>
              </p:cNvPr>
              <p:cNvGrpSpPr/>
              <p:nvPr/>
            </p:nvGrpSpPr>
            <p:grpSpPr>
              <a:xfrm>
                <a:off x="10482429" y="4505203"/>
                <a:ext cx="534847" cy="1229222"/>
                <a:chOff x="6071047" y="1882655"/>
                <a:chExt cx="534847" cy="1229222"/>
              </a:xfrm>
            </p:grpSpPr>
            <p:sp>
              <p:nvSpPr>
                <p:cNvPr id="889" name="TextBox 888">
                  <a:extLst>
                    <a:ext uri="{FF2B5EF4-FFF2-40B4-BE49-F238E27FC236}">
                      <a16:creationId xmlns:a16="http://schemas.microsoft.com/office/drawing/2014/main" id="{E6EC813F-9102-416D-BA3A-0F2E48BBF310}"/>
                    </a:ext>
                  </a:extLst>
                </p:cNvPr>
                <p:cNvSpPr txBox="1"/>
                <p:nvPr/>
              </p:nvSpPr>
              <p:spPr>
                <a:xfrm>
                  <a:off x="6071047" y="1882655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890" name="TextBox 889">
                  <a:extLst>
                    <a:ext uri="{FF2B5EF4-FFF2-40B4-BE49-F238E27FC236}">
                      <a16:creationId xmlns:a16="http://schemas.microsoft.com/office/drawing/2014/main" id="{4FAAD671-93E9-4C4E-928C-27DFB0709568}"/>
                    </a:ext>
                  </a:extLst>
                </p:cNvPr>
                <p:cNvSpPr txBox="1"/>
                <p:nvPr/>
              </p:nvSpPr>
              <p:spPr>
                <a:xfrm>
                  <a:off x="6071047" y="2653333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4</a:t>
                  </a:r>
                </a:p>
              </p:txBody>
            </p:sp>
          </p:grpSp>
          <p:grpSp>
            <p:nvGrpSpPr>
              <p:cNvPr id="624" name="Group 623">
                <a:extLst>
                  <a:ext uri="{FF2B5EF4-FFF2-40B4-BE49-F238E27FC236}">
                    <a16:creationId xmlns:a16="http://schemas.microsoft.com/office/drawing/2014/main" id="{D731535B-F379-48EB-8F2C-1A0C648C10A7}"/>
                  </a:ext>
                </a:extLst>
              </p:cNvPr>
              <p:cNvGrpSpPr/>
              <p:nvPr/>
            </p:nvGrpSpPr>
            <p:grpSpPr>
              <a:xfrm>
                <a:off x="12175900" y="4505203"/>
                <a:ext cx="534847" cy="1229222"/>
                <a:chOff x="6071047" y="1882655"/>
                <a:chExt cx="534847" cy="1229222"/>
              </a:xfrm>
            </p:grpSpPr>
            <p:sp>
              <p:nvSpPr>
                <p:cNvPr id="887" name="TextBox 886">
                  <a:extLst>
                    <a:ext uri="{FF2B5EF4-FFF2-40B4-BE49-F238E27FC236}">
                      <a16:creationId xmlns:a16="http://schemas.microsoft.com/office/drawing/2014/main" id="{91089B62-EA81-4AD0-9247-F39AC5F457C4}"/>
                    </a:ext>
                  </a:extLst>
                </p:cNvPr>
                <p:cNvSpPr txBox="1"/>
                <p:nvPr/>
              </p:nvSpPr>
              <p:spPr>
                <a:xfrm>
                  <a:off x="6071047" y="1882655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888" name="TextBox 887">
                  <a:extLst>
                    <a:ext uri="{FF2B5EF4-FFF2-40B4-BE49-F238E27FC236}">
                      <a16:creationId xmlns:a16="http://schemas.microsoft.com/office/drawing/2014/main" id="{308830A2-B66A-4299-BBE5-6FCFA8A8AA3B}"/>
                    </a:ext>
                  </a:extLst>
                </p:cNvPr>
                <p:cNvSpPr txBox="1"/>
                <p:nvPr/>
              </p:nvSpPr>
              <p:spPr>
                <a:xfrm>
                  <a:off x="6071047" y="2653333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4</a:t>
                  </a:r>
                </a:p>
              </p:txBody>
            </p:sp>
          </p:grpSp>
          <p:grpSp>
            <p:nvGrpSpPr>
              <p:cNvPr id="625" name="Group 624">
                <a:extLst>
                  <a:ext uri="{FF2B5EF4-FFF2-40B4-BE49-F238E27FC236}">
                    <a16:creationId xmlns:a16="http://schemas.microsoft.com/office/drawing/2014/main" id="{9C551C52-A3B1-41BB-9A2F-6B518B98ADA8}"/>
                  </a:ext>
                </a:extLst>
              </p:cNvPr>
              <p:cNvGrpSpPr/>
              <p:nvPr/>
            </p:nvGrpSpPr>
            <p:grpSpPr>
              <a:xfrm>
                <a:off x="13276837" y="4505203"/>
                <a:ext cx="534847" cy="1229222"/>
                <a:chOff x="6071047" y="1882655"/>
                <a:chExt cx="534847" cy="1229222"/>
              </a:xfrm>
            </p:grpSpPr>
            <p:sp>
              <p:nvSpPr>
                <p:cNvPr id="885" name="TextBox 884">
                  <a:extLst>
                    <a:ext uri="{FF2B5EF4-FFF2-40B4-BE49-F238E27FC236}">
                      <a16:creationId xmlns:a16="http://schemas.microsoft.com/office/drawing/2014/main" id="{039ECCD6-993A-4D16-87FB-1A7141F54E42}"/>
                    </a:ext>
                  </a:extLst>
                </p:cNvPr>
                <p:cNvSpPr txBox="1"/>
                <p:nvPr/>
              </p:nvSpPr>
              <p:spPr>
                <a:xfrm>
                  <a:off x="6071047" y="1882655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886" name="TextBox 885">
                  <a:extLst>
                    <a:ext uri="{FF2B5EF4-FFF2-40B4-BE49-F238E27FC236}">
                      <a16:creationId xmlns:a16="http://schemas.microsoft.com/office/drawing/2014/main" id="{5C88AE68-60BE-44D4-9ADD-F6030BFD996C}"/>
                    </a:ext>
                  </a:extLst>
                </p:cNvPr>
                <p:cNvSpPr txBox="1"/>
                <p:nvPr/>
              </p:nvSpPr>
              <p:spPr>
                <a:xfrm>
                  <a:off x="6071047" y="2653333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4</a:t>
                  </a:r>
                </a:p>
              </p:txBody>
            </p:sp>
          </p:grpSp>
          <p:grpSp>
            <p:nvGrpSpPr>
              <p:cNvPr id="626" name="Group 625">
                <a:extLst>
                  <a:ext uri="{FF2B5EF4-FFF2-40B4-BE49-F238E27FC236}">
                    <a16:creationId xmlns:a16="http://schemas.microsoft.com/office/drawing/2014/main" id="{72B0DE70-C2AF-46E5-B561-66AA3281B6F9}"/>
                  </a:ext>
                </a:extLst>
              </p:cNvPr>
              <p:cNvGrpSpPr/>
              <p:nvPr/>
            </p:nvGrpSpPr>
            <p:grpSpPr>
              <a:xfrm>
                <a:off x="1229904" y="7259517"/>
                <a:ext cx="534847" cy="1229222"/>
                <a:chOff x="6071047" y="1882655"/>
                <a:chExt cx="534847" cy="1229222"/>
              </a:xfrm>
            </p:grpSpPr>
            <p:sp>
              <p:nvSpPr>
                <p:cNvPr id="883" name="TextBox 882">
                  <a:extLst>
                    <a:ext uri="{FF2B5EF4-FFF2-40B4-BE49-F238E27FC236}">
                      <a16:creationId xmlns:a16="http://schemas.microsoft.com/office/drawing/2014/main" id="{22A54159-2183-4F9C-9EF6-7530747FAEBA}"/>
                    </a:ext>
                  </a:extLst>
                </p:cNvPr>
                <p:cNvSpPr txBox="1"/>
                <p:nvPr/>
              </p:nvSpPr>
              <p:spPr>
                <a:xfrm>
                  <a:off x="6071047" y="1882655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884" name="TextBox 883">
                  <a:extLst>
                    <a:ext uri="{FF2B5EF4-FFF2-40B4-BE49-F238E27FC236}">
                      <a16:creationId xmlns:a16="http://schemas.microsoft.com/office/drawing/2014/main" id="{DF158F6C-F3B9-4848-923E-2DECD5CE0AFA}"/>
                    </a:ext>
                  </a:extLst>
                </p:cNvPr>
                <p:cNvSpPr txBox="1"/>
                <p:nvPr/>
              </p:nvSpPr>
              <p:spPr>
                <a:xfrm>
                  <a:off x="6071047" y="2653333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4</a:t>
                  </a:r>
                </a:p>
              </p:txBody>
            </p:sp>
          </p:grpSp>
          <p:grpSp>
            <p:nvGrpSpPr>
              <p:cNvPr id="627" name="Group 626">
                <a:extLst>
                  <a:ext uri="{FF2B5EF4-FFF2-40B4-BE49-F238E27FC236}">
                    <a16:creationId xmlns:a16="http://schemas.microsoft.com/office/drawing/2014/main" id="{73BB1C19-7FA8-40E8-9D39-95A921841744}"/>
                  </a:ext>
                </a:extLst>
              </p:cNvPr>
              <p:cNvGrpSpPr/>
              <p:nvPr/>
            </p:nvGrpSpPr>
            <p:grpSpPr>
              <a:xfrm>
                <a:off x="1906178" y="7259518"/>
                <a:ext cx="534847" cy="1229222"/>
                <a:chOff x="6071047" y="1882655"/>
                <a:chExt cx="534847" cy="1229222"/>
              </a:xfrm>
            </p:grpSpPr>
            <p:sp>
              <p:nvSpPr>
                <p:cNvPr id="881" name="TextBox 880">
                  <a:extLst>
                    <a:ext uri="{FF2B5EF4-FFF2-40B4-BE49-F238E27FC236}">
                      <a16:creationId xmlns:a16="http://schemas.microsoft.com/office/drawing/2014/main" id="{4AEBDA89-A1BB-4D21-99B2-488E0D99EAC5}"/>
                    </a:ext>
                  </a:extLst>
                </p:cNvPr>
                <p:cNvSpPr txBox="1"/>
                <p:nvPr/>
              </p:nvSpPr>
              <p:spPr>
                <a:xfrm>
                  <a:off x="6071047" y="1882655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882" name="TextBox 881">
                  <a:extLst>
                    <a:ext uri="{FF2B5EF4-FFF2-40B4-BE49-F238E27FC236}">
                      <a16:creationId xmlns:a16="http://schemas.microsoft.com/office/drawing/2014/main" id="{F87CA305-69EC-41E3-9294-45E174403184}"/>
                    </a:ext>
                  </a:extLst>
                </p:cNvPr>
                <p:cNvSpPr txBox="1"/>
                <p:nvPr/>
              </p:nvSpPr>
              <p:spPr>
                <a:xfrm>
                  <a:off x="6071047" y="2653333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4</a:t>
                  </a:r>
                </a:p>
              </p:txBody>
            </p:sp>
          </p:grpSp>
          <p:grpSp>
            <p:nvGrpSpPr>
              <p:cNvPr id="628" name="Group 627">
                <a:extLst>
                  <a:ext uri="{FF2B5EF4-FFF2-40B4-BE49-F238E27FC236}">
                    <a16:creationId xmlns:a16="http://schemas.microsoft.com/office/drawing/2014/main" id="{A0DC34EF-C208-4BD5-B23C-01AA88734412}"/>
                  </a:ext>
                </a:extLst>
              </p:cNvPr>
              <p:cNvGrpSpPr/>
              <p:nvPr/>
            </p:nvGrpSpPr>
            <p:grpSpPr>
              <a:xfrm>
                <a:off x="3142046" y="7259519"/>
                <a:ext cx="534847" cy="1229222"/>
                <a:chOff x="6071047" y="1882655"/>
                <a:chExt cx="534847" cy="1229222"/>
              </a:xfrm>
            </p:grpSpPr>
            <p:sp>
              <p:nvSpPr>
                <p:cNvPr id="879" name="TextBox 878">
                  <a:extLst>
                    <a:ext uri="{FF2B5EF4-FFF2-40B4-BE49-F238E27FC236}">
                      <a16:creationId xmlns:a16="http://schemas.microsoft.com/office/drawing/2014/main" id="{1FC7BD46-57EA-4DDF-A2E2-51DEC4901E97}"/>
                    </a:ext>
                  </a:extLst>
                </p:cNvPr>
                <p:cNvSpPr txBox="1"/>
                <p:nvPr/>
              </p:nvSpPr>
              <p:spPr>
                <a:xfrm>
                  <a:off x="6071047" y="1882655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880" name="TextBox 879">
                  <a:extLst>
                    <a:ext uri="{FF2B5EF4-FFF2-40B4-BE49-F238E27FC236}">
                      <a16:creationId xmlns:a16="http://schemas.microsoft.com/office/drawing/2014/main" id="{77CC0B5A-89DB-426A-8A1A-549AF4098B70}"/>
                    </a:ext>
                  </a:extLst>
                </p:cNvPr>
                <p:cNvSpPr txBox="1"/>
                <p:nvPr/>
              </p:nvSpPr>
              <p:spPr>
                <a:xfrm>
                  <a:off x="6071047" y="2653333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4</a:t>
                  </a:r>
                </a:p>
              </p:txBody>
            </p:sp>
          </p:grpSp>
          <p:grpSp>
            <p:nvGrpSpPr>
              <p:cNvPr id="629" name="Group 628">
                <a:extLst>
                  <a:ext uri="{FF2B5EF4-FFF2-40B4-BE49-F238E27FC236}">
                    <a16:creationId xmlns:a16="http://schemas.microsoft.com/office/drawing/2014/main" id="{B72D58FE-441F-4341-A72E-C1F894805F55}"/>
                  </a:ext>
                </a:extLst>
              </p:cNvPr>
              <p:cNvGrpSpPr/>
              <p:nvPr/>
            </p:nvGrpSpPr>
            <p:grpSpPr>
              <a:xfrm>
                <a:off x="4347879" y="7259519"/>
                <a:ext cx="534847" cy="1229222"/>
                <a:chOff x="6071047" y="1882655"/>
                <a:chExt cx="534847" cy="1229222"/>
              </a:xfrm>
            </p:grpSpPr>
            <p:sp>
              <p:nvSpPr>
                <p:cNvPr id="877" name="TextBox 876">
                  <a:extLst>
                    <a:ext uri="{FF2B5EF4-FFF2-40B4-BE49-F238E27FC236}">
                      <a16:creationId xmlns:a16="http://schemas.microsoft.com/office/drawing/2014/main" id="{4DFC8814-647C-4739-842D-D8315E69FC7D}"/>
                    </a:ext>
                  </a:extLst>
                </p:cNvPr>
                <p:cNvSpPr txBox="1"/>
                <p:nvPr/>
              </p:nvSpPr>
              <p:spPr>
                <a:xfrm>
                  <a:off x="6071047" y="1882655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878" name="TextBox 877">
                  <a:extLst>
                    <a:ext uri="{FF2B5EF4-FFF2-40B4-BE49-F238E27FC236}">
                      <a16:creationId xmlns:a16="http://schemas.microsoft.com/office/drawing/2014/main" id="{ED0AD0FD-47C2-4ECB-921F-BABAFDDFFAA5}"/>
                    </a:ext>
                  </a:extLst>
                </p:cNvPr>
                <p:cNvSpPr txBox="1"/>
                <p:nvPr/>
              </p:nvSpPr>
              <p:spPr>
                <a:xfrm>
                  <a:off x="6071047" y="2653333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4</a:t>
                  </a:r>
                </a:p>
              </p:txBody>
            </p:sp>
          </p:grpSp>
          <p:grpSp>
            <p:nvGrpSpPr>
              <p:cNvPr id="630" name="Group 629">
                <a:extLst>
                  <a:ext uri="{FF2B5EF4-FFF2-40B4-BE49-F238E27FC236}">
                    <a16:creationId xmlns:a16="http://schemas.microsoft.com/office/drawing/2014/main" id="{86524354-D85A-4E0A-93EA-5C7245A87EDB}"/>
                  </a:ext>
                </a:extLst>
              </p:cNvPr>
              <p:cNvGrpSpPr/>
              <p:nvPr/>
            </p:nvGrpSpPr>
            <p:grpSpPr>
              <a:xfrm>
                <a:off x="5702810" y="7259519"/>
                <a:ext cx="534847" cy="1229222"/>
                <a:chOff x="6071047" y="1882655"/>
                <a:chExt cx="534847" cy="1229222"/>
              </a:xfrm>
            </p:grpSpPr>
            <p:sp>
              <p:nvSpPr>
                <p:cNvPr id="875" name="TextBox 874">
                  <a:extLst>
                    <a:ext uri="{FF2B5EF4-FFF2-40B4-BE49-F238E27FC236}">
                      <a16:creationId xmlns:a16="http://schemas.microsoft.com/office/drawing/2014/main" id="{D9D23E58-2CE1-47C2-85D5-D6AD62987861}"/>
                    </a:ext>
                  </a:extLst>
                </p:cNvPr>
                <p:cNvSpPr txBox="1"/>
                <p:nvPr/>
              </p:nvSpPr>
              <p:spPr>
                <a:xfrm>
                  <a:off x="6071047" y="1882655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876" name="TextBox 875">
                  <a:extLst>
                    <a:ext uri="{FF2B5EF4-FFF2-40B4-BE49-F238E27FC236}">
                      <a16:creationId xmlns:a16="http://schemas.microsoft.com/office/drawing/2014/main" id="{88F81CAF-5F51-488A-A563-EDFB1277CBF5}"/>
                    </a:ext>
                  </a:extLst>
                </p:cNvPr>
                <p:cNvSpPr txBox="1"/>
                <p:nvPr/>
              </p:nvSpPr>
              <p:spPr>
                <a:xfrm>
                  <a:off x="6071047" y="2653333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4</a:t>
                  </a:r>
                </a:p>
              </p:txBody>
            </p:sp>
          </p:grpSp>
          <p:grpSp>
            <p:nvGrpSpPr>
              <p:cNvPr id="631" name="Group 630">
                <a:extLst>
                  <a:ext uri="{FF2B5EF4-FFF2-40B4-BE49-F238E27FC236}">
                    <a16:creationId xmlns:a16="http://schemas.microsoft.com/office/drawing/2014/main" id="{C4C6F4F9-7528-41F9-B258-8661D25373F7}"/>
                  </a:ext>
                </a:extLst>
              </p:cNvPr>
              <p:cNvGrpSpPr/>
              <p:nvPr/>
            </p:nvGrpSpPr>
            <p:grpSpPr>
              <a:xfrm>
                <a:off x="6907722" y="7259519"/>
                <a:ext cx="534847" cy="1229222"/>
                <a:chOff x="6071047" y="1882655"/>
                <a:chExt cx="534847" cy="1229222"/>
              </a:xfrm>
            </p:grpSpPr>
            <p:sp>
              <p:nvSpPr>
                <p:cNvPr id="873" name="TextBox 872">
                  <a:extLst>
                    <a:ext uri="{FF2B5EF4-FFF2-40B4-BE49-F238E27FC236}">
                      <a16:creationId xmlns:a16="http://schemas.microsoft.com/office/drawing/2014/main" id="{172F502E-2D0C-405A-9E3C-B470C6583DED}"/>
                    </a:ext>
                  </a:extLst>
                </p:cNvPr>
                <p:cNvSpPr txBox="1"/>
                <p:nvPr/>
              </p:nvSpPr>
              <p:spPr>
                <a:xfrm>
                  <a:off x="6071047" y="1882655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5</a:t>
                  </a:r>
                </a:p>
              </p:txBody>
            </p:sp>
            <p:sp>
              <p:nvSpPr>
                <p:cNvPr id="874" name="TextBox 873">
                  <a:extLst>
                    <a:ext uri="{FF2B5EF4-FFF2-40B4-BE49-F238E27FC236}">
                      <a16:creationId xmlns:a16="http://schemas.microsoft.com/office/drawing/2014/main" id="{18A1E992-4341-4AA9-9A1C-A5CE98737282}"/>
                    </a:ext>
                  </a:extLst>
                </p:cNvPr>
                <p:cNvSpPr txBox="1"/>
                <p:nvPr/>
              </p:nvSpPr>
              <p:spPr>
                <a:xfrm>
                  <a:off x="6071047" y="2653333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5</a:t>
                  </a:r>
                </a:p>
              </p:txBody>
            </p:sp>
          </p:grpSp>
          <p:grpSp>
            <p:nvGrpSpPr>
              <p:cNvPr id="632" name="Group 631">
                <a:extLst>
                  <a:ext uri="{FF2B5EF4-FFF2-40B4-BE49-F238E27FC236}">
                    <a16:creationId xmlns:a16="http://schemas.microsoft.com/office/drawing/2014/main" id="{543322AB-424E-4CF8-96BF-2FDC125E63D5}"/>
                  </a:ext>
                </a:extLst>
              </p:cNvPr>
              <p:cNvGrpSpPr/>
              <p:nvPr/>
            </p:nvGrpSpPr>
            <p:grpSpPr>
              <a:xfrm>
                <a:off x="7602254" y="7259520"/>
                <a:ext cx="534847" cy="1229222"/>
                <a:chOff x="6071047" y="1882655"/>
                <a:chExt cx="534847" cy="1229222"/>
              </a:xfrm>
            </p:grpSpPr>
            <p:sp>
              <p:nvSpPr>
                <p:cNvPr id="871" name="TextBox 870">
                  <a:extLst>
                    <a:ext uri="{FF2B5EF4-FFF2-40B4-BE49-F238E27FC236}">
                      <a16:creationId xmlns:a16="http://schemas.microsoft.com/office/drawing/2014/main" id="{BF3BB968-D5EF-45F4-837B-A3389F0A71DB}"/>
                    </a:ext>
                  </a:extLst>
                </p:cNvPr>
                <p:cNvSpPr txBox="1"/>
                <p:nvPr/>
              </p:nvSpPr>
              <p:spPr>
                <a:xfrm>
                  <a:off x="6071047" y="1882655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5</a:t>
                  </a:r>
                </a:p>
              </p:txBody>
            </p:sp>
            <p:sp>
              <p:nvSpPr>
                <p:cNvPr id="872" name="TextBox 871">
                  <a:extLst>
                    <a:ext uri="{FF2B5EF4-FFF2-40B4-BE49-F238E27FC236}">
                      <a16:creationId xmlns:a16="http://schemas.microsoft.com/office/drawing/2014/main" id="{F08D9FBC-7B3E-4FAD-87AB-5077C9C55F9A}"/>
                    </a:ext>
                  </a:extLst>
                </p:cNvPr>
                <p:cNvSpPr txBox="1"/>
                <p:nvPr/>
              </p:nvSpPr>
              <p:spPr>
                <a:xfrm>
                  <a:off x="6071047" y="2653333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5</a:t>
                  </a:r>
                </a:p>
              </p:txBody>
            </p:sp>
          </p:grpSp>
          <p:grpSp>
            <p:nvGrpSpPr>
              <p:cNvPr id="633" name="Group 632">
                <a:extLst>
                  <a:ext uri="{FF2B5EF4-FFF2-40B4-BE49-F238E27FC236}">
                    <a16:creationId xmlns:a16="http://schemas.microsoft.com/office/drawing/2014/main" id="{2AAAD0B7-7634-4442-9AAA-AD3AE91BAB70}"/>
                  </a:ext>
                </a:extLst>
              </p:cNvPr>
              <p:cNvGrpSpPr/>
              <p:nvPr/>
            </p:nvGrpSpPr>
            <p:grpSpPr>
              <a:xfrm>
                <a:off x="8416641" y="7259520"/>
                <a:ext cx="534847" cy="1229222"/>
                <a:chOff x="6071047" y="1882655"/>
                <a:chExt cx="534847" cy="1229222"/>
              </a:xfrm>
            </p:grpSpPr>
            <p:sp>
              <p:nvSpPr>
                <p:cNvPr id="869" name="TextBox 868">
                  <a:extLst>
                    <a:ext uri="{FF2B5EF4-FFF2-40B4-BE49-F238E27FC236}">
                      <a16:creationId xmlns:a16="http://schemas.microsoft.com/office/drawing/2014/main" id="{1CF0CC23-A091-4853-82A2-98F5E527DA4D}"/>
                    </a:ext>
                  </a:extLst>
                </p:cNvPr>
                <p:cNvSpPr txBox="1"/>
                <p:nvPr/>
              </p:nvSpPr>
              <p:spPr>
                <a:xfrm>
                  <a:off x="6071047" y="1882655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5</a:t>
                  </a:r>
                </a:p>
              </p:txBody>
            </p:sp>
            <p:sp>
              <p:nvSpPr>
                <p:cNvPr id="870" name="TextBox 869">
                  <a:extLst>
                    <a:ext uri="{FF2B5EF4-FFF2-40B4-BE49-F238E27FC236}">
                      <a16:creationId xmlns:a16="http://schemas.microsoft.com/office/drawing/2014/main" id="{5F4A956B-9B96-437C-9113-C89444286079}"/>
                    </a:ext>
                  </a:extLst>
                </p:cNvPr>
                <p:cNvSpPr txBox="1"/>
                <p:nvPr/>
              </p:nvSpPr>
              <p:spPr>
                <a:xfrm>
                  <a:off x="6071047" y="2653333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5</a:t>
                  </a:r>
                </a:p>
              </p:txBody>
            </p:sp>
          </p:grpSp>
          <p:grpSp>
            <p:nvGrpSpPr>
              <p:cNvPr id="634" name="Group 633">
                <a:extLst>
                  <a:ext uri="{FF2B5EF4-FFF2-40B4-BE49-F238E27FC236}">
                    <a16:creationId xmlns:a16="http://schemas.microsoft.com/office/drawing/2014/main" id="{3EB983FF-0EAF-4C11-B409-2E47C71F9B98}"/>
                  </a:ext>
                </a:extLst>
              </p:cNvPr>
              <p:cNvGrpSpPr/>
              <p:nvPr/>
            </p:nvGrpSpPr>
            <p:grpSpPr>
              <a:xfrm>
                <a:off x="9464391" y="7259520"/>
                <a:ext cx="534847" cy="1229222"/>
                <a:chOff x="6071047" y="1882655"/>
                <a:chExt cx="534847" cy="1229222"/>
              </a:xfrm>
            </p:grpSpPr>
            <p:sp>
              <p:nvSpPr>
                <p:cNvPr id="867" name="TextBox 866">
                  <a:extLst>
                    <a:ext uri="{FF2B5EF4-FFF2-40B4-BE49-F238E27FC236}">
                      <a16:creationId xmlns:a16="http://schemas.microsoft.com/office/drawing/2014/main" id="{2CD470E5-8228-465B-94B6-753DE3DE71DC}"/>
                    </a:ext>
                  </a:extLst>
                </p:cNvPr>
                <p:cNvSpPr txBox="1"/>
                <p:nvPr/>
              </p:nvSpPr>
              <p:spPr>
                <a:xfrm>
                  <a:off x="6071047" y="1882655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5</a:t>
                  </a:r>
                </a:p>
              </p:txBody>
            </p:sp>
            <p:sp>
              <p:nvSpPr>
                <p:cNvPr id="868" name="TextBox 867">
                  <a:extLst>
                    <a:ext uri="{FF2B5EF4-FFF2-40B4-BE49-F238E27FC236}">
                      <a16:creationId xmlns:a16="http://schemas.microsoft.com/office/drawing/2014/main" id="{41FC5E8B-2DB9-406E-9E70-AD23F0C6F60E}"/>
                    </a:ext>
                  </a:extLst>
                </p:cNvPr>
                <p:cNvSpPr txBox="1"/>
                <p:nvPr/>
              </p:nvSpPr>
              <p:spPr>
                <a:xfrm>
                  <a:off x="6071047" y="2653333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5</a:t>
                  </a:r>
                </a:p>
              </p:txBody>
            </p:sp>
          </p:grpSp>
          <p:grpSp>
            <p:nvGrpSpPr>
              <p:cNvPr id="635" name="Group 634">
                <a:extLst>
                  <a:ext uri="{FF2B5EF4-FFF2-40B4-BE49-F238E27FC236}">
                    <a16:creationId xmlns:a16="http://schemas.microsoft.com/office/drawing/2014/main" id="{2E5C92C1-AA61-4EAB-B5A0-CD04154E6946}"/>
                  </a:ext>
                </a:extLst>
              </p:cNvPr>
              <p:cNvGrpSpPr/>
              <p:nvPr/>
            </p:nvGrpSpPr>
            <p:grpSpPr>
              <a:xfrm>
                <a:off x="4625521" y="7581393"/>
                <a:ext cx="190500" cy="569584"/>
                <a:chOff x="11334750" y="1917700"/>
                <a:chExt cx="190500" cy="569584"/>
              </a:xfrm>
            </p:grpSpPr>
            <p:cxnSp>
              <p:nvCxnSpPr>
                <p:cNvPr id="865" name="Straight Connector 864">
                  <a:extLst>
                    <a:ext uri="{FF2B5EF4-FFF2-40B4-BE49-F238E27FC236}">
                      <a16:creationId xmlns:a16="http://schemas.microsoft.com/office/drawing/2014/main" id="{D65E7E16-4B5E-42C0-930B-BBC31BEEFDC3}"/>
                    </a:ext>
                  </a:extLst>
                </p:cNvPr>
                <p:cNvCxnSpPr/>
                <p:nvPr/>
              </p:nvCxnSpPr>
              <p:spPr bwMode="auto">
                <a:xfrm flipV="1">
                  <a:off x="11334750" y="1917700"/>
                  <a:ext cx="190500" cy="190500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66" name="Straight Connector 865">
                  <a:extLst>
                    <a:ext uri="{FF2B5EF4-FFF2-40B4-BE49-F238E27FC236}">
                      <a16:creationId xmlns:a16="http://schemas.microsoft.com/office/drawing/2014/main" id="{6525E28F-E127-48D3-8793-5B840BE72C95}"/>
                    </a:ext>
                  </a:extLst>
                </p:cNvPr>
                <p:cNvCxnSpPr/>
                <p:nvPr/>
              </p:nvCxnSpPr>
              <p:spPr bwMode="auto">
                <a:xfrm>
                  <a:off x="11334750" y="2296784"/>
                  <a:ext cx="190500" cy="190500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636" name="Straight Connector 635">
                <a:extLst>
                  <a:ext uri="{FF2B5EF4-FFF2-40B4-BE49-F238E27FC236}">
                    <a16:creationId xmlns:a16="http://schemas.microsoft.com/office/drawing/2014/main" id="{D4B4ADE5-2F4F-4410-BAEC-26691880755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989292" y="7955729"/>
                <a:ext cx="6744569" cy="0"/>
              </a:xfrm>
              <a:prstGeom prst="line">
                <a:avLst/>
              </a:prstGeom>
              <a:solidFill>
                <a:srgbClr val="99CCFF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7" name="Straight Connector 636">
                <a:extLst>
                  <a:ext uri="{FF2B5EF4-FFF2-40B4-BE49-F238E27FC236}">
                    <a16:creationId xmlns:a16="http://schemas.microsoft.com/office/drawing/2014/main" id="{F7979B14-1C92-4CD5-A623-98022A10C0C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7740955" y="7934300"/>
                <a:ext cx="3643564" cy="24204"/>
              </a:xfrm>
              <a:prstGeom prst="line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8" name="Straight Connector 637">
                <a:extLst>
                  <a:ext uri="{FF2B5EF4-FFF2-40B4-BE49-F238E27FC236}">
                    <a16:creationId xmlns:a16="http://schemas.microsoft.com/office/drawing/2014/main" id="{4145CB74-B36C-488D-8EC9-9AF593B67AC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78242" y="7770988"/>
                <a:ext cx="6752939" cy="0"/>
              </a:xfrm>
              <a:prstGeom prst="line">
                <a:avLst/>
              </a:prstGeom>
              <a:solidFill>
                <a:srgbClr val="99CCFF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9" name="Straight Connector 638">
                <a:extLst>
                  <a:ext uri="{FF2B5EF4-FFF2-40B4-BE49-F238E27FC236}">
                    <a16:creationId xmlns:a16="http://schemas.microsoft.com/office/drawing/2014/main" id="{39629FA8-96A5-4B4E-AFDE-3082F1D7741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7740955" y="7769141"/>
                <a:ext cx="3643564" cy="0"/>
              </a:xfrm>
              <a:prstGeom prst="line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40" name="Left Brace 590">
                <a:extLst>
                  <a:ext uri="{FF2B5EF4-FFF2-40B4-BE49-F238E27FC236}">
                    <a16:creationId xmlns:a16="http://schemas.microsoft.com/office/drawing/2014/main" id="{0ECC36C3-07B6-4828-BAEE-7B9A7CCF9C29}"/>
                  </a:ext>
                </a:extLst>
              </p:cNvPr>
              <p:cNvSpPr/>
              <p:nvPr/>
            </p:nvSpPr>
            <p:spPr bwMode="auto">
              <a:xfrm rot="16200000">
                <a:off x="2725465" y="6765555"/>
                <a:ext cx="113786" cy="3678644"/>
              </a:xfrm>
              <a:custGeom>
                <a:avLst/>
                <a:gdLst>
                  <a:gd name="connsiteX0" fmla="*/ 101438 w 101438"/>
                  <a:gd name="connsiteY0" fmla="*/ 3070705 h 3070705"/>
                  <a:gd name="connsiteX1" fmla="*/ 50719 w 101438"/>
                  <a:gd name="connsiteY1" fmla="*/ 3021415 h 3070705"/>
                  <a:gd name="connsiteX2" fmla="*/ 50719 w 101438"/>
                  <a:gd name="connsiteY2" fmla="*/ 1584642 h 3070705"/>
                  <a:gd name="connsiteX3" fmla="*/ 0 w 101438"/>
                  <a:gd name="connsiteY3" fmla="*/ 1535352 h 3070705"/>
                  <a:gd name="connsiteX4" fmla="*/ 50719 w 101438"/>
                  <a:gd name="connsiteY4" fmla="*/ 1486062 h 3070705"/>
                  <a:gd name="connsiteX5" fmla="*/ 50719 w 101438"/>
                  <a:gd name="connsiteY5" fmla="*/ 49290 h 3070705"/>
                  <a:gd name="connsiteX6" fmla="*/ 101438 w 101438"/>
                  <a:gd name="connsiteY6" fmla="*/ 0 h 3070705"/>
                  <a:gd name="connsiteX7" fmla="*/ 101438 w 101438"/>
                  <a:gd name="connsiteY7" fmla="*/ 3070705 h 3070705"/>
                  <a:gd name="connsiteX0" fmla="*/ 101438 w 101438"/>
                  <a:gd name="connsiteY0" fmla="*/ 3070705 h 3070705"/>
                  <a:gd name="connsiteX1" fmla="*/ 50719 w 101438"/>
                  <a:gd name="connsiteY1" fmla="*/ 3021415 h 3070705"/>
                  <a:gd name="connsiteX2" fmla="*/ 50719 w 101438"/>
                  <a:gd name="connsiteY2" fmla="*/ 1584642 h 3070705"/>
                  <a:gd name="connsiteX3" fmla="*/ 0 w 101438"/>
                  <a:gd name="connsiteY3" fmla="*/ 1535352 h 3070705"/>
                  <a:gd name="connsiteX4" fmla="*/ 50719 w 101438"/>
                  <a:gd name="connsiteY4" fmla="*/ 1486062 h 3070705"/>
                  <a:gd name="connsiteX5" fmla="*/ 50719 w 101438"/>
                  <a:gd name="connsiteY5" fmla="*/ 49290 h 3070705"/>
                  <a:gd name="connsiteX6" fmla="*/ 101438 w 101438"/>
                  <a:gd name="connsiteY6" fmla="*/ 0 h 3070705"/>
                  <a:gd name="connsiteX0" fmla="*/ 101438 w 101438"/>
                  <a:gd name="connsiteY0" fmla="*/ 3097373 h 3097373"/>
                  <a:gd name="connsiteX1" fmla="*/ 50719 w 101438"/>
                  <a:gd name="connsiteY1" fmla="*/ 3048083 h 3097373"/>
                  <a:gd name="connsiteX2" fmla="*/ 50719 w 101438"/>
                  <a:gd name="connsiteY2" fmla="*/ 1611310 h 3097373"/>
                  <a:gd name="connsiteX3" fmla="*/ 0 w 101438"/>
                  <a:gd name="connsiteY3" fmla="*/ 1562020 h 3097373"/>
                  <a:gd name="connsiteX4" fmla="*/ 50719 w 101438"/>
                  <a:gd name="connsiteY4" fmla="*/ 1512730 h 3097373"/>
                  <a:gd name="connsiteX5" fmla="*/ 50719 w 101438"/>
                  <a:gd name="connsiteY5" fmla="*/ 75958 h 3097373"/>
                  <a:gd name="connsiteX6" fmla="*/ 101438 w 101438"/>
                  <a:gd name="connsiteY6" fmla="*/ 26668 h 3097373"/>
                  <a:gd name="connsiteX7" fmla="*/ 101438 w 101438"/>
                  <a:gd name="connsiteY7" fmla="*/ 3097373 h 3097373"/>
                  <a:gd name="connsiteX0" fmla="*/ 101438 w 101438"/>
                  <a:gd name="connsiteY0" fmla="*/ 3097373 h 3097373"/>
                  <a:gd name="connsiteX1" fmla="*/ 50719 w 101438"/>
                  <a:gd name="connsiteY1" fmla="*/ 3048083 h 3097373"/>
                  <a:gd name="connsiteX2" fmla="*/ 50719 w 101438"/>
                  <a:gd name="connsiteY2" fmla="*/ 1611310 h 3097373"/>
                  <a:gd name="connsiteX3" fmla="*/ 0 w 101438"/>
                  <a:gd name="connsiteY3" fmla="*/ 1562020 h 3097373"/>
                  <a:gd name="connsiteX4" fmla="*/ 50719 w 101438"/>
                  <a:gd name="connsiteY4" fmla="*/ 1512730 h 3097373"/>
                  <a:gd name="connsiteX5" fmla="*/ 50719 w 101438"/>
                  <a:gd name="connsiteY5" fmla="*/ 75958 h 3097373"/>
                  <a:gd name="connsiteX6" fmla="*/ 69053 w 101438"/>
                  <a:gd name="connsiteY6" fmla="*/ 0 h 3097373"/>
                  <a:gd name="connsiteX0" fmla="*/ 101438 w 101438"/>
                  <a:gd name="connsiteY0" fmla="*/ 3101181 h 3101181"/>
                  <a:gd name="connsiteX1" fmla="*/ 50719 w 101438"/>
                  <a:gd name="connsiteY1" fmla="*/ 3051891 h 3101181"/>
                  <a:gd name="connsiteX2" fmla="*/ 50719 w 101438"/>
                  <a:gd name="connsiteY2" fmla="*/ 1615118 h 3101181"/>
                  <a:gd name="connsiteX3" fmla="*/ 0 w 101438"/>
                  <a:gd name="connsiteY3" fmla="*/ 1565828 h 3101181"/>
                  <a:gd name="connsiteX4" fmla="*/ 50719 w 101438"/>
                  <a:gd name="connsiteY4" fmla="*/ 1516538 h 3101181"/>
                  <a:gd name="connsiteX5" fmla="*/ 50719 w 101438"/>
                  <a:gd name="connsiteY5" fmla="*/ 79766 h 3101181"/>
                  <a:gd name="connsiteX6" fmla="*/ 101438 w 101438"/>
                  <a:gd name="connsiteY6" fmla="*/ 30476 h 3101181"/>
                  <a:gd name="connsiteX7" fmla="*/ 101438 w 101438"/>
                  <a:gd name="connsiteY7" fmla="*/ 3101181 h 3101181"/>
                  <a:gd name="connsiteX0" fmla="*/ 101438 w 101438"/>
                  <a:gd name="connsiteY0" fmla="*/ 3101181 h 3101181"/>
                  <a:gd name="connsiteX1" fmla="*/ 50719 w 101438"/>
                  <a:gd name="connsiteY1" fmla="*/ 3051891 h 3101181"/>
                  <a:gd name="connsiteX2" fmla="*/ 50719 w 101438"/>
                  <a:gd name="connsiteY2" fmla="*/ 1615118 h 3101181"/>
                  <a:gd name="connsiteX3" fmla="*/ 0 w 101438"/>
                  <a:gd name="connsiteY3" fmla="*/ 1565828 h 3101181"/>
                  <a:gd name="connsiteX4" fmla="*/ 50719 w 101438"/>
                  <a:gd name="connsiteY4" fmla="*/ 1516538 h 3101181"/>
                  <a:gd name="connsiteX5" fmla="*/ 50719 w 101438"/>
                  <a:gd name="connsiteY5" fmla="*/ 79766 h 3101181"/>
                  <a:gd name="connsiteX6" fmla="*/ 65243 w 101438"/>
                  <a:gd name="connsiteY6" fmla="*/ 0 h 3101181"/>
                  <a:gd name="connsiteX0" fmla="*/ 101438 w 101438"/>
                  <a:gd name="connsiteY0" fmla="*/ 3101181 h 3101181"/>
                  <a:gd name="connsiteX1" fmla="*/ 50719 w 101438"/>
                  <a:gd name="connsiteY1" fmla="*/ 3051891 h 3101181"/>
                  <a:gd name="connsiteX2" fmla="*/ 50719 w 101438"/>
                  <a:gd name="connsiteY2" fmla="*/ 1615118 h 3101181"/>
                  <a:gd name="connsiteX3" fmla="*/ 0 w 101438"/>
                  <a:gd name="connsiteY3" fmla="*/ 1565828 h 3101181"/>
                  <a:gd name="connsiteX4" fmla="*/ 50719 w 101438"/>
                  <a:gd name="connsiteY4" fmla="*/ 1516538 h 3101181"/>
                  <a:gd name="connsiteX5" fmla="*/ 50719 w 101438"/>
                  <a:gd name="connsiteY5" fmla="*/ 79766 h 3101181"/>
                  <a:gd name="connsiteX6" fmla="*/ 50003 w 101438"/>
                  <a:gd name="connsiteY6" fmla="*/ 74294 h 3101181"/>
                  <a:gd name="connsiteX7" fmla="*/ 101438 w 101438"/>
                  <a:gd name="connsiteY7" fmla="*/ 3101181 h 3101181"/>
                  <a:gd name="connsiteX0" fmla="*/ 101438 w 101438"/>
                  <a:gd name="connsiteY0" fmla="*/ 3101181 h 3101181"/>
                  <a:gd name="connsiteX1" fmla="*/ 50719 w 101438"/>
                  <a:gd name="connsiteY1" fmla="*/ 3051891 h 3101181"/>
                  <a:gd name="connsiteX2" fmla="*/ 50719 w 101438"/>
                  <a:gd name="connsiteY2" fmla="*/ 1615118 h 3101181"/>
                  <a:gd name="connsiteX3" fmla="*/ 0 w 101438"/>
                  <a:gd name="connsiteY3" fmla="*/ 1565828 h 3101181"/>
                  <a:gd name="connsiteX4" fmla="*/ 50719 w 101438"/>
                  <a:gd name="connsiteY4" fmla="*/ 1516538 h 3101181"/>
                  <a:gd name="connsiteX5" fmla="*/ 50719 w 101438"/>
                  <a:gd name="connsiteY5" fmla="*/ 79766 h 3101181"/>
                  <a:gd name="connsiteX6" fmla="*/ 65243 w 101438"/>
                  <a:gd name="connsiteY6" fmla="*/ 0 h 3101181"/>
                  <a:gd name="connsiteX0" fmla="*/ 101438 w 101438"/>
                  <a:gd name="connsiteY0" fmla="*/ 3035773 h 3035773"/>
                  <a:gd name="connsiteX1" fmla="*/ 50719 w 101438"/>
                  <a:gd name="connsiteY1" fmla="*/ 2986483 h 3035773"/>
                  <a:gd name="connsiteX2" fmla="*/ 50719 w 101438"/>
                  <a:gd name="connsiteY2" fmla="*/ 1549710 h 3035773"/>
                  <a:gd name="connsiteX3" fmla="*/ 0 w 101438"/>
                  <a:gd name="connsiteY3" fmla="*/ 1500420 h 3035773"/>
                  <a:gd name="connsiteX4" fmla="*/ 50719 w 101438"/>
                  <a:gd name="connsiteY4" fmla="*/ 1451130 h 3035773"/>
                  <a:gd name="connsiteX5" fmla="*/ 50719 w 101438"/>
                  <a:gd name="connsiteY5" fmla="*/ 14358 h 3035773"/>
                  <a:gd name="connsiteX6" fmla="*/ 50003 w 101438"/>
                  <a:gd name="connsiteY6" fmla="*/ 8886 h 3035773"/>
                  <a:gd name="connsiteX7" fmla="*/ 101438 w 101438"/>
                  <a:gd name="connsiteY7" fmla="*/ 3035773 h 3035773"/>
                  <a:gd name="connsiteX0" fmla="*/ 101438 w 101438"/>
                  <a:gd name="connsiteY0" fmla="*/ 3035773 h 3035773"/>
                  <a:gd name="connsiteX1" fmla="*/ 50719 w 101438"/>
                  <a:gd name="connsiteY1" fmla="*/ 2986483 h 3035773"/>
                  <a:gd name="connsiteX2" fmla="*/ 50719 w 101438"/>
                  <a:gd name="connsiteY2" fmla="*/ 1549710 h 3035773"/>
                  <a:gd name="connsiteX3" fmla="*/ 0 w 101438"/>
                  <a:gd name="connsiteY3" fmla="*/ 1500420 h 3035773"/>
                  <a:gd name="connsiteX4" fmla="*/ 50719 w 101438"/>
                  <a:gd name="connsiteY4" fmla="*/ 1451130 h 3035773"/>
                  <a:gd name="connsiteX5" fmla="*/ 50719 w 101438"/>
                  <a:gd name="connsiteY5" fmla="*/ 14358 h 3035773"/>
                  <a:gd name="connsiteX6" fmla="*/ 51908 w 101438"/>
                  <a:gd name="connsiteY6" fmla="*/ 6985 h 3035773"/>
                  <a:gd name="connsiteX0" fmla="*/ 101438 w 101438"/>
                  <a:gd name="connsiteY0" fmla="*/ 3035116 h 3035116"/>
                  <a:gd name="connsiteX1" fmla="*/ 50719 w 101438"/>
                  <a:gd name="connsiteY1" fmla="*/ 2985826 h 3035116"/>
                  <a:gd name="connsiteX2" fmla="*/ 50719 w 101438"/>
                  <a:gd name="connsiteY2" fmla="*/ 1549053 h 3035116"/>
                  <a:gd name="connsiteX3" fmla="*/ 0 w 101438"/>
                  <a:gd name="connsiteY3" fmla="*/ 1499763 h 3035116"/>
                  <a:gd name="connsiteX4" fmla="*/ 50719 w 101438"/>
                  <a:gd name="connsiteY4" fmla="*/ 1450473 h 3035116"/>
                  <a:gd name="connsiteX5" fmla="*/ 50719 w 101438"/>
                  <a:gd name="connsiteY5" fmla="*/ 13701 h 3035116"/>
                  <a:gd name="connsiteX6" fmla="*/ 50003 w 101438"/>
                  <a:gd name="connsiteY6" fmla="*/ 8229 h 3035116"/>
                  <a:gd name="connsiteX7" fmla="*/ 101438 w 101438"/>
                  <a:gd name="connsiteY7" fmla="*/ 3035116 h 3035116"/>
                  <a:gd name="connsiteX0" fmla="*/ 101438 w 101438"/>
                  <a:gd name="connsiteY0" fmla="*/ 3035116 h 3035116"/>
                  <a:gd name="connsiteX1" fmla="*/ 50719 w 101438"/>
                  <a:gd name="connsiteY1" fmla="*/ 2985826 h 3035116"/>
                  <a:gd name="connsiteX2" fmla="*/ 50719 w 101438"/>
                  <a:gd name="connsiteY2" fmla="*/ 1549053 h 3035116"/>
                  <a:gd name="connsiteX3" fmla="*/ 0 w 101438"/>
                  <a:gd name="connsiteY3" fmla="*/ 1499763 h 3035116"/>
                  <a:gd name="connsiteX4" fmla="*/ 50719 w 101438"/>
                  <a:gd name="connsiteY4" fmla="*/ 1450473 h 3035116"/>
                  <a:gd name="connsiteX5" fmla="*/ 50719 w 101438"/>
                  <a:gd name="connsiteY5" fmla="*/ 13701 h 3035116"/>
                  <a:gd name="connsiteX6" fmla="*/ 51908 w 101438"/>
                  <a:gd name="connsiteY6" fmla="*/ 6328 h 3035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438" h="3035116" stroke="0" extrusionOk="0">
                    <a:moveTo>
                      <a:pt x="101438" y="3035116"/>
                    </a:moveTo>
                    <a:cubicBezTo>
                      <a:pt x="73427" y="3035116"/>
                      <a:pt x="50719" y="3013048"/>
                      <a:pt x="50719" y="2985826"/>
                    </a:cubicBezTo>
                    <a:lnTo>
                      <a:pt x="50719" y="1549053"/>
                    </a:lnTo>
                    <a:cubicBezTo>
                      <a:pt x="50719" y="1521831"/>
                      <a:pt x="28011" y="1499763"/>
                      <a:pt x="0" y="1499763"/>
                    </a:cubicBezTo>
                    <a:cubicBezTo>
                      <a:pt x="28011" y="1499763"/>
                      <a:pt x="50719" y="1477695"/>
                      <a:pt x="50719" y="1450473"/>
                    </a:cubicBezTo>
                    <a:lnTo>
                      <a:pt x="50719" y="13701"/>
                    </a:lnTo>
                    <a:cubicBezTo>
                      <a:pt x="50719" y="-13521"/>
                      <a:pt x="21992" y="8229"/>
                      <a:pt x="50003" y="8229"/>
                    </a:cubicBezTo>
                    <a:lnTo>
                      <a:pt x="101438" y="3035116"/>
                    </a:lnTo>
                    <a:close/>
                  </a:path>
                  <a:path w="101438" h="3035116" fill="none">
                    <a:moveTo>
                      <a:pt x="101438" y="3035116"/>
                    </a:moveTo>
                    <a:cubicBezTo>
                      <a:pt x="73427" y="3035116"/>
                      <a:pt x="50719" y="3013048"/>
                      <a:pt x="50719" y="2985826"/>
                    </a:cubicBezTo>
                    <a:lnTo>
                      <a:pt x="50719" y="1549053"/>
                    </a:lnTo>
                    <a:cubicBezTo>
                      <a:pt x="50719" y="1521831"/>
                      <a:pt x="28011" y="1499763"/>
                      <a:pt x="0" y="1499763"/>
                    </a:cubicBezTo>
                    <a:cubicBezTo>
                      <a:pt x="28011" y="1499763"/>
                      <a:pt x="50719" y="1477695"/>
                      <a:pt x="50719" y="1450473"/>
                    </a:cubicBezTo>
                    <a:lnTo>
                      <a:pt x="50719" y="13701"/>
                    </a:lnTo>
                    <a:cubicBezTo>
                      <a:pt x="50719" y="-13521"/>
                      <a:pt x="48662" y="10141"/>
                      <a:pt x="51908" y="6328"/>
                    </a:cubicBezTo>
                  </a:path>
                </a:pathLst>
              </a:custGeom>
              <a:solidFill>
                <a:schemeClr val="bg1"/>
              </a:solidFill>
              <a:ln w="635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794">
                  <a:latin typeface="+mj-lt"/>
                </a:endParaRPr>
              </a:p>
            </p:txBody>
          </p:sp>
          <p:sp>
            <p:nvSpPr>
              <p:cNvPr id="641" name="TextBox 640">
                <a:extLst>
                  <a:ext uri="{FF2B5EF4-FFF2-40B4-BE49-F238E27FC236}">
                    <a16:creationId xmlns:a16="http://schemas.microsoft.com/office/drawing/2014/main" id="{4FF734A8-B0BF-41F9-9A02-71E1F620B65F}"/>
                  </a:ext>
                </a:extLst>
              </p:cNvPr>
              <p:cNvSpPr txBox="1"/>
              <p:nvPr/>
            </p:nvSpPr>
            <p:spPr>
              <a:xfrm>
                <a:off x="2562962" y="8712327"/>
                <a:ext cx="1472284" cy="436454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794" b="1" i="1">
                    <a:latin typeface="+mj-lt"/>
                    <a:cs typeface="Calibri" pitchFamily="34" charset="0"/>
                  </a:rPr>
                  <a:t>Phase 3B-1</a:t>
                </a:r>
              </a:p>
            </p:txBody>
          </p:sp>
          <p:sp>
            <p:nvSpPr>
              <p:cNvPr id="642" name="Rectangle 641">
                <a:extLst>
                  <a:ext uri="{FF2B5EF4-FFF2-40B4-BE49-F238E27FC236}">
                    <a16:creationId xmlns:a16="http://schemas.microsoft.com/office/drawing/2014/main" id="{E0560834-F54F-458E-B89A-F5D3A242656B}"/>
                  </a:ext>
                </a:extLst>
              </p:cNvPr>
              <p:cNvSpPr/>
              <p:nvPr/>
            </p:nvSpPr>
            <p:spPr bwMode="auto">
              <a:xfrm>
                <a:off x="13692656" y="6864991"/>
                <a:ext cx="424030" cy="140493"/>
              </a:xfrm>
              <a:prstGeom prst="rect">
                <a:avLst/>
              </a:prstGeom>
              <a:solidFill>
                <a:schemeClr val="accent6">
                  <a:alpha val="6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eaLnBrk="1" hangingPunct="1"/>
                <a:endParaRPr lang="en-US" sz="794">
                  <a:latin typeface="+mj-lt"/>
                </a:endParaRPr>
              </a:p>
            </p:txBody>
          </p:sp>
          <p:sp>
            <p:nvSpPr>
              <p:cNvPr id="643" name="Rectangle 642">
                <a:extLst>
                  <a:ext uri="{FF2B5EF4-FFF2-40B4-BE49-F238E27FC236}">
                    <a16:creationId xmlns:a16="http://schemas.microsoft.com/office/drawing/2014/main" id="{EF3EAF9F-9F7E-4B62-9652-B1F368C3C604}"/>
                  </a:ext>
                </a:extLst>
              </p:cNvPr>
              <p:cNvSpPr/>
              <p:nvPr/>
            </p:nvSpPr>
            <p:spPr bwMode="auto">
              <a:xfrm>
                <a:off x="13692656" y="6671957"/>
                <a:ext cx="424030" cy="140493"/>
              </a:xfrm>
              <a:prstGeom prst="rect">
                <a:avLst/>
              </a:prstGeom>
              <a:solidFill>
                <a:srgbClr val="7EC234">
                  <a:alpha val="49804"/>
                </a:srgb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eaLnBrk="1" hangingPunct="1"/>
                <a:endParaRPr lang="en-US" sz="794">
                  <a:latin typeface="+mj-lt"/>
                </a:endParaRPr>
              </a:p>
            </p:txBody>
          </p:sp>
          <p:sp>
            <p:nvSpPr>
              <p:cNvPr id="644" name="Rectangle 643">
                <a:extLst>
                  <a:ext uri="{FF2B5EF4-FFF2-40B4-BE49-F238E27FC236}">
                    <a16:creationId xmlns:a16="http://schemas.microsoft.com/office/drawing/2014/main" id="{331DD8AB-50F0-483B-9D70-83FBC9C4A471}"/>
                  </a:ext>
                </a:extLst>
              </p:cNvPr>
              <p:cNvSpPr/>
              <p:nvPr/>
            </p:nvSpPr>
            <p:spPr bwMode="auto">
              <a:xfrm>
                <a:off x="13692656" y="6493538"/>
                <a:ext cx="424030" cy="140493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eaLnBrk="1" hangingPunct="1"/>
                <a:endParaRPr lang="en-US" sz="794">
                  <a:latin typeface="+mj-lt"/>
                </a:endParaRPr>
              </a:p>
            </p:txBody>
          </p:sp>
          <p:sp>
            <p:nvSpPr>
              <p:cNvPr id="645" name="Rectangle 644">
                <a:extLst>
                  <a:ext uri="{FF2B5EF4-FFF2-40B4-BE49-F238E27FC236}">
                    <a16:creationId xmlns:a16="http://schemas.microsoft.com/office/drawing/2014/main" id="{3137328C-FA44-4BBD-920D-730E2A99AB35}"/>
                  </a:ext>
                </a:extLst>
              </p:cNvPr>
              <p:cNvSpPr/>
              <p:nvPr/>
            </p:nvSpPr>
            <p:spPr bwMode="auto">
              <a:xfrm>
                <a:off x="12440038" y="7054795"/>
                <a:ext cx="424030" cy="140493"/>
              </a:xfrm>
              <a:prstGeom prst="rect">
                <a:avLst/>
              </a:prstGeom>
              <a:solidFill>
                <a:srgbClr val="9BBB3B">
                  <a:alpha val="24706"/>
                </a:srgb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eaLnBrk="1" hangingPunct="1"/>
                <a:endParaRPr lang="en-US" sz="794">
                  <a:latin typeface="+mj-lt"/>
                </a:endParaRPr>
              </a:p>
            </p:txBody>
          </p:sp>
          <p:cxnSp>
            <p:nvCxnSpPr>
              <p:cNvPr id="646" name="Straight Connector 645">
                <a:extLst>
                  <a:ext uri="{FF2B5EF4-FFF2-40B4-BE49-F238E27FC236}">
                    <a16:creationId xmlns:a16="http://schemas.microsoft.com/office/drawing/2014/main" id="{5F2B7E82-CB71-43C8-975A-1EFDF1E45DE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523481" y="6613824"/>
                <a:ext cx="2114740" cy="1"/>
              </a:xfrm>
              <a:prstGeom prst="line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stealth" w="med" len="lg"/>
                <a:tailEnd type="stealth" w="med" len="lg"/>
              </a:ln>
              <a:effectLst/>
            </p:spPr>
          </p:cxnSp>
          <p:cxnSp>
            <p:nvCxnSpPr>
              <p:cNvPr id="647" name="Straight Connector 646">
                <a:extLst>
                  <a:ext uri="{FF2B5EF4-FFF2-40B4-BE49-F238E27FC236}">
                    <a16:creationId xmlns:a16="http://schemas.microsoft.com/office/drawing/2014/main" id="{A6DE5B45-BBA5-4346-B7B6-D0B042638A2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4638221" y="6528210"/>
                <a:ext cx="0" cy="438912"/>
              </a:xfrm>
              <a:prstGeom prst="line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48" name="TextBox 647">
                <a:extLst>
                  <a:ext uri="{FF2B5EF4-FFF2-40B4-BE49-F238E27FC236}">
                    <a16:creationId xmlns:a16="http://schemas.microsoft.com/office/drawing/2014/main" id="{907F19AB-129A-489F-AE9C-22AE6C424AB4}"/>
                  </a:ext>
                </a:extLst>
              </p:cNvPr>
              <p:cNvSpPr txBox="1"/>
              <p:nvPr/>
            </p:nvSpPr>
            <p:spPr>
              <a:xfrm>
                <a:off x="3319265" y="6182500"/>
                <a:ext cx="1544953" cy="458544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794" b="1">
                    <a:latin typeface="+mj-lt"/>
                    <a:cs typeface="Calibri" pitchFamily="34" charset="0"/>
                  </a:rPr>
                  <a:t>Segment 11</a:t>
                </a:r>
              </a:p>
            </p:txBody>
          </p:sp>
          <p:sp>
            <p:nvSpPr>
              <p:cNvPr id="649" name="TextBox 648">
                <a:extLst>
                  <a:ext uri="{FF2B5EF4-FFF2-40B4-BE49-F238E27FC236}">
                    <a16:creationId xmlns:a16="http://schemas.microsoft.com/office/drawing/2014/main" id="{C92995A0-FD93-40EE-9B37-C0D976F68AF0}"/>
                  </a:ext>
                </a:extLst>
              </p:cNvPr>
              <p:cNvSpPr txBox="1"/>
              <p:nvPr/>
            </p:nvSpPr>
            <p:spPr>
              <a:xfrm>
                <a:off x="4394461" y="6842089"/>
                <a:ext cx="985397" cy="569439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SR 808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(Glades Rd.)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53" i="1">
                    <a:latin typeface="+mj-lt"/>
                  </a:rPr>
                  <a:t>Exit 45</a:t>
                </a:r>
              </a:p>
            </p:txBody>
          </p:sp>
          <p:sp>
            <p:nvSpPr>
              <p:cNvPr id="650" name="Rectangle 649">
                <a:extLst>
                  <a:ext uri="{FF2B5EF4-FFF2-40B4-BE49-F238E27FC236}">
                    <a16:creationId xmlns:a16="http://schemas.microsoft.com/office/drawing/2014/main" id="{F1DD26AA-7F91-45A7-A048-FEF522C18996}"/>
                  </a:ext>
                </a:extLst>
              </p:cNvPr>
              <p:cNvSpPr/>
              <p:nvPr/>
            </p:nvSpPr>
            <p:spPr bwMode="auto">
              <a:xfrm>
                <a:off x="2926275" y="7716093"/>
                <a:ext cx="73152" cy="277207"/>
              </a:xfrm>
              <a:prstGeom prst="rect">
                <a:avLst/>
              </a:prstGeom>
              <a:solidFill>
                <a:schemeClr val="tx1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40341" tIns="20171" rIns="40341" bIns="20171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40338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530">
                  <a:latin typeface="+mj-lt"/>
                </a:endParaRPr>
              </a:p>
            </p:txBody>
          </p:sp>
          <p:grpSp>
            <p:nvGrpSpPr>
              <p:cNvPr id="651" name="Group 650">
                <a:extLst>
                  <a:ext uri="{FF2B5EF4-FFF2-40B4-BE49-F238E27FC236}">
                    <a16:creationId xmlns:a16="http://schemas.microsoft.com/office/drawing/2014/main" id="{CF43BD8F-4A22-4DE8-BAD6-68B925BDB01D}"/>
                  </a:ext>
                </a:extLst>
              </p:cNvPr>
              <p:cNvGrpSpPr/>
              <p:nvPr/>
            </p:nvGrpSpPr>
            <p:grpSpPr>
              <a:xfrm>
                <a:off x="3034903" y="4515996"/>
                <a:ext cx="534847" cy="1229222"/>
                <a:chOff x="6071047" y="1882655"/>
                <a:chExt cx="534847" cy="1229222"/>
              </a:xfrm>
            </p:grpSpPr>
            <p:sp>
              <p:nvSpPr>
                <p:cNvPr id="863" name="TextBox 862">
                  <a:extLst>
                    <a:ext uri="{FF2B5EF4-FFF2-40B4-BE49-F238E27FC236}">
                      <a16:creationId xmlns:a16="http://schemas.microsoft.com/office/drawing/2014/main" id="{8342CA6A-260A-4013-8BBA-E28AE17B11CE}"/>
                    </a:ext>
                  </a:extLst>
                </p:cNvPr>
                <p:cNvSpPr txBox="1"/>
                <p:nvPr/>
              </p:nvSpPr>
              <p:spPr>
                <a:xfrm>
                  <a:off x="6071047" y="1882655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864" name="TextBox 863">
                  <a:extLst>
                    <a:ext uri="{FF2B5EF4-FFF2-40B4-BE49-F238E27FC236}">
                      <a16:creationId xmlns:a16="http://schemas.microsoft.com/office/drawing/2014/main" id="{1D505809-3F8C-46BE-B692-93BC684F4093}"/>
                    </a:ext>
                  </a:extLst>
                </p:cNvPr>
                <p:cNvSpPr txBox="1"/>
                <p:nvPr/>
              </p:nvSpPr>
              <p:spPr>
                <a:xfrm>
                  <a:off x="6071047" y="2653333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5</a:t>
                  </a:r>
                </a:p>
              </p:txBody>
            </p:sp>
          </p:grpSp>
          <p:sp>
            <p:nvSpPr>
              <p:cNvPr id="652" name="Rectangle 651">
                <a:extLst>
                  <a:ext uri="{FF2B5EF4-FFF2-40B4-BE49-F238E27FC236}">
                    <a16:creationId xmlns:a16="http://schemas.microsoft.com/office/drawing/2014/main" id="{E829F7FD-C35B-46A4-8B99-34CE9B90FF98}"/>
                  </a:ext>
                </a:extLst>
              </p:cNvPr>
              <p:cNvSpPr/>
              <p:nvPr/>
            </p:nvSpPr>
            <p:spPr bwMode="auto">
              <a:xfrm>
                <a:off x="8748832" y="5064335"/>
                <a:ext cx="73152" cy="277207"/>
              </a:xfrm>
              <a:prstGeom prst="rect">
                <a:avLst/>
              </a:prstGeom>
              <a:solidFill>
                <a:srgbClr val="E6AF00"/>
              </a:solidFill>
              <a:ln w="6350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40341" tIns="20171" rIns="40341" bIns="20171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40338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530">
                  <a:latin typeface="+mj-lt"/>
                </a:endParaRPr>
              </a:p>
            </p:txBody>
          </p:sp>
          <p:grpSp>
            <p:nvGrpSpPr>
              <p:cNvPr id="653" name="Group 652">
                <a:extLst>
                  <a:ext uri="{FF2B5EF4-FFF2-40B4-BE49-F238E27FC236}">
                    <a16:creationId xmlns:a16="http://schemas.microsoft.com/office/drawing/2014/main" id="{F594E408-D2B1-4C4B-882B-26D3181C786B}"/>
                  </a:ext>
                </a:extLst>
              </p:cNvPr>
              <p:cNvGrpSpPr/>
              <p:nvPr/>
            </p:nvGrpSpPr>
            <p:grpSpPr>
              <a:xfrm>
                <a:off x="12436108" y="6199718"/>
                <a:ext cx="2717344" cy="1543143"/>
                <a:chOff x="12436108" y="6352118"/>
                <a:chExt cx="2717344" cy="1543143"/>
              </a:xfrm>
            </p:grpSpPr>
            <p:sp>
              <p:nvSpPr>
                <p:cNvPr id="856" name="TextBox 855">
                  <a:extLst>
                    <a:ext uri="{FF2B5EF4-FFF2-40B4-BE49-F238E27FC236}">
                      <a16:creationId xmlns:a16="http://schemas.microsoft.com/office/drawing/2014/main" id="{F336513C-8710-46DA-A9AF-01E0E46DF140}"/>
                    </a:ext>
                  </a:extLst>
                </p:cNvPr>
                <p:cNvSpPr txBox="1"/>
                <p:nvPr/>
              </p:nvSpPr>
              <p:spPr>
                <a:xfrm>
                  <a:off x="13177029" y="6352118"/>
                  <a:ext cx="894563" cy="361603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485">
                      <a:latin typeface="+mj-lt"/>
                      <a:cs typeface="Calibri" pitchFamily="34" charset="0"/>
                    </a:rPr>
                    <a:t>LEGEND</a:t>
                  </a:r>
                </a:p>
              </p:txBody>
            </p:sp>
            <p:grpSp>
              <p:nvGrpSpPr>
                <p:cNvPr id="857" name="Group 856">
                  <a:extLst>
                    <a:ext uri="{FF2B5EF4-FFF2-40B4-BE49-F238E27FC236}">
                      <a16:creationId xmlns:a16="http://schemas.microsoft.com/office/drawing/2014/main" id="{96F10355-3700-4089-A345-157D7B5CFB66}"/>
                    </a:ext>
                  </a:extLst>
                </p:cNvPr>
                <p:cNvGrpSpPr/>
                <p:nvPr/>
              </p:nvGrpSpPr>
              <p:grpSpPr>
                <a:xfrm>
                  <a:off x="12436108" y="6581894"/>
                  <a:ext cx="2717344" cy="1313367"/>
                  <a:chOff x="12624316" y="6453104"/>
                  <a:chExt cx="2717344" cy="1313367"/>
                </a:xfrm>
              </p:grpSpPr>
              <p:sp>
                <p:nvSpPr>
                  <p:cNvPr id="858" name="TextBox 857">
                    <a:extLst>
                      <a:ext uri="{FF2B5EF4-FFF2-40B4-BE49-F238E27FC236}">
                        <a16:creationId xmlns:a16="http://schemas.microsoft.com/office/drawing/2014/main" id="{54FE33EC-11A7-485F-80A3-0AB35DF45ACF}"/>
                      </a:ext>
                    </a:extLst>
                  </p:cNvPr>
                  <p:cNvSpPr txBox="1"/>
                  <p:nvPr/>
                </p:nvSpPr>
                <p:spPr>
                  <a:xfrm>
                    <a:off x="13038647" y="6461908"/>
                    <a:ext cx="978130" cy="1304563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t">
                    <a:spAutoFit/>
                  </a:bodyPr>
                  <a:lstStyle/>
                  <a:p>
                    <a:pPr algn="l">
                      <a:lnSpc>
                        <a:spcPct val="120000"/>
                      </a:lnSpc>
                    </a:pPr>
                    <a:r>
                      <a:rPr lang="en-US" sz="441">
                        <a:latin typeface="+mj-lt"/>
                        <a:cs typeface="Calibri" pitchFamily="34" charset="0"/>
                      </a:rPr>
                      <a:t>Segment 1</a:t>
                    </a:r>
                  </a:p>
                  <a:p>
                    <a:pPr algn="l">
                      <a:lnSpc>
                        <a:spcPct val="120000"/>
                      </a:lnSpc>
                    </a:pPr>
                    <a:r>
                      <a:rPr lang="en-US" sz="441">
                        <a:latin typeface="+mj-lt"/>
                        <a:cs typeface="Calibri" pitchFamily="34" charset="0"/>
                      </a:rPr>
                      <a:t>Segment 2</a:t>
                    </a:r>
                  </a:p>
                  <a:p>
                    <a:pPr algn="l">
                      <a:lnSpc>
                        <a:spcPct val="120000"/>
                      </a:lnSpc>
                    </a:pPr>
                    <a:r>
                      <a:rPr lang="en-US" sz="441">
                        <a:latin typeface="+mj-lt"/>
                        <a:cs typeface="Calibri" pitchFamily="34" charset="0"/>
                      </a:rPr>
                      <a:t>Segment 3</a:t>
                    </a:r>
                  </a:p>
                  <a:p>
                    <a:pPr algn="l">
                      <a:lnSpc>
                        <a:spcPct val="120000"/>
                      </a:lnSpc>
                    </a:pPr>
                    <a:r>
                      <a:rPr lang="en-US" sz="441">
                        <a:latin typeface="+mj-lt"/>
                        <a:cs typeface="Calibri" pitchFamily="34" charset="0"/>
                      </a:rPr>
                      <a:t>Segment 4</a:t>
                    </a:r>
                  </a:p>
                  <a:p>
                    <a:pPr algn="l">
                      <a:lnSpc>
                        <a:spcPct val="120000"/>
                      </a:lnSpc>
                    </a:pPr>
                    <a:r>
                      <a:rPr lang="en-US" sz="441">
                        <a:latin typeface="+mj-lt"/>
                        <a:cs typeface="Calibri" pitchFamily="34" charset="0"/>
                      </a:rPr>
                      <a:t>Segment 5</a:t>
                    </a:r>
                  </a:p>
                  <a:p>
                    <a:pPr algn="l">
                      <a:lnSpc>
                        <a:spcPct val="120000"/>
                      </a:lnSpc>
                    </a:pPr>
                    <a:r>
                      <a:rPr lang="en-US" sz="441">
                        <a:latin typeface="+mj-lt"/>
                        <a:cs typeface="Calibri" pitchFamily="34" charset="0"/>
                      </a:rPr>
                      <a:t>Segment 6</a:t>
                    </a:r>
                  </a:p>
                </p:txBody>
              </p:sp>
              <p:sp>
                <p:nvSpPr>
                  <p:cNvPr id="859" name="Rectangle 858">
                    <a:extLst>
                      <a:ext uri="{FF2B5EF4-FFF2-40B4-BE49-F238E27FC236}">
                        <a16:creationId xmlns:a16="http://schemas.microsoft.com/office/drawing/2014/main" id="{2D4C4CB9-F3C3-4977-8C2D-51997B6C9AE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2627322" y="6544481"/>
                    <a:ext cx="424030" cy="140493"/>
                  </a:xfrm>
                  <a:prstGeom prst="rect">
                    <a:avLst/>
                  </a:prstGeom>
                  <a:solidFill>
                    <a:srgbClr val="8064A2">
                      <a:alpha val="60000"/>
                    </a:srgb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eaLnBrk="1" hangingPunct="1"/>
                    <a:endParaRPr lang="en-US" sz="794">
                      <a:latin typeface="+mj-lt"/>
                    </a:endParaRPr>
                  </a:p>
                </p:txBody>
              </p:sp>
              <p:sp>
                <p:nvSpPr>
                  <p:cNvPr id="860" name="Rectangle 859">
                    <a:extLst>
                      <a:ext uri="{FF2B5EF4-FFF2-40B4-BE49-F238E27FC236}">
                        <a16:creationId xmlns:a16="http://schemas.microsoft.com/office/drawing/2014/main" id="{5E8C53A8-9A71-4EEF-AD24-2EE9AD890EE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2627353" y="6722204"/>
                    <a:ext cx="424030" cy="140493"/>
                  </a:xfrm>
                  <a:prstGeom prst="rect">
                    <a:avLst/>
                  </a:prstGeom>
                  <a:solidFill>
                    <a:srgbClr val="FF0000">
                      <a:alpha val="40000"/>
                    </a:srgb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eaLnBrk="1" hangingPunct="1"/>
                    <a:endParaRPr lang="en-US" sz="794">
                      <a:latin typeface="+mj-lt"/>
                    </a:endParaRPr>
                  </a:p>
                </p:txBody>
              </p:sp>
              <p:sp>
                <p:nvSpPr>
                  <p:cNvPr id="861" name="Rectangle 860">
                    <a:extLst>
                      <a:ext uri="{FF2B5EF4-FFF2-40B4-BE49-F238E27FC236}">
                        <a16:creationId xmlns:a16="http://schemas.microsoft.com/office/drawing/2014/main" id="{7803B8ED-61DC-45DF-B6A5-A6FBC02C30B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2624316" y="6899858"/>
                    <a:ext cx="424030" cy="140493"/>
                  </a:xfrm>
                  <a:prstGeom prst="rect">
                    <a:avLst/>
                  </a:prstGeom>
                  <a:solidFill>
                    <a:srgbClr val="FFDD71">
                      <a:alpha val="49804"/>
                    </a:srgb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eaLnBrk="1" hangingPunct="1"/>
                    <a:endParaRPr lang="en-US" sz="794">
                      <a:latin typeface="+mj-lt"/>
                    </a:endParaRPr>
                  </a:p>
                </p:txBody>
              </p:sp>
              <p:sp>
                <p:nvSpPr>
                  <p:cNvPr id="862" name="TextBox 861">
                    <a:extLst>
                      <a:ext uri="{FF2B5EF4-FFF2-40B4-BE49-F238E27FC236}">
                        <a16:creationId xmlns:a16="http://schemas.microsoft.com/office/drawing/2014/main" id="{0368464D-7AD5-4578-A491-EA7754C02288}"/>
                      </a:ext>
                    </a:extLst>
                  </p:cNvPr>
                  <p:cNvSpPr txBox="1"/>
                  <p:nvPr/>
                </p:nvSpPr>
                <p:spPr>
                  <a:xfrm>
                    <a:off x="14298127" y="6453104"/>
                    <a:ext cx="1043533" cy="1304563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t">
                    <a:spAutoFit/>
                  </a:bodyPr>
                  <a:lstStyle/>
                  <a:p>
                    <a:pPr algn="l">
                      <a:lnSpc>
                        <a:spcPct val="120000"/>
                      </a:lnSpc>
                    </a:pPr>
                    <a:r>
                      <a:rPr lang="en-US" sz="441">
                        <a:latin typeface="+mj-lt"/>
                        <a:cs typeface="Calibri" pitchFamily="34" charset="0"/>
                      </a:rPr>
                      <a:t>Segment 7</a:t>
                    </a:r>
                  </a:p>
                  <a:p>
                    <a:pPr algn="l">
                      <a:lnSpc>
                        <a:spcPct val="120000"/>
                      </a:lnSpc>
                    </a:pPr>
                    <a:r>
                      <a:rPr lang="en-US" sz="441">
                        <a:latin typeface="+mj-lt"/>
                        <a:cs typeface="Calibri" pitchFamily="34" charset="0"/>
                      </a:rPr>
                      <a:t>Segment 8</a:t>
                    </a:r>
                  </a:p>
                  <a:p>
                    <a:pPr algn="l">
                      <a:lnSpc>
                        <a:spcPct val="120000"/>
                      </a:lnSpc>
                    </a:pPr>
                    <a:r>
                      <a:rPr lang="en-US" sz="441">
                        <a:latin typeface="+mj-lt"/>
                        <a:cs typeface="Calibri" pitchFamily="34" charset="0"/>
                      </a:rPr>
                      <a:t>Segment 9</a:t>
                    </a:r>
                  </a:p>
                  <a:p>
                    <a:pPr algn="l">
                      <a:lnSpc>
                        <a:spcPct val="120000"/>
                      </a:lnSpc>
                    </a:pPr>
                    <a:r>
                      <a:rPr lang="en-US" sz="441">
                        <a:latin typeface="+mj-lt"/>
                        <a:cs typeface="Calibri" pitchFamily="34" charset="0"/>
                      </a:rPr>
                      <a:t>Segment 10</a:t>
                    </a:r>
                  </a:p>
                  <a:p>
                    <a:pPr algn="l">
                      <a:lnSpc>
                        <a:spcPct val="120000"/>
                      </a:lnSpc>
                    </a:pPr>
                    <a:r>
                      <a:rPr lang="en-US" sz="441">
                        <a:latin typeface="+mj-lt"/>
                        <a:cs typeface="Calibri" pitchFamily="34" charset="0"/>
                      </a:rPr>
                      <a:t>Segment 11</a:t>
                    </a:r>
                  </a:p>
                  <a:p>
                    <a:pPr algn="l">
                      <a:lnSpc>
                        <a:spcPct val="120000"/>
                      </a:lnSpc>
                    </a:pPr>
                    <a:r>
                      <a:rPr lang="en-US" sz="441">
                        <a:latin typeface="+mj-lt"/>
                        <a:cs typeface="Calibri" pitchFamily="34" charset="0"/>
                      </a:rPr>
                      <a:t>Segment 12</a:t>
                    </a:r>
                  </a:p>
                </p:txBody>
              </p:sp>
            </p:grpSp>
          </p:grpSp>
          <p:grpSp>
            <p:nvGrpSpPr>
              <p:cNvPr id="654" name="Group 653">
                <a:extLst>
                  <a:ext uri="{FF2B5EF4-FFF2-40B4-BE49-F238E27FC236}">
                    <a16:creationId xmlns:a16="http://schemas.microsoft.com/office/drawing/2014/main" id="{7AA48122-9DA4-4245-B794-AACCC1104CA6}"/>
                  </a:ext>
                </a:extLst>
              </p:cNvPr>
              <p:cNvGrpSpPr/>
              <p:nvPr/>
            </p:nvGrpSpPr>
            <p:grpSpPr>
              <a:xfrm>
                <a:off x="12400377" y="7500791"/>
                <a:ext cx="2714155" cy="1552587"/>
                <a:chOff x="12439114" y="7309445"/>
                <a:chExt cx="2714155" cy="1552587"/>
              </a:xfrm>
            </p:grpSpPr>
            <p:sp>
              <p:nvSpPr>
                <p:cNvPr id="846" name="TextBox 845">
                  <a:extLst>
                    <a:ext uri="{FF2B5EF4-FFF2-40B4-BE49-F238E27FC236}">
                      <a16:creationId xmlns:a16="http://schemas.microsoft.com/office/drawing/2014/main" id="{453A9E3C-A3B7-4001-A05D-D159E4A9BFC5}"/>
                    </a:ext>
                  </a:extLst>
                </p:cNvPr>
                <p:cNvSpPr txBox="1"/>
                <p:nvPr/>
              </p:nvSpPr>
              <p:spPr>
                <a:xfrm>
                  <a:off x="12439114" y="7309445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solidFill>
                        <a:srgbClr val="FF0000"/>
                      </a:solidFill>
                      <a:latin typeface="+mj-lt"/>
                      <a:cs typeface="Calibri" pitchFamily="34" charset="0"/>
                    </a:rPr>
                    <a:t>0</a:t>
                  </a:r>
                </a:p>
              </p:txBody>
            </p:sp>
            <p:sp>
              <p:nvSpPr>
                <p:cNvPr id="847" name="TextBox 846">
                  <a:extLst>
                    <a:ext uri="{FF2B5EF4-FFF2-40B4-BE49-F238E27FC236}">
                      <a16:creationId xmlns:a16="http://schemas.microsoft.com/office/drawing/2014/main" id="{B58D2359-05B3-45E3-BD84-8D75EA43008F}"/>
                    </a:ext>
                  </a:extLst>
                </p:cNvPr>
                <p:cNvSpPr txBox="1"/>
                <p:nvPr/>
              </p:nvSpPr>
              <p:spPr>
                <a:xfrm>
                  <a:off x="12689046" y="7380208"/>
                  <a:ext cx="2464223" cy="33544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l">
                    <a:lnSpc>
                      <a:spcPct val="80000"/>
                    </a:lnSpc>
                  </a:pPr>
                  <a:r>
                    <a:rPr lang="en-US" sz="441">
                      <a:latin typeface="+mj-lt"/>
                      <a:cs typeface="Calibri" pitchFamily="34" charset="0"/>
                    </a:rPr>
                    <a:t>Number of Managed Lanes/HOV Lanes</a:t>
                  </a:r>
                </a:p>
              </p:txBody>
            </p:sp>
            <p:sp>
              <p:nvSpPr>
                <p:cNvPr id="848" name="Rectangle 847">
                  <a:extLst>
                    <a:ext uri="{FF2B5EF4-FFF2-40B4-BE49-F238E27FC236}">
                      <a16:creationId xmlns:a16="http://schemas.microsoft.com/office/drawing/2014/main" id="{0E41B2D6-F99A-41A5-AF34-62423970B00D}"/>
                    </a:ext>
                  </a:extLst>
                </p:cNvPr>
                <p:cNvSpPr/>
                <p:nvPr/>
              </p:nvSpPr>
              <p:spPr bwMode="auto">
                <a:xfrm>
                  <a:off x="12541871" y="8205524"/>
                  <a:ext cx="75407" cy="277206"/>
                </a:xfrm>
                <a:prstGeom prst="rect">
                  <a:avLst/>
                </a:prstGeom>
                <a:solidFill>
                  <a:schemeClr val="tx1"/>
                </a:solidFill>
                <a:ln w="63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40341" tIns="20171" rIns="40341" bIns="20171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40338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530">
                    <a:latin typeface="+mj-lt"/>
                  </a:endParaRPr>
                </a:p>
              </p:txBody>
            </p:sp>
            <p:sp>
              <p:nvSpPr>
                <p:cNvPr id="849" name="Rectangle 848">
                  <a:extLst>
                    <a:ext uri="{FF2B5EF4-FFF2-40B4-BE49-F238E27FC236}">
                      <a16:creationId xmlns:a16="http://schemas.microsoft.com/office/drawing/2014/main" id="{5C565462-020A-46DB-B6AB-4A91F94BA05C}"/>
                    </a:ext>
                  </a:extLst>
                </p:cNvPr>
                <p:cNvSpPr/>
                <p:nvPr/>
              </p:nvSpPr>
              <p:spPr bwMode="auto">
                <a:xfrm>
                  <a:off x="12543000" y="7921250"/>
                  <a:ext cx="73152" cy="277206"/>
                </a:xfrm>
                <a:prstGeom prst="rect">
                  <a:avLst/>
                </a:prstGeom>
                <a:solidFill>
                  <a:schemeClr val="tx1"/>
                </a:solidFill>
                <a:ln w="63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40341" tIns="20171" rIns="40341" bIns="20171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40338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530">
                    <a:latin typeface="+mj-lt"/>
                  </a:endParaRPr>
                </a:p>
              </p:txBody>
            </p:sp>
            <p:sp>
              <p:nvSpPr>
                <p:cNvPr id="850" name="TextBox 849">
                  <a:extLst>
                    <a:ext uri="{FF2B5EF4-FFF2-40B4-BE49-F238E27FC236}">
                      <a16:creationId xmlns:a16="http://schemas.microsoft.com/office/drawing/2014/main" id="{106E2AB7-F089-491C-AEF7-2A05EE84DDEC}"/>
                    </a:ext>
                  </a:extLst>
                </p:cNvPr>
                <p:cNvSpPr txBox="1"/>
                <p:nvPr/>
              </p:nvSpPr>
              <p:spPr>
                <a:xfrm>
                  <a:off x="12680099" y="8215853"/>
                  <a:ext cx="1559018" cy="539208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l">
                    <a:lnSpc>
                      <a:spcPct val="110000"/>
                    </a:lnSpc>
                  </a:pPr>
                  <a:r>
                    <a:rPr lang="en-US" sz="441">
                      <a:latin typeface="+mj-lt"/>
                      <a:cs typeface="Calibri" pitchFamily="34" charset="0"/>
                    </a:rPr>
                    <a:t>Two Direction Toll Gantry</a:t>
                  </a:r>
                </a:p>
              </p:txBody>
            </p:sp>
            <p:sp>
              <p:nvSpPr>
                <p:cNvPr id="851" name="TextBox 850">
                  <a:extLst>
                    <a:ext uri="{FF2B5EF4-FFF2-40B4-BE49-F238E27FC236}">
                      <a16:creationId xmlns:a16="http://schemas.microsoft.com/office/drawing/2014/main" id="{A77DAF48-4713-4843-8913-C9BBB9F54E71}"/>
                    </a:ext>
                  </a:extLst>
                </p:cNvPr>
                <p:cNvSpPr txBox="1"/>
                <p:nvPr/>
              </p:nvSpPr>
              <p:spPr>
                <a:xfrm>
                  <a:off x="12683780" y="7963147"/>
                  <a:ext cx="1551656" cy="539208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l">
                    <a:lnSpc>
                      <a:spcPct val="110000"/>
                    </a:lnSpc>
                  </a:pPr>
                  <a:r>
                    <a:rPr lang="en-US" sz="441">
                      <a:latin typeface="+mj-lt"/>
                      <a:cs typeface="Calibri" pitchFamily="34" charset="0"/>
                    </a:rPr>
                    <a:t>One Direction Toll Gantry</a:t>
                  </a:r>
                </a:p>
              </p:txBody>
            </p:sp>
            <p:sp>
              <p:nvSpPr>
                <p:cNvPr id="852" name="TextBox 851">
                  <a:extLst>
                    <a:ext uri="{FF2B5EF4-FFF2-40B4-BE49-F238E27FC236}">
                      <a16:creationId xmlns:a16="http://schemas.microsoft.com/office/drawing/2014/main" id="{48C75965-478E-4FA7-B397-42FDFFF8A0BC}"/>
                    </a:ext>
                  </a:extLst>
                </p:cNvPr>
                <p:cNvSpPr txBox="1"/>
                <p:nvPr/>
              </p:nvSpPr>
              <p:spPr>
                <a:xfrm>
                  <a:off x="12443192" y="7562151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0</a:t>
                  </a:r>
                </a:p>
              </p:txBody>
            </p:sp>
            <p:sp>
              <p:nvSpPr>
                <p:cNvPr id="853" name="TextBox 852">
                  <a:extLst>
                    <a:ext uri="{FF2B5EF4-FFF2-40B4-BE49-F238E27FC236}">
                      <a16:creationId xmlns:a16="http://schemas.microsoft.com/office/drawing/2014/main" id="{3DFE6A55-977A-471F-BEFE-E32466D2265F}"/>
                    </a:ext>
                  </a:extLst>
                </p:cNvPr>
                <p:cNvSpPr txBox="1"/>
                <p:nvPr/>
              </p:nvSpPr>
              <p:spPr>
                <a:xfrm>
                  <a:off x="12681190" y="7568563"/>
                  <a:ext cx="1954880" cy="45520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l">
                    <a:lnSpc>
                      <a:spcPct val="80000"/>
                    </a:lnSpc>
                  </a:pPr>
                  <a:r>
                    <a:rPr lang="en-US" sz="441">
                      <a:latin typeface="+mj-lt"/>
                      <a:cs typeface="Calibri" pitchFamily="34" charset="0"/>
                    </a:rPr>
                    <a:t>Number of General Purpose Lanes Auxiliary lanes</a:t>
                  </a:r>
                </a:p>
              </p:txBody>
            </p:sp>
            <p:sp>
              <p:nvSpPr>
                <p:cNvPr id="854" name="Rectangle 853">
                  <a:extLst>
                    <a:ext uri="{FF2B5EF4-FFF2-40B4-BE49-F238E27FC236}">
                      <a16:creationId xmlns:a16="http://schemas.microsoft.com/office/drawing/2014/main" id="{562F44D2-F1A8-4AE1-9328-E32ADD2DD77E}"/>
                    </a:ext>
                  </a:extLst>
                </p:cNvPr>
                <p:cNvSpPr/>
                <p:nvPr/>
              </p:nvSpPr>
              <p:spPr bwMode="auto">
                <a:xfrm>
                  <a:off x="12543000" y="8503500"/>
                  <a:ext cx="73152" cy="277206"/>
                </a:xfrm>
                <a:prstGeom prst="rect">
                  <a:avLst/>
                </a:prstGeom>
                <a:solidFill>
                  <a:srgbClr val="E6AF00"/>
                </a:solidFill>
                <a:ln w="635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40341" tIns="20171" rIns="40341" bIns="20171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40338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530">
                    <a:latin typeface="+mj-lt"/>
                  </a:endParaRPr>
                </a:p>
              </p:txBody>
            </p:sp>
            <p:sp>
              <p:nvSpPr>
                <p:cNvPr id="855" name="TextBox 854">
                  <a:extLst>
                    <a:ext uri="{FF2B5EF4-FFF2-40B4-BE49-F238E27FC236}">
                      <a16:creationId xmlns:a16="http://schemas.microsoft.com/office/drawing/2014/main" id="{F5628378-DD7C-4E45-B026-E933525D74B4}"/>
                    </a:ext>
                  </a:extLst>
                </p:cNvPr>
                <p:cNvSpPr txBox="1"/>
                <p:nvPr/>
              </p:nvSpPr>
              <p:spPr>
                <a:xfrm>
                  <a:off x="12680099" y="8491999"/>
                  <a:ext cx="1856192" cy="370033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l">
                    <a:lnSpc>
                      <a:spcPct val="110000"/>
                    </a:lnSpc>
                  </a:pPr>
                  <a:r>
                    <a:rPr lang="en-US" sz="441">
                      <a:latin typeface="+mj-lt"/>
                      <a:cs typeface="Calibri" pitchFamily="34" charset="0"/>
                    </a:rPr>
                    <a:t>One Direction Data Gantry</a:t>
                  </a:r>
                </a:p>
              </p:txBody>
            </p:sp>
          </p:grpSp>
          <p:sp>
            <p:nvSpPr>
              <p:cNvPr id="655" name="TextBox 654">
                <a:extLst>
                  <a:ext uri="{FF2B5EF4-FFF2-40B4-BE49-F238E27FC236}">
                    <a16:creationId xmlns:a16="http://schemas.microsoft.com/office/drawing/2014/main" id="{018EFED3-85EF-48E7-A093-9F11F6BC15A5}"/>
                  </a:ext>
                </a:extLst>
              </p:cNvPr>
              <p:cNvSpPr txBox="1"/>
              <p:nvPr/>
            </p:nvSpPr>
            <p:spPr>
              <a:xfrm rot="16200000">
                <a:off x="2186620" y="8444394"/>
                <a:ext cx="639493" cy="2462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sz="353" i="1">
                    <a:latin typeface="+mj-lt"/>
                  </a:rPr>
                  <a:t>Broward Co.</a:t>
                </a:r>
              </a:p>
              <a:p>
                <a:pPr algn="l"/>
                <a:r>
                  <a:rPr lang="en-US" sz="353" i="1">
                    <a:latin typeface="+mj-lt"/>
                  </a:rPr>
                  <a:t>Palm Beach Co.</a:t>
                </a:r>
              </a:p>
            </p:txBody>
          </p:sp>
          <p:cxnSp>
            <p:nvCxnSpPr>
              <p:cNvPr id="656" name="Straight Connector 655">
                <a:extLst>
                  <a:ext uri="{FF2B5EF4-FFF2-40B4-BE49-F238E27FC236}">
                    <a16:creationId xmlns:a16="http://schemas.microsoft.com/office/drawing/2014/main" id="{6BCB0D74-B84A-4ACE-9DEB-F0A1FD50B45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513313" y="7420091"/>
                <a:ext cx="0" cy="1527362"/>
              </a:xfrm>
              <a:prstGeom prst="line">
                <a:avLst/>
              </a:prstGeom>
              <a:solidFill>
                <a:srgbClr val="99CCFF"/>
              </a:solidFill>
              <a:ln w="9525" cap="flat" cmpd="sng" algn="ctr">
                <a:solidFill>
                  <a:schemeClr val="tx1"/>
                </a:solidFill>
                <a:prstDash val="lgDashDot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657" name="Group 656">
                <a:extLst>
                  <a:ext uri="{FF2B5EF4-FFF2-40B4-BE49-F238E27FC236}">
                    <a16:creationId xmlns:a16="http://schemas.microsoft.com/office/drawing/2014/main" id="{070CEDA1-4E26-419F-8F54-96863876DB01}"/>
                  </a:ext>
                </a:extLst>
              </p:cNvPr>
              <p:cNvGrpSpPr/>
              <p:nvPr/>
            </p:nvGrpSpPr>
            <p:grpSpPr>
              <a:xfrm>
                <a:off x="7731181" y="7572285"/>
                <a:ext cx="190500" cy="569584"/>
                <a:chOff x="11334750" y="1917700"/>
                <a:chExt cx="190500" cy="569584"/>
              </a:xfrm>
            </p:grpSpPr>
            <p:cxnSp>
              <p:nvCxnSpPr>
                <p:cNvPr id="844" name="Straight Connector 843">
                  <a:extLst>
                    <a:ext uri="{FF2B5EF4-FFF2-40B4-BE49-F238E27FC236}">
                      <a16:creationId xmlns:a16="http://schemas.microsoft.com/office/drawing/2014/main" id="{F8CE423F-159B-4B97-A4C0-C9E643571FD7}"/>
                    </a:ext>
                  </a:extLst>
                </p:cNvPr>
                <p:cNvCxnSpPr/>
                <p:nvPr/>
              </p:nvCxnSpPr>
              <p:spPr bwMode="auto">
                <a:xfrm flipV="1">
                  <a:off x="11334750" y="1917700"/>
                  <a:ext cx="190500" cy="190500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45" name="Straight Connector 844">
                  <a:extLst>
                    <a:ext uri="{FF2B5EF4-FFF2-40B4-BE49-F238E27FC236}">
                      <a16:creationId xmlns:a16="http://schemas.microsoft.com/office/drawing/2014/main" id="{9BB2CE73-97E1-4D11-892A-96A00E81D93F}"/>
                    </a:ext>
                  </a:extLst>
                </p:cNvPr>
                <p:cNvCxnSpPr/>
                <p:nvPr/>
              </p:nvCxnSpPr>
              <p:spPr bwMode="auto">
                <a:xfrm>
                  <a:off x="11334750" y="2296784"/>
                  <a:ext cx="190500" cy="190500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658" name="Group 657">
                <a:extLst>
                  <a:ext uri="{FF2B5EF4-FFF2-40B4-BE49-F238E27FC236}">
                    <a16:creationId xmlns:a16="http://schemas.microsoft.com/office/drawing/2014/main" id="{AE4898F8-C72E-4971-B593-22597A84B62C}"/>
                  </a:ext>
                </a:extLst>
              </p:cNvPr>
              <p:cNvGrpSpPr/>
              <p:nvPr/>
            </p:nvGrpSpPr>
            <p:grpSpPr>
              <a:xfrm flipH="1">
                <a:off x="5570759" y="7579420"/>
                <a:ext cx="190500" cy="569584"/>
                <a:chOff x="11334750" y="1917700"/>
                <a:chExt cx="190500" cy="569584"/>
              </a:xfrm>
            </p:grpSpPr>
            <p:cxnSp>
              <p:nvCxnSpPr>
                <p:cNvPr id="842" name="Straight Connector 841">
                  <a:extLst>
                    <a:ext uri="{FF2B5EF4-FFF2-40B4-BE49-F238E27FC236}">
                      <a16:creationId xmlns:a16="http://schemas.microsoft.com/office/drawing/2014/main" id="{14EB62CB-38BD-46BE-A01A-387973F186FA}"/>
                    </a:ext>
                  </a:extLst>
                </p:cNvPr>
                <p:cNvCxnSpPr/>
                <p:nvPr/>
              </p:nvCxnSpPr>
              <p:spPr bwMode="auto">
                <a:xfrm flipV="1">
                  <a:off x="11334750" y="1917700"/>
                  <a:ext cx="190500" cy="190500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43" name="Straight Connector 842">
                  <a:extLst>
                    <a:ext uri="{FF2B5EF4-FFF2-40B4-BE49-F238E27FC236}">
                      <a16:creationId xmlns:a16="http://schemas.microsoft.com/office/drawing/2014/main" id="{953D482B-B06E-4033-B872-D251765F0F4E}"/>
                    </a:ext>
                  </a:extLst>
                </p:cNvPr>
                <p:cNvCxnSpPr/>
                <p:nvPr/>
              </p:nvCxnSpPr>
              <p:spPr bwMode="auto">
                <a:xfrm>
                  <a:off x="11334750" y="2296784"/>
                  <a:ext cx="190500" cy="190500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659" name="Straight Connector 658">
                <a:extLst>
                  <a:ext uri="{FF2B5EF4-FFF2-40B4-BE49-F238E27FC236}">
                    <a16:creationId xmlns:a16="http://schemas.microsoft.com/office/drawing/2014/main" id="{DABB26BB-EAC1-4F3C-9E4F-6BB3A7B5CA8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7716102" y="6528816"/>
                <a:ext cx="0" cy="438912"/>
              </a:xfrm>
              <a:prstGeom prst="line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60" name="Straight Connector 659">
                <a:extLst>
                  <a:ext uri="{FF2B5EF4-FFF2-40B4-BE49-F238E27FC236}">
                    <a16:creationId xmlns:a16="http://schemas.microsoft.com/office/drawing/2014/main" id="{1E9A0791-4161-4102-B55E-E676AEEC839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4634235" y="6613824"/>
                <a:ext cx="3081867" cy="0"/>
              </a:xfrm>
              <a:prstGeom prst="line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stealth" w="med" len="lg"/>
                <a:tailEnd type="stealth" w="med" len="lg"/>
              </a:ln>
              <a:effectLst/>
            </p:spPr>
          </p:cxnSp>
          <p:sp>
            <p:nvSpPr>
              <p:cNvPr id="661" name="TextBox 660">
                <a:extLst>
                  <a:ext uri="{FF2B5EF4-FFF2-40B4-BE49-F238E27FC236}">
                    <a16:creationId xmlns:a16="http://schemas.microsoft.com/office/drawing/2014/main" id="{8F54CF08-1259-414B-B877-9A899ACC9C12}"/>
                  </a:ext>
                </a:extLst>
              </p:cNvPr>
              <p:cNvSpPr txBox="1"/>
              <p:nvPr/>
            </p:nvSpPr>
            <p:spPr>
              <a:xfrm>
                <a:off x="5787194" y="6185735"/>
                <a:ext cx="1544953" cy="458544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794" b="1">
                    <a:latin typeface="+mj-lt"/>
                    <a:cs typeface="Calibri" pitchFamily="34" charset="0"/>
                  </a:rPr>
                  <a:t>Segment 12</a:t>
                </a:r>
              </a:p>
            </p:txBody>
          </p:sp>
          <p:grpSp>
            <p:nvGrpSpPr>
              <p:cNvPr id="662" name="Group 661">
                <a:extLst>
                  <a:ext uri="{FF2B5EF4-FFF2-40B4-BE49-F238E27FC236}">
                    <a16:creationId xmlns:a16="http://schemas.microsoft.com/office/drawing/2014/main" id="{F4812A45-46E4-4A94-A439-7A9B675DF253}"/>
                  </a:ext>
                </a:extLst>
              </p:cNvPr>
              <p:cNvGrpSpPr/>
              <p:nvPr/>
            </p:nvGrpSpPr>
            <p:grpSpPr>
              <a:xfrm>
                <a:off x="6119327" y="7453318"/>
                <a:ext cx="534847" cy="839520"/>
                <a:chOff x="6071047" y="2000256"/>
                <a:chExt cx="534847" cy="839520"/>
              </a:xfrm>
            </p:grpSpPr>
            <p:sp>
              <p:nvSpPr>
                <p:cNvPr id="840" name="TextBox 839">
                  <a:extLst>
                    <a:ext uri="{FF2B5EF4-FFF2-40B4-BE49-F238E27FC236}">
                      <a16:creationId xmlns:a16="http://schemas.microsoft.com/office/drawing/2014/main" id="{DD30F1BE-1983-4828-8B17-A77E6D939D00}"/>
                    </a:ext>
                  </a:extLst>
                </p:cNvPr>
                <p:cNvSpPr txBox="1"/>
                <p:nvPr/>
              </p:nvSpPr>
              <p:spPr>
                <a:xfrm>
                  <a:off x="6071047" y="2000256"/>
                  <a:ext cx="534847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solidFill>
                        <a:srgbClr val="FF0000"/>
                      </a:solidFill>
                      <a:latin typeface="+mj-lt"/>
                      <a:cs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841" name="TextBox 840">
                  <a:extLst>
                    <a:ext uri="{FF2B5EF4-FFF2-40B4-BE49-F238E27FC236}">
                      <a16:creationId xmlns:a16="http://schemas.microsoft.com/office/drawing/2014/main" id="{48CAE676-89EF-4ECA-A356-4A2FD2EE0DF9}"/>
                    </a:ext>
                  </a:extLst>
                </p:cNvPr>
                <p:cNvSpPr txBox="1"/>
                <p:nvPr/>
              </p:nvSpPr>
              <p:spPr>
                <a:xfrm>
                  <a:off x="6071047" y="2381231"/>
                  <a:ext cx="534847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solidFill>
                        <a:srgbClr val="FF0000"/>
                      </a:solidFill>
                      <a:latin typeface="+mj-lt"/>
                      <a:cs typeface="Calibri" pitchFamily="34" charset="0"/>
                    </a:rPr>
                    <a:t>2</a:t>
                  </a:r>
                </a:p>
              </p:txBody>
            </p:sp>
          </p:grpSp>
          <p:sp>
            <p:nvSpPr>
              <p:cNvPr id="663" name="Rectangle 662">
                <a:extLst>
                  <a:ext uri="{FF2B5EF4-FFF2-40B4-BE49-F238E27FC236}">
                    <a16:creationId xmlns:a16="http://schemas.microsoft.com/office/drawing/2014/main" id="{7A3D3A7E-F944-4253-A383-B9F98B022976}"/>
                  </a:ext>
                </a:extLst>
              </p:cNvPr>
              <p:cNvSpPr/>
              <p:nvPr/>
            </p:nvSpPr>
            <p:spPr bwMode="auto">
              <a:xfrm>
                <a:off x="13692656" y="7050607"/>
                <a:ext cx="424030" cy="14049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  <a:alpha val="7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eaLnBrk="1" hangingPunct="1"/>
                <a:endParaRPr lang="en-US" sz="794">
                  <a:latin typeface="+mj-lt"/>
                </a:endParaRPr>
              </a:p>
            </p:txBody>
          </p:sp>
          <p:sp>
            <p:nvSpPr>
              <p:cNvPr id="664" name="Rectangle 663">
                <a:extLst>
                  <a:ext uri="{FF2B5EF4-FFF2-40B4-BE49-F238E27FC236}">
                    <a16:creationId xmlns:a16="http://schemas.microsoft.com/office/drawing/2014/main" id="{B1705CCA-960E-4F17-B5F6-89B6AEF8514F}"/>
                  </a:ext>
                </a:extLst>
              </p:cNvPr>
              <p:cNvSpPr/>
              <p:nvPr/>
            </p:nvSpPr>
            <p:spPr bwMode="auto">
              <a:xfrm>
                <a:off x="7166370" y="7624653"/>
                <a:ext cx="73152" cy="277207"/>
              </a:xfrm>
              <a:prstGeom prst="rect">
                <a:avLst/>
              </a:prstGeom>
              <a:solidFill>
                <a:schemeClr val="tx1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40341" tIns="20171" rIns="40341" bIns="20171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40338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530">
                  <a:latin typeface="+mj-lt"/>
                </a:endParaRPr>
              </a:p>
            </p:txBody>
          </p:sp>
          <p:sp>
            <p:nvSpPr>
              <p:cNvPr id="665" name="Rectangle 664">
                <a:extLst>
                  <a:ext uri="{FF2B5EF4-FFF2-40B4-BE49-F238E27FC236}">
                    <a16:creationId xmlns:a16="http://schemas.microsoft.com/office/drawing/2014/main" id="{9137182E-ED8D-4C9A-9439-4F64334B4BE9}"/>
                  </a:ext>
                </a:extLst>
              </p:cNvPr>
              <p:cNvSpPr/>
              <p:nvPr/>
            </p:nvSpPr>
            <p:spPr bwMode="auto">
              <a:xfrm>
                <a:off x="6472942" y="7807533"/>
                <a:ext cx="73152" cy="277207"/>
              </a:xfrm>
              <a:prstGeom prst="rect">
                <a:avLst/>
              </a:prstGeom>
              <a:solidFill>
                <a:schemeClr val="tx1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40341" tIns="20171" rIns="40341" bIns="20171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40338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530">
                  <a:latin typeface="+mj-lt"/>
                </a:endParaRPr>
              </a:p>
            </p:txBody>
          </p:sp>
          <p:sp>
            <p:nvSpPr>
              <p:cNvPr id="666" name="Rectangle 665">
                <a:extLst>
                  <a:ext uri="{FF2B5EF4-FFF2-40B4-BE49-F238E27FC236}">
                    <a16:creationId xmlns:a16="http://schemas.microsoft.com/office/drawing/2014/main" id="{C9F0BDB7-C375-48E8-A522-A74E49F75750}"/>
                  </a:ext>
                </a:extLst>
              </p:cNvPr>
              <p:cNvSpPr/>
              <p:nvPr/>
            </p:nvSpPr>
            <p:spPr bwMode="auto">
              <a:xfrm>
                <a:off x="14052450" y="2243346"/>
                <a:ext cx="73152" cy="277207"/>
              </a:xfrm>
              <a:prstGeom prst="rect">
                <a:avLst/>
              </a:prstGeom>
              <a:solidFill>
                <a:schemeClr val="tx1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40341" tIns="20171" rIns="40341" bIns="20171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40338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530">
                  <a:latin typeface="+mj-lt"/>
                </a:endParaRPr>
              </a:p>
            </p:txBody>
          </p:sp>
          <p:cxnSp>
            <p:nvCxnSpPr>
              <p:cNvPr id="667" name="Straight Connector 666">
                <a:extLst>
                  <a:ext uri="{FF2B5EF4-FFF2-40B4-BE49-F238E27FC236}">
                    <a16:creationId xmlns:a16="http://schemas.microsoft.com/office/drawing/2014/main" id="{24CF54D6-DC89-4974-9844-166B21100115}"/>
                  </a:ext>
                </a:extLst>
              </p:cNvPr>
              <p:cNvCxnSpPr/>
              <p:nvPr/>
            </p:nvCxnSpPr>
            <p:spPr bwMode="auto">
              <a:xfrm flipH="1">
                <a:off x="985839" y="3859011"/>
                <a:ext cx="814386" cy="0"/>
              </a:xfrm>
              <a:prstGeom prst="line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stealth" w="med" len="lg"/>
                <a:tailEnd type="none" w="med" len="lg"/>
              </a:ln>
              <a:effectLst/>
            </p:spPr>
          </p:cxnSp>
          <p:cxnSp>
            <p:nvCxnSpPr>
              <p:cNvPr id="668" name="Straight Connector 667">
                <a:extLst>
                  <a:ext uri="{FF2B5EF4-FFF2-40B4-BE49-F238E27FC236}">
                    <a16:creationId xmlns:a16="http://schemas.microsoft.com/office/drawing/2014/main" id="{E681C375-36A5-4EB3-9854-8AD440726325}"/>
                  </a:ext>
                </a:extLst>
              </p:cNvPr>
              <p:cNvCxnSpPr/>
              <p:nvPr/>
            </p:nvCxnSpPr>
            <p:spPr bwMode="auto">
              <a:xfrm flipV="1">
                <a:off x="1800225" y="3791168"/>
                <a:ext cx="0" cy="952499"/>
              </a:xfrm>
              <a:prstGeom prst="line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69" name="Straight Connector 668">
                <a:extLst>
                  <a:ext uri="{FF2B5EF4-FFF2-40B4-BE49-F238E27FC236}">
                    <a16:creationId xmlns:a16="http://schemas.microsoft.com/office/drawing/2014/main" id="{75D5C5B3-B825-4BDB-9AB8-59442B5468D9}"/>
                  </a:ext>
                </a:extLst>
              </p:cNvPr>
              <p:cNvCxnSpPr/>
              <p:nvPr/>
            </p:nvCxnSpPr>
            <p:spPr bwMode="auto">
              <a:xfrm flipV="1">
                <a:off x="3833812" y="3791170"/>
                <a:ext cx="1" cy="371472"/>
              </a:xfrm>
              <a:prstGeom prst="line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70" name="Straight Connector 669">
                <a:extLst>
                  <a:ext uri="{FF2B5EF4-FFF2-40B4-BE49-F238E27FC236}">
                    <a16:creationId xmlns:a16="http://schemas.microsoft.com/office/drawing/2014/main" id="{9FC2F602-6E72-45FE-981E-155B97434FA8}"/>
                  </a:ext>
                </a:extLst>
              </p:cNvPr>
              <p:cNvCxnSpPr/>
              <p:nvPr/>
            </p:nvCxnSpPr>
            <p:spPr bwMode="auto">
              <a:xfrm flipH="1">
                <a:off x="1800225" y="3859011"/>
                <a:ext cx="2033588" cy="0"/>
              </a:xfrm>
              <a:prstGeom prst="line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stealth" w="med" len="lg"/>
                <a:tailEnd type="stealth" w="med" len="lg"/>
              </a:ln>
              <a:effectLst/>
            </p:spPr>
          </p:cxnSp>
          <p:sp>
            <p:nvSpPr>
              <p:cNvPr id="671" name="TextBox 670">
                <a:extLst>
                  <a:ext uri="{FF2B5EF4-FFF2-40B4-BE49-F238E27FC236}">
                    <a16:creationId xmlns:a16="http://schemas.microsoft.com/office/drawing/2014/main" id="{A9FD443E-8915-4389-9286-979D8C253242}"/>
                  </a:ext>
                </a:extLst>
              </p:cNvPr>
              <p:cNvSpPr txBox="1"/>
              <p:nvPr/>
            </p:nvSpPr>
            <p:spPr>
              <a:xfrm>
                <a:off x="2387957" y="3443507"/>
                <a:ext cx="1428683" cy="458544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794" b="1">
                    <a:latin typeface="+mj-lt"/>
                    <a:cs typeface="Calibri" pitchFamily="34" charset="0"/>
                  </a:rPr>
                  <a:t>Segment 4</a:t>
                </a:r>
              </a:p>
            </p:txBody>
          </p:sp>
          <p:cxnSp>
            <p:nvCxnSpPr>
              <p:cNvPr id="672" name="Straight Connector 671">
                <a:extLst>
                  <a:ext uri="{FF2B5EF4-FFF2-40B4-BE49-F238E27FC236}">
                    <a16:creationId xmlns:a16="http://schemas.microsoft.com/office/drawing/2014/main" id="{A6712230-8509-4139-9EB2-54BD775283ED}"/>
                  </a:ext>
                </a:extLst>
              </p:cNvPr>
              <p:cNvCxnSpPr/>
              <p:nvPr/>
            </p:nvCxnSpPr>
            <p:spPr bwMode="auto">
              <a:xfrm flipV="1">
                <a:off x="5781674" y="3791170"/>
                <a:ext cx="0" cy="819147"/>
              </a:xfrm>
              <a:prstGeom prst="line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73" name="TextBox 672">
                <a:extLst>
                  <a:ext uri="{FF2B5EF4-FFF2-40B4-BE49-F238E27FC236}">
                    <a16:creationId xmlns:a16="http://schemas.microsoft.com/office/drawing/2014/main" id="{433115F4-4DE7-41FF-BD00-6C53593AFEEE}"/>
                  </a:ext>
                </a:extLst>
              </p:cNvPr>
              <p:cNvSpPr txBox="1"/>
              <p:nvPr/>
            </p:nvSpPr>
            <p:spPr>
              <a:xfrm>
                <a:off x="4381067" y="3443507"/>
                <a:ext cx="1428683" cy="458544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794" b="1">
                    <a:latin typeface="+mj-lt"/>
                    <a:cs typeface="Calibri" pitchFamily="34" charset="0"/>
                  </a:rPr>
                  <a:t>Segment 5</a:t>
                </a:r>
              </a:p>
            </p:txBody>
          </p:sp>
          <p:grpSp>
            <p:nvGrpSpPr>
              <p:cNvPr id="674" name="Group 673">
                <a:extLst>
                  <a:ext uri="{FF2B5EF4-FFF2-40B4-BE49-F238E27FC236}">
                    <a16:creationId xmlns:a16="http://schemas.microsoft.com/office/drawing/2014/main" id="{02150A81-509A-4302-B1EE-2511B60C3964}"/>
                  </a:ext>
                </a:extLst>
              </p:cNvPr>
              <p:cNvGrpSpPr/>
              <p:nvPr/>
            </p:nvGrpSpPr>
            <p:grpSpPr>
              <a:xfrm flipH="1">
                <a:off x="1613922" y="4833878"/>
                <a:ext cx="190500" cy="569584"/>
                <a:chOff x="11334750" y="1917700"/>
                <a:chExt cx="190500" cy="569584"/>
              </a:xfrm>
            </p:grpSpPr>
            <p:cxnSp>
              <p:nvCxnSpPr>
                <p:cNvPr id="838" name="Straight Connector 837">
                  <a:extLst>
                    <a:ext uri="{FF2B5EF4-FFF2-40B4-BE49-F238E27FC236}">
                      <a16:creationId xmlns:a16="http://schemas.microsoft.com/office/drawing/2014/main" id="{B8E3FC23-E11B-4D4D-918D-B56331F2AB83}"/>
                    </a:ext>
                  </a:extLst>
                </p:cNvPr>
                <p:cNvCxnSpPr/>
                <p:nvPr/>
              </p:nvCxnSpPr>
              <p:spPr bwMode="auto">
                <a:xfrm flipV="1">
                  <a:off x="11334750" y="1917700"/>
                  <a:ext cx="190500" cy="190500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39" name="Straight Connector 838">
                  <a:extLst>
                    <a:ext uri="{FF2B5EF4-FFF2-40B4-BE49-F238E27FC236}">
                      <a16:creationId xmlns:a16="http://schemas.microsoft.com/office/drawing/2014/main" id="{70558AC7-8E03-4131-BC2B-CBFF41597097}"/>
                    </a:ext>
                  </a:extLst>
                </p:cNvPr>
                <p:cNvCxnSpPr/>
                <p:nvPr/>
              </p:nvCxnSpPr>
              <p:spPr bwMode="auto">
                <a:xfrm>
                  <a:off x="11334750" y="2296784"/>
                  <a:ext cx="190500" cy="190500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675" name="Straight Connector 674">
                <a:extLst>
                  <a:ext uri="{FF2B5EF4-FFF2-40B4-BE49-F238E27FC236}">
                    <a16:creationId xmlns:a16="http://schemas.microsoft.com/office/drawing/2014/main" id="{95FD5013-D109-4FF8-8D77-6B584FA8B00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3833813" y="3860397"/>
                <a:ext cx="1945156" cy="0"/>
              </a:xfrm>
              <a:prstGeom prst="line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stealth" w="med" len="lg"/>
                <a:tailEnd type="stealth" w="med" len="lg"/>
              </a:ln>
              <a:effectLst/>
            </p:spPr>
          </p:cxnSp>
          <p:sp>
            <p:nvSpPr>
              <p:cNvPr id="676" name="Rectangle 675">
                <a:extLst>
                  <a:ext uri="{FF2B5EF4-FFF2-40B4-BE49-F238E27FC236}">
                    <a16:creationId xmlns:a16="http://schemas.microsoft.com/office/drawing/2014/main" id="{132F4819-7B59-42E7-8304-B23DDF02FB91}"/>
                  </a:ext>
                </a:extLst>
              </p:cNvPr>
              <p:cNvSpPr/>
              <p:nvPr/>
            </p:nvSpPr>
            <p:spPr bwMode="auto">
              <a:xfrm>
                <a:off x="3844818" y="5012793"/>
                <a:ext cx="1956891" cy="193675"/>
              </a:xfrm>
              <a:prstGeom prst="rect">
                <a:avLst/>
              </a:prstGeom>
              <a:solidFill>
                <a:srgbClr val="F5770F">
                  <a:alpha val="4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eaLnBrk="1" hangingPunct="1"/>
                <a:endParaRPr lang="en-US" sz="794">
                  <a:latin typeface="+mj-lt"/>
                </a:endParaRPr>
              </a:p>
            </p:txBody>
          </p:sp>
          <p:grpSp>
            <p:nvGrpSpPr>
              <p:cNvPr id="677" name="Group 676">
                <a:extLst>
                  <a:ext uri="{FF2B5EF4-FFF2-40B4-BE49-F238E27FC236}">
                    <a16:creationId xmlns:a16="http://schemas.microsoft.com/office/drawing/2014/main" id="{533D4EB0-146C-4917-8BB3-00F5013CF793}"/>
                  </a:ext>
                </a:extLst>
              </p:cNvPr>
              <p:cNvGrpSpPr/>
              <p:nvPr/>
            </p:nvGrpSpPr>
            <p:grpSpPr>
              <a:xfrm>
                <a:off x="3540430" y="4718571"/>
                <a:ext cx="596596" cy="485471"/>
                <a:chOff x="3540430" y="4718571"/>
                <a:chExt cx="596596" cy="485471"/>
              </a:xfrm>
            </p:grpSpPr>
            <p:cxnSp>
              <p:nvCxnSpPr>
                <p:cNvPr id="834" name="Straight Connector 833">
                  <a:extLst>
                    <a:ext uri="{FF2B5EF4-FFF2-40B4-BE49-F238E27FC236}">
                      <a16:creationId xmlns:a16="http://schemas.microsoft.com/office/drawing/2014/main" id="{75741BBC-C812-4541-85BD-E2BA23057292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3838880" y="4905896"/>
                  <a:ext cx="298146" cy="298146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35" name="Straight Connector 834">
                  <a:extLst>
                    <a:ext uri="{FF2B5EF4-FFF2-40B4-BE49-F238E27FC236}">
                      <a16:creationId xmlns:a16="http://schemas.microsoft.com/office/drawing/2014/main" id="{883185D0-B11F-4BA1-87E5-FB182B0C8253}"/>
                    </a:ext>
                  </a:extLst>
                </p:cNvPr>
                <p:cNvCxnSpPr/>
                <p:nvPr/>
              </p:nvCxnSpPr>
              <p:spPr bwMode="auto">
                <a:xfrm flipV="1">
                  <a:off x="3540430" y="4905896"/>
                  <a:ext cx="298146" cy="298146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36" name="Straight Connector 835">
                  <a:extLst>
                    <a:ext uri="{FF2B5EF4-FFF2-40B4-BE49-F238E27FC236}">
                      <a16:creationId xmlns:a16="http://schemas.microsoft.com/office/drawing/2014/main" id="{DCAA24EB-2CA5-4D4A-AC3E-393644F15499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3838880" y="4718571"/>
                  <a:ext cx="298146" cy="298146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37" name="Straight Connector 836">
                  <a:extLst>
                    <a:ext uri="{FF2B5EF4-FFF2-40B4-BE49-F238E27FC236}">
                      <a16:creationId xmlns:a16="http://schemas.microsoft.com/office/drawing/2014/main" id="{D186CD39-461A-48FD-855C-1B42F28C4D72}"/>
                    </a:ext>
                  </a:extLst>
                </p:cNvPr>
                <p:cNvCxnSpPr/>
                <p:nvPr/>
              </p:nvCxnSpPr>
              <p:spPr bwMode="auto">
                <a:xfrm flipV="1">
                  <a:off x="3540430" y="4718571"/>
                  <a:ext cx="298146" cy="298146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678" name="Rectangle 677">
                <a:extLst>
                  <a:ext uri="{FF2B5EF4-FFF2-40B4-BE49-F238E27FC236}">
                    <a16:creationId xmlns:a16="http://schemas.microsoft.com/office/drawing/2014/main" id="{23241890-FCE4-4BAF-8B22-BCA91FB480AE}"/>
                  </a:ext>
                </a:extLst>
              </p:cNvPr>
              <p:cNvSpPr/>
              <p:nvPr/>
            </p:nvSpPr>
            <p:spPr bwMode="auto">
              <a:xfrm>
                <a:off x="4592665" y="4972893"/>
                <a:ext cx="73152" cy="277207"/>
              </a:xfrm>
              <a:prstGeom prst="rect">
                <a:avLst/>
              </a:prstGeom>
              <a:solidFill>
                <a:schemeClr val="tx1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40341" tIns="20171" rIns="40341" bIns="20171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40338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530">
                  <a:latin typeface="+mj-lt"/>
                </a:endParaRPr>
              </a:p>
            </p:txBody>
          </p:sp>
          <p:sp>
            <p:nvSpPr>
              <p:cNvPr id="679" name="Rectangle 678">
                <a:extLst>
                  <a:ext uri="{FF2B5EF4-FFF2-40B4-BE49-F238E27FC236}">
                    <a16:creationId xmlns:a16="http://schemas.microsoft.com/office/drawing/2014/main" id="{A8EC83DD-FC76-4C04-A0A5-D83A64F63E21}"/>
                  </a:ext>
                </a:extLst>
              </p:cNvPr>
              <p:cNvSpPr/>
              <p:nvPr/>
            </p:nvSpPr>
            <p:spPr bwMode="auto">
              <a:xfrm>
                <a:off x="3183455" y="4972218"/>
                <a:ext cx="73152" cy="277207"/>
              </a:xfrm>
              <a:prstGeom prst="rect">
                <a:avLst/>
              </a:prstGeom>
              <a:solidFill>
                <a:schemeClr val="tx1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40341" tIns="20171" rIns="40341" bIns="20171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40338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530">
                  <a:latin typeface="+mj-lt"/>
                </a:endParaRPr>
              </a:p>
            </p:txBody>
          </p:sp>
          <p:grpSp>
            <p:nvGrpSpPr>
              <p:cNvPr id="680" name="Group 679">
                <a:extLst>
                  <a:ext uri="{FF2B5EF4-FFF2-40B4-BE49-F238E27FC236}">
                    <a16:creationId xmlns:a16="http://schemas.microsoft.com/office/drawing/2014/main" id="{2C95BE29-682F-4982-AA61-0822AB099DD4}"/>
                  </a:ext>
                </a:extLst>
              </p:cNvPr>
              <p:cNvGrpSpPr/>
              <p:nvPr/>
            </p:nvGrpSpPr>
            <p:grpSpPr>
              <a:xfrm>
                <a:off x="6563152" y="1391019"/>
                <a:ext cx="2744375" cy="436455"/>
                <a:chOff x="6938534" y="1397473"/>
                <a:chExt cx="2744375" cy="436455"/>
              </a:xfrm>
            </p:grpSpPr>
            <p:cxnSp>
              <p:nvCxnSpPr>
                <p:cNvPr id="830" name="Straight Connector 829">
                  <a:extLst>
                    <a:ext uri="{FF2B5EF4-FFF2-40B4-BE49-F238E27FC236}">
                      <a16:creationId xmlns:a16="http://schemas.microsoft.com/office/drawing/2014/main" id="{415386EE-48D8-4153-8485-C8FF97FEB5D5}"/>
                    </a:ext>
                  </a:extLst>
                </p:cNvPr>
                <p:cNvCxnSpPr/>
                <p:nvPr/>
              </p:nvCxnSpPr>
              <p:spPr bwMode="auto">
                <a:xfrm flipH="1">
                  <a:off x="8049094" y="1500715"/>
                  <a:ext cx="259558" cy="0"/>
                </a:xfrm>
                <a:prstGeom prst="line">
                  <a:avLst/>
                </a:prstGeom>
                <a:solidFill>
                  <a:schemeClr val="bg1"/>
                </a:solidFill>
                <a:ln w="635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lg"/>
                  <a:tailEnd type="stealth" w="med" len="lg"/>
                </a:ln>
                <a:effectLst/>
              </p:spPr>
            </p:cxnSp>
            <p:cxnSp>
              <p:nvCxnSpPr>
                <p:cNvPr id="831" name="Straight Connector 830">
                  <a:extLst>
                    <a:ext uri="{FF2B5EF4-FFF2-40B4-BE49-F238E27FC236}">
                      <a16:creationId xmlns:a16="http://schemas.microsoft.com/office/drawing/2014/main" id="{319B3C42-0F65-4126-8570-CB55D051D484}"/>
                    </a:ext>
                  </a:extLst>
                </p:cNvPr>
                <p:cNvCxnSpPr/>
                <p:nvPr/>
              </p:nvCxnSpPr>
              <p:spPr bwMode="auto">
                <a:xfrm>
                  <a:off x="8311030" y="1500715"/>
                  <a:ext cx="259558" cy="0"/>
                </a:xfrm>
                <a:prstGeom prst="line">
                  <a:avLst/>
                </a:prstGeom>
                <a:solidFill>
                  <a:schemeClr val="bg1"/>
                </a:solidFill>
                <a:ln w="635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lg"/>
                  <a:tailEnd type="stealth" w="med" len="lg"/>
                </a:ln>
                <a:effectLst/>
              </p:spPr>
            </p:cxnSp>
            <p:sp>
              <p:nvSpPr>
                <p:cNvPr id="832" name="TextBox 831">
                  <a:extLst>
                    <a:ext uri="{FF2B5EF4-FFF2-40B4-BE49-F238E27FC236}">
                      <a16:creationId xmlns:a16="http://schemas.microsoft.com/office/drawing/2014/main" id="{1CDC064F-C662-4282-A5E5-B087E7A997A4}"/>
                    </a:ext>
                  </a:extLst>
                </p:cNvPr>
                <p:cNvSpPr txBox="1"/>
                <p:nvPr/>
              </p:nvSpPr>
              <p:spPr>
                <a:xfrm>
                  <a:off x="8526736" y="1397473"/>
                  <a:ext cx="1156173" cy="436455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algn="l">
                    <a:lnSpc>
                      <a:spcPct val="80000"/>
                    </a:lnSpc>
                  </a:pPr>
                  <a:r>
                    <a:rPr lang="en-US" sz="794" b="1" i="1">
                      <a:latin typeface="+mj-lt"/>
                      <a:cs typeface="Calibri" pitchFamily="34" charset="0"/>
                    </a:rPr>
                    <a:t>Phase 2</a:t>
                  </a:r>
                </a:p>
              </p:txBody>
            </p:sp>
            <p:sp>
              <p:nvSpPr>
                <p:cNvPr id="833" name="TextBox 832">
                  <a:extLst>
                    <a:ext uri="{FF2B5EF4-FFF2-40B4-BE49-F238E27FC236}">
                      <a16:creationId xmlns:a16="http://schemas.microsoft.com/office/drawing/2014/main" id="{DFFCB500-F36D-4E0C-AB4F-F42F7CBF9255}"/>
                    </a:ext>
                  </a:extLst>
                </p:cNvPr>
                <p:cNvSpPr txBox="1"/>
                <p:nvPr/>
              </p:nvSpPr>
              <p:spPr>
                <a:xfrm>
                  <a:off x="6938534" y="1397473"/>
                  <a:ext cx="1156173" cy="436453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en-US" sz="794" b="1" i="1">
                      <a:latin typeface="+mj-lt"/>
                      <a:cs typeface="Calibri" pitchFamily="34" charset="0"/>
                    </a:rPr>
                    <a:t>Phase 1</a:t>
                  </a:r>
                </a:p>
              </p:txBody>
            </p:sp>
          </p:grpSp>
          <p:sp>
            <p:nvSpPr>
              <p:cNvPr id="681" name="Rectangle 680">
                <a:extLst>
                  <a:ext uri="{FF2B5EF4-FFF2-40B4-BE49-F238E27FC236}">
                    <a16:creationId xmlns:a16="http://schemas.microsoft.com/office/drawing/2014/main" id="{389767C7-FDB4-4819-A44F-1850FCD520D6}"/>
                  </a:ext>
                </a:extLst>
              </p:cNvPr>
              <p:cNvSpPr/>
              <p:nvPr/>
            </p:nvSpPr>
            <p:spPr bwMode="auto">
              <a:xfrm>
                <a:off x="12441053" y="7415028"/>
                <a:ext cx="424030" cy="140493"/>
              </a:xfrm>
              <a:prstGeom prst="rect">
                <a:avLst/>
              </a:prstGeom>
              <a:solidFill>
                <a:srgbClr val="00A1DA">
                  <a:alpha val="24706"/>
                </a:srgb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eaLnBrk="1" hangingPunct="1"/>
                <a:endParaRPr lang="en-US" sz="794">
                  <a:latin typeface="+mj-lt"/>
                </a:endParaRPr>
              </a:p>
            </p:txBody>
          </p:sp>
          <p:sp>
            <p:nvSpPr>
              <p:cNvPr id="682" name="Rectangle 681">
                <a:extLst>
                  <a:ext uri="{FF2B5EF4-FFF2-40B4-BE49-F238E27FC236}">
                    <a16:creationId xmlns:a16="http://schemas.microsoft.com/office/drawing/2014/main" id="{5F225EF3-6541-49B0-92A1-AE0A212F2C9C}"/>
                  </a:ext>
                </a:extLst>
              </p:cNvPr>
              <p:cNvSpPr/>
              <p:nvPr/>
            </p:nvSpPr>
            <p:spPr bwMode="auto">
              <a:xfrm>
                <a:off x="12440038" y="7238910"/>
                <a:ext cx="424030" cy="140493"/>
              </a:xfrm>
              <a:prstGeom prst="rect">
                <a:avLst/>
              </a:prstGeom>
              <a:solidFill>
                <a:srgbClr val="F5770F">
                  <a:alpha val="24706"/>
                </a:srgb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eaLnBrk="1" hangingPunct="1"/>
                <a:endParaRPr lang="en-US" sz="794">
                  <a:latin typeface="+mj-lt"/>
                </a:endParaRPr>
              </a:p>
            </p:txBody>
          </p:sp>
          <p:cxnSp>
            <p:nvCxnSpPr>
              <p:cNvPr id="683" name="Straight Connector 682">
                <a:extLst>
                  <a:ext uri="{FF2B5EF4-FFF2-40B4-BE49-F238E27FC236}">
                    <a16:creationId xmlns:a16="http://schemas.microsoft.com/office/drawing/2014/main" id="{632BA1C2-A4BE-4077-A2D8-C4D3DE90630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152673" y="2592517"/>
                <a:ext cx="442549" cy="437127"/>
              </a:xfrm>
              <a:prstGeom prst="line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84" name="TextBox 683">
                <a:extLst>
                  <a:ext uri="{FF2B5EF4-FFF2-40B4-BE49-F238E27FC236}">
                    <a16:creationId xmlns:a16="http://schemas.microsoft.com/office/drawing/2014/main" id="{79353ED2-3A69-4393-8619-E69AE1D1ED6F}"/>
                  </a:ext>
                </a:extLst>
              </p:cNvPr>
              <p:cNvSpPr txBox="1"/>
              <p:nvPr/>
            </p:nvSpPr>
            <p:spPr>
              <a:xfrm>
                <a:off x="7735011" y="2876709"/>
                <a:ext cx="980610" cy="45869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Turnpike ELs</a:t>
                </a:r>
              </a:p>
            </p:txBody>
          </p:sp>
          <p:grpSp>
            <p:nvGrpSpPr>
              <p:cNvPr id="685" name="Group 684">
                <a:extLst>
                  <a:ext uri="{FF2B5EF4-FFF2-40B4-BE49-F238E27FC236}">
                    <a16:creationId xmlns:a16="http://schemas.microsoft.com/office/drawing/2014/main" id="{C276DEF1-126F-4B20-81F6-0D4DEE18071E}"/>
                  </a:ext>
                </a:extLst>
              </p:cNvPr>
              <p:cNvGrpSpPr/>
              <p:nvPr/>
            </p:nvGrpSpPr>
            <p:grpSpPr>
              <a:xfrm>
                <a:off x="1406772" y="7475703"/>
                <a:ext cx="596596" cy="485471"/>
                <a:chOff x="3540430" y="4718571"/>
                <a:chExt cx="596596" cy="485471"/>
              </a:xfrm>
            </p:grpSpPr>
            <p:cxnSp>
              <p:nvCxnSpPr>
                <p:cNvPr id="826" name="Straight Connector 825">
                  <a:extLst>
                    <a:ext uri="{FF2B5EF4-FFF2-40B4-BE49-F238E27FC236}">
                      <a16:creationId xmlns:a16="http://schemas.microsoft.com/office/drawing/2014/main" id="{158CE4E1-0F0C-4B8A-9AAB-15337053B305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3838880" y="4905896"/>
                  <a:ext cx="298146" cy="298146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27" name="Straight Connector 826">
                  <a:extLst>
                    <a:ext uri="{FF2B5EF4-FFF2-40B4-BE49-F238E27FC236}">
                      <a16:creationId xmlns:a16="http://schemas.microsoft.com/office/drawing/2014/main" id="{C89CFC6B-BEB4-45BE-9DD3-DD898477506C}"/>
                    </a:ext>
                  </a:extLst>
                </p:cNvPr>
                <p:cNvCxnSpPr/>
                <p:nvPr/>
              </p:nvCxnSpPr>
              <p:spPr bwMode="auto">
                <a:xfrm flipV="1">
                  <a:off x="3540430" y="4905896"/>
                  <a:ext cx="298146" cy="298146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28" name="Straight Connector 827">
                  <a:extLst>
                    <a:ext uri="{FF2B5EF4-FFF2-40B4-BE49-F238E27FC236}">
                      <a16:creationId xmlns:a16="http://schemas.microsoft.com/office/drawing/2014/main" id="{69BB00C7-C4B9-45CB-9BDA-CB0CBA1B4EE8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3838880" y="4718571"/>
                  <a:ext cx="298146" cy="298146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29" name="Straight Connector 828">
                  <a:extLst>
                    <a:ext uri="{FF2B5EF4-FFF2-40B4-BE49-F238E27FC236}">
                      <a16:creationId xmlns:a16="http://schemas.microsoft.com/office/drawing/2014/main" id="{03FD9EB9-6B48-4CB6-BA5B-666314B3A674}"/>
                    </a:ext>
                  </a:extLst>
                </p:cNvPr>
                <p:cNvCxnSpPr/>
                <p:nvPr/>
              </p:nvCxnSpPr>
              <p:spPr bwMode="auto">
                <a:xfrm flipV="1">
                  <a:off x="3540430" y="4718571"/>
                  <a:ext cx="298146" cy="298146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686" name="Straight Connector 685">
                <a:extLst>
                  <a:ext uri="{FF2B5EF4-FFF2-40B4-BE49-F238E27FC236}">
                    <a16:creationId xmlns:a16="http://schemas.microsoft.com/office/drawing/2014/main" id="{B3728011-60FF-4946-B162-F92877AD94E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518625" y="6528816"/>
                <a:ext cx="0" cy="438912"/>
              </a:xfrm>
              <a:prstGeom prst="line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687" name="Group 686">
                <a:extLst>
                  <a:ext uri="{FF2B5EF4-FFF2-40B4-BE49-F238E27FC236}">
                    <a16:creationId xmlns:a16="http://schemas.microsoft.com/office/drawing/2014/main" id="{30EC8BA6-EABD-4C3A-A0AF-404CFF24B2AA}"/>
                  </a:ext>
                </a:extLst>
              </p:cNvPr>
              <p:cNvGrpSpPr/>
              <p:nvPr/>
            </p:nvGrpSpPr>
            <p:grpSpPr>
              <a:xfrm>
                <a:off x="413826" y="5597110"/>
                <a:ext cx="2756912" cy="458663"/>
                <a:chOff x="413826" y="5597110"/>
                <a:chExt cx="2756912" cy="458663"/>
              </a:xfrm>
            </p:grpSpPr>
            <p:cxnSp>
              <p:nvCxnSpPr>
                <p:cNvPr id="821" name="Straight Connector 820">
                  <a:extLst>
                    <a:ext uri="{FF2B5EF4-FFF2-40B4-BE49-F238E27FC236}">
                      <a16:creationId xmlns:a16="http://schemas.microsoft.com/office/drawing/2014/main" id="{F268B956-5DCB-43A4-A181-D7AF09FAEF32}"/>
                    </a:ext>
                  </a:extLst>
                </p:cNvPr>
                <p:cNvCxnSpPr/>
                <p:nvPr/>
              </p:nvCxnSpPr>
              <p:spPr bwMode="auto">
                <a:xfrm flipV="1">
                  <a:off x="1790131" y="5597110"/>
                  <a:ext cx="0" cy="309562"/>
                </a:xfrm>
                <a:prstGeom prst="line">
                  <a:avLst/>
                </a:prstGeom>
                <a:solidFill>
                  <a:schemeClr val="bg1"/>
                </a:solidFill>
                <a:ln w="635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22" name="Straight Connector 821">
                  <a:extLst>
                    <a:ext uri="{FF2B5EF4-FFF2-40B4-BE49-F238E27FC236}">
                      <a16:creationId xmlns:a16="http://schemas.microsoft.com/office/drawing/2014/main" id="{D4DA81CD-E826-44D8-9DD0-8A60D3032357}"/>
                    </a:ext>
                  </a:extLst>
                </p:cNvPr>
                <p:cNvCxnSpPr/>
                <p:nvPr/>
              </p:nvCxnSpPr>
              <p:spPr bwMode="auto">
                <a:xfrm flipH="1">
                  <a:off x="1526763" y="5722561"/>
                  <a:ext cx="259558" cy="0"/>
                </a:xfrm>
                <a:prstGeom prst="line">
                  <a:avLst/>
                </a:prstGeom>
                <a:solidFill>
                  <a:schemeClr val="bg1"/>
                </a:solidFill>
                <a:ln w="635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lg"/>
                  <a:tailEnd type="stealth" w="med" len="lg"/>
                </a:ln>
                <a:effectLst/>
              </p:spPr>
            </p:cxnSp>
            <p:cxnSp>
              <p:nvCxnSpPr>
                <p:cNvPr id="823" name="Straight Connector 822">
                  <a:extLst>
                    <a:ext uri="{FF2B5EF4-FFF2-40B4-BE49-F238E27FC236}">
                      <a16:creationId xmlns:a16="http://schemas.microsoft.com/office/drawing/2014/main" id="{C0617341-BF23-4062-BAAB-E3C8D9EEF338}"/>
                    </a:ext>
                  </a:extLst>
                </p:cNvPr>
                <p:cNvCxnSpPr/>
                <p:nvPr/>
              </p:nvCxnSpPr>
              <p:spPr bwMode="auto">
                <a:xfrm>
                  <a:off x="1795414" y="5723101"/>
                  <a:ext cx="259558" cy="0"/>
                </a:xfrm>
                <a:prstGeom prst="line">
                  <a:avLst/>
                </a:prstGeom>
                <a:solidFill>
                  <a:schemeClr val="bg1"/>
                </a:solidFill>
                <a:ln w="635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lg"/>
                  <a:tailEnd type="stealth" w="med" len="lg"/>
                </a:ln>
                <a:effectLst/>
              </p:spPr>
            </p:cxnSp>
            <p:sp>
              <p:nvSpPr>
                <p:cNvPr id="824" name="TextBox 823">
                  <a:extLst>
                    <a:ext uri="{FF2B5EF4-FFF2-40B4-BE49-F238E27FC236}">
                      <a16:creationId xmlns:a16="http://schemas.microsoft.com/office/drawing/2014/main" id="{70714697-166A-492D-AE64-01ED1E324938}"/>
                    </a:ext>
                  </a:extLst>
                </p:cNvPr>
                <p:cNvSpPr txBox="1"/>
                <p:nvPr/>
              </p:nvSpPr>
              <p:spPr>
                <a:xfrm>
                  <a:off x="2014565" y="5608350"/>
                  <a:ext cx="1156173" cy="436454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algn="l">
                    <a:lnSpc>
                      <a:spcPct val="80000"/>
                    </a:lnSpc>
                  </a:pPr>
                  <a:r>
                    <a:rPr lang="en-US" sz="794" b="1" i="1">
                      <a:latin typeface="+mj-lt"/>
                      <a:cs typeface="Calibri" pitchFamily="34" charset="0"/>
                    </a:rPr>
                    <a:t>Phase 3</a:t>
                  </a:r>
                </a:p>
              </p:txBody>
            </p:sp>
            <p:sp>
              <p:nvSpPr>
                <p:cNvPr id="825" name="TextBox 824">
                  <a:extLst>
                    <a:ext uri="{FF2B5EF4-FFF2-40B4-BE49-F238E27FC236}">
                      <a16:creationId xmlns:a16="http://schemas.microsoft.com/office/drawing/2014/main" id="{D896F3B8-73DF-42B2-9BBB-B09F4FFC6FF5}"/>
                    </a:ext>
                  </a:extLst>
                </p:cNvPr>
                <p:cNvSpPr txBox="1"/>
                <p:nvPr/>
              </p:nvSpPr>
              <p:spPr>
                <a:xfrm>
                  <a:off x="413826" y="5619319"/>
                  <a:ext cx="1156173" cy="436454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en-US" sz="794" b="1" i="1">
                      <a:latin typeface="+mj-lt"/>
                      <a:cs typeface="Calibri" pitchFamily="34" charset="0"/>
                    </a:rPr>
                    <a:t>Phase 2</a:t>
                  </a:r>
                </a:p>
              </p:txBody>
            </p:sp>
          </p:grpSp>
          <p:sp>
            <p:nvSpPr>
              <p:cNvPr id="688" name="Rectangle 687">
                <a:extLst>
                  <a:ext uri="{FF2B5EF4-FFF2-40B4-BE49-F238E27FC236}">
                    <a16:creationId xmlns:a16="http://schemas.microsoft.com/office/drawing/2014/main" id="{A045E3E3-3C43-4E87-AA57-0EE9D83EC149}"/>
                  </a:ext>
                </a:extLst>
              </p:cNvPr>
              <p:cNvSpPr/>
              <p:nvPr/>
            </p:nvSpPr>
            <p:spPr bwMode="auto">
              <a:xfrm>
                <a:off x="13692656" y="7234304"/>
                <a:ext cx="424030" cy="140493"/>
              </a:xfrm>
              <a:prstGeom prst="rect">
                <a:avLst/>
              </a:prstGeom>
              <a:solidFill>
                <a:schemeClr val="accent1">
                  <a:lumMod val="75000"/>
                  <a:alpha val="5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eaLnBrk="1" hangingPunct="1"/>
                <a:endParaRPr lang="en-US" sz="794">
                  <a:latin typeface="+mj-lt"/>
                </a:endParaRPr>
              </a:p>
            </p:txBody>
          </p:sp>
          <p:sp>
            <p:nvSpPr>
              <p:cNvPr id="689" name="Rectangle 688">
                <a:extLst>
                  <a:ext uri="{FF2B5EF4-FFF2-40B4-BE49-F238E27FC236}">
                    <a16:creationId xmlns:a16="http://schemas.microsoft.com/office/drawing/2014/main" id="{A1685AE1-E82B-4805-8E6A-1E4F71945EF4}"/>
                  </a:ext>
                </a:extLst>
              </p:cNvPr>
              <p:cNvSpPr/>
              <p:nvPr/>
            </p:nvSpPr>
            <p:spPr bwMode="auto">
              <a:xfrm>
                <a:off x="13692656" y="7419920"/>
                <a:ext cx="424030" cy="140493"/>
              </a:xfrm>
              <a:prstGeom prst="rect">
                <a:avLst/>
              </a:prstGeom>
              <a:solidFill>
                <a:srgbClr val="FF99FF">
                  <a:alpha val="80000"/>
                </a:srgb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eaLnBrk="1" hangingPunct="1"/>
                <a:endParaRPr lang="en-US" sz="794">
                  <a:latin typeface="+mj-lt"/>
                </a:endParaRPr>
              </a:p>
            </p:txBody>
          </p:sp>
          <p:cxnSp>
            <p:nvCxnSpPr>
              <p:cNvPr id="690" name="Straight Connector 689">
                <a:extLst>
                  <a:ext uri="{FF2B5EF4-FFF2-40B4-BE49-F238E27FC236}">
                    <a16:creationId xmlns:a16="http://schemas.microsoft.com/office/drawing/2014/main" id="{AA1325C0-10D6-4430-85BA-45884FAC4FE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868" y="6615704"/>
                <a:ext cx="722454" cy="0"/>
              </a:xfrm>
              <a:prstGeom prst="line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lg"/>
                <a:tailEnd type="stealth" w="med" len="lg"/>
              </a:ln>
              <a:effectLst/>
            </p:spPr>
          </p:cxnSp>
          <p:sp>
            <p:nvSpPr>
              <p:cNvPr id="691" name="TextBox 690">
                <a:extLst>
                  <a:ext uri="{FF2B5EF4-FFF2-40B4-BE49-F238E27FC236}">
                    <a16:creationId xmlns:a16="http://schemas.microsoft.com/office/drawing/2014/main" id="{A30C4C9E-EFA7-4C64-9DD5-96B9BC79FF2F}"/>
                  </a:ext>
                </a:extLst>
              </p:cNvPr>
              <p:cNvSpPr txBox="1"/>
              <p:nvPr/>
            </p:nvSpPr>
            <p:spPr>
              <a:xfrm>
                <a:off x="571421" y="6084861"/>
                <a:ext cx="1428683" cy="458544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794" b="1">
                    <a:latin typeface="+mj-lt"/>
                    <a:cs typeface="Calibri" pitchFamily="34" charset="0"/>
                  </a:rPr>
                  <a:t>Segment 9</a:t>
                </a:r>
              </a:p>
            </p:txBody>
          </p:sp>
          <p:cxnSp>
            <p:nvCxnSpPr>
              <p:cNvPr id="805" name="Straight Connector 804">
                <a:extLst>
                  <a:ext uri="{FF2B5EF4-FFF2-40B4-BE49-F238E27FC236}">
                    <a16:creationId xmlns:a16="http://schemas.microsoft.com/office/drawing/2014/main" id="{03DB6214-0E74-4100-8041-4FC63A4EC30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96369" y="6619807"/>
                <a:ext cx="817200" cy="0"/>
              </a:xfrm>
              <a:prstGeom prst="line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stealth" w="med" len="lg"/>
                <a:tailEnd type="stealth" w="med" len="lg"/>
              </a:ln>
              <a:effectLst/>
            </p:spPr>
          </p:cxnSp>
          <p:sp>
            <p:nvSpPr>
              <p:cNvPr id="806" name="TextBox 805">
                <a:extLst>
                  <a:ext uri="{FF2B5EF4-FFF2-40B4-BE49-F238E27FC236}">
                    <a16:creationId xmlns:a16="http://schemas.microsoft.com/office/drawing/2014/main" id="{EDAD30D1-67E5-467C-A841-25ABE66D8F5F}"/>
                  </a:ext>
                </a:extLst>
              </p:cNvPr>
              <p:cNvSpPr txBox="1"/>
              <p:nvPr/>
            </p:nvSpPr>
            <p:spPr>
              <a:xfrm>
                <a:off x="1591423" y="6089338"/>
                <a:ext cx="1617641" cy="45854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794" b="1">
                    <a:latin typeface="+mj-lt"/>
                    <a:cs typeface="Calibri" pitchFamily="34" charset="0"/>
                  </a:rPr>
                  <a:t>Segment 10</a:t>
                </a:r>
              </a:p>
            </p:txBody>
          </p:sp>
          <p:cxnSp>
            <p:nvCxnSpPr>
              <p:cNvPr id="807" name="Straight Connector 806">
                <a:extLst>
                  <a:ext uri="{FF2B5EF4-FFF2-40B4-BE49-F238E27FC236}">
                    <a16:creationId xmlns:a16="http://schemas.microsoft.com/office/drawing/2014/main" id="{783E6CDA-3285-4F96-B0D2-5342A1DBA69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690591" y="6528816"/>
                <a:ext cx="0" cy="438912"/>
              </a:xfrm>
              <a:prstGeom prst="line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08" name="Rectangle 807">
                <a:extLst>
                  <a:ext uri="{FF2B5EF4-FFF2-40B4-BE49-F238E27FC236}">
                    <a16:creationId xmlns:a16="http://schemas.microsoft.com/office/drawing/2014/main" id="{05CC9880-5BDC-4B38-B619-30784BD21435}"/>
                  </a:ext>
                </a:extLst>
              </p:cNvPr>
              <p:cNvSpPr/>
              <p:nvPr/>
            </p:nvSpPr>
            <p:spPr bwMode="auto">
              <a:xfrm>
                <a:off x="2147020" y="7624653"/>
                <a:ext cx="73152" cy="277207"/>
              </a:xfrm>
              <a:prstGeom prst="rect">
                <a:avLst/>
              </a:prstGeom>
              <a:solidFill>
                <a:schemeClr val="tx1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40341" tIns="20171" rIns="40341" bIns="20171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40338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530">
                  <a:latin typeface="+mj-lt"/>
                </a:endParaRPr>
              </a:p>
            </p:txBody>
          </p:sp>
          <p:sp>
            <p:nvSpPr>
              <p:cNvPr id="809" name="Rectangle 808">
                <a:extLst>
                  <a:ext uri="{FF2B5EF4-FFF2-40B4-BE49-F238E27FC236}">
                    <a16:creationId xmlns:a16="http://schemas.microsoft.com/office/drawing/2014/main" id="{E2EDCDC2-3577-403F-BBE1-40002CA30EFF}"/>
                  </a:ext>
                </a:extLst>
              </p:cNvPr>
              <p:cNvSpPr/>
              <p:nvPr/>
            </p:nvSpPr>
            <p:spPr bwMode="auto">
              <a:xfrm>
                <a:off x="1234110" y="7807533"/>
                <a:ext cx="73152" cy="277207"/>
              </a:xfrm>
              <a:prstGeom prst="rect">
                <a:avLst/>
              </a:prstGeom>
              <a:solidFill>
                <a:schemeClr val="tx1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40341" tIns="20171" rIns="40341" bIns="20171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40338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530">
                  <a:latin typeface="+mj-lt"/>
                </a:endParaRPr>
              </a:p>
            </p:txBody>
          </p:sp>
          <p:sp>
            <p:nvSpPr>
              <p:cNvPr id="810" name="TextBox 809">
                <a:extLst>
                  <a:ext uri="{FF2B5EF4-FFF2-40B4-BE49-F238E27FC236}">
                    <a16:creationId xmlns:a16="http://schemas.microsoft.com/office/drawing/2014/main" id="{9958901E-C4BB-4D53-8633-D5F4372F250B}"/>
                  </a:ext>
                </a:extLst>
              </p:cNvPr>
              <p:cNvSpPr txBox="1"/>
              <p:nvPr/>
            </p:nvSpPr>
            <p:spPr>
              <a:xfrm>
                <a:off x="5778968" y="8714231"/>
                <a:ext cx="1472284" cy="436454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794" b="1" i="1">
                    <a:latin typeface="+mj-lt"/>
                    <a:cs typeface="Calibri" pitchFamily="34" charset="0"/>
                  </a:rPr>
                  <a:t>Phase 3B-2</a:t>
                </a:r>
              </a:p>
            </p:txBody>
          </p:sp>
          <p:sp>
            <p:nvSpPr>
              <p:cNvPr id="811" name="Left Brace 810">
                <a:extLst>
                  <a:ext uri="{FF2B5EF4-FFF2-40B4-BE49-F238E27FC236}">
                    <a16:creationId xmlns:a16="http://schemas.microsoft.com/office/drawing/2014/main" id="{558FEBF1-ADBE-4B52-AD00-94156DBD16F3}"/>
                  </a:ext>
                </a:extLst>
              </p:cNvPr>
              <p:cNvSpPr/>
              <p:nvPr/>
            </p:nvSpPr>
            <p:spPr bwMode="auto">
              <a:xfrm rot="16200000">
                <a:off x="6125480" y="7063920"/>
                <a:ext cx="112051" cy="3099349"/>
              </a:xfrm>
              <a:prstGeom prst="leftBrace">
                <a:avLst>
                  <a:gd name="adj1" fmla="val 48591"/>
                  <a:gd name="adj2" fmla="val 50000"/>
                </a:avLst>
              </a:prstGeom>
              <a:solidFill>
                <a:schemeClr val="bg1"/>
              </a:solidFill>
              <a:ln w="635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794">
                  <a:latin typeface="+mj-lt"/>
                </a:endParaRPr>
              </a:p>
            </p:txBody>
          </p:sp>
          <p:sp>
            <p:nvSpPr>
              <p:cNvPr id="812" name="TextBox 811">
                <a:extLst>
                  <a:ext uri="{FF2B5EF4-FFF2-40B4-BE49-F238E27FC236}">
                    <a16:creationId xmlns:a16="http://schemas.microsoft.com/office/drawing/2014/main" id="{A8EA41A3-09DE-49B0-8CB9-C5C462997E77}"/>
                  </a:ext>
                </a:extLst>
              </p:cNvPr>
              <p:cNvSpPr txBox="1"/>
              <p:nvPr/>
            </p:nvSpPr>
            <p:spPr>
              <a:xfrm>
                <a:off x="3402263" y="6055408"/>
                <a:ext cx="1334509" cy="43645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794" b="1" i="1">
                    <a:latin typeface="+mj-lt"/>
                    <a:cs typeface="Calibri" pitchFamily="34" charset="0"/>
                  </a:rPr>
                  <a:t>Phase 3C</a:t>
                </a:r>
              </a:p>
            </p:txBody>
          </p:sp>
          <p:sp>
            <p:nvSpPr>
              <p:cNvPr id="813" name="Left Brace 812">
                <a:extLst>
                  <a:ext uri="{FF2B5EF4-FFF2-40B4-BE49-F238E27FC236}">
                    <a16:creationId xmlns:a16="http://schemas.microsoft.com/office/drawing/2014/main" id="{B3B88ED3-59EF-4819-AAB5-08D4A972C69E}"/>
                  </a:ext>
                </a:extLst>
              </p:cNvPr>
              <p:cNvSpPr/>
              <p:nvPr/>
            </p:nvSpPr>
            <p:spPr bwMode="auto">
              <a:xfrm rot="16200000">
                <a:off x="3886815" y="4198980"/>
                <a:ext cx="82296" cy="3702005"/>
              </a:xfrm>
              <a:prstGeom prst="leftBrace">
                <a:avLst>
                  <a:gd name="adj1" fmla="val 48591"/>
                  <a:gd name="adj2" fmla="val 50000"/>
                </a:avLst>
              </a:prstGeom>
              <a:solidFill>
                <a:schemeClr val="bg1"/>
              </a:solidFill>
              <a:ln w="635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794">
                  <a:latin typeface="+mj-lt"/>
                </a:endParaRPr>
              </a:p>
            </p:txBody>
          </p:sp>
          <p:grpSp>
            <p:nvGrpSpPr>
              <p:cNvPr id="814" name="Group 813">
                <a:extLst>
                  <a:ext uri="{FF2B5EF4-FFF2-40B4-BE49-F238E27FC236}">
                    <a16:creationId xmlns:a16="http://schemas.microsoft.com/office/drawing/2014/main" id="{FE43C950-C47F-4E4E-8C7E-49B96057AE73}"/>
                  </a:ext>
                </a:extLst>
              </p:cNvPr>
              <p:cNvGrpSpPr/>
              <p:nvPr/>
            </p:nvGrpSpPr>
            <p:grpSpPr>
              <a:xfrm>
                <a:off x="5849236" y="5726586"/>
                <a:ext cx="8328306" cy="836188"/>
                <a:chOff x="5849236" y="5726586"/>
                <a:chExt cx="8328306" cy="836188"/>
              </a:xfrm>
            </p:grpSpPr>
            <p:sp>
              <p:nvSpPr>
                <p:cNvPr id="815" name="Left Brace 814">
                  <a:extLst>
                    <a:ext uri="{FF2B5EF4-FFF2-40B4-BE49-F238E27FC236}">
                      <a16:creationId xmlns:a16="http://schemas.microsoft.com/office/drawing/2014/main" id="{2421723A-F192-4D3F-BB00-466F00D17B5C}"/>
                    </a:ext>
                  </a:extLst>
                </p:cNvPr>
                <p:cNvSpPr/>
                <p:nvPr/>
              </p:nvSpPr>
              <p:spPr bwMode="auto">
                <a:xfrm rot="16200000">
                  <a:off x="9963396" y="1889044"/>
                  <a:ext cx="82296" cy="8310615"/>
                </a:xfrm>
                <a:prstGeom prst="leftBrace">
                  <a:avLst>
                    <a:gd name="adj1" fmla="val 48591"/>
                    <a:gd name="adj2" fmla="val 50000"/>
                  </a:avLst>
                </a:prstGeom>
                <a:solidFill>
                  <a:schemeClr val="bg1"/>
                </a:solidFill>
                <a:ln w="635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 sz="794">
                    <a:latin typeface="+mj-lt"/>
                  </a:endParaRPr>
                </a:p>
              </p:txBody>
            </p:sp>
            <p:sp>
              <p:nvSpPr>
                <p:cNvPr id="816" name="TextBox 815">
                  <a:extLst>
                    <a:ext uri="{FF2B5EF4-FFF2-40B4-BE49-F238E27FC236}">
                      <a16:creationId xmlns:a16="http://schemas.microsoft.com/office/drawing/2014/main" id="{CB2B34FA-CD30-4588-A8A6-341C797A8682}"/>
                    </a:ext>
                  </a:extLst>
                </p:cNvPr>
                <p:cNvSpPr txBox="1"/>
                <p:nvPr/>
              </p:nvSpPr>
              <p:spPr>
                <a:xfrm>
                  <a:off x="9759683" y="6126320"/>
                  <a:ext cx="1294244" cy="436454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sz="794" b="1" i="1">
                      <a:latin typeface="+mj-lt"/>
                      <a:cs typeface="Calibri" pitchFamily="34" charset="0"/>
                    </a:rPr>
                    <a:t>Phase 3A</a:t>
                  </a:r>
                </a:p>
              </p:txBody>
            </p:sp>
            <p:sp>
              <p:nvSpPr>
                <p:cNvPr id="817" name="TextBox 816">
                  <a:extLst>
                    <a:ext uri="{FF2B5EF4-FFF2-40B4-BE49-F238E27FC236}">
                      <a16:creationId xmlns:a16="http://schemas.microsoft.com/office/drawing/2014/main" id="{3FED54BE-4C0E-46AD-9F97-EBCBE8A27A5D}"/>
                    </a:ext>
                  </a:extLst>
                </p:cNvPr>
                <p:cNvSpPr txBox="1"/>
                <p:nvPr/>
              </p:nvSpPr>
              <p:spPr>
                <a:xfrm>
                  <a:off x="7233188" y="5726586"/>
                  <a:ext cx="1014465" cy="335442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sz="441" b="1" i="1">
                      <a:latin typeface="+mj-lt"/>
                      <a:cs typeface="Calibri" pitchFamily="34" charset="0"/>
                    </a:rPr>
                    <a:t>Phase 3A-1</a:t>
                  </a:r>
                </a:p>
              </p:txBody>
            </p:sp>
            <p:cxnSp>
              <p:nvCxnSpPr>
                <p:cNvPr id="818" name="Straight Connector 817">
                  <a:extLst>
                    <a:ext uri="{FF2B5EF4-FFF2-40B4-BE49-F238E27FC236}">
                      <a16:creationId xmlns:a16="http://schemas.microsoft.com/office/drawing/2014/main" id="{7BD279B7-1745-42C2-8B3E-3BEFBDC8841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5909727" y="5915231"/>
                  <a:ext cx="3777852" cy="0"/>
                </a:xfrm>
                <a:prstGeom prst="line">
                  <a:avLst/>
                </a:prstGeom>
                <a:solidFill>
                  <a:schemeClr val="bg1"/>
                </a:solidFill>
                <a:ln w="635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stealth" w="med" len="lg"/>
                  <a:tailEnd type="stealth" w="med" len="lg"/>
                </a:ln>
                <a:effectLst/>
              </p:spPr>
            </p:cxnSp>
            <p:cxnSp>
              <p:nvCxnSpPr>
                <p:cNvPr id="819" name="Straight Connector 818">
                  <a:extLst>
                    <a:ext uri="{FF2B5EF4-FFF2-40B4-BE49-F238E27FC236}">
                      <a16:creationId xmlns:a16="http://schemas.microsoft.com/office/drawing/2014/main" id="{356AB262-ED10-4391-8304-0D96BA5BEBF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9675234" y="5915231"/>
                  <a:ext cx="4502308" cy="0"/>
                </a:xfrm>
                <a:prstGeom prst="line">
                  <a:avLst/>
                </a:prstGeom>
                <a:solidFill>
                  <a:schemeClr val="bg1"/>
                </a:solidFill>
                <a:ln w="635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stealth" w="med" len="lg"/>
                  <a:tailEnd type="stealth" w="med" len="lg"/>
                </a:ln>
                <a:effectLst/>
              </p:spPr>
            </p:cxnSp>
            <p:sp>
              <p:nvSpPr>
                <p:cNvPr id="820" name="TextBox 819">
                  <a:extLst>
                    <a:ext uri="{FF2B5EF4-FFF2-40B4-BE49-F238E27FC236}">
                      <a16:creationId xmlns:a16="http://schemas.microsoft.com/office/drawing/2014/main" id="{0CD512A2-9077-45AE-AFDD-AF28AC4D4CA2}"/>
                    </a:ext>
                  </a:extLst>
                </p:cNvPr>
                <p:cNvSpPr txBox="1"/>
                <p:nvPr/>
              </p:nvSpPr>
              <p:spPr>
                <a:xfrm>
                  <a:off x="11926014" y="5727053"/>
                  <a:ext cx="1014465" cy="335442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sz="441" b="1" i="1">
                      <a:latin typeface="+mj-lt"/>
                      <a:cs typeface="Calibri" pitchFamily="34" charset="0"/>
                    </a:rPr>
                    <a:t>Phase 3A-2</a:t>
                  </a:r>
                </a:p>
              </p:txBody>
            </p:sp>
          </p:grpSp>
        </p:grpSp>
        <p:grpSp>
          <p:nvGrpSpPr>
            <p:cNvPr id="275" name="Group 274">
              <a:extLst>
                <a:ext uri="{FF2B5EF4-FFF2-40B4-BE49-F238E27FC236}">
                  <a16:creationId xmlns:a16="http://schemas.microsoft.com/office/drawing/2014/main" id="{8DAAAC21-00E5-459B-B498-01FE76441C78}"/>
                </a:ext>
              </a:extLst>
            </p:cNvPr>
            <p:cNvGrpSpPr/>
            <p:nvPr/>
          </p:nvGrpSpPr>
          <p:grpSpPr>
            <a:xfrm flipH="1">
              <a:off x="5384075" y="1323109"/>
              <a:ext cx="84044" cy="251287"/>
              <a:chOff x="11334750" y="1917700"/>
              <a:chExt cx="190500" cy="569584"/>
            </a:xfrm>
          </p:grpSpPr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ABAB41E9-FB5F-4FA4-869D-B88BD9B3DA80}"/>
                  </a:ext>
                </a:extLst>
              </p:cNvPr>
              <p:cNvCxnSpPr/>
              <p:nvPr/>
            </p:nvCxnSpPr>
            <p:spPr bwMode="auto">
              <a:xfrm flipV="1">
                <a:off x="11334750" y="1917700"/>
                <a:ext cx="190500" cy="190500"/>
              </a:xfrm>
              <a:prstGeom prst="line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4637880A-56AE-4C77-B870-89CA9E0B73A3}"/>
                  </a:ext>
                </a:extLst>
              </p:cNvPr>
              <p:cNvCxnSpPr/>
              <p:nvPr/>
            </p:nvCxnSpPr>
            <p:spPr bwMode="auto">
              <a:xfrm>
                <a:off x="11334750" y="2296784"/>
                <a:ext cx="190500" cy="190500"/>
              </a:xfrm>
              <a:prstGeom prst="line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345815F9-5C10-4D78-81FE-2D12CAD13F6F}"/>
                </a:ext>
              </a:extLst>
            </p:cNvPr>
            <p:cNvGrpSpPr/>
            <p:nvPr/>
          </p:nvGrpSpPr>
          <p:grpSpPr>
            <a:xfrm>
              <a:off x="5269519" y="1261340"/>
              <a:ext cx="235962" cy="370376"/>
              <a:chOff x="6075055" y="2000256"/>
              <a:chExt cx="534847" cy="839520"/>
            </a:xfrm>
          </p:grpSpPr>
          <p:sp>
            <p:nvSpPr>
              <p:cNvPr id="286" name="TextBox 285">
                <a:extLst>
                  <a:ext uri="{FF2B5EF4-FFF2-40B4-BE49-F238E27FC236}">
                    <a16:creationId xmlns:a16="http://schemas.microsoft.com/office/drawing/2014/main" id="{7C61649F-D0A4-48D2-87E2-72226C6C4416}"/>
                  </a:ext>
                </a:extLst>
              </p:cNvPr>
              <p:cNvSpPr txBox="1"/>
              <p:nvPr/>
            </p:nvSpPr>
            <p:spPr>
              <a:xfrm>
                <a:off x="6075055" y="2000256"/>
                <a:ext cx="534847" cy="45854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794" b="1">
                    <a:solidFill>
                      <a:srgbClr val="FF0000"/>
                    </a:solidFill>
                    <a:latin typeface="+mj-lt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287" name="TextBox 286">
                <a:extLst>
                  <a:ext uri="{FF2B5EF4-FFF2-40B4-BE49-F238E27FC236}">
                    <a16:creationId xmlns:a16="http://schemas.microsoft.com/office/drawing/2014/main" id="{55205F30-FD99-4AB9-9154-C3692203F3D7}"/>
                  </a:ext>
                </a:extLst>
              </p:cNvPr>
              <p:cNvSpPr txBox="1"/>
              <p:nvPr/>
            </p:nvSpPr>
            <p:spPr>
              <a:xfrm>
                <a:off x="6075055" y="2381231"/>
                <a:ext cx="534847" cy="45854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794" b="1">
                    <a:solidFill>
                      <a:srgbClr val="FF0000"/>
                    </a:solidFill>
                    <a:latin typeface="+mj-lt"/>
                    <a:cs typeface="Calibri" pitchFamily="34" charset="0"/>
                  </a:rPr>
                  <a:t>2</a:t>
                </a:r>
              </a:p>
            </p:txBody>
          </p:sp>
        </p:grp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F6A45771-5F43-4EEF-9177-FEF30D19192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827063" y="1269714"/>
              <a:ext cx="160118" cy="134699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8" name="TextBox 277">
              <a:extLst>
                <a:ext uri="{FF2B5EF4-FFF2-40B4-BE49-F238E27FC236}">
                  <a16:creationId xmlns:a16="http://schemas.microsoft.com/office/drawing/2014/main" id="{57D1FEC9-48B0-47FF-AD10-94DCB9DD3A42}"/>
                </a:ext>
              </a:extLst>
            </p:cNvPr>
            <p:cNvSpPr txBox="1"/>
            <p:nvPr/>
          </p:nvSpPr>
          <p:spPr>
            <a:xfrm>
              <a:off x="4593163" y="1216132"/>
              <a:ext cx="432623" cy="20236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97">
                  <a:latin typeface="+mj-lt"/>
                </a:rPr>
                <a:t>Turnpike ELs</a:t>
              </a:r>
            </a:p>
          </p:txBody>
        </p:sp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5E8EF80D-0B22-4831-BEEE-E6B7A92769FD}"/>
                </a:ext>
              </a:extLst>
            </p:cNvPr>
            <p:cNvGrpSpPr/>
            <p:nvPr/>
          </p:nvGrpSpPr>
          <p:grpSpPr>
            <a:xfrm>
              <a:off x="4716410" y="1267464"/>
              <a:ext cx="257067" cy="370376"/>
              <a:chOff x="5973414" y="2000256"/>
              <a:chExt cx="582678" cy="839520"/>
            </a:xfrm>
          </p:grpSpPr>
          <p:sp>
            <p:nvSpPr>
              <p:cNvPr id="284" name="TextBox 283">
                <a:extLst>
                  <a:ext uri="{FF2B5EF4-FFF2-40B4-BE49-F238E27FC236}">
                    <a16:creationId xmlns:a16="http://schemas.microsoft.com/office/drawing/2014/main" id="{4DBC87CC-3CBD-438A-BEFA-A326C6F4829E}"/>
                  </a:ext>
                </a:extLst>
              </p:cNvPr>
              <p:cNvSpPr txBox="1"/>
              <p:nvPr/>
            </p:nvSpPr>
            <p:spPr>
              <a:xfrm>
                <a:off x="5973414" y="2000256"/>
                <a:ext cx="534849" cy="45854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794" b="1">
                    <a:solidFill>
                      <a:srgbClr val="FF0000"/>
                    </a:solidFill>
                    <a:latin typeface="+mj-lt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285" name="TextBox 284">
                <a:extLst>
                  <a:ext uri="{FF2B5EF4-FFF2-40B4-BE49-F238E27FC236}">
                    <a16:creationId xmlns:a16="http://schemas.microsoft.com/office/drawing/2014/main" id="{E3D7A09D-146A-4860-A063-EB50CD46F742}"/>
                  </a:ext>
                </a:extLst>
              </p:cNvPr>
              <p:cNvSpPr txBox="1"/>
              <p:nvPr/>
            </p:nvSpPr>
            <p:spPr>
              <a:xfrm>
                <a:off x="6021244" y="2381231"/>
                <a:ext cx="534848" cy="45854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794" b="1">
                    <a:solidFill>
                      <a:srgbClr val="FF0000"/>
                    </a:solidFill>
                    <a:latin typeface="+mj-lt"/>
                    <a:cs typeface="Calibri" pitchFamily="34" charset="0"/>
                  </a:rPr>
                  <a:t>2</a:t>
                </a:r>
              </a:p>
            </p:txBody>
          </p:sp>
        </p:grp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7D3DA424-BAF9-4109-8285-8792B07BC37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114506" y="1191789"/>
              <a:ext cx="134750" cy="219025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id="{4230B257-36CF-4679-A6D0-8308CA5590F1}"/>
                </a:ext>
              </a:extLst>
            </p:cNvPr>
            <p:cNvSpPr txBox="1"/>
            <p:nvPr/>
          </p:nvSpPr>
          <p:spPr>
            <a:xfrm>
              <a:off x="4983338" y="1152185"/>
              <a:ext cx="456091" cy="20236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97">
                  <a:latin typeface="+mj-lt"/>
                </a:rPr>
                <a:t>SR 826 EW ELs</a:t>
              </a:r>
            </a:p>
          </p:txBody>
        </p: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60D99F14-0C93-4E65-AAE5-38C3C222298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114506" y="1490660"/>
              <a:ext cx="144013" cy="220413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D28AF2A4-31DA-425E-A555-7E18BEA2CAFF}"/>
                </a:ext>
              </a:extLst>
            </p:cNvPr>
            <p:cNvSpPr txBox="1"/>
            <p:nvPr/>
          </p:nvSpPr>
          <p:spPr>
            <a:xfrm>
              <a:off x="4973538" y="1679789"/>
              <a:ext cx="494581" cy="14734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97">
                  <a:latin typeface="+mj-lt"/>
                </a:rPr>
                <a:t>SR 826 EW ELs</a:t>
              </a:r>
            </a:p>
          </p:txBody>
        </p:sp>
      </p:grpSp>
      <p:sp>
        <p:nvSpPr>
          <p:cNvPr id="1009" name="Rectangle 1008">
            <a:extLst>
              <a:ext uri="{FF2B5EF4-FFF2-40B4-BE49-F238E27FC236}">
                <a16:creationId xmlns:a16="http://schemas.microsoft.com/office/drawing/2014/main" id="{0B6EE711-2CC6-44C6-A3A6-1D31BA7A2764}"/>
              </a:ext>
            </a:extLst>
          </p:cNvPr>
          <p:cNvSpPr/>
          <p:nvPr/>
        </p:nvSpPr>
        <p:spPr bwMode="auto">
          <a:xfrm>
            <a:off x="5889339" y="1468916"/>
            <a:ext cx="38847" cy="182880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0341" tIns="20171" rIns="40341" bIns="20171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40338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30">
              <a:latin typeface="+mj-lt"/>
            </a:endParaRPr>
          </a:p>
        </p:txBody>
      </p:sp>
      <p:sp>
        <p:nvSpPr>
          <p:cNvPr id="1010" name="Rectangle 1009">
            <a:extLst>
              <a:ext uri="{FF2B5EF4-FFF2-40B4-BE49-F238E27FC236}">
                <a16:creationId xmlns:a16="http://schemas.microsoft.com/office/drawing/2014/main" id="{1FA76BE8-9D30-4C02-B15D-3CC33E38386B}"/>
              </a:ext>
            </a:extLst>
          </p:cNvPr>
          <p:cNvSpPr/>
          <p:nvPr/>
        </p:nvSpPr>
        <p:spPr bwMode="auto">
          <a:xfrm>
            <a:off x="2227266" y="1545062"/>
            <a:ext cx="38847" cy="144175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0341" tIns="20171" rIns="40341" bIns="20171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40338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30">
              <a:latin typeface="+mj-lt"/>
            </a:endParaRPr>
          </a:p>
        </p:txBody>
      </p:sp>
      <p:sp>
        <p:nvSpPr>
          <p:cNvPr id="1011" name="Rectangle 1010">
            <a:extLst>
              <a:ext uri="{FF2B5EF4-FFF2-40B4-BE49-F238E27FC236}">
                <a16:creationId xmlns:a16="http://schemas.microsoft.com/office/drawing/2014/main" id="{458F9386-2C97-4119-8B52-453B3CC90064}"/>
              </a:ext>
            </a:extLst>
          </p:cNvPr>
          <p:cNvSpPr/>
          <p:nvPr/>
        </p:nvSpPr>
        <p:spPr bwMode="auto">
          <a:xfrm>
            <a:off x="7097251" y="1541780"/>
            <a:ext cx="38847" cy="137160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0341" tIns="20171" rIns="40341" bIns="20171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40338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30">
              <a:latin typeface="+mj-lt"/>
            </a:endParaRPr>
          </a:p>
        </p:txBody>
      </p:sp>
      <p:sp>
        <p:nvSpPr>
          <p:cNvPr id="476" name="Slide Number Placeholder 4">
            <a:extLst>
              <a:ext uri="{FF2B5EF4-FFF2-40B4-BE49-F238E27FC236}">
                <a16:creationId xmlns:a16="http://schemas.microsoft.com/office/drawing/2014/main" id="{78F407BC-0722-4BBD-8F6E-585C43CF9C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4857428"/>
            <a:ext cx="586740" cy="258659"/>
          </a:xfrm>
        </p:spPr>
        <p:txBody>
          <a:bodyPr/>
          <a:lstStyle/>
          <a:p>
            <a:r>
              <a:rPr lang="en-US" b="1" dirty="0"/>
              <a:t>  </a:t>
            </a:r>
            <a:fld id="{75472711-4FCB-2141-A321-C0607E714264}" type="slidenum">
              <a:rPr lang="en-US" b="1" smtClean="0"/>
              <a:pPr/>
              <a:t>14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6279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2018 Study </a:t>
            </a:r>
            <a:r>
              <a:rPr altLang="en-US" dirty="0"/>
              <a:t>Methodology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8000" y="602614"/>
            <a:ext cx="8178800" cy="4152265"/>
          </a:xfrm>
        </p:spPr>
        <p:txBody>
          <a:bodyPr>
            <a:normAutofit fontScale="25000" lnSpcReduction="20000"/>
          </a:bodyPr>
          <a:lstStyle/>
          <a:p>
            <a:pPr fontAlgn="base">
              <a:lnSpc>
                <a:spcPct val="110000"/>
              </a:lnSpc>
              <a:spcAft>
                <a:spcPts val="450"/>
              </a:spcAft>
            </a:pPr>
            <a:r>
              <a:rPr lang="en-US" altLang="en-US" sz="8000" dirty="0"/>
              <a:t>Base year (2017) ELToD model calibration</a:t>
            </a:r>
          </a:p>
          <a:p>
            <a:pPr marL="685800" lvl="1" indent="-227013" fontAlgn="base">
              <a:lnSpc>
                <a:spcPct val="110000"/>
              </a:lnSpc>
              <a:spcAft>
                <a:spcPts val="450"/>
              </a:spcAft>
            </a:pPr>
            <a:r>
              <a:rPr lang="en-US" sz="8000" dirty="0"/>
              <a:t>Reviewed hourly traffic counts on ramp and mainline locations from FDOT’s website; screenline counts were added</a:t>
            </a:r>
          </a:p>
          <a:p>
            <a:pPr marL="685800" lvl="1" indent="-227013" fontAlgn="base">
              <a:lnSpc>
                <a:spcPct val="110000"/>
              </a:lnSpc>
              <a:spcAft>
                <a:spcPts val="450"/>
              </a:spcAft>
            </a:pPr>
            <a:r>
              <a:rPr lang="en-US" sz="8000" dirty="0"/>
              <a:t>Developed updated detailed count profile for 95-Express/595-Express (including detailed count patterns at GGI), and profile along I-75/SR 826 </a:t>
            </a:r>
          </a:p>
          <a:p>
            <a:pPr marL="685800" lvl="2" indent="-227013" fontAlgn="base">
              <a:lnSpc>
                <a:spcPct val="110000"/>
              </a:lnSpc>
              <a:spcAft>
                <a:spcPts val="450"/>
              </a:spcAft>
            </a:pPr>
            <a:r>
              <a:rPr lang="en-US" sz="7800" dirty="0"/>
              <a:t>Several iterations of Origin/Destination Matrix Estimation (ODME) and model calibration performed</a:t>
            </a:r>
          </a:p>
          <a:p>
            <a:pPr marL="1143000" lvl="3" fontAlgn="base">
              <a:lnSpc>
                <a:spcPct val="110000"/>
              </a:lnSpc>
              <a:spcAft>
                <a:spcPts val="450"/>
              </a:spcAft>
            </a:pPr>
            <a:r>
              <a:rPr lang="en-US" sz="7800" dirty="0"/>
              <a:t>ODME included 8 network wide screenlines</a:t>
            </a:r>
          </a:p>
          <a:p>
            <a:pPr lvl="1" fontAlgn="base">
              <a:lnSpc>
                <a:spcPct val="110000"/>
              </a:lnSpc>
              <a:spcAft>
                <a:spcPts val="450"/>
              </a:spcAft>
            </a:pPr>
            <a:endParaRPr lang="en-US" sz="8000" dirty="0"/>
          </a:p>
          <a:p>
            <a:pPr marL="628650" lvl="1" fontAlgn="base">
              <a:lnSpc>
                <a:spcPct val="110000"/>
              </a:lnSpc>
              <a:spcAft>
                <a:spcPts val="450"/>
              </a:spcAft>
            </a:pPr>
            <a:endParaRPr lang="en-US" sz="8000" dirty="0"/>
          </a:p>
          <a:p>
            <a:pPr eaLnBrk="1" hangingPunct="1">
              <a:spcBef>
                <a:spcPct val="0"/>
              </a:spcBef>
              <a:buClr>
                <a:srgbClr val="0D6FBD"/>
              </a:buClr>
              <a:defRPr/>
            </a:pPr>
            <a:endParaRPr lang="en-US" altLang="en-US" sz="975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0994E13-673A-445E-AD52-AC273749FA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FD3B7A-34D3-45F0-99D8-56477699BF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964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2018 Study Methodology (Cont'd)</a:t>
            </a:r>
            <a:endParaRPr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8000" y="688143"/>
            <a:ext cx="8178800" cy="4073268"/>
          </a:xfrm>
        </p:spPr>
        <p:txBody>
          <a:bodyPr>
            <a:normAutofit fontScale="25000" lnSpcReduction="20000"/>
          </a:bodyPr>
          <a:lstStyle/>
          <a:p>
            <a:pPr marL="287338" lvl="1" fontAlgn="base">
              <a:lnSpc>
                <a:spcPct val="110000"/>
              </a:lnSpc>
              <a:spcAft>
                <a:spcPts val="450"/>
              </a:spcAft>
            </a:pPr>
            <a:r>
              <a:rPr lang="en-US" sz="8000" dirty="0"/>
              <a:t>24 different ELToD calibration runs</a:t>
            </a:r>
          </a:p>
          <a:p>
            <a:pPr marL="685800" lvl="2" fontAlgn="base">
              <a:lnSpc>
                <a:spcPct val="110000"/>
              </a:lnSpc>
              <a:spcAft>
                <a:spcPts val="450"/>
              </a:spcAft>
            </a:pPr>
            <a:r>
              <a:rPr lang="en-US" altLang="en-US" sz="8000" dirty="0"/>
              <a:t>Toll Constants at each Decision Making Node were updated for every 15-min for all model years. </a:t>
            </a:r>
          </a:p>
          <a:p>
            <a:pPr marL="685800" lvl="2" fontAlgn="base">
              <a:lnSpc>
                <a:spcPct val="110000"/>
              </a:lnSpc>
              <a:spcAft>
                <a:spcPts val="450"/>
              </a:spcAft>
            </a:pPr>
            <a:r>
              <a:rPr lang="en-US" sz="8000" dirty="0"/>
              <a:t>Toll Pricing Curves updated</a:t>
            </a:r>
          </a:p>
          <a:p>
            <a:pPr marL="685800" lvl="2" fontAlgn="base">
              <a:lnSpc>
                <a:spcPct val="110000"/>
              </a:lnSpc>
              <a:spcAft>
                <a:spcPts val="450"/>
              </a:spcAft>
            </a:pPr>
            <a:r>
              <a:rPr lang="en-US" sz="8000" dirty="0"/>
              <a:t>Speeds/capacities on arterials updated</a:t>
            </a:r>
          </a:p>
          <a:p>
            <a:pPr marL="685800" lvl="2" fontAlgn="base">
              <a:lnSpc>
                <a:spcPct val="110000"/>
              </a:lnSpc>
              <a:spcAft>
                <a:spcPts val="450"/>
              </a:spcAft>
              <a:defRPr/>
            </a:pPr>
            <a:r>
              <a:rPr lang="en-US" sz="8000" dirty="0"/>
              <a:t>Capacities on general purpose lanes and express lanes updated</a:t>
            </a:r>
          </a:p>
          <a:p>
            <a:pPr marL="685800" lvl="2" fontAlgn="base">
              <a:lnSpc>
                <a:spcPct val="110000"/>
              </a:lnSpc>
              <a:spcAft>
                <a:spcPts val="450"/>
              </a:spcAft>
              <a:defRPr/>
            </a:pPr>
            <a:r>
              <a:rPr lang="en-US" sz="8000" dirty="0"/>
              <a:t>PCE factor updated for trucks</a:t>
            </a:r>
          </a:p>
          <a:p>
            <a:pPr marL="685800" lvl="2" fontAlgn="base">
              <a:lnSpc>
                <a:spcPct val="110000"/>
              </a:lnSpc>
              <a:spcAft>
                <a:spcPts val="450"/>
              </a:spcAft>
              <a:defRPr/>
            </a:pPr>
            <a:r>
              <a:rPr lang="en-US" sz="8000" dirty="0"/>
              <a:t>Dynamic Traffic Assignment (DTA) module update</a:t>
            </a:r>
            <a:endParaRPr lang="en-US" altLang="en-US" sz="8000" dirty="0"/>
          </a:p>
          <a:p>
            <a:pPr marL="287338" lvl="1" fontAlgn="base">
              <a:lnSpc>
                <a:spcPct val="110000"/>
              </a:lnSpc>
              <a:spcAft>
                <a:spcPts val="450"/>
              </a:spcAft>
            </a:pPr>
            <a:r>
              <a:rPr lang="en-US" sz="8000" dirty="0"/>
              <a:t>Reviewed 95-Express, 595-Express and 75-Express trends in terms of traffic, toll, revenue, and operations through April/May 2018</a:t>
            </a:r>
          </a:p>
          <a:p>
            <a:pPr marL="287338" lvl="1" fontAlgn="base">
              <a:lnSpc>
                <a:spcPct val="110000"/>
              </a:lnSpc>
              <a:spcAft>
                <a:spcPts val="450"/>
              </a:spcAft>
            </a:pPr>
            <a:endParaRPr lang="en-US" sz="8000" dirty="0"/>
          </a:p>
          <a:p>
            <a:pPr marL="0" indent="0" fontAlgn="base">
              <a:spcBef>
                <a:spcPct val="0"/>
              </a:spcBef>
              <a:spcAft>
                <a:spcPts val="450"/>
              </a:spcAft>
              <a:buClr>
                <a:srgbClr val="0D6FBD"/>
              </a:buClr>
              <a:buNone/>
            </a:pPr>
            <a:endParaRPr lang="en-US" altLang="en-US" sz="1575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900"/>
              </a:spcAft>
              <a:buClr>
                <a:srgbClr val="0D6FBD"/>
              </a:buClr>
              <a:buNone/>
            </a:pPr>
            <a:endParaRPr lang="en-US" sz="165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013DA14-1423-43E6-8FE5-61B7EACD60F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28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2018 Study Methodology (Cont'd)</a:t>
            </a:r>
            <a:endParaRPr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602614"/>
            <a:ext cx="8582025" cy="4254813"/>
          </a:xfrm>
        </p:spPr>
        <p:txBody>
          <a:bodyPr>
            <a:normAutofit fontScale="25000" lnSpcReduction="20000"/>
          </a:bodyPr>
          <a:lstStyle/>
          <a:p>
            <a:pPr fontAlgn="base">
              <a:lnSpc>
                <a:spcPct val="110000"/>
              </a:lnSpc>
              <a:spcAft>
                <a:spcPts val="450"/>
              </a:spcAft>
            </a:pPr>
            <a:r>
              <a:rPr lang="en-US" altLang="en-US" sz="8000" dirty="0"/>
              <a:t>Future Year models</a:t>
            </a:r>
          </a:p>
          <a:p>
            <a:pPr marL="685800" lvl="1" indent="-228600" fontAlgn="base">
              <a:lnSpc>
                <a:spcPct val="110000"/>
              </a:lnSpc>
              <a:spcAft>
                <a:spcPts val="450"/>
              </a:spcAft>
            </a:pPr>
            <a:r>
              <a:rPr lang="en-US" altLang="en-US" sz="8000" dirty="0"/>
              <a:t>2018, 2019, 2021, 2023, 2024, 2028, 2030, 2035, and 2045</a:t>
            </a:r>
          </a:p>
          <a:p>
            <a:pPr lvl="2" fontAlgn="base">
              <a:lnSpc>
                <a:spcPct val="110000"/>
              </a:lnSpc>
              <a:spcAft>
                <a:spcPts val="450"/>
              </a:spcAft>
            </a:pPr>
            <a:r>
              <a:rPr lang="en-US" altLang="en-US" sz="8000" dirty="0"/>
              <a:t>2028 Model Year run with and without GGI improvements, including TPKE/SR 826 EW ELs </a:t>
            </a:r>
          </a:p>
          <a:p>
            <a:pPr lvl="2" fontAlgn="base">
              <a:lnSpc>
                <a:spcPct val="110000"/>
              </a:lnSpc>
              <a:spcAft>
                <a:spcPts val="450"/>
              </a:spcAft>
            </a:pPr>
            <a:r>
              <a:rPr lang="en-US" altLang="en-US" sz="8000" dirty="0"/>
              <a:t>2030 Model Year run with and without Sawgrass Express 10th St extension</a:t>
            </a:r>
          </a:p>
          <a:p>
            <a:pPr lvl="1" fontAlgn="base">
              <a:lnSpc>
                <a:spcPct val="110000"/>
              </a:lnSpc>
              <a:spcAft>
                <a:spcPts val="450"/>
              </a:spcAft>
            </a:pPr>
            <a:r>
              <a:rPr lang="en-US" altLang="en-US" sz="8000" dirty="0"/>
              <a:t>Base year trip table adjustments carried to future years</a:t>
            </a:r>
          </a:p>
          <a:p>
            <a:pPr lvl="1" fontAlgn="base">
              <a:lnSpc>
                <a:spcPct val="110000"/>
              </a:lnSpc>
              <a:spcAft>
                <a:spcPts val="450"/>
              </a:spcAft>
            </a:pPr>
            <a:r>
              <a:rPr lang="en-US" altLang="en-US" sz="8000" dirty="0"/>
              <a:t>Network updates to reflect latest phasing on 95-Express and 75-Express, and other ELs on the network (Turnpike, HEFT, Sawgrass)</a:t>
            </a:r>
          </a:p>
          <a:p>
            <a:pPr lvl="1" fontAlgn="base">
              <a:lnSpc>
                <a:spcPct val="110000"/>
              </a:lnSpc>
              <a:spcAft>
                <a:spcPts val="450"/>
              </a:spcAft>
            </a:pPr>
            <a:r>
              <a:rPr lang="en-US" altLang="en-US" sz="8000" dirty="0"/>
              <a:t>Post-processing adjustments were applied after performing reasonableness checks</a:t>
            </a:r>
          </a:p>
          <a:p>
            <a:pPr marL="628650" lvl="1" fontAlgn="base">
              <a:lnSpc>
                <a:spcPct val="110000"/>
              </a:lnSpc>
              <a:spcAft>
                <a:spcPts val="450"/>
              </a:spcAft>
            </a:pPr>
            <a:endParaRPr lang="en-US" sz="8000" dirty="0"/>
          </a:p>
          <a:p>
            <a:pPr eaLnBrk="1" hangingPunct="1">
              <a:spcBef>
                <a:spcPct val="0"/>
              </a:spcBef>
              <a:buClr>
                <a:srgbClr val="0D6FBD"/>
              </a:buClr>
              <a:defRPr/>
            </a:pPr>
            <a:endParaRPr lang="en-US" altLang="en-US" sz="975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0994E13-673A-445E-AD52-AC273749FA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FD3B7A-34D3-45F0-99D8-56477699BF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192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CD82C5-E73C-489B-9554-9F2E158B5A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24" t="607" r="11937" b="20961"/>
          <a:stretch/>
        </p:blipFill>
        <p:spPr>
          <a:xfrm>
            <a:off x="352108" y="1836766"/>
            <a:ext cx="2202497" cy="145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0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Calibration Results</a:t>
            </a:r>
            <a:endParaRPr altLang="en-US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0A10E63C-F88D-4D88-9723-6CCD922C0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40" y="676079"/>
            <a:ext cx="4080616" cy="1821634"/>
          </a:xfrm>
        </p:spPr>
        <p:txBody>
          <a:bodyPr>
            <a:normAutofit/>
          </a:bodyPr>
          <a:lstStyle/>
          <a:p>
            <a:pPr marL="0" indent="0" fontAlgn="base">
              <a:spcBef>
                <a:spcPct val="0"/>
              </a:spcBef>
              <a:spcAft>
                <a:spcPts val="450"/>
              </a:spcAft>
              <a:buClr>
                <a:srgbClr val="0D6FBD"/>
              </a:buClr>
              <a:buNone/>
            </a:pP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Differences between corridor demand after ODME and after ELToD runs, which significantly impacted EL volumes. Screenline counts were added to ODME to solve this issue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defTabSz="342900">
              <a:defRPr/>
            </a:pPr>
            <a:fld id="{2013DA14-1423-43E6-8FE5-61B7EACD60F8}" type="slidenum">
              <a:rPr lang="en-US" sz="750" b="1">
                <a:solidFill>
                  <a:prstClr val="white"/>
                </a:solidFill>
                <a:latin typeface="Arial Narrow" panose="020B0606020202030204" pitchFamily="34" charset="0"/>
              </a:rPr>
              <a:pPr defTabSz="342900">
                <a:defRPr/>
              </a:pPr>
              <a:t>19</a:t>
            </a:fld>
            <a:endParaRPr lang="en-US" sz="750" b="1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1408FBF8-4698-432D-B5AB-FE923EEAF38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572000" y="211712"/>
          <a:ext cx="419354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AF463AA4-D446-4512-80B5-8280207E948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746096" y="2507742"/>
          <a:ext cx="3886200" cy="2315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3035A34E-2A20-4AE7-AE7A-D4D1DE99A79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40871" y="2537421"/>
          <a:ext cx="3886200" cy="2315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30234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3BD50B7-40CB-4036-AFF3-307D43832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46CF48A-6348-4D63-B2B9-A5C176F36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999" y="964565"/>
            <a:ext cx="6443307" cy="3638550"/>
          </a:xfrm>
        </p:spPr>
        <p:txBody>
          <a:bodyPr/>
          <a:lstStyle/>
          <a:p>
            <a:r>
              <a:rPr lang="en-US" altLang="en-US" dirty="0"/>
              <a:t>Background</a:t>
            </a:r>
          </a:p>
          <a:p>
            <a:r>
              <a:rPr lang="en-US" altLang="en-US" dirty="0"/>
              <a:t>Travel Demand and Toll Diversion Modeling</a:t>
            </a:r>
          </a:p>
          <a:p>
            <a:r>
              <a:rPr lang="en-US" altLang="en-US" dirty="0"/>
              <a:t>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DD2828-F3F8-4790-8F22-BFA52EEEE5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 dirty="0"/>
              <a:t>  </a:t>
            </a:r>
            <a:fld id="{75472711-4FCB-2141-A321-C0607E714264}" type="slidenum">
              <a:rPr lang="en-US" b="1" smtClean="0"/>
              <a:pPr/>
              <a:t>2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7929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82600" y="91440"/>
            <a:ext cx="4318000" cy="62642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Other Express Lanes in </a:t>
            </a:r>
            <a:br>
              <a:rPr lang="en-US" dirty="0"/>
            </a:br>
            <a:r>
              <a:rPr lang="en-US" dirty="0"/>
              <a:t>South Florida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B23A1-04A8-4881-AD5E-F12014BAD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796834"/>
            <a:ext cx="3841750" cy="418992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/>
              <a:t>Modeled by 2028</a:t>
            </a:r>
          </a:p>
          <a:p>
            <a:pPr marL="685800" lvl="1" indent="-228600"/>
            <a:r>
              <a:rPr lang="en-US" dirty="0"/>
              <a:t>Golden Glades Interchange (GGI) Improvements</a:t>
            </a:r>
          </a:p>
          <a:p>
            <a:pPr marL="685800" lvl="1" indent="-228600"/>
            <a:r>
              <a:rPr lang="en-US" dirty="0"/>
              <a:t>HEFT Express Lanes</a:t>
            </a:r>
          </a:p>
          <a:p>
            <a:pPr marL="685800" lvl="1" indent="-228600"/>
            <a:r>
              <a:rPr lang="en-US" dirty="0"/>
              <a:t>Sawgrass Express Lanes</a:t>
            </a:r>
          </a:p>
          <a:p>
            <a:pPr marL="685800" lvl="1" indent="-228600"/>
            <a:r>
              <a:rPr lang="en-US" dirty="0"/>
              <a:t>SR 826 Express Lanes East </a:t>
            </a:r>
            <a:br>
              <a:rPr lang="en-US" dirty="0"/>
            </a:br>
            <a:r>
              <a:rPr lang="en-US" dirty="0"/>
              <a:t>West Extension</a:t>
            </a:r>
          </a:p>
          <a:p>
            <a:pPr marL="685800" lvl="1" indent="-228600"/>
            <a:r>
              <a:rPr lang="en-US" dirty="0"/>
              <a:t>Turnpike Express Lanes – GGI to Griffin Rd and Atlantic Blvd. to Sawgrass Expressway</a:t>
            </a:r>
          </a:p>
          <a:p>
            <a:pPr marL="285750" lvl="1"/>
            <a:r>
              <a:rPr lang="en-US" sz="2400" dirty="0"/>
              <a:t>Modeled by 2030</a:t>
            </a:r>
          </a:p>
          <a:p>
            <a:pPr marL="685800" lvl="2"/>
            <a:r>
              <a:rPr lang="en-US" sz="2200" dirty="0"/>
              <a:t>Sawgrass Express Lanes SW 10</a:t>
            </a:r>
            <a:r>
              <a:rPr lang="en-US" sz="2200" baseline="30000" dirty="0"/>
              <a:t>th</a:t>
            </a:r>
            <a:r>
              <a:rPr lang="en-US" sz="2200" dirty="0"/>
              <a:t> St. Extension</a:t>
            </a:r>
          </a:p>
          <a:p>
            <a:pPr marL="685800" lvl="2"/>
            <a:r>
              <a:rPr lang="en-US" sz="2200" dirty="0"/>
              <a:t>Turnpike Express Lanes - Sawgrass Expressway to Hypoluxo Rd.</a:t>
            </a:r>
          </a:p>
          <a:p>
            <a:pPr marL="685800" lvl="2"/>
            <a:endParaRPr lang="en-US" sz="2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472711-4FCB-2141-A321-C0607E714264}" type="slidenum">
              <a:rPr lang="en-US" b="1" smtClean="0">
                <a:solidFill>
                  <a:schemeClr val="bg1"/>
                </a:solidFill>
              </a:rPr>
              <a:pPr/>
              <a:t>20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419C38-D2C2-4EAC-8097-3F14A0682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681" y="0"/>
            <a:ext cx="420831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3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4B40316-BF65-460A-A7B9-1EC8E95C6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665" y="39477"/>
            <a:ext cx="4291638" cy="1155750"/>
          </a:xfrm>
        </p:spPr>
        <p:txBody>
          <a:bodyPr/>
          <a:lstStyle/>
          <a:p>
            <a:r>
              <a:rPr lang="en-US" dirty="0"/>
              <a:t>Comparative Results for Model Year 2028</a:t>
            </a:r>
          </a:p>
        </p:txBody>
      </p:sp>
      <p:sp>
        <p:nvSpPr>
          <p:cNvPr id="54" name="Slide Number Placeholder 4">
            <a:extLst>
              <a:ext uri="{FF2B5EF4-FFF2-40B4-BE49-F238E27FC236}">
                <a16:creationId xmlns:a16="http://schemas.microsoft.com/office/drawing/2014/main" id="{1C5F1835-1A98-493A-8B02-6FED1F9EAA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4208" y="4845364"/>
            <a:ext cx="586740" cy="258659"/>
          </a:xfrm>
        </p:spPr>
        <p:txBody>
          <a:bodyPr/>
          <a:lstStyle/>
          <a:p>
            <a:r>
              <a:rPr lang="en-US" b="1" dirty="0"/>
              <a:t>  </a:t>
            </a:r>
            <a:fld id="{75472711-4FCB-2141-A321-C0607E714264}" type="slidenum">
              <a:rPr lang="en-US" b="1" smtClean="0"/>
              <a:pPr/>
              <a:t>21</a:t>
            </a:fld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71169-5068-48A5-AFBD-264B80C52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025435"/>
            <a:ext cx="4883512" cy="376863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/>
              <a:t>95-Express Phase 1 NB</a:t>
            </a:r>
          </a:p>
          <a:p>
            <a:pPr marL="685800" lvl="1" indent="-228600"/>
            <a:r>
              <a:rPr lang="en-US" sz="1600" dirty="0"/>
              <a:t>Due to improvement of GGI bottleneck, increase in traffic but decrease in revenue (as tolls required to maintain free-flow speeds decrease) </a:t>
            </a:r>
          </a:p>
          <a:p>
            <a:pPr marL="285750" lvl="1"/>
            <a:r>
              <a:rPr lang="en-US" dirty="0"/>
              <a:t>595-Express and 75-Express</a:t>
            </a:r>
          </a:p>
          <a:p>
            <a:pPr marL="685800" lvl="2"/>
            <a:r>
              <a:rPr lang="en-US" dirty="0"/>
              <a:t>Drop in traffic and revenue due to opening of SR-826 E/W EL and HEFT EL</a:t>
            </a:r>
          </a:p>
          <a:p>
            <a:pPr marL="285750" lvl="1"/>
            <a:r>
              <a:rPr lang="en-US" dirty="0"/>
              <a:t>Palmetto/SR-826 Express</a:t>
            </a:r>
          </a:p>
          <a:p>
            <a:pPr marL="685800" lvl="2"/>
            <a:r>
              <a:rPr lang="en-US" dirty="0"/>
              <a:t>Increase in traffic and revenue due to opening of SR-826 E/W EL</a:t>
            </a:r>
          </a:p>
          <a:p>
            <a:pPr marL="285750" lvl="1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47EC124-8877-4D44-86CE-DD3AF70858A7}"/>
              </a:ext>
            </a:extLst>
          </p:cNvPr>
          <p:cNvGrpSpPr/>
          <p:nvPr/>
        </p:nvGrpSpPr>
        <p:grpSpPr>
          <a:xfrm>
            <a:off x="5393288" y="69850"/>
            <a:ext cx="3695454" cy="5034173"/>
            <a:chOff x="5393288" y="69850"/>
            <a:chExt cx="3695454" cy="5034173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375E7D1A-81B5-4F46-B421-E4CD262BCFF8}"/>
                </a:ext>
              </a:extLst>
            </p:cNvPr>
            <p:cNvGrpSpPr/>
            <p:nvPr/>
          </p:nvGrpSpPr>
          <p:grpSpPr>
            <a:xfrm>
              <a:off x="5393288" y="69850"/>
              <a:ext cx="3695454" cy="5034173"/>
              <a:chOff x="5414964" y="1"/>
              <a:chExt cx="3414699" cy="4686570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BF540693-D279-4ACE-AAA8-09C3329F3B29}"/>
                  </a:ext>
                </a:extLst>
              </p:cNvPr>
              <p:cNvGrpSpPr/>
              <p:nvPr/>
            </p:nvGrpSpPr>
            <p:grpSpPr>
              <a:xfrm>
                <a:off x="5414964" y="1"/>
                <a:ext cx="3414699" cy="4686570"/>
                <a:chOff x="5414964" y="1"/>
                <a:chExt cx="3414699" cy="4686570"/>
              </a:xfrm>
            </p:grpSpPr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5F7077AA-5752-4479-A856-7B8DEF1D39DE}"/>
                    </a:ext>
                  </a:extLst>
                </p:cNvPr>
                <p:cNvGrpSpPr/>
                <p:nvPr/>
              </p:nvGrpSpPr>
              <p:grpSpPr>
                <a:xfrm>
                  <a:off x="5414964" y="1"/>
                  <a:ext cx="3414699" cy="4686570"/>
                  <a:chOff x="4643018" y="-443991"/>
                  <a:chExt cx="4186644" cy="5130565"/>
                </a:xfrm>
              </p:grpSpPr>
              <p:pic>
                <p:nvPicPr>
                  <p:cNvPr id="101" name="Picture 100" descr="A close up of a map&#10;&#10;Description generated with high confidence">
                    <a:extLst>
                      <a:ext uri="{FF2B5EF4-FFF2-40B4-BE49-F238E27FC236}">
                        <a16:creationId xmlns:a16="http://schemas.microsoft.com/office/drawing/2014/main" id="{2EA1B36A-2992-46D0-86A1-B66C201FBD3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8411" t="7931" r="6819" b="11795"/>
                  <a:stretch/>
                </p:blipFill>
                <p:spPr>
                  <a:xfrm>
                    <a:off x="4643018" y="-443991"/>
                    <a:ext cx="4186644" cy="5130565"/>
                  </a:xfrm>
                  <a:prstGeom prst="rect">
                    <a:avLst/>
                  </a:prstGeom>
                  <a:solidFill>
                    <a:schemeClr val="accent3"/>
                  </a:solidFill>
                </p:spPr>
              </p:pic>
              <p:grpSp>
                <p:nvGrpSpPr>
                  <p:cNvPr id="102" name="Group 101">
                    <a:extLst>
                      <a:ext uri="{FF2B5EF4-FFF2-40B4-BE49-F238E27FC236}">
                        <a16:creationId xmlns:a16="http://schemas.microsoft.com/office/drawing/2014/main" id="{D18C981C-0671-4CEF-8DCF-FD37484A1215}"/>
                      </a:ext>
                    </a:extLst>
                  </p:cNvPr>
                  <p:cNvGrpSpPr/>
                  <p:nvPr/>
                </p:nvGrpSpPr>
                <p:grpSpPr>
                  <a:xfrm>
                    <a:off x="4685250" y="-387570"/>
                    <a:ext cx="1919744" cy="854600"/>
                    <a:chOff x="1185991" y="1117490"/>
                    <a:chExt cx="2906168" cy="1221249"/>
                  </a:xfrm>
                </p:grpSpPr>
                <p:sp>
                  <p:nvSpPr>
                    <p:cNvPr id="103" name="Rectangle 102">
                      <a:extLst>
                        <a:ext uri="{FF2B5EF4-FFF2-40B4-BE49-F238E27FC236}">
                          <a16:creationId xmlns:a16="http://schemas.microsoft.com/office/drawing/2014/main" id="{D807C6DF-6DCF-476D-ACAF-7A5CB8FF2B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85991" y="1117490"/>
                      <a:ext cx="2875184" cy="122124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6350"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550"/>
                    </a:p>
                  </p:txBody>
                </p:sp>
                <p:grpSp>
                  <p:nvGrpSpPr>
                    <p:cNvPr id="104" name="Group 103">
                      <a:extLst>
                        <a:ext uri="{FF2B5EF4-FFF2-40B4-BE49-F238E27FC236}">
                          <a16:creationId xmlns:a16="http://schemas.microsoft.com/office/drawing/2014/main" id="{44A4B7CF-7210-44C3-83B6-DC6F0156F2A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31405" y="1159330"/>
                      <a:ext cx="2760754" cy="1114403"/>
                      <a:chOff x="1683990" y="1072123"/>
                      <a:chExt cx="2973391" cy="1195705"/>
                    </a:xfrm>
                    <a:noFill/>
                  </p:grpSpPr>
                  <p:sp>
                    <p:nvSpPr>
                      <p:cNvPr id="105" name="TextBox 104">
                        <a:extLst>
                          <a:ext uri="{FF2B5EF4-FFF2-40B4-BE49-F238E27FC236}">
                            <a16:creationId xmlns:a16="http://schemas.microsoft.com/office/drawing/2014/main" id="{0AC4E0FD-4983-4BD5-8DC6-B2A4FFD08C1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527109" y="1072123"/>
                        <a:ext cx="675436" cy="258994"/>
                      </a:xfrm>
                      <a:prstGeom prst="rect">
                        <a:avLst/>
                      </a:prstGeom>
                      <a:grpFill/>
                    </p:spPr>
                    <p:txBody>
                      <a:bodyPr wrap="none" rtlCol="0" anchor="ctr">
                        <a:spAutoFit/>
                      </a:bodyPr>
                      <a:lstStyle/>
                      <a:p>
                        <a:pPr>
                          <a:lnSpc>
                            <a:spcPct val="90000"/>
                          </a:lnSpc>
                        </a:pPr>
                        <a:r>
                          <a:rPr lang="en-US" sz="1100" dirty="0">
                            <a:latin typeface="+mj-lt"/>
                            <a:cs typeface="Calibri" pitchFamily="34" charset="0"/>
                          </a:rPr>
                          <a:t>LEGEND</a:t>
                        </a:r>
                      </a:p>
                    </p:txBody>
                  </p:sp>
                  <p:sp>
                    <p:nvSpPr>
                      <p:cNvPr id="106" name="TextBox 105">
                        <a:extLst>
                          <a:ext uri="{FF2B5EF4-FFF2-40B4-BE49-F238E27FC236}">
                            <a16:creationId xmlns:a16="http://schemas.microsoft.com/office/drawing/2014/main" id="{B8640D67-04F6-4B4B-AE7E-D48A07F7711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715870" y="1333523"/>
                        <a:ext cx="1126976" cy="300154"/>
                      </a:xfrm>
                      <a:prstGeom prst="rect">
                        <a:avLst/>
                      </a:prstGeom>
                      <a:grp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pPr algn="l">
                          <a:lnSpc>
                            <a:spcPct val="120000"/>
                          </a:lnSpc>
                        </a:pPr>
                        <a:r>
                          <a:rPr lang="en-US" sz="600" dirty="0">
                            <a:latin typeface="+mj-lt"/>
                            <a:cs typeface="Calibri" pitchFamily="34" charset="0"/>
                          </a:rPr>
                          <a:t>Traffic Decrease</a:t>
                        </a:r>
                      </a:p>
                    </p:txBody>
                  </p:sp>
                  <p:sp>
                    <p:nvSpPr>
                      <p:cNvPr id="107" name="TextBox 106">
                        <a:extLst>
                          <a:ext uri="{FF2B5EF4-FFF2-40B4-BE49-F238E27FC236}">
                            <a16:creationId xmlns:a16="http://schemas.microsoft.com/office/drawing/2014/main" id="{A0866F2D-1A64-484B-8AF7-3BA592AB435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720966" y="1673056"/>
                        <a:ext cx="1247201" cy="300154"/>
                      </a:xfrm>
                      <a:prstGeom prst="rect">
                        <a:avLst/>
                      </a:prstGeom>
                      <a:grp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pPr algn="l">
                          <a:lnSpc>
                            <a:spcPct val="120000"/>
                          </a:lnSpc>
                        </a:pPr>
                        <a:r>
                          <a:rPr lang="en-US" sz="600" dirty="0">
                            <a:latin typeface="+mj-lt"/>
                            <a:cs typeface="Calibri" pitchFamily="34" charset="0"/>
                          </a:rPr>
                          <a:t>Revenue Decrease</a:t>
                        </a:r>
                      </a:p>
                    </p:txBody>
                  </p:sp>
                  <p:sp>
                    <p:nvSpPr>
                      <p:cNvPr id="108" name="TextBox 107">
                        <a:extLst>
                          <a:ext uri="{FF2B5EF4-FFF2-40B4-BE49-F238E27FC236}">
                            <a16:creationId xmlns:a16="http://schemas.microsoft.com/office/drawing/2014/main" id="{DB913731-D86D-43AA-971F-581CF0385A9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294743" y="1312770"/>
                        <a:ext cx="1082543" cy="300154"/>
                      </a:xfrm>
                      <a:prstGeom prst="rect">
                        <a:avLst/>
                      </a:prstGeom>
                      <a:grp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pPr algn="l">
                          <a:lnSpc>
                            <a:spcPct val="120000"/>
                          </a:lnSpc>
                        </a:pPr>
                        <a:r>
                          <a:rPr lang="en-US" sz="600" dirty="0">
                            <a:latin typeface="+mj-lt"/>
                            <a:cs typeface="Calibri" pitchFamily="34" charset="0"/>
                          </a:rPr>
                          <a:t>Traffic Increase</a:t>
                        </a:r>
                      </a:p>
                    </p:txBody>
                  </p:sp>
                  <p:sp>
                    <p:nvSpPr>
                      <p:cNvPr id="109" name="TextBox 108">
                        <a:extLst>
                          <a:ext uri="{FF2B5EF4-FFF2-40B4-BE49-F238E27FC236}">
                            <a16:creationId xmlns:a16="http://schemas.microsoft.com/office/drawing/2014/main" id="{7E4E0562-8756-49E3-840A-580B52B2F33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294742" y="1682135"/>
                        <a:ext cx="1362639" cy="305901"/>
                      </a:xfrm>
                      <a:prstGeom prst="rect">
                        <a:avLst/>
                      </a:prstGeom>
                      <a:grp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pPr algn="l">
                          <a:lnSpc>
                            <a:spcPct val="120000"/>
                          </a:lnSpc>
                        </a:pPr>
                        <a:r>
                          <a:rPr lang="en-US" sz="600" dirty="0">
                            <a:latin typeface="+mj-lt"/>
                            <a:cs typeface="Calibri" pitchFamily="34" charset="0"/>
                          </a:rPr>
                          <a:t>Revenue Increase</a:t>
                        </a:r>
                      </a:p>
                    </p:txBody>
                  </p:sp>
                  <p:sp>
                    <p:nvSpPr>
                      <p:cNvPr id="110" name="Flowchart: Terminator 109">
                        <a:extLst>
                          <a:ext uri="{FF2B5EF4-FFF2-40B4-BE49-F238E27FC236}">
                            <a16:creationId xmlns:a16="http://schemas.microsoft.com/office/drawing/2014/main" id="{E02282D9-A225-4184-9898-DE3ECC2DD0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83990" y="2077419"/>
                        <a:ext cx="475007" cy="107886"/>
                      </a:xfrm>
                      <a:prstGeom prst="flowChartTerminator">
                        <a:avLst/>
                      </a:prstGeom>
                      <a:grpFill/>
                      <a:ln w="12700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550"/>
                      </a:p>
                    </p:txBody>
                  </p:sp>
                  <p:sp>
                    <p:nvSpPr>
                      <p:cNvPr id="111" name="TextBox 110">
                        <a:extLst>
                          <a:ext uri="{FF2B5EF4-FFF2-40B4-BE49-F238E27FC236}">
                            <a16:creationId xmlns:a16="http://schemas.microsoft.com/office/drawing/2014/main" id="{58FD8661-B334-4405-98C0-52985629DFA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196686" y="1967674"/>
                        <a:ext cx="2060025" cy="300154"/>
                      </a:xfrm>
                      <a:prstGeom prst="rect">
                        <a:avLst/>
                      </a:prstGeom>
                      <a:grp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pPr algn="l">
                          <a:lnSpc>
                            <a:spcPct val="120000"/>
                          </a:lnSpc>
                        </a:pPr>
                        <a:r>
                          <a:rPr lang="en-US" sz="600" dirty="0">
                            <a:latin typeface="+mj-lt"/>
                            <a:cs typeface="Calibri" pitchFamily="34" charset="0"/>
                          </a:rPr>
                          <a:t>2028 Express Lanes Improvements</a:t>
                        </a:r>
                      </a:p>
                    </p:txBody>
                  </p:sp>
                </p:grpSp>
              </p:grpSp>
            </p:grp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8A70864B-D15A-4C64-843C-8B38C28C296F}"/>
                    </a:ext>
                  </a:extLst>
                </p:cNvPr>
                <p:cNvGrpSpPr/>
                <p:nvPr/>
              </p:nvGrpSpPr>
              <p:grpSpPr>
                <a:xfrm>
                  <a:off x="7315483" y="1807029"/>
                  <a:ext cx="231155" cy="153227"/>
                  <a:chOff x="5591544" y="1108296"/>
                  <a:chExt cx="231155" cy="153227"/>
                </a:xfrm>
              </p:grpSpPr>
              <p:sp>
                <p:nvSpPr>
                  <p:cNvPr id="99" name="Minus Sign 98">
                    <a:extLst>
                      <a:ext uri="{FF2B5EF4-FFF2-40B4-BE49-F238E27FC236}">
                        <a16:creationId xmlns:a16="http://schemas.microsoft.com/office/drawing/2014/main" id="{41CEFB16-FA2E-4758-A607-CFB0F85D8A14}"/>
                      </a:ext>
                    </a:extLst>
                  </p:cNvPr>
                  <p:cNvSpPr/>
                  <p:nvPr/>
                </p:nvSpPr>
                <p:spPr>
                  <a:xfrm>
                    <a:off x="5591544" y="1108296"/>
                    <a:ext cx="104775" cy="153227"/>
                  </a:xfrm>
                  <a:prstGeom prst="mathMinus">
                    <a:avLst/>
                  </a:prstGeom>
                  <a:solidFill>
                    <a:schemeClr val="accent3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550"/>
                  </a:p>
                </p:txBody>
              </p:sp>
              <p:sp>
                <p:nvSpPr>
                  <p:cNvPr id="100" name="Minus Sign 99">
                    <a:extLst>
                      <a:ext uri="{FF2B5EF4-FFF2-40B4-BE49-F238E27FC236}">
                        <a16:creationId xmlns:a16="http://schemas.microsoft.com/office/drawing/2014/main" id="{743799CF-5C3D-431D-B4CF-C607B34577ED}"/>
                      </a:ext>
                    </a:extLst>
                  </p:cNvPr>
                  <p:cNvSpPr/>
                  <p:nvPr/>
                </p:nvSpPr>
                <p:spPr>
                  <a:xfrm>
                    <a:off x="5717924" y="1108296"/>
                    <a:ext cx="104775" cy="153227"/>
                  </a:xfrm>
                  <a:prstGeom prst="mathMinus">
                    <a:avLst/>
                  </a:prstGeom>
                  <a:solidFill>
                    <a:srgbClr val="0070C0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550"/>
                  </a:p>
                </p:txBody>
              </p:sp>
            </p:grpSp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6EFAA446-532F-41DA-A188-8DCBFB5C8FE4}"/>
                    </a:ext>
                  </a:extLst>
                </p:cNvPr>
                <p:cNvGrpSpPr/>
                <p:nvPr/>
              </p:nvGrpSpPr>
              <p:grpSpPr>
                <a:xfrm>
                  <a:off x="6918854" y="1883642"/>
                  <a:ext cx="231155" cy="153227"/>
                  <a:chOff x="5605462" y="1146876"/>
                  <a:chExt cx="231155" cy="153227"/>
                </a:xfrm>
              </p:grpSpPr>
              <p:sp>
                <p:nvSpPr>
                  <p:cNvPr id="97" name="Minus Sign 96">
                    <a:extLst>
                      <a:ext uri="{FF2B5EF4-FFF2-40B4-BE49-F238E27FC236}">
                        <a16:creationId xmlns:a16="http://schemas.microsoft.com/office/drawing/2014/main" id="{ACE4566C-04BC-4545-907D-4B178B1FEE3C}"/>
                      </a:ext>
                    </a:extLst>
                  </p:cNvPr>
                  <p:cNvSpPr/>
                  <p:nvPr/>
                </p:nvSpPr>
                <p:spPr>
                  <a:xfrm>
                    <a:off x="5605462" y="1146876"/>
                    <a:ext cx="104775" cy="153227"/>
                  </a:xfrm>
                  <a:prstGeom prst="mathMinus">
                    <a:avLst/>
                  </a:prstGeom>
                  <a:solidFill>
                    <a:schemeClr val="accent3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550"/>
                  </a:p>
                </p:txBody>
              </p:sp>
              <p:sp>
                <p:nvSpPr>
                  <p:cNvPr id="98" name="Minus Sign 97">
                    <a:extLst>
                      <a:ext uri="{FF2B5EF4-FFF2-40B4-BE49-F238E27FC236}">
                        <a16:creationId xmlns:a16="http://schemas.microsoft.com/office/drawing/2014/main" id="{12A5FDC4-8896-423A-BD67-7DC3003A36C5}"/>
                      </a:ext>
                    </a:extLst>
                  </p:cNvPr>
                  <p:cNvSpPr/>
                  <p:nvPr/>
                </p:nvSpPr>
                <p:spPr>
                  <a:xfrm>
                    <a:off x="5731842" y="1146876"/>
                    <a:ext cx="104775" cy="153227"/>
                  </a:xfrm>
                  <a:prstGeom prst="mathMinus">
                    <a:avLst/>
                  </a:prstGeom>
                  <a:solidFill>
                    <a:srgbClr val="0070C0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550"/>
                  </a:p>
                </p:txBody>
              </p:sp>
            </p:grp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326E95A2-EF21-49D0-8DAE-E9E39EA2D271}"/>
                    </a:ext>
                  </a:extLst>
                </p:cNvPr>
                <p:cNvGrpSpPr/>
                <p:nvPr/>
              </p:nvGrpSpPr>
              <p:grpSpPr>
                <a:xfrm>
                  <a:off x="6835479" y="2282865"/>
                  <a:ext cx="231155" cy="153227"/>
                  <a:chOff x="5605462" y="1146876"/>
                  <a:chExt cx="231155" cy="153227"/>
                </a:xfrm>
              </p:grpSpPr>
              <p:sp>
                <p:nvSpPr>
                  <p:cNvPr id="95" name="Minus Sign 94">
                    <a:extLst>
                      <a:ext uri="{FF2B5EF4-FFF2-40B4-BE49-F238E27FC236}">
                        <a16:creationId xmlns:a16="http://schemas.microsoft.com/office/drawing/2014/main" id="{9EA526F7-681E-4AEC-ACB3-5B24C11A9E07}"/>
                      </a:ext>
                    </a:extLst>
                  </p:cNvPr>
                  <p:cNvSpPr/>
                  <p:nvPr/>
                </p:nvSpPr>
                <p:spPr>
                  <a:xfrm>
                    <a:off x="5605462" y="1146876"/>
                    <a:ext cx="104775" cy="153227"/>
                  </a:xfrm>
                  <a:prstGeom prst="mathMinus">
                    <a:avLst/>
                  </a:prstGeom>
                  <a:solidFill>
                    <a:schemeClr val="accent3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550"/>
                  </a:p>
                </p:txBody>
              </p:sp>
              <p:sp>
                <p:nvSpPr>
                  <p:cNvPr id="96" name="Minus Sign 95">
                    <a:extLst>
                      <a:ext uri="{FF2B5EF4-FFF2-40B4-BE49-F238E27FC236}">
                        <a16:creationId xmlns:a16="http://schemas.microsoft.com/office/drawing/2014/main" id="{58337EEA-D5BF-4A56-95E8-DA33A70E3069}"/>
                      </a:ext>
                    </a:extLst>
                  </p:cNvPr>
                  <p:cNvSpPr/>
                  <p:nvPr/>
                </p:nvSpPr>
                <p:spPr>
                  <a:xfrm>
                    <a:off x="5731842" y="1146876"/>
                    <a:ext cx="104775" cy="153227"/>
                  </a:xfrm>
                  <a:prstGeom prst="mathMinus">
                    <a:avLst/>
                  </a:prstGeom>
                  <a:solidFill>
                    <a:srgbClr val="0070C0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550"/>
                  </a:p>
                </p:txBody>
              </p:sp>
            </p:grp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908892CE-EAA4-44DD-9EDA-C7E372A11F13}"/>
                    </a:ext>
                  </a:extLst>
                </p:cNvPr>
                <p:cNvGrpSpPr/>
                <p:nvPr/>
              </p:nvGrpSpPr>
              <p:grpSpPr>
                <a:xfrm>
                  <a:off x="6614202" y="2661767"/>
                  <a:ext cx="231155" cy="153227"/>
                  <a:chOff x="5605462" y="1146876"/>
                  <a:chExt cx="231155" cy="153227"/>
                </a:xfrm>
              </p:grpSpPr>
              <p:sp>
                <p:nvSpPr>
                  <p:cNvPr id="93" name="Minus Sign 92">
                    <a:extLst>
                      <a:ext uri="{FF2B5EF4-FFF2-40B4-BE49-F238E27FC236}">
                        <a16:creationId xmlns:a16="http://schemas.microsoft.com/office/drawing/2014/main" id="{CF85FCD0-9E1B-4CAD-ADF9-0E9F5473E6AD}"/>
                      </a:ext>
                    </a:extLst>
                  </p:cNvPr>
                  <p:cNvSpPr/>
                  <p:nvPr/>
                </p:nvSpPr>
                <p:spPr>
                  <a:xfrm>
                    <a:off x="5605462" y="1146876"/>
                    <a:ext cx="104775" cy="153227"/>
                  </a:xfrm>
                  <a:prstGeom prst="mathMinus">
                    <a:avLst/>
                  </a:prstGeom>
                  <a:solidFill>
                    <a:schemeClr val="accent3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550"/>
                  </a:p>
                </p:txBody>
              </p:sp>
              <p:sp>
                <p:nvSpPr>
                  <p:cNvPr id="94" name="Minus Sign 93">
                    <a:extLst>
                      <a:ext uri="{FF2B5EF4-FFF2-40B4-BE49-F238E27FC236}">
                        <a16:creationId xmlns:a16="http://schemas.microsoft.com/office/drawing/2014/main" id="{9A19362C-E194-48B5-AD71-DC648EFBE2BA}"/>
                      </a:ext>
                    </a:extLst>
                  </p:cNvPr>
                  <p:cNvSpPr/>
                  <p:nvPr/>
                </p:nvSpPr>
                <p:spPr>
                  <a:xfrm>
                    <a:off x="5731842" y="1146876"/>
                    <a:ext cx="104775" cy="153227"/>
                  </a:xfrm>
                  <a:prstGeom prst="mathMinus">
                    <a:avLst/>
                  </a:prstGeom>
                  <a:solidFill>
                    <a:srgbClr val="0070C0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550"/>
                  </a:p>
                </p:txBody>
              </p:sp>
            </p:grp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BCEBD8B4-67E5-493C-86B9-EA3ED85DA74C}"/>
                    </a:ext>
                  </a:extLst>
                </p:cNvPr>
                <p:cNvGrpSpPr/>
                <p:nvPr/>
              </p:nvGrpSpPr>
              <p:grpSpPr>
                <a:xfrm>
                  <a:off x="6718977" y="3694337"/>
                  <a:ext cx="584630" cy="594583"/>
                  <a:chOff x="5602970" y="677829"/>
                  <a:chExt cx="584630" cy="594583"/>
                </a:xfrm>
              </p:grpSpPr>
              <p:sp>
                <p:nvSpPr>
                  <p:cNvPr id="89" name="Plus Sign 88">
                    <a:extLst>
                      <a:ext uri="{FF2B5EF4-FFF2-40B4-BE49-F238E27FC236}">
                        <a16:creationId xmlns:a16="http://schemas.microsoft.com/office/drawing/2014/main" id="{3E356D14-7E79-4AE1-9B6D-2E62B9522F61}"/>
                      </a:ext>
                    </a:extLst>
                  </p:cNvPr>
                  <p:cNvSpPr/>
                  <p:nvPr/>
                </p:nvSpPr>
                <p:spPr>
                  <a:xfrm>
                    <a:off x="5602970" y="1138930"/>
                    <a:ext cx="130095" cy="133482"/>
                  </a:xfrm>
                  <a:prstGeom prst="mathPlus">
                    <a:avLst/>
                  </a:prstGeom>
                  <a:solidFill>
                    <a:schemeClr val="accent3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550"/>
                  </a:p>
                </p:txBody>
              </p:sp>
              <p:sp>
                <p:nvSpPr>
                  <p:cNvPr id="90" name="Plus Sign 89">
                    <a:extLst>
                      <a:ext uri="{FF2B5EF4-FFF2-40B4-BE49-F238E27FC236}">
                        <a16:creationId xmlns:a16="http://schemas.microsoft.com/office/drawing/2014/main" id="{98897DC4-7293-4A86-AA39-B03641DC46C8}"/>
                      </a:ext>
                    </a:extLst>
                  </p:cNvPr>
                  <p:cNvSpPr/>
                  <p:nvPr/>
                </p:nvSpPr>
                <p:spPr>
                  <a:xfrm>
                    <a:off x="5742591" y="1138930"/>
                    <a:ext cx="130095" cy="133482"/>
                  </a:xfrm>
                  <a:prstGeom prst="mathPlus">
                    <a:avLst/>
                  </a:prstGeom>
                  <a:solidFill>
                    <a:srgbClr val="0070C0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550"/>
                  </a:p>
                </p:txBody>
              </p:sp>
              <p:sp>
                <p:nvSpPr>
                  <p:cNvPr id="116" name="Plus Sign 115">
                    <a:extLst>
                      <a:ext uri="{FF2B5EF4-FFF2-40B4-BE49-F238E27FC236}">
                        <a16:creationId xmlns:a16="http://schemas.microsoft.com/office/drawing/2014/main" id="{E1B76655-E6A3-43B6-8BEF-124195E7B7B8}"/>
                      </a:ext>
                    </a:extLst>
                  </p:cNvPr>
                  <p:cNvSpPr/>
                  <p:nvPr/>
                </p:nvSpPr>
                <p:spPr>
                  <a:xfrm>
                    <a:off x="5917884" y="677829"/>
                    <a:ext cx="130095" cy="133482"/>
                  </a:xfrm>
                  <a:prstGeom prst="mathPlus">
                    <a:avLst/>
                  </a:prstGeom>
                  <a:solidFill>
                    <a:schemeClr val="accent3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550"/>
                  </a:p>
                </p:txBody>
              </p:sp>
              <p:sp>
                <p:nvSpPr>
                  <p:cNvPr id="117" name="Plus Sign 116">
                    <a:extLst>
                      <a:ext uri="{FF2B5EF4-FFF2-40B4-BE49-F238E27FC236}">
                        <a16:creationId xmlns:a16="http://schemas.microsoft.com/office/drawing/2014/main" id="{C7707DE0-6DB6-4E18-9C17-90323187D3A4}"/>
                      </a:ext>
                    </a:extLst>
                  </p:cNvPr>
                  <p:cNvSpPr/>
                  <p:nvPr/>
                </p:nvSpPr>
                <p:spPr>
                  <a:xfrm>
                    <a:off x="6057505" y="677830"/>
                    <a:ext cx="130095" cy="133482"/>
                  </a:xfrm>
                  <a:prstGeom prst="mathPlus">
                    <a:avLst/>
                  </a:prstGeom>
                  <a:solidFill>
                    <a:srgbClr val="0070C0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550"/>
                  </a:p>
                </p:txBody>
              </p:sp>
            </p:grpSp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55436583-D658-49CF-B99D-F6CC9CFCDF20}"/>
                    </a:ext>
                  </a:extLst>
                </p:cNvPr>
                <p:cNvGrpSpPr/>
                <p:nvPr/>
              </p:nvGrpSpPr>
              <p:grpSpPr>
                <a:xfrm>
                  <a:off x="7546638" y="3398265"/>
                  <a:ext cx="382274" cy="236233"/>
                  <a:chOff x="5731842" y="1146876"/>
                  <a:chExt cx="382274" cy="236233"/>
                </a:xfrm>
              </p:grpSpPr>
              <p:sp>
                <p:nvSpPr>
                  <p:cNvPr id="88" name="Minus Sign 87">
                    <a:extLst>
                      <a:ext uri="{FF2B5EF4-FFF2-40B4-BE49-F238E27FC236}">
                        <a16:creationId xmlns:a16="http://schemas.microsoft.com/office/drawing/2014/main" id="{C4ACDE55-DD64-4599-9190-69EB9FB963E0}"/>
                      </a:ext>
                    </a:extLst>
                  </p:cNvPr>
                  <p:cNvSpPr/>
                  <p:nvPr/>
                </p:nvSpPr>
                <p:spPr>
                  <a:xfrm>
                    <a:off x="5731842" y="1146876"/>
                    <a:ext cx="104775" cy="153227"/>
                  </a:xfrm>
                  <a:prstGeom prst="mathMinus">
                    <a:avLst/>
                  </a:prstGeom>
                  <a:solidFill>
                    <a:srgbClr val="0070C0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550"/>
                  </a:p>
                </p:txBody>
              </p:sp>
              <p:sp>
                <p:nvSpPr>
                  <p:cNvPr id="115" name="Minus Sign 114">
                    <a:extLst>
                      <a:ext uri="{FF2B5EF4-FFF2-40B4-BE49-F238E27FC236}">
                        <a16:creationId xmlns:a16="http://schemas.microsoft.com/office/drawing/2014/main" id="{050867D2-3F6D-4889-93ED-DFDA121A90CC}"/>
                      </a:ext>
                    </a:extLst>
                  </p:cNvPr>
                  <p:cNvSpPr/>
                  <p:nvPr/>
                </p:nvSpPr>
                <p:spPr>
                  <a:xfrm>
                    <a:off x="6009341" y="1229882"/>
                    <a:ext cx="104775" cy="153227"/>
                  </a:xfrm>
                  <a:prstGeom prst="mathMinus">
                    <a:avLst/>
                  </a:prstGeom>
                  <a:solidFill>
                    <a:srgbClr val="0070C0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550"/>
                  </a:p>
                </p:txBody>
              </p:sp>
            </p:grp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938219FC-4047-49E5-8EF2-B13DABFE9DF0}"/>
                    </a:ext>
                  </a:extLst>
                </p:cNvPr>
                <p:cNvGrpSpPr/>
                <p:nvPr/>
              </p:nvGrpSpPr>
              <p:grpSpPr>
                <a:xfrm>
                  <a:off x="7690976" y="3091567"/>
                  <a:ext cx="358730" cy="533059"/>
                  <a:chOff x="5584369" y="1060896"/>
                  <a:chExt cx="358730" cy="533059"/>
                </a:xfrm>
              </p:grpSpPr>
              <p:sp>
                <p:nvSpPr>
                  <p:cNvPr id="85" name="Plus Sign 84">
                    <a:extLst>
                      <a:ext uri="{FF2B5EF4-FFF2-40B4-BE49-F238E27FC236}">
                        <a16:creationId xmlns:a16="http://schemas.microsoft.com/office/drawing/2014/main" id="{C0F3EB25-D2BB-4387-B1B9-9DAD479083BF}"/>
                      </a:ext>
                    </a:extLst>
                  </p:cNvPr>
                  <p:cNvSpPr/>
                  <p:nvPr/>
                </p:nvSpPr>
                <p:spPr>
                  <a:xfrm>
                    <a:off x="5673380" y="1060897"/>
                    <a:ext cx="130095" cy="133482"/>
                  </a:xfrm>
                  <a:prstGeom prst="mathPlus">
                    <a:avLst/>
                  </a:prstGeom>
                  <a:solidFill>
                    <a:schemeClr val="accent3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550"/>
                  </a:p>
                </p:txBody>
              </p:sp>
              <p:sp>
                <p:nvSpPr>
                  <p:cNvPr id="86" name="Plus Sign 85">
                    <a:extLst>
                      <a:ext uri="{FF2B5EF4-FFF2-40B4-BE49-F238E27FC236}">
                        <a16:creationId xmlns:a16="http://schemas.microsoft.com/office/drawing/2014/main" id="{4982D7FE-0F40-4B26-A0AD-86989A825969}"/>
                      </a:ext>
                    </a:extLst>
                  </p:cNvPr>
                  <p:cNvSpPr/>
                  <p:nvPr/>
                </p:nvSpPr>
                <p:spPr>
                  <a:xfrm>
                    <a:off x="5813004" y="1060896"/>
                    <a:ext cx="130095" cy="133482"/>
                  </a:xfrm>
                  <a:prstGeom prst="mathPlus">
                    <a:avLst/>
                  </a:prstGeom>
                  <a:solidFill>
                    <a:srgbClr val="0070C0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550"/>
                  </a:p>
                </p:txBody>
              </p:sp>
              <p:sp>
                <p:nvSpPr>
                  <p:cNvPr id="114" name="Plus Sign 113">
                    <a:extLst>
                      <a:ext uri="{FF2B5EF4-FFF2-40B4-BE49-F238E27FC236}">
                        <a16:creationId xmlns:a16="http://schemas.microsoft.com/office/drawing/2014/main" id="{D09BDD82-3263-4365-9FC6-8D78CEC39A74}"/>
                      </a:ext>
                    </a:extLst>
                  </p:cNvPr>
                  <p:cNvSpPr/>
                  <p:nvPr/>
                </p:nvSpPr>
                <p:spPr>
                  <a:xfrm>
                    <a:off x="5584369" y="1460473"/>
                    <a:ext cx="130095" cy="133482"/>
                  </a:xfrm>
                  <a:prstGeom prst="mathPlus">
                    <a:avLst/>
                  </a:prstGeom>
                  <a:solidFill>
                    <a:schemeClr val="accent3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550"/>
                  </a:p>
                </p:txBody>
              </p:sp>
            </p:grp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88A01470-B2F7-4906-B1C6-34AA2CA6CCC7}"/>
                    </a:ext>
                  </a:extLst>
                </p:cNvPr>
                <p:cNvGrpSpPr/>
                <p:nvPr/>
              </p:nvGrpSpPr>
              <p:grpSpPr>
                <a:xfrm>
                  <a:off x="7662216" y="2840988"/>
                  <a:ext cx="269717" cy="133482"/>
                  <a:chOff x="5602970" y="1138930"/>
                  <a:chExt cx="269717" cy="133482"/>
                </a:xfrm>
              </p:grpSpPr>
              <p:sp>
                <p:nvSpPr>
                  <p:cNvPr id="83" name="Plus Sign 82">
                    <a:extLst>
                      <a:ext uri="{FF2B5EF4-FFF2-40B4-BE49-F238E27FC236}">
                        <a16:creationId xmlns:a16="http://schemas.microsoft.com/office/drawing/2014/main" id="{87C60DFF-DC77-4538-BF6D-86C6932CF663}"/>
                      </a:ext>
                    </a:extLst>
                  </p:cNvPr>
                  <p:cNvSpPr/>
                  <p:nvPr/>
                </p:nvSpPr>
                <p:spPr>
                  <a:xfrm>
                    <a:off x="5602970" y="1138930"/>
                    <a:ext cx="130095" cy="133482"/>
                  </a:xfrm>
                  <a:prstGeom prst="mathPlus">
                    <a:avLst/>
                  </a:prstGeom>
                  <a:solidFill>
                    <a:schemeClr val="accent3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550"/>
                  </a:p>
                </p:txBody>
              </p:sp>
              <p:sp>
                <p:nvSpPr>
                  <p:cNvPr id="84" name="Plus Sign 83">
                    <a:extLst>
                      <a:ext uri="{FF2B5EF4-FFF2-40B4-BE49-F238E27FC236}">
                        <a16:creationId xmlns:a16="http://schemas.microsoft.com/office/drawing/2014/main" id="{BA37E09E-E11D-4BB6-B698-FC59F91FB683}"/>
                      </a:ext>
                    </a:extLst>
                  </p:cNvPr>
                  <p:cNvSpPr/>
                  <p:nvPr/>
                </p:nvSpPr>
                <p:spPr>
                  <a:xfrm>
                    <a:off x="5742591" y="1138930"/>
                    <a:ext cx="130095" cy="133482"/>
                  </a:xfrm>
                  <a:prstGeom prst="mathPlus">
                    <a:avLst/>
                  </a:prstGeom>
                  <a:solidFill>
                    <a:srgbClr val="0070C0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550"/>
                  </a:p>
                </p:txBody>
              </p:sp>
            </p:grpSp>
          </p:grpSp>
          <p:sp>
            <p:nvSpPr>
              <p:cNvPr id="57" name="Plus Sign 56">
                <a:extLst>
                  <a:ext uri="{FF2B5EF4-FFF2-40B4-BE49-F238E27FC236}">
                    <a16:creationId xmlns:a16="http://schemas.microsoft.com/office/drawing/2014/main" id="{2725F13F-CE0D-463C-BFB6-F284BD3DB61B}"/>
                  </a:ext>
                </a:extLst>
              </p:cNvPr>
              <p:cNvSpPr/>
              <p:nvPr/>
            </p:nvSpPr>
            <p:spPr>
              <a:xfrm>
                <a:off x="6268484" y="250534"/>
                <a:ext cx="130095" cy="133482"/>
              </a:xfrm>
              <a:prstGeom prst="mathPlus">
                <a:avLst/>
              </a:prstGeom>
              <a:solidFill>
                <a:schemeClr val="accent3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50"/>
              </a:p>
            </p:txBody>
          </p:sp>
          <p:sp>
            <p:nvSpPr>
              <p:cNvPr id="58" name="Minus Sign 57">
                <a:extLst>
                  <a:ext uri="{FF2B5EF4-FFF2-40B4-BE49-F238E27FC236}">
                    <a16:creationId xmlns:a16="http://schemas.microsoft.com/office/drawing/2014/main" id="{5BF0C7F1-77BA-4620-9E2A-D8009EAFFE73}"/>
                  </a:ext>
                </a:extLst>
              </p:cNvPr>
              <p:cNvSpPr/>
              <p:nvPr/>
            </p:nvSpPr>
            <p:spPr>
              <a:xfrm>
                <a:off x="5500687" y="250534"/>
                <a:ext cx="104775" cy="153227"/>
              </a:xfrm>
              <a:prstGeom prst="mathMinus">
                <a:avLst/>
              </a:prstGeom>
              <a:solidFill>
                <a:schemeClr val="accent3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50"/>
              </a:p>
            </p:txBody>
          </p:sp>
          <p:sp>
            <p:nvSpPr>
              <p:cNvPr id="59" name="Plus Sign 58">
                <a:extLst>
                  <a:ext uri="{FF2B5EF4-FFF2-40B4-BE49-F238E27FC236}">
                    <a16:creationId xmlns:a16="http://schemas.microsoft.com/office/drawing/2014/main" id="{E8063742-FC19-4530-8700-17F84A3E4AD6}"/>
                  </a:ext>
                </a:extLst>
              </p:cNvPr>
              <p:cNvSpPr/>
              <p:nvPr/>
            </p:nvSpPr>
            <p:spPr>
              <a:xfrm>
                <a:off x="6267167" y="458960"/>
                <a:ext cx="130095" cy="133482"/>
              </a:xfrm>
              <a:prstGeom prst="mathPlus">
                <a:avLst/>
              </a:prstGeom>
              <a:solidFill>
                <a:srgbClr val="0070C0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50"/>
              </a:p>
            </p:txBody>
          </p:sp>
          <p:sp>
            <p:nvSpPr>
              <p:cNvPr id="60" name="Minus Sign 59">
                <a:extLst>
                  <a:ext uri="{FF2B5EF4-FFF2-40B4-BE49-F238E27FC236}">
                    <a16:creationId xmlns:a16="http://schemas.microsoft.com/office/drawing/2014/main" id="{B37763BC-7E56-4A25-9910-77286D2CB4E8}"/>
                  </a:ext>
                </a:extLst>
              </p:cNvPr>
              <p:cNvSpPr/>
              <p:nvPr/>
            </p:nvSpPr>
            <p:spPr>
              <a:xfrm>
                <a:off x="5498195" y="458221"/>
                <a:ext cx="104775" cy="153227"/>
              </a:xfrm>
              <a:prstGeom prst="mathMinus">
                <a:avLst/>
              </a:prstGeom>
              <a:solidFill>
                <a:srgbClr val="0070C0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50"/>
              </a:p>
            </p:txBody>
          </p:sp>
        </p:grp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3357183D-0932-4D64-9B11-6C7F6C928C2A}"/>
                </a:ext>
              </a:extLst>
            </p:cNvPr>
            <p:cNvSpPr/>
            <p:nvPr/>
          </p:nvSpPr>
          <p:spPr>
            <a:xfrm>
              <a:off x="7798375" y="3489960"/>
              <a:ext cx="91440" cy="8986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984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63B6C2-190F-4707-94C5-6B284C3ABC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12" r="23354"/>
          <a:stretch/>
        </p:blipFill>
        <p:spPr>
          <a:xfrm>
            <a:off x="356051" y="1831597"/>
            <a:ext cx="2181409" cy="147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5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AE92712C-EEAF-4C4B-9705-BE88D17D3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72" y="36979"/>
            <a:ext cx="4273728" cy="887183"/>
          </a:xfrm>
        </p:spPr>
        <p:txBody>
          <a:bodyPr/>
          <a:lstStyle/>
          <a:p>
            <a:r>
              <a:rPr lang="en-US" dirty="0"/>
              <a:t>95-Express Lane Phases and Opening Dates</a:t>
            </a:r>
          </a:p>
        </p:txBody>
      </p:sp>
      <p:pic>
        <p:nvPicPr>
          <p:cNvPr id="16" name="Content Placeholder 4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322452F8-0A98-4154-864D-B1187126CA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51010" y="-42483"/>
            <a:ext cx="4273728" cy="5216463"/>
          </a:xfrm>
        </p:spPr>
      </p:pic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5951E910-84B8-46FB-8B7B-B76BFBF34F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 dirty="0"/>
              <a:t>  </a:t>
            </a:r>
            <a:fld id="{75472711-4FCB-2141-A321-C0607E714264}" type="slidenum">
              <a:rPr lang="en-US" b="1" smtClean="0"/>
              <a:pPr/>
              <a:t>3</a:t>
            </a:fld>
            <a:endParaRPr lang="en-US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77E29D-C3BA-4463-BA04-1BFF568DDA00}"/>
              </a:ext>
            </a:extLst>
          </p:cNvPr>
          <p:cNvSpPr/>
          <p:nvPr/>
        </p:nvSpPr>
        <p:spPr>
          <a:xfrm>
            <a:off x="8717280" y="-8939"/>
            <a:ext cx="712470" cy="5231706"/>
          </a:xfrm>
          <a:prstGeom prst="rect">
            <a:avLst/>
          </a:prstGeom>
          <a:solidFill>
            <a:srgbClr val="BED2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257A39AA-3770-4105-B2C9-FA105CE74A55}"/>
              </a:ext>
            </a:extLst>
          </p:cNvPr>
          <p:cNvSpPr txBox="1">
            <a:spLocks/>
          </p:cNvSpPr>
          <p:nvPr/>
        </p:nvSpPr>
        <p:spPr>
          <a:xfrm>
            <a:off x="110472" y="924163"/>
            <a:ext cx="4440538" cy="4249817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lang="en-US" sz="2400" kern="1200">
                <a:solidFill>
                  <a:schemeClr val="tx1"/>
                </a:solidFill>
                <a:latin typeface="+mj-lt"/>
                <a:ea typeface="+mn-ea"/>
                <a:cs typeface="Myriad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lang="en-US" sz="2000" i="0" kern="1200">
                <a:solidFill>
                  <a:schemeClr val="tx1"/>
                </a:solidFill>
                <a:latin typeface="+mj-lt"/>
                <a:ea typeface="+mn-ea"/>
                <a:cs typeface="Myriad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lang="en-US" sz="1800" kern="1200">
                <a:solidFill>
                  <a:schemeClr val="tx1"/>
                </a:solidFill>
                <a:latin typeface="+mj-lt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lang="en-US" sz="1600" kern="1200">
                <a:solidFill>
                  <a:schemeClr val="tx1"/>
                </a:solidFill>
                <a:latin typeface="+mj-lt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lang="en-US" sz="1600" i="1" kern="1200">
                <a:solidFill>
                  <a:schemeClr val="tx1"/>
                </a:solidFill>
                <a:latin typeface="+mj-lt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>
              <a:spcAft>
                <a:spcPct val="0"/>
              </a:spcAft>
            </a:pPr>
            <a:r>
              <a:rPr lang="en-US" sz="5000" b="1" dirty="0"/>
              <a:t>Phase 1</a:t>
            </a:r>
            <a:r>
              <a:rPr lang="en-US" sz="5000" dirty="0"/>
              <a:t> </a:t>
            </a:r>
          </a:p>
          <a:p>
            <a:pPr marL="685800" lvl="1" indent="-228600" fontAlgn="base">
              <a:spcAft>
                <a:spcPct val="0"/>
              </a:spcAft>
            </a:pPr>
            <a:r>
              <a:rPr lang="en-US" sz="4500" dirty="0"/>
              <a:t>stretches about 7 miles from the GGI to SR 112/SR 836. </a:t>
            </a:r>
          </a:p>
          <a:p>
            <a:pPr marL="685800" lvl="1" indent="-228600" fontAlgn="base">
              <a:spcAft>
                <a:spcPct val="0"/>
              </a:spcAft>
            </a:pPr>
            <a:r>
              <a:rPr lang="en-US" altLang="en-US" sz="4500" dirty="0"/>
              <a:t>NB ELs have been in operation since December 2008 and the SB ELs since Jan 2010. </a:t>
            </a:r>
          </a:p>
          <a:p>
            <a:pPr fontAlgn="base">
              <a:spcAft>
                <a:spcPct val="0"/>
              </a:spcAft>
            </a:pPr>
            <a:r>
              <a:rPr lang="en-US" altLang="en-US" sz="5000" dirty="0"/>
              <a:t>FDOT extended 95-Express into Broward County, known as </a:t>
            </a:r>
            <a:r>
              <a:rPr lang="en-US" altLang="en-US" sz="5000" b="1" dirty="0"/>
              <a:t>Phase 2</a:t>
            </a:r>
            <a:r>
              <a:rPr lang="en-US" altLang="en-US" sz="5000" dirty="0"/>
              <a:t> </a:t>
            </a:r>
          </a:p>
          <a:p>
            <a:pPr lvl="1" fontAlgn="base">
              <a:spcAft>
                <a:spcPct val="0"/>
              </a:spcAft>
            </a:pPr>
            <a:r>
              <a:rPr lang="en-US" altLang="en-US" sz="5500" dirty="0"/>
              <a:t>in operation since October, 2016.  </a:t>
            </a:r>
          </a:p>
          <a:p>
            <a:pPr fontAlgn="base">
              <a:spcAft>
                <a:spcPct val="0"/>
              </a:spcAft>
            </a:pPr>
            <a:r>
              <a:rPr lang="en-US" altLang="en-US" sz="5000" b="1" dirty="0"/>
              <a:t>Phase 3</a:t>
            </a:r>
          </a:p>
          <a:p>
            <a:pPr lvl="1" fontAlgn="base">
              <a:spcAft>
                <a:spcPct val="0"/>
              </a:spcAft>
            </a:pPr>
            <a:r>
              <a:rPr lang="en-US" altLang="en-US" sz="5500" dirty="0"/>
              <a:t>will open in sub-phases. All Phase 3 segments are planned to be open by July 2024.</a:t>
            </a:r>
          </a:p>
          <a:p>
            <a:endParaRPr 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23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3BE3EDC-8EBD-4DA3-86F9-981C16037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Current Project Configuration of 95-Express</a:t>
            </a:r>
          </a:p>
        </p:txBody>
      </p:sp>
      <p:sp>
        <p:nvSpPr>
          <p:cNvPr id="273" name="Slide Number Placeholder 4">
            <a:extLst>
              <a:ext uri="{FF2B5EF4-FFF2-40B4-BE49-F238E27FC236}">
                <a16:creationId xmlns:a16="http://schemas.microsoft.com/office/drawing/2014/main" id="{BA95E022-2229-472D-8625-6726B4DC9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4857428"/>
            <a:ext cx="586740" cy="258659"/>
          </a:xfrm>
        </p:spPr>
        <p:txBody>
          <a:bodyPr/>
          <a:lstStyle/>
          <a:p>
            <a:r>
              <a:rPr lang="en-US" b="1" dirty="0"/>
              <a:t>  </a:t>
            </a:r>
            <a:fld id="{75472711-4FCB-2141-A321-C0607E714264}" type="slidenum">
              <a:rPr lang="en-US" b="1" smtClean="0"/>
              <a:pPr/>
              <a:t>4</a:t>
            </a:fld>
            <a:endParaRPr lang="en-US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7A57A48-A621-43AE-BAC2-5855060B7239}"/>
              </a:ext>
            </a:extLst>
          </p:cNvPr>
          <p:cNvGrpSpPr/>
          <p:nvPr/>
        </p:nvGrpSpPr>
        <p:grpSpPr>
          <a:xfrm>
            <a:off x="-130941" y="705133"/>
            <a:ext cx="18403770" cy="4187962"/>
            <a:chOff x="-130941" y="705133"/>
            <a:chExt cx="18403770" cy="4187962"/>
          </a:xfrm>
        </p:grpSpPr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8EA92C78-89F2-4A10-839D-2E7887C931E3}"/>
                </a:ext>
              </a:extLst>
            </p:cNvPr>
            <p:cNvGrpSpPr/>
            <p:nvPr/>
          </p:nvGrpSpPr>
          <p:grpSpPr>
            <a:xfrm>
              <a:off x="-130941" y="705133"/>
              <a:ext cx="18403770" cy="4187962"/>
              <a:chOff x="819023" y="710269"/>
              <a:chExt cx="15289413" cy="3552444"/>
            </a:xfrm>
          </p:grpSpPr>
          <p:sp>
            <p:nvSpPr>
              <p:cNvPr id="354" name="TextBox 353">
                <a:extLst>
                  <a:ext uri="{FF2B5EF4-FFF2-40B4-BE49-F238E27FC236}">
                    <a16:creationId xmlns:a16="http://schemas.microsoft.com/office/drawing/2014/main" id="{F55E10ED-800F-490C-9604-32908D64D709}"/>
                  </a:ext>
                </a:extLst>
              </p:cNvPr>
              <p:cNvSpPr txBox="1"/>
              <p:nvPr/>
            </p:nvSpPr>
            <p:spPr>
              <a:xfrm>
                <a:off x="4254025" y="2497047"/>
                <a:ext cx="304948" cy="202363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97" dirty="0">
                    <a:latin typeface="+mj-lt"/>
                  </a:rPr>
                  <a:t>HOV Lanes</a:t>
                </a:r>
                <a:endParaRPr lang="en-US" sz="353" i="1" dirty="0">
                  <a:latin typeface="+mj-lt"/>
                </a:endParaRPr>
              </a:p>
            </p:txBody>
          </p:sp>
          <p:grpSp>
            <p:nvGrpSpPr>
              <p:cNvPr id="364" name="Group 363">
                <a:extLst>
                  <a:ext uri="{FF2B5EF4-FFF2-40B4-BE49-F238E27FC236}">
                    <a16:creationId xmlns:a16="http://schemas.microsoft.com/office/drawing/2014/main" id="{3BBE9124-1D1A-4DEF-9805-6689130F92C0}"/>
                  </a:ext>
                </a:extLst>
              </p:cNvPr>
              <p:cNvGrpSpPr/>
              <p:nvPr/>
            </p:nvGrpSpPr>
            <p:grpSpPr>
              <a:xfrm flipH="1">
                <a:off x="6691042" y="1320990"/>
                <a:ext cx="84044" cy="251287"/>
                <a:chOff x="11334750" y="1917700"/>
                <a:chExt cx="190500" cy="569584"/>
              </a:xfrm>
            </p:grpSpPr>
            <p:cxnSp>
              <p:nvCxnSpPr>
                <p:cNvPr id="803" name="Straight Connector 802">
                  <a:extLst>
                    <a:ext uri="{FF2B5EF4-FFF2-40B4-BE49-F238E27FC236}">
                      <a16:creationId xmlns:a16="http://schemas.microsoft.com/office/drawing/2014/main" id="{8765D509-9501-4A20-AF49-432576C6D811}"/>
                    </a:ext>
                  </a:extLst>
                </p:cNvPr>
                <p:cNvCxnSpPr/>
                <p:nvPr/>
              </p:nvCxnSpPr>
              <p:spPr bwMode="auto">
                <a:xfrm flipV="1">
                  <a:off x="11334750" y="1917700"/>
                  <a:ext cx="190500" cy="190500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04" name="Straight Connector 803">
                  <a:extLst>
                    <a:ext uri="{FF2B5EF4-FFF2-40B4-BE49-F238E27FC236}">
                      <a16:creationId xmlns:a16="http://schemas.microsoft.com/office/drawing/2014/main" id="{3771B032-F865-4B24-84F5-806FEC2A816A}"/>
                    </a:ext>
                  </a:extLst>
                </p:cNvPr>
                <p:cNvCxnSpPr/>
                <p:nvPr/>
              </p:nvCxnSpPr>
              <p:spPr bwMode="auto">
                <a:xfrm>
                  <a:off x="11334750" y="2296784"/>
                  <a:ext cx="190500" cy="190500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65" name="Rectangle 364">
                <a:extLst>
                  <a:ext uri="{FF2B5EF4-FFF2-40B4-BE49-F238E27FC236}">
                    <a16:creationId xmlns:a16="http://schemas.microsoft.com/office/drawing/2014/main" id="{A4338713-8986-4BBD-9DDC-0982CCCE8BF0}"/>
                  </a:ext>
                </a:extLst>
              </p:cNvPr>
              <p:cNvSpPr/>
              <p:nvPr/>
            </p:nvSpPr>
            <p:spPr bwMode="auto">
              <a:xfrm>
                <a:off x="2317124" y="1403633"/>
                <a:ext cx="2490200" cy="85445"/>
              </a:xfrm>
              <a:prstGeom prst="rect">
                <a:avLst/>
              </a:prstGeom>
              <a:solidFill>
                <a:srgbClr val="8064A2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eaLnBrk="1" hangingPunct="1"/>
                <a:endParaRPr lang="en-US" sz="794">
                  <a:latin typeface="+mj-lt"/>
                </a:endParaRPr>
              </a:p>
            </p:txBody>
          </p:sp>
          <p:sp>
            <p:nvSpPr>
              <p:cNvPr id="366" name="Rectangle 365">
                <a:extLst>
                  <a:ext uri="{FF2B5EF4-FFF2-40B4-BE49-F238E27FC236}">
                    <a16:creationId xmlns:a16="http://schemas.microsoft.com/office/drawing/2014/main" id="{5F0C27B6-9541-4AEB-9866-33983664137A}"/>
                  </a:ext>
                </a:extLst>
              </p:cNvPr>
              <p:cNvSpPr/>
              <p:nvPr/>
            </p:nvSpPr>
            <p:spPr bwMode="auto">
              <a:xfrm>
                <a:off x="1577723" y="2565786"/>
                <a:ext cx="357217" cy="85445"/>
              </a:xfrm>
              <a:prstGeom prst="rect">
                <a:avLst/>
              </a:prstGeom>
              <a:solidFill>
                <a:srgbClr val="FFDD71">
                  <a:alpha val="4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eaLnBrk="1" hangingPunct="1"/>
                <a:endParaRPr lang="en-US" sz="794">
                  <a:latin typeface="+mj-lt"/>
                </a:endParaRPr>
              </a:p>
            </p:txBody>
          </p:sp>
          <p:sp>
            <p:nvSpPr>
              <p:cNvPr id="367" name="Rectangle 366">
                <a:extLst>
                  <a:ext uri="{FF2B5EF4-FFF2-40B4-BE49-F238E27FC236}">
                    <a16:creationId xmlns:a16="http://schemas.microsoft.com/office/drawing/2014/main" id="{0810D962-CA3E-4431-B048-BAFC9D38ADA1}"/>
                  </a:ext>
                </a:extLst>
              </p:cNvPr>
              <p:cNvSpPr/>
              <p:nvPr/>
            </p:nvSpPr>
            <p:spPr bwMode="auto">
              <a:xfrm>
                <a:off x="6129618" y="1403633"/>
                <a:ext cx="1486181" cy="85445"/>
              </a:xfrm>
              <a:prstGeom prst="rect">
                <a:avLst/>
              </a:prstGeom>
              <a:solidFill>
                <a:srgbClr val="FFDD71">
                  <a:alpha val="4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eaLnBrk="1" hangingPunct="1"/>
                <a:endParaRPr lang="en-US" sz="794">
                  <a:latin typeface="+mj-lt"/>
                </a:endParaRPr>
              </a:p>
            </p:txBody>
          </p:sp>
          <p:sp>
            <p:nvSpPr>
              <p:cNvPr id="368" name="Rectangle 367">
                <a:extLst>
                  <a:ext uri="{FF2B5EF4-FFF2-40B4-BE49-F238E27FC236}">
                    <a16:creationId xmlns:a16="http://schemas.microsoft.com/office/drawing/2014/main" id="{588C592D-A934-47A0-B9C3-95D18824F560}"/>
                  </a:ext>
                </a:extLst>
              </p:cNvPr>
              <p:cNvSpPr/>
              <p:nvPr/>
            </p:nvSpPr>
            <p:spPr bwMode="auto">
              <a:xfrm>
                <a:off x="4807324" y="1403633"/>
                <a:ext cx="1322294" cy="85445"/>
              </a:xfrm>
              <a:prstGeom prst="rect">
                <a:avLst/>
              </a:prstGeom>
              <a:solidFill>
                <a:srgbClr val="FF00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eaLnBrk="1" hangingPunct="1"/>
                <a:endParaRPr lang="en-US" sz="794">
                  <a:latin typeface="+mj-lt"/>
                </a:endParaRPr>
              </a:p>
            </p:txBody>
          </p:sp>
          <p:grpSp>
            <p:nvGrpSpPr>
              <p:cNvPr id="369" name="Group 368">
                <a:extLst>
                  <a:ext uri="{FF2B5EF4-FFF2-40B4-BE49-F238E27FC236}">
                    <a16:creationId xmlns:a16="http://schemas.microsoft.com/office/drawing/2014/main" id="{B554E92F-D456-43F5-91B4-449F14BCB4F9}"/>
                  </a:ext>
                </a:extLst>
              </p:cNvPr>
              <p:cNvGrpSpPr/>
              <p:nvPr/>
            </p:nvGrpSpPr>
            <p:grpSpPr>
              <a:xfrm>
                <a:off x="4803448" y="1320107"/>
                <a:ext cx="84044" cy="251287"/>
                <a:chOff x="11334750" y="1917700"/>
                <a:chExt cx="190500" cy="569584"/>
              </a:xfrm>
            </p:grpSpPr>
            <p:cxnSp>
              <p:nvCxnSpPr>
                <p:cNvPr id="801" name="Straight Connector 800">
                  <a:extLst>
                    <a:ext uri="{FF2B5EF4-FFF2-40B4-BE49-F238E27FC236}">
                      <a16:creationId xmlns:a16="http://schemas.microsoft.com/office/drawing/2014/main" id="{99D3A551-0CBD-4684-98D0-D714962F8FAF}"/>
                    </a:ext>
                  </a:extLst>
                </p:cNvPr>
                <p:cNvCxnSpPr/>
                <p:nvPr/>
              </p:nvCxnSpPr>
              <p:spPr bwMode="auto">
                <a:xfrm flipV="1">
                  <a:off x="11334750" y="1917700"/>
                  <a:ext cx="190500" cy="190500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02" name="Straight Connector 801">
                  <a:extLst>
                    <a:ext uri="{FF2B5EF4-FFF2-40B4-BE49-F238E27FC236}">
                      <a16:creationId xmlns:a16="http://schemas.microsoft.com/office/drawing/2014/main" id="{F8BF916E-4E5F-4691-B6E9-414D199AF1ED}"/>
                    </a:ext>
                  </a:extLst>
                </p:cNvPr>
                <p:cNvCxnSpPr/>
                <p:nvPr/>
              </p:nvCxnSpPr>
              <p:spPr bwMode="auto">
                <a:xfrm>
                  <a:off x="11334750" y="2296784"/>
                  <a:ext cx="190500" cy="190500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70" name="Group 369">
                <a:extLst>
                  <a:ext uri="{FF2B5EF4-FFF2-40B4-BE49-F238E27FC236}">
                    <a16:creationId xmlns:a16="http://schemas.microsoft.com/office/drawing/2014/main" id="{59ADA3C6-767E-4CAE-A508-3FE49DC25050}"/>
                  </a:ext>
                </a:extLst>
              </p:cNvPr>
              <p:cNvGrpSpPr/>
              <p:nvPr/>
            </p:nvGrpSpPr>
            <p:grpSpPr>
              <a:xfrm flipH="1">
                <a:off x="5205460" y="1320107"/>
                <a:ext cx="84044" cy="251287"/>
                <a:chOff x="11334750" y="1917700"/>
                <a:chExt cx="190500" cy="569584"/>
              </a:xfrm>
            </p:grpSpPr>
            <p:cxnSp>
              <p:nvCxnSpPr>
                <p:cNvPr id="799" name="Straight Connector 798">
                  <a:extLst>
                    <a:ext uri="{FF2B5EF4-FFF2-40B4-BE49-F238E27FC236}">
                      <a16:creationId xmlns:a16="http://schemas.microsoft.com/office/drawing/2014/main" id="{C8FF1733-EB0B-498F-986B-6705CE6EC6B9}"/>
                    </a:ext>
                  </a:extLst>
                </p:cNvPr>
                <p:cNvCxnSpPr/>
                <p:nvPr/>
              </p:nvCxnSpPr>
              <p:spPr bwMode="auto">
                <a:xfrm flipV="1">
                  <a:off x="11334750" y="1917700"/>
                  <a:ext cx="190500" cy="190500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00" name="Straight Connector 799">
                  <a:extLst>
                    <a:ext uri="{FF2B5EF4-FFF2-40B4-BE49-F238E27FC236}">
                      <a16:creationId xmlns:a16="http://schemas.microsoft.com/office/drawing/2014/main" id="{49BC9776-5AD3-4982-8D68-E57DD8E383AE}"/>
                    </a:ext>
                  </a:extLst>
                </p:cNvPr>
                <p:cNvCxnSpPr/>
                <p:nvPr/>
              </p:nvCxnSpPr>
              <p:spPr bwMode="auto">
                <a:xfrm>
                  <a:off x="11334750" y="2296784"/>
                  <a:ext cx="190500" cy="190500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71" name="Group 370">
                <a:extLst>
                  <a:ext uri="{FF2B5EF4-FFF2-40B4-BE49-F238E27FC236}">
                    <a16:creationId xmlns:a16="http://schemas.microsoft.com/office/drawing/2014/main" id="{81727641-DCD0-4802-BE96-495E32F1D1D6}"/>
                  </a:ext>
                </a:extLst>
              </p:cNvPr>
              <p:cNvGrpSpPr/>
              <p:nvPr/>
            </p:nvGrpSpPr>
            <p:grpSpPr>
              <a:xfrm flipH="1">
                <a:off x="2234673" y="1318783"/>
                <a:ext cx="84044" cy="251287"/>
                <a:chOff x="11334750" y="1917700"/>
                <a:chExt cx="190500" cy="569584"/>
              </a:xfrm>
            </p:grpSpPr>
            <p:cxnSp>
              <p:nvCxnSpPr>
                <p:cNvPr id="797" name="Straight Connector 796">
                  <a:extLst>
                    <a:ext uri="{FF2B5EF4-FFF2-40B4-BE49-F238E27FC236}">
                      <a16:creationId xmlns:a16="http://schemas.microsoft.com/office/drawing/2014/main" id="{DC2A5AC3-F498-4F50-A1C3-1BC5803C832E}"/>
                    </a:ext>
                  </a:extLst>
                </p:cNvPr>
                <p:cNvCxnSpPr/>
                <p:nvPr/>
              </p:nvCxnSpPr>
              <p:spPr bwMode="auto">
                <a:xfrm flipV="1">
                  <a:off x="11334750" y="1917700"/>
                  <a:ext cx="190500" cy="190500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98" name="Straight Connector 797">
                  <a:extLst>
                    <a:ext uri="{FF2B5EF4-FFF2-40B4-BE49-F238E27FC236}">
                      <a16:creationId xmlns:a16="http://schemas.microsoft.com/office/drawing/2014/main" id="{E61697AC-A988-45D4-843F-FF85FBF6B6B4}"/>
                    </a:ext>
                  </a:extLst>
                </p:cNvPr>
                <p:cNvCxnSpPr/>
                <p:nvPr/>
              </p:nvCxnSpPr>
              <p:spPr bwMode="auto">
                <a:xfrm>
                  <a:off x="11334750" y="2296784"/>
                  <a:ext cx="190500" cy="190500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372" name="Straight Connector 371">
                <a:extLst>
                  <a:ext uri="{FF2B5EF4-FFF2-40B4-BE49-F238E27FC236}">
                    <a16:creationId xmlns:a16="http://schemas.microsoft.com/office/drawing/2014/main" id="{3318F891-134E-4655-9D0A-25583F8058BF}"/>
                  </a:ext>
                </a:extLst>
              </p:cNvPr>
              <p:cNvCxnSpPr/>
              <p:nvPr/>
            </p:nvCxnSpPr>
            <p:spPr bwMode="auto">
              <a:xfrm flipH="1" flipV="1">
                <a:off x="2538191" y="1356659"/>
                <a:ext cx="131535" cy="131535"/>
              </a:xfrm>
              <a:prstGeom prst="line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3" name="Straight Connector 372">
                <a:extLst>
                  <a:ext uri="{FF2B5EF4-FFF2-40B4-BE49-F238E27FC236}">
                    <a16:creationId xmlns:a16="http://schemas.microsoft.com/office/drawing/2014/main" id="{21719074-A52D-4EBB-BAFE-01451B05D886}"/>
                  </a:ext>
                </a:extLst>
              </p:cNvPr>
              <p:cNvCxnSpPr/>
              <p:nvPr/>
            </p:nvCxnSpPr>
            <p:spPr bwMode="auto">
              <a:xfrm flipH="1" flipV="1">
                <a:off x="2538191" y="1274016"/>
                <a:ext cx="131535" cy="131535"/>
              </a:xfrm>
              <a:prstGeom prst="line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374" name="Group 373">
                <a:extLst>
                  <a:ext uri="{FF2B5EF4-FFF2-40B4-BE49-F238E27FC236}">
                    <a16:creationId xmlns:a16="http://schemas.microsoft.com/office/drawing/2014/main" id="{8701BE8B-03FA-4BDE-BE54-106FC51EE267}"/>
                  </a:ext>
                </a:extLst>
              </p:cNvPr>
              <p:cNvGrpSpPr/>
              <p:nvPr/>
            </p:nvGrpSpPr>
            <p:grpSpPr>
              <a:xfrm>
                <a:off x="6125723" y="1320990"/>
                <a:ext cx="84044" cy="251287"/>
                <a:chOff x="11334750" y="1917700"/>
                <a:chExt cx="190500" cy="569584"/>
              </a:xfrm>
            </p:grpSpPr>
            <p:cxnSp>
              <p:nvCxnSpPr>
                <p:cNvPr id="795" name="Straight Connector 794">
                  <a:extLst>
                    <a:ext uri="{FF2B5EF4-FFF2-40B4-BE49-F238E27FC236}">
                      <a16:creationId xmlns:a16="http://schemas.microsoft.com/office/drawing/2014/main" id="{D7C53EFD-1A2F-4718-A1B3-99C1FD3691C3}"/>
                    </a:ext>
                  </a:extLst>
                </p:cNvPr>
                <p:cNvCxnSpPr/>
                <p:nvPr/>
              </p:nvCxnSpPr>
              <p:spPr bwMode="auto">
                <a:xfrm flipV="1">
                  <a:off x="11334750" y="1917700"/>
                  <a:ext cx="190500" cy="190500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96" name="Straight Connector 795">
                  <a:extLst>
                    <a:ext uri="{FF2B5EF4-FFF2-40B4-BE49-F238E27FC236}">
                      <a16:creationId xmlns:a16="http://schemas.microsoft.com/office/drawing/2014/main" id="{3260BA60-83BD-4D29-90DB-91EBAA8C9166}"/>
                    </a:ext>
                  </a:extLst>
                </p:cNvPr>
                <p:cNvCxnSpPr/>
                <p:nvPr/>
              </p:nvCxnSpPr>
              <p:spPr bwMode="auto">
                <a:xfrm>
                  <a:off x="11334750" y="2296784"/>
                  <a:ext cx="190500" cy="190500"/>
                </a:xfrm>
                <a:prstGeom prst="lin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375" name="Straight Connector 374">
                <a:extLst>
                  <a:ext uri="{FF2B5EF4-FFF2-40B4-BE49-F238E27FC236}">
                    <a16:creationId xmlns:a16="http://schemas.microsoft.com/office/drawing/2014/main" id="{D6A518BC-8BCB-46D9-B9C0-4908BA2F7EA2}"/>
                  </a:ext>
                </a:extLst>
              </p:cNvPr>
              <p:cNvCxnSpPr/>
              <p:nvPr/>
            </p:nvCxnSpPr>
            <p:spPr bwMode="auto">
              <a:xfrm>
                <a:off x="1578916" y="1320835"/>
                <a:ext cx="6037304" cy="0"/>
              </a:xfrm>
              <a:prstGeom prst="line">
                <a:avLst/>
              </a:prstGeom>
              <a:solidFill>
                <a:srgbClr val="99CC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6" name="Straight Connector 375">
                <a:extLst>
                  <a:ext uri="{FF2B5EF4-FFF2-40B4-BE49-F238E27FC236}">
                    <a16:creationId xmlns:a16="http://schemas.microsoft.com/office/drawing/2014/main" id="{03E60B13-D64F-4A67-910B-F32B77E31663}"/>
                  </a:ext>
                </a:extLst>
              </p:cNvPr>
              <p:cNvCxnSpPr/>
              <p:nvPr/>
            </p:nvCxnSpPr>
            <p:spPr bwMode="auto">
              <a:xfrm>
                <a:off x="2318524" y="1404649"/>
                <a:ext cx="5297696" cy="0"/>
              </a:xfrm>
              <a:prstGeom prst="line">
                <a:avLst/>
              </a:prstGeom>
              <a:solidFill>
                <a:srgbClr val="99CCFF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7" name="Straight Connector 376">
                <a:extLst>
                  <a:ext uri="{FF2B5EF4-FFF2-40B4-BE49-F238E27FC236}">
                    <a16:creationId xmlns:a16="http://schemas.microsoft.com/office/drawing/2014/main" id="{B37C1D2C-F445-4828-B8A9-79831741D447}"/>
                  </a:ext>
                </a:extLst>
              </p:cNvPr>
              <p:cNvCxnSpPr/>
              <p:nvPr/>
            </p:nvCxnSpPr>
            <p:spPr bwMode="auto">
              <a:xfrm>
                <a:off x="2317123" y="1488462"/>
                <a:ext cx="5299097" cy="0"/>
              </a:xfrm>
              <a:prstGeom prst="line">
                <a:avLst/>
              </a:prstGeom>
              <a:solidFill>
                <a:srgbClr val="99CCFF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8" name="Straight Connector 377">
                <a:extLst>
                  <a:ext uri="{FF2B5EF4-FFF2-40B4-BE49-F238E27FC236}">
                    <a16:creationId xmlns:a16="http://schemas.microsoft.com/office/drawing/2014/main" id="{8010F053-3875-447A-B3D9-222D65320AE1}"/>
                  </a:ext>
                </a:extLst>
              </p:cNvPr>
              <p:cNvCxnSpPr/>
              <p:nvPr/>
            </p:nvCxnSpPr>
            <p:spPr bwMode="auto">
              <a:xfrm>
                <a:off x="1578916" y="1572276"/>
                <a:ext cx="6037304" cy="0"/>
              </a:xfrm>
              <a:prstGeom prst="line">
                <a:avLst/>
              </a:prstGeom>
              <a:solidFill>
                <a:srgbClr val="99CC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9" name="Straight Connector 378">
                <a:extLst>
                  <a:ext uri="{FF2B5EF4-FFF2-40B4-BE49-F238E27FC236}">
                    <a16:creationId xmlns:a16="http://schemas.microsoft.com/office/drawing/2014/main" id="{631CE36F-0070-4412-A257-DCEDBCEDAFCB}"/>
                  </a:ext>
                </a:extLst>
              </p:cNvPr>
              <p:cNvCxnSpPr/>
              <p:nvPr/>
            </p:nvCxnSpPr>
            <p:spPr bwMode="auto">
              <a:xfrm>
                <a:off x="6501049" y="1248352"/>
                <a:ext cx="0" cy="660965"/>
              </a:xfrm>
              <a:prstGeom prst="line">
                <a:avLst/>
              </a:prstGeom>
              <a:solidFill>
                <a:srgbClr val="99CCFF"/>
              </a:solidFill>
              <a:ln w="9525" cap="flat" cmpd="sng" algn="ctr">
                <a:solidFill>
                  <a:schemeClr val="tx1"/>
                </a:solidFill>
                <a:prstDash val="lgDash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0" name="Straight Connector 379">
                <a:extLst>
                  <a:ext uri="{FF2B5EF4-FFF2-40B4-BE49-F238E27FC236}">
                    <a16:creationId xmlns:a16="http://schemas.microsoft.com/office/drawing/2014/main" id="{0A633ED2-4A7D-4F7E-BBF8-2E339008EA8B}"/>
                  </a:ext>
                </a:extLst>
              </p:cNvPr>
              <p:cNvCxnSpPr/>
              <p:nvPr/>
            </p:nvCxnSpPr>
            <p:spPr bwMode="auto">
              <a:xfrm>
                <a:off x="2011772" y="1248352"/>
                <a:ext cx="0" cy="396408"/>
              </a:xfrm>
              <a:prstGeom prst="line">
                <a:avLst/>
              </a:prstGeom>
              <a:solidFill>
                <a:srgbClr val="99CC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1" name="Straight Connector 380">
                <a:extLst>
                  <a:ext uri="{FF2B5EF4-FFF2-40B4-BE49-F238E27FC236}">
                    <a16:creationId xmlns:a16="http://schemas.microsoft.com/office/drawing/2014/main" id="{1CB951C5-DC0B-4ADF-BC1D-BFE799E4C3E1}"/>
                  </a:ext>
                </a:extLst>
              </p:cNvPr>
              <p:cNvCxnSpPr/>
              <p:nvPr/>
            </p:nvCxnSpPr>
            <p:spPr bwMode="auto">
              <a:xfrm>
                <a:off x="2536520" y="1225739"/>
                <a:ext cx="0" cy="419021"/>
              </a:xfrm>
              <a:prstGeom prst="line">
                <a:avLst/>
              </a:prstGeom>
              <a:solidFill>
                <a:srgbClr val="99CC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2" name="Straight Connector 381">
                <a:extLst>
                  <a:ext uri="{FF2B5EF4-FFF2-40B4-BE49-F238E27FC236}">
                    <a16:creationId xmlns:a16="http://schemas.microsoft.com/office/drawing/2014/main" id="{9DFC1B2D-1B1F-46C0-8675-F35407D5A594}"/>
                  </a:ext>
                </a:extLst>
              </p:cNvPr>
              <p:cNvCxnSpPr/>
              <p:nvPr/>
            </p:nvCxnSpPr>
            <p:spPr bwMode="auto">
              <a:xfrm>
                <a:off x="2975596" y="1248352"/>
                <a:ext cx="0" cy="396408"/>
              </a:xfrm>
              <a:prstGeom prst="line">
                <a:avLst/>
              </a:prstGeom>
              <a:solidFill>
                <a:srgbClr val="99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3" name="Straight Connector 382">
                <a:extLst>
                  <a:ext uri="{FF2B5EF4-FFF2-40B4-BE49-F238E27FC236}">
                    <a16:creationId xmlns:a16="http://schemas.microsoft.com/office/drawing/2014/main" id="{296F08C4-3084-4E50-AE44-891EC86F03AD}"/>
                  </a:ext>
                </a:extLst>
              </p:cNvPr>
              <p:cNvCxnSpPr/>
              <p:nvPr/>
            </p:nvCxnSpPr>
            <p:spPr bwMode="auto">
              <a:xfrm>
                <a:off x="3093396" y="1248352"/>
                <a:ext cx="0" cy="396408"/>
              </a:xfrm>
              <a:prstGeom prst="line">
                <a:avLst/>
              </a:prstGeom>
              <a:solidFill>
                <a:srgbClr val="99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4" name="Straight Connector 383">
                <a:extLst>
                  <a:ext uri="{FF2B5EF4-FFF2-40B4-BE49-F238E27FC236}">
                    <a16:creationId xmlns:a16="http://schemas.microsoft.com/office/drawing/2014/main" id="{F062BFBF-29FD-40B8-9CC8-C30E855C15D0}"/>
                  </a:ext>
                </a:extLst>
              </p:cNvPr>
              <p:cNvCxnSpPr/>
              <p:nvPr/>
            </p:nvCxnSpPr>
            <p:spPr bwMode="auto">
              <a:xfrm>
                <a:off x="3326856" y="1248352"/>
                <a:ext cx="0" cy="396408"/>
              </a:xfrm>
              <a:prstGeom prst="line">
                <a:avLst/>
              </a:prstGeom>
              <a:solidFill>
                <a:srgbClr val="99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0" name="Straight Connector 399">
                <a:extLst>
                  <a:ext uri="{FF2B5EF4-FFF2-40B4-BE49-F238E27FC236}">
                    <a16:creationId xmlns:a16="http://schemas.microsoft.com/office/drawing/2014/main" id="{73D6C042-B29A-4394-A2BC-87D8A3A6B3D5}"/>
                  </a:ext>
                </a:extLst>
              </p:cNvPr>
              <p:cNvCxnSpPr/>
              <p:nvPr/>
            </p:nvCxnSpPr>
            <p:spPr bwMode="auto">
              <a:xfrm>
                <a:off x="3628854" y="1248352"/>
                <a:ext cx="0" cy="396408"/>
              </a:xfrm>
              <a:prstGeom prst="line">
                <a:avLst/>
              </a:prstGeom>
              <a:solidFill>
                <a:srgbClr val="99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1" name="Straight Connector 400">
                <a:extLst>
                  <a:ext uri="{FF2B5EF4-FFF2-40B4-BE49-F238E27FC236}">
                    <a16:creationId xmlns:a16="http://schemas.microsoft.com/office/drawing/2014/main" id="{8084BC72-0068-4EBD-9E50-C9D8FCB7B818}"/>
                  </a:ext>
                </a:extLst>
              </p:cNvPr>
              <p:cNvCxnSpPr/>
              <p:nvPr/>
            </p:nvCxnSpPr>
            <p:spPr bwMode="auto">
              <a:xfrm>
                <a:off x="4110766" y="1248352"/>
                <a:ext cx="0" cy="396408"/>
              </a:xfrm>
              <a:prstGeom prst="line">
                <a:avLst/>
              </a:prstGeom>
              <a:solidFill>
                <a:srgbClr val="99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2" name="Straight Connector 401">
                <a:extLst>
                  <a:ext uri="{FF2B5EF4-FFF2-40B4-BE49-F238E27FC236}">
                    <a16:creationId xmlns:a16="http://schemas.microsoft.com/office/drawing/2014/main" id="{17A35A0C-185F-486B-901E-CCC8440FFD7C}"/>
                  </a:ext>
                </a:extLst>
              </p:cNvPr>
              <p:cNvCxnSpPr/>
              <p:nvPr/>
            </p:nvCxnSpPr>
            <p:spPr bwMode="auto">
              <a:xfrm>
                <a:off x="4230708" y="1248352"/>
                <a:ext cx="0" cy="396408"/>
              </a:xfrm>
              <a:prstGeom prst="line">
                <a:avLst/>
              </a:prstGeom>
              <a:solidFill>
                <a:srgbClr val="99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3" name="Straight Connector 402">
                <a:extLst>
                  <a:ext uri="{FF2B5EF4-FFF2-40B4-BE49-F238E27FC236}">
                    <a16:creationId xmlns:a16="http://schemas.microsoft.com/office/drawing/2014/main" id="{938F89CF-45C3-40E9-B966-F7AAAC26FB90}"/>
                  </a:ext>
                </a:extLst>
              </p:cNvPr>
              <p:cNvCxnSpPr/>
              <p:nvPr/>
            </p:nvCxnSpPr>
            <p:spPr bwMode="auto">
              <a:xfrm>
                <a:off x="4948222" y="1248352"/>
                <a:ext cx="0" cy="396408"/>
              </a:xfrm>
              <a:prstGeom prst="line">
                <a:avLst/>
              </a:prstGeom>
              <a:solidFill>
                <a:srgbClr val="99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4" name="Straight Connector 403">
                <a:extLst>
                  <a:ext uri="{FF2B5EF4-FFF2-40B4-BE49-F238E27FC236}">
                    <a16:creationId xmlns:a16="http://schemas.microsoft.com/office/drawing/2014/main" id="{454A4332-5D4B-4932-8564-EFB9B096A26B}"/>
                  </a:ext>
                </a:extLst>
              </p:cNvPr>
              <p:cNvCxnSpPr/>
              <p:nvPr/>
            </p:nvCxnSpPr>
            <p:spPr bwMode="auto">
              <a:xfrm>
                <a:off x="5569353" y="1248352"/>
                <a:ext cx="0" cy="396408"/>
              </a:xfrm>
              <a:prstGeom prst="line">
                <a:avLst/>
              </a:prstGeom>
              <a:solidFill>
                <a:srgbClr val="99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5" name="Straight Connector 404">
                <a:extLst>
                  <a:ext uri="{FF2B5EF4-FFF2-40B4-BE49-F238E27FC236}">
                    <a16:creationId xmlns:a16="http://schemas.microsoft.com/office/drawing/2014/main" id="{F8526EC6-6929-4E37-B2CC-79DB3F2B0F1A}"/>
                  </a:ext>
                </a:extLst>
              </p:cNvPr>
              <p:cNvCxnSpPr/>
              <p:nvPr/>
            </p:nvCxnSpPr>
            <p:spPr bwMode="auto">
              <a:xfrm>
                <a:off x="6267590" y="1248352"/>
                <a:ext cx="0" cy="396408"/>
              </a:xfrm>
              <a:prstGeom prst="line">
                <a:avLst/>
              </a:prstGeom>
              <a:solidFill>
                <a:srgbClr val="99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6" name="Straight Connector 405">
                <a:extLst>
                  <a:ext uri="{FF2B5EF4-FFF2-40B4-BE49-F238E27FC236}">
                    <a16:creationId xmlns:a16="http://schemas.microsoft.com/office/drawing/2014/main" id="{3044ED43-9BF0-4D18-9AB1-4A93A8B73FD1}"/>
                  </a:ext>
                </a:extLst>
              </p:cNvPr>
              <p:cNvCxnSpPr/>
              <p:nvPr/>
            </p:nvCxnSpPr>
            <p:spPr bwMode="auto">
              <a:xfrm>
                <a:off x="6732367" y="1248352"/>
                <a:ext cx="0" cy="396408"/>
              </a:xfrm>
              <a:prstGeom prst="line">
                <a:avLst/>
              </a:prstGeom>
              <a:solidFill>
                <a:srgbClr val="99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7" name="Straight Connector 406">
                <a:extLst>
                  <a:ext uri="{FF2B5EF4-FFF2-40B4-BE49-F238E27FC236}">
                    <a16:creationId xmlns:a16="http://schemas.microsoft.com/office/drawing/2014/main" id="{A73E7FF3-E677-4097-BE25-BB335EB1DF7E}"/>
                  </a:ext>
                </a:extLst>
              </p:cNvPr>
              <p:cNvCxnSpPr/>
              <p:nvPr/>
            </p:nvCxnSpPr>
            <p:spPr bwMode="auto">
              <a:xfrm>
                <a:off x="6972251" y="1248352"/>
                <a:ext cx="0" cy="396408"/>
              </a:xfrm>
              <a:prstGeom prst="line">
                <a:avLst/>
              </a:prstGeom>
              <a:solidFill>
                <a:srgbClr val="99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8" name="Straight Connector 407">
                <a:extLst>
                  <a:ext uri="{FF2B5EF4-FFF2-40B4-BE49-F238E27FC236}">
                    <a16:creationId xmlns:a16="http://schemas.microsoft.com/office/drawing/2014/main" id="{64D83678-247B-47A9-9036-98D79789A480}"/>
                  </a:ext>
                </a:extLst>
              </p:cNvPr>
              <p:cNvCxnSpPr/>
              <p:nvPr/>
            </p:nvCxnSpPr>
            <p:spPr bwMode="auto">
              <a:xfrm>
                <a:off x="7293527" y="1248352"/>
                <a:ext cx="0" cy="396408"/>
              </a:xfrm>
              <a:prstGeom prst="line">
                <a:avLst/>
              </a:prstGeom>
              <a:solidFill>
                <a:srgbClr val="99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09" name="TextBox 408">
                <a:extLst>
                  <a:ext uri="{FF2B5EF4-FFF2-40B4-BE49-F238E27FC236}">
                    <a16:creationId xmlns:a16="http://schemas.microsoft.com/office/drawing/2014/main" id="{CB675830-7873-43A9-801F-41057FD1FCC8}"/>
                  </a:ext>
                </a:extLst>
              </p:cNvPr>
              <p:cNvSpPr txBox="1"/>
              <p:nvPr/>
            </p:nvSpPr>
            <p:spPr>
              <a:xfrm>
                <a:off x="1825343" y="988527"/>
                <a:ext cx="375424" cy="25122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I-395/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SR 836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53" i="1">
                    <a:latin typeface="+mj-lt"/>
                  </a:rPr>
                  <a:t>Exit 2D/3A</a:t>
                </a:r>
              </a:p>
            </p:txBody>
          </p:sp>
          <p:sp>
            <p:nvSpPr>
              <p:cNvPr id="410" name="TextBox 409">
                <a:extLst>
                  <a:ext uri="{FF2B5EF4-FFF2-40B4-BE49-F238E27FC236}">
                    <a16:creationId xmlns:a16="http://schemas.microsoft.com/office/drawing/2014/main" id="{C0456C57-353A-4194-AB28-E6B873463DDF}"/>
                  </a:ext>
                </a:extLst>
              </p:cNvPr>
              <p:cNvSpPr txBox="1"/>
              <p:nvPr/>
            </p:nvSpPr>
            <p:spPr>
              <a:xfrm>
                <a:off x="2375231" y="977322"/>
                <a:ext cx="324128" cy="25122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I-195/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SR 112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53" i="1">
                    <a:latin typeface="+mj-lt"/>
                  </a:rPr>
                  <a:t>Exit 4</a:t>
                </a:r>
              </a:p>
            </p:txBody>
          </p:sp>
          <p:sp>
            <p:nvSpPr>
              <p:cNvPr id="411" name="TextBox 410">
                <a:extLst>
                  <a:ext uri="{FF2B5EF4-FFF2-40B4-BE49-F238E27FC236}">
                    <a16:creationId xmlns:a16="http://schemas.microsoft.com/office/drawing/2014/main" id="{A24EBA3C-038F-41E2-8AB3-1CE52C249624}"/>
                  </a:ext>
                </a:extLst>
              </p:cNvPr>
              <p:cNvSpPr txBox="1"/>
              <p:nvPr/>
            </p:nvSpPr>
            <p:spPr>
              <a:xfrm>
                <a:off x="2796930" y="1043543"/>
                <a:ext cx="356188" cy="196208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62nd St.</a:t>
                </a:r>
                <a:endParaRPr lang="en-US" sz="397" baseline="30000">
                  <a:latin typeface="+mj-lt"/>
                </a:endParaRPr>
              </a:p>
              <a:p>
                <a:pPr algn="ctr">
                  <a:lnSpc>
                    <a:spcPct val="90000"/>
                  </a:lnSpc>
                </a:pPr>
                <a:r>
                  <a:rPr lang="en-US" sz="353" i="1">
                    <a:latin typeface="+mj-lt"/>
                  </a:rPr>
                  <a:t>Exit 6A</a:t>
                </a:r>
              </a:p>
            </p:txBody>
          </p:sp>
          <p:sp>
            <p:nvSpPr>
              <p:cNvPr id="412" name="TextBox 411">
                <a:extLst>
                  <a:ext uri="{FF2B5EF4-FFF2-40B4-BE49-F238E27FC236}">
                    <a16:creationId xmlns:a16="http://schemas.microsoft.com/office/drawing/2014/main" id="{6A7FAE41-C2C6-4E05-B264-D91AF6242753}"/>
                  </a:ext>
                </a:extLst>
              </p:cNvPr>
              <p:cNvSpPr txBox="1"/>
              <p:nvPr/>
            </p:nvSpPr>
            <p:spPr>
              <a:xfrm>
                <a:off x="3138701" y="988527"/>
                <a:ext cx="378630" cy="25122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SR 934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(79th St.)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53" i="1">
                    <a:latin typeface="+mj-lt"/>
                  </a:rPr>
                  <a:t>Exit 7</a:t>
                </a:r>
              </a:p>
            </p:txBody>
          </p:sp>
          <p:sp>
            <p:nvSpPr>
              <p:cNvPr id="413" name="TextBox 412">
                <a:extLst>
                  <a:ext uri="{FF2B5EF4-FFF2-40B4-BE49-F238E27FC236}">
                    <a16:creationId xmlns:a16="http://schemas.microsoft.com/office/drawing/2014/main" id="{7EAA62D4-ECEB-4FD7-B466-0EF1C6C84C32}"/>
                  </a:ext>
                </a:extLst>
              </p:cNvPr>
              <p:cNvSpPr txBox="1"/>
              <p:nvPr/>
            </p:nvSpPr>
            <p:spPr>
              <a:xfrm>
                <a:off x="3403008" y="878498"/>
                <a:ext cx="452368" cy="36125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Rev. Dr.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A. Jackson Jr.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Blvd.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(95th St.)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53" i="1">
                    <a:latin typeface="+mj-lt"/>
                  </a:rPr>
                  <a:t>Exit 8A</a:t>
                </a:r>
              </a:p>
            </p:txBody>
          </p:sp>
          <p:sp>
            <p:nvSpPr>
              <p:cNvPr id="414" name="TextBox 413">
                <a:extLst>
                  <a:ext uri="{FF2B5EF4-FFF2-40B4-BE49-F238E27FC236}">
                    <a16:creationId xmlns:a16="http://schemas.microsoft.com/office/drawing/2014/main" id="{56BCD3EE-61D8-4356-9F01-50646177D33F}"/>
                  </a:ext>
                </a:extLst>
              </p:cNvPr>
              <p:cNvSpPr txBox="1"/>
              <p:nvPr/>
            </p:nvSpPr>
            <p:spPr>
              <a:xfrm>
                <a:off x="3941793" y="988527"/>
                <a:ext cx="338554" cy="25122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SR 924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(119th)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53" i="1">
                    <a:latin typeface="+mj-lt"/>
                  </a:rPr>
                  <a:t>Exit 9</a:t>
                </a:r>
              </a:p>
            </p:txBody>
          </p:sp>
          <p:sp>
            <p:nvSpPr>
              <p:cNvPr id="415" name="TextBox 414">
                <a:extLst>
                  <a:ext uri="{FF2B5EF4-FFF2-40B4-BE49-F238E27FC236}">
                    <a16:creationId xmlns:a16="http://schemas.microsoft.com/office/drawing/2014/main" id="{9F20E9C6-0494-4C04-8253-AE56DE313BAE}"/>
                  </a:ext>
                </a:extLst>
              </p:cNvPr>
              <p:cNvSpPr txBox="1"/>
              <p:nvPr/>
            </p:nvSpPr>
            <p:spPr>
              <a:xfrm>
                <a:off x="5273601" y="988527"/>
                <a:ext cx="604653" cy="25122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SR 860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(Miami Gardens Dr.)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53" i="1">
                    <a:latin typeface="+mj-lt"/>
                  </a:rPr>
                  <a:t>Exit 14</a:t>
                </a:r>
              </a:p>
            </p:txBody>
          </p:sp>
          <p:sp>
            <p:nvSpPr>
              <p:cNvPr id="416" name="TextBox 415">
                <a:extLst>
                  <a:ext uri="{FF2B5EF4-FFF2-40B4-BE49-F238E27FC236}">
                    <a16:creationId xmlns:a16="http://schemas.microsoft.com/office/drawing/2014/main" id="{AD08D458-A81B-4520-9498-5B8F84F1CCA7}"/>
                  </a:ext>
                </a:extLst>
              </p:cNvPr>
              <p:cNvSpPr txBox="1"/>
              <p:nvPr/>
            </p:nvSpPr>
            <p:spPr>
              <a:xfrm>
                <a:off x="6036858" y="988527"/>
                <a:ext cx="461986" cy="25122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Ives Dairy Rd.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(203rd St.)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53" i="1">
                    <a:latin typeface="+mj-lt"/>
                  </a:rPr>
                  <a:t>Exit 16</a:t>
                </a:r>
              </a:p>
            </p:txBody>
          </p:sp>
          <p:sp>
            <p:nvSpPr>
              <p:cNvPr id="417" name="TextBox 416">
                <a:extLst>
                  <a:ext uri="{FF2B5EF4-FFF2-40B4-BE49-F238E27FC236}">
                    <a16:creationId xmlns:a16="http://schemas.microsoft.com/office/drawing/2014/main" id="{6499E8D4-BF32-41EA-B745-836823320758}"/>
                  </a:ext>
                </a:extLst>
              </p:cNvPr>
              <p:cNvSpPr txBox="1"/>
              <p:nvPr/>
            </p:nvSpPr>
            <p:spPr>
              <a:xfrm>
                <a:off x="6515440" y="933513"/>
                <a:ext cx="437941" cy="306238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SR 858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(Hallandale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Beach Blvd.)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53" i="1">
                    <a:latin typeface="+mj-lt"/>
                  </a:rPr>
                  <a:t>Exit 18</a:t>
                </a:r>
              </a:p>
            </p:txBody>
          </p:sp>
          <p:sp>
            <p:nvSpPr>
              <p:cNvPr id="418" name="TextBox 417">
                <a:extLst>
                  <a:ext uri="{FF2B5EF4-FFF2-40B4-BE49-F238E27FC236}">
                    <a16:creationId xmlns:a16="http://schemas.microsoft.com/office/drawing/2014/main" id="{AEB22201-05CC-4550-8585-95FA1D94D25F}"/>
                  </a:ext>
                </a:extLst>
              </p:cNvPr>
              <p:cNvSpPr txBox="1"/>
              <p:nvPr/>
            </p:nvSpPr>
            <p:spPr>
              <a:xfrm>
                <a:off x="7018408" y="988527"/>
                <a:ext cx="551754" cy="25122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SR 820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(Hollywood Blvd.)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53" i="1">
                    <a:latin typeface="+mj-lt"/>
                  </a:rPr>
                  <a:t>Exit 20</a:t>
                </a:r>
              </a:p>
            </p:txBody>
          </p:sp>
          <p:sp>
            <p:nvSpPr>
              <p:cNvPr id="419" name="TextBox 418">
                <a:extLst>
                  <a:ext uri="{FF2B5EF4-FFF2-40B4-BE49-F238E27FC236}">
                    <a16:creationId xmlns:a16="http://schemas.microsoft.com/office/drawing/2014/main" id="{7CD8F90F-5987-4550-8549-4801EFC8B0B5}"/>
                  </a:ext>
                </a:extLst>
              </p:cNvPr>
              <p:cNvSpPr txBox="1"/>
              <p:nvPr/>
            </p:nvSpPr>
            <p:spPr>
              <a:xfrm>
                <a:off x="2940136" y="1652113"/>
                <a:ext cx="306495" cy="196208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69th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53" i="1">
                    <a:latin typeface="+mj-lt"/>
                  </a:rPr>
                  <a:t>Exit 6B</a:t>
                </a:r>
              </a:p>
            </p:txBody>
          </p:sp>
          <p:sp>
            <p:nvSpPr>
              <p:cNvPr id="423" name="TextBox 422">
                <a:extLst>
                  <a:ext uri="{FF2B5EF4-FFF2-40B4-BE49-F238E27FC236}">
                    <a16:creationId xmlns:a16="http://schemas.microsoft.com/office/drawing/2014/main" id="{2E98F5EC-F9DB-4A47-BDD4-04B1ABF47003}"/>
                  </a:ext>
                </a:extLst>
              </p:cNvPr>
              <p:cNvSpPr txBox="1"/>
              <p:nvPr/>
            </p:nvSpPr>
            <p:spPr>
              <a:xfrm>
                <a:off x="4062970" y="1646004"/>
                <a:ext cx="338554" cy="251223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SR 922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(125th)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53" i="1">
                    <a:latin typeface="+mj-lt"/>
                  </a:rPr>
                  <a:t>Exit 10A</a:t>
                </a:r>
              </a:p>
            </p:txBody>
          </p:sp>
          <p:sp>
            <p:nvSpPr>
              <p:cNvPr id="424" name="TextBox 423">
                <a:extLst>
                  <a:ext uri="{FF2B5EF4-FFF2-40B4-BE49-F238E27FC236}">
                    <a16:creationId xmlns:a16="http://schemas.microsoft.com/office/drawing/2014/main" id="{6422D242-E610-4DD7-8A98-0826573E4EB1}"/>
                  </a:ext>
                </a:extLst>
              </p:cNvPr>
              <p:cNvSpPr txBox="1"/>
              <p:nvPr/>
            </p:nvSpPr>
            <p:spPr>
              <a:xfrm>
                <a:off x="4705707" y="1646004"/>
                <a:ext cx="486031" cy="251223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Golden Glades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Interchange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53" i="1">
                    <a:latin typeface="+mj-lt"/>
                  </a:rPr>
                  <a:t>Exit 12A</a:t>
                </a:r>
              </a:p>
            </p:txBody>
          </p:sp>
          <p:sp>
            <p:nvSpPr>
              <p:cNvPr id="425" name="TextBox 424">
                <a:extLst>
                  <a:ext uri="{FF2B5EF4-FFF2-40B4-BE49-F238E27FC236}">
                    <a16:creationId xmlns:a16="http://schemas.microsoft.com/office/drawing/2014/main" id="{6C722CD0-2E40-4C49-AE8A-ACE2E0DDBA85}"/>
                  </a:ext>
                </a:extLst>
              </p:cNvPr>
              <p:cNvSpPr txBox="1"/>
              <p:nvPr/>
            </p:nvSpPr>
            <p:spPr>
              <a:xfrm>
                <a:off x="6721435" y="1646004"/>
                <a:ext cx="506870" cy="251223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SR 824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(Pembroke Rd.)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53" i="1">
                    <a:latin typeface="+mj-lt"/>
                  </a:rPr>
                  <a:t>Exit 19</a:t>
                </a:r>
              </a:p>
            </p:txBody>
          </p:sp>
          <p:sp>
            <p:nvSpPr>
              <p:cNvPr id="426" name="TextBox 425">
                <a:extLst>
                  <a:ext uri="{FF2B5EF4-FFF2-40B4-BE49-F238E27FC236}">
                    <a16:creationId xmlns:a16="http://schemas.microsoft.com/office/drawing/2014/main" id="{4AC0C101-6F9A-42CF-B7AC-C95E5134DA92}"/>
                  </a:ext>
                </a:extLst>
              </p:cNvPr>
              <p:cNvSpPr txBox="1"/>
              <p:nvPr/>
            </p:nvSpPr>
            <p:spPr>
              <a:xfrm rot="16200000">
                <a:off x="6270259" y="1635364"/>
                <a:ext cx="455574" cy="223203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>
                  <a:lnSpc>
                    <a:spcPct val="125000"/>
                  </a:lnSpc>
                </a:pPr>
                <a:r>
                  <a:rPr lang="en-US" sz="309" i="1">
                    <a:latin typeface="+mj-lt"/>
                  </a:rPr>
                  <a:t>Miami-Dade</a:t>
                </a:r>
                <a:r>
                  <a:rPr lang="en-US" sz="353" i="1">
                    <a:latin typeface="+mj-lt"/>
                  </a:rPr>
                  <a:t> Co.</a:t>
                </a:r>
              </a:p>
              <a:p>
                <a:pPr algn="l">
                  <a:lnSpc>
                    <a:spcPct val="125000"/>
                  </a:lnSpc>
                </a:pPr>
                <a:r>
                  <a:rPr lang="en-US" sz="353" i="1">
                    <a:latin typeface="+mj-lt"/>
                  </a:rPr>
                  <a:t>Broward Co.</a:t>
                </a:r>
              </a:p>
            </p:txBody>
          </p:sp>
          <p:cxnSp>
            <p:nvCxnSpPr>
              <p:cNvPr id="427" name="Straight Connector 426">
                <a:extLst>
                  <a:ext uri="{FF2B5EF4-FFF2-40B4-BE49-F238E27FC236}">
                    <a16:creationId xmlns:a16="http://schemas.microsoft.com/office/drawing/2014/main" id="{9C497E75-F9FD-4ED1-AE0C-3B0A4D188F5C}"/>
                  </a:ext>
                </a:extLst>
              </p:cNvPr>
              <p:cNvCxnSpPr/>
              <p:nvPr/>
            </p:nvCxnSpPr>
            <p:spPr bwMode="auto">
              <a:xfrm>
                <a:off x="1578916" y="2482131"/>
                <a:ext cx="6037304" cy="0"/>
              </a:xfrm>
              <a:prstGeom prst="line">
                <a:avLst/>
              </a:prstGeom>
              <a:solidFill>
                <a:srgbClr val="99CC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8" name="Straight Connector 427">
                <a:extLst>
                  <a:ext uri="{FF2B5EF4-FFF2-40B4-BE49-F238E27FC236}">
                    <a16:creationId xmlns:a16="http://schemas.microsoft.com/office/drawing/2014/main" id="{66EB30FF-4C7C-477D-998F-DD986EA0FDB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578916" y="2564842"/>
                <a:ext cx="356024" cy="1103"/>
              </a:xfrm>
              <a:prstGeom prst="line">
                <a:avLst/>
              </a:prstGeom>
              <a:solidFill>
                <a:srgbClr val="99CCFF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9" name="Straight Connector 428">
                <a:extLst>
                  <a:ext uri="{FF2B5EF4-FFF2-40B4-BE49-F238E27FC236}">
                    <a16:creationId xmlns:a16="http://schemas.microsoft.com/office/drawing/2014/main" id="{80CB6DB0-FBED-44B4-BACF-37984F33FE9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78916" y="2649760"/>
                <a:ext cx="356024" cy="596"/>
              </a:xfrm>
              <a:prstGeom prst="line">
                <a:avLst/>
              </a:prstGeom>
              <a:solidFill>
                <a:srgbClr val="99CCFF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0" name="Straight Connector 429">
                <a:extLst>
                  <a:ext uri="{FF2B5EF4-FFF2-40B4-BE49-F238E27FC236}">
                    <a16:creationId xmlns:a16="http://schemas.microsoft.com/office/drawing/2014/main" id="{509803B6-41C4-426A-A385-D7D7ECF93389}"/>
                  </a:ext>
                </a:extLst>
              </p:cNvPr>
              <p:cNvCxnSpPr/>
              <p:nvPr/>
            </p:nvCxnSpPr>
            <p:spPr bwMode="auto">
              <a:xfrm>
                <a:off x="1578916" y="2733573"/>
                <a:ext cx="6037304" cy="0"/>
              </a:xfrm>
              <a:prstGeom prst="line">
                <a:avLst/>
              </a:prstGeom>
              <a:solidFill>
                <a:srgbClr val="99CC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1" name="Straight Connector 430">
                <a:extLst>
                  <a:ext uri="{FF2B5EF4-FFF2-40B4-BE49-F238E27FC236}">
                    <a16:creationId xmlns:a16="http://schemas.microsoft.com/office/drawing/2014/main" id="{DB87F57C-438C-4EB9-A207-AF46352F7713}"/>
                  </a:ext>
                </a:extLst>
              </p:cNvPr>
              <p:cNvCxnSpPr/>
              <p:nvPr/>
            </p:nvCxnSpPr>
            <p:spPr bwMode="auto">
              <a:xfrm>
                <a:off x="1756619" y="2409648"/>
                <a:ext cx="0" cy="396408"/>
              </a:xfrm>
              <a:prstGeom prst="line">
                <a:avLst/>
              </a:prstGeom>
              <a:solidFill>
                <a:srgbClr val="99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2" name="Straight Connector 431">
                <a:extLst>
                  <a:ext uri="{FF2B5EF4-FFF2-40B4-BE49-F238E27FC236}">
                    <a16:creationId xmlns:a16="http://schemas.microsoft.com/office/drawing/2014/main" id="{7124240B-BCFC-43C6-8C17-6A43D135A5EC}"/>
                  </a:ext>
                </a:extLst>
              </p:cNvPr>
              <p:cNvCxnSpPr/>
              <p:nvPr/>
            </p:nvCxnSpPr>
            <p:spPr bwMode="auto">
              <a:xfrm>
                <a:off x="2077893" y="2409648"/>
                <a:ext cx="0" cy="396408"/>
              </a:xfrm>
              <a:prstGeom prst="line">
                <a:avLst/>
              </a:prstGeom>
              <a:solidFill>
                <a:srgbClr val="99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3" name="Straight Connector 432">
                <a:extLst>
                  <a:ext uri="{FF2B5EF4-FFF2-40B4-BE49-F238E27FC236}">
                    <a16:creationId xmlns:a16="http://schemas.microsoft.com/office/drawing/2014/main" id="{645269DC-1892-44C3-A8F4-A6CEDDAF1BD7}"/>
                  </a:ext>
                </a:extLst>
              </p:cNvPr>
              <p:cNvCxnSpPr/>
              <p:nvPr/>
            </p:nvCxnSpPr>
            <p:spPr bwMode="auto">
              <a:xfrm>
                <a:off x="2399168" y="2409648"/>
                <a:ext cx="0" cy="396408"/>
              </a:xfrm>
              <a:prstGeom prst="line">
                <a:avLst/>
              </a:prstGeom>
              <a:solidFill>
                <a:srgbClr val="99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4" name="Straight Connector 433">
                <a:extLst>
                  <a:ext uri="{FF2B5EF4-FFF2-40B4-BE49-F238E27FC236}">
                    <a16:creationId xmlns:a16="http://schemas.microsoft.com/office/drawing/2014/main" id="{60749AA8-EBCB-492B-B44B-7A55E35167D6}"/>
                  </a:ext>
                </a:extLst>
              </p:cNvPr>
              <p:cNvCxnSpPr/>
              <p:nvPr/>
            </p:nvCxnSpPr>
            <p:spPr bwMode="auto">
              <a:xfrm>
                <a:off x="2836101" y="2384148"/>
                <a:ext cx="0" cy="421909"/>
              </a:xfrm>
              <a:prstGeom prst="line">
                <a:avLst/>
              </a:prstGeom>
              <a:solidFill>
                <a:srgbClr val="99CC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5" name="Straight Connector 434">
                <a:extLst>
                  <a:ext uri="{FF2B5EF4-FFF2-40B4-BE49-F238E27FC236}">
                    <a16:creationId xmlns:a16="http://schemas.microsoft.com/office/drawing/2014/main" id="{8C844284-6A68-4632-B4E3-AA61B25DA358}"/>
                  </a:ext>
                </a:extLst>
              </p:cNvPr>
              <p:cNvCxnSpPr/>
              <p:nvPr/>
            </p:nvCxnSpPr>
            <p:spPr bwMode="auto">
              <a:xfrm>
                <a:off x="3374236" y="2409648"/>
                <a:ext cx="0" cy="396408"/>
              </a:xfrm>
              <a:prstGeom prst="line">
                <a:avLst/>
              </a:prstGeom>
              <a:solidFill>
                <a:srgbClr val="99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6" name="Straight Connector 435">
                <a:extLst>
                  <a:ext uri="{FF2B5EF4-FFF2-40B4-BE49-F238E27FC236}">
                    <a16:creationId xmlns:a16="http://schemas.microsoft.com/office/drawing/2014/main" id="{94E7EB15-B4A1-41A4-BE12-DD490D3084A1}"/>
                  </a:ext>
                </a:extLst>
              </p:cNvPr>
              <p:cNvCxnSpPr/>
              <p:nvPr/>
            </p:nvCxnSpPr>
            <p:spPr bwMode="auto">
              <a:xfrm>
                <a:off x="3695510" y="2409648"/>
                <a:ext cx="0" cy="396408"/>
              </a:xfrm>
              <a:prstGeom prst="line">
                <a:avLst/>
              </a:prstGeom>
              <a:solidFill>
                <a:srgbClr val="99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7" name="Straight Connector 436">
                <a:extLst>
                  <a:ext uri="{FF2B5EF4-FFF2-40B4-BE49-F238E27FC236}">
                    <a16:creationId xmlns:a16="http://schemas.microsoft.com/office/drawing/2014/main" id="{EFF423AC-4567-41A6-846E-37852EE53E9C}"/>
                  </a:ext>
                </a:extLst>
              </p:cNvPr>
              <p:cNvCxnSpPr/>
              <p:nvPr/>
            </p:nvCxnSpPr>
            <p:spPr bwMode="auto">
              <a:xfrm>
                <a:off x="4016784" y="2409648"/>
                <a:ext cx="0" cy="396408"/>
              </a:xfrm>
              <a:prstGeom prst="line">
                <a:avLst/>
              </a:prstGeom>
              <a:solidFill>
                <a:srgbClr val="99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8" name="Straight Connector 437">
                <a:extLst>
                  <a:ext uri="{FF2B5EF4-FFF2-40B4-BE49-F238E27FC236}">
                    <a16:creationId xmlns:a16="http://schemas.microsoft.com/office/drawing/2014/main" id="{7D819AF7-71A1-41AC-9FF4-E7C1B6D14F70}"/>
                  </a:ext>
                </a:extLst>
              </p:cNvPr>
              <p:cNvCxnSpPr/>
              <p:nvPr/>
            </p:nvCxnSpPr>
            <p:spPr bwMode="auto">
              <a:xfrm>
                <a:off x="4702706" y="2409648"/>
                <a:ext cx="0" cy="396408"/>
              </a:xfrm>
              <a:prstGeom prst="line">
                <a:avLst/>
              </a:prstGeom>
              <a:solidFill>
                <a:srgbClr val="99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9" name="Straight Connector 438">
                <a:extLst>
                  <a:ext uri="{FF2B5EF4-FFF2-40B4-BE49-F238E27FC236}">
                    <a16:creationId xmlns:a16="http://schemas.microsoft.com/office/drawing/2014/main" id="{D5D4030A-AE26-48F7-942B-E2DEA1E2E26B}"/>
                  </a:ext>
                </a:extLst>
              </p:cNvPr>
              <p:cNvCxnSpPr/>
              <p:nvPr/>
            </p:nvCxnSpPr>
            <p:spPr bwMode="auto">
              <a:xfrm>
                <a:off x="5215137" y="2409648"/>
                <a:ext cx="0" cy="396408"/>
              </a:xfrm>
              <a:prstGeom prst="line">
                <a:avLst/>
              </a:prstGeom>
              <a:solidFill>
                <a:srgbClr val="99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0" name="Straight Connector 439">
                <a:extLst>
                  <a:ext uri="{FF2B5EF4-FFF2-40B4-BE49-F238E27FC236}">
                    <a16:creationId xmlns:a16="http://schemas.microsoft.com/office/drawing/2014/main" id="{74AEBF40-2B5A-42BF-97F1-06AB8CD9CC01}"/>
                  </a:ext>
                </a:extLst>
              </p:cNvPr>
              <p:cNvCxnSpPr/>
              <p:nvPr/>
            </p:nvCxnSpPr>
            <p:spPr bwMode="auto">
              <a:xfrm>
                <a:off x="5600667" y="2409648"/>
                <a:ext cx="0" cy="396408"/>
              </a:xfrm>
              <a:prstGeom prst="line">
                <a:avLst/>
              </a:prstGeom>
              <a:solidFill>
                <a:srgbClr val="99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1" name="Straight Connector 440">
                <a:extLst>
                  <a:ext uri="{FF2B5EF4-FFF2-40B4-BE49-F238E27FC236}">
                    <a16:creationId xmlns:a16="http://schemas.microsoft.com/office/drawing/2014/main" id="{3A7B6E4C-AC7D-436C-831F-3A2611DFA0A2}"/>
                  </a:ext>
                </a:extLst>
              </p:cNvPr>
              <p:cNvCxnSpPr/>
              <p:nvPr/>
            </p:nvCxnSpPr>
            <p:spPr bwMode="auto">
              <a:xfrm>
                <a:off x="6238397" y="2409648"/>
                <a:ext cx="0" cy="396408"/>
              </a:xfrm>
              <a:prstGeom prst="line">
                <a:avLst/>
              </a:prstGeom>
              <a:solidFill>
                <a:srgbClr val="99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2" name="Straight Connector 441">
                <a:extLst>
                  <a:ext uri="{FF2B5EF4-FFF2-40B4-BE49-F238E27FC236}">
                    <a16:creationId xmlns:a16="http://schemas.microsoft.com/office/drawing/2014/main" id="{CD693E3B-77E9-4903-8BBE-4EB0988B2CE2}"/>
                  </a:ext>
                </a:extLst>
              </p:cNvPr>
              <p:cNvCxnSpPr/>
              <p:nvPr/>
            </p:nvCxnSpPr>
            <p:spPr bwMode="auto">
              <a:xfrm>
                <a:off x="6880946" y="2409648"/>
                <a:ext cx="0" cy="396408"/>
              </a:xfrm>
              <a:prstGeom prst="line">
                <a:avLst/>
              </a:prstGeom>
              <a:solidFill>
                <a:srgbClr val="99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3" name="Straight Connector 442">
                <a:extLst>
                  <a:ext uri="{FF2B5EF4-FFF2-40B4-BE49-F238E27FC236}">
                    <a16:creationId xmlns:a16="http://schemas.microsoft.com/office/drawing/2014/main" id="{3877A50B-A15A-41E4-94DE-E20E14AC3861}"/>
                  </a:ext>
                </a:extLst>
              </p:cNvPr>
              <p:cNvCxnSpPr/>
              <p:nvPr/>
            </p:nvCxnSpPr>
            <p:spPr bwMode="auto">
              <a:xfrm>
                <a:off x="7247199" y="2409648"/>
                <a:ext cx="0" cy="396408"/>
              </a:xfrm>
              <a:prstGeom prst="line">
                <a:avLst/>
              </a:prstGeom>
              <a:solidFill>
                <a:srgbClr val="99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44" name="TextBox 443">
                <a:extLst>
                  <a:ext uri="{FF2B5EF4-FFF2-40B4-BE49-F238E27FC236}">
                    <a16:creationId xmlns:a16="http://schemas.microsoft.com/office/drawing/2014/main" id="{B1A578EC-3F8A-497A-987C-962DD4AD0317}"/>
                  </a:ext>
                </a:extLst>
              </p:cNvPr>
              <p:cNvSpPr txBox="1"/>
              <p:nvPr/>
            </p:nvSpPr>
            <p:spPr>
              <a:xfrm>
                <a:off x="1523424" y="2152029"/>
                <a:ext cx="466795" cy="25122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SR 822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(Sheridan St.)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53" i="1">
                    <a:latin typeface="+mj-lt"/>
                  </a:rPr>
                  <a:t>Exit 21</a:t>
                </a:r>
              </a:p>
            </p:txBody>
          </p:sp>
          <p:sp>
            <p:nvSpPr>
              <p:cNvPr id="446" name="TextBox 445">
                <a:extLst>
                  <a:ext uri="{FF2B5EF4-FFF2-40B4-BE49-F238E27FC236}">
                    <a16:creationId xmlns:a16="http://schemas.microsoft.com/office/drawing/2014/main" id="{48AACF83-C731-4D75-8E56-CAB26A57117C}"/>
                  </a:ext>
                </a:extLst>
              </p:cNvPr>
              <p:cNvSpPr txBox="1"/>
              <p:nvPr/>
            </p:nvSpPr>
            <p:spPr>
              <a:xfrm>
                <a:off x="1857327" y="2152029"/>
                <a:ext cx="439544" cy="25122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SR 848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(</a:t>
                </a:r>
                <a:r>
                  <a:rPr lang="en-US" sz="397" err="1">
                    <a:latin typeface="+mj-lt"/>
                  </a:rPr>
                  <a:t>Stirling</a:t>
                </a:r>
                <a:r>
                  <a:rPr lang="en-US" sz="397">
                    <a:latin typeface="+mj-lt"/>
                  </a:rPr>
                  <a:t> Rd.)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53" i="1">
                    <a:latin typeface="+mj-lt"/>
                  </a:rPr>
                  <a:t>Exit 22</a:t>
                </a:r>
              </a:p>
            </p:txBody>
          </p:sp>
          <p:sp>
            <p:nvSpPr>
              <p:cNvPr id="448" name="TextBox 447">
                <a:extLst>
                  <a:ext uri="{FF2B5EF4-FFF2-40B4-BE49-F238E27FC236}">
                    <a16:creationId xmlns:a16="http://schemas.microsoft.com/office/drawing/2014/main" id="{4D871D28-74B8-485E-9978-6C60C8340C19}"/>
                  </a:ext>
                </a:extLst>
              </p:cNvPr>
              <p:cNvSpPr txBox="1"/>
              <p:nvPr/>
            </p:nvSpPr>
            <p:spPr>
              <a:xfrm>
                <a:off x="2183128" y="2152029"/>
                <a:ext cx="426720" cy="25122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SR 818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(Griffin Rd.)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53" i="1">
                    <a:latin typeface="+mj-lt"/>
                  </a:rPr>
                  <a:t>Exit 23</a:t>
                </a:r>
              </a:p>
            </p:txBody>
          </p:sp>
          <p:sp>
            <p:nvSpPr>
              <p:cNvPr id="449" name="TextBox 448">
                <a:extLst>
                  <a:ext uri="{FF2B5EF4-FFF2-40B4-BE49-F238E27FC236}">
                    <a16:creationId xmlns:a16="http://schemas.microsoft.com/office/drawing/2014/main" id="{18D1A3CD-816D-44D5-9B7C-EBB5862F3DC1}"/>
                  </a:ext>
                </a:extLst>
              </p:cNvPr>
              <p:cNvSpPr txBox="1"/>
              <p:nvPr/>
            </p:nvSpPr>
            <p:spPr>
              <a:xfrm>
                <a:off x="2676357" y="2136621"/>
                <a:ext cx="324128" cy="25122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97" dirty="0">
                    <a:latin typeface="+mj-lt"/>
                  </a:rPr>
                  <a:t>I-595/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97" dirty="0">
                    <a:latin typeface="+mj-lt"/>
                  </a:rPr>
                  <a:t>SR 862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53" i="1" dirty="0">
                    <a:latin typeface="+mj-lt"/>
                  </a:rPr>
                  <a:t>Exit 24</a:t>
                </a:r>
              </a:p>
            </p:txBody>
          </p:sp>
          <p:sp>
            <p:nvSpPr>
              <p:cNvPr id="453" name="TextBox 452">
                <a:extLst>
                  <a:ext uri="{FF2B5EF4-FFF2-40B4-BE49-F238E27FC236}">
                    <a16:creationId xmlns:a16="http://schemas.microsoft.com/office/drawing/2014/main" id="{45A4C9FE-EE64-41CE-AD2D-95A2AB34A38A}"/>
                  </a:ext>
                </a:extLst>
              </p:cNvPr>
              <p:cNvSpPr txBox="1"/>
              <p:nvPr/>
            </p:nvSpPr>
            <p:spPr>
              <a:xfrm>
                <a:off x="3152028" y="2754345"/>
                <a:ext cx="444352" cy="25122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SR 736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(Davie Blvd.)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53" i="1">
                    <a:latin typeface="+mj-lt"/>
                  </a:rPr>
                  <a:t>Exit 26</a:t>
                </a:r>
              </a:p>
            </p:txBody>
          </p:sp>
          <p:sp>
            <p:nvSpPr>
              <p:cNvPr id="454" name="TextBox 453">
                <a:extLst>
                  <a:ext uri="{FF2B5EF4-FFF2-40B4-BE49-F238E27FC236}">
                    <a16:creationId xmlns:a16="http://schemas.microsoft.com/office/drawing/2014/main" id="{C37D2D6E-68F0-43A2-A07F-50E03AEE2740}"/>
                  </a:ext>
                </a:extLst>
              </p:cNvPr>
              <p:cNvSpPr txBox="1"/>
              <p:nvPr/>
            </p:nvSpPr>
            <p:spPr>
              <a:xfrm>
                <a:off x="3442957" y="2754345"/>
                <a:ext cx="506870" cy="25122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SR 842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(Broward Blvd.)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53" i="1">
                    <a:latin typeface="+mj-lt"/>
                  </a:rPr>
                  <a:t>Exit 27</a:t>
                </a:r>
              </a:p>
            </p:txBody>
          </p:sp>
          <p:sp>
            <p:nvSpPr>
              <p:cNvPr id="455" name="TextBox 454">
                <a:extLst>
                  <a:ext uri="{FF2B5EF4-FFF2-40B4-BE49-F238E27FC236}">
                    <a16:creationId xmlns:a16="http://schemas.microsoft.com/office/drawing/2014/main" id="{1574DE48-0A2E-4FC1-9A4B-4D901E86F5E7}"/>
                  </a:ext>
                </a:extLst>
              </p:cNvPr>
              <p:cNvSpPr txBox="1"/>
              <p:nvPr/>
            </p:nvSpPr>
            <p:spPr>
              <a:xfrm>
                <a:off x="3775169" y="2152029"/>
                <a:ext cx="481222" cy="25122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SR 838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(Sunrise Blvd.)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53" i="1">
                    <a:latin typeface="+mj-lt"/>
                  </a:rPr>
                  <a:t>Exit 29</a:t>
                </a:r>
              </a:p>
            </p:txBody>
          </p:sp>
          <p:sp>
            <p:nvSpPr>
              <p:cNvPr id="456" name="TextBox 455">
                <a:extLst>
                  <a:ext uri="{FF2B5EF4-FFF2-40B4-BE49-F238E27FC236}">
                    <a16:creationId xmlns:a16="http://schemas.microsoft.com/office/drawing/2014/main" id="{248797E9-530F-4845-9988-590FCE6283C1}"/>
                  </a:ext>
                </a:extLst>
              </p:cNvPr>
              <p:cNvSpPr txBox="1"/>
              <p:nvPr/>
            </p:nvSpPr>
            <p:spPr>
              <a:xfrm>
                <a:off x="4502201" y="2097014"/>
                <a:ext cx="402674" cy="306238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SR 816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(Oakland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Park Blvd.)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53" i="1">
                    <a:latin typeface="+mj-lt"/>
                  </a:rPr>
                  <a:t>Exit 31</a:t>
                </a:r>
              </a:p>
            </p:txBody>
          </p:sp>
          <p:sp>
            <p:nvSpPr>
              <p:cNvPr id="457" name="TextBox 456">
                <a:extLst>
                  <a:ext uri="{FF2B5EF4-FFF2-40B4-BE49-F238E27FC236}">
                    <a16:creationId xmlns:a16="http://schemas.microsoft.com/office/drawing/2014/main" id="{E78FE40C-5997-4C73-81FE-7AB08E180322}"/>
                  </a:ext>
                </a:extLst>
              </p:cNvPr>
              <p:cNvSpPr txBox="1"/>
              <p:nvPr/>
            </p:nvSpPr>
            <p:spPr>
              <a:xfrm>
                <a:off x="4929112" y="2152029"/>
                <a:ext cx="574196" cy="25122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SR 870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(Commercial Blvd.)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53" i="1">
                    <a:latin typeface="+mj-lt"/>
                  </a:rPr>
                  <a:t>Exit 32</a:t>
                </a:r>
              </a:p>
            </p:txBody>
          </p:sp>
          <p:sp>
            <p:nvSpPr>
              <p:cNvPr id="458" name="TextBox 457">
                <a:extLst>
                  <a:ext uri="{FF2B5EF4-FFF2-40B4-BE49-F238E27FC236}">
                    <a16:creationId xmlns:a16="http://schemas.microsoft.com/office/drawing/2014/main" id="{E1118058-3837-4CA8-BED1-01BB31E9F0E5}"/>
                  </a:ext>
                </a:extLst>
              </p:cNvPr>
              <p:cNvSpPr txBox="1"/>
              <p:nvPr/>
            </p:nvSpPr>
            <p:spPr>
              <a:xfrm>
                <a:off x="5409093" y="2152029"/>
                <a:ext cx="381836" cy="25122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Cypress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Creek Rd.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53" i="1">
                    <a:latin typeface="+mj-lt"/>
                  </a:rPr>
                  <a:t>Exit 33</a:t>
                </a:r>
              </a:p>
            </p:txBody>
          </p:sp>
          <p:sp>
            <p:nvSpPr>
              <p:cNvPr id="459" name="TextBox 458">
                <a:extLst>
                  <a:ext uri="{FF2B5EF4-FFF2-40B4-BE49-F238E27FC236}">
                    <a16:creationId xmlns:a16="http://schemas.microsoft.com/office/drawing/2014/main" id="{5AC2FE2D-3F04-4673-935D-65BF2B6A7CF7}"/>
                  </a:ext>
                </a:extLst>
              </p:cNvPr>
              <p:cNvSpPr txBox="1"/>
              <p:nvPr/>
            </p:nvSpPr>
            <p:spPr>
              <a:xfrm>
                <a:off x="5994930" y="2152029"/>
                <a:ext cx="487634" cy="25122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SR 814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(Atlantic Blvd.)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53" i="1">
                    <a:latin typeface="+mj-lt"/>
                  </a:rPr>
                  <a:t>Exit 36</a:t>
                </a:r>
              </a:p>
            </p:txBody>
          </p:sp>
          <p:sp>
            <p:nvSpPr>
              <p:cNvPr id="460" name="TextBox 459">
                <a:extLst>
                  <a:ext uri="{FF2B5EF4-FFF2-40B4-BE49-F238E27FC236}">
                    <a16:creationId xmlns:a16="http://schemas.microsoft.com/office/drawing/2014/main" id="{559FB009-AA06-4E6C-8EDB-1A74D9E52D19}"/>
                  </a:ext>
                </a:extLst>
              </p:cNvPr>
              <p:cNvSpPr txBox="1"/>
              <p:nvPr/>
            </p:nvSpPr>
            <p:spPr>
              <a:xfrm>
                <a:off x="6673935" y="2207044"/>
                <a:ext cx="415499" cy="196208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Copans Rd.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53" i="1">
                    <a:latin typeface="+mj-lt"/>
                  </a:rPr>
                  <a:t>Exit 38</a:t>
                </a:r>
              </a:p>
            </p:txBody>
          </p:sp>
          <p:sp>
            <p:nvSpPr>
              <p:cNvPr id="461" name="TextBox 460">
                <a:extLst>
                  <a:ext uri="{FF2B5EF4-FFF2-40B4-BE49-F238E27FC236}">
                    <a16:creationId xmlns:a16="http://schemas.microsoft.com/office/drawing/2014/main" id="{1B0B90DB-102D-47A0-B9EE-8F2B4455C62D}"/>
                  </a:ext>
                </a:extLst>
              </p:cNvPr>
              <p:cNvSpPr txBox="1"/>
              <p:nvPr/>
            </p:nvSpPr>
            <p:spPr>
              <a:xfrm>
                <a:off x="7024900" y="2152029"/>
                <a:ext cx="447558" cy="25122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SR 834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(Sample Rd.)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53" i="1">
                    <a:latin typeface="+mj-lt"/>
                  </a:rPr>
                  <a:t>Exit 39</a:t>
                </a:r>
              </a:p>
            </p:txBody>
          </p:sp>
          <p:sp>
            <p:nvSpPr>
              <p:cNvPr id="462" name="TextBox 461">
                <a:extLst>
                  <a:ext uri="{FF2B5EF4-FFF2-40B4-BE49-F238E27FC236}">
                    <a16:creationId xmlns:a16="http://schemas.microsoft.com/office/drawing/2014/main" id="{942B8DC0-3AB0-4D80-89DB-A52E0425E387}"/>
                  </a:ext>
                </a:extLst>
              </p:cNvPr>
              <p:cNvSpPr txBox="1"/>
              <p:nvPr/>
            </p:nvSpPr>
            <p:spPr>
              <a:xfrm>
                <a:off x="3376867" y="2152007"/>
                <a:ext cx="322524" cy="202363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Park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&amp; Ride</a:t>
                </a:r>
                <a:endParaRPr lang="en-US" sz="353">
                  <a:latin typeface="+mj-lt"/>
                </a:endParaRPr>
              </a:p>
            </p:txBody>
          </p:sp>
          <p:grpSp>
            <p:nvGrpSpPr>
              <p:cNvPr id="463" name="Group 462">
                <a:extLst>
                  <a:ext uri="{FF2B5EF4-FFF2-40B4-BE49-F238E27FC236}">
                    <a16:creationId xmlns:a16="http://schemas.microsoft.com/office/drawing/2014/main" id="{63C33A64-A156-4F4B-87DF-3F4E18B89F9E}"/>
                  </a:ext>
                </a:extLst>
              </p:cNvPr>
              <p:cNvGrpSpPr/>
              <p:nvPr/>
            </p:nvGrpSpPr>
            <p:grpSpPr>
              <a:xfrm>
                <a:off x="15788401" y="872054"/>
                <a:ext cx="320035" cy="786259"/>
                <a:chOff x="14667527" y="900113"/>
                <a:chExt cx="320035" cy="1782187"/>
              </a:xfrm>
            </p:grpSpPr>
            <p:cxnSp>
              <p:nvCxnSpPr>
                <p:cNvPr id="793" name="Straight Connector 792">
                  <a:extLst>
                    <a:ext uri="{FF2B5EF4-FFF2-40B4-BE49-F238E27FC236}">
                      <a16:creationId xmlns:a16="http://schemas.microsoft.com/office/drawing/2014/main" id="{C2591491-E043-490C-928A-044CF34750A6}"/>
                    </a:ext>
                  </a:extLst>
                </p:cNvPr>
                <p:cNvCxnSpPr/>
                <p:nvPr/>
              </p:nvCxnSpPr>
              <p:spPr bwMode="auto">
                <a:xfrm>
                  <a:off x="14723059" y="900113"/>
                  <a:ext cx="0" cy="1751467"/>
                </a:xfrm>
                <a:prstGeom prst="line">
                  <a:avLst/>
                </a:prstGeom>
                <a:solidFill>
                  <a:srgbClr val="99CC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94" name="TextBox 793">
                  <a:extLst>
                    <a:ext uri="{FF2B5EF4-FFF2-40B4-BE49-F238E27FC236}">
                      <a16:creationId xmlns:a16="http://schemas.microsoft.com/office/drawing/2014/main" id="{BB084BC8-8242-45DF-AF6E-6E0E0F6993B7}"/>
                    </a:ext>
                  </a:extLst>
                </p:cNvPr>
                <p:cNvSpPr txBox="1"/>
                <p:nvPr/>
              </p:nvSpPr>
              <p:spPr>
                <a:xfrm rot="16200000">
                  <a:off x="14347562" y="2042300"/>
                  <a:ext cx="959965" cy="32003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353">
                      <a:latin typeface="+mj-lt"/>
                      <a:cs typeface="Calibri" pitchFamily="34" charset="0"/>
                    </a:rPr>
                    <a:t>Match Line A</a:t>
                  </a:r>
                </a:p>
              </p:txBody>
            </p:sp>
          </p:grpSp>
          <p:grpSp>
            <p:nvGrpSpPr>
              <p:cNvPr id="464" name="Group 463">
                <a:extLst>
                  <a:ext uri="{FF2B5EF4-FFF2-40B4-BE49-F238E27FC236}">
                    <a16:creationId xmlns:a16="http://schemas.microsoft.com/office/drawing/2014/main" id="{07433A48-9439-4E6A-80AD-08814F601346}"/>
                  </a:ext>
                </a:extLst>
              </p:cNvPr>
              <p:cNvGrpSpPr/>
              <p:nvPr/>
            </p:nvGrpSpPr>
            <p:grpSpPr>
              <a:xfrm>
                <a:off x="1461389" y="891090"/>
                <a:ext cx="6154397" cy="1946998"/>
                <a:chOff x="340493" y="943248"/>
                <a:chExt cx="6154397" cy="4413201"/>
              </a:xfrm>
            </p:grpSpPr>
            <p:cxnSp>
              <p:nvCxnSpPr>
                <p:cNvPr id="791" name="Straight Connector 790">
                  <a:extLst>
                    <a:ext uri="{FF2B5EF4-FFF2-40B4-BE49-F238E27FC236}">
                      <a16:creationId xmlns:a16="http://schemas.microsoft.com/office/drawing/2014/main" id="{70B1FBA4-AD1F-406E-A0A1-29879574705B}"/>
                    </a:ext>
                  </a:extLst>
                </p:cNvPr>
                <p:cNvCxnSpPr/>
                <p:nvPr/>
              </p:nvCxnSpPr>
              <p:spPr bwMode="auto">
                <a:xfrm>
                  <a:off x="452580" y="3582561"/>
                  <a:ext cx="0" cy="1773888"/>
                </a:xfrm>
                <a:prstGeom prst="line">
                  <a:avLst/>
                </a:prstGeom>
                <a:solidFill>
                  <a:srgbClr val="99CC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92" name="TextBox 791">
                  <a:extLst>
                    <a:ext uri="{FF2B5EF4-FFF2-40B4-BE49-F238E27FC236}">
                      <a16:creationId xmlns:a16="http://schemas.microsoft.com/office/drawing/2014/main" id="{BDC91D79-E4D9-4E23-B442-0E090C2FB07F}"/>
                    </a:ext>
                  </a:extLst>
                </p:cNvPr>
                <p:cNvSpPr txBox="1"/>
                <p:nvPr/>
              </p:nvSpPr>
              <p:spPr>
                <a:xfrm rot="16200000">
                  <a:off x="-96619" y="4711259"/>
                  <a:ext cx="1008463" cy="134239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500" dirty="0">
                      <a:latin typeface="+mj-lt"/>
                      <a:cs typeface="Calibri" pitchFamily="34" charset="0"/>
                    </a:rPr>
                    <a:t>Match Line A</a:t>
                  </a:r>
                </a:p>
              </p:txBody>
            </p:sp>
            <p:cxnSp>
              <p:nvCxnSpPr>
                <p:cNvPr id="274" name="Straight Connector 273">
                  <a:extLst>
                    <a:ext uri="{FF2B5EF4-FFF2-40B4-BE49-F238E27FC236}">
                      <a16:creationId xmlns:a16="http://schemas.microsoft.com/office/drawing/2014/main" id="{C6486B8A-E19F-43BC-93B2-31DB9E1DD0CC}"/>
                    </a:ext>
                  </a:extLst>
                </p:cNvPr>
                <p:cNvCxnSpPr/>
                <p:nvPr/>
              </p:nvCxnSpPr>
              <p:spPr bwMode="auto">
                <a:xfrm>
                  <a:off x="6494890" y="943248"/>
                  <a:ext cx="0" cy="1773891"/>
                </a:xfrm>
                <a:prstGeom prst="line">
                  <a:avLst/>
                </a:prstGeom>
                <a:solidFill>
                  <a:srgbClr val="99CC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id="{5976006B-BBF4-4FD9-BAA5-0CD8C3F2B384}"/>
                  </a:ext>
                </a:extLst>
              </p:cNvPr>
              <p:cNvSpPr/>
              <p:nvPr/>
            </p:nvSpPr>
            <p:spPr bwMode="auto">
              <a:xfrm>
                <a:off x="5855866" y="1368924"/>
                <a:ext cx="32273" cy="155128"/>
              </a:xfrm>
              <a:prstGeom prst="rect">
                <a:avLst/>
              </a:prstGeom>
              <a:solidFill>
                <a:schemeClr val="tx1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40341" tIns="20171" rIns="40341" bIns="20171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40338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530">
                  <a:latin typeface="+mj-lt"/>
                </a:endParaRPr>
              </a:p>
            </p:txBody>
          </p:sp>
          <p:sp>
            <p:nvSpPr>
              <p:cNvPr id="466" name="Rectangle 465">
                <a:extLst>
                  <a:ext uri="{FF2B5EF4-FFF2-40B4-BE49-F238E27FC236}">
                    <a16:creationId xmlns:a16="http://schemas.microsoft.com/office/drawing/2014/main" id="{D55F1846-0653-4C9E-B4AC-B66A35774974}"/>
                  </a:ext>
                </a:extLst>
              </p:cNvPr>
              <p:cNvSpPr/>
              <p:nvPr/>
            </p:nvSpPr>
            <p:spPr bwMode="auto">
              <a:xfrm>
                <a:off x="2813507" y="1433515"/>
                <a:ext cx="32273" cy="122297"/>
              </a:xfrm>
              <a:prstGeom prst="rect">
                <a:avLst/>
              </a:prstGeom>
              <a:solidFill>
                <a:schemeClr val="tx1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40341" tIns="20171" rIns="40341" bIns="20171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40338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530">
                  <a:latin typeface="+mj-lt"/>
                </a:endParaRPr>
              </a:p>
            </p:txBody>
          </p:sp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id="{031CF1B3-0926-4136-BEAC-588F97B12894}"/>
                  </a:ext>
                </a:extLst>
              </p:cNvPr>
              <p:cNvSpPr/>
              <p:nvPr/>
            </p:nvSpPr>
            <p:spPr bwMode="auto">
              <a:xfrm>
                <a:off x="4516491" y="1344742"/>
                <a:ext cx="32273" cy="122297"/>
              </a:xfrm>
              <a:prstGeom prst="rect">
                <a:avLst/>
              </a:prstGeom>
              <a:solidFill>
                <a:schemeClr val="tx1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40341" tIns="20171" rIns="40341" bIns="20171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40338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530">
                  <a:latin typeface="+mj-lt"/>
                </a:endParaRPr>
              </a:p>
            </p:txBody>
          </p:sp>
          <p:sp>
            <p:nvSpPr>
              <p:cNvPr id="468" name="TextBox 467">
                <a:extLst>
                  <a:ext uri="{FF2B5EF4-FFF2-40B4-BE49-F238E27FC236}">
                    <a16:creationId xmlns:a16="http://schemas.microsoft.com/office/drawing/2014/main" id="{A5465583-B8DE-4B33-A381-3123074B8050}"/>
                  </a:ext>
                </a:extLst>
              </p:cNvPr>
              <p:cNvSpPr txBox="1"/>
              <p:nvPr/>
            </p:nvSpPr>
            <p:spPr>
              <a:xfrm>
                <a:off x="3379547" y="710269"/>
                <a:ext cx="630301" cy="202299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794" b="1">
                    <a:latin typeface="+mj-lt"/>
                    <a:cs typeface="Calibri" pitchFamily="34" charset="0"/>
                  </a:rPr>
                  <a:t>Segment 1</a:t>
                </a:r>
              </a:p>
            </p:txBody>
          </p:sp>
          <p:cxnSp>
            <p:nvCxnSpPr>
              <p:cNvPr id="469" name="Straight Connector 468">
                <a:extLst>
                  <a:ext uri="{FF2B5EF4-FFF2-40B4-BE49-F238E27FC236}">
                    <a16:creationId xmlns:a16="http://schemas.microsoft.com/office/drawing/2014/main" id="{F6B7DC58-0C34-4ED7-A88C-A545CE6A063A}"/>
                  </a:ext>
                </a:extLst>
              </p:cNvPr>
              <p:cNvCxnSpPr/>
              <p:nvPr/>
            </p:nvCxnSpPr>
            <p:spPr bwMode="auto">
              <a:xfrm flipV="1">
                <a:off x="2315416" y="865751"/>
                <a:ext cx="0" cy="430726"/>
              </a:xfrm>
              <a:prstGeom prst="line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0" name="Straight Connector 469">
                <a:extLst>
                  <a:ext uri="{FF2B5EF4-FFF2-40B4-BE49-F238E27FC236}">
                    <a16:creationId xmlns:a16="http://schemas.microsoft.com/office/drawing/2014/main" id="{C85ABC40-A2A7-4E46-9943-8564C5CC16AF}"/>
                  </a:ext>
                </a:extLst>
              </p:cNvPr>
              <p:cNvCxnSpPr/>
              <p:nvPr/>
            </p:nvCxnSpPr>
            <p:spPr bwMode="auto">
              <a:xfrm flipV="1">
                <a:off x="4807324" y="865751"/>
                <a:ext cx="0" cy="352985"/>
              </a:xfrm>
              <a:prstGeom prst="line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1" name="Straight Connector 470">
                <a:extLst>
                  <a:ext uri="{FF2B5EF4-FFF2-40B4-BE49-F238E27FC236}">
                    <a16:creationId xmlns:a16="http://schemas.microsoft.com/office/drawing/2014/main" id="{562F8416-D768-4C86-B707-BA9C57161BCD}"/>
                  </a:ext>
                </a:extLst>
              </p:cNvPr>
              <p:cNvCxnSpPr/>
              <p:nvPr/>
            </p:nvCxnSpPr>
            <p:spPr bwMode="auto">
              <a:xfrm>
                <a:off x="2315416" y="893065"/>
                <a:ext cx="2491908" cy="0"/>
              </a:xfrm>
              <a:prstGeom prst="line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stealth" w="med" len="lg"/>
                <a:tailEnd type="stealth" w="med" len="lg"/>
              </a:ln>
              <a:effectLst/>
            </p:spPr>
          </p:cxnSp>
          <p:cxnSp>
            <p:nvCxnSpPr>
              <p:cNvPr id="472" name="Straight Connector 471">
                <a:extLst>
                  <a:ext uri="{FF2B5EF4-FFF2-40B4-BE49-F238E27FC236}">
                    <a16:creationId xmlns:a16="http://schemas.microsoft.com/office/drawing/2014/main" id="{4159D70E-D68C-4198-8BF9-651E94791755}"/>
                  </a:ext>
                </a:extLst>
              </p:cNvPr>
              <p:cNvCxnSpPr/>
              <p:nvPr/>
            </p:nvCxnSpPr>
            <p:spPr bwMode="auto">
              <a:xfrm flipV="1">
                <a:off x="6129618" y="865752"/>
                <a:ext cx="0" cy="182795"/>
              </a:xfrm>
              <a:prstGeom prst="line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3" name="Straight Connector 472">
                <a:extLst>
                  <a:ext uri="{FF2B5EF4-FFF2-40B4-BE49-F238E27FC236}">
                    <a16:creationId xmlns:a16="http://schemas.microsoft.com/office/drawing/2014/main" id="{443F0183-2691-4FAE-9C46-3FF018782272}"/>
                  </a:ext>
                </a:extLst>
              </p:cNvPr>
              <p:cNvCxnSpPr/>
              <p:nvPr/>
            </p:nvCxnSpPr>
            <p:spPr bwMode="auto">
              <a:xfrm>
                <a:off x="4807324" y="893065"/>
                <a:ext cx="1322294" cy="0"/>
              </a:xfrm>
              <a:prstGeom prst="line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stealth" w="med" len="lg"/>
                <a:tailEnd type="stealth" w="med" len="lg"/>
              </a:ln>
              <a:effectLst/>
            </p:spPr>
          </p:cxnSp>
          <p:sp>
            <p:nvSpPr>
              <p:cNvPr id="474" name="TextBox 473">
                <a:extLst>
                  <a:ext uri="{FF2B5EF4-FFF2-40B4-BE49-F238E27FC236}">
                    <a16:creationId xmlns:a16="http://schemas.microsoft.com/office/drawing/2014/main" id="{63366EEC-EC04-467A-A004-0C6F5DF94EDE}"/>
                  </a:ext>
                </a:extLst>
              </p:cNvPr>
              <p:cNvSpPr txBox="1"/>
              <p:nvPr/>
            </p:nvSpPr>
            <p:spPr>
              <a:xfrm>
                <a:off x="5286648" y="710269"/>
                <a:ext cx="630301" cy="202299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794" b="1">
                    <a:latin typeface="+mj-lt"/>
                    <a:cs typeface="Calibri" pitchFamily="34" charset="0"/>
                  </a:rPr>
                  <a:t>Segment 2</a:t>
                </a:r>
              </a:p>
            </p:txBody>
          </p:sp>
          <p:cxnSp>
            <p:nvCxnSpPr>
              <p:cNvPr id="475" name="Straight Connector 474">
                <a:extLst>
                  <a:ext uri="{FF2B5EF4-FFF2-40B4-BE49-F238E27FC236}">
                    <a16:creationId xmlns:a16="http://schemas.microsoft.com/office/drawing/2014/main" id="{053CA273-25CA-49DB-8991-289994C9EC7D}"/>
                  </a:ext>
                </a:extLst>
              </p:cNvPr>
              <p:cNvCxnSpPr/>
              <p:nvPr/>
            </p:nvCxnSpPr>
            <p:spPr bwMode="auto">
              <a:xfrm>
                <a:off x="6129618" y="893141"/>
                <a:ext cx="1486881" cy="0"/>
              </a:xfrm>
              <a:prstGeom prst="line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stealth" w="med" len="lg"/>
                <a:tailEnd type="none" w="med" len="lg"/>
              </a:ln>
              <a:effectLst/>
            </p:spPr>
          </p:cxnSp>
          <p:sp>
            <p:nvSpPr>
              <p:cNvPr id="476" name="TextBox 475">
                <a:extLst>
                  <a:ext uri="{FF2B5EF4-FFF2-40B4-BE49-F238E27FC236}">
                    <a16:creationId xmlns:a16="http://schemas.microsoft.com/office/drawing/2014/main" id="{9FA5C2D2-77F6-4C0B-BBF3-2689D6D29A2F}"/>
                  </a:ext>
                </a:extLst>
              </p:cNvPr>
              <p:cNvSpPr txBox="1"/>
              <p:nvPr/>
            </p:nvSpPr>
            <p:spPr>
              <a:xfrm>
                <a:off x="6691236" y="712365"/>
                <a:ext cx="630301" cy="202299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794" b="1">
                    <a:latin typeface="+mj-lt"/>
                    <a:cs typeface="Calibri" pitchFamily="34" charset="0"/>
                  </a:rPr>
                  <a:t>Segment 3</a:t>
                </a:r>
              </a:p>
            </p:txBody>
          </p:sp>
          <p:cxnSp>
            <p:nvCxnSpPr>
              <p:cNvPr id="477" name="Straight Connector 476">
                <a:extLst>
                  <a:ext uri="{FF2B5EF4-FFF2-40B4-BE49-F238E27FC236}">
                    <a16:creationId xmlns:a16="http://schemas.microsoft.com/office/drawing/2014/main" id="{9521B485-0AE8-49C3-A3CB-C9A4A801379F}"/>
                  </a:ext>
                </a:extLst>
              </p:cNvPr>
              <p:cNvCxnSpPr/>
              <p:nvPr/>
            </p:nvCxnSpPr>
            <p:spPr bwMode="auto">
              <a:xfrm flipH="1">
                <a:off x="1577929" y="2055491"/>
                <a:ext cx="359288" cy="0"/>
              </a:xfrm>
              <a:prstGeom prst="line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stealth" w="med" len="lg"/>
                <a:tailEnd type="none" w="med" len="lg"/>
              </a:ln>
              <a:effectLst/>
            </p:spPr>
          </p:cxnSp>
          <p:cxnSp>
            <p:nvCxnSpPr>
              <p:cNvPr id="478" name="Straight Connector 477">
                <a:extLst>
                  <a:ext uri="{FF2B5EF4-FFF2-40B4-BE49-F238E27FC236}">
                    <a16:creationId xmlns:a16="http://schemas.microsoft.com/office/drawing/2014/main" id="{E2755808-397A-4105-A189-3C85E8AAD1AB}"/>
                  </a:ext>
                </a:extLst>
              </p:cNvPr>
              <p:cNvCxnSpPr/>
              <p:nvPr/>
            </p:nvCxnSpPr>
            <p:spPr bwMode="auto">
              <a:xfrm flipV="1">
                <a:off x="1937217" y="2025559"/>
                <a:ext cx="0" cy="420221"/>
              </a:xfrm>
              <a:prstGeom prst="line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479" name="Group 478">
                <a:extLst>
                  <a:ext uri="{FF2B5EF4-FFF2-40B4-BE49-F238E27FC236}">
                    <a16:creationId xmlns:a16="http://schemas.microsoft.com/office/drawing/2014/main" id="{1A8D0D5F-444F-4C08-ACD9-AD5492BADEDD}"/>
                  </a:ext>
                </a:extLst>
              </p:cNvPr>
              <p:cNvGrpSpPr/>
              <p:nvPr/>
            </p:nvGrpSpPr>
            <p:grpSpPr>
              <a:xfrm>
                <a:off x="3807774" y="1264164"/>
                <a:ext cx="235962" cy="370376"/>
                <a:chOff x="6071047" y="2000256"/>
                <a:chExt cx="534846" cy="839520"/>
              </a:xfrm>
            </p:grpSpPr>
            <p:sp>
              <p:nvSpPr>
                <p:cNvPr id="789" name="TextBox 788">
                  <a:extLst>
                    <a:ext uri="{FF2B5EF4-FFF2-40B4-BE49-F238E27FC236}">
                      <a16:creationId xmlns:a16="http://schemas.microsoft.com/office/drawing/2014/main" id="{E5AAEC77-BDB9-4788-8941-16CC775FB2E6}"/>
                    </a:ext>
                  </a:extLst>
                </p:cNvPr>
                <p:cNvSpPr txBox="1"/>
                <p:nvPr/>
              </p:nvSpPr>
              <p:spPr>
                <a:xfrm>
                  <a:off x="6071047" y="2000256"/>
                  <a:ext cx="534846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solidFill>
                        <a:srgbClr val="FF0000"/>
                      </a:solidFill>
                      <a:latin typeface="+mj-lt"/>
                      <a:cs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790" name="TextBox 789">
                  <a:extLst>
                    <a:ext uri="{FF2B5EF4-FFF2-40B4-BE49-F238E27FC236}">
                      <a16:creationId xmlns:a16="http://schemas.microsoft.com/office/drawing/2014/main" id="{6D7D4A43-7A80-4C94-8113-D80658B40830}"/>
                    </a:ext>
                  </a:extLst>
                </p:cNvPr>
                <p:cNvSpPr txBox="1"/>
                <p:nvPr/>
              </p:nvSpPr>
              <p:spPr>
                <a:xfrm>
                  <a:off x="6071047" y="2381231"/>
                  <a:ext cx="534846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solidFill>
                        <a:srgbClr val="FF0000"/>
                      </a:solidFill>
                      <a:latin typeface="+mj-lt"/>
                      <a:cs typeface="Calibri" pitchFamily="34" charset="0"/>
                    </a:rPr>
                    <a:t>2</a:t>
                  </a:r>
                </a:p>
              </p:txBody>
            </p:sp>
          </p:grpSp>
          <p:grpSp>
            <p:nvGrpSpPr>
              <p:cNvPr id="480" name="Group 479">
                <a:extLst>
                  <a:ext uri="{FF2B5EF4-FFF2-40B4-BE49-F238E27FC236}">
                    <a16:creationId xmlns:a16="http://schemas.microsoft.com/office/drawing/2014/main" id="{FED89733-359B-4905-9E74-E77AEC88A2FD}"/>
                  </a:ext>
                </a:extLst>
              </p:cNvPr>
              <p:cNvGrpSpPr/>
              <p:nvPr/>
            </p:nvGrpSpPr>
            <p:grpSpPr>
              <a:xfrm>
                <a:off x="5019410" y="1264164"/>
                <a:ext cx="235962" cy="370376"/>
                <a:chOff x="6071047" y="2000256"/>
                <a:chExt cx="534846" cy="839520"/>
              </a:xfrm>
            </p:grpSpPr>
            <p:sp>
              <p:nvSpPr>
                <p:cNvPr id="787" name="TextBox 786">
                  <a:extLst>
                    <a:ext uri="{FF2B5EF4-FFF2-40B4-BE49-F238E27FC236}">
                      <a16:creationId xmlns:a16="http://schemas.microsoft.com/office/drawing/2014/main" id="{47AD62C0-FFBA-4A11-849F-A607D646A7CA}"/>
                    </a:ext>
                  </a:extLst>
                </p:cNvPr>
                <p:cNvSpPr txBox="1"/>
                <p:nvPr/>
              </p:nvSpPr>
              <p:spPr>
                <a:xfrm>
                  <a:off x="6071047" y="2000256"/>
                  <a:ext cx="534846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solidFill>
                        <a:srgbClr val="FF0000"/>
                      </a:solidFill>
                      <a:latin typeface="+mj-lt"/>
                      <a:cs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788" name="TextBox 787">
                  <a:extLst>
                    <a:ext uri="{FF2B5EF4-FFF2-40B4-BE49-F238E27FC236}">
                      <a16:creationId xmlns:a16="http://schemas.microsoft.com/office/drawing/2014/main" id="{7B784A25-B9E3-4F0A-92C3-23F6D02BA7BE}"/>
                    </a:ext>
                  </a:extLst>
                </p:cNvPr>
                <p:cNvSpPr txBox="1"/>
                <p:nvPr/>
              </p:nvSpPr>
              <p:spPr>
                <a:xfrm>
                  <a:off x="6071047" y="2381231"/>
                  <a:ext cx="534846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solidFill>
                        <a:srgbClr val="FF0000"/>
                      </a:solidFill>
                      <a:latin typeface="+mj-lt"/>
                      <a:cs typeface="Calibri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481" name="Group 480">
                <a:extLst>
                  <a:ext uri="{FF2B5EF4-FFF2-40B4-BE49-F238E27FC236}">
                    <a16:creationId xmlns:a16="http://schemas.microsoft.com/office/drawing/2014/main" id="{866CE7CD-44BF-4C79-B4D0-0B3E6F5849B6}"/>
                  </a:ext>
                </a:extLst>
              </p:cNvPr>
              <p:cNvGrpSpPr/>
              <p:nvPr/>
            </p:nvGrpSpPr>
            <p:grpSpPr>
              <a:xfrm>
                <a:off x="5895219" y="1264164"/>
                <a:ext cx="235962" cy="370376"/>
                <a:chOff x="6071047" y="2000256"/>
                <a:chExt cx="534846" cy="839520"/>
              </a:xfrm>
            </p:grpSpPr>
            <p:sp>
              <p:nvSpPr>
                <p:cNvPr id="785" name="TextBox 784">
                  <a:extLst>
                    <a:ext uri="{FF2B5EF4-FFF2-40B4-BE49-F238E27FC236}">
                      <a16:creationId xmlns:a16="http://schemas.microsoft.com/office/drawing/2014/main" id="{D5D0C6CF-29FB-45A6-9C2A-79E2F9995726}"/>
                    </a:ext>
                  </a:extLst>
                </p:cNvPr>
                <p:cNvSpPr txBox="1"/>
                <p:nvPr/>
              </p:nvSpPr>
              <p:spPr>
                <a:xfrm>
                  <a:off x="6071047" y="2000256"/>
                  <a:ext cx="534846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solidFill>
                        <a:srgbClr val="FF0000"/>
                      </a:solidFill>
                      <a:latin typeface="+mj-lt"/>
                      <a:cs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786" name="TextBox 785">
                  <a:extLst>
                    <a:ext uri="{FF2B5EF4-FFF2-40B4-BE49-F238E27FC236}">
                      <a16:creationId xmlns:a16="http://schemas.microsoft.com/office/drawing/2014/main" id="{B8533367-EE2F-45BA-BA48-36693BCB659D}"/>
                    </a:ext>
                  </a:extLst>
                </p:cNvPr>
                <p:cNvSpPr txBox="1"/>
                <p:nvPr/>
              </p:nvSpPr>
              <p:spPr>
                <a:xfrm>
                  <a:off x="6071047" y="2381231"/>
                  <a:ext cx="534846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solidFill>
                        <a:srgbClr val="FF0000"/>
                      </a:solidFill>
                      <a:latin typeface="+mj-lt"/>
                      <a:cs typeface="Calibri" pitchFamily="34" charset="0"/>
                    </a:rPr>
                    <a:t>2</a:t>
                  </a:r>
                </a:p>
              </p:txBody>
            </p:sp>
          </p:grpSp>
          <p:grpSp>
            <p:nvGrpSpPr>
              <p:cNvPr id="482" name="Group 481">
                <a:extLst>
                  <a:ext uri="{FF2B5EF4-FFF2-40B4-BE49-F238E27FC236}">
                    <a16:creationId xmlns:a16="http://schemas.microsoft.com/office/drawing/2014/main" id="{B774466F-8179-425C-AE4B-7B6E43395E78}"/>
                  </a:ext>
                </a:extLst>
              </p:cNvPr>
              <p:cNvGrpSpPr/>
              <p:nvPr/>
            </p:nvGrpSpPr>
            <p:grpSpPr>
              <a:xfrm>
                <a:off x="6316492" y="1264164"/>
                <a:ext cx="235962" cy="370376"/>
                <a:chOff x="6071047" y="2000256"/>
                <a:chExt cx="534846" cy="839520"/>
              </a:xfrm>
            </p:grpSpPr>
            <p:sp>
              <p:nvSpPr>
                <p:cNvPr id="783" name="TextBox 782">
                  <a:extLst>
                    <a:ext uri="{FF2B5EF4-FFF2-40B4-BE49-F238E27FC236}">
                      <a16:creationId xmlns:a16="http://schemas.microsoft.com/office/drawing/2014/main" id="{61136115-C9A0-466D-B50B-05410B2E4DBC}"/>
                    </a:ext>
                  </a:extLst>
                </p:cNvPr>
                <p:cNvSpPr txBox="1"/>
                <p:nvPr/>
              </p:nvSpPr>
              <p:spPr>
                <a:xfrm>
                  <a:off x="6071047" y="2000256"/>
                  <a:ext cx="534846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solidFill>
                        <a:srgbClr val="FF0000"/>
                      </a:solidFill>
                      <a:latin typeface="+mj-lt"/>
                      <a:cs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784" name="TextBox 783">
                  <a:extLst>
                    <a:ext uri="{FF2B5EF4-FFF2-40B4-BE49-F238E27FC236}">
                      <a16:creationId xmlns:a16="http://schemas.microsoft.com/office/drawing/2014/main" id="{4CEE4589-2D41-4299-AD8B-4F71BC190C3B}"/>
                    </a:ext>
                  </a:extLst>
                </p:cNvPr>
                <p:cNvSpPr txBox="1"/>
                <p:nvPr/>
              </p:nvSpPr>
              <p:spPr>
                <a:xfrm>
                  <a:off x="6071047" y="2381231"/>
                  <a:ext cx="534846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solidFill>
                        <a:srgbClr val="FF0000"/>
                      </a:solidFill>
                      <a:latin typeface="+mj-lt"/>
                      <a:cs typeface="Calibri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483" name="Group 482">
                <a:extLst>
                  <a:ext uri="{FF2B5EF4-FFF2-40B4-BE49-F238E27FC236}">
                    <a16:creationId xmlns:a16="http://schemas.microsoft.com/office/drawing/2014/main" id="{FA8AC5D7-B6C4-4E07-93B8-2DD60FBC7576}"/>
                  </a:ext>
                </a:extLst>
              </p:cNvPr>
              <p:cNvGrpSpPr/>
              <p:nvPr/>
            </p:nvGrpSpPr>
            <p:grpSpPr>
              <a:xfrm>
                <a:off x="7069873" y="1264164"/>
                <a:ext cx="235962" cy="370376"/>
                <a:chOff x="6071047" y="2000256"/>
                <a:chExt cx="534846" cy="839520"/>
              </a:xfrm>
            </p:grpSpPr>
            <p:sp>
              <p:nvSpPr>
                <p:cNvPr id="781" name="TextBox 780">
                  <a:extLst>
                    <a:ext uri="{FF2B5EF4-FFF2-40B4-BE49-F238E27FC236}">
                      <a16:creationId xmlns:a16="http://schemas.microsoft.com/office/drawing/2014/main" id="{2C6D70EF-B565-48CB-9097-092DCAFB3DC3}"/>
                    </a:ext>
                  </a:extLst>
                </p:cNvPr>
                <p:cNvSpPr txBox="1"/>
                <p:nvPr/>
              </p:nvSpPr>
              <p:spPr>
                <a:xfrm>
                  <a:off x="6071047" y="2000256"/>
                  <a:ext cx="534846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solidFill>
                        <a:srgbClr val="FF0000"/>
                      </a:solidFill>
                      <a:latin typeface="+mj-lt"/>
                      <a:cs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782" name="TextBox 781">
                  <a:extLst>
                    <a:ext uri="{FF2B5EF4-FFF2-40B4-BE49-F238E27FC236}">
                      <a16:creationId xmlns:a16="http://schemas.microsoft.com/office/drawing/2014/main" id="{7B59D1FF-643D-4635-966B-F27090A674B6}"/>
                    </a:ext>
                  </a:extLst>
                </p:cNvPr>
                <p:cNvSpPr txBox="1"/>
                <p:nvPr/>
              </p:nvSpPr>
              <p:spPr>
                <a:xfrm>
                  <a:off x="6071047" y="2381231"/>
                  <a:ext cx="534846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solidFill>
                        <a:srgbClr val="FF0000"/>
                      </a:solidFill>
                      <a:latin typeface="+mj-lt"/>
                      <a:cs typeface="Calibri" pitchFamily="34" charset="0"/>
                    </a:rPr>
                    <a:t>2</a:t>
                  </a:r>
                </a:p>
              </p:txBody>
            </p:sp>
          </p:grpSp>
          <p:grpSp>
            <p:nvGrpSpPr>
              <p:cNvPr id="484" name="Group 483">
                <a:extLst>
                  <a:ext uri="{FF2B5EF4-FFF2-40B4-BE49-F238E27FC236}">
                    <a16:creationId xmlns:a16="http://schemas.microsoft.com/office/drawing/2014/main" id="{481FA508-8A32-48DE-8525-461160925649}"/>
                  </a:ext>
                </a:extLst>
              </p:cNvPr>
              <p:cNvGrpSpPr/>
              <p:nvPr/>
            </p:nvGrpSpPr>
            <p:grpSpPr>
              <a:xfrm>
                <a:off x="2482678" y="2426775"/>
                <a:ext cx="235962" cy="370376"/>
                <a:chOff x="6071047" y="2000256"/>
                <a:chExt cx="534846" cy="839520"/>
              </a:xfrm>
            </p:grpSpPr>
            <p:sp>
              <p:nvSpPr>
                <p:cNvPr id="779" name="TextBox 778">
                  <a:extLst>
                    <a:ext uri="{FF2B5EF4-FFF2-40B4-BE49-F238E27FC236}">
                      <a16:creationId xmlns:a16="http://schemas.microsoft.com/office/drawing/2014/main" id="{3879AB0E-536C-4659-918B-4607E3D0CDDF}"/>
                    </a:ext>
                  </a:extLst>
                </p:cNvPr>
                <p:cNvSpPr txBox="1"/>
                <p:nvPr/>
              </p:nvSpPr>
              <p:spPr>
                <a:xfrm>
                  <a:off x="6071047" y="2000256"/>
                  <a:ext cx="534846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solidFill>
                        <a:srgbClr val="FF0000"/>
                      </a:solidFill>
                      <a:latin typeface="+mj-lt"/>
                      <a:cs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780" name="TextBox 779">
                  <a:extLst>
                    <a:ext uri="{FF2B5EF4-FFF2-40B4-BE49-F238E27FC236}">
                      <a16:creationId xmlns:a16="http://schemas.microsoft.com/office/drawing/2014/main" id="{7C22E47C-0A19-4269-B626-CC997953E3D9}"/>
                    </a:ext>
                  </a:extLst>
                </p:cNvPr>
                <p:cNvSpPr txBox="1"/>
                <p:nvPr/>
              </p:nvSpPr>
              <p:spPr>
                <a:xfrm>
                  <a:off x="6071047" y="2381231"/>
                  <a:ext cx="534846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solidFill>
                        <a:srgbClr val="FF0000"/>
                      </a:solidFill>
                      <a:latin typeface="+mj-lt"/>
                      <a:cs typeface="Calibri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485" name="Group 484">
                <a:extLst>
                  <a:ext uri="{FF2B5EF4-FFF2-40B4-BE49-F238E27FC236}">
                    <a16:creationId xmlns:a16="http://schemas.microsoft.com/office/drawing/2014/main" id="{45671EFA-006A-4541-901E-ADEF7FFD6AE3}"/>
                  </a:ext>
                </a:extLst>
              </p:cNvPr>
              <p:cNvGrpSpPr/>
              <p:nvPr/>
            </p:nvGrpSpPr>
            <p:grpSpPr>
              <a:xfrm>
                <a:off x="3024396" y="2426775"/>
                <a:ext cx="235962" cy="370376"/>
                <a:chOff x="6071047" y="2000256"/>
                <a:chExt cx="534846" cy="839520"/>
              </a:xfrm>
            </p:grpSpPr>
            <p:sp>
              <p:nvSpPr>
                <p:cNvPr id="777" name="TextBox 776">
                  <a:extLst>
                    <a:ext uri="{FF2B5EF4-FFF2-40B4-BE49-F238E27FC236}">
                      <a16:creationId xmlns:a16="http://schemas.microsoft.com/office/drawing/2014/main" id="{39CC3462-8FBF-4CD0-8CAC-2F2CD9A67F79}"/>
                    </a:ext>
                  </a:extLst>
                </p:cNvPr>
                <p:cNvSpPr txBox="1"/>
                <p:nvPr/>
              </p:nvSpPr>
              <p:spPr>
                <a:xfrm>
                  <a:off x="6071047" y="2000256"/>
                  <a:ext cx="534846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solidFill>
                        <a:srgbClr val="FF0000"/>
                      </a:solidFill>
                      <a:latin typeface="+mj-lt"/>
                      <a:cs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778" name="TextBox 777">
                  <a:extLst>
                    <a:ext uri="{FF2B5EF4-FFF2-40B4-BE49-F238E27FC236}">
                      <a16:creationId xmlns:a16="http://schemas.microsoft.com/office/drawing/2014/main" id="{76D09504-C93D-4161-87DA-09A6AD3B0071}"/>
                    </a:ext>
                  </a:extLst>
                </p:cNvPr>
                <p:cNvSpPr txBox="1"/>
                <p:nvPr/>
              </p:nvSpPr>
              <p:spPr>
                <a:xfrm>
                  <a:off x="6071047" y="2381231"/>
                  <a:ext cx="534846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solidFill>
                        <a:srgbClr val="FF0000"/>
                      </a:solidFill>
                      <a:latin typeface="+mj-lt"/>
                      <a:cs typeface="Calibri" pitchFamily="34" charset="0"/>
                    </a:rPr>
                    <a:t>1</a:t>
                  </a:r>
                </a:p>
              </p:txBody>
            </p:sp>
          </p:grpSp>
          <p:sp>
            <p:nvSpPr>
              <p:cNvPr id="486" name="Rectangle 485">
                <a:extLst>
                  <a:ext uri="{FF2B5EF4-FFF2-40B4-BE49-F238E27FC236}">
                    <a16:creationId xmlns:a16="http://schemas.microsoft.com/office/drawing/2014/main" id="{D3883875-2893-476E-B798-2EB83AE9CE16}"/>
                  </a:ext>
                </a:extLst>
              </p:cNvPr>
              <p:cNvSpPr/>
              <p:nvPr/>
            </p:nvSpPr>
            <p:spPr bwMode="auto">
              <a:xfrm>
                <a:off x="6859369" y="1430731"/>
                <a:ext cx="32273" cy="116346"/>
              </a:xfrm>
              <a:prstGeom prst="rect">
                <a:avLst/>
              </a:prstGeom>
              <a:solidFill>
                <a:schemeClr val="tx1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40341" tIns="20171" rIns="40341" bIns="20171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40338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530">
                  <a:latin typeface="+mj-lt"/>
                </a:endParaRPr>
              </a:p>
            </p:txBody>
          </p:sp>
          <p:grpSp>
            <p:nvGrpSpPr>
              <p:cNvPr id="487" name="Group 486">
                <a:extLst>
                  <a:ext uri="{FF2B5EF4-FFF2-40B4-BE49-F238E27FC236}">
                    <a16:creationId xmlns:a16="http://schemas.microsoft.com/office/drawing/2014/main" id="{9C7FB726-5510-4F22-A0AC-B1872410769E}"/>
                  </a:ext>
                </a:extLst>
              </p:cNvPr>
              <p:cNvGrpSpPr/>
              <p:nvPr/>
            </p:nvGrpSpPr>
            <p:grpSpPr>
              <a:xfrm>
                <a:off x="1520233" y="814174"/>
                <a:ext cx="203412" cy="152207"/>
                <a:chOff x="1060154" y="1362883"/>
                <a:chExt cx="355857" cy="266283"/>
              </a:xfrm>
            </p:grpSpPr>
            <p:sp>
              <p:nvSpPr>
                <p:cNvPr id="758" name="Freeform 425">
                  <a:extLst>
                    <a:ext uri="{FF2B5EF4-FFF2-40B4-BE49-F238E27FC236}">
                      <a16:creationId xmlns:a16="http://schemas.microsoft.com/office/drawing/2014/main" id="{3C069831-0064-4CED-B4EB-B90299A30E70}"/>
                    </a:ext>
                  </a:extLst>
                </p:cNvPr>
                <p:cNvSpPr/>
                <p:nvPr/>
              </p:nvSpPr>
              <p:spPr>
                <a:xfrm>
                  <a:off x="1225397" y="1425360"/>
                  <a:ext cx="38995" cy="47612"/>
                </a:xfrm>
                <a:custGeom>
                  <a:avLst/>
                  <a:gdLst>
                    <a:gd name="connsiteX0" fmla="*/ 431007 w 431007"/>
                    <a:gd name="connsiteY0" fmla="*/ 0 h 526256"/>
                    <a:gd name="connsiteX1" fmla="*/ 0 w 431007"/>
                    <a:gd name="connsiteY1" fmla="*/ 442913 h 526256"/>
                    <a:gd name="connsiteX2" fmla="*/ 273844 w 431007"/>
                    <a:gd name="connsiteY2" fmla="*/ 526256 h 526256"/>
                    <a:gd name="connsiteX3" fmla="*/ 431007 w 431007"/>
                    <a:gd name="connsiteY3" fmla="*/ 0 h 526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1007" h="526256">
                      <a:moveTo>
                        <a:pt x="431007" y="0"/>
                      </a:moveTo>
                      <a:lnTo>
                        <a:pt x="0" y="442913"/>
                      </a:lnTo>
                      <a:lnTo>
                        <a:pt x="273844" y="526256"/>
                      </a:lnTo>
                      <a:lnTo>
                        <a:pt x="43100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94">
                    <a:latin typeface="+mj-lt"/>
                  </a:endParaRPr>
                </a:p>
              </p:txBody>
            </p:sp>
            <p:sp>
              <p:nvSpPr>
                <p:cNvPr id="759" name="Oval 758">
                  <a:extLst>
                    <a:ext uri="{FF2B5EF4-FFF2-40B4-BE49-F238E27FC236}">
                      <a16:creationId xmlns:a16="http://schemas.microsoft.com/office/drawing/2014/main" id="{6CA81BE9-25BF-4CAD-B37C-187A7795DB52}"/>
                    </a:ext>
                  </a:extLst>
                </p:cNvPr>
                <p:cNvSpPr/>
                <p:nvPr/>
              </p:nvSpPr>
              <p:spPr>
                <a:xfrm>
                  <a:off x="1060154" y="1362883"/>
                  <a:ext cx="269300" cy="266283"/>
                </a:xfrm>
                <a:prstGeom prst="ellipse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94">
                    <a:latin typeface="+mj-lt"/>
                  </a:endParaRPr>
                </a:p>
              </p:txBody>
            </p:sp>
            <p:sp>
              <p:nvSpPr>
                <p:cNvPr id="760" name="Oval 759">
                  <a:extLst>
                    <a:ext uri="{FF2B5EF4-FFF2-40B4-BE49-F238E27FC236}">
                      <a16:creationId xmlns:a16="http://schemas.microsoft.com/office/drawing/2014/main" id="{7E328320-C094-41A1-8187-D759F48A0D47}"/>
                    </a:ext>
                  </a:extLst>
                </p:cNvPr>
                <p:cNvSpPr/>
                <p:nvPr/>
              </p:nvSpPr>
              <p:spPr>
                <a:xfrm>
                  <a:off x="1094579" y="1396923"/>
                  <a:ext cx="200450" cy="198204"/>
                </a:xfrm>
                <a:prstGeom prst="ellipse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94">
                    <a:latin typeface="+mj-lt"/>
                  </a:endParaRPr>
                </a:p>
              </p:txBody>
            </p:sp>
            <p:sp>
              <p:nvSpPr>
                <p:cNvPr id="761" name="Freeform 428">
                  <a:extLst>
                    <a:ext uri="{FF2B5EF4-FFF2-40B4-BE49-F238E27FC236}">
                      <a16:creationId xmlns:a16="http://schemas.microsoft.com/office/drawing/2014/main" id="{0F0B256D-AA02-4B9B-9221-FA60CC2B7FFD}"/>
                    </a:ext>
                  </a:extLst>
                </p:cNvPr>
                <p:cNvSpPr/>
                <p:nvPr/>
              </p:nvSpPr>
              <p:spPr>
                <a:xfrm rot="5400000" flipV="1">
                  <a:off x="1112729" y="1444806"/>
                  <a:ext cx="30685" cy="133034"/>
                </a:xfrm>
                <a:custGeom>
                  <a:avLst/>
                  <a:gdLst>
                    <a:gd name="connsiteX0" fmla="*/ 4762 w 347662"/>
                    <a:gd name="connsiteY0" fmla="*/ 0 h 1471612"/>
                    <a:gd name="connsiteX1" fmla="*/ 0 w 347662"/>
                    <a:gd name="connsiteY1" fmla="*/ 1471612 h 1471612"/>
                    <a:gd name="connsiteX2" fmla="*/ 28575 w 347662"/>
                    <a:gd name="connsiteY2" fmla="*/ 1423987 h 1471612"/>
                    <a:gd name="connsiteX3" fmla="*/ 347662 w 347662"/>
                    <a:gd name="connsiteY3" fmla="*/ 1128712 h 1471612"/>
                    <a:gd name="connsiteX4" fmla="*/ 4762 w 347662"/>
                    <a:gd name="connsiteY4" fmla="*/ 0 h 1471612"/>
                    <a:gd name="connsiteX0" fmla="*/ 4762 w 347662"/>
                    <a:gd name="connsiteY0" fmla="*/ 0 h 1471612"/>
                    <a:gd name="connsiteX1" fmla="*/ 0 w 347662"/>
                    <a:gd name="connsiteY1" fmla="*/ 1471612 h 1471612"/>
                    <a:gd name="connsiteX2" fmla="*/ 347662 w 347662"/>
                    <a:gd name="connsiteY2" fmla="*/ 1128712 h 1471612"/>
                    <a:gd name="connsiteX3" fmla="*/ 4762 w 347662"/>
                    <a:gd name="connsiteY3" fmla="*/ 0 h 1471612"/>
                    <a:gd name="connsiteX0" fmla="*/ 4762 w 347662"/>
                    <a:gd name="connsiteY0" fmla="*/ 0 h 1483519"/>
                    <a:gd name="connsiteX1" fmla="*/ 0 w 347662"/>
                    <a:gd name="connsiteY1" fmla="*/ 1483519 h 1483519"/>
                    <a:gd name="connsiteX2" fmla="*/ 347662 w 347662"/>
                    <a:gd name="connsiteY2" fmla="*/ 1128712 h 1483519"/>
                    <a:gd name="connsiteX3" fmla="*/ 4762 w 347662"/>
                    <a:gd name="connsiteY3" fmla="*/ 0 h 1483519"/>
                    <a:gd name="connsiteX0" fmla="*/ 2308 w 347662"/>
                    <a:gd name="connsiteY0" fmla="*/ 0 h 1488329"/>
                    <a:gd name="connsiteX1" fmla="*/ 0 w 347662"/>
                    <a:gd name="connsiteY1" fmla="*/ 1488329 h 1488329"/>
                    <a:gd name="connsiteX2" fmla="*/ 347662 w 347662"/>
                    <a:gd name="connsiteY2" fmla="*/ 1133522 h 1488329"/>
                    <a:gd name="connsiteX3" fmla="*/ 2308 w 347662"/>
                    <a:gd name="connsiteY3" fmla="*/ 0 h 1488329"/>
                    <a:gd name="connsiteX0" fmla="*/ 4760 w 347662"/>
                    <a:gd name="connsiteY0" fmla="*/ 0 h 1485920"/>
                    <a:gd name="connsiteX1" fmla="*/ 0 w 347662"/>
                    <a:gd name="connsiteY1" fmla="*/ 1485920 h 1485920"/>
                    <a:gd name="connsiteX2" fmla="*/ 347662 w 347662"/>
                    <a:gd name="connsiteY2" fmla="*/ 1131113 h 1485920"/>
                    <a:gd name="connsiteX3" fmla="*/ 4760 w 347662"/>
                    <a:gd name="connsiteY3" fmla="*/ 0 h 1485920"/>
                    <a:gd name="connsiteX0" fmla="*/ 1587 w 349392"/>
                    <a:gd name="connsiteY0" fmla="*/ 0 h 1493137"/>
                    <a:gd name="connsiteX1" fmla="*/ 1730 w 349392"/>
                    <a:gd name="connsiteY1" fmla="*/ 1493137 h 1493137"/>
                    <a:gd name="connsiteX2" fmla="*/ 349392 w 349392"/>
                    <a:gd name="connsiteY2" fmla="*/ 1138330 h 1493137"/>
                    <a:gd name="connsiteX3" fmla="*/ 1587 w 349392"/>
                    <a:gd name="connsiteY3" fmla="*/ 0 h 1493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9392" h="1493137">
                      <a:moveTo>
                        <a:pt x="1587" y="0"/>
                      </a:moveTo>
                      <a:cubicBezTo>
                        <a:pt x="0" y="490537"/>
                        <a:pt x="3317" y="1002600"/>
                        <a:pt x="1730" y="1493137"/>
                      </a:cubicBezTo>
                      <a:lnTo>
                        <a:pt x="349392" y="1138330"/>
                      </a:lnTo>
                      <a:lnTo>
                        <a:pt x="158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94">
                    <a:latin typeface="+mj-lt"/>
                  </a:endParaRPr>
                </a:p>
              </p:txBody>
            </p:sp>
            <p:sp>
              <p:nvSpPr>
                <p:cNvPr id="762" name="Freeform 429">
                  <a:extLst>
                    <a:ext uri="{FF2B5EF4-FFF2-40B4-BE49-F238E27FC236}">
                      <a16:creationId xmlns:a16="http://schemas.microsoft.com/office/drawing/2014/main" id="{0D0CF717-EA79-420B-911D-9E1AA7AAA778}"/>
                    </a:ext>
                  </a:extLst>
                </p:cNvPr>
                <p:cNvSpPr/>
                <p:nvPr/>
              </p:nvSpPr>
              <p:spPr>
                <a:xfrm rot="16200000">
                  <a:off x="1112729" y="1413998"/>
                  <a:ext cx="30685" cy="133034"/>
                </a:xfrm>
                <a:custGeom>
                  <a:avLst/>
                  <a:gdLst>
                    <a:gd name="connsiteX0" fmla="*/ 4762 w 347662"/>
                    <a:gd name="connsiteY0" fmla="*/ 0 h 1471612"/>
                    <a:gd name="connsiteX1" fmla="*/ 0 w 347662"/>
                    <a:gd name="connsiteY1" fmla="*/ 1471612 h 1471612"/>
                    <a:gd name="connsiteX2" fmla="*/ 28575 w 347662"/>
                    <a:gd name="connsiteY2" fmla="*/ 1423987 h 1471612"/>
                    <a:gd name="connsiteX3" fmla="*/ 347662 w 347662"/>
                    <a:gd name="connsiteY3" fmla="*/ 1128712 h 1471612"/>
                    <a:gd name="connsiteX4" fmla="*/ 4762 w 347662"/>
                    <a:gd name="connsiteY4" fmla="*/ 0 h 1471612"/>
                    <a:gd name="connsiteX0" fmla="*/ 4762 w 347662"/>
                    <a:gd name="connsiteY0" fmla="*/ 0 h 1471612"/>
                    <a:gd name="connsiteX1" fmla="*/ 0 w 347662"/>
                    <a:gd name="connsiteY1" fmla="*/ 1471612 h 1471612"/>
                    <a:gd name="connsiteX2" fmla="*/ 347662 w 347662"/>
                    <a:gd name="connsiteY2" fmla="*/ 1128712 h 1471612"/>
                    <a:gd name="connsiteX3" fmla="*/ 4762 w 347662"/>
                    <a:gd name="connsiteY3" fmla="*/ 0 h 1471612"/>
                    <a:gd name="connsiteX0" fmla="*/ 4762 w 347662"/>
                    <a:gd name="connsiteY0" fmla="*/ 0 h 1483519"/>
                    <a:gd name="connsiteX1" fmla="*/ 0 w 347662"/>
                    <a:gd name="connsiteY1" fmla="*/ 1483519 h 1483519"/>
                    <a:gd name="connsiteX2" fmla="*/ 347662 w 347662"/>
                    <a:gd name="connsiteY2" fmla="*/ 1128712 h 1483519"/>
                    <a:gd name="connsiteX3" fmla="*/ 4762 w 347662"/>
                    <a:gd name="connsiteY3" fmla="*/ 0 h 1483519"/>
                    <a:gd name="connsiteX0" fmla="*/ 2308 w 347662"/>
                    <a:gd name="connsiteY0" fmla="*/ 0 h 1488329"/>
                    <a:gd name="connsiteX1" fmla="*/ 0 w 347662"/>
                    <a:gd name="connsiteY1" fmla="*/ 1488329 h 1488329"/>
                    <a:gd name="connsiteX2" fmla="*/ 347662 w 347662"/>
                    <a:gd name="connsiteY2" fmla="*/ 1133522 h 1488329"/>
                    <a:gd name="connsiteX3" fmla="*/ 2308 w 347662"/>
                    <a:gd name="connsiteY3" fmla="*/ 0 h 1488329"/>
                    <a:gd name="connsiteX0" fmla="*/ 4760 w 347662"/>
                    <a:gd name="connsiteY0" fmla="*/ 0 h 1485920"/>
                    <a:gd name="connsiteX1" fmla="*/ 0 w 347662"/>
                    <a:gd name="connsiteY1" fmla="*/ 1485920 h 1485920"/>
                    <a:gd name="connsiteX2" fmla="*/ 347662 w 347662"/>
                    <a:gd name="connsiteY2" fmla="*/ 1131113 h 1485920"/>
                    <a:gd name="connsiteX3" fmla="*/ 4760 w 347662"/>
                    <a:gd name="connsiteY3" fmla="*/ 0 h 1485920"/>
                    <a:gd name="connsiteX0" fmla="*/ 1587 w 349392"/>
                    <a:gd name="connsiteY0" fmla="*/ 0 h 1493137"/>
                    <a:gd name="connsiteX1" fmla="*/ 1730 w 349392"/>
                    <a:gd name="connsiteY1" fmla="*/ 1493137 h 1493137"/>
                    <a:gd name="connsiteX2" fmla="*/ 349392 w 349392"/>
                    <a:gd name="connsiteY2" fmla="*/ 1138330 h 1493137"/>
                    <a:gd name="connsiteX3" fmla="*/ 1587 w 349392"/>
                    <a:gd name="connsiteY3" fmla="*/ 0 h 1493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9392" h="1493137">
                      <a:moveTo>
                        <a:pt x="1587" y="0"/>
                      </a:moveTo>
                      <a:cubicBezTo>
                        <a:pt x="0" y="490537"/>
                        <a:pt x="3317" y="1002600"/>
                        <a:pt x="1730" y="1493137"/>
                      </a:cubicBezTo>
                      <a:lnTo>
                        <a:pt x="349392" y="1138330"/>
                      </a:lnTo>
                      <a:lnTo>
                        <a:pt x="158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94">
                    <a:latin typeface="+mj-lt"/>
                  </a:endParaRPr>
                </a:p>
              </p:txBody>
            </p:sp>
            <p:sp>
              <p:nvSpPr>
                <p:cNvPr id="763" name="Freeform 430">
                  <a:extLst>
                    <a:ext uri="{FF2B5EF4-FFF2-40B4-BE49-F238E27FC236}">
                      <a16:creationId xmlns:a16="http://schemas.microsoft.com/office/drawing/2014/main" id="{8E3A3916-EB12-4AB0-8D0C-09599D90D3D1}"/>
                    </a:ext>
                  </a:extLst>
                </p:cNvPr>
                <p:cNvSpPr/>
                <p:nvPr/>
              </p:nvSpPr>
              <p:spPr>
                <a:xfrm flipV="1">
                  <a:off x="1194058" y="1495327"/>
                  <a:ext cx="30685" cy="133034"/>
                </a:xfrm>
                <a:custGeom>
                  <a:avLst/>
                  <a:gdLst>
                    <a:gd name="connsiteX0" fmla="*/ 4762 w 347662"/>
                    <a:gd name="connsiteY0" fmla="*/ 0 h 1471612"/>
                    <a:gd name="connsiteX1" fmla="*/ 0 w 347662"/>
                    <a:gd name="connsiteY1" fmla="*/ 1471612 h 1471612"/>
                    <a:gd name="connsiteX2" fmla="*/ 28575 w 347662"/>
                    <a:gd name="connsiteY2" fmla="*/ 1423987 h 1471612"/>
                    <a:gd name="connsiteX3" fmla="*/ 347662 w 347662"/>
                    <a:gd name="connsiteY3" fmla="*/ 1128712 h 1471612"/>
                    <a:gd name="connsiteX4" fmla="*/ 4762 w 347662"/>
                    <a:gd name="connsiteY4" fmla="*/ 0 h 1471612"/>
                    <a:gd name="connsiteX0" fmla="*/ 4762 w 347662"/>
                    <a:gd name="connsiteY0" fmla="*/ 0 h 1471612"/>
                    <a:gd name="connsiteX1" fmla="*/ 0 w 347662"/>
                    <a:gd name="connsiteY1" fmla="*/ 1471612 h 1471612"/>
                    <a:gd name="connsiteX2" fmla="*/ 347662 w 347662"/>
                    <a:gd name="connsiteY2" fmla="*/ 1128712 h 1471612"/>
                    <a:gd name="connsiteX3" fmla="*/ 4762 w 347662"/>
                    <a:gd name="connsiteY3" fmla="*/ 0 h 1471612"/>
                    <a:gd name="connsiteX0" fmla="*/ 4762 w 347662"/>
                    <a:gd name="connsiteY0" fmla="*/ 0 h 1483519"/>
                    <a:gd name="connsiteX1" fmla="*/ 0 w 347662"/>
                    <a:gd name="connsiteY1" fmla="*/ 1483519 h 1483519"/>
                    <a:gd name="connsiteX2" fmla="*/ 347662 w 347662"/>
                    <a:gd name="connsiteY2" fmla="*/ 1128712 h 1483519"/>
                    <a:gd name="connsiteX3" fmla="*/ 4762 w 347662"/>
                    <a:gd name="connsiteY3" fmla="*/ 0 h 1483519"/>
                    <a:gd name="connsiteX0" fmla="*/ 2308 w 347662"/>
                    <a:gd name="connsiteY0" fmla="*/ 0 h 1488329"/>
                    <a:gd name="connsiteX1" fmla="*/ 0 w 347662"/>
                    <a:gd name="connsiteY1" fmla="*/ 1488329 h 1488329"/>
                    <a:gd name="connsiteX2" fmla="*/ 347662 w 347662"/>
                    <a:gd name="connsiteY2" fmla="*/ 1133522 h 1488329"/>
                    <a:gd name="connsiteX3" fmla="*/ 2308 w 347662"/>
                    <a:gd name="connsiteY3" fmla="*/ 0 h 1488329"/>
                    <a:gd name="connsiteX0" fmla="*/ 4760 w 347662"/>
                    <a:gd name="connsiteY0" fmla="*/ 0 h 1485920"/>
                    <a:gd name="connsiteX1" fmla="*/ 0 w 347662"/>
                    <a:gd name="connsiteY1" fmla="*/ 1485920 h 1485920"/>
                    <a:gd name="connsiteX2" fmla="*/ 347662 w 347662"/>
                    <a:gd name="connsiteY2" fmla="*/ 1131113 h 1485920"/>
                    <a:gd name="connsiteX3" fmla="*/ 4760 w 347662"/>
                    <a:gd name="connsiteY3" fmla="*/ 0 h 1485920"/>
                    <a:gd name="connsiteX0" fmla="*/ 1587 w 349392"/>
                    <a:gd name="connsiteY0" fmla="*/ 0 h 1493137"/>
                    <a:gd name="connsiteX1" fmla="*/ 1730 w 349392"/>
                    <a:gd name="connsiteY1" fmla="*/ 1493137 h 1493137"/>
                    <a:gd name="connsiteX2" fmla="*/ 349392 w 349392"/>
                    <a:gd name="connsiteY2" fmla="*/ 1138330 h 1493137"/>
                    <a:gd name="connsiteX3" fmla="*/ 1587 w 349392"/>
                    <a:gd name="connsiteY3" fmla="*/ 0 h 1493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9392" h="1493137">
                      <a:moveTo>
                        <a:pt x="1587" y="0"/>
                      </a:moveTo>
                      <a:cubicBezTo>
                        <a:pt x="0" y="490537"/>
                        <a:pt x="3317" y="1002600"/>
                        <a:pt x="1730" y="1493137"/>
                      </a:cubicBezTo>
                      <a:lnTo>
                        <a:pt x="349392" y="1138330"/>
                      </a:lnTo>
                      <a:lnTo>
                        <a:pt x="158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94">
                    <a:latin typeface="+mj-lt"/>
                  </a:endParaRPr>
                </a:p>
              </p:txBody>
            </p:sp>
            <p:sp>
              <p:nvSpPr>
                <p:cNvPr id="764" name="Freeform 431">
                  <a:extLst>
                    <a:ext uri="{FF2B5EF4-FFF2-40B4-BE49-F238E27FC236}">
                      <a16:creationId xmlns:a16="http://schemas.microsoft.com/office/drawing/2014/main" id="{2DCD82D4-6F4E-401A-8CB7-0A287654BD80}"/>
                    </a:ext>
                  </a:extLst>
                </p:cNvPr>
                <p:cNvSpPr/>
                <p:nvPr/>
              </p:nvSpPr>
              <p:spPr>
                <a:xfrm rot="10800000">
                  <a:off x="1163250" y="1495327"/>
                  <a:ext cx="30685" cy="133034"/>
                </a:xfrm>
                <a:custGeom>
                  <a:avLst/>
                  <a:gdLst>
                    <a:gd name="connsiteX0" fmla="*/ 4762 w 347662"/>
                    <a:gd name="connsiteY0" fmla="*/ 0 h 1471612"/>
                    <a:gd name="connsiteX1" fmla="*/ 0 w 347662"/>
                    <a:gd name="connsiteY1" fmla="*/ 1471612 h 1471612"/>
                    <a:gd name="connsiteX2" fmla="*/ 28575 w 347662"/>
                    <a:gd name="connsiteY2" fmla="*/ 1423987 h 1471612"/>
                    <a:gd name="connsiteX3" fmla="*/ 347662 w 347662"/>
                    <a:gd name="connsiteY3" fmla="*/ 1128712 h 1471612"/>
                    <a:gd name="connsiteX4" fmla="*/ 4762 w 347662"/>
                    <a:gd name="connsiteY4" fmla="*/ 0 h 1471612"/>
                    <a:gd name="connsiteX0" fmla="*/ 4762 w 347662"/>
                    <a:gd name="connsiteY0" fmla="*/ 0 h 1471612"/>
                    <a:gd name="connsiteX1" fmla="*/ 0 w 347662"/>
                    <a:gd name="connsiteY1" fmla="*/ 1471612 h 1471612"/>
                    <a:gd name="connsiteX2" fmla="*/ 347662 w 347662"/>
                    <a:gd name="connsiteY2" fmla="*/ 1128712 h 1471612"/>
                    <a:gd name="connsiteX3" fmla="*/ 4762 w 347662"/>
                    <a:gd name="connsiteY3" fmla="*/ 0 h 1471612"/>
                    <a:gd name="connsiteX0" fmla="*/ 4762 w 347662"/>
                    <a:gd name="connsiteY0" fmla="*/ 0 h 1483519"/>
                    <a:gd name="connsiteX1" fmla="*/ 0 w 347662"/>
                    <a:gd name="connsiteY1" fmla="*/ 1483519 h 1483519"/>
                    <a:gd name="connsiteX2" fmla="*/ 347662 w 347662"/>
                    <a:gd name="connsiteY2" fmla="*/ 1128712 h 1483519"/>
                    <a:gd name="connsiteX3" fmla="*/ 4762 w 347662"/>
                    <a:gd name="connsiteY3" fmla="*/ 0 h 1483519"/>
                    <a:gd name="connsiteX0" fmla="*/ 2308 w 347662"/>
                    <a:gd name="connsiteY0" fmla="*/ 0 h 1488329"/>
                    <a:gd name="connsiteX1" fmla="*/ 0 w 347662"/>
                    <a:gd name="connsiteY1" fmla="*/ 1488329 h 1488329"/>
                    <a:gd name="connsiteX2" fmla="*/ 347662 w 347662"/>
                    <a:gd name="connsiteY2" fmla="*/ 1133522 h 1488329"/>
                    <a:gd name="connsiteX3" fmla="*/ 2308 w 347662"/>
                    <a:gd name="connsiteY3" fmla="*/ 0 h 1488329"/>
                    <a:gd name="connsiteX0" fmla="*/ 4760 w 347662"/>
                    <a:gd name="connsiteY0" fmla="*/ 0 h 1485920"/>
                    <a:gd name="connsiteX1" fmla="*/ 0 w 347662"/>
                    <a:gd name="connsiteY1" fmla="*/ 1485920 h 1485920"/>
                    <a:gd name="connsiteX2" fmla="*/ 347662 w 347662"/>
                    <a:gd name="connsiteY2" fmla="*/ 1131113 h 1485920"/>
                    <a:gd name="connsiteX3" fmla="*/ 4760 w 347662"/>
                    <a:gd name="connsiteY3" fmla="*/ 0 h 1485920"/>
                    <a:gd name="connsiteX0" fmla="*/ 1587 w 349392"/>
                    <a:gd name="connsiteY0" fmla="*/ 0 h 1493137"/>
                    <a:gd name="connsiteX1" fmla="*/ 1730 w 349392"/>
                    <a:gd name="connsiteY1" fmla="*/ 1493137 h 1493137"/>
                    <a:gd name="connsiteX2" fmla="*/ 349392 w 349392"/>
                    <a:gd name="connsiteY2" fmla="*/ 1138330 h 1493137"/>
                    <a:gd name="connsiteX3" fmla="*/ 1587 w 349392"/>
                    <a:gd name="connsiteY3" fmla="*/ 0 h 1493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9392" h="1493137">
                      <a:moveTo>
                        <a:pt x="1587" y="0"/>
                      </a:moveTo>
                      <a:cubicBezTo>
                        <a:pt x="0" y="490537"/>
                        <a:pt x="3317" y="1002600"/>
                        <a:pt x="1730" y="1493137"/>
                      </a:cubicBezTo>
                      <a:lnTo>
                        <a:pt x="349392" y="1138330"/>
                      </a:lnTo>
                      <a:lnTo>
                        <a:pt x="158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94">
                    <a:latin typeface="+mj-lt"/>
                  </a:endParaRPr>
                </a:p>
              </p:txBody>
            </p:sp>
            <p:sp>
              <p:nvSpPr>
                <p:cNvPr id="765" name="Freeform 432">
                  <a:extLst>
                    <a:ext uri="{FF2B5EF4-FFF2-40B4-BE49-F238E27FC236}">
                      <a16:creationId xmlns:a16="http://schemas.microsoft.com/office/drawing/2014/main" id="{120E378E-65D0-418C-A39D-BCE41472F44E}"/>
                    </a:ext>
                  </a:extLst>
                </p:cNvPr>
                <p:cNvSpPr/>
                <p:nvPr/>
              </p:nvSpPr>
              <p:spPr>
                <a:xfrm rot="16200000" flipV="1">
                  <a:off x="1245225" y="1414429"/>
                  <a:ext cx="30685" cy="133034"/>
                </a:xfrm>
                <a:custGeom>
                  <a:avLst/>
                  <a:gdLst>
                    <a:gd name="connsiteX0" fmla="*/ 4762 w 347662"/>
                    <a:gd name="connsiteY0" fmla="*/ 0 h 1471612"/>
                    <a:gd name="connsiteX1" fmla="*/ 0 w 347662"/>
                    <a:gd name="connsiteY1" fmla="*/ 1471612 h 1471612"/>
                    <a:gd name="connsiteX2" fmla="*/ 28575 w 347662"/>
                    <a:gd name="connsiteY2" fmla="*/ 1423987 h 1471612"/>
                    <a:gd name="connsiteX3" fmla="*/ 347662 w 347662"/>
                    <a:gd name="connsiteY3" fmla="*/ 1128712 h 1471612"/>
                    <a:gd name="connsiteX4" fmla="*/ 4762 w 347662"/>
                    <a:gd name="connsiteY4" fmla="*/ 0 h 1471612"/>
                    <a:gd name="connsiteX0" fmla="*/ 4762 w 347662"/>
                    <a:gd name="connsiteY0" fmla="*/ 0 h 1471612"/>
                    <a:gd name="connsiteX1" fmla="*/ 0 w 347662"/>
                    <a:gd name="connsiteY1" fmla="*/ 1471612 h 1471612"/>
                    <a:gd name="connsiteX2" fmla="*/ 347662 w 347662"/>
                    <a:gd name="connsiteY2" fmla="*/ 1128712 h 1471612"/>
                    <a:gd name="connsiteX3" fmla="*/ 4762 w 347662"/>
                    <a:gd name="connsiteY3" fmla="*/ 0 h 1471612"/>
                    <a:gd name="connsiteX0" fmla="*/ 4762 w 347662"/>
                    <a:gd name="connsiteY0" fmla="*/ 0 h 1483519"/>
                    <a:gd name="connsiteX1" fmla="*/ 0 w 347662"/>
                    <a:gd name="connsiteY1" fmla="*/ 1483519 h 1483519"/>
                    <a:gd name="connsiteX2" fmla="*/ 347662 w 347662"/>
                    <a:gd name="connsiteY2" fmla="*/ 1128712 h 1483519"/>
                    <a:gd name="connsiteX3" fmla="*/ 4762 w 347662"/>
                    <a:gd name="connsiteY3" fmla="*/ 0 h 1483519"/>
                    <a:gd name="connsiteX0" fmla="*/ 2308 w 347662"/>
                    <a:gd name="connsiteY0" fmla="*/ 0 h 1488329"/>
                    <a:gd name="connsiteX1" fmla="*/ 0 w 347662"/>
                    <a:gd name="connsiteY1" fmla="*/ 1488329 h 1488329"/>
                    <a:gd name="connsiteX2" fmla="*/ 347662 w 347662"/>
                    <a:gd name="connsiteY2" fmla="*/ 1133522 h 1488329"/>
                    <a:gd name="connsiteX3" fmla="*/ 2308 w 347662"/>
                    <a:gd name="connsiteY3" fmla="*/ 0 h 1488329"/>
                    <a:gd name="connsiteX0" fmla="*/ 4760 w 347662"/>
                    <a:gd name="connsiteY0" fmla="*/ 0 h 1485920"/>
                    <a:gd name="connsiteX1" fmla="*/ 0 w 347662"/>
                    <a:gd name="connsiteY1" fmla="*/ 1485920 h 1485920"/>
                    <a:gd name="connsiteX2" fmla="*/ 347662 w 347662"/>
                    <a:gd name="connsiteY2" fmla="*/ 1131113 h 1485920"/>
                    <a:gd name="connsiteX3" fmla="*/ 4760 w 347662"/>
                    <a:gd name="connsiteY3" fmla="*/ 0 h 1485920"/>
                    <a:gd name="connsiteX0" fmla="*/ 1587 w 349392"/>
                    <a:gd name="connsiteY0" fmla="*/ 0 h 1493137"/>
                    <a:gd name="connsiteX1" fmla="*/ 1730 w 349392"/>
                    <a:gd name="connsiteY1" fmla="*/ 1493137 h 1493137"/>
                    <a:gd name="connsiteX2" fmla="*/ 349392 w 349392"/>
                    <a:gd name="connsiteY2" fmla="*/ 1138330 h 1493137"/>
                    <a:gd name="connsiteX3" fmla="*/ 1587 w 349392"/>
                    <a:gd name="connsiteY3" fmla="*/ 0 h 1493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9392" h="1493137">
                      <a:moveTo>
                        <a:pt x="1587" y="0"/>
                      </a:moveTo>
                      <a:cubicBezTo>
                        <a:pt x="0" y="490537"/>
                        <a:pt x="3317" y="1002600"/>
                        <a:pt x="1730" y="1493137"/>
                      </a:cubicBezTo>
                      <a:lnTo>
                        <a:pt x="349392" y="1138330"/>
                      </a:lnTo>
                      <a:lnTo>
                        <a:pt x="158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94">
                    <a:latin typeface="+mj-lt"/>
                  </a:endParaRPr>
                </a:p>
              </p:txBody>
            </p:sp>
            <p:sp>
              <p:nvSpPr>
                <p:cNvPr id="766" name="Freeform 433">
                  <a:extLst>
                    <a:ext uri="{FF2B5EF4-FFF2-40B4-BE49-F238E27FC236}">
                      <a16:creationId xmlns:a16="http://schemas.microsoft.com/office/drawing/2014/main" id="{66573A8B-3799-4D79-BED0-B94E485EDAD9}"/>
                    </a:ext>
                  </a:extLst>
                </p:cNvPr>
                <p:cNvSpPr/>
                <p:nvPr/>
              </p:nvSpPr>
              <p:spPr>
                <a:xfrm rot="5400000">
                  <a:off x="1245225" y="1445237"/>
                  <a:ext cx="30685" cy="133034"/>
                </a:xfrm>
                <a:custGeom>
                  <a:avLst/>
                  <a:gdLst>
                    <a:gd name="connsiteX0" fmla="*/ 4762 w 347662"/>
                    <a:gd name="connsiteY0" fmla="*/ 0 h 1471612"/>
                    <a:gd name="connsiteX1" fmla="*/ 0 w 347662"/>
                    <a:gd name="connsiteY1" fmla="*/ 1471612 h 1471612"/>
                    <a:gd name="connsiteX2" fmla="*/ 28575 w 347662"/>
                    <a:gd name="connsiteY2" fmla="*/ 1423987 h 1471612"/>
                    <a:gd name="connsiteX3" fmla="*/ 347662 w 347662"/>
                    <a:gd name="connsiteY3" fmla="*/ 1128712 h 1471612"/>
                    <a:gd name="connsiteX4" fmla="*/ 4762 w 347662"/>
                    <a:gd name="connsiteY4" fmla="*/ 0 h 1471612"/>
                    <a:gd name="connsiteX0" fmla="*/ 4762 w 347662"/>
                    <a:gd name="connsiteY0" fmla="*/ 0 h 1471612"/>
                    <a:gd name="connsiteX1" fmla="*/ 0 w 347662"/>
                    <a:gd name="connsiteY1" fmla="*/ 1471612 h 1471612"/>
                    <a:gd name="connsiteX2" fmla="*/ 347662 w 347662"/>
                    <a:gd name="connsiteY2" fmla="*/ 1128712 h 1471612"/>
                    <a:gd name="connsiteX3" fmla="*/ 4762 w 347662"/>
                    <a:gd name="connsiteY3" fmla="*/ 0 h 1471612"/>
                    <a:gd name="connsiteX0" fmla="*/ 4762 w 347662"/>
                    <a:gd name="connsiteY0" fmla="*/ 0 h 1483519"/>
                    <a:gd name="connsiteX1" fmla="*/ 0 w 347662"/>
                    <a:gd name="connsiteY1" fmla="*/ 1483519 h 1483519"/>
                    <a:gd name="connsiteX2" fmla="*/ 347662 w 347662"/>
                    <a:gd name="connsiteY2" fmla="*/ 1128712 h 1483519"/>
                    <a:gd name="connsiteX3" fmla="*/ 4762 w 347662"/>
                    <a:gd name="connsiteY3" fmla="*/ 0 h 1483519"/>
                    <a:gd name="connsiteX0" fmla="*/ 2308 w 347662"/>
                    <a:gd name="connsiteY0" fmla="*/ 0 h 1488329"/>
                    <a:gd name="connsiteX1" fmla="*/ 0 w 347662"/>
                    <a:gd name="connsiteY1" fmla="*/ 1488329 h 1488329"/>
                    <a:gd name="connsiteX2" fmla="*/ 347662 w 347662"/>
                    <a:gd name="connsiteY2" fmla="*/ 1133522 h 1488329"/>
                    <a:gd name="connsiteX3" fmla="*/ 2308 w 347662"/>
                    <a:gd name="connsiteY3" fmla="*/ 0 h 1488329"/>
                    <a:gd name="connsiteX0" fmla="*/ 4760 w 347662"/>
                    <a:gd name="connsiteY0" fmla="*/ 0 h 1485920"/>
                    <a:gd name="connsiteX1" fmla="*/ 0 w 347662"/>
                    <a:gd name="connsiteY1" fmla="*/ 1485920 h 1485920"/>
                    <a:gd name="connsiteX2" fmla="*/ 347662 w 347662"/>
                    <a:gd name="connsiteY2" fmla="*/ 1131113 h 1485920"/>
                    <a:gd name="connsiteX3" fmla="*/ 4760 w 347662"/>
                    <a:gd name="connsiteY3" fmla="*/ 0 h 1485920"/>
                    <a:gd name="connsiteX0" fmla="*/ 1587 w 349392"/>
                    <a:gd name="connsiteY0" fmla="*/ 0 h 1493137"/>
                    <a:gd name="connsiteX1" fmla="*/ 1730 w 349392"/>
                    <a:gd name="connsiteY1" fmla="*/ 1493137 h 1493137"/>
                    <a:gd name="connsiteX2" fmla="*/ 349392 w 349392"/>
                    <a:gd name="connsiteY2" fmla="*/ 1138330 h 1493137"/>
                    <a:gd name="connsiteX3" fmla="*/ 1587 w 349392"/>
                    <a:gd name="connsiteY3" fmla="*/ 0 h 1493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9392" h="1493137">
                      <a:moveTo>
                        <a:pt x="1587" y="0"/>
                      </a:moveTo>
                      <a:cubicBezTo>
                        <a:pt x="0" y="490537"/>
                        <a:pt x="3317" y="1002600"/>
                        <a:pt x="1730" y="1493137"/>
                      </a:cubicBezTo>
                      <a:lnTo>
                        <a:pt x="349392" y="1138330"/>
                      </a:lnTo>
                      <a:lnTo>
                        <a:pt x="158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94">
                    <a:latin typeface="+mj-lt"/>
                  </a:endParaRPr>
                </a:p>
              </p:txBody>
            </p:sp>
            <p:sp>
              <p:nvSpPr>
                <p:cNvPr id="767" name="Freeform 434">
                  <a:extLst>
                    <a:ext uri="{FF2B5EF4-FFF2-40B4-BE49-F238E27FC236}">
                      <a16:creationId xmlns:a16="http://schemas.microsoft.com/office/drawing/2014/main" id="{53E37930-5A45-4CDC-8E2C-F7AF84A396DD}"/>
                    </a:ext>
                  </a:extLst>
                </p:cNvPr>
                <p:cNvSpPr/>
                <p:nvPr/>
              </p:nvSpPr>
              <p:spPr>
                <a:xfrm rot="10800000" flipV="1">
                  <a:off x="1163896" y="1363908"/>
                  <a:ext cx="30685" cy="133034"/>
                </a:xfrm>
                <a:custGeom>
                  <a:avLst/>
                  <a:gdLst>
                    <a:gd name="connsiteX0" fmla="*/ 4762 w 347662"/>
                    <a:gd name="connsiteY0" fmla="*/ 0 h 1471612"/>
                    <a:gd name="connsiteX1" fmla="*/ 0 w 347662"/>
                    <a:gd name="connsiteY1" fmla="*/ 1471612 h 1471612"/>
                    <a:gd name="connsiteX2" fmla="*/ 28575 w 347662"/>
                    <a:gd name="connsiteY2" fmla="*/ 1423987 h 1471612"/>
                    <a:gd name="connsiteX3" fmla="*/ 347662 w 347662"/>
                    <a:gd name="connsiteY3" fmla="*/ 1128712 h 1471612"/>
                    <a:gd name="connsiteX4" fmla="*/ 4762 w 347662"/>
                    <a:gd name="connsiteY4" fmla="*/ 0 h 1471612"/>
                    <a:gd name="connsiteX0" fmla="*/ 4762 w 347662"/>
                    <a:gd name="connsiteY0" fmla="*/ 0 h 1471612"/>
                    <a:gd name="connsiteX1" fmla="*/ 0 w 347662"/>
                    <a:gd name="connsiteY1" fmla="*/ 1471612 h 1471612"/>
                    <a:gd name="connsiteX2" fmla="*/ 347662 w 347662"/>
                    <a:gd name="connsiteY2" fmla="*/ 1128712 h 1471612"/>
                    <a:gd name="connsiteX3" fmla="*/ 4762 w 347662"/>
                    <a:gd name="connsiteY3" fmla="*/ 0 h 1471612"/>
                    <a:gd name="connsiteX0" fmla="*/ 4762 w 347662"/>
                    <a:gd name="connsiteY0" fmla="*/ 0 h 1483519"/>
                    <a:gd name="connsiteX1" fmla="*/ 0 w 347662"/>
                    <a:gd name="connsiteY1" fmla="*/ 1483519 h 1483519"/>
                    <a:gd name="connsiteX2" fmla="*/ 347662 w 347662"/>
                    <a:gd name="connsiteY2" fmla="*/ 1128712 h 1483519"/>
                    <a:gd name="connsiteX3" fmla="*/ 4762 w 347662"/>
                    <a:gd name="connsiteY3" fmla="*/ 0 h 1483519"/>
                    <a:gd name="connsiteX0" fmla="*/ 2308 w 347662"/>
                    <a:gd name="connsiteY0" fmla="*/ 0 h 1488329"/>
                    <a:gd name="connsiteX1" fmla="*/ 0 w 347662"/>
                    <a:gd name="connsiteY1" fmla="*/ 1488329 h 1488329"/>
                    <a:gd name="connsiteX2" fmla="*/ 347662 w 347662"/>
                    <a:gd name="connsiteY2" fmla="*/ 1133522 h 1488329"/>
                    <a:gd name="connsiteX3" fmla="*/ 2308 w 347662"/>
                    <a:gd name="connsiteY3" fmla="*/ 0 h 1488329"/>
                    <a:gd name="connsiteX0" fmla="*/ 4760 w 347662"/>
                    <a:gd name="connsiteY0" fmla="*/ 0 h 1485920"/>
                    <a:gd name="connsiteX1" fmla="*/ 0 w 347662"/>
                    <a:gd name="connsiteY1" fmla="*/ 1485920 h 1485920"/>
                    <a:gd name="connsiteX2" fmla="*/ 347662 w 347662"/>
                    <a:gd name="connsiteY2" fmla="*/ 1131113 h 1485920"/>
                    <a:gd name="connsiteX3" fmla="*/ 4760 w 347662"/>
                    <a:gd name="connsiteY3" fmla="*/ 0 h 1485920"/>
                    <a:gd name="connsiteX0" fmla="*/ 1587 w 349392"/>
                    <a:gd name="connsiteY0" fmla="*/ 0 h 1493137"/>
                    <a:gd name="connsiteX1" fmla="*/ 1730 w 349392"/>
                    <a:gd name="connsiteY1" fmla="*/ 1493137 h 1493137"/>
                    <a:gd name="connsiteX2" fmla="*/ 349392 w 349392"/>
                    <a:gd name="connsiteY2" fmla="*/ 1138330 h 1493137"/>
                    <a:gd name="connsiteX3" fmla="*/ 1587 w 349392"/>
                    <a:gd name="connsiteY3" fmla="*/ 0 h 1493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9392" h="1493137">
                      <a:moveTo>
                        <a:pt x="1587" y="0"/>
                      </a:moveTo>
                      <a:cubicBezTo>
                        <a:pt x="0" y="490537"/>
                        <a:pt x="3317" y="1002600"/>
                        <a:pt x="1730" y="1493137"/>
                      </a:cubicBezTo>
                      <a:lnTo>
                        <a:pt x="349392" y="1138330"/>
                      </a:lnTo>
                      <a:lnTo>
                        <a:pt x="158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94">
                    <a:latin typeface="+mj-lt"/>
                  </a:endParaRPr>
                </a:p>
              </p:txBody>
            </p:sp>
            <p:sp>
              <p:nvSpPr>
                <p:cNvPr id="768" name="Freeform 435">
                  <a:extLst>
                    <a:ext uri="{FF2B5EF4-FFF2-40B4-BE49-F238E27FC236}">
                      <a16:creationId xmlns:a16="http://schemas.microsoft.com/office/drawing/2014/main" id="{BCD157A2-D6F0-40C4-9312-CCD5846D9A47}"/>
                    </a:ext>
                  </a:extLst>
                </p:cNvPr>
                <p:cNvSpPr/>
                <p:nvPr/>
              </p:nvSpPr>
              <p:spPr>
                <a:xfrm>
                  <a:off x="1194704" y="1363908"/>
                  <a:ext cx="30685" cy="133034"/>
                </a:xfrm>
                <a:custGeom>
                  <a:avLst/>
                  <a:gdLst>
                    <a:gd name="connsiteX0" fmla="*/ 4762 w 347662"/>
                    <a:gd name="connsiteY0" fmla="*/ 0 h 1471612"/>
                    <a:gd name="connsiteX1" fmla="*/ 0 w 347662"/>
                    <a:gd name="connsiteY1" fmla="*/ 1471612 h 1471612"/>
                    <a:gd name="connsiteX2" fmla="*/ 28575 w 347662"/>
                    <a:gd name="connsiteY2" fmla="*/ 1423987 h 1471612"/>
                    <a:gd name="connsiteX3" fmla="*/ 347662 w 347662"/>
                    <a:gd name="connsiteY3" fmla="*/ 1128712 h 1471612"/>
                    <a:gd name="connsiteX4" fmla="*/ 4762 w 347662"/>
                    <a:gd name="connsiteY4" fmla="*/ 0 h 1471612"/>
                    <a:gd name="connsiteX0" fmla="*/ 4762 w 347662"/>
                    <a:gd name="connsiteY0" fmla="*/ 0 h 1471612"/>
                    <a:gd name="connsiteX1" fmla="*/ 0 w 347662"/>
                    <a:gd name="connsiteY1" fmla="*/ 1471612 h 1471612"/>
                    <a:gd name="connsiteX2" fmla="*/ 347662 w 347662"/>
                    <a:gd name="connsiteY2" fmla="*/ 1128712 h 1471612"/>
                    <a:gd name="connsiteX3" fmla="*/ 4762 w 347662"/>
                    <a:gd name="connsiteY3" fmla="*/ 0 h 1471612"/>
                    <a:gd name="connsiteX0" fmla="*/ 4762 w 347662"/>
                    <a:gd name="connsiteY0" fmla="*/ 0 h 1483519"/>
                    <a:gd name="connsiteX1" fmla="*/ 0 w 347662"/>
                    <a:gd name="connsiteY1" fmla="*/ 1483519 h 1483519"/>
                    <a:gd name="connsiteX2" fmla="*/ 347662 w 347662"/>
                    <a:gd name="connsiteY2" fmla="*/ 1128712 h 1483519"/>
                    <a:gd name="connsiteX3" fmla="*/ 4762 w 347662"/>
                    <a:gd name="connsiteY3" fmla="*/ 0 h 1483519"/>
                    <a:gd name="connsiteX0" fmla="*/ 2308 w 347662"/>
                    <a:gd name="connsiteY0" fmla="*/ 0 h 1488329"/>
                    <a:gd name="connsiteX1" fmla="*/ 0 w 347662"/>
                    <a:gd name="connsiteY1" fmla="*/ 1488329 h 1488329"/>
                    <a:gd name="connsiteX2" fmla="*/ 347662 w 347662"/>
                    <a:gd name="connsiteY2" fmla="*/ 1133522 h 1488329"/>
                    <a:gd name="connsiteX3" fmla="*/ 2308 w 347662"/>
                    <a:gd name="connsiteY3" fmla="*/ 0 h 1488329"/>
                    <a:gd name="connsiteX0" fmla="*/ 4760 w 347662"/>
                    <a:gd name="connsiteY0" fmla="*/ 0 h 1485920"/>
                    <a:gd name="connsiteX1" fmla="*/ 0 w 347662"/>
                    <a:gd name="connsiteY1" fmla="*/ 1485920 h 1485920"/>
                    <a:gd name="connsiteX2" fmla="*/ 347662 w 347662"/>
                    <a:gd name="connsiteY2" fmla="*/ 1131113 h 1485920"/>
                    <a:gd name="connsiteX3" fmla="*/ 4760 w 347662"/>
                    <a:gd name="connsiteY3" fmla="*/ 0 h 1485920"/>
                    <a:gd name="connsiteX0" fmla="*/ 1587 w 349392"/>
                    <a:gd name="connsiteY0" fmla="*/ 0 h 1493137"/>
                    <a:gd name="connsiteX1" fmla="*/ 1730 w 349392"/>
                    <a:gd name="connsiteY1" fmla="*/ 1493137 h 1493137"/>
                    <a:gd name="connsiteX2" fmla="*/ 349392 w 349392"/>
                    <a:gd name="connsiteY2" fmla="*/ 1138330 h 1493137"/>
                    <a:gd name="connsiteX3" fmla="*/ 1587 w 349392"/>
                    <a:gd name="connsiteY3" fmla="*/ 0 h 1493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9392" h="1493137">
                      <a:moveTo>
                        <a:pt x="1587" y="0"/>
                      </a:moveTo>
                      <a:cubicBezTo>
                        <a:pt x="0" y="490537"/>
                        <a:pt x="3317" y="1002600"/>
                        <a:pt x="1730" y="1493137"/>
                      </a:cubicBezTo>
                      <a:lnTo>
                        <a:pt x="349392" y="1138330"/>
                      </a:lnTo>
                      <a:lnTo>
                        <a:pt x="158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94">
                    <a:latin typeface="+mj-lt"/>
                  </a:endParaRPr>
                </a:p>
              </p:txBody>
            </p:sp>
            <p:sp>
              <p:nvSpPr>
                <p:cNvPr id="769" name="Freeform 436">
                  <a:extLst>
                    <a:ext uri="{FF2B5EF4-FFF2-40B4-BE49-F238E27FC236}">
                      <a16:creationId xmlns:a16="http://schemas.microsoft.com/office/drawing/2014/main" id="{6715EA78-BA74-4985-8262-D8BDDE1A3520}"/>
                    </a:ext>
                  </a:extLst>
                </p:cNvPr>
                <p:cNvSpPr/>
                <p:nvPr/>
              </p:nvSpPr>
              <p:spPr>
                <a:xfrm rot="5400000" flipH="1">
                  <a:off x="1221088" y="1422344"/>
                  <a:ext cx="38995" cy="47612"/>
                </a:xfrm>
                <a:custGeom>
                  <a:avLst/>
                  <a:gdLst>
                    <a:gd name="connsiteX0" fmla="*/ 431007 w 431007"/>
                    <a:gd name="connsiteY0" fmla="*/ 0 h 526256"/>
                    <a:gd name="connsiteX1" fmla="*/ 0 w 431007"/>
                    <a:gd name="connsiteY1" fmla="*/ 442913 h 526256"/>
                    <a:gd name="connsiteX2" fmla="*/ 273844 w 431007"/>
                    <a:gd name="connsiteY2" fmla="*/ 526256 h 526256"/>
                    <a:gd name="connsiteX3" fmla="*/ 431007 w 431007"/>
                    <a:gd name="connsiteY3" fmla="*/ 0 h 526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1007" h="526256">
                      <a:moveTo>
                        <a:pt x="431007" y="0"/>
                      </a:moveTo>
                      <a:lnTo>
                        <a:pt x="0" y="442913"/>
                      </a:lnTo>
                      <a:lnTo>
                        <a:pt x="273844" y="526256"/>
                      </a:lnTo>
                      <a:lnTo>
                        <a:pt x="431007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94">
                    <a:latin typeface="+mj-lt"/>
                  </a:endParaRPr>
                </a:p>
              </p:txBody>
            </p:sp>
            <p:sp>
              <p:nvSpPr>
                <p:cNvPr id="770" name="Freeform 437">
                  <a:extLst>
                    <a:ext uri="{FF2B5EF4-FFF2-40B4-BE49-F238E27FC236}">
                      <a16:creationId xmlns:a16="http://schemas.microsoft.com/office/drawing/2014/main" id="{9FF0E03B-9D53-459F-AD1E-559562831747}"/>
                    </a:ext>
                  </a:extLst>
                </p:cNvPr>
                <p:cNvSpPr/>
                <p:nvPr/>
              </p:nvSpPr>
              <p:spPr>
                <a:xfrm rot="16200000">
                  <a:off x="1127802" y="1421482"/>
                  <a:ext cx="38995" cy="47612"/>
                </a:xfrm>
                <a:custGeom>
                  <a:avLst/>
                  <a:gdLst>
                    <a:gd name="connsiteX0" fmla="*/ 431007 w 431007"/>
                    <a:gd name="connsiteY0" fmla="*/ 0 h 526256"/>
                    <a:gd name="connsiteX1" fmla="*/ 0 w 431007"/>
                    <a:gd name="connsiteY1" fmla="*/ 442913 h 526256"/>
                    <a:gd name="connsiteX2" fmla="*/ 273844 w 431007"/>
                    <a:gd name="connsiteY2" fmla="*/ 526256 h 526256"/>
                    <a:gd name="connsiteX3" fmla="*/ 431007 w 431007"/>
                    <a:gd name="connsiteY3" fmla="*/ 0 h 526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1007" h="526256">
                      <a:moveTo>
                        <a:pt x="431007" y="0"/>
                      </a:moveTo>
                      <a:lnTo>
                        <a:pt x="0" y="442913"/>
                      </a:lnTo>
                      <a:lnTo>
                        <a:pt x="273844" y="526256"/>
                      </a:lnTo>
                      <a:lnTo>
                        <a:pt x="43100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94">
                    <a:latin typeface="+mj-lt"/>
                  </a:endParaRPr>
                </a:p>
              </p:txBody>
            </p:sp>
            <p:sp>
              <p:nvSpPr>
                <p:cNvPr id="771" name="Freeform 438">
                  <a:extLst>
                    <a:ext uri="{FF2B5EF4-FFF2-40B4-BE49-F238E27FC236}">
                      <a16:creationId xmlns:a16="http://schemas.microsoft.com/office/drawing/2014/main" id="{903AE942-8EE9-481F-B24B-CBAC8135C36F}"/>
                    </a:ext>
                  </a:extLst>
                </p:cNvPr>
                <p:cNvSpPr/>
                <p:nvPr/>
              </p:nvSpPr>
              <p:spPr>
                <a:xfrm flipH="1">
                  <a:off x="1124786" y="1425791"/>
                  <a:ext cx="38995" cy="47612"/>
                </a:xfrm>
                <a:custGeom>
                  <a:avLst/>
                  <a:gdLst>
                    <a:gd name="connsiteX0" fmla="*/ 431007 w 431007"/>
                    <a:gd name="connsiteY0" fmla="*/ 0 h 526256"/>
                    <a:gd name="connsiteX1" fmla="*/ 0 w 431007"/>
                    <a:gd name="connsiteY1" fmla="*/ 442913 h 526256"/>
                    <a:gd name="connsiteX2" fmla="*/ 273844 w 431007"/>
                    <a:gd name="connsiteY2" fmla="*/ 526256 h 526256"/>
                    <a:gd name="connsiteX3" fmla="*/ 431007 w 431007"/>
                    <a:gd name="connsiteY3" fmla="*/ 0 h 526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1007" h="526256">
                      <a:moveTo>
                        <a:pt x="431007" y="0"/>
                      </a:moveTo>
                      <a:lnTo>
                        <a:pt x="0" y="442913"/>
                      </a:lnTo>
                      <a:lnTo>
                        <a:pt x="273844" y="526256"/>
                      </a:lnTo>
                      <a:lnTo>
                        <a:pt x="431007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94">
                    <a:latin typeface="+mj-lt"/>
                  </a:endParaRPr>
                </a:p>
              </p:txBody>
            </p:sp>
            <p:sp>
              <p:nvSpPr>
                <p:cNvPr id="772" name="Freeform 439">
                  <a:extLst>
                    <a:ext uri="{FF2B5EF4-FFF2-40B4-BE49-F238E27FC236}">
                      <a16:creationId xmlns:a16="http://schemas.microsoft.com/office/drawing/2014/main" id="{47AFF825-894F-4D77-9A62-CD1D123E5507}"/>
                    </a:ext>
                  </a:extLst>
                </p:cNvPr>
                <p:cNvSpPr/>
                <p:nvPr/>
              </p:nvSpPr>
              <p:spPr>
                <a:xfrm rot="10800000">
                  <a:off x="1123709" y="1519507"/>
                  <a:ext cx="38995" cy="47612"/>
                </a:xfrm>
                <a:custGeom>
                  <a:avLst/>
                  <a:gdLst>
                    <a:gd name="connsiteX0" fmla="*/ 431007 w 431007"/>
                    <a:gd name="connsiteY0" fmla="*/ 0 h 526256"/>
                    <a:gd name="connsiteX1" fmla="*/ 0 w 431007"/>
                    <a:gd name="connsiteY1" fmla="*/ 442913 h 526256"/>
                    <a:gd name="connsiteX2" fmla="*/ 273844 w 431007"/>
                    <a:gd name="connsiteY2" fmla="*/ 526256 h 526256"/>
                    <a:gd name="connsiteX3" fmla="*/ 431007 w 431007"/>
                    <a:gd name="connsiteY3" fmla="*/ 0 h 526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1007" h="526256">
                      <a:moveTo>
                        <a:pt x="431007" y="0"/>
                      </a:moveTo>
                      <a:lnTo>
                        <a:pt x="0" y="442913"/>
                      </a:lnTo>
                      <a:lnTo>
                        <a:pt x="273844" y="526256"/>
                      </a:lnTo>
                      <a:lnTo>
                        <a:pt x="43100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94">
                    <a:latin typeface="+mj-lt"/>
                  </a:endParaRPr>
                </a:p>
              </p:txBody>
            </p:sp>
            <p:sp>
              <p:nvSpPr>
                <p:cNvPr id="773" name="Freeform 440">
                  <a:extLst>
                    <a:ext uri="{FF2B5EF4-FFF2-40B4-BE49-F238E27FC236}">
                      <a16:creationId xmlns:a16="http://schemas.microsoft.com/office/drawing/2014/main" id="{65A0FA50-63C4-49AC-AFFF-56A7181D5241}"/>
                    </a:ext>
                  </a:extLst>
                </p:cNvPr>
                <p:cNvSpPr/>
                <p:nvPr/>
              </p:nvSpPr>
              <p:spPr>
                <a:xfrm rot="16200000" flipH="1">
                  <a:off x="1127156" y="1522524"/>
                  <a:ext cx="38995" cy="47612"/>
                </a:xfrm>
                <a:custGeom>
                  <a:avLst/>
                  <a:gdLst>
                    <a:gd name="connsiteX0" fmla="*/ 431007 w 431007"/>
                    <a:gd name="connsiteY0" fmla="*/ 0 h 526256"/>
                    <a:gd name="connsiteX1" fmla="*/ 0 w 431007"/>
                    <a:gd name="connsiteY1" fmla="*/ 442913 h 526256"/>
                    <a:gd name="connsiteX2" fmla="*/ 273844 w 431007"/>
                    <a:gd name="connsiteY2" fmla="*/ 526256 h 526256"/>
                    <a:gd name="connsiteX3" fmla="*/ 431007 w 431007"/>
                    <a:gd name="connsiteY3" fmla="*/ 0 h 526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1007" h="526256">
                      <a:moveTo>
                        <a:pt x="431007" y="0"/>
                      </a:moveTo>
                      <a:lnTo>
                        <a:pt x="0" y="442913"/>
                      </a:lnTo>
                      <a:lnTo>
                        <a:pt x="273844" y="526256"/>
                      </a:lnTo>
                      <a:lnTo>
                        <a:pt x="431007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94">
                    <a:latin typeface="+mj-lt"/>
                  </a:endParaRPr>
                </a:p>
              </p:txBody>
            </p:sp>
            <p:sp>
              <p:nvSpPr>
                <p:cNvPr id="774" name="Freeform 441">
                  <a:extLst>
                    <a:ext uri="{FF2B5EF4-FFF2-40B4-BE49-F238E27FC236}">
                      <a16:creationId xmlns:a16="http://schemas.microsoft.com/office/drawing/2014/main" id="{ADBC898C-624B-4D7B-B225-67D355741BC6}"/>
                    </a:ext>
                  </a:extLst>
                </p:cNvPr>
                <p:cNvSpPr/>
                <p:nvPr/>
              </p:nvSpPr>
              <p:spPr>
                <a:xfrm rot="5400000">
                  <a:off x="1221949" y="1523170"/>
                  <a:ext cx="38995" cy="47612"/>
                </a:xfrm>
                <a:custGeom>
                  <a:avLst/>
                  <a:gdLst>
                    <a:gd name="connsiteX0" fmla="*/ 431007 w 431007"/>
                    <a:gd name="connsiteY0" fmla="*/ 0 h 526256"/>
                    <a:gd name="connsiteX1" fmla="*/ 0 w 431007"/>
                    <a:gd name="connsiteY1" fmla="*/ 442913 h 526256"/>
                    <a:gd name="connsiteX2" fmla="*/ 273844 w 431007"/>
                    <a:gd name="connsiteY2" fmla="*/ 526256 h 526256"/>
                    <a:gd name="connsiteX3" fmla="*/ 431007 w 431007"/>
                    <a:gd name="connsiteY3" fmla="*/ 0 h 526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1007" h="526256">
                      <a:moveTo>
                        <a:pt x="431007" y="0"/>
                      </a:moveTo>
                      <a:lnTo>
                        <a:pt x="0" y="442913"/>
                      </a:lnTo>
                      <a:lnTo>
                        <a:pt x="273844" y="526256"/>
                      </a:lnTo>
                      <a:lnTo>
                        <a:pt x="431007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94">
                    <a:latin typeface="+mj-lt"/>
                  </a:endParaRPr>
                </a:p>
              </p:txBody>
            </p:sp>
            <p:sp>
              <p:nvSpPr>
                <p:cNvPr id="775" name="Freeform 442">
                  <a:extLst>
                    <a:ext uri="{FF2B5EF4-FFF2-40B4-BE49-F238E27FC236}">
                      <a16:creationId xmlns:a16="http://schemas.microsoft.com/office/drawing/2014/main" id="{D1016F85-EB96-4D35-853A-55F14E953E58}"/>
                    </a:ext>
                  </a:extLst>
                </p:cNvPr>
                <p:cNvSpPr/>
                <p:nvPr/>
              </p:nvSpPr>
              <p:spPr>
                <a:xfrm rot="10800000" flipH="1">
                  <a:off x="1224967" y="1518861"/>
                  <a:ext cx="38995" cy="47612"/>
                </a:xfrm>
                <a:custGeom>
                  <a:avLst/>
                  <a:gdLst>
                    <a:gd name="connsiteX0" fmla="*/ 431007 w 431007"/>
                    <a:gd name="connsiteY0" fmla="*/ 0 h 526256"/>
                    <a:gd name="connsiteX1" fmla="*/ 0 w 431007"/>
                    <a:gd name="connsiteY1" fmla="*/ 442913 h 526256"/>
                    <a:gd name="connsiteX2" fmla="*/ 273844 w 431007"/>
                    <a:gd name="connsiteY2" fmla="*/ 526256 h 526256"/>
                    <a:gd name="connsiteX3" fmla="*/ 431007 w 431007"/>
                    <a:gd name="connsiteY3" fmla="*/ 0 h 526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1007" h="526256">
                      <a:moveTo>
                        <a:pt x="431007" y="0"/>
                      </a:moveTo>
                      <a:lnTo>
                        <a:pt x="0" y="442913"/>
                      </a:lnTo>
                      <a:lnTo>
                        <a:pt x="273844" y="526256"/>
                      </a:lnTo>
                      <a:lnTo>
                        <a:pt x="431007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94">
                    <a:latin typeface="+mj-lt"/>
                  </a:endParaRPr>
                </a:p>
              </p:txBody>
            </p:sp>
            <p:sp>
              <p:nvSpPr>
                <p:cNvPr id="776" name="WordArt 2379">
                  <a:extLst>
                    <a:ext uri="{FF2B5EF4-FFF2-40B4-BE49-F238E27FC236}">
                      <a16:creationId xmlns:a16="http://schemas.microsoft.com/office/drawing/2014/main" id="{2F79D95A-68E9-4D4F-806E-2CA49A4CE6A5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352376" y="1464469"/>
                  <a:ext cx="63635" cy="6786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r>
                    <a:rPr lang="en-US" sz="1589" b="1" kern="10">
                      <a:ln w="0">
                        <a:noFill/>
                        <a:round/>
                        <a:headEnd/>
                        <a:tailEnd/>
                      </a:ln>
                      <a:latin typeface="+mj-lt"/>
                    </a:rPr>
                    <a:t>N</a:t>
                  </a:r>
                </a:p>
              </p:txBody>
            </p:sp>
          </p:grpSp>
          <p:grpSp>
            <p:nvGrpSpPr>
              <p:cNvPr id="488" name="Group 487">
                <a:extLst>
                  <a:ext uri="{FF2B5EF4-FFF2-40B4-BE49-F238E27FC236}">
                    <a16:creationId xmlns:a16="http://schemas.microsoft.com/office/drawing/2014/main" id="{E513F3AD-85B5-4D29-A40C-5414B5FA06E9}"/>
                  </a:ext>
                </a:extLst>
              </p:cNvPr>
              <p:cNvGrpSpPr/>
              <p:nvPr/>
            </p:nvGrpSpPr>
            <p:grpSpPr>
              <a:xfrm>
                <a:off x="2354268" y="1180279"/>
                <a:ext cx="235962" cy="542304"/>
                <a:chOff x="6071047" y="1882655"/>
                <a:chExt cx="534846" cy="1229224"/>
              </a:xfrm>
            </p:grpSpPr>
            <p:sp>
              <p:nvSpPr>
                <p:cNvPr id="756" name="TextBox 755">
                  <a:extLst>
                    <a:ext uri="{FF2B5EF4-FFF2-40B4-BE49-F238E27FC236}">
                      <a16:creationId xmlns:a16="http://schemas.microsoft.com/office/drawing/2014/main" id="{A46775C5-79F3-438C-8D6E-E1717B9C02CF}"/>
                    </a:ext>
                  </a:extLst>
                </p:cNvPr>
                <p:cNvSpPr txBox="1"/>
                <p:nvPr/>
              </p:nvSpPr>
              <p:spPr>
                <a:xfrm>
                  <a:off x="6071047" y="1882655"/>
                  <a:ext cx="534846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757" name="TextBox 756">
                  <a:extLst>
                    <a:ext uri="{FF2B5EF4-FFF2-40B4-BE49-F238E27FC236}">
                      <a16:creationId xmlns:a16="http://schemas.microsoft.com/office/drawing/2014/main" id="{CA97B2A3-B27D-44F5-B177-7FAEF31C5320}"/>
                    </a:ext>
                  </a:extLst>
                </p:cNvPr>
                <p:cNvSpPr txBox="1"/>
                <p:nvPr/>
              </p:nvSpPr>
              <p:spPr>
                <a:xfrm>
                  <a:off x="6071047" y="2653334"/>
                  <a:ext cx="534846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4</a:t>
                  </a:r>
                </a:p>
              </p:txBody>
            </p:sp>
          </p:grpSp>
          <p:grpSp>
            <p:nvGrpSpPr>
              <p:cNvPr id="489" name="Group 488">
                <a:extLst>
                  <a:ext uri="{FF2B5EF4-FFF2-40B4-BE49-F238E27FC236}">
                    <a16:creationId xmlns:a16="http://schemas.microsoft.com/office/drawing/2014/main" id="{746E5E4B-2D8F-4919-B42F-883A4425D307}"/>
                  </a:ext>
                </a:extLst>
              </p:cNvPr>
              <p:cNvGrpSpPr/>
              <p:nvPr/>
            </p:nvGrpSpPr>
            <p:grpSpPr>
              <a:xfrm>
                <a:off x="2076708" y="1178556"/>
                <a:ext cx="235962" cy="542304"/>
                <a:chOff x="6071047" y="1882655"/>
                <a:chExt cx="534846" cy="1229224"/>
              </a:xfrm>
            </p:grpSpPr>
            <p:sp>
              <p:nvSpPr>
                <p:cNvPr id="754" name="TextBox 753">
                  <a:extLst>
                    <a:ext uri="{FF2B5EF4-FFF2-40B4-BE49-F238E27FC236}">
                      <a16:creationId xmlns:a16="http://schemas.microsoft.com/office/drawing/2014/main" id="{2FB9D3B6-4CBF-4972-B735-3053E5728702}"/>
                    </a:ext>
                  </a:extLst>
                </p:cNvPr>
                <p:cNvSpPr txBox="1"/>
                <p:nvPr/>
              </p:nvSpPr>
              <p:spPr>
                <a:xfrm>
                  <a:off x="6071047" y="1882655"/>
                  <a:ext cx="534846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6</a:t>
                  </a:r>
                </a:p>
              </p:txBody>
            </p:sp>
            <p:sp>
              <p:nvSpPr>
                <p:cNvPr id="755" name="TextBox 754">
                  <a:extLst>
                    <a:ext uri="{FF2B5EF4-FFF2-40B4-BE49-F238E27FC236}">
                      <a16:creationId xmlns:a16="http://schemas.microsoft.com/office/drawing/2014/main" id="{9D09C5B7-38F8-4EDF-A80A-E6E8BC29CD6F}"/>
                    </a:ext>
                  </a:extLst>
                </p:cNvPr>
                <p:cNvSpPr txBox="1"/>
                <p:nvPr/>
              </p:nvSpPr>
              <p:spPr>
                <a:xfrm>
                  <a:off x="6071047" y="2653334"/>
                  <a:ext cx="534846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6</a:t>
                  </a:r>
                </a:p>
              </p:txBody>
            </p:sp>
          </p:grpSp>
          <p:grpSp>
            <p:nvGrpSpPr>
              <p:cNvPr id="490" name="Group 489">
                <a:extLst>
                  <a:ext uri="{FF2B5EF4-FFF2-40B4-BE49-F238E27FC236}">
                    <a16:creationId xmlns:a16="http://schemas.microsoft.com/office/drawing/2014/main" id="{1BA188F8-077A-491D-B5C7-99C48280F6C8}"/>
                  </a:ext>
                </a:extLst>
              </p:cNvPr>
              <p:cNvGrpSpPr/>
              <p:nvPr/>
            </p:nvGrpSpPr>
            <p:grpSpPr>
              <a:xfrm>
                <a:off x="2711133" y="1178556"/>
                <a:ext cx="235962" cy="542302"/>
                <a:chOff x="6071047" y="1882655"/>
                <a:chExt cx="534846" cy="1229220"/>
              </a:xfrm>
            </p:grpSpPr>
            <p:sp>
              <p:nvSpPr>
                <p:cNvPr id="752" name="TextBox 751">
                  <a:extLst>
                    <a:ext uri="{FF2B5EF4-FFF2-40B4-BE49-F238E27FC236}">
                      <a16:creationId xmlns:a16="http://schemas.microsoft.com/office/drawing/2014/main" id="{561171E4-299B-4012-A35B-D7C255C54F0D}"/>
                    </a:ext>
                  </a:extLst>
                </p:cNvPr>
                <p:cNvSpPr txBox="1"/>
                <p:nvPr/>
              </p:nvSpPr>
              <p:spPr>
                <a:xfrm>
                  <a:off x="6071047" y="1882655"/>
                  <a:ext cx="534846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5</a:t>
                  </a:r>
                </a:p>
              </p:txBody>
            </p:sp>
            <p:sp>
              <p:nvSpPr>
                <p:cNvPr id="753" name="TextBox 752">
                  <a:extLst>
                    <a:ext uri="{FF2B5EF4-FFF2-40B4-BE49-F238E27FC236}">
                      <a16:creationId xmlns:a16="http://schemas.microsoft.com/office/drawing/2014/main" id="{12E3B88B-80B5-4BA3-9941-EC44C7EF8E93}"/>
                    </a:ext>
                  </a:extLst>
                </p:cNvPr>
                <p:cNvSpPr txBox="1"/>
                <p:nvPr/>
              </p:nvSpPr>
              <p:spPr>
                <a:xfrm>
                  <a:off x="6071047" y="2653331"/>
                  <a:ext cx="534846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5</a:t>
                  </a:r>
                </a:p>
              </p:txBody>
            </p:sp>
          </p:grpSp>
          <p:grpSp>
            <p:nvGrpSpPr>
              <p:cNvPr id="491" name="Group 490">
                <a:extLst>
                  <a:ext uri="{FF2B5EF4-FFF2-40B4-BE49-F238E27FC236}">
                    <a16:creationId xmlns:a16="http://schemas.microsoft.com/office/drawing/2014/main" id="{B2DD67A2-AB60-4DAA-A4F4-4F7D06DA6FA6}"/>
                  </a:ext>
                </a:extLst>
              </p:cNvPr>
              <p:cNvGrpSpPr/>
              <p:nvPr/>
            </p:nvGrpSpPr>
            <p:grpSpPr>
              <a:xfrm>
                <a:off x="2976626" y="1180279"/>
                <a:ext cx="235962" cy="542304"/>
                <a:chOff x="6071047" y="1882655"/>
                <a:chExt cx="534846" cy="1229224"/>
              </a:xfrm>
            </p:grpSpPr>
            <p:sp>
              <p:nvSpPr>
                <p:cNvPr id="750" name="TextBox 749">
                  <a:extLst>
                    <a:ext uri="{FF2B5EF4-FFF2-40B4-BE49-F238E27FC236}">
                      <a16:creationId xmlns:a16="http://schemas.microsoft.com/office/drawing/2014/main" id="{D715A12C-C5F5-4882-941F-CA26E182C7AD}"/>
                    </a:ext>
                  </a:extLst>
                </p:cNvPr>
                <p:cNvSpPr txBox="1"/>
                <p:nvPr/>
              </p:nvSpPr>
              <p:spPr>
                <a:xfrm>
                  <a:off x="6071047" y="1882655"/>
                  <a:ext cx="534846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751" name="TextBox 750">
                  <a:extLst>
                    <a:ext uri="{FF2B5EF4-FFF2-40B4-BE49-F238E27FC236}">
                      <a16:creationId xmlns:a16="http://schemas.microsoft.com/office/drawing/2014/main" id="{C5291B65-ECC4-4FDB-8C2C-CDFCA0FC2934}"/>
                    </a:ext>
                  </a:extLst>
                </p:cNvPr>
                <p:cNvSpPr txBox="1"/>
                <p:nvPr/>
              </p:nvSpPr>
              <p:spPr>
                <a:xfrm>
                  <a:off x="6071047" y="2653334"/>
                  <a:ext cx="534846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4</a:t>
                  </a:r>
                </a:p>
              </p:txBody>
            </p:sp>
          </p:grpSp>
          <p:grpSp>
            <p:nvGrpSpPr>
              <p:cNvPr id="492" name="Group 491">
                <a:extLst>
                  <a:ext uri="{FF2B5EF4-FFF2-40B4-BE49-F238E27FC236}">
                    <a16:creationId xmlns:a16="http://schemas.microsoft.com/office/drawing/2014/main" id="{726806A8-8590-4DCA-A36A-D19EB8A3F932}"/>
                  </a:ext>
                </a:extLst>
              </p:cNvPr>
              <p:cNvGrpSpPr/>
              <p:nvPr/>
            </p:nvGrpSpPr>
            <p:grpSpPr>
              <a:xfrm>
                <a:off x="3143852" y="1180279"/>
                <a:ext cx="235962" cy="542304"/>
                <a:chOff x="6071047" y="1882655"/>
                <a:chExt cx="534846" cy="1229224"/>
              </a:xfrm>
            </p:grpSpPr>
            <p:sp>
              <p:nvSpPr>
                <p:cNvPr id="748" name="TextBox 747">
                  <a:extLst>
                    <a:ext uri="{FF2B5EF4-FFF2-40B4-BE49-F238E27FC236}">
                      <a16:creationId xmlns:a16="http://schemas.microsoft.com/office/drawing/2014/main" id="{8644B807-7835-40C3-9185-2956AD1DA538}"/>
                    </a:ext>
                  </a:extLst>
                </p:cNvPr>
                <p:cNvSpPr txBox="1"/>
                <p:nvPr/>
              </p:nvSpPr>
              <p:spPr>
                <a:xfrm>
                  <a:off x="6071047" y="1882655"/>
                  <a:ext cx="534846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749" name="TextBox 748">
                  <a:extLst>
                    <a:ext uri="{FF2B5EF4-FFF2-40B4-BE49-F238E27FC236}">
                      <a16:creationId xmlns:a16="http://schemas.microsoft.com/office/drawing/2014/main" id="{AF640FC6-90DC-4C48-916F-E32EE1DA13B4}"/>
                    </a:ext>
                  </a:extLst>
                </p:cNvPr>
                <p:cNvSpPr txBox="1"/>
                <p:nvPr/>
              </p:nvSpPr>
              <p:spPr>
                <a:xfrm>
                  <a:off x="6071047" y="2653334"/>
                  <a:ext cx="534846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4</a:t>
                  </a:r>
                </a:p>
              </p:txBody>
            </p:sp>
          </p:grpSp>
          <p:grpSp>
            <p:nvGrpSpPr>
              <p:cNvPr id="493" name="Group 492">
                <a:extLst>
                  <a:ext uri="{FF2B5EF4-FFF2-40B4-BE49-F238E27FC236}">
                    <a16:creationId xmlns:a16="http://schemas.microsoft.com/office/drawing/2014/main" id="{09FF3B22-B56D-439B-87B5-E3C6CB3A5640}"/>
                  </a:ext>
                </a:extLst>
              </p:cNvPr>
              <p:cNvGrpSpPr/>
              <p:nvPr/>
            </p:nvGrpSpPr>
            <p:grpSpPr>
              <a:xfrm>
                <a:off x="3416241" y="1180279"/>
                <a:ext cx="235962" cy="542304"/>
                <a:chOff x="6071047" y="1882655"/>
                <a:chExt cx="534846" cy="1229224"/>
              </a:xfrm>
            </p:grpSpPr>
            <p:sp>
              <p:nvSpPr>
                <p:cNvPr id="746" name="TextBox 745">
                  <a:extLst>
                    <a:ext uri="{FF2B5EF4-FFF2-40B4-BE49-F238E27FC236}">
                      <a16:creationId xmlns:a16="http://schemas.microsoft.com/office/drawing/2014/main" id="{1125DC86-A926-4A44-B326-CE524C8FD913}"/>
                    </a:ext>
                  </a:extLst>
                </p:cNvPr>
                <p:cNvSpPr txBox="1"/>
                <p:nvPr/>
              </p:nvSpPr>
              <p:spPr>
                <a:xfrm>
                  <a:off x="6071047" y="1882655"/>
                  <a:ext cx="534846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747" name="TextBox 746">
                  <a:extLst>
                    <a:ext uri="{FF2B5EF4-FFF2-40B4-BE49-F238E27FC236}">
                      <a16:creationId xmlns:a16="http://schemas.microsoft.com/office/drawing/2014/main" id="{E57B6AFA-73A3-4428-B36A-3C2C003E2C4F}"/>
                    </a:ext>
                  </a:extLst>
                </p:cNvPr>
                <p:cNvSpPr txBox="1"/>
                <p:nvPr/>
              </p:nvSpPr>
              <p:spPr>
                <a:xfrm>
                  <a:off x="6071047" y="2653334"/>
                  <a:ext cx="534846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4</a:t>
                  </a:r>
                </a:p>
              </p:txBody>
            </p:sp>
          </p:grpSp>
          <p:grpSp>
            <p:nvGrpSpPr>
              <p:cNvPr id="494" name="Group 493">
                <a:extLst>
                  <a:ext uri="{FF2B5EF4-FFF2-40B4-BE49-F238E27FC236}">
                    <a16:creationId xmlns:a16="http://schemas.microsoft.com/office/drawing/2014/main" id="{26604003-3B6E-49EC-AA46-0B6A14473E2E}"/>
                  </a:ext>
                </a:extLst>
              </p:cNvPr>
              <p:cNvGrpSpPr/>
              <p:nvPr/>
            </p:nvGrpSpPr>
            <p:grpSpPr>
              <a:xfrm>
                <a:off x="3807774" y="1180279"/>
                <a:ext cx="235962" cy="542304"/>
                <a:chOff x="6071047" y="1882655"/>
                <a:chExt cx="534846" cy="1229224"/>
              </a:xfrm>
            </p:grpSpPr>
            <p:sp>
              <p:nvSpPr>
                <p:cNvPr id="744" name="TextBox 743">
                  <a:extLst>
                    <a:ext uri="{FF2B5EF4-FFF2-40B4-BE49-F238E27FC236}">
                      <a16:creationId xmlns:a16="http://schemas.microsoft.com/office/drawing/2014/main" id="{12991DAB-F061-4EBB-B532-2212A78B4D05}"/>
                    </a:ext>
                  </a:extLst>
                </p:cNvPr>
                <p:cNvSpPr txBox="1"/>
                <p:nvPr/>
              </p:nvSpPr>
              <p:spPr>
                <a:xfrm>
                  <a:off x="6071047" y="1882655"/>
                  <a:ext cx="534846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745" name="TextBox 744">
                  <a:extLst>
                    <a:ext uri="{FF2B5EF4-FFF2-40B4-BE49-F238E27FC236}">
                      <a16:creationId xmlns:a16="http://schemas.microsoft.com/office/drawing/2014/main" id="{A47D6CE4-AE4F-4887-AC82-AB8D22434B41}"/>
                    </a:ext>
                  </a:extLst>
                </p:cNvPr>
                <p:cNvSpPr txBox="1"/>
                <p:nvPr/>
              </p:nvSpPr>
              <p:spPr>
                <a:xfrm>
                  <a:off x="6071047" y="2653334"/>
                  <a:ext cx="534846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4</a:t>
                  </a:r>
                </a:p>
              </p:txBody>
            </p:sp>
          </p:grpSp>
          <p:grpSp>
            <p:nvGrpSpPr>
              <p:cNvPr id="495" name="Group 494">
                <a:extLst>
                  <a:ext uri="{FF2B5EF4-FFF2-40B4-BE49-F238E27FC236}">
                    <a16:creationId xmlns:a16="http://schemas.microsoft.com/office/drawing/2014/main" id="{DB3281CA-90FF-4154-98B6-F8BDE3EE417B}"/>
                  </a:ext>
                </a:extLst>
              </p:cNvPr>
              <p:cNvGrpSpPr/>
              <p:nvPr/>
            </p:nvGrpSpPr>
            <p:grpSpPr>
              <a:xfrm>
                <a:off x="4111733" y="1180279"/>
                <a:ext cx="235962" cy="542304"/>
                <a:chOff x="6071047" y="1882655"/>
                <a:chExt cx="534846" cy="1229224"/>
              </a:xfrm>
            </p:grpSpPr>
            <p:sp>
              <p:nvSpPr>
                <p:cNvPr id="742" name="TextBox 741">
                  <a:extLst>
                    <a:ext uri="{FF2B5EF4-FFF2-40B4-BE49-F238E27FC236}">
                      <a16:creationId xmlns:a16="http://schemas.microsoft.com/office/drawing/2014/main" id="{52CB3D55-13F0-42F7-A2B7-786147232AF8}"/>
                    </a:ext>
                  </a:extLst>
                </p:cNvPr>
                <p:cNvSpPr txBox="1"/>
                <p:nvPr/>
              </p:nvSpPr>
              <p:spPr>
                <a:xfrm>
                  <a:off x="6071047" y="1882655"/>
                  <a:ext cx="534846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743" name="TextBox 742">
                  <a:extLst>
                    <a:ext uri="{FF2B5EF4-FFF2-40B4-BE49-F238E27FC236}">
                      <a16:creationId xmlns:a16="http://schemas.microsoft.com/office/drawing/2014/main" id="{A8F9D0A4-0312-4F21-A7E9-1229901EE074}"/>
                    </a:ext>
                  </a:extLst>
                </p:cNvPr>
                <p:cNvSpPr txBox="1"/>
                <p:nvPr/>
              </p:nvSpPr>
              <p:spPr>
                <a:xfrm>
                  <a:off x="6071047" y="2653334"/>
                  <a:ext cx="534846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4</a:t>
                  </a:r>
                </a:p>
              </p:txBody>
            </p:sp>
          </p:grpSp>
          <p:grpSp>
            <p:nvGrpSpPr>
              <p:cNvPr id="496" name="Group 495">
                <a:extLst>
                  <a:ext uri="{FF2B5EF4-FFF2-40B4-BE49-F238E27FC236}">
                    <a16:creationId xmlns:a16="http://schemas.microsoft.com/office/drawing/2014/main" id="{C0290362-7B51-41A1-9C48-2395BBA05356}"/>
                  </a:ext>
                </a:extLst>
              </p:cNvPr>
              <p:cNvGrpSpPr/>
              <p:nvPr/>
            </p:nvGrpSpPr>
            <p:grpSpPr>
              <a:xfrm>
                <a:off x="4459977" y="1180279"/>
                <a:ext cx="235962" cy="542304"/>
                <a:chOff x="6071047" y="1882655"/>
                <a:chExt cx="534846" cy="1229224"/>
              </a:xfrm>
            </p:grpSpPr>
            <p:sp>
              <p:nvSpPr>
                <p:cNvPr id="740" name="TextBox 739">
                  <a:extLst>
                    <a:ext uri="{FF2B5EF4-FFF2-40B4-BE49-F238E27FC236}">
                      <a16:creationId xmlns:a16="http://schemas.microsoft.com/office/drawing/2014/main" id="{56EA983F-E37F-4711-8B53-9AA0495C0F29}"/>
                    </a:ext>
                  </a:extLst>
                </p:cNvPr>
                <p:cNvSpPr txBox="1"/>
                <p:nvPr/>
              </p:nvSpPr>
              <p:spPr>
                <a:xfrm>
                  <a:off x="6071047" y="1882655"/>
                  <a:ext cx="534846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5</a:t>
                  </a:r>
                </a:p>
              </p:txBody>
            </p:sp>
            <p:sp>
              <p:nvSpPr>
                <p:cNvPr id="741" name="TextBox 740">
                  <a:extLst>
                    <a:ext uri="{FF2B5EF4-FFF2-40B4-BE49-F238E27FC236}">
                      <a16:creationId xmlns:a16="http://schemas.microsoft.com/office/drawing/2014/main" id="{6D318686-9BF1-4C78-A4F8-AF6A767CE0DF}"/>
                    </a:ext>
                  </a:extLst>
                </p:cNvPr>
                <p:cNvSpPr txBox="1"/>
                <p:nvPr/>
              </p:nvSpPr>
              <p:spPr>
                <a:xfrm>
                  <a:off x="6071047" y="2653334"/>
                  <a:ext cx="534846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5</a:t>
                  </a:r>
                </a:p>
              </p:txBody>
            </p:sp>
          </p:grpSp>
          <p:grpSp>
            <p:nvGrpSpPr>
              <p:cNvPr id="497" name="Group 496">
                <a:extLst>
                  <a:ext uri="{FF2B5EF4-FFF2-40B4-BE49-F238E27FC236}">
                    <a16:creationId xmlns:a16="http://schemas.microsoft.com/office/drawing/2014/main" id="{8FC4F934-442F-471E-8FA5-38A19825AE73}"/>
                  </a:ext>
                </a:extLst>
              </p:cNvPr>
              <p:cNvGrpSpPr/>
              <p:nvPr/>
            </p:nvGrpSpPr>
            <p:grpSpPr>
              <a:xfrm>
                <a:off x="5019410" y="1180279"/>
                <a:ext cx="235962" cy="542304"/>
                <a:chOff x="6071047" y="1882655"/>
                <a:chExt cx="534846" cy="1229224"/>
              </a:xfrm>
            </p:grpSpPr>
            <p:sp>
              <p:nvSpPr>
                <p:cNvPr id="738" name="TextBox 737">
                  <a:extLst>
                    <a:ext uri="{FF2B5EF4-FFF2-40B4-BE49-F238E27FC236}">
                      <a16:creationId xmlns:a16="http://schemas.microsoft.com/office/drawing/2014/main" id="{D963D255-DCF4-43DF-AA9B-B9C167D922B7}"/>
                    </a:ext>
                  </a:extLst>
                </p:cNvPr>
                <p:cNvSpPr txBox="1"/>
                <p:nvPr/>
              </p:nvSpPr>
              <p:spPr>
                <a:xfrm>
                  <a:off x="6071047" y="1882655"/>
                  <a:ext cx="534846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739" name="TextBox 738">
                  <a:extLst>
                    <a:ext uri="{FF2B5EF4-FFF2-40B4-BE49-F238E27FC236}">
                      <a16:creationId xmlns:a16="http://schemas.microsoft.com/office/drawing/2014/main" id="{EA37F4B4-8FA1-4E45-9BD0-47BE9B5C9538}"/>
                    </a:ext>
                  </a:extLst>
                </p:cNvPr>
                <p:cNvSpPr txBox="1"/>
                <p:nvPr/>
              </p:nvSpPr>
              <p:spPr>
                <a:xfrm>
                  <a:off x="6071047" y="2653334"/>
                  <a:ext cx="534846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5</a:t>
                  </a:r>
                </a:p>
              </p:txBody>
            </p:sp>
          </p:grpSp>
          <p:grpSp>
            <p:nvGrpSpPr>
              <p:cNvPr id="498" name="Group 497">
                <a:extLst>
                  <a:ext uri="{FF2B5EF4-FFF2-40B4-BE49-F238E27FC236}">
                    <a16:creationId xmlns:a16="http://schemas.microsoft.com/office/drawing/2014/main" id="{3BF8D0A0-C20B-4671-A126-2F8D44F4C43D}"/>
                  </a:ext>
                </a:extLst>
              </p:cNvPr>
              <p:cNvGrpSpPr/>
              <p:nvPr/>
            </p:nvGrpSpPr>
            <p:grpSpPr>
              <a:xfrm>
                <a:off x="5349903" y="1180279"/>
                <a:ext cx="235962" cy="542304"/>
                <a:chOff x="6071047" y="1882655"/>
                <a:chExt cx="534846" cy="1229224"/>
              </a:xfrm>
            </p:grpSpPr>
            <p:sp>
              <p:nvSpPr>
                <p:cNvPr id="736" name="TextBox 735">
                  <a:extLst>
                    <a:ext uri="{FF2B5EF4-FFF2-40B4-BE49-F238E27FC236}">
                      <a16:creationId xmlns:a16="http://schemas.microsoft.com/office/drawing/2014/main" id="{3D08B32A-B57D-4217-BE4A-59E885B1A3D2}"/>
                    </a:ext>
                  </a:extLst>
                </p:cNvPr>
                <p:cNvSpPr txBox="1"/>
                <p:nvPr/>
              </p:nvSpPr>
              <p:spPr>
                <a:xfrm>
                  <a:off x="6071047" y="1882655"/>
                  <a:ext cx="534846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737" name="TextBox 736">
                  <a:extLst>
                    <a:ext uri="{FF2B5EF4-FFF2-40B4-BE49-F238E27FC236}">
                      <a16:creationId xmlns:a16="http://schemas.microsoft.com/office/drawing/2014/main" id="{FEF91ACA-0FB8-4AEE-9322-7A2C0113D411}"/>
                    </a:ext>
                  </a:extLst>
                </p:cNvPr>
                <p:cNvSpPr txBox="1"/>
                <p:nvPr/>
              </p:nvSpPr>
              <p:spPr>
                <a:xfrm>
                  <a:off x="6071047" y="2653334"/>
                  <a:ext cx="534846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3</a:t>
                  </a:r>
                </a:p>
              </p:txBody>
            </p:sp>
          </p:grpSp>
          <p:grpSp>
            <p:nvGrpSpPr>
              <p:cNvPr id="499" name="Group 498">
                <a:extLst>
                  <a:ext uri="{FF2B5EF4-FFF2-40B4-BE49-F238E27FC236}">
                    <a16:creationId xmlns:a16="http://schemas.microsoft.com/office/drawing/2014/main" id="{DE82156C-56C6-43B6-9AAC-F0259067370E}"/>
                  </a:ext>
                </a:extLst>
              </p:cNvPr>
              <p:cNvGrpSpPr/>
              <p:nvPr/>
            </p:nvGrpSpPr>
            <p:grpSpPr>
              <a:xfrm>
                <a:off x="5895219" y="1180279"/>
                <a:ext cx="235962" cy="542304"/>
                <a:chOff x="6071047" y="1882655"/>
                <a:chExt cx="534846" cy="1229224"/>
              </a:xfrm>
            </p:grpSpPr>
            <p:sp>
              <p:nvSpPr>
                <p:cNvPr id="734" name="TextBox 733">
                  <a:extLst>
                    <a:ext uri="{FF2B5EF4-FFF2-40B4-BE49-F238E27FC236}">
                      <a16:creationId xmlns:a16="http://schemas.microsoft.com/office/drawing/2014/main" id="{7B00E187-6992-40B4-9AFD-F8182E757FEC}"/>
                    </a:ext>
                  </a:extLst>
                </p:cNvPr>
                <p:cNvSpPr txBox="1"/>
                <p:nvPr/>
              </p:nvSpPr>
              <p:spPr>
                <a:xfrm>
                  <a:off x="6071047" y="1882655"/>
                  <a:ext cx="534846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3</a:t>
                  </a:r>
                </a:p>
              </p:txBody>
            </p:sp>
            <p:sp>
              <p:nvSpPr>
                <p:cNvPr id="735" name="TextBox 734">
                  <a:extLst>
                    <a:ext uri="{FF2B5EF4-FFF2-40B4-BE49-F238E27FC236}">
                      <a16:creationId xmlns:a16="http://schemas.microsoft.com/office/drawing/2014/main" id="{E84E5740-9597-4F43-8EBE-549C70417459}"/>
                    </a:ext>
                  </a:extLst>
                </p:cNvPr>
                <p:cNvSpPr txBox="1"/>
                <p:nvPr/>
              </p:nvSpPr>
              <p:spPr>
                <a:xfrm>
                  <a:off x="6071047" y="2653334"/>
                  <a:ext cx="534846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4</a:t>
                  </a:r>
                </a:p>
              </p:txBody>
            </p:sp>
          </p:grpSp>
          <p:grpSp>
            <p:nvGrpSpPr>
              <p:cNvPr id="500" name="Group 499">
                <a:extLst>
                  <a:ext uri="{FF2B5EF4-FFF2-40B4-BE49-F238E27FC236}">
                    <a16:creationId xmlns:a16="http://schemas.microsoft.com/office/drawing/2014/main" id="{706BAC3A-48B4-447E-969D-BCD8E896CA22}"/>
                  </a:ext>
                </a:extLst>
              </p:cNvPr>
              <p:cNvGrpSpPr/>
              <p:nvPr/>
            </p:nvGrpSpPr>
            <p:grpSpPr>
              <a:xfrm>
                <a:off x="6316492" y="1180279"/>
                <a:ext cx="235962" cy="542304"/>
                <a:chOff x="6071047" y="1882655"/>
                <a:chExt cx="534846" cy="1229224"/>
              </a:xfrm>
            </p:grpSpPr>
            <p:sp>
              <p:nvSpPr>
                <p:cNvPr id="732" name="TextBox 731">
                  <a:extLst>
                    <a:ext uri="{FF2B5EF4-FFF2-40B4-BE49-F238E27FC236}">
                      <a16:creationId xmlns:a16="http://schemas.microsoft.com/office/drawing/2014/main" id="{4A87F3AA-BBDF-4B2A-9B2D-470D360CED73}"/>
                    </a:ext>
                  </a:extLst>
                </p:cNvPr>
                <p:cNvSpPr txBox="1"/>
                <p:nvPr/>
              </p:nvSpPr>
              <p:spPr>
                <a:xfrm>
                  <a:off x="6071047" y="1882655"/>
                  <a:ext cx="534846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5</a:t>
                  </a:r>
                </a:p>
              </p:txBody>
            </p:sp>
            <p:sp>
              <p:nvSpPr>
                <p:cNvPr id="733" name="TextBox 732">
                  <a:extLst>
                    <a:ext uri="{FF2B5EF4-FFF2-40B4-BE49-F238E27FC236}">
                      <a16:creationId xmlns:a16="http://schemas.microsoft.com/office/drawing/2014/main" id="{7ABC2D6C-49C2-4040-9C04-B71391E8D640}"/>
                    </a:ext>
                  </a:extLst>
                </p:cNvPr>
                <p:cNvSpPr txBox="1"/>
                <p:nvPr/>
              </p:nvSpPr>
              <p:spPr>
                <a:xfrm>
                  <a:off x="6071047" y="2653334"/>
                  <a:ext cx="534846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5</a:t>
                  </a:r>
                </a:p>
              </p:txBody>
            </p:sp>
          </p:grpSp>
          <p:grpSp>
            <p:nvGrpSpPr>
              <p:cNvPr id="501" name="Group 500">
                <a:extLst>
                  <a:ext uri="{FF2B5EF4-FFF2-40B4-BE49-F238E27FC236}">
                    <a16:creationId xmlns:a16="http://schemas.microsoft.com/office/drawing/2014/main" id="{9A3B2005-99F2-457A-9CA8-E85458D7A4E4}"/>
                  </a:ext>
                </a:extLst>
              </p:cNvPr>
              <p:cNvGrpSpPr/>
              <p:nvPr/>
            </p:nvGrpSpPr>
            <p:grpSpPr>
              <a:xfrm>
                <a:off x="6792311" y="1180279"/>
                <a:ext cx="235962" cy="542304"/>
                <a:chOff x="6071047" y="1882655"/>
                <a:chExt cx="534846" cy="1229224"/>
              </a:xfrm>
            </p:grpSpPr>
            <p:sp>
              <p:nvSpPr>
                <p:cNvPr id="730" name="TextBox 729">
                  <a:extLst>
                    <a:ext uri="{FF2B5EF4-FFF2-40B4-BE49-F238E27FC236}">
                      <a16:creationId xmlns:a16="http://schemas.microsoft.com/office/drawing/2014/main" id="{87782477-E85A-4DF1-8D31-537D3C80B7CF}"/>
                    </a:ext>
                  </a:extLst>
                </p:cNvPr>
                <p:cNvSpPr txBox="1"/>
                <p:nvPr/>
              </p:nvSpPr>
              <p:spPr>
                <a:xfrm>
                  <a:off x="6071047" y="1882655"/>
                  <a:ext cx="534846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5</a:t>
                  </a:r>
                </a:p>
              </p:txBody>
            </p:sp>
            <p:sp>
              <p:nvSpPr>
                <p:cNvPr id="731" name="TextBox 730">
                  <a:extLst>
                    <a:ext uri="{FF2B5EF4-FFF2-40B4-BE49-F238E27FC236}">
                      <a16:creationId xmlns:a16="http://schemas.microsoft.com/office/drawing/2014/main" id="{D4CEBAB5-DAD1-47CA-A824-7C7A37EFA7C3}"/>
                    </a:ext>
                  </a:extLst>
                </p:cNvPr>
                <p:cNvSpPr txBox="1"/>
                <p:nvPr/>
              </p:nvSpPr>
              <p:spPr>
                <a:xfrm>
                  <a:off x="6071047" y="2653334"/>
                  <a:ext cx="534846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5</a:t>
                  </a:r>
                </a:p>
              </p:txBody>
            </p:sp>
          </p:grpSp>
          <p:grpSp>
            <p:nvGrpSpPr>
              <p:cNvPr id="502" name="Group 501">
                <a:extLst>
                  <a:ext uri="{FF2B5EF4-FFF2-40B4-BE49-F238E27FC236}">
                    <a16:creationId xmlns:a16="http://schemas.microsoft.com/office/drawing/2014/main" id="{9DA89B0C-A491-4DE6-B509-3D2709CBE225}"/>
                  </a:ext>
                </a:extLst>
              </p:cNvPr>
              <p:cNvGrpSpPr/>
              <p:nvPr/>
            </p:nvGrpSpPr>
            <p:grpSpPr>
              <a:xfrm>
                <a:off x="7069873" y="1180279"/>
                <a:ext cx="235962" cy="542304"/>
                <a:chOff x="6071047" y="1882655"/>
                <a:chExt cx="534846" cy="1229224"/>
              </a:xfrm>
            </p:grpSpPr>
            <p:sp>
              <p:nvSpPr>
                <p:cNvPr id="728" name="TextBox 727">
                  <a:extLst>
                    <a:ext uri="{FF2B5EF4-FFF2-40B4-BE49-F238E27FC236}">
                      <a16:creationId xmlns:a16="http://schemas.microsoft.com/office/drawing/2014/main" id="{F3539ADF-A07F-4B33-B654-694194B2EA09}"/>
                    </a:ext>
                  </a:extLst>
                </p:cNvPr>
                <p:cNvSpPr txBox="1"/>
                <p:nvPr/>
              </p:nvSpPr>
              <p:spPr>
                <a:xfrm>
                  <a:off x="6071047" y="1882655"/>
                  <a:ext cx="534846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5</a:t>
                  </a:r>
                </a:p>
              </p:txBody>
            </p:sp>
            <p:sp>
              <p:nvSpPr>
                <p:cNvPr id="729" name="TextBox 728">
                  <a:extLst>
                    <a:ext uri="{FF2B5EF4-FFF2-40B4-BE49-F238E27FC236}">
                      <a16:creationId xmlns:a16="http://schemas.microsoft.com/office/drawing/2014/main" id="{FF0B5B73-B66F-46A2-BD4A-8A09F37D7B1F}"/>
                    </a:ext>
                  </a:extLst>
                </p:cNvPr>
                <p:cNvSpPr txBox="1"/>
                <p:nvPr/>
              </p:nvSpPr>
              <p:spPr>
                <a:xfrm>
                  <a:off x="6071047" y="2653334"/>
                  <a:ext cx="534846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5</a:t>
                  </a:r>
                </a:p>
              </p:txBody>
            </p:sp>
          </p:grpSp>
          <p:grpSp>
            <p:nvGrpSpPr>
              <p:cNvPr id="503" name="Group 502">
                <a:extLst>
                  <a:ext uri="{FF2B5EF4-FFF2-40B4-BE49-F238E27FC236}">
                    <a16:creationId xmlns:a16="http://schemas.microsoft.com/office/drawing/2014/main" id="{6E9A4309-07C9-4A34-9714-2CFB549FA4D2}"/>
                  </a:ext>
                </a:extLst>
              </p:cNvPr>
              <p:cNvGrpSpPr/>
              <p:nvPr/>
            </p:nvGrpSpPr>
            <p:grpSpPr>
              <a:xfrm>
                <a:off x="7389993" y="1180279"/>
                <a:ext cx="235962" cy="542304"/>
                <a:chOff x="6071047" y="1882655"/>
                <a:chExt cx="534846" cy="1229224"/>
              </a:xfrm>
            </p:grpSpPr>
            <p:sp>
              <p:nvSpPr>
                <p:cNvPr id="726" name="TextBox 725">
                  <a:extLst>
                    <a:ext uri="{FF2B5EF4-FFF2-40B4-BE49-F238E27FC236}">
                      <a16:creationId xmlns:a16="http://schemas.microsoft.com/office/drawing/2014/main" id="{AFBC6104-D6F2-44A9-98CF-444331CC679D}"/>
                    </a:ext>
                  </a:extLst>
                </p:cNvPr>
                <p:cNvSpPr txBox="1"/>
                <p:nvPr/>
              </p:nvSpPr>
              <p:spPr>
                <a:xfrm>
                  <a:off x="6071047" y="1882655"/>
                  <a:ext cx="534846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5</a:t>
                  </a:r>
                </a:p>
              </p:txBody>
            </p:sp>
            <p:sp>
              <p:nvSpPr>
                <p:cNvPr id="727" name="TextBox 726">
                  <a:extLst>
                    <a:ext uri="{FF2B5EF4-FFF2-40B4-BE49-F238E27FC236}">
                      <a16:creationId xmlns:a16="http://schemas.microsoft.com/office/drawing/2014/main" id="{C8BFE4BC-BC6B-48FC-B7F1-1DE5E93B55BE}"/>
                    </a:ext>
                  </a:extLst>
                </p:cNvPr>
                <p:cNvSpPr txBox="1"/>
                <p:nvPr/>
              </p:nvSpPr>
              <p:spPr>
                <a:xfrm>
                  <a:off x="6071047" y="2653334"/>
                  <a:ext cx="534846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5</a:t>
                  </a:r>
                </a:p>
              </p:txBody>
            </p:sp>
          </p:grpSp>
          <p:grpSp>
            <p:nvGrpSpPr>
              <p:cNvPr id="504" name="Group 503">
                <a:extLst>
                  <a:ext uri="{FF2B5EF4-FFF2-40B4-BE49-F238E27FC236}">
                    <a16:creationId xmlns:a16="http://schemas.microsoft.com/office/drawing/2014/main" id="{C22670B6-609D-4611-AE2D-EC28FED129E8}"/>
                  </a:ext>
                </a:extLst>
              </p:cNvPr>
              <p:cNvGrpSpPr/>
              <p:nvPr/>
            </p:nvGrpSpPr>
            <p:grpSpPr>
              <a:xfrm>
                <a:off x="1786704" y="2340574"/>
                <a:ext cx="235962" cy="542304"/>
                <a:chOff x="6071047" y="1882655"/>
                <a:chExt cx="534846" cy="1229224"/>
              </a:xfrm>
            </p:grpSpPr>
            <p:sp>
              <p:nvSpPr>
                <p:cNvPr id="724" name="TextBox 723">
                  <a:extLst>
                    <a:ext uri="{FF2B5EF4-FFF2-40B4-BE49-F238E27FC236}">
                      <a16:creationId xmlns:a16="http://schemas.microsoft.com/office/drawing/2014/main" id="{A11EA469-1A21-4A05-86AA-5ABB078356D5}"/>
                    </a:ext>
                  </a:extLst>
                </p:cNvPr>
                <p:cNvSpPr txBox="1"/>
                <p:nvPr/>
              </p:nvSpPr>
              <p:spPr>
                <a:xfrm>
                  <a:off x="6071047" y="1882655"/>
                  <a:ext cx="534846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5</a:t>
                  </a:r>
                </a:p>
              </p:txBody>
            </p:sp>
            <p:sp>
              <p:nvSpPr>
                <p:cNvPr id="725" name="TextBox 724">
                  <a:extLst>
                    <a:ext uri="{FF2B5EF4-FFF2-40B4-BE49-F238E27FC236}">
                      <a16:creationId xmlns:a16="http://schemas.microsoft.com/office/drawing/2014/main" id="{59CCEE6B-4FB7-4609-8109-3B9062DF7057}"/>
                    </a:ext>
                  </a:extLst>
                </p:cNvPr>
                <p:cNvSpPr txBox="1"/>
                <p:nvPr/>
              </p:nvSpPr>
              <p:spPr>
                <a:xfrm>
                  <a:off x="6071047" y="2653334"/>
                  <a:ext cx="534846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5</a:t>
                  </a:r>
                </a:p>
              </p:txBody>
            </p:sp>
          </p:grpSp>
          <p:grpSp>
            <p:nvGrpSpPr>
              <p:cNvPr id="505" name="Group 504">
                <a:extLst>
                  <a:ext uri="{FF2B5EF4-FFF2-40B4-BE49-F238E27FC236}">
                    <a16:creationId xmlns:a16="http://schemas.microsoft.com/office/drawing/2014/main" id="{40CBB248-26A1-47E6-A103-3748981EBA6E}"/>
                  </a:ext>
                </a:extLst>
              </p:cNvPr>
              <p:cNvGrpSpPr/>
              <p:nvPr/>
            </p:nvGrpSpPr>
            <p:grpSpPr>
              <a:xfrm>
                <a:off x="2256300" y="2340574"/>
                <a:ext cx="235962" cy="542304"/>
                <a:chOff x="6071047" y="1882655"/>
                <a:chExt cx="534846" cy="1229224"/>
              </a:xfrm>
            </p:grpSpPr>
            <p:sp>
              <p:nvSpPr>
                <p:cNvPr id="722" name="TextBox 721">
                  <a:extLst>
                    <a:ext uri="{FF2B5EF4-FFF2-40B4-BE49-F238E27FC236}">
                      <a16:creationId xmlns:a16="http://schemas.microsoft.com/office/drawing/2014/main" id="{83A35C39-1B82-4A1D-BF4A-423FD2EA7E26}"/>
                    </a:ext>
                  </a:extLst>
                </p:cNvPr>
                <p:cNvSpPr txBox="1"/>
                <p:nvPr/>
              </p:nvSpPr>
              <p:spPr>
                <a:xfrm>
                  <a:off x="6071047" y="1882655"/>
                  <a:ext cx="534846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5</a:t>
                  </a:r>
                </a:p>
              </p:txBody>
            </p:sp>
            <p:sp>
              <p:nvSpPr>
                <p:cNvPr id="723" name="TextBox 722">
                  <a:extLst>
                    <a:ext uri="{FF2B5EF4-FFF2-40B4-BE49-F238E27FC236}">
                      <a16:creationId xmlns:a16="http://schemas.microsoft.com/office/drawing/2014/main" id="{9478C77B-C936-424A-BD0E-10892B170E9A}"/>
                    </a:ext>
                  </a:extLst>
                </p:cNvPr>
                <p:cNvSpPr txBox="1"/>
                <p:nvPr/>
              </p:nvSpPr>
              <p:spPr>
                <a:xfrm>
                  <a:off x="6071047" y="2653334"/>
                  <a:ext cx="534846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5</a:t>
                  </a:r>
                </a:p>
              </p:txBody>
            </p:sp>
          </p:grpSp>
          <p:grpSp>
            <p:nvGrpSpPr>
              <p:cNvPr id="506" name="Group 505">
                <a:extLst>
                  <a:ext uri="{FF2B5EF4-FFF2-40B4-BE49-F238E27FC236}">
                    <a16:creationId xmlns:a16="http://schemas.microsoft.com/office/drawing/2014/main" id="{748D06BE-E241-4EB8-82C0-0B9F3BCD4D8C}"/>
                  </a:ext>
                </a:extLst>
              </p:cNvPr>
              <p:cNvGrpSpPr/>
              <p:nvPr/>
            </p:nvGrpSpPr>
            <p:grpSpPr>
              <a:xfrm>
                <a:off x="3024396" y="2340574"/>
                <a:ext cx="235962" cy="542304"/>
                <a:chOff x="6071047" y="1882655"/>
                <a:chExt cx="534846" cy="1229224"/>
              </a:xfrm>
            </p:grpSpPr>
            <p:sp>
              <p:nvSpPr>
                <p:cNvPr id="720" name="TextBox 719">
                  <a:extLst>
                    <a:ext uri="{FF2B5EF4-FFF2-40B4-BE49-F238E27FC236}">
                      <a16:creationId xmlns:a16="http://schemas.microsoft.com/office/drawing/2014/main" id="{9BD2C9AE-E2B6-43B5-B095-329CAA1FB23B}"/>
                    </a:ext>
                  </a:extLst>
                </p:cNvPr>
                <p:cNvSpPr txBox="1"/>
                <p:nvPr/>
              </p:nvSpPr>
              <p:spPr>
                <a:xfrm>
                  <a:off x="6071047" y="1882655"/>
                  <a:ext cx="534846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721" name="TextBox 720">
                  <a:extLst>
                    <a:ext uri="{FF2B5EF4-FFF2-40B4-BE49-F238E27FC236}">
                      <a16:creationId xmlns:a16="http://schemas.microsoft.com/office/drawing/2014/main" id="{13C1B5B5-DB46-426E-BD59-87851354AEB1}"/>
                    </a:ext>
                  </a:extLst>
                </p:cNvPr>
                <p:cNvSpPr txBox="1"/>
                <p:nvPr/>
              </p:nvSpPr>
              <p:spPr>
                <a:xfrm>
                  <a:off x="6071047" y="2653334"/>
                  <a:ext cx="534846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4</a:t>
                  </a:r>
                </a:p>
              </p:txBody>
            </p:sp>
          </p:grpSp>
          <p:grpSp>
            <p:nvGrpSpPr>
              <p:cNvPr id="507" name="Group 506">
                <a:extLst>
                  <a:ext uri="{FF2B5EF4-FFF2-40B4-BE49-F238E27FC236}">
                    <a16:creationId xmlns:a16="http://schemas.microsoft.com/office/drawing/2014/main" id="{5FC1E6B7-93EE-4080-B57F-57B9F648C303}"/>
                  </a:ext>
                </a:extLst>
              </p:cNvPr>
              <p:cNvGrpSpPr/>
              <p:nvPr/>
            </p:nvGrpSpPr>
            <p:grpSpPr>
              <a:xfrm>
                <a:off x="3786038" y="2340574"/>
                <a:ext cx="235962" cy="542304"/>
                <a:chOff x="6071047" y="1882655"/>
                <a:chExt cx="534846" cy="1229224"/>
              </a:xfrm>
            </p:grpSpPr>
            <p:sp>
              <p:nvSpPr>
                <p:cNvPr id="718" name="TextBox 717">
                  <a:extLst>
                    <a:ext uri="{FF2B5EF4-FFF2-40B4-BE49-F238E27FC236}">
                      <a16:creationId xmlns:a16="http://schemas.microsoft.com/office/drawing/2014/main" id="{45FE4558-D27E-4AB7-ACFB-C617AF66CA2D}"/>
                    </a:ext>
                  </a:extLst>
                </p:cNvPr>
                <p:cNvSpPr txBox="1"/>
                <p:nvPr/>
              </p:nvSpPr>
              <p:spPr>
                <a:xfrm>
                  <a:off x="6071047" y="1882655"/>
                  <a:ext cx="534846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5</a:t>
                  </a:r>
                </a:p>
              </p:txBody>
            </p:sp>
            <p:sp>
              <p:nvSpPr>
                <p:cNvPr id="719" name="TextBox 718">
                  <a:extLst>
                    <a:ext uri="{FF2B5EF4-FFF2-40B4-BE49-F238E27FC236}">
                      <a16:creationId xmlns:a16="http://schemas.microsoft.com/office/drawing/2014/main" id="{2A8BB6D7-4C49-4CA8-941D-C1A56B787E5F}"/>
                    </a:ext>
                  </a:extLst>
                </p:cNvPr>
                <p:cNvSpPr txBox="1"/>
                <p:nvPr/>
              </p:nvSpPr>
              <p:spPr>
                <a:xfrm>
                  <a:off x="6071047" y="2653334"/>
                  <a:ext cx="534846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5</a:t>
                  </a:r>
                </a:p>
              </p:txBody>
            </p:sp>
          </p:grpSp>
          <p:grpSp>
            <p:nvGrpSpPr>
              <p:cNvPr id="508" name="Group 507">
                <a:extLst>
                  <a:ext uri="{FF2B5EF4-FFF2-40B4-BE49-F238E27FC236}">
                    <a16:creationId xmlns:a16="http://schemas.microsoft.com/office/drawing/2014/main" id="{5690EC38-228A-44BD-9F3B-4F83DE5A6D30}"/>
                  </a:ext>
                </a:extLst>
              </p:cNvPr>
              <p:cNvGrpSpPr/>
              <p:nvPr/>
            </p:nvGrpSpPr>
            <p:grpSpPr>
              <a:xfrm>
                <a:off x="4312092" y="2340574"/>
                <a:ext cx="235962" cy="542304"/>
                <a:chOff x="6071047" y="1882655"/>
                <a:chExt cx="534846" cy="1229224"/>
              </a:xfrm>
            </p:grpSpPr>
            <p:sp>
              <p:nvSpPr>
                <p:cNvPr id="716" name="TextBox 715">
                  <a:extLst>
                    <a:ext uri="{FF2B5EF4-FFF2-40B4-BE49-F238E27FC236}">
                      <a16:creationId xmlns:a16="http://schemas.microsoft.com/office/drawing/2014/main" id="{D3260543-8FB1-4A51-9D89-43D342053EDE}"/>
                    </a:ext>
                  </a:extLst>
                </p:cNvPr>
                <p:cNvSpPr txBox="1"/>
                <p:nvPr/>
              </p:nvSpPr>
              <p:spPr>
                <a:xfrm>
                  <a:off x="6071047" y="1882655"/>
                  <a:ext cx="534846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5</a:t>
                  </a:r>
                </a:p>
              </p:txBody>
            </p:sp>
            <p:sp>
              <p:nvSpPr>
                <p:cNvPr id="717" name="TextBox 716">
                  <a:extLst>
                    <a:ext uri="{FF2B5EF4-FFF2-40B4-BE49-F238E27FC236}">
                      <a16:creationId xmlns:a16="http://schemas.microsoft.com/office/drawing/2014/main" id="{415F7AC8-C5A4-4F21-A163-3F573ECC5D95}"/>
                    </a:ext>
                  </a:extLst>
                </p:cNvPr>
                <p:cNvSpPr txBox="1"/>
                <p:nvPr/>
              </p:nvSpPr>
              <p:spPr>
                <a:xfrm>
                  <a:off x="6071047" y="2653334"/>
                  <a:ext cx="534846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5</a:t>
                  </a:r>
                </a:p>
              </p:txBody>
            </p:sp>
          </p:grpSp>
          <p:grpSp>
            <p:nvGrpSpPr>
              <p:cNvPr id="509" name="Group 508">
                <a:extLst>
                  <a:ext uri="{FF2B5EF4-FFF2-40B4-BE49-F238E27FC236}">
                    <a16:creationId xmlns:a16="http://schemas.microsoft.com/office/drawing/2014/main" id="{E5A90468-AA9A-44AC-98C1-E4E3CC7B896A}"/>
                  </a:ext>
                </a:extLst>
              </p:cNvPr>
              <p:cNvGrpSpPr/>
              <p:nvPr/>
            </p:nvGrpSpPr>
            <p:grpSpPr>
              <a:xfrm>
                <a:off x="4964005" y="2340574"/>
                <a:ext cx="235962" cy="542304"/>
                <a:chOff x="6071047" y="1882655"/>
                <a:chExt cx="534846" cy="1229224"/>
              </a:xfrm>
            </p:grpSpPr>
            <p:sp>
              <p:nvSpPr>
                <p:cNvPr id="714" name="TextBox 713">
                  <a:extLst>
                    <a:ext uri="{FF2B5EF4-FFF2-40B4-BE49-F238E27FC236}">
                      <a16:creationId xmlns:a16="http://schemas.microsoft.com/office/drawing/2014/main" id="{C959AB94-4F46-411B-950F-C6AE4100E424}"/>
                    </a:ext>
                  </a:extLst>
                </p:cNvPr>
                <p:cNvSpPr txBox="1"/>
                <p:nvPr/>
              </p:nvSpPr>
              <p:spPr>
                <a:xfrm>
                  <a:off x="6071047" y="1882655"/>
                  <a:ext cx="534846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5</a:t>
                  </a:r>
                </a:p>
              </p:txBody>
            </p:sp>
            <p:sp>
              <p:nvSpPr>
                <p:cNvPr id="715" name="TextBox 714">
                  <a:extLst>
                    <a:ext uri="{FF2B5EF4-FFF2-40B4-BE49-F238E27FC236}">
                      <a16:creationId xmlns:a16="http://schemas.microsoft.com/office/drawing/2014/main" id="{F82F115E-5395-4BD9-BD18-71CAF4F083FA}"/>
                    </a:ext>
                  </a:extLst>
                </p:cNvPr>
                <p:cNvSpPr txBox="1"/>
                <p:nvPr/>
              </p:nvSpPr>
              <p:spPr>
                <a:xfrm>
                  <a:off x="6071047" y="2653334"/>
                  <a:ext cx="534846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5</a:t>
                  </a:r>
                </a:p>
              </p:txBody>
            </p:sp>
          </p:grpSp>
          <p:grpSp>
            <p:nvGrpSpPr>
              <p:cNvPr id="510" name="Group 509">
                <a:extLst>
                  <a:ext uri="{FF2B5EF4-FFF2-40B4-BE49-F238E27FC236}">
                    <a16:creationId xmlns:a16="http://schemas.microsoft.com/office/drawing/2014/main" id="{B513B0FD-8724-4B59-BABD-E6E4714BEDF1}"/>
                  </a:ext>
                </a:extLst>
              </p:cNvPr>
              <p:cNvGrpSpPr/>
              <p:nvPr/>
            </p:nvGrpSpPr>
            <p:grpSpPr>
              <a:xfrm>
                <a:off x="5338371" y="2340574"/>
                <a:ext cx="235962" cy="542304"/>
                <a:chOff x="6071047" y="1882655"/>
                <a:chExt cx="534846" cy="1229224"/>
              </a:xfrm>
            </p:grpSpPr>
            <p:sp>
              <p:nvSpPr>
                <p:cNvPr id="712" name="TextBox 711">
                  <a:extLst>
                    <a:ext uri="{FF2B5EF4-FFF2-40B4-BE49-F238E27FC236}">
                      <a16:creationId xmlns:a16="http://schemas.microsoft.com/office/drawing/2014/main" id="{B3FB1E12-EAA3-4FD8-9BEB-1D9F6B2E2B81}"/>
                    </a:ext>
                  </a:extLst>
                </p:cNvPr>
                <p:cNvSpPr txBox="1"/>
                <p:nvPr/>
              </p:nvSpPr>
              <p:spPr>
                <a:xfrm>
                  <a:off x="6071047" y="1882655"/>
                  <a:ext cx="534846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713" name="TextBox 712">
                  <a:extLst>
                    <a:ext uri="{FF2B5EF4-FFF2-40B4-BE49-F238E27FC236}">
                      <a16:creationId xmlns:a16="http://schemas.microsoft.com/office/drawing/2014/main" id="{F87F72EC-6BD8-4DD1-BE1B-CF97805BCB7B}"/>
                    </a:ext>
                  </a:extLst>
                </p:cNvPr>
                <p:cNvSpPr txBox="1"/>
                <p:nvPr/>
              </p:nvSpPr>
              <p:spPr>
                <a:xfrm>
                  <a:off x="6071047" y="2653334"/>
                  <a:ext cx="534846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4</a:t>
                  </a:r>
                </a:p>
              </p:txBody>
            </p:sp>
          </p:grpSp>
          <p:grpSp>
            <p:nvGrpSpPr>
              <p:cNvPr id="511" name="Group 510">
                <a:extLst>
                  <a:ext uri="{FF2B5EF4-FFF2-40B4-BE49-F238E27FC236}">
                    <a16:creationId xmlns:a16="http://schemas.microsoft.com/office/drawing/2014/main" id="{3C4B6215-5FA5-49D7-A515-CEEBA4ECF833}"/>
                  </a:ext>
                </a:extLst>
              </p:cNvPr>
              <p:cNvGrpSpPr/>
              <p:nvPr/>
            </p:nvGrpSpPr>
            <p:grpSpPr>
              <a:xfrm>
                <a:off x="5767601" y="2340575"/>
                <a:ext cx="235962" cy="542304"/>
                <a:chOff x="6071047" y="1882655"/>
                <a:chExt cx="534846" cy="1229224"/>
              </a:xfrm>
            </p:grpSpPr>
            <p:sp>
              <p:nvSpPr>
                <p:cNvPr id="710" name="TextBox 709">
                  <a:extLst>
                    <a:ext uri="{FF2B5EF4-FFF2-40B4-BE49-F238E27FC236}">
                      <a16:creationId xmlns:a16="http://schemas.microsoft.com/office/drawing/2014/main" id="{68754B27-FC3D-4F4D-8895-E9B822E56762}"/>
                    </a:ext>
                  </a:extLst>
                </p:cNvPr>
                <p:cNvSpPr txBox="1"/>
                <p:nvPr/>
              </p:nvSpPr>
              <p:spPr>
                <a:xfrm>
                  <a:off x="6071047" y="1882655"/>
                  <a:ext cx="534846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711" name="TextBox 710">
                  <a:extLst>
                    <a:ext uri="{FF2B5EF4-FFF2-40B4-BE49-F238E27FC236}">
                      <a16:creationId xmlns:a16="http://schemas.microsoft.com/office/drawing/2014/main" id="{9CD2EE3A-B77A-421C-9F36-C9466B1BB372}"/>
                    </a:ext>
                  </a:extLst>
                </p:cNvPr>
                <p:cNvSpPr txBox="1"/>
                <p:nvPr/>
              </p:nvSpPr>
              <p:spPr>
                <a:xfrm>
                  <a:off x="6071047" y="2653334"/>
                  <a:ext cx="534846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4</a:t>
                  </a:r>
                </a:p>
              </p:txBody>
            </p:sp>
          </p:grpSp>
          <p:grpSp>
            <p:nvGrpSpPr>
              <p:cNvPr id="512" name="Group 511">
                <a:extLst>
                  <a:ext uri="{FF2B5EF4-FFF2-40B4-BE49-F238E27FC236}">
                    <a16:creationId xmlns:a16="http://schemas.microsoft.com/office/drawing/2014/main" id="{1E591EAF-6729-4256-B1F0-C66DA28514B1}"/>
                  </a:ext>
                </a:extLst>
              </p:cNvPr>
              <p:cNvGrpSpPr/>
              <p:nvPr/>
            </p:nvGrpSpPr>
            <p:grpSpPr>
              <a:xfrm>
                <a:off x="6514720" y="2340575"/>
                <a:ext cx="235962" cy="542304"/>
                <a:chOff x="6071047" y="1882655"/>
                <a:chExt cx="534846" cy="1229224"/>
              </a:xfrm>
            </p:grpSpPr>
            <p:sp>
              <p:nvSpPr>
                <p:cNvPr id="708" name="TextBox 707">
                  <a:extLst>
                    <a:ext uri="{FF2B5EF4-FFF2-40B4-BE49-F238E27FC236}">
                      <a16:creationId xmlns:a16="http://schemas.microsoft.com/office/drawing/2014/main" id="{19BE9F18-E8FB-48B0-82F7-D0EF6F1AE7B2}"/>
                    </a:ext>
                  </a:extLst>
                </p:cNvPr>
                <p:cNvSpPr txBox="1"/>
                <p:nvPr/>
              </p:nvSpPr>
              <p:spPr>
                <a:xfrm>
                  <a:off x="6071047" y="1882655"/>
                  <a:ext cx="534846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709" name="TextBox 708">
                  <a:extLst>
                    <a:ext uri="{FF2B5EF4-FFF2-40B4-BE49-F238E27FC236}">
                      <a16:creationId xmlns:a16="http://schemas.microsoft.com/office/drawing/2014/main" id="{016C8AD1-8FC6-4A0D-869E-4A2CBCFFEDBE}"/>
                    </a:ext>
                  </a:extLst>
                </p:cNvPr>
                <p:cNvSpPr txBox="1"/>
                <p:nvPr/>
              </p:nvSpPr>
              <p:spPr>
                <a:xfrm>
                  <a:off x="6071047" y="2653334"/>
                  <a:ext cx="534846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4</a:t>
                  </a:r>
                </a:p>
              </p:txBody>
            </p:sp>
          </p:grpSp>
          <p:grpSp>
            <p:nvGrpSpPr>
              <p:cNvPr id="513" name="Group 512">
                <a:extLst>
                  <a:ext uri="{FF2B5EF4-FFF2-40B4-BE49-F238E27FC236}">
                    <a16:creationId xmlns:a16="http://schemas.microsoft.com/office/drawing/2014/main" id="{1217311D-3D7C-460D-88D2-E57C71CE4F39}"/>
                  </a:ext>
                </a:extLst>
              </p:cNvPr>
              <p:cNvGrpSpPr/>
              <p:nvPr/>
            </p:nvGrpSpPr>
            <p:grpSpPr>
              <a:xfrm>
                <a:off x="7000428" y="2340575"/>
                <a:ext cx="235962" cy="542304"/>
                <a:chOff x="6071047" y="1882655"/>
                <a:chExt cx="534846" cy="1229224"/>
              </a:xfrm>
            </p:grpSpPr>
            <p:sp>
              <p:nvSpPr>
                <p:cNvPr id="706" name="TextBox 705">
                  <a:extLst>
                    <a:ext uri="{FF2B5EF4-FFF2-40B4-BE49-F238E27FC236}">
                      <a16:creationId xmlns:a16="http://schemas.microsoft.com/office/drawing/2014/main" id="{7E3446E2-0289-4776-908D-82B2F7009A71}"/>
                    </a:ext>
                  </a:extLst>
                </p:cNvPr>
                <p:cNvSpPr txBox="1"/>
                <p:nvPr/>
              </p:nvSpPr>
              <p:spPr>
                <a:xfrm>
                  <a:off x="6071047" y="1882655"/>
                  <a:ext cx="534846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707" name="TextBox 706">
                  <a:extLst>
                    <a:ext uri="{FF2B5EF4-FFF2-40B4-BE49-F238E27FC236}">
                      <a16:creationId xmlns:a16="http://schemas.microsoft.com/office/drawing/2014/main" id="{E8A31050-42EC-4FF1-8B48-663960A7F392}"/>
                    </a:ext>
                  </a:extLst>
                </p:cNvPr>
                <p:cNvSpPr txBox="1"/>
                <p:nvPr/>
              </p:nvSpPr>
              <p:spPr>
                <a:xfrm>
                  <a:off x="6071047" y="2653334"/>
                  <a:ext cx="534846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4</a:t>
                  </a:r>
                </a:p>
              </p:txBody>
            </p:sp>
          </p:grpSp>
          <p:grpSp>
            <p:nvGrpSpPr>
              <p:cNvPr id="514" name="Group 513">
                <a:extLst>
                  <a:ext uri="{FF2B5EF4-FFF2-40B4-BE49-F238E27FC236}">
                    <a16:creationId xmlns:a16="http://schemas.microsoft.com/office/drawing/2014/main" id="{79B2B926-CFD0-4C1C-920A-E6DDDF3D1209}"/>
                  </a:ext>
                </a:extLst>
              </p:cNvPr>
              <p:cNvGrpSpPr/>
              <p:nvPr/>
            </p:nvGrpSpPr>
            <p:grpSpPr>
              <a:xfrm>
                <a:off x="2481927" y="2345337"/>
                <a:ext cx="235962" cy="542304"/>
                <a:chOff x="6071047" y="1882655"/>
                <a:chExt cx="534846" cy="1229224"/>
              </a:xfrm>
            </p:grpSpPr>
            <p:sp>
              <p:nvSpPr>
                <p:cNvPr id="704" name="TextBox 703">
                  <a:extLst>
                    <a:ext uri="{FF2B5EF4-FFF2-40B4-BE49-F238E27FC236}">
                      <a16:creationId xmlns:a16="http://schemas.microsoft.com/office/drawing/2014/main" id="{C30BB17B-4D1D-4BB4-9B58-B52CA9759BF3}"/>
                    </a:ext>
                  </a:extLst>
                </p:cNvPr>
                <p:cNvSpPr txBox="1"/>
                <p:nvPr/>
              </p:nvSpPr>
              <p:spPr>
                <a:xfrm>
                  <a:off x="6071047" y="1882655"/>
                  <a:ext cx="534846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705" name="TextBox 704">
                  <a:extLst>
                    <a:ext uri="{FF2B5EF4-FFF2-40B4-BE49-F238E27FC236}">
                      <a16:creationId xmlns:a16="http://schemas.microsoft.com/office/drawing/2014/main" id="{1D8DE448-BAB3-4770-BF39-57EDB1EF9498}"/>
                    </a:ext>
                  </a:extLst>
                </p:cNvPr>
                <p:cNvSpPr txBox="1"/>
                <p:nvPr/>
              </p:nvSpPr>
              <p:spPr>
                <a:xfrm>
                  <a:off x="6071047" y="2653334"/>
                  <a:ext cx="534846" cy="45854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5</a:t>
                  </a:r>
                </a:p>
              </p:txBody>
            </p:sp>
          </p:grpSp>
          <p:grpSp>
            <p:nvGrpSpPr>
              <p:cNvPr id="515" name="Group 514">
                <a:extLst>
                  <a:ext uri="{FF2B5EF4-FFF2-40B4-BE49-F238E27FC236}">
                    <a16:creationId xmlns:a16="http://schemas.microsoft.com/office/drawing/2014/main" id="{4F905BF2-B24F-4C74-AB6A-2B11D87716D6}"/>
                  </a:ext>
                </a:extLst>
              </p:cNvPr>
              <p:cNvGrpSpPr/>
              <p:nvPr/>
            </p:nvGrpSpPr>
            <p:grpSpPr>
              <a:xfrm>
                <a:off x="6668770" y="3154583"/>
                <a:ext cx="608796" cy="452964"/>
                <a:chOff x="12441154" y="6492113"/>
                <a:chExt cx="1379936" cy="1026716"/>
              </a:xfrm>
            </p:grpSpPr>
            <p:sp>
              <p:nvSpPr>
                <p:cNvPr id="698" name="TextBox 697">
                  <a:extLst>
                    <a:ext uri="{FF2B5EF4-FFF2-40B4-BE49-F238E27FC236}">
                      <a16:creationId xmlns:a16="http://schemas.microsoft.com/office/drawing/2014/main" id="{F5378E77-C1E4-4210-9C0D-B328BD623BCD}"/>
                    </a:ext>
                  </a:extLst>
                </p:cNvPr>
                <p:cNvSpPr txBox="1"/>
                <p:nvPr/>
              </p:nvSpPr>
              <p:spPr>
                <a:xfrm>
                  <a:off x="12799471" y="6492113"/>
                  <a:ext cx="880028" cy="361603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485">
                      <a:latin typeface="+mj-lt"/>
                      <a:cs typeface="Calibri" pitchFamily="34" charset="0"/>
                    </a:rPr>
                    <a:t>LEGEND</a:t>
                  </a:r>
                </a:p>
              </p:txBody>
            </p:sp>
            <p:grpSp>
              <p:nvGrpSpPr>
                <p:cNvPr id="699" name="Group 698">
                  <a:extLst>
                    <a:ext uri="{FF2B5EF4-FFF2-40B4-BE49-F238E27FC236}">
                      <a16:creationId xmlns:a16="http://schemas.microsoft.com/office/drawing/2014/main" id="{0F0F3363-B9F4-4DFF-B446-198733757E81}"/>
                    </a:ext>
                  </a:extLst>
                </p:cNvPr>
                <p:cNvGrpSpPr/>
                <p:nvPr/>
              </p:nvGrpSpPr>
              <p:grpSpPr>
                <a:xfrm>
                  <a:off x="12441154" y="6768006"/>
                  <a:ext cx="1379936" cy="750823"/>
                  <a:chOff x="12629362" y="6639216"/>
                  <a:chExt cx="1379936" cy="750823"/>
                </a:xfrm>
              </p:grpSpPr>
              <p:sp>
                <p:nvSpPr>
                  <p:cNvPr id="700" name="TextBox 699">
                    <a:extLst>
                      <a:ext uri="{FF2B5EF4-FFF2-40B4-BE49-F238E27FC236}">
                        <a16:creationId xmlns:a16="http://schemas.microsoft.com/office/drawing/2014/main" id="{B5E1BBC2-E696-4EAB-8B26-A3A6DA3498C4}"/>
                      </a:ext>
                    </a:extLst>
                  </p:cNvPr>
                  <p:cNvSpPr txBox="1"/>
                  <p:nvPr/>
                </p:nvSpPr>
                <p:spPr>
                  <a:xfrm>
                    <a:off x="13031169" y="6639216"/>
                    <a:ext cx="978129" cy="750823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t">
                    <a:spAutoFit/>
                  </a:bodyPr>
                  <a:lstStyle/>
                  <a:p>
                    <a:pPr algn="l">
                      <a:lnSpc>
                        <a:spcPct val="120000"/>
                      </a:lnSpc>
                    </a:pPr>
                    <a:r>
                      <a:rPr lang="en-US" sz="441">
                        <a:latin typeface="+mj-lt"/>
                        <a:cs typeface="Calibri" pitchFamily="34" charset="0"/>
                      </a:rPr>
                      <a:t>Segment 1</a:t>
                    </a:r>
                  </a:p>
                  <a:p>
                    <a:pPr algn="l">
                      <a:lnSpc>
                        <a:spcPct val="120000"/>
                      </a:lnSpc>
                    </a:pPr>
                    <a:r>
                      <a:rPr lang="en-US" sz="441">
                        <a:latin typeface="+mj-lt"/>
                        <a:cs typeface="Calibri" pitchFamily="34" charset="0"/>
                      </a:rPr>
                      <a:t>Segment 2</a:t>
                    </a:r>
                  </a:p>
                  <a:p>
                    <a:pPr algn="l">
                      <a:lnSpc>
                        <a:spcPct val="120000"/>
                      </a:lnSpc>
                    </a:pPr>
                    <a:r>
                      <a:rPr lang="en-US" sz="441">
                        <a:latin typeface="+mj-lt"/>
                        <a:cs typeface="Calibri" pitchFamily="34" charset="0"/>
                      </a:rPr>
                      <a:t>Segment 3</a:t>
                    </a:r>
                  </a:p>
                </p:txBody>
              </p:sp>
              <p:sp>
                <p:nvSpPr>
                  <p:cNvPr id="701" name="Rectangle 700">
                    <a:extLst>
                      <a:ext uri="{FF2B5EF4-FFF2-40B4-BE49-F238E27FC236}">
                        <a16:creationId xmlns:a16="http://schemas.microsoft.com/office/drawing/2014/main" id="{06482C6A-C7A0-47EC-9EF0-804A4D5A6FD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2632368" y="6711516"/>
                    <a:ext cx="424030" cy="140493"/>
                  </a:xfrm>
                  <a:prstGeom prst="rect">
                    <a:avLst/>
                  </a:prstGeom>
                  <a:solidFill>
                    <a:srgbClr val="8064A2">
                      <a:alpha val="60000"/>
                    </a:srgb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eaLnBrk="1" hangingPunct="1"/>
                    <a:endParaRPr lang="en-US" sz="794">
                      <a:latin typeface="+mj-lt"/>
                    </a:endParaRPr>
                  </a:p>
                </p:txBody>
              </p:sp>
              <p:sp>
                <p:nvSpPr>
                  <p:cNvPr id="702" name="Rectangle 701">
                    <a:extLst>
                      <a:ext uri="{FF2B5EF4-FFF2-40B4-BE49-F238E27FC236}">
                        <a16:creationId xmlns:a16="http://schemas.microsoft.com/office/drawing/2014/main" id="{71F00EBD-E249-463E-B23C-ADD60718966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2632399" y="6889239"/>
                    <a:ext cx="424030" cy="140493"/>
                  </a:xfrm>
                  <a:prstGeom prst="rect">
                    <a:avLst/>
                  </a:prstGeom>
                  <a:solidFill>
                    <a:srgbClr val="FF0000">
                      <a:alpha val="40000"/>
                    </a:srgb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eaLnBrk="1" hangingPunct="1"/>
                    <a:endParaRPr lang="en-US" sz="794">
                      <a:latin typeface="+mj-lt"/>
                    </a:endParaRPr>
                  </a:p>
                </p:txBody>
              </p:sp>
              <p:sp>
                <p:nvSpPr>
                  <p:cNvPr id="703" name="Rectangle 702">
                    <a:extLst>
                      <a:ext uri="{FF2B5EF4-FFF2-40B4-BE49-F238E27FC236}">
                        <a16:creationId xmlns:a16="http://schemas.microsoft.com/office/drawing/2014/main" id="{18906503-64CF-4AAD-91FF-56DCF0BCE4C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2629362" y="7066893"/>
                    <a:ext cx="424030" cy="140493"/>
                  </a:xfrm>
                  <a:prstGeom prst="rect">
                    <a:avLst/>
                  </a:prstGeom>
                  <a:solidFill>
                    <a:srgbClr val="FFDD71">
                      <a:alpha val="49804"/>
                    </a:srgb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eaLnBrk="1" hangingPunct="1"/>
                    <a:endParaRPr lang="en-US" sz="794">
                      <a:latin typeface="+mj-lt"/>
                    </a:endParaRPr>
                  </a:p>
                </p:txBody>
              </p:sp>
            </p:grpSp>
          </p:grpSp>
          <p:grpSp>
            <p:nvGrpSpPr>
              <p:cNvPr id="516" name="Group 515">
                <a:extLst>
                  <a:ext uri="{FF2B5EF4-FFF2-40B4-BE49-F238E27FC236}">
                    <a16:creationId xmlns:a16="http://schemas.microsoft.com/office/drawing/2014/main" id="{92CA9AD2-6224-41E8-9138-636288F57913}"/>
                  </a:ext>
                </a:extLst>
              </p:cNvPr>
              <p:cNvGrpSpPr/>
              <p:nvPr/>
            </p:nvGrpSpPr>
            <p:grpSpPr>
              <a:xfrm>
                <a:off x="6630844" y="3577746"/>
                <a:ext cx="1197421" cy="684967"/>
                <a:chOff x="12439114" y="7309445"/>
                <a:chExt cx="2714154" cy="1552588"/>
              </a:xfrm>
            </p:grpSpPr>
            <p:sp>
              <p:nvSpPr>
                <p:cNvPr id="601" name="TextBox 600">
                  <a:extLst>
                    <a:ext uri="{FF2B5EF4-FFF2-40B4-BE49-F238E27FC236}">
                      <a16:creationId xmlns:a16="http://schemas.microsoft.com/office/drawing/2014/main" id="{891BAC12-53C4-4EF5-9A75-54FD31EEA33A}"/>
                    </a:ext>
                  </a:extLst>
                </p:cNvPr>
                <p:cNvSpPr txBox="1"/>
                <p:nvPr/>
              </p:nvSpPr>
              <p:spPr>
                <a:xfrm>
                  <a:off x="12439114" y="7309445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solidFill>
                        <a:srgbClr val="FF0000"/>
                      </a:solidFill>
                      <a:latin typeface="+mj-lt"/>
                      <a:cs typeface="Calibri" pitchFamily="34" charset="0"/>
                    </a:rPr>
                    <a:t>0</a:t>
                  </a:r>
                </a:p>
              </p:txBody>
            </p:sp>
            <p:sp>
              <p:nvSpPr>
                <p:cNvPr id="602" name="TextBox 601">
                  <a:extLst>
                    <a:ext uri="{FF2B5EF4-FFF2-40B4-BE49-F238E27FC236}">
                      <a16:creationId xmlns:a16="http://schemas.microsoft.com/office/drawing/2014/main" id="{C3AA7366-682D-4200-8E84-C574CE71E637}"/>
                    </a:ext>
                  </a:extLst>
                </p:cNvPr>
                <p:cNvSpPr txBox="1"/>
                <p:nvPr/>
              </p:nvSpPr>
              <p:spPr>
                <a:xfrm>
                  <a:off x="12689046" y="7380208"/>
                  <a:ext cx="2464222" cy="335441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l">
                    <a:lnSpc>
                      <a:spcPct val="80000"/>
                    </a:lnSpc>
                  </a:pPr>
                  <a:r>
                    <a:rPr lang="en-US" sz="441">
                      <a:latin typeface="+mj-lt"/>
                      <a:cs typeface="Calibri" pitchFamily="34" charset="0"/>
                    </a:rPr>
                    <a:t>Number of Managed Lanes/HOV Lanes</a:t>
                  </a:r>
                </a:p>
              </p:txBody>
            </p:sp>
            <p:sp>
              <p:nvSpPr>
                <p:cNvPr id="603" name="Rectangle 602">
                  <a:extLst>
                    <a:ext uri="{FF2B5EF4-FFF2-40B4-BE49-F238E27FC236}">
                      <a16:creationId xmlns:a16="http://schemas.microsoft.com/office/drawing/2014/main" id="{9F202810-E69B-4AC4-9CF9-B0C9D794DCB6}"/>
                    </a:ext>
                  </a:extLst>
                </p:cNvPr>
                <p:cNvSpPr/>
                <p:nvPr/>
              </p:nvSpPr>
              <p:spPr bwMode="auto">
                <a:xfrm>
                  <a:off x="12541871" y="8205523"/>
                  <a:ext cx="75407" cy="277206"/>
                </a:xfrm>
                <a:prstGeom prst="rect">
                  <a:avLst/>
                </a:prstGeom>
                <a:solidFill>
                  <a:schemeClr val="tx1"/>
                </a:solidFill>
                <a:ln w="63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40341" tIns="20171" rIns="40341" bIns="20171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40338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530">
                    <a:latin typeface="+mj-lt"/>
                  </a:endParaRPr>
                </a:p>
              </p:txBody>
            </p:sp>
            <p:sp>
              <p:nvSpPr>
                <p:cNvPr id="604" name="Rectangle 603">
                  <a:extLst>
                    <a:ext uri="{FF2B5EF4-FFF2-40B4-BE49-F238E27FC236}">
                      <a16:creationId xmlns:a16="http://schemas.microsoft.com/office/drawing/2014/main" id="{C2ECF93A-F09E-4B9D-A933-C5E9A4355A71}"/>
                    </a:ext>
                  </a:extLst>
                </p:cNvPr>
                <p:cNvSpPr/>
                <p:nvPr/>
              </p:nvSpPr>
              <p:spPr bwMode="auto">
                <a:xfrm>
                  <a:off x="12543002" y="7921250"/>
                  <a:ext cx="73152" cy="277206"/>
                </a:xfrm>
                <a:prstGeom prst="rect">
                  <a:avLst/>
                </a:prstGeom>
                <a:solidFill>
                  <a:schemeClr val="tx1"/>
                </a:solidFill>
                <a:ln w="63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40341" tIns="20171" rIns="40341" bIns="20171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40338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530">
                    <a:latin typeface="+mj-lt"/>
                  </a:endParaRPr>
                </a:p>
              </p:txBody>
            </p:sp>
            <p:sp>
              <p:nvSpPr>
                <p:cNvPr id="692" name="TextBox 691">
                  <a:extLst>
                    <a:ext uri="{FF2B5EF4-FFF2-40B4-BE49-F238E27FC236}">
                      <a16:creationId xmlns:a16="http://schemas.microsoft.com/office/drawing/2014/main" id="{80FD849C-1305-4BB4-BC3C-C3917E26086A}"/>
                    </a:ext>
                  </a:extLst>
                </p:cNvPr>
                <p:cNvSpPr txBox="1"/>
                <p:nvPr/>
              </p:nvSpPr>
              <p:spPr>
                <a:xfrm>
                  <a:off x="12680099" y="8215855"/>
                  <a:ext cx="1559020" cy="539208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l">
                    <a:lnSpc>
                      <a:spcPct val="110000"/>
                    </a:lnSpc>
                  </a:pPr>
                  <a:r>
                    <a:rPr lang="en-US" sz="441">
                      <a:latin typeface="+mj-lt"/>
                      <a:cs typeface="Calibri" pitchFamily="34" charset="0"/>
                    </a:rPr>
                    <a:t>Two Direction Toll Gantry</a:t>
                  </a:r>
                </a:p>
              </p:txBody>
            </p:sp>
            <p:sp>
              <p:nvSpPr>
                <p:cNvPr id="693" name="TextBox 692">
                  <a:extLst>
                    <a:ext uri="{FF2B5EF4-FFF2-40B4-BE49-F238E27FC236}">
                      <a16:creationId xmlns:a16="http://schemas.microsoft.com/office/drawing/2014/main" id="{88FC1CEA-0287-42BC-A0F7-F3E1ED4A7742}"/>
                    </a:ext>
                  </a:extLst>
                </p:cNvPr>
                <p:cNvSpPr txBox="1"/>
                <p:nvPr/>
              </p:nvSpPr>
              <p:spPr>
                <a:xfrm>
                  <a:off x="12683780" y="7963149"/>
                  <a:ext cx="1551656" cy="539208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l">
                    <a:lnSpc>
                      <a:spcPct val="110000"/>
                    </a:lnSpc>
                  </a:pPr>
                  <a:r>
                    <a:rPr lang="en-US" sz="441">
                      <a:latin typeface="+mj-lt"/>
                      <a:cs typeface="Calibri" pitchFamily="34" charset="0"/>
                    </a:rPr>
                    <a:t>One Direction Toll Gantry</a:t>
                  </a:r>
                </a:p>
              </p:txBody>
            </p:sp>
            <p:sp>
              <p:nvSpPr>
                <p:cNvPr id="694" name="TextBox 693">
                  <a:extLst>
                    <a:ext uri="{FF2B5EF4-FFF2-40B4-BE49-F238E27FC236}">
                      <a16:creationId xmlns:a16="http://schemas.microsoft.com/office/drawing/2014/main" id="{BED25977-2446-4F39-A760-CF391A5DFAC9}"/>
                    </a:ext>
                  </a:extLst>
                </p:cNvPr>
                <p:cNvSpPr txBox="1"/>
                <p:nvPr/>
              </p:nvSpPr>
              <p:spPr>
                <a:xfrm>
                  <a:off x="12443192" y="7562151"/>
                  <a:ext cx="534847" cy="45854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794" b="1">
                      <a:latin typeface="+mj-lt"/>
                      <a:cs typeface="Calibri" pitchFamily="34" charset="0"/>
                    </a:rPr>
                    <a:t>0</a:t>
                  </a:r>
                </a:p>
              </p:txBody>
            </p:sp>
            <p:sp>
              <p:nvSpPr>
                <p:cNvPr id="695" name="TextBox 694">
                  <a:extLst>
                    <a:ext uri="{FF2B5EF4-FFF2-40B4-BE49-F238E27FC236}">
                      <a16:creationId xmlns:a16="http://schemas.microsoft.com/office/drawing/2014/main" id="{C89644F9-AB23-4F11-83BD-BD167022E160}"/>
                    </a:ext>
                  </a:extLst>
                </p:cNvPr>
                <p:cNvSpPr txBox="1"/>
                <p:nvPr/>
              </p:nvSpPr>
              <p:spPr>
                <a:xfrm>
                  <a:off x="12681189" y="7566963"/>
                  <a:ext cx="1954880" cy="4583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l">
                    <a:lnSpc>
                      <a:spcPct val="80000"/>
                    </a:lnSpc>
                  </a:pPr>
                  <a:r>
                    <a:rPr lang="en-US" sz="441">
                      <a:latin typeface="+mj-lt"/>
                      <a:cs typeface="Calibri" pitchFamily="34" charset="0"/>
                    </a:rPr>
                    <a:t>Number of General Purpose Lanes Auxiliary lanes</a:t>
                  </a:r>
                </a:p>
              </p:txBody>
            </p:sp>
            <p:sp>
              <p:nvSpPr>
                <p:cNvPr id="696" name="Rectangle 695">
                  <a:extLst>
                    <a:ext uri="{FF2B5EF4-FFF2-40B4-BE49-F238E27FC236}">
                      <a16:creationId xmlns:a16="http://schemas.microsoft.com/office/drawing/2014/main" id="{7500D2DA-00F3-4F93-B4E5-26C7C2E2F2EF}"/>
                    </a:ext>
                  </a:extLst>
                </p:cNvPr>
                <p:cNvSpPr/>
                <p:nvPr/>
              </p:nvSpPr>
              <p:spPr bwMode="auto">
                <a:xfrm>
                  <a:off x="12543002" y="8503501"/>
                  <a:ext cx="73152" cy="277206"/>
                </a:xfrm>
                <a:prstGeom prst="rect">
                  <a:avLst/>
                </a:prstGeom>
                <a:solidFill>
                  <a:srgbClr val="E6AF00"/>
                </a:solidFill>
                <a:ln w="6350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40341" tIns="20171" rIns="40341" bIns="20171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40338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530">
                    <a:latin typeface="+mj-lt"/>
                  </a:endParaRPr>
                </a:p>
              </p:txBody>
            </p:sp>
            <p:sp>
              <p:nvSpPr>
                <p:cNvPr id="697" name="TextBox 696">
                  <a:extLst>
                    <a:ext uri="{FF2B5EF4-FFF2-40B4-BE49-F238E27FC236}">
                      <a16:creationId xmlns:a16="http://schemas.microsoft.com/office/drawing/2014/main" id="{1543DF63-70D0-4637-945A-58CDAC8C2D7C}"/>
                    </a:ext>
                  </a:extLst>
                </p:cNvPr>
                <p:cNvSpPr txBox="1"/>
                <p:nvPr/>
              </p:nvSpPr>
              <p:spPr>
                <a:xfrm>
                  <a:off x="12680099" y="8492000"/>
                  <a:ext cx="1856189" cy="370033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l">
                    <a:lnSpc>
                      <a:spcPct val="110000"/>
                    </a:lnSpc>
                  </a:pPr>
                  <a:r>
                    <a:rPr lang="en-US" sz="441">
                      <a:latin typeface="+mj-lt"/>
                      <a:cs typeface="Calibri" pitchFamily="34" charset="0"/>
                    </a:rPr>
                    <a:t>One Direction Data Gantry</a:t>
                  </a:r>
                </a:p>
              </p:txBody>
            </p:sp>
          </p:grpSp>
          <p:sp>
            <p:nvSpPr>
              <p:cNvPr id="517" name="Rectangle 516">
                <a:extLst>
                  <a:ext uri="{FF2B5EF4-FFF2-40B4-BE49-F238E27FC236}">
                    <a16:creationId xmlns:a16="http://schemas.microsoft.com/office/drawing/2014/main" id="{379FAA62-11D9-4A8E-9632-93D7A8BDEEAC}"/>
                  </a:ext>
                </a:extLst>
              </p:cNvPr>
              <p:cNvSpPr/>
              <p:nvPr/>
            </p:nvSpPr>
            <p:spPr bwMode="auto">
              <a:xfrm>
                <a:off x="1825024" y="2506568"/>
                <a:ext cx="32273" cy="122297"/>
              </a:xfrm>
              <a:prstGeom prst="rect">
                <a:avLst/>
              </a:prstGeom>
              <a:solidFill>
                <a:schemeClr val="tx1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40341" tIns="20171" rIns="40341" bIns="20171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40338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530">
                  <a:latin typeface="+mj-lt"/>
                </a:endParaRPr>
              </a:p>
            </p:txBody>
          </p:sp>
          <p:grpSp>
            <p:nvGrpSpPr>
              <p:cNvPr id="518" name="Group 517">
                <a:extLst>
                  <a:ext uri="{FF2B5EF4-FFF2-40B4-BE49-F238E27FC236}">
                    <a16:creationId xmlns:a16="http://schemas.microsoft.com/office/drawing/2014/main" id="{8ECEF9CF-863D-4F88-8D51-755731AA1C2E}"/>
                  </a:ext>
                </a:extLst>
              </p:cNvPr>
              <p:cNvGrpSpPr/>
              <p:nvPr/>
            </p:nvGrpSpPr>
            <p:grpSpPr>
              <a:xfrm>
                <a:off x="4247176" y="952808"/>
                <a:ext cx="1167153" cy="441716"/>
                <a:chOff x="7036129" y="599822"/>
                <a:chExt cx="2645544" cy="441716"/>
              </a:xfrm>
            </p:grpSpPr>
            <p:cxnSp>
              <p:nvCxnSpPr>
                <p:cNvPr id="563" name="Straight Connector 562">
                  <a:extLst>
                    <a:ext uri="{FF2B5EF4-FFF2-40B4-BE49-F238E27FC236}">
                      <a16:creationId xmlns:a16="http://schemas.microsoft.com/office/drawing/2014/main" id="{9432E1FC-5682-446B-96DC-6A9E0F4BD82D}"/>
                    </a:ext>
                  </a:extLst>
                </p:cNvPr>
                <p:cNvCxnSpPr/>
                <p:nvPr/>
              </p:nvCxnSpPr>
              <p:spPr bwMode="auto">
                <a:xfrm flipH="1">
                  <a:off x="8037453" y="671061"/>
                  <a:ext cx="259558" cy="0"/>
                </a:xfrm>
                <a:prstGeom prst="line">
                  <a:avLst/>
                </a:prstGeom>
                <a:solidFill>
                  <a:schemeClr val="bg1"/>
                </a:solidFill>
                <a:ln w="635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lg"/>
                  <a:tailEnd type="stealth" w="med" len="lg"/>
                </a:ln>
                <a:effectLst/>
              </p:spPr>
            </p:cxnSp>
            <p:cxnSp>
              <p:nvCxnSpPr>
                <p:cNvPr id="565" name="Straight Connector 564">
                  <a:extLst>
                    <a:ext uri="{FF2B5EF4-FFF2-40B4-BE49-F238E27FC236}">
                      <a16:creationId xmlns:a16="http://schemas.microsoft.com/office/drawing/2014/main" id="{FA6D9E27-03F6-4225-A6AC-354DE6D11476}"/>
                    </a:ext>
                  </a:extLst>
                </p:cNvPr>
                <p:cNvCxnSpPr/>
                <p:nvPr/>
              </p:nvCxnSpPr>
              <p:spPr bwMode="auto">
                <a:xfrm>
                  <a:off x="8322893" y="671061"/>
                  <a:ext cx="259558" cy="0"/>
                </a:xfrm>
                <a:prstGeom prst="line">
                  <a:avLst/>
                </a:prstGeom>
                <a:solidFill>
                  <a:schemeClr val="bg1"/>
                </a:solidFill>
                <a:ln w="635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lg"/>
                  <a:tailEnd type="stealth" w="med" len="lg"/>
                </a:ln>
                <a:effectLst/>
              </p:spPr>
            </p:cxnSp>
            <p:sp>
              <p:nvSpPr>
                <p:cNvPr id="599" name="TextBox 598">
                  <a:extLst>
                    <a:ext uri="{FF2B5EF4-FFF2-40B4-BE49-F238E27FC236}">
                      <a16:creationId xmlns:a16="http://schemas.microsoft.com/office/drawing/2014/main" id="{0296CA80-9279-4FA6-BB82-2A129A2473CF}"/>
                    </a:ext>
                  </a:extLst>
                </p:cNvPr>
                <p:cNvSpPr txBox="1"/>
                <p:nvPr/>
              </p:nvSpPr>
              <p:spPr>
                <a:xfrm>
                  <a:off x="8525502" y="599822"/>
                  <a:ext cx="1156171" cy="436454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algn="l">
                    <a:lnSpc>
                      <a:spcPct val="80000"/>
                    </a:lnSpc>
                  </a:pPr>
                  <a:r>
                    <a:rPr lang="en-US" sz="794" b="1" i="1" dirty="0">
                      <a:latin typeface="+mj-lt"/>
                      <a:cs typeface="Calibri" pitchFamily="34" charset="0"/>
                    </a:rPr>
                    <a:t>Phase 2</a:t>
                  </a:r>
                </a:p>
              </p:txBody>
            </p:sp>
            <p:sp>
              <p:nvSpPr>
                <p:cNvPr id="600" name="TextBox 599">
                  <a:extLst>
                    <a:ext uri="{FF2B5EF4-FFF2-40B4-BE49-F238E27FC236}">
                      <a16:creationId xmlns:a16="http://schemas.microsoft.com/office/drawing/2014/main" id="{0B8D47AC-40B8-4044-8202-4E6EEE286B51}"/>
                    </a:ext>
                  </a:extLst>
                </p:cNvPr>
                <p:cNvSpPr txBox="1"/>
                <p:nvPr/>
              </p:nvSpPr>
              <p:spPr>
                <a:xfrm>
                  <a:off x="7036129" y="605084"/>
                  <a:ext cx="1156172" cy="436454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en-US" sz="794" b="1" i="1" dirty="0">
                      <a:latin typeface="+mj-lt"/>
                      <a:cs typeface="Calibri" pitchFamily="34" charset="0"/>
                    </a:rPr>
                    <a:t>Phase 1</a:t>
                  </a:r>
                </a:p>
              </p:txBody>
            </p:sp>
          </p:grpSp>
          <p:grpSp>
            <p:nvGrpSpPr>
              <p:cNvPr id="519" name="Group 518">
                <a:extLst>
                  <a:ext uri="{FF2B5EF4-FFF2-40B4-BE49-F238E27FC236}">
                    <a16:creationId xmlns:a16="http://schemas.microsoft.com/office/drawing/2014/main" id="{2C52CED3-EAF3-4606-8084-D01FB290ACA2}"/>
                  </a:ext>
                </a:extLst>
              </p:cNvPr>
              <p:cNvGrpSpPr/>
              <p:nvPr/>
            </p:nvGrpSpPr>
            <p:grpSpPr>
              <a:xfrm>
                <a:off x="819023" y="2822288"/>
                <a:ext cx="2231312" cy="266116"/>
                <a:chOff x="-323978" y="5597110"/>
                <a:chExt cx="2231312" cy="603199"/>
              </a:xfrm>
            </p:grpSpPr>
            <p:cxnSp>
              <p:nvCxnSpPr>
                <p:cNvPr id="555" name="Straight Connector 554">
                  <a:extLst>
                    <a:ext uri="{FF2B5EF4-FFF2-40B4-BE49-F238E27FC236}">
                      <a16:creationId xmlns:a16="http://schemas.microsoft.com/office/drawing/2014/main" id="{C5B6E834-22B8-4F8F-8D4C-50D12AB9BC88}"/>
                    </a:ext>
                  </a:extLst>
                </p:cNvPr>
                <p:cNvCxnSpPr/>
                <p:nvPr/>
              </p:nvCxnSpPr>
              <p:spPr bwMode="auto">
                <a:xfrm flipV="1">
                  <a:off x="789968" y="5597110"/>
                  <a:ext cx="0" cy="309561"/>
                </a:xfrm>
                <a:prstGeom prst="line">
                  <a:avLst/>
                </a:prstGeom>
                <a:solidFill>
                  <a:schemeClr val="bg1"/>
                </a:solidFill>
                <a:ln w="635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56" name="Straight Connector 555">
                  <a:extLst>
                    <a:ext uri="{FF2B5EF4-FFF2-40B4-BE49-F238E27FC236}">
                      <a16:creationId xmlns:a16="http://schemas.microsoft.com/office/drawing/2014/main" id="{8922CDED-9DA2-4603-AE6C-E087AAB9145B}"/>
                    </a:ext>
                  </a:extLst>
                </p:cNvPr>
                <p:cNvCxnSpPr/>
                <p:nvPr/>
              </p:nvCxnSpPr>
              <p:spPr bwMode="auto">
                <a:xfrm flipH="1">
                  <a:off x="524368" y="5734280"/>
                  <a:ext cx="259558" cy="0"/>
                </a:xfrm>
                <a:prstGeom prst="line">
                  <a:avLst/>
                </a:prstGeom>
                <a:solidFill>
                  <a:schemeClr val="bg1"/>
                </a:solidFill>
                <a:ln w="635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lg"/>
                  <a:tailEnd type="stealth" w="med" len="lg"/>
                </a:ln>
                <a:effectLst/>
              </p:spPr>
            </p:cxnSp>
            <p:cxnSp>
              <p:nvCxnSpPr>
                <p:cNvPr id="557" name="Straight Connector 556">
                  <a:extLst>
                    <a:ext uri="{FF2B5EF4-FFF2-40B4-BE49-F238E27FC236}">
                      <a16:creationId xmlns:a16="http://schemas.microsoft.com/office/drawing/2014/main" id="{83902B3C-A056-47E4-8710-6B70D5FD2B18}"/>
                    </a:ext>
                  </a:extLst>
                </p:cNvPr>
                <p:cNvCxnSpPr/>
                <p:nvPr/>
              </p:nvCxnSpPr>
              <p:spPr bwMode="auto">
                <a:xfrm>
                  <a:off x="785993" y="5734280"/>
                  <a:ext cx="259558" cy="0"/>
                </a:xfrm>
                <a:prstGeom prst="line">
                  <a:avLst/>
                </a:prstGeom>
                <a:solidFill>
                  <a:schemeClr val="bg1"/>
                </a:solidFill>
                <a:ln w="635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lg"/>
                  <a:tailEnd type="stealth" w="med" len="lg"/>
                </a:ln>
                <a:effectLst/>
              </p:spPr>
            </p:cxnSp>
            <p:sp>
              <p:nvSpPr>
                <p:cNvPr id="558" name="TextBox 557">
                  <a:extLst>
                    <a:ext uri="{FF2B5EF4-FFF2-40B4-BE49-F238E27FC236}">
                      <a16:creationId xmlns:a16="http://schemas.microsoft.com/office/drawing/2014/main" id="{5AA7C798-1CF4-45B5-81D3-10673459558C}"/>
                    </a:ext>
                  </a:extLst>
                </p:cNvPr>
                <p:cNvSpPr txBox="1"/>
                <p:nvPr/>
              </p:nvSpPr>
              <p:spPr>
                <a:xfrm>
                  <a:off x="751161" y="5763857"/>
                  <a:ext cx="1156173" cy="436452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algn="l">
                    <a:lnSpc>
                      <a:spcPct val="80000"/>
                    </a:lnSpc>
                  </a:pPr>
                  <a:r>
                    <a:rPr lang="en-US" sz="794" b="1" i="1" dirty="0">
                      <a:latin typeface="+mj-lt"/>
                      <a:cs typeface="Calibri" pitchFamily="34" charset="0"/>
                    </a:rPr>
                    <a:t>Phase 3</a:t>
                  </a:r>
                </a:p>
              </p:txBody>
            </p:sp>
            <p:sp>
              <p:nvSpPr>
                <p:cNvPr id="559" name="TextBox 558">
                  <a:extLst>
                    <a:ext uri="{FF2B5EF4-FFF2-40B4-BE49-F238E27FC236}">
                      <a16:creationId xmlns:a16="http://schemas.microsoft.com/office/drawing/2014/main" id="{E5812A42-ABF0-4EF5-9055-8D12DE89F992}"/>
                    </a:ext>
                  </a:extLst>
                </p:cNvPr>
                <p:cNvSpPr txBox="1"/>
                <p:nvPr/>
              </p:nvSpPr>
              <p:spPr>
                <a:xfrm>
                  <a:off x="-323978" y="5762578"/>
                  <a:ext cx="1156173" cy="436452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en-US" sz="794" b="1" i="1" dirty="0">
                      <a:latin typeface="+mj-lt"/>
                      <a:cs typeface="Calibri" pitchFamily="34" charset="0"/>
                    </a:rPr>
                    <a:t>Phase 2</a:t>
                  </a:r>
                </a:p>
              </p:txBody>
            </p:sp>
          </p:grpSp>
          <p:cxnSp>
            <p:nvCxnSpPr>
              <p:cNvPr id="520" name="Straight Connector 519">
                <a:extLst>
                  <a:ext uri="{FF2B5EF4-FFF2-40B4-BE49-F238E27FC236}">
                    <a16:creationId xmlns:a16="http://schemas.microsoft.com/office/drawing/2014/main" id="{D5AD24AF-353D-4630-96E3-054D4747D1C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934940" y="2650355"/>
                <a:ext cx="5674165" cy="0"/>
              </a:xfrm>
              <a:prstGeom prst="line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21" name="Straight Connector 520">
                <a:extLst>
                  <a:ext uri="{FF2B5EF4-FFF2-40B4-BE49-F238E27FC236}">
                    <a16:creationId xmlns:a16="http://schemas.microsoft.com/office/drawing/2014/main" id="{E154EE84-CC40-4AE1-B8DE-542E423A5A2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934940" y="2564842"/>
                <a:ext cx="5677069" cy="1398"/>
              </a:xfrm>
              <a:prstGeom prst="line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22" name="Straight Connector 521">
                <a:extLst>
                  <a:ext uri="{FF2B5EF4-FFF2-40B4-BE49-F238E27FC236}">
                    <a16:creationId xmlns:a16="http://schemas.microsoft.com/office/drawing/2014/main" id="{9777A2B4-3DB1-4702-B7A8-9FDAB25BE45A}"/>
                  </a:ext>
                </a:extLst>
              </p:cNvPr>
              <p:cNvCxnSpPr/>
              <p:nvPr/>
            </p:nvCxnSpPr>
            <p:spPr bwMode="auto">
              <a:xfrm>
                <a:off x="7524917" y="2406173"/>
                <a:ext cx="0" cy="396408"/>
              </a:xfrm>
              <a:prstGeom prst="line">
                <a:avLst/>
              </a:prstGeom>
              <a:solidFill>
                <a:srgbClr val="99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23" name="TextBox 522">
                <a:extLst>
                  <a:ext uri="{FF2B5EF4-FFF2-40B4-BE49-F238E27FC236}">
                    <a16:creationId xmlns:a16="http://schemas.microsoft.com/office/drawing/2014/main" id="{F7019796-B690-4F34-AE7F-A140194494E1}"/>
                  </a:ext>
                </a:extLst>
              </p:cNvPr>
              <p:cNvSpPr txBox="1"/>
              <p:nvPr/>
            </p:nvSpPr>
            <p:spPr>
              <a:xfrm>
                <a:off x="7336310" y="2112488"/>
                <a:ext cx="360997" cy="306238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I-75/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SR 869/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97">
                    <a:latin typeface="+mj-lt"/>
                  </a:rPr>
                  <a:t>SW 10th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353" i="1">
                    <a:latin typeface="+mj-lt"/>
                  </a:rPr>
                  <a:t>Exit 41</a:t>
                </a:r>
              </a:p>
            </p:txBody>
          </p:sp>
          <p:sp>
            <p:nvSpPr>
              <p:cNvPr id="524" name="TextBox 523">
                <a:extLst>
                  <a:ext uri="{FF2B5EF4-FFF2-40B4-BE49-F238E27FC236}">
                    <a16:creationId xmlns:a16="http://schemas.microsoft.com/office/drawing/2014/main" id="{CA588E42-8CEA-4AE9-817B-832A5BE8861E}"/>
                  </a:ext>
                </a:extLst>
              </p:cNvPr>
              <p:cNvSpPr txBox="1"/>
              <p:nvPr/>
            </p:nvSpPr>
            <p:spPr>
              <a:xfrm>
                <a:off x="6478370" y="2494684"/>
                <a:ext cx="304948" cy="202363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97" dirty="0">
                    <a:latin typeface="+mj-lt"/>
                  </a:rPr>
                  <a:t>HOV Lanes</a:t>
                </a:r>
                <a:endParaRPr lang="en-US" sz="353" i="1" dirty="0">
                  <a:latin typeface="+mj-lt"/>
                </a:endParaRPr>
              </a:p>
            </p:txBody>
          </p:sp>
          <p:sp>
            <p:nvSpPr>
              <p:cNvPr id="552" name="TextBox 551">
                <a:extLst>
                  <a:ext uri="{FF2B5EF4-FFF2-40B4-BE49-F238E27FC236}">
                    <a16:creationId xmlns:a16="http://schemas.microsoft.com/office/drawing/2014/main" id="{A8F984C5-FE4C-493A-9878-64D622FA40B8}"/>
                  </a:ext>
                </a:extLst>
              </p:cNvPr>
              <p:cNvSpPr txBox="1"/>
              <p:nvPr/>
            </p:nvSpPr>
            <p:spPr>
              <a:xfrm>
                <a:off x="5270979" y="2488200"/>
                <a:ext cx="304948" cy="202363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397" dirty="0">
                    <a:latin typeface="+mj-lt"/>
                  </a:rPr>
                  <a:t>HOV Lanes</a:t>
                </a:r>
                <a:endParaRPr lang="en-US" sz="353" i="1" dirty="0">
                  <a:latin typeface="+mj-lt"/>
                </a:endParaRPr>
              </a:p>
            </p:txBody>
          </p:sp>
        </p:grp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9E22661A-C0B0-4ACA-BF7D-8459DE6999AD}"/>
                </a:ext>
              </a:extLst>
            </p:cNvPr>
            <p:cNvSpPr txBox="1"/>
            <p:nvPr/>
          </p:nvSpPr>
          <p:spPr>
            <a:xfrm rot="5400000">
              <a:off x="7855180" y="1477814"/>
              <a:ext cx="524503" cy="18288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500" dirty="0">
                  <a:latin typeface="+mj-lt"/>
                  <a:cs typeface="Calibri" pitchFamily="34" charset="0"/>
                </a:rPr>
                <a:t>Match Line 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145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6424B-6291-474F-8178-4CF7A9C8A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95-Express Segment 1 (Phase 1)</a:t>
            </a:r>
            <a:br>
              <a:rPr lang="en-US" dirty="0"/>
            </a:br>
            <a:r>
              <a:rPr lang="en-US" dirty="0"/>
              <a:t>Peak Period Toll Rate Trends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D59A996-EBD0-42C2-AE25-B0FC664A8B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27" r="16007"/>
          <a:stretch/>
        </p:blipFill>
        <p:spPr>
          <a:xfrm>
            <a:off x="6372162" y="1344613"/>
            <a:ext cx="2552700" cy="2552700"/>
          </a:xfrm>
          <a:prstGeom prst="rect">
            <a:avLst/>
          </a:prstGeom>
          <a:ln w="6350">
            <a:solidFill>
              <a:schemeClr val="tx1"/>
            </a:solidFill>
          </a:ln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25CAE3-9886-4484-B272-E76D64043D69}"/>
              </a:ext>
            </a:extLst>
          </p:cNvPr>
          <p:cNvSpPr txBox="1"/>
          <p:nvPr/>
        </p:nvSpPr>
        <p:spPr>
          <a:xfrm>
            <a:off x="285286" y="4862171"/>
            <a:ext cx="3841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Source: FDOT SunGuide 95 Express Monthly Operations Reports</a:t>
            </a:r>
          </a:p>
        </p:txBody>
      </p:sp>
      <p:graphicFrame>
        <p:nvGraphicFramePr>
          <p:cNvPr id="60" name="Chart 59">
            <a:extLst>
              <a:ext uri="{FF2B5EF4-FFF2-40B4-BE49-F238E27FC236}">
                <a16:creationId xmlns:a16="http://schemas.microsoft.com/office/drawing/2014/main" id="{FBAEE880-4EAD-4427-B825-7072F816D7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9188015"/>
              </p:ext>
            </p:extLst>
          </p:nvPr>
        </p:nvGraphicFramePr>
        <p:xfrm>
          <a:off x="533716" y="1081055"/>
          <a:ext cx="5742410" cy="3541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C2B9982-5958-4E77-BE23-E1A2A894BE37}"/>
              </a:ext>
            </a:extLst>
          </p:cNvPr>
          <p:cNvCxnSpPr>
            <a:cxnSpLocks/>
          </p:cNvCxnSpPr>
          <p:nvPr/>
        </p:nvCxnSpPr>
        <p:spPr>
          <a:xfrm flipH="1">
            <a:off x="3951210" y="1459553"/>
            <a:ext cx="1972" cy="271326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BADAAB4-7207-47B2-B02D-14AD09975E3F}"/>
              </a:ext>
            </a:extLst>
          </p:cNvPr>
          <p:cNvCxnSpPr>
            <a:cxnSpLocks/>
          </p:cNvCxnSpPr>
          <p:nvPr/>
        </p:nvCxnSpPr>
        <p:spPr>
          <a:xfrm>
            <a:off x="6129997" y="1422968"/>
            <a:ext cx="0" cy="253432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211EC59-1B67-40D4-B60A-351E6CDA04A7}"/>
              </a:ext>
            </a:extLst>
          </p:cNvPr>
          <p:cNvCxnSpPr>
            <a:cxnSpLocks/>
          </p:cNvCxnSpPr>
          <p:nvPr/>
        </p:nvCxnSpPr>
        <p:spPr>
          <a:xfrm flipH="1">
            <a:off x="3951210" y="1587121"/>
            <a:ext cx="2178787" cy="0"/>
          </a:xfrm>
          <a:prstGeom prst="line">
            <a:avLst/>
          </a:prstGeom>
          <a:ln w="12700">
            <a:solidFill>
              <a:srgbClr val="C00000"/>
            </a:solidFill>
            <a:headEnd type="stealth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8EE741FC-8A8C-420E-96D8-9891AF29C2F4}"/>
              </a:ext>
            </a:extLst>
          </p:cNvPr>
          <p:cNvSpPr txBox="1"/>
          <p:nvPr/>
        </p:nvSpPr>
        <p:spPr>
          <a:xfrm>
            <a:off x="4061082" y="1211756"/>
            <a:ext cx="1952779" cy="422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000" b="1" dirty="0">
                <a:solidFill>
                  <a:srgbClr val="C00000"/>
                </a:solidFill>
              </a:rPr>
              <a:t>NB PM Peak Rates Frequently Hit</a:t>
            </a:r>
            <a:br>
              <a:rPr lang="en-US" sz="1000" b="1" dirty="0">
                <a:solidFill>
                  <a:srgbClr val="C00000"/>
                </a:solidFill>
              </a:rPr>
            </a:br>
            <a:r>
              <a:rPr lang="en-US" sz="1000" b="1" dirty="0">
                <a:solidFill>
                  <a:srgbClr val="C00000"/>
                </a:solidFill>
              </a:rPr>
              <a:t>Max Toll of $10.50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B150330-505C-4386-A210-7E36ACD21E04}"/>
              </a:ext>
            </a:extLst>
          </p:cNvPr>
          <p:cNvGrpSpPr/>
          <p:nvPr/>
        </p:nvGrpSpPr>
        <p:grpSpPr>
          <a:xfrm>
            <a:off x="1317941" y="1244298"/>
            <a:ext cx="1775690" cy="433522"/>
            <a:chOff x="1900571" y="2052470"/>
            <a:chExt cx="1775690" cy="433522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607653B-7DFC-4259-B80A-476A0EEB6AF4}"/>
                </a:ext>
              </a:extLst>
            </p:cNvPr>
            <p:cNvSpPr/>
            <p:nvPr/>
          </p:nvSpPr>
          <p:spPr>
            <a:xfrm>
              <a:off x="1900571" y="2052470"/>
              <a:ext cx="1775690" cy="4335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1" name="Line 79">
              <a:extLst>
                <a:ext uri="{FF2B5EF4-FFF2-40B4-BE49-F238E27FC236}">
                  <a16:creationId xmlns:a16="http://schemas.microsoft.com/office/drawing/2014/main" id="{5A25E816-B822-49AD-B461-32A67DC404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9836" y="2178907"/>
              <a:ext cx="259153" cy="0"/>
            </a:xfrm>
            <a:prstGeom prst="line">
              <a:avLst/>
            </a:prstGeom>
            <a:noFill/>
            <a:ln w="34925" cap="rnd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2" name="Line 79">
              <a:extLst>
                <a:ext uri="{FF2B5EF4-FFF2-40B4-BE49-F238E27FC236}">
                  <a16:creationId xmlns:a16="http://schemas.microsoft.com/office/drawing/2014/main" id="{F35A822D-89F6-4770-A6AA-CC3783ABF9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9836" y="2350574"/>
              <a:ext cx="259153" cy="0"/>
            </a:xfrm>
            <a:prstGeom prst="line">
              <a:avLst/>
            </a:prstGeom>
            <a:noFill/>
            <a:ln w="34925" cap="rnd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3" name="Rectangle 80">
              <a:extLst>
                <a:ext uri="{FF2B5EF4-FFF2-40B4-BE49-F238E27FC236}">
                  <a16:creationId xmlns:a16="http://schemas.microsoft.com/office/drawing/2014/main" id="{249FE76C-4868-4A68-A22C-E1A012DB7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7501" y="2279302"/>
              <a:ext cx="1224165" cy="154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AM Peak - Southbound</a:t>
              </a:r>
            </a:p>
          </p:txBody>
        </p:sp>
        <p:sp>
          <p:nvSpPr>
            <p:cNvPr id="74" name="Rectangle 82">
              <a:extLst>
                <a:ext uri="{FF2B5EF4-FFF2-40B4-BE49-F238E27FC236}">
                  <a16:creationId xmlns:a16="http://schemas.microsoft.com/office/drawing/2014/main" id="{FEF8E82D-5EEA-4DE6-A654-DD4E98EFD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7501" y="2112393"/>
              <a:ext cx="1215097" cy="154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PM Peak - Northbound</a:t>
              </a:r>
            </a:p>
          </p:txBody>
        </p:sp>
      </p:grp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4CE39B6-9DAD-45A3-A60C-BA657CDA96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4857428"/>
            <a:ext cx="586740" cy="258659"/>
          </a:xfrm>
        </p:spPr>
        <p:txBody>
          <a:bodyPr/>
          <a:lstStyle/>
          <a:p>
            <a:r>
              <a:rPr lang="en-US" b="1" dirty="0"/>
              <a:t>  </a:t>
            </a:r>
            <a:fld id="{75472711-4FCB-2141-A321-C0607E714264}" type="slidenum">
              <a:rPr lang="en-US" b="1" smtClean="0"/>
              <a:pPr/>
              <a:t>5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743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596523559"/>
              </p:ext>
            </p:extLst>
          </p:nvPr>
        </p:nvGraphicFramePr>
        <p:xfrm>
          <a:off x="1286531" y="1198855"/>
          <a:ext cx="6297060" cy="3614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880EFDDA-42F6-4849-ACC4-5998E2829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196255"/>
            <a:ext cx="8178800" cy="114486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Trend in Average Peak Period Speeds</a:t>
            </a:r>
            <a:br>
              <a:rPr lang="en-US" dirty="0"/>
            </a:br>
            <a:r>
              <a:rPr lang="en-US" dirty="0"/>
              <a:t>General Purpose (GP) Lanes</a:t>
            </a:r>
            <a:br>
              <a:rPr lang="en-US" dirty="0"/>
            </a:br>
            <a:r>
              <a:rPr lang="en-US" sz="2000" dirty="0"/>
              <a:t>95-Express Phase 1 - 6-Month Moving Average</a:t>
            </a:r>
            <a:endParaRPr lang="en-US" dirty="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26A1ECD-E559-48D5-873F-052150446221}"/>
              </a:ext>
            </a:extLst>
          </p:cNvPr>
          <p:cNvCxnSpPr>
            <a:cxnSpLocks/>
          </p:cNvCxnSpPr>
          <p:nvPr/>
        </p:nvCxnSpPr>
        <p:spPr>
          <a:xfrm>
            <a:off x="1975466" y="3727132"/>
            <a:ext cx="5470327" cy="0"/>
          </a:xfrm>
          <a:prstGeom prst="line">
            <a:avLst/>
          </a:prstGeom>
          <a:ln w="34925">
            <a:solidFill>
              <a:schemeClr val="tx1"/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39E615A-7076-4C18-8EB3-A4D70AECF932}"/>
              </a:ext>
            </a:extLst>
          </p:cNvPr>
          <p:cNvGrpSpPr/>
          <p:nvPr/>
        </p:nvGrpSpPr>
        <p:grpSpPr>
          <a:xfrm>
            <a:off x="6148394" y="1479426"/>
            <a:ext cx="1263302" cy="560495"/>
            <a:chOff x="3074211" y="4208005"/>
            <a:chExt cx="1684402" cy="74732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DF59D40-3B1E-4C40-981D-65CAF05ADD32}"/>
                </a:ext>
              </a:extLst>
            </p:cNvPr>
            <p:cNvSpPr/>
            <p:nvPr/>
          </p:nvSpPr>
          <p:spPr>
            <a:xfrm>
              <a:off x="3074211" y="4208005"/>
              <a:ext cx="1684402" cy="7473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8" name="Line 79">
              <a:extLst>
                <a:ext uri="{FF2B5EF4-FFF2-40B4-BE49-F238E27FC236}">
                  <a16:creationId xmlns:a16="http://schemas.microsoft.com/office/drawing/2014/main" id="{36830CA2-EB80-4F5D-9212-A0A73F5EC0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4799" y="4360816"/>
              <a:ext cx="319871" cy="0"/>
            </a:xfrm>
            <a:prstGeom prst="line">
              <a:avLst/>
            </a:prstGeom>
            <a:noFill/>
            <a:ln w="38100" cap="rnd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9" name="Rectangle 80">
              <a:extLst>
                <a:ext uri="{FF2B5EF4-FFF2-40B4-BE49-F238E27FC236}">
                  <a16:creationId xmlns:a16="http://schemas.microsoft.com/office/drawing/2014/main" id="{6F7B1104-63F4-431F-918B-F4F6D66CE4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6715" y="4273496"/>
              <a:ext cx="696772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25">
                  <a:solidFill>
                    <a:srgbClr val="000000"/>
                  </a:solidFill>
                  <a:latin typeface="Calibri" panose="020F0502020204030204" pitchFamily="34" charset="0"/>
                </a:rPr>
                <a:t>GP Lanes SB</a:t>
              </a:r>
            </a:p>
          </p:txBody>
        </p:sp>
        <p:sp>
          <p:nvSpPr>
            <p:cNvPr id="50" name="Rectangle 82">
              <a:extLst>
                <a:ext uri="{FF2B5EF4-FFF2-40B4-BE49-F238E27FC236}">
                  <a16:creationId xmlns:a16="http://schemas.microsoft.com/office/drawing/2014/main" id="{23DC024A-466A-4876-8C55-9F151F196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6715" y="4444492"/>
              <a:ext cx="724557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25">
                  <a:solidFill>
                    <a:srgbClr val="000000"/>
                  </a:solidFill>
                  <a:latin typeface="Calibri" panose="020F0502020204030204" pitchFamily="34" charset="0"/>
                </a:rPr>
                <a:t>GP Lanes NB</a:t>
              </a:r>
            </a:p>
          </p:txBody>
        </p:sp>
        <p:sp>
          <p:nvSpPr>
            <p:cNvPr id="51" name="Rectangle 84">
              <a:extLst>
                <a:ext uri="{FF2B5EF4-FFF2-40B4-BE49-F238E27FC236}">
                  <a16:creationId xmlns:a16="http://schemas.microsoft.com/office/drawing/2014/main" id="{3F66094E-C857-4B0B-AA2A-3BF8968C5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6715" y="4646411"/>
              <a:ext cx="1141338" cy="259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75000"/>
                </a:lnSpc>
              </a:pPr>
              <a:r>
                <a:rPr lang="en-US" altLang="en-US" sz="825" dirty="0">
                  <a:solidFill>
                    <a:srgbClr val="000000"/>
                  </a:solidFill>
                  <a:latin typeface="Calibri" panose="020F0502020204030204" pitchFamily="34" charset="0"/>
                </a:rPr>
                <a:t>NB GP Lanes Before</a:t>
              </a:r>
              <a:br>
                <a:rPr lang="en-US" altLang="en-US" sz="825" dirty="0">
                  <a:solidFill>
                    <a:srgbClr val="000000"/>
                  </a:solidFill>
                  <a:latin typeface="Calibri" panose="020F0502020204030204" pitchFamily="34" charset="0"/>
                </a:rPr>
              </a:br>
              <a:r>
                <a:rPr lang="en-US" altLang="en-US" sz="825" dirty="0">
                  <a:solidFill>
                    <a:srgbClr val="000000"/>
                  </a:solidFill>
                  <a:latin typeface="Calibri" panose="020F0502020204030204" pitchFamily="34" charset="0"/>
                </a:rPr>
                <a:t>Express Lanes</a:t>
              </a:r>
            </a:p>
          </p:txBody>
        </p:sp>
        <p:sp>
          <p:nvSpPr>
            <p:cNvPr id="52" name="Line 79">
              <a:extLst>
                <a:ext uri="{FF2B5EF4-FFF2-40B4-BE49-F238E27FC236}">
                  <a16:creationId xmlns:a16="http://schemas.microsoft.com/office/drawing/2014/main" id="{F5090DBF-95E9-4BA1-947D-E64D7308F8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4799" y="4530437"/>
              <a:ext cx="319871" cy="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srgbClr val="000000"/>
                </a:solidFill>
                <a:latin typeface="Calibri"/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6A9C0D0-0A09-43BE-B13B-BCF7BB084202}"/>
                </a:ext>
              </a:extLst>
            </p:cNvPr>
            <p:cNvCxnSpPr>
              <a:cxnSpLocks/>
            </p:cNvCxnSpPr>
            <p:nvPr/>
          </p:nvCxnSpPr>
          <p:spPr>
            <a:xfrm>
              <a:off x="3178400" y="4703893"/>
              <a:ext cx="312513" cy="0"/>
            </a:xfrm>
            <a:prstGeom prst="line">
              <a:avLst/>
            </a:prstGeom>
            <a:ln w="34925">
              <a:solidFill>
                <a:schemeClr val="tx1"/>
              </a:solidFill>
              <a:prstDash val="sys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3C2B5571-0A0D-4A8D-83C9-7D758667ED55}"/>
              </a:ext>
            </a:extLst>
          </p:cNvPr>
          <p:cNvSpPr txBox="1"/>
          <p:nvPr/>
        </p:nvSpPr>
        <p:spPr>
          <a:xfrm>
            <a:off x="285286" y="4862171"/>
            <a:ext cx="3841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Source: FDOT SunGuide 95 Express Monthly Operations Reports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E4ABCD2-D7BB-44FB-B82E-62320649C262}"/>
              </a:ext>
            </a:extLst>
          </p:cNvPr>
          <p:cNvGrpSpPr/>
          <p:nvPr/>
        </p:nvGrpSpPr>
        <p:grpSpPr>
          <a:xfrm>
            <a:off x="1999911" y="4459611"/>
            <a:ext cx="5577540" cy="338328"/>
            <a:chOff x="2624669" y="5489113"/>
            <a:chExt cx="7415478" cy="492837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6A3B8861-148A-4C36-AE7C-F22B7A0F3B52}"/>
                </a:ext>
              </a:extLst>
            </p:cNvPr>
            <p:cNvCxnSpPr>
              <a:cxnSpLocks/>
            </p:cNvCxnSpPr>
            <p:nvPr/>
          </p:nvCxnSpPr>
          <p:spPr>
            <a:xfrm>
              <a:off x="9569017" y="5907620"/>
              <a:ext cx="380607" cy="0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stealth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6B94752-1845-4814-AC4A-694FD11A5E90}"/>
                </a:ext>
              </a:extLst>
            </p:cNvPr>
            <p:cNvSpPr txBox="1"/>
            <p:nvPr/>
          </p:nvSpPr>
          <p:spPr>
            <a:xfrm>
              <a:off x="9566940" y="5549219"/>
              <a:ext cx="47320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/>
              <a:r>
                <a:rPr lang="en-US" sz="1100" dirty="0">
                  <a:solidFill>
                    <a:srgbClr val="000000"/>
                  </a:solidFill>
                  <a:latin typeface="Calibri"/>
                </a:rPr>
                <a:t>2018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13F9BC6E-86C4-458B-8351-962AAD25AE4E}"/>
                </a:ext>
              </a:extLst>
            </p:cNvPr>
            <p:cNvGrpSpPr/>
            <p:nvPr/>
          </p:nvGrpSpPr>
          <p:grpSpPr>
            <a:xfrm>
              <a:off x="2624669" y="5489113"/>
              <a:ext cx="6948540" cy="492837"/>
              <a:chOff x="2624668" y="5489113"/>
              <a:chExt cx="7550073" cy="492837"/>
            </a:xfrm>
          </p:grpSpPr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CD81002A-BF8B-4C6A-81C0-C6F5193FE1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24668" y="5907671"/>
                <a:ext cx="1519615" cy="0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headEnd type="stealth" w="lg" len="lg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0D1B082B-1B96-451F-B31D-5FB19BB1E7D9}"/>
                  </a:ext>
                </a:extLst>
              </p:cNvPr>
              <p:cNvCxnSpPr/>
              <p:nvPr/>
            </p:nvCxnSpPr>
            <p:spPr>
              <a:xfrm>
                <a:off x="2632383" y="5489113"/>
                <a:ext cx="0" cy="492837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5A9F05AA-F220-42FC-B666-83BA7B7E2434}"/>
                  </a:ext>
                </a:extLst>
              </p:cNvPr>
              <p:cNvCxnSpPr/>
              <p:nvPr/>
            </p:nvCxnSpPr>
            <p:spPr>
              <a:xfrm>
                <a:off x="5649511" y="5489113"/>
                <a:ext cx="0" cy="492837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42940406-25D8-46FA-A257-5F3C85CCB92F}"/>
                  </a:ext>
                </a:extLst>
              </p:cNvPr>
              <p:cNvCxnSpPr/>
              <p:nvPr/>
            </p:nvCxnSpPr>
            <p:spPr>
              <a:xfrm>
                <a:off x="4144248" y="5489113"/>
                <a:ext cx="0" cy="492837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045D3BF6-7A55-4E90-BA44-7C19D6EC3DE6}"/>
                  </a:ext>
                </a:extLst>
              </p:cNvPr>
              <p:cNvCxnSpPr/>
              <p:nvPr/>
            </p:nvCxnSpPr>
            <p:spPr>
              <a:xfrm>
                <a:off x="8666826" y="5489113"/>
                <a:ext cx="0" cy="492837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EF1B7D70-3131-4DD6-AAE8-D57AD30EA86D}"/>
                  </a:ext>
                </a:extLst>
              </p:cNvPr>
              <p:cNvCxnSpPr/>
              <p:nvPr/>
            </p:nvCxnSpPr>
            <p:spPr>
              <a:xfrm>
                <a:off x="7158818" y="5489113"/>
                <a:ext cx="0" cy="492837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9BB004EA-6124-4DC7-A63C-817A7B4FC6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37704" y="5907671"/>
                <a:ext cx="1509747" cy="0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headEnd type="stealth" w="lg" len="lg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83601545-603E-4E03-9D6E-0ACEC71CD5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0873" y="5907671"/>
                <a:ext cx="1513036" cy="0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headEnd type="stealth" w="lg" len="lg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B4CBC1C2-701A-4A19-A86F-47E26F2007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50619" y="5907671"/>
                <a:ext cx="1519615" cy="0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headEnd type="stealth" w="lg" len="lg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24BCC59-8650-45F5-B5FB-A447B789D753}"/>
                  </a:ext>
                </a:extLst>
              </p:cNvPr>
              <p:cNvSpPr txBox="1"/>
              <p:nvPr/>
            </p:nvSpPr>
            <p:spPr>
              <a:xfrm>
                <a:off x="7745854" y="5539044"/>
                <a:ext cx="47320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:r>
                  <a:rPr lang="en-US" sz="1100" dirty="0">
                    <a:solidFill>
                      <a:srgbClr val="000000"/>
                    </a:solidFill>
                    <a:latin typeface="Calibri"/>
                  </a:rPr>
                  <a:t>2016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8A94DC0-4D76-45ED-8602-4A63E78F4E54}"/>
                  </a:ext>
                </a:extLst>
              </p:cNvPr>
              <p:cNvSpPr txBox="1"/>
              <p:nvPr/>
            </p:nvSpPr>
            <p:spPr>
              <a:xfrm>
                <a:off x="4659706" y="5540664"/>
                <a:ext cx="47320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:r>
                  <a:rPr lang="en-US" sz="1100" dirty="0">
                    <a:solidFill>
                      <a:srgbClr val="000000"/>
                    </a:solidFill>
                    <a:latin typeface="Calibri"/>
                  </a:rPr>
                  <a:t>2014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8F9939C-9A0F-44B1-9529-C4A2AD5FBF01}"/>
                  </a:ext>
                </a:extLst>
              </p:cNvPr>
              <p:cNvSpPr txBox="1"/>
              <p:nvPr/>
            </p:nvSpPr>
            <p:spPr>
              <a:xfrm>
                <a:off x="3140274" y="5540664"/>
                <a:ext cx="47320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:r>
                  <a:rPr lang="en-US" sz="1100" dirty="0">
                    <a:solidFill>
                      <a:srgbClr val="000000"/>
                    </a:solidFill>
                    <a:latin typeface="Calibri"/>
                  </a:rPr>
                  <a:t>2013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45C6A4D-A239-4056-9D70-0E7C72370637}"/>
                  </a:ext>
                </a:extLst>
              </p:cNvPr>
              <p:cNvSpPr txBox="1"/>
              <p:nvPr/>
            </p:nvSpPr>
            <p:spPr>
              <a:xfrm>
                <a:off x="6167682" y="5539044"/>
                <a:ext cx="47320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:r>
                  <a:rPr lang="en-US" sz="1100" dirty="0">
                    <a:solidFill>
                      <a:srgbClr val="000000"/>
                    </a:solidFill>
                    <a:latin typeface="Calibri"/>
                  </a:rPr>
                  <a:t>2015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831FF40-62EB-4E23-AB53-49CE5871060D}"/>
                  </a:ext>
                </a:extLst>
              </p:cNvPr>
              <p:cNvSpPr txBox="1"/>
              <p:nvPr/>
            </p:nvSpPr>
            <p:spPr>
              <a:xfrm>
                <a:off x="9186832" y="5548294"/>
                <a:ext cx="47320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:r>
                  <a:rPr lang="en-US" sz="1100" dirty="0">
                    <a:solidFill>
                      <a:srgbClr val="000000"/>
                    </a:solidFill>
                    <a:latin typeface="Calibri"/>
                  </a:rPr>
                  <a:t>2017</a:t>
                </a:r>
              </a:p>
            </p:txBody>
          </p: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3288092B-A057-4885-8757-0255DCD667B1}"/>
                  </a:ext>
                </a:extLst>
              </p:cNvPr>
              <p:cNvCxnSpPr/>
              <p:nvPr/>
            </p:nvCxnSpPr>
            <p:spPr>
              <a:xfrm>
                <a:off x="10171340" y="5489113"/>
                <a:ext cx="0" cy="492837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B52F2B03-00D8-4939-8EC6-EA376DD066F9}"/>
                  </a:ext>
                </a:extLst>
              </p:cNvPr>
              <p:cNvCxnSpPr/>
              <p:nvPr/>
            </p:nvCxnSpPr>
            <p:spPr>
              <a:xfrm>
                <a:off x="10171333" y="5489113"/>
                <a:ext cx="0" cy="492837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1042270A-C3CC-4FAB-9984-8775528F9B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55126" y="5907671"/>
                <a:ext cx="1519615" cy="0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headEnd type="stealth" w="lg" len="lg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Slide Number Placeholder 4">
            <a:extLst>
              <a:ext uri="{FF2B5EF4-FFF2-40B4-BE49-F238E27FC236}">
                <a16:creationId xmlns:a16="http://schemas.microsoft.com/office/drawing/2014/main" id="{2F93DD72-8E6F-4D46-8430-3D6C542FC1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4208" y="4845364"/>
            <a:ext cx="586740" cy="258659"/>
          </a:xfrm>
        </p:spPr>
        <p:txBody>
          <a:bodyPr/>
          <a:lstStyle/>
          <a:p>
            <a:r>
              <a:rPr lang="en-US" b="1" dirty="0"/>
              <a:t>  </a:t>
            </a:r>
            <a:fld id="{75472711-4FCB-2141-A321-C0607E714264}" type="slidenum">
              <a:rPr lang="en-US" b="1" smtClean="0"/>
              <a:pPr/>
              <a:t>6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6562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473315050"/>
              </p:ext>
            </p:extLst>
          </p:nvPr>
        </p:nvGraphicFramePr>
        <p:xfrm>
          <a:off x="1286531" y="1266711"/>
          <a:ext cx="6297060" cy="3614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1" name="Straight Arrow Connector 40"/>
          <p:cNvCxnSpPr>
            <a:cxnSpLocks/>
          </p:cNvCxnSpPr>
          <p:nvPr/>
        </p:nvCxnSpPr>
        <p:spPr>
          <a:xfrm>
            <a:off x="7221171" y="4706704"/>
            <a:ext cx="285456" cy="0"/>
          </a:xfrm>
          <a:prstGeom prst="straightConnector1">
            <a:avLst/>
          </a:prstGeom>
          <a:ln w="6350">
            <a:solidFill>
              <a:schemeClr val="tx1"/>
            </a:solidFill>
            <a:headEnd type="stealth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35C96455-0EF8-44C2-B73A-2D705DCCEEB9}"/>
              </a:ext>
            </a:extLst>
          </p:cNvPr>
          <p:cNvGrpSpPr/>
          <p:nvPr/>
        </p:nvGrpSpPr>
        <p:grpSpPr>
          <a:xfrm>
            <a:off x="2008144" y="4505513"/>
            <a:ext cx="5596524" cy="231999"/>
            <a:chOff x="2624668" y="5422641"/>
            <a:chExt cx="8166548" cy="559309"/>
          </a:xfrm>
        </p:grpSpPr>
        <p:cxnSp>
          <p:nvCxnSpPr>
            <p:cNvPr id="7" name="Straight Arrow Connector 6"/>
            <p:cNvCxnSpPr>
              <a:cxnSpLocks/>
            </p:cNvCxnSpPr>
            <p:nvPr/>
          </p:nvCxnSpPr>
          <p:spPr>
            <a:xfrm>
              <a:off x="2624668" y="5907671"/>
              <a:ext cx="1519615" cy="0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stealth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632383" y="5489113"/>
              <a:ext cx="0" cy="492837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72675" y="5489112"/>
              <a:ext cx="0" cy="492838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144248" y="5489113"/>
              <a:ext cx="0" cy="492837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715472" y="5485390"/>
              <a:ext cx="0" cy="492838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18C315F-824E-4726-BE62-E0BB40ECD3D5}"/>
                </a:ext>
              </a:extLst>
            </p:cNvPr>
            <p:cNvCxnSpPr/>
            <p:nvPr/>
          </p:nvCxnSpPr>
          <p:spPr>
            <a:xfrm>
              <a:off x="7193561" y="5489112"/>
              <a:ext cx="0" cy="492838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cxnSpLocks/>
            </p:cNvCxnSpPr>
            <p:nvPr/>
          </p:nvCxnSpPr>
          <p:spPr>
            <a:xfrm flipV="1">
              <a:off x="4137703" y="5907670"/>
              <a:ext cx="1531565" cy="2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stealth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cxnSpLocks/>
            </p:cNvCxnSpPr>
            <p:nvPr/>
          </p:nvCxnSpPr>
          <p:spPr>
            <a:xfrm>
              <a:off x="5672675" y="5907670"/>
              <a:ext cx="1520886" cy="2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stealth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cxnSpLocks/>
            </p:cNvCxnSpPr>
            <p:nvPr/>
          </p:nvCxnSpPr>
          <p:spPr>
            <a:xfrm flipV="1">
              <a:off x="7193561" y="5907673"/>
              <a:ext cx="1520885" cy="2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stealth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692227" y="5430344"/>
              <a:ext cx="574088" cy="292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342900"/>
              <a:r>
                <a:rPr lang="en-US" sz="825">
                  <a:solidFill>
                    <a:srgbClr val="000000"/>
                  </a:solidFill>
                  <a:latin typeface="Calibri"/>
                </a:rPr>
                <a:t>2016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06080" y="5431959"/>
              <a:ext cx="574088" cy="292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342900"/>
              <a:r>
                <a:rPr lang="en-US" sz="825">
                  <a:solidFill>
                    <a:srgbClr val="000000"/>
                  </a:solidFill>
                  <a:latin typeface="Calibri"/>
                </a:rPr>
                <a:t>2014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86648" y="5431957"/>
              <a:ext cx="574088" cy="292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342900"/>
              <a:r>
                <a:rPr lang="en-US" sz="825" dirty="0">
                  <a:solidFill>
                    <a:srgbClr val="000000"/>
                  </a:solidFill>
                  <a:latin typeface="Calibri"/>
                </a:rPr>
                <a:t>2013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114057" y="5430339"/>
              <a:ext cx="574088" cy="292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342900"/>
              <a:r>
                <a:rPr lang="en-US" sz="825">
                  <a:solidFill>
                    <a:srgbClr val="000000"/>
                  </a:solidFill>
                  <a:latin typeface="Calibri"/>
                </a:rPr>
                <a:t>2015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B8B470A-DEDE-4876-82E1-D860A0005376}"/>
                </a:ext>
              </a:extLst>
            </p:cNvPr>
            <p:cNvSpPr txBox="1"/>
            <p:nvPr/>
          </p:nvSpPr>
          <p:spPr>
            <a:xfrm>
              <a:off x="9129359" y="5431959"/>
              <a:ext cx="574088" cy="292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342900"/>
              <a:r>
                <a:rPr lang="en-US" sz="825" dirty="0">
                  <a:solidFill>
                    <a:srgbClr val="000000"/>
                  </a:solidFill>
                  <a:latin typeface="Calibri"/>
                </a:rPr>
                <a:t>2017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8F6103F-E6D6-48A0-8790-F3BB23612AE1}"/>
                </a:ext>
              </a:extLst>
            </p:cNvPr>
            <p:cNvCxnSpPr/>
            <p:nvPr/>
          </p:nvCxnSpPr>
          <p:spPr>
            <a:xfrm>
              <a:off x="10232186" y="5477924"/>
              <a:ext cx="0" cy="492838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77E29B61-7184-468D-A00E-3FA12DAD6365}"/>
                </a:ext>
              </a:extLst>
            </p:cNvPr>
            <p:cNvCxnSpPr>
              <a:cxnSpLocks/>
            </p:cNvCxnSpPr>
            <p:nvPr/>
          </p:nvCxnSpPr>
          <p:spPr>
            <a:xfrm>
              <a:off x="8715472" y="5907670"/>
              <a:ext cx="1519615" cy="0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stealth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41BCF7F-524F-499A-8DEB-6E98A52C76A3}"/>
                </a:ext>
              </a:extLst>
            </p:cNvPr>
            <p:cNvSpPr txBox="1"/>
            <p:nvPr/>
          </p:nvSpPr>
          <p:spPr>
            <a:xfrm>
              <a:off x="10212982" y="5422641"/>
              <a:ext cx="578234" cy="5286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342900"/>
              <a:r>
                <a:rPr lang="en-US" sz="825" dirty="0">
                  <a:solidFill>
                    <a:srgbClr val="000000"/>
                  </a:solidFill>
                  <a:latin typeface="Calibri"/>
                </a:rPr>
                <a:t>2018</a:t>
              </a:r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67A4E91-836A-47DE-986A-DCA4A9904833}"/>
              </a:ext>
            </a:extLst>
          </p:cNvPr>
          <p:cNvCxnSpPr/>
          <p:nvPr/>
        </p:nvCxnSpPr>
        <p:spPr>
          <a:xfrm>
            <a:off x="1982327" y="3239773"/>
            <a:ext cx="5462888" cy="0"/>
          </a:xfrm>
          <a:prstGeom prst="line">
            <a:avLst/>
          </a:prstGeom>
          <a:ln w="444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3057A8C-E20D-458D-81F6-1D3363AACCC0}"/>
              </a:ext>
            </a:extLst>
          </p:cNvPr>
          <p:cNvCxnSpPr/>
          <p:nvPr/>
        </p:nvCxnSpPr>
        <p:spPr>
          <a:xfrm>
            <a:off x="1982327" y="3599497"/>
            <a:ext cx="5462888" cy="0"/>
          </a:xfrm>
          <a:prstGeom prst="line">
            <a:avLst/>
          </a:prstGeom>
          <a:ln w="44450">
            <a:solidFill>
              <a:schemeClr val="bg2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C371616-8DCE-44DB-9304-338CB430200B}"/>
              </a:ext>
            </a:extLst>
          </p:cNvPr>
          <p:cNvGrpSpPr/>
          <p:nvPr/>
        </p:nvGrpSpPr>
        <p:grpSpPr>
          <a:xfrm>
            <a:off x="2008144" y="3702570"/>
            <a:ext cx="2274813" cy="580665"/>
            <a:chOff x="2813946" y="4393228"/>
            <a:chExt cx="3033084" cy="87584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DAE2674-BC15-4DD1-8879-9A5D64DB84CB}"/>
                </a:ext>
              </a:extLst>
            </p:cNvPr>
            <p:cNvSpPr/>
            <p:nvPr/>
          </p:nvSpPr>
          <p:spPr>
            <a:xfrm>
              <a:off x="2813946" y="4393228"/>
              <a:ext cx="3033084" cy="875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/>
              <a:endParaRPr lang="en-US" sz="75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5" name="Rectangle 80">
              <a:extLst>
                <a:ext uri="{FF2B5EF4-FFF2-40B4-BE49-F238E27FC236}">
                  <a16:creationId xmlns:a16="http://schemas.microsoft.com/office/drawing/2014/main" id="{A76B6FCD-20B4-4535-B040-A8C178688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8474" y="4453334"/>
              <a:ext cx="1211871" cy="174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50">
                  <a:solidFill>
                    <a:srgbClr val="000000"/>
                  </a:solidFill>
                  <a:latin typeface="Calibri" panose="020F0502020204030204" pitchFamily="34" charset="0"/>
                </a:rPr>
                <a:t>AM Peak - Southbound</a:t>
              </a:r>
            </a:p>
          </p:txBody>
        </p:sp>
        <p:sp>
          <p:nvSpPr>
            <p:cNvPr id="56" name="Rectangle 82">
              <a:extLst>
                <a:ext uri="{FF2B5EF4-FFF2-40B4-BE49-F238E27FC236}">
                  <a16:creationId xmlns:a16="http://schemas.microsoft.com/office/drawing/2014/main" id="{356959C2-BF37-4442-BA62-227AD2749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8474" y="4640989"/>
              <a:ext cx="1203321" cy="174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50">
                  <a:solidFill>
                    <a:srgbClr val="000000"/>
                  </a:solidFill>
                  <a:latin typeface="Calibri" panose="020F0502020204030204" pitchFamily="34" charset="0"/>
                </a:rPr>
                <a:t>PM Peak - Northbound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26B708AF-4A61-4333-A043-F8CE308DE564}"/>
                </a:ext>
              </a:extLst>
            </p:cNvPr>
            <p:cNvGrpSpPr/>
            <p:nvPr/>
          </p:nvGrpSpPr>
          <p:grpSpPr>
            <a:xfrm>
              <a:off x="3024354" y="4527974"/>
              <a:ext cx="529518" cy="166688"/>
              <a:chOff x="3317343" y="4604310"/>
              <a:chExt cx="281976" cy="166688"/>
            </a:xfrm>
          </p:grpSpPr>
          <p:sp>
            <p:nvSpPr>
              <p:cNvPr id="63" name="Line 79">
                <a:extLst>
                  <a:ext uri="{FF2B5EF4-FFF2-40B4-BE49-F238E27FC236}">
                    <a16:creationId xmlns:a16="http://schemas.microsoft.com/office/drawing/2014/main" id="{52F00376-D4BF-4B90-9B58-84DBE8F8D6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7344" y="4604310"/>
                <a:ext cx="281975" cy="0"/>
              </a:xfrm>
              <a:prstGeom prst="line">
                <a:avLst/>
              </a:prstGeom>
              <a:noFill/>
              <a:ln w="34925" cap="rnd">
                <a:solidFill>
                  <a:srgbClr val="5B933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257175"/>
                <a:endParaRPr lang="en-US" sz="75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64" name="Line 79">
                <a:extLst>
                  <a:ext uri="{FF2B5EF4-FFF2-40B4-BE49-F238E27FC236}">
                    <a16:creationId xmlns:a16="http://schemas.microsoft.com/office/drawing/2014/main" id="{AB9FE2D9-A8F8-4691-99FC-BF74B70726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7343" y="4770998"/>
                <a:ext cx="281975" cy="0"/>
              </a:xfrm>
              <a:prstGeom prst="line">
                <a:avLst/>
              </a:prstGeom>
              <a:noFill/>
              <a:ln w="34925" cap="rnd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257175"/>
                <a:endParaRPr lang="en-US" sz="75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51615C97-C6EC-4BF8-A6CA-A94233A1E14F}"/>
                </a:ext>
              </a:extLst>
            </p:cNvPr>
            <p:cNvGrpSpPr/>
            <p:nvPr/>
          </p:nvGrpSpPr>
          <p:grpSpPr>
            <a:xfrm>
              <a:off x="2995897" y="4912945"/>
              <a:ext cx="557975" cy="178293"/>
              <a:chOff x="3021338" y="2623260"/>
              <a:chExt cx="6438136" cy="178293"/>
            </a:xfrm>
          </p:grpSpPr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7A1D605F-CC7F-4AC2-9462-6EA9934D5070}"/>
                  </a:ext>
                </a:extLst>
              </p:cNvPr>
              <p:cNvCxnSpPr/>
              <p:nvPr/>
            </p:nvCxnSpPr>
            <p:spPr>
              <a:xfrm>
                <a:off x="3021338" y="2623260"/>
                <a:ext cx="6438136" cy="0"/>
              </a:xfrm>
              <a:prstGeom prst="line">
                <a:avLst/>
              </a:prstGeom>
              <a:ln w="44450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60ED58E4-D1E1-432C-B836-E1B03F917521}"/>
                  </a:ext>
                </a:extLst>
              </p:cNvPr>
              <p:cNvCxnSpPr/>
              <p:nvPr/>
            </p:nvCxnSpPr>
            <p:spPr>
              <a:xfrm>
                <a:off x="3021338" y="2801553"/>
                <a:ext cx="6438120" cy="0"/>
              </a:xfrm>
              <a:prstGeom prst="line">
                <a:avLst/>
              </a:prstGeom>
              <a:ln w="44450">
                <a:solidFill>
                  <a:schemeClr val="bg2">
                    <a:lumMod val="50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D324504-C9B1-4AF0-9BF4-CD6CB4823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8474" y="4816540"/>
              <a:ext cx="1981312" cy="174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50">
                  <a:solidFill>
                    <a:srgbClr val="000000"/>
                  </a:solidFill>
                  <a:latin typeface="Calibri" panose="020F0502020204030204" pitchFamily="34" charset="0"/>
                </a:rPr>
                <a:t>Target Minimum Express Lanes Speed</a:t>
              </a:r>
            </a:p>
          </p:txBody>
        </p:sp>
        <p:sp>
          <p:nvSpPr>
            <p:cNvPr id="60" name="Rectangle 82">
              <a:extLst>
                <a:ext uri="{FF2B5EF4-FFF2-40B4-BE49-F238E27FC236}">
                  <a16:creationId xmlns:a16="http://schemas.microsoft.com/office/drawing/2014/main" id="{1754E24B-6E5D-481C-A818-18705A28DB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8474" y="5004194"/>
              <a:ext cx="2218556" cy="174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50">
                  <a:solidFill>
                    <a:srgbClr val="000000"/>
                  </a:solidFill>
                  <a:latin typeface="Calibri" panose="020F0502020204030204" pitchFamily="34" charset="0"/>
                </a:rPr>
                <a:t>Threshold Speed for Minimum Toll Charge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E18E47F7-68D1-4F99-B68A-9FAABD76716F}"/>
              </a:ext>
            </a:extLst>
          </p:cNvPr>
          <p:cNvSpPr txBox="1"/>
          <p:nvPr/>
        </p:nvSpPr>
        <p:spPr>
          <a:xfrm>
            <a:off x="285286" y="4862171"/>
            <a:ext cx="3841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Source: FDOT SunGuide 95 Express Monthly Operations Reports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892BF7-E441-499F-ACF2-94971D99B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196255"/>
            <a:ext cx="8178800" cy="115357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Trend in Average Peak Period Speeds</a:t>
            </a:r>
            <a:br>
              <a:rPr lang="en-US"/>
            </a:br>
            <a:r>
              <a:rPr lang="en-US"/>
              <a:t>Express Lanes</a:t>
            </a:r>
            <a:br>
              <a:rPr lang="en-US"/>
            </a:br>
            <a:r>
              <a:rPr lang="en-US" sz="2000"/>
              <a:t>95-Express Phase 1 - 6-Month Moving Average</a:t>
            </a:r>
            <a:endParaRPr lang="en-US"/>
          </a:p>
        </p:txBody>
      </p:sp>
      <p:sp>
        <p:nvSpPr>
          <p:cNvPr id="45" name="Slide Number Placeholder 4">
            <a:extLst>
              <a:ext uri="{FF2B5EF4-FFF2-40B4-BE49-F238E27FC236}">
                <a16:creationId xmlns:a16="http://schemas.microsoft.com/office/drawing/2014/main" id="{3E5AF572-2E1C-4D1B-8669-2366F1923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4208" y="4845364"/>
            <a:ext cx="586740" cy="258659"/>
          </a:xfrm>
        </p:spPr>
        <p:txBody>
          <a:bodyPr/>
          <a:lstStyle/>
          <a:p>
            <a:r>
              <a:rPr lang="en-US" b="1" dirty="0"/>
              <a:t>  </a:t>
            </a:r>
            <a:fld id="{75472711-4FCB-2141-A321-C0607E714264}" type="slidenum">
              <a:rPr lang="en-US" b="1" smtClean="0"/>
              <a:pPr/>
              <a:t>7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1895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 Demand and Toll Diversion Modeling</a:t>
            </a:r>
          </a:p>
        </p:txBody>
      </p:sp>
      <p:pic>
        <p:nvPicPr>
          <p:cNvPr id="4" name="Picture 3" descr="A picture containing sky, outdoor, water, ground&#10;&#10;Description generated with very high confidence">
            <a:extLst>
              <a:ext uri="{FF2B5EF4-FFF2-40B4-BE49-F238E27FC236}">
                <a16:creationId xmlns:a16="http://schemas.microsoft.com/office/drawing/2014/main" id="{370F4432-C172-4B94-B517-86A617AA08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89" t="57797" r="13642"/>
          <a:stretch/>
        </p:blipFill>
        <p:spPr>
          <a:xfrm>
            <a:off x="325439" y="1836766"/>
            <a:ext cx="2229802" cy="145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3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Express Lanes Time of Day (ELToD) Model Version 4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8000" y="964565"/>
            <a:ext cx="8003540" cy="3638550"/>
          </a:xfrm>
        </p:spPr>
        <p:txBody>
          <a:bodyPr/>
          <a:lstStyle/>
          <a:p>
            <a:r>
              <a:rPr lang="en-US" dirty="0"/>
              <a:t>ELToD Model is a forecasting tool developed by the Florida’s Turnpike Enterprise (FTE) in collaboration with AECOM, RSG, and HNTB</a:t>
            </a:r>
          </a:p>
          <a:p>
            <a:r>
              <a:rPr lang="en-US" dirty="0"/>
              <a:t>Incorporates a Dynamic Traffic Assignment (DTA) Model</a:t>
            </a:r>
          </a:p>
          <a:p>
            <a:r>
              <a:rPr lang="en-US" dirty="0"/>
              <a:t>Predicts the share of express lanes traffic by utilizing a binary logit choice model, which includes value of time and value of reliability</a:t>
            </a:r>
          </a:p>
          <a:p>
            <a:r>
              <a:rPr lang="en-US" dirty="0"/>
              <a:t>Estimates the associated dynamic toll rates for the express lanes based on the defined toll pricing policy curves</a:t>
            </a:r>
          </a:p>
          <a:p>
            <a:endParaRPr lang="en-US" dirty="0"/>
          </a:p>
          <a:p>
            <a:pPr lvl="1"/>
            <a:endParaRPr lang="en-US" altLang="en-US" dirty="0"/>
          </a:p>
          <a:p>
            <a:endParaRPr 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FA968E-BC01-4659-8049-9BCD26EE4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4208" y="4845364"/>
            <a:ext cx="586740" cy="258659"/>
          </a:xfrm>
        </p:spPr>
        <p:txBody>
          <a:bodyPr/>
          <a:lstStyle/>
          <a:p>
            <a:r>
              <a:rPr lang="en-US" b="1" dirty="0"/>
              <a:t>  </a:t>
            </a:r>
            <a:fld id="{75472711-4FCB-2141-A321-C0607E714264}" type="slidenum">
              <a:rPr lang="en-US" b="1" smtClean="0"/>
              <a:pPr/>
              <a:t>9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1417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Slide">
  <a:themeElements>
    <a:clrScheme name="LFT_PPT">
      <a:dk1>
        <a:srgbClr val="000000"/>
      </a:dk1>
      <a:lt1>
        <a:srgbClr val="FFFFFF"/>
      </a:lt1>
      <a:dk2>
        <a:srgbClr val="003399"/>
      </a:dk2>
      <a:lt2>
        <a:srgbClr val="C0B7AF"/>
      </a:lt2>
      <a:accent1>
        <a:srgbClr val="7AC143"/>
      </a:accent1>
      <a:accent2>
        <a:srgbClr val="00BBE5"/>
      </a:accent2>
      <a:accent3>
        <a:srgbClr val="F47B20"/>
      </a:accent3>
      <a:accent4>
        <a:srgbClr val="FFD65A"/>
      </a:accent4>
      <a:accent5>
        <a:srgbClr val="AAD3F1"/>
      </a:accent5>
      <a:accent6>
        <a:srgbClr val="00929F"/>
      </a:accent6>
      <a:hlink>
        <a:srgbClr val="003399"/>
      </a:hlink>
      <a:folHlink>
        <a:srgbClr val="C2E1F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LFT_PPT">
      <a:dk1>
        <a:srgbClr val="000000"/>
      </a:dk1>
      <a:lt1>
        <a:srgbClr val="FFFFFF"/>
      </a:lt1>
      <a:dk2>
        <a:srgbClr val="003399"/>
      </a:dk2>
      <a:lt2>
        <a:srgbClr val="C0B7AF"/>
      </a:lt2>
      <a:accent1>
        <a:srgbClr val="7AC143"/>
      </a:accent1>
      <a:accent2>
        <a:srgbClr val="00BBE5"/>
      </a:accent2>
      <a:accent3>
        <a:srgbClr val="F47B20"/>
      </a:accent3>
      <a:accent4>
        <a:srgbClr val="FFD65A"/>
      </a:accent4>
      <a:accent5>
        <a:srgbClr val="AAD3F1"/>
      </a:accent5>
      <a:accent6>
        <a:srgbClr val="00929F"/>
      </a:accent6>
      <a:hlink>
        <a:srgbClr val="003399"/>
      </a:hlink>
      <a:folHlink>
        <a:srgbClr val="C2E1F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IBTTA_Presentation</Template>
  <TotalTime>10865</TotalTime>
  <Words>1775</Words>
  <Application>Microsoft Office PowerPoint</Application>
  <PresentationFormat>On-screen Show (16:9)</PresentationFormat>
  <Paragraphs>646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 Narrow</vt:lpstr>
      <vt:lpstr>Calibri</vt:lpstr>
      <vt:lpstr>Cambria Math</vt:lpstr>
      <vt:lpstr>Times New Roman</vt:lpstr>
      <vt:lpstr>Wingdings</vt:lpstr>
      <vt:lpstr>Title Slide</vt:lpstr>
      <vt:lpstr>Custom Design</vt:lpstr>
      <vt:lpstr>Traffic and Revenue Forecasts for I-95 Express Lanes in South Florida</vt:lpstr>
      <vt:lpstr>Overview</vt:lpstr>
      <vt:lpstr>95-Express Lane Phases and Opening Dates</vt:lpstr>
      <vt:lpstr>Current Project Configuration of 95-Express</vt:lpstr>
      <vt:lpstr>95-Express Segment 1 (Phase 1) Peak Period Toll Rate Trends</vt:lpstr>
      <vt:lpstr>Trend in Average Peak Period Speeds General Purpose (GP) Lanes 95-Express Phase 1 - 6-Month Moving Average</vt:lpstr>
      <vt:lpstr>Trend in Average Peak Period Speeds Express Lanes 95-Express Phase 1 - 6-Month Moving Average</vt:lpstr>
      <vt:lpstr>Travel Demand and Toll Diversion Modeling</vt:lpstr>
      <vt:lpstr>Express Lanes Time of Day (ELToD) Model Version 4</vt:lpstr>
      <vt:lpstr>Adjusted Study Toll Pricing Curve Assumptions</vt:lpstr>
      <vt:lpstr>ELToD Model Features1</vt:lpstr>
      <vt:lpstr>Perceived Time in ELToD Model</vt:lpstr>
      <vt:lpstr>South Florida T&amp;R Modeling Overview</vt:lpstr>
      <vt:lpstr>Full-build Configuration of 95-Express</vt:lpstr>
      <vt:lpstr>2018 Study Methodology</vt:lpstr>
      <vt:lpstr>2018 Study Methodology (Cont'd)</vt:lpstr>
      <vt:lpstr>2018 Study Methodology (Cont'd)</vt:lpstr>
      <vt:lpstr>Results</vt:lpstr>
      <vt:lpstr>Calibration Results</vt:lpstr>
      <vt:lpstr>Other Express Lanes in  South Florida</vt:lpstr>
      <vt:lpstr>Comparative Results for Model Year 2028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Cavusoglu, Ozge</dc:creator>
  <cp:lastModifiedBy>Cavusoglu, Ozge</cp:lastModifiedBy>
  <cp:revision>67</cp:revision>
  <cp:lastPrinted>2019-03-29T18:17:14Z</cp:lastPrinted>
  <dcterms:created xsi:type="dcterms:W3CDTF">2019-03-25T13:16:31Z</dcterms:created>
  <dcterms:modified xsi:type="dcterms:W3CDTF">2019-05-31T18:57:32Z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