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93" r:id="rId3"/>
    <p:sldId id="342" r:id="rId4"/>
    <p:sldId id="341" r:id="rId5"/>
    <p:sldId id="386" r:id="rId6"/>
    <p:sldId id="387" r:id="rId7"/>
    <p:sldId id="388" r:id="rId8"/>
    <p:sldId id="390" r:id="rId9"/>
    <p:sldId id="394" r:id="rId10"/>
  </p:sldIdLst>
  <p:sldSz cx="12192000" cy="6858000"/>
  <p:notesSz cx="7010400" cy="92964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bridge Systematics, Inc." initials="CSI" lastIdx="5" clrIdx="0">
    <p:extLst>
      <p:ext uri="{19B8F6BF-5375-455C-9EA6-DF929625EA0E}">
        <p15:presenceInfo xmlns:p15="http://schemas.microsoft.com/office/powerpoint/2012/main" userId="Cambridge Systematics, Inc." providerId="None"/>
      </p:ext>
    </p:extLst>
  </p:cmAuthor>
  <p:cmAuthor id="2" name="Nikhil Puri" initials="NP" lastIdx="4" clrIdx="2">
    <p:extLst>
      <p:ext uri="{19B8F6BF-5375-455C-9EA6-DF929625EA0E}">
        <p15:presenceInfo xmlns:p15="http://schemas.microsoft.com/office/powerpoint/2012/main" userId="S-1-5-21-2141823802-1446982699-3828168933-1448" providerId="AD"/>
      </p:ext>
    </p:extLst>
  </p:cmAuthor>
  <p:cmAuthor id="3" name="Anurag Komanduri" initials="AK" lastIdx="5" clrIdx="3">
    <p:extLst>
      <p:ext uri="{19B8F6BF-5375-455C-9EA6-DF929625EA0E}">
        <p15:presenceInfo xmlns:p15="http://schemas.microsoft.com/office/powerpoint/2012/main" userId="Anurag Komand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B00"/>
    <a:srgbClr val="D25D00"/>
    <a:srgbClr val="FF5C01"/>
    <a:srgbClr val="ADDF21"/>
    <a:srgbClr val="6678C6"/>
    <a:srgbClr val="94BE1C"/>
    <a:srgbClr val="556873"/>
    <a:srgbClr val="3CE3FA"/>
    <a:srgbClr val="E7F9F1"/>
    <a:srgbClr val="E1F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9CE1F4-FB97-4342-8F1B-746985B1BF9E}" v="128" dt="2019-06-04T05:20:46.854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76781" autoAdjust="0"/>
  </p:normalViewPr>
  <p:slideViewPr>
    <p:cSldViewPr snapToGrid="0">
      <p:cViewPr varScale="1">
        <p:scale>
          <a:sx n="66" d="100"/>
          <a:sy n="66" d="100"/>
        </p:scale>
        <p:origin x="1238" y="38"/>
      </p:cViewPr>
      <p:guideLst>
        <p:guide orient="horz" pos="136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1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PlaceIQ\SCAG\Visitor\validation\LBS_visitor_2018_12_03_arr_dep_max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\PlaceIQ\SCAG\Visitor\validation\LBS_visitor_2018_12_03_arr_dep_max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Arrival Day</a:t>
            </a:r>
          </a:p>
        </c:rich>
      </c:tx>
      <c:layout>
        <c:manualLayout>
          <c:xMode val="edge"/>
          <c:yMode val="edge"/>
          <c:x val="0.35008315732264916"/>
          <c:y val="6.227818951975391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[LBS_visitor_2018_12_03_arr_dep_max7.xlsx]DoW!$D$16</c:f>
              <c:strCache>
                <c:ptCount val="1"/>
                <c:pt idx="0">
                  <c:v>Devices(%)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[LBS_visitor_2018_12_03_arr_dep_max7.xlsx]DoW!$A$17:$A$23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[LBS_visitor_2018_12_03_arr_dep_max7.xlsx]DoW!$D$17:$D$23</c:f>
              <c:numCache>
                <c:formatCode>0.0%</c:formatCode>
                <c:ptCount val="7"/>
                <c:pt idx="0">
                  <c:v>0.11775442970349924</c:v>
                </c:pt>
                <c:pt idx="1">
                  <c:v>0.10528893241919686</c:v>
                </c:pt>
                <c:pt idx="2">
                  <c:v>0.12434333541091622</c:v>
                </c:pt>
                <c:pt idx="3">
                  <c:v>0.15987000267117799</c:v>
                </c:pt>
                <c:pt idx="4">
                  <c:v>0.22014958596741163</c:v>
                </c:pt>
                <c:pt idx="5">
                  <c:v>0.16476716231858249</c:v>
                </c:pt>
                <c:pt idx="6">
                  <c:v>0.10782655150921557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91-4DB8-986E-656B7CB49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99271288"/>
        <c:axId val="401812192"/>
      </c:barChart>
      <c:catAx>
        <c:axId val="39927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12192"/>
        <c:crosses val="autoZero"/>
        <c:auto val="1"/>
        <c:lblAlgn val="ctr"/>
        <c:lblOffset val="100"/>
        <c:noMultiLvlLbl val="0"/>
      </c:catAx>
      <c:valAx>
        <c:axId val="40181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7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Departure</a:t>
            </a:r>
            <a:r>
              <a:rPr lang="en-US" baseline="0" dirty="0"/>
              <a:t> Day</a:t>
            </a:r>
            <a:endParaRPr lang="en-US" dirty="0"/>
          </a:p>
        </c:rich>
      </c:tx>
      <c:layout>
        <c:manualLayout>
          <c:xMode val="edge"/>
          <c:yMode val="edge"/>
          <c:x val="0.30045653033622771"/>
          <c:y val="3.997045967670800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[LBS_visitor_2018_12_03_arr_dep_max7.xlsx]DoW!$D$29</c:f>
              <c:strCache>
                <c:ptCount val="1"/>
                <c:pt idx="0">
                  <c:v>Trips(%)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[LBS_visitor_2018_12_03_arr_dep_max7.xlsx]DoW!$A$30:$A$36</c:f>
              <c:strCache>
                <c:ptCount val="7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</c:strCache>
            </c:strRef>
          </c:cat>
          <c:val>
            <c:numRef>
              <c:f>[LBS_visitor_2018_12_03_arr_dep_max7.xlsx]DoW!$D$30:$D$36</c:f>
              <c:numCache>
                <c:formatCode>0.0%</c:formatCode>
                <c:ptCount val="7"/>
                <c:pt idx="0">
                  <c:v>0.15897961000801353</c:v>
                </c:pt>
                <c:pt idx="1">
                  <c:v>0.1421066690410471</c:v>
                </c:pt>
                <c:pt idx="2">
                  <c:v>0.10720327664500044</c:v>
                </c:pt>
                <c:pt idx="3">
                  <c:v>0.10880598343869646</c:v>
                </c:pt>
                <c:pt idx="4">
                  <c:v>0.11779894933665747</c:v>
                </c:pt>
                <c:pt idx="5">
                  <c:v>0.14482236666369869</c:v>
                </c:pt>
                <c:pt idx="6">
                  <c:v>0.2202831448668863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BE-497A-AAC5-C1BF579EC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01812976"/>
        <c:axId val="401813368"/>
      </c:barChart>
      <c:catAx>
        <c:axId val="40181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13368"/>
        <c:crosses val="autoZero"/>
        <c:auto val="1"/>
        <c:lblAlgn val="ctr"/>
        <c:lblOffset val="100"/>
        <c:noMultiLvlLbl val="0"/>
      </c:catAx>
      <c:valAx>
        <c:axId val="40181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1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DEBEF9-AE01-4031-93D5-83FBA5A3D4F1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00FCF5-CBAE-443F-96D3-28D629F10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57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2852B6-81B2-4BE0-8CB1-46152BDD4ECB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9A7E43-4834-475E-93ED-49CA2AA3B6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1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01638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»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30238" indent="-171450" algn="l" defTabSz="914400" rtl="0" eaLnBrk="1" latinLnBrk="0" hangingPunct="1">
      <a:spcAft>
        <a:spcPts val="300"/>
      </a:spcAft>
      <a:buFont typeface="Arial" panose="020B0604020202020204" pitchFamily="34" charset="0"/>
      <a:buChar char="̶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858838" indent="-171450" algn="l" defTabSz="914400" rtl="0" eaLnBrk="1" latinLnBrk="0" hangingPunct="1">
      <a:spcAft>
        <a:spcPts val="300"/>
      </a:spcAft>
      <a:buFont typeface="Courier New" panose="02070309020205020404" pitchFamily="49" charset="0"/>
      <a:buChar char="o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087438" indent="-171450" algn="l" defTabSz="914400" rtl="0" eaLnBrk="1" latinLnBrk="0" hangingPunct="1">
      <a:spcAft>
        <a:spcPts val="300"/>
      </a:spcAft>
      <a:buFont typeface="Wingdings" panose="05000000000000000000" pitchFamily="2" charset="2"/>
      <a:buChar char="§"/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9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A7E43-4834-475E-93ED-49CA2AA3B6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BF-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>
          <a:xfrm>
            <a:off x="2621421" y="0"/>
            <a:ext cx="95705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>
          <a:xfrm>
            <a:off x="5020348" y="78378"/>
            <a:ext cx="6465886" cy="67839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489205" y="0"/>
            <a:ext cx="8702795" cy="6858000"/>
          </a:xfrm>
          <a:prstGeom prst="rect">
            <a:avLst/>
          </a:prstGeom>
          <a:gradFill flip="none" rotWithShape="1">
            <a:gsLst>
              <a:gs pos="55756">
                <a:schemeClr val="accent4">
                  <a:alpha val="30000"/>
                </a:schemeClr>
              </a:gs>
              <a:gs pos="1460">
                <a:schemeClr val="accent5">
                  <a:alpha val="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7904136" cy="6858000"/>
          </a:xfrm>
          <a:prstGeom prst="rect">
            <a:avLst/>
          </a:prstGeom>
          <a:gradFill flip="none" rotWithShape="1">
            <a:gsLst>
              <a:gs pos="1460">
                <a:schemeClr val="accent5">
                  <a:alpha val="0"/>
                </a:schemeClr>
              </a:gs>
              <a:gs pos="59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190" y="5030272"/>
            <a:ext cx="4030474" cy="14378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6785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189" y="273234"/>
            <a:ext cx="7293571" cy="2161151"/>
          </a:xfrm>
          <a:prstGeom prst="rect">
            <a:avLst/>
          </a:prstGeom>
          <a:effectLst>
            <a:outerShdw blurRad="152400" dist="101600" dir="5940000" algn="ctr" rotWithShape="0">
              <a:schemeClr val="bg1"/>
            </a:outerShdw>
          </a:effectLst>
        </p:spPr>
        <p:txBody>
          <a:bodyPr/>
          <a:lstStyle>
            <a:lvl1pPr algn="l">
              <a:lnSpc>
                <a:spcPct val="90000"/>
              </a:lnSpc>
              <a:defRPr sz="5000" b="1" cap="all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Logistics-Based Development Solutions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0" y="2753778"/>
            <a:ext cx="6601097" cy="371273"/>
          </a:xfrm>
          <a:prstGeom prst="rect">
            <a:avLst/>
          </a:prstGeom>
          <a:gradFill flip="none" rotWithShape="1">
            <a:gsLst>
              <a:gs pos="1460">
                <a:schemeClr val="bg1">
                  <a:alpha val="0"/>
                </a:schemeClr>
              </a:gs>
              <a:gs pos="69000">
                <a:schemeClr val="accent5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402189" y="3596049"/>
            <a:ext cx="4434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latin typeface="+mn-lt"/>
              </a:rPr>
              <a:t>Cambridge</a:t>
            </a:r>
            <a:r>
              <a:rPr lang="en-US" sz="1800" b="1" baseline="0" dirty="0">
                <a:latin typeface="+mn-lt"/>
              </a:rPr>
              <a:t> Systematics, Inc.</a:t>
            </a:r>
            <a:endParaRPr lang="en-US" sz="1800" b="1" dirty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402189" y="3287737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by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2189" y="2446001"/>
            <a:ext cx="286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/>
              <a:t>presented to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2189" y="2754313"/>
            <a:ext cx="4764088" cy="4527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18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8771919" y="6139542"/>
            <a:ext cx="3430908" cy="474993"/>
          </a:xfrm>
          <a:prstGeom prst="rect">
            <a:avLst/>
          </a:prstGeom>
          <a:gradFill flip="none" rotWithShape="1">
            <a:gsLst>
              <a:gs pos="1460">
                <a:schemeClr val="accent4">
                  <a:lumMod val="75000"/>
                  <a:alpha val="0"/>
                </a:schemeClr>
              </a:gs>
              <a:gs pos="69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02189" y="4162831"/>
            <a:ext cx="4849080" cy="531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2866008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9" y="389478"/>
            <a:ext cx="9695684" cy="64708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4">
                  <a:lumMod val="50000"/>
                </a:schemeClr>
              </a:gs>
              <a:gs pos="0">
                <a:schemeClr val="accent4"/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5624"/>
            <a:ext cx="3538388" cy="3435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2" y="389478"/>
            <a:ext cx="9712941" cy="647529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2">
                  <a:lumMod val="50000"/>
                </a:schemeClr>
              </a:gs>
              <a:gs pos="0">
                <a:schemeClr val="accent2"/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107" y="765387"/>
            <a:ext cx="547962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4" y="389477"/>
            <a:ext cx="11497796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1" y="765387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835"/>
          </a:xfrm>
          <a:prstGeom prst="rect">
            <a:avLst/>
          </a:prstGeom>
          <a:gradFill>
            <a:gsLst>
              <a:gs pos="0">
                <a:srgbClr val="556873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4" y="0"/>
            <a:ext cx="12192003" cy="6858000"/>
          </a:xfrm>
          <a:prstGeom prst="rect">
            <a:avLst/>
          </a:prstGeom>
          <a:gradFill>
            <a:gsLst>
              <a:gs pos="52000">
                <a:srgbClr val="556873">
                  <a:alpha val="0"/>
                </a:srgbClr>
              </a:gs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50000"/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402080"/>
            <a:ext cx="12192000" cy="2749973"/>
          </a:xfrm>
          <a:prstGeom prst="rect">
            <a:avLst/>
          </a:prstGeom>
          <a:gradFill flip="none" rotWithShape="1">
            <a:gsLst>
              <a:gs pos="49600">
                <a:schemeClr val="accent1">
                  <a:lumMod val="50000"/>
                </a:schemeClr>
              </a:gs>
              <a:gs pos="1000">
                <a:schemeClr val="accent1"/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767839"/>
            <a:ext cx="11040533" cy="2099733"/>
          </a:xfrm>
          <a:prstGeom prst="rect">
            <a:avLst/>
          </a:prstGeom>
        </p:spPr>
        <p:txBody>
          <a:bodyPr anchor="ctr" anchorCtr="0"/>
          <a:lstStyle>
            <a:lvl1pPr algn="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70933" y="1014324"/>
            <a:ext cx="4450080" cy="52322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cap="all" spc="100" baseline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Appendix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1"/>
            <a:ext cx="12189292" cy="685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240155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10515601" cy="41817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chemeClr val="accent4"/>
              </a:buClr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176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190"/>
            <a:ext cx="12189288" cy="6859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87" y="249979"/>
            <a:ext cx="10515600" cy="1184224"/>
          </a:xfrm>
          <a:prstGeom prst="rect">
            <a:avLst/>
          </a:prstGeo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39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-gray">
    <p:bg>
      <p:bgPr>
        <a:gradFill flip="none" rotWithShape="1">
          <a:gsLst>
            <a:gs pos="0">
              <a:srgbClr val="556873"/>
            </a:gs>
            <a:gs pos="100000">
              <a:schemeClr val="bg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015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light blue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6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purple">
    <p:bg>
      <p:bgPr>
        <a:gradFill>
          <a:gsLst>
            <a:gs pos="0">
              <a:schemeClr val="accent3"/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6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dark blue">
    <p:bg>
      <p:bgPr>
        <a:gradFill>
          <a:gsLst>
            <a:gs pos="0">
              <a:schemeClr val="accent5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3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F - green">
    <p:bg>
      <p:bgPr>
        <a:gradFill>
          <a:gsLst>
            <a:gs pos="0">
              <a:schemeClr val="accent2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10" name="Title 11"/>
          <p:cNvSpPr>
            <a:spLocks noGrp="1"/>
          </p:cNvSpPr>
          <p:nvPr>
            <p:ph type="title"/>
          </p:nvPr>
        </p:nvSpPr>
        <p:spPr>
          <a:xfrm>
            <a:off x="364066" y="249978"/>
            <a:ext cx="10515600" cy="1185969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1"/>
            <a:ext cx="12183877" cy="68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98" y="389477"/>
            <a:ext cx="9701569" cy="64685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6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6">
                  <a:lumMod val="50000"/>
                </a:schemeClr>
              </a:gs>
              <a:gs pos="0">
                <a:schemeClr val="accent6"/>
              </a:gs>
              <a:gs pos="100000">
                <a:schemeClr val="accent6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5" y="707809"/>
            <a:ext cx="621114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1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5" y="389478"/>
            <a:ext cx="9342891" cy="64671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5">
                  <a:lumMod val="50000"/>
                </a:schemeClr>
              </a:gs>
              <a:gs pos="0">
                <a:schemeClr val="accent5"/>
              </a:gs>
              <a:gs pos="100000">
                <a:schemeClr val="accent5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451" y="765387"/>
            <a:ext cx="5023056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8" cy="3442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86" y="391724"/>
            <a:ext cx="9699413" cy="64662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8676640" cy="6857999"/>
          </a:xfrm>
          <a:prstGeom prst="rect">
            <a:avLst/>
          </a:prstGeom>
          <a:gradFill flip="none" rotWithShape="1">
            <a:gsLst>
              <a:gs pos="42000">
                <a:srgbClr val="3F4D55"/>
              </a:gs>
              <a:gs pos="100000">
                <a:srgbClr val="556873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89478"/>
            <a:ext cx="10938933" cy="3762575"/>
          </a:xfrm>
          <a:prstGeom prst="rect">
            <a:avLst/>
          </a:prstGeom>
          <a:gradFill flip="none" rotWithShape="1">
            <a:gsLst>
              <a:gs pos="49600">
                <a:schemeClr val="accent3">
                  <a:lumMod val="50000"/>
                </a:schemeClr>
              </a:gs>
              <a:gs pos="0">
                <a:schemeClr val="accent3"/>
              </a:gs>
              <a:gs pos="100000">
                <a:schemeClr val="accent3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39" y="765387"/>
            <a:ext cx="4930988" cy="3102186"/>
          </a:xfrm>
          <a:prstGeom prst="rect">
            <a:avLst/>
          </a:prstGeom>
        </p:spPr>
        <p:txBody>
          <a:bodyPr anchor="ctr" anchorCtr="0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14" y="-159600"/>
            <a:ext cx="3538387" cy="344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7199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1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6873"/>
            </a:gs>
            <a:gs pos="100000">
              <a:schemeClr val="tx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89" y="6307083"/>
            <a:ext cx="2374397" cy="35661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60536" y="235806"/>
            <a:ext cx="70886" cy="11983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033CF-9599-4AF0-A4EA-29C5358D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038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7" r:id="rId3"/>
    <p:sldLayoutId id="2147483678" r:id="rId4"/>
    <p:sldLayoutId id="2147483679" r:id="rId5"/>
    <p:sldLayoutId id="2147483680" r:id="rId6"/>
    <p:sldLayoutId id="2147483688" r:id="rId7"/>
    <p:sldLayoutId id="2147483687" r:id="rId8"/>
    <p:sldLayoutId id="2147483689" r:id="rId9"/>
    <p:sldLayoutId id="2147483696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1" u="none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FontTx/>
        <a:buBlip>
          <a:blip r:embed="rId18"/>
        </a:buBlip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6"/>
        </a:buClr>
        <a:buFont typeface="Arial" pitchFamily="34" charset="0"/>
        <a:buChar char="»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22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buFont typeface="Wingdings" pitchFamily="2" charset="2"/>
        <a:buChar char="§"/>
        <a:defRPr sz="18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Visitor modeling Using big data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02188" y="2736896"/>
            <a:ext cx="5885400" cy="452797"/>
          </a:xfrm>
        </p:spPr>
        <p:txBody>
          <a:bodyPr/>
          <a:lstStyle/>
          <a:p>
            <a:r>
              <a:rPr lang="en-US" sz="1900" dirty="0"/>
              <a:t>Transportation Planning Applications Conference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66911" y="6165669"/>
            <a:ext cx="247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4, 2019</a:t>
            </a:r>
          </a:p>
        </p:txBody>
      </p:sp>
    </p:spTree>
    <p:extLst>
      <p:ext uri="{BB962C8B-B14F-4D97-AF65-F5344CB8AC3E}">
        <p14:creationId xmlns:p14="http://schemas.microsoft.com/office/powerpoint/2010/main" val="23747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9ED803-2335-4396-B1AA-11B540FE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F1A02-ADBA-43EC-8BBD-349270A27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726566"/>
            <a:ext cx="5257801" cy="4181792"/>
          </a:xfrm>
        </p:spPr>
        <p:txBody>
          <a:bodyPr/>
          <a:lstStyle/>
          <a:p>
            <a:r>
              <a:rPr lang="en-US" dirty="0"/>
              <a:t>Planning resources typically focused </a:t>
            </a:r>
            <a:r>
              <a:rPr lang="en-US"/>
              <a:t>on residents</a:t>
            </a:r>
            <a:endParaRPr lang="en-US" dirty="0"/>
          </a:p>
          <a:p>
            <a:r>
              <a:rPr lang="en-US" dirty="0"/>
              <a:t>Visitor travel often ignored</a:t>
            </a:r>
          </a:p>
          <a:p>
            <a:r>
              <a:rPr lang="en-US" dirty="0"/>
              <a:t>Mobile phone data</a:t>
            </a:r>
          </a:p>
          <a:p>
            <a:pPr lvl="1"/>
            <a:r>
              <a:rPr lang="en-US" dirty="0"/>
              <a:t>Includes visitors</a:t>
            </a:r>
          </a:p>
          <a:p>
            <a:pPr lvl="1"/>
            <a:r>
              <a:rPr lang="en-US" dirty="0"/>
              <a:t>Massive sample sizes</a:t>
            </a:r>
          </a:p>
          <a:p>
            <a:pPr lvl="1"/>
            <a:r>
              <a:rPr lang="en-US" dirty="0"/>
              <a:t>Relatively inexpensive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E89BA0-98A6-41E8-9C4E-6A1F7FA98895}"/>
              </a:ext>
            </a:extLst>
          </p:cNvPr>
          <p:cNvSpPr txBox="1">
            <a:spLocks/>
          </p:cNvSpPr>
          <p:nvPr/>
        </p:nvSpPr>
        <p:spPr>
          <a:xfrm>
            <a:off x="6095999" y="1717738"/>
            <a:ext cx="5257801" cy="41817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400"/>
              </a:spcBef>
              <a:buFontTx/>
              <a:buBlip>
                <a:blip r:embed="rId2"/>
              </a:buBlip>
              <a:defRPr sz="2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»"/>
              <a:defRPr sz="24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2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Font typeface="Wingdings" pitchFamily="2" charset="2"/>
              <a:buChar char="§"/>
              <a:defRPr sz="1800" b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Case Study</a:t>
            </a:r>
          </a:p>
          <a:p>
            <a:pPr lvl="1"/>
            <a:r>
              <a:rPr lang="en-US" dirty="0"/>
              <a:t>Los Angeles Region</a:t>
            </a:r>
          </a:p>
          <a:p>
            <a:pPr lvl="1"/>
            <a:r>
              <a:rPr lang="en-US" dirty="0"/>
              <a:t>Location-Based Services (LBS) data</a:t>
            </a:r>
          </a:p>
          <a:p>
            <a:pPr lvl="2"/>
            <a:r>
              <a:rPr lang="en-US" dirty="0"/>
              <a:t>6-months, 22 million devices</a:t>
            </a:r>
          </a:p>
          <a:p>
            <a:pPr lvl="2"/>
            <a:r>
              <a:rPr lang="en-US" dirty="0"/>
              <a:t>Home locations nationally</a:t>
            </a:r>
          </a:p>
          <a:p>
            <a:pPr lvl="1"/>
            <a:r>
              <a:rPr lang="en-US" dirty="0"/>
              <a:t>Using this data we can develop visitor travel metrics</a:t>
            </a:r>
          </a:p>
        </p:txBody>
      </p:sp>
    </p:spTree>
    <p:extLst>
      <p:ext uri="{BB962C8B-B14F-4D97-AF65-F5344CB8AC3E}">
        <p14:creationId xmlns:p14="http://schemas.microsoft.com/office/powerpoint/2010/main" val="19209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Time in the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112" y="1259925"/>
            <a:ext cx="9451490" cy="54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Time in the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770"/>
            <a:ext cx="5016654" cy="5301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16" y="1333770"/>
            <a:ext cx="5638978" cy="52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5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Home States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25" y="1561672"/>
            <a:ext cx="8763461" cy="4895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437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of Visit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01" y="1393488"/>
            <a:ext cx="9406598" cy="4839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entagon 4"/>
          <p:cNvSpPr/>
          <p:nvPr/>
        </p:nvSpPr>
        <p:spPr>
          <a:xfrm>
            <a:off x="6261643" y="1106532"/>
            <a:ext cx="4935775" cy="573909"/>
          </a:xfrm>
          <a:prstGeom prst="homePlate">
            <a:avLst>
              <a:gd name="adj" fmla="val 0"/>
            </a:avLst>
          </a:prstGeom>
          <a:gradFill>
            <a:gsLst>
              <a:gs pos="0">
                <a:schemeClr val="accent5"/>
              </a:gs>
              <a:gs pos="72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7004" y="1193431"/>
            <a:ext cx="510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Length of Visits: 4 days</a:t>
            </a:r>
          </a:p>
        </p:txBody>
      </p:sp>
      <p:sp>
        <p:nvSpPr>
          <p:cNvPr id="9" name="Pentagon 8"/>
          <p:cNvSpPr/>
          <p:nvPr/>
        </p:nvSpPr>
        <p:spPr>
          <a:xfrm>
            <a:off x="1392701" y="6162154"/>
            <a:ext cx="4458465" cy="542441"/>
          </a:xfrm>
          <a:prstGeom prst="homePlate">
            <a:avLst>
              <a:gd name="adj" fmla="val 0"/>
            </a:avLst>
          </a:prstGeom>
          <a:gradFill>
            <a:gsLst>
              <a:gs pos="0">
                <a:schemeClr val="accent5"/>
              </a:gs>
              <a:gs pos="72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2702" y="6270630"/>
            <a:ext cx="4458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visits Per Device: 1.8</a:t>
            </a:r>
          </a:p>
        </p:txBody>
      </p:sp>
    </p:spTree>
    <p:extLst>
      <p:ext uri="{BB962C8B-B14F-4D97-AF65-F5344CB8AC3E}">
        <p14:creationId xmlns:p14="http://schemas.microsoft.com/office/powerpoint/2010/main" val="311769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Overnight Stays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97" y="1193109"/>
            <a:ext cx="7633699" cy="5368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8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Arrival and Departure Day of Week  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317357"/>
              </p:ext>
            </p:extLst>
          </p:nvPr>
        </p:nvGraphicFramePr>
        <p:xfrm>
          <a:off x="677083" y="1872681"/>
          <a:ext cx="5015794" cy="426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919936"/>
              </p:ext>
            </p:extLst>
          </p:nvPr>
        </p:nvGraphicFramePr>
        <p:xfrm>
          <a:off x="6096000" y="1872681"/>
          <a:ext cx="5418917" cy="426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703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4DCF-0074-41CD-B1A1-8D09B8BF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Arrival Day by Departure Day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01EA26-A2A0-47A3-8014-813EBAD69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102134"/>
              </p:ext>
            </p:extLst>
          </p:nvPr>
        </p:nvGraphicFramePr>
        <p:xfrm>
          <a:off x="1489841" y="1763579"/>
          <a:ext cx="9183413" cy="4359253"/>
        </p:xfrm>
        <a:graphic>
          <a:graphicData uri="http://schemas.openxmlformats.org/drawingml/2006/table">
            <a:tbl>
              <a:tblPr/>
              <a:tblGrid>
                <a:gridCol w="1510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91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336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Arrival</a:t>
                      </a:r>
                      <a:b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/Departure Day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Mon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Tue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Wed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Thu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Fri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Sat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Sun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Mon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2.4%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6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Tue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C7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0.9%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1.7%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Wed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4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BF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7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12.4%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Thu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D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0.7%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C4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D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A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Fri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F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A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F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C7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0.9%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C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7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7.5%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Sat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3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3.7%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D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1.7%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D0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0.9%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2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16.5%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Sun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2.3%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C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7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1.1%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0.6%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C1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C2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5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</a:rPr>
                        <a:t>Total</a:t>
                      </a:r>
                    </a:p>
                  </a:txBody>
                  <a:tcPr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15.9%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5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14.2%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10.7%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C1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10.9%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6C3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11.8%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14.5%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22.0%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100%</a:t>
                      </a:r>
                    </a:p>
                  </a:txBody>
                  <a:tcPr marL="9525" marR="18288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2773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1467&quot;&gt;&lt;object type=&quot;3&quot; unique_id=&quot;11468&quot;&gt;&lt;property id=&quot;20148&quot; value=&quot;5&quot;/&gt;&lt;property id=&quot;20300&quot; value=&quot;Slide 1 - &amp;quot;Visitor modeling Using big data&amp;quot;&quot;/&gt;&lt;property id=&quot;20307&quot; value=&quot;256&quot;/&gt;&lt;/object&gt;&lt;object type=&quot;3&quot; unique_id=&quot;11469&quot;&gt;&lt;property id=&quot;20148&quot; value=&quot;5&quot;/&gt;&lt;property id=&quot;20300&quot; value=&quot;Slide 2 - &amp;quot;Motivation and Overview&amp;quot;&quot;/&gt;&lt;property id=&quot;20307&quot; value=&quot;393&quot;/&gt;&lt;/object&gt;&lt;object type=&quot;3&quot; unique_id=&quot;11470&quot;&gt;&lt;property id=&quot;20148&quot; value=&quot;5&quot;/&gt;&lt;property id=&quot;20300&quot; value=&quot;Slide 3 - &amp;quot;First Time in the Region&amp;quot;&quot;/&gt;&lt;property id=&quot;20307&quot; value=&quot;342&quot;/&gt;&lt;/object&gt;&lt;object type=&quot;3&quot; unique_id=&quot;11471&quot;&gt;&lt;property id=&quot;20148&quot; value=&quot;5&quot;/&gt;&lt;property id=&quot;20300&quot; value=&quot;Slide 4 - &amp;quot;First Time in the Region&amp;quot;&quot;/&gt;&lt;property id=&quot;20307&quot; value=&quot;341&quot;/&gt;&lt;/object&gt;&lt;object type=&quot;3&quot; unique_id=&quot;11472&quot;&gt;&lt;property id=&quot;20148&quot; value=&quot;5&quot;/&gt;&lt;property id=&quot;20300&quot; value=&quot;Slide 5 - &amp;quot;Visitor Home States&amp;quot;&quot;/&gt;&lt;property id=&quot;20307&quot; value=&quot;386&quot;/&gt;&lt;/object&gt;&lt;object type=&quot;3&quot; unique_id=&quot;11473&quot;&gt;&lt;property id=&quot;20148&quot; value=&quot;5&quot;/&gt;&lt;property id=&quot;20300&quot; value=&quot;Slide 6 - &amp;quot;Length of Visit&amp;quot;&quot;/&gt;&lt;property id=&quot;20307&quot; value=&quot;387&quot;/&gt;&lt;/object&gt;&lt;object type=&quot;3&quot; unique_id=&quot;11474&quot;&gt;&lt;property id=&quot;20148&quot; value=&quot;5&quot;/&gt;&lt;property id=&quot;20300&quot; value=&quot;Slide 7 - &amp;quot;Overnight Stays&amp;quot;&quot;/&gt;&lt;property id=&quot;20307&quot; value=&quot;388&quot;/&gt;&lt;/object&gt;&lt;object type=&quot;3&quot; unique_id=&quot;11475&quot;&gt;&lt;property id=&quot;20148&quot; value=&quot;5&quot;/&gt;&lt;property id=&quot;20300&quot; value=&quot;Slide 8 - &amp;quot;Visitor Arrival and Departure Day of Week  &amp;quot;&quot;/&gt;&lt;property id=&quot;20307&quot; value=&quot;390&quot;/&gt;&lt;/object&gt;&lt;object type=&quot;3&quot; unique_id=&quot;11476&quot;&gt;&lt;property id=&quot;20148&quot; value=&quot;5&quot;/&gt;&lt;property id=&quot;20300&quot; value=&quot;Slide 9 - &amp;quot;Visit Arrival Day by Departure Day&amp;quot;&quot;/&gt;&lt;property id=&quot;20307&quot; value=&quot;394&quot;/&gt;&lt;/object&gt;&lt;/object&gt;&lt;object type=&quot;8&quot; unique_id=&quot;11487&quot;&gt;&lt;/object&gt;&lt;/object&gt;&lt;/database&gt;"/>
  <p:tag name="MMPROD_NEXTUNIQUEID" val="10014"/>
  <p:tag name="SECTOMILLISECCONVERTED" val="1"/>
</p:tagLst>
</file>

<file path=ppt/theme/theme1.xml><?xml version="1.0" encoding="utf-8"?>
<a:theme xmlns:a="http://schemas.openxmlformats.org/drawingml/2006/main" name="LBF">
  <a:themeElements>
    <a:clrScheme name="Custom 3">
      <a:dk1>
        <a:srgbClr val="3F4D55"/>
      </a:dk1>
      <a:lt1>
        <a:srgbClr val="FFFFFF"/>
      </a:lt1>
      <a:dk2>
        <a:srgbClr val="3F4D55"/>
      </a:dk2>
      <a:lt2>
        <a:srgbClr val="FFFFFF"/>
      </a:lt2>
      <a:accent1>
        <a:srgbClr val="25BED5"/>
      </a:accent1>
      <a:accent2>
        <a:srgbClr val="2BA570"/>
      </a:accent2>
      <a:accent3>
        <a:srgbClr val="6A7CB8"/>
      </a:accent3>
      <a:accent4>
        <a:srgbClr val="97C21C"/>
      </a:accent4>
      <a:accent5>
        <a:srgbClr val="2494D8"/>
      </a:accent5>
      <a:accent6>
        <a:srgbClr val="F88113"/>
      </a:accent6>
      <a:hlink>
        <a:srgbClr val="1A6FA2"/>
      </a:hlink>
      <a:folHlink>
        <a:srgbClr val="465793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S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2_widescreen" id="{48D3CE1C-EE88-4647-9B82-FF58A9E8A43B}" vid="{55FA68FB-2A10-491C-9A42-B0F0CF1A4E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11947</TotalTime>
  <Words>260</Words>
  <Application>Microsoft Office PowerPoint</Application>
  <PresentationFormat>Widescreen</PresentationFormat>
  <Paragraphs>111</Paragraphs>
  <Slides>9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Courier New</vt:lpstr>
      <vt:lpstr>Segoe UI</vt:lpstr>
      <vt:lpstr>Wingdings</vt:lpstr>
      <vt:lpstr>LBF</vt:lpstr>
      <vt:lpstr>Visitor modeling Using big data</vt:lpstr>
      <vt:lpstr>Motivation and Overview</vt:lpstr>
      <vt:lpstr>First Time in the Region</vt:lpstr>
      <vt:lpstr>First Time in the Region</vt:lpstr>
      <vt:lpstr>Visitor Home States</vt:lpstr>
      <vt:lpstr>Length of Visit</vt:lpstr>
      <vt:lpstr>Overnight Stays</vt:lpstr>
      <vt:lpstr>Visitor Arrival and Departure Day of Week  </vt:lpstr>
      <vt:lpstr>Visit Arrival Day by Departure Day</vt:lpstr>
    </vt:vector>
  </TitlesOfParts>
  <Company>Cambridge Systematics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Basile</dc:creator>
  <cp:lastModifiedBy>Jason Lemp</cp:lastModifiedBy>
  <cp:revision>319</cp:revision>
  <cp:lastPrinted>2018-08-29T15:29:53Z</cp:lastPrinted>
  <dcterms:created xsi:type="dcterms:W3CDTF">2018-08-02T14:23:40Z</dcterms:created>
  <dcterms:modified xsi:type="dcterms:W3CDTF">2019-06-04T05:27:00Z</dcterms:modified>
</cp:coreProperties>
</file>