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18" r:id="rId5"/>
    <p:sldId id="328" r:id="rId6"/>
    <p:sldId id="330" r:id="rId7"/>
    <p:sldId id="331" r:id="rId8"/>
    <p:sldId id="332" r:id="rId9"/>
    <p:sldId id="333" r:id="rId10"/>
    <p:sldId id="313" r:id="rId11"/>
    <p:sldId id="31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4" userDrawn="1">
          <p15:clr>
            <a:srgbClr val="A4A3A4"/>
          </p15:clr>
        </p15:guide>
        <p15:guide id="2" pos="7276" userDrawn="1">
          <p15:clr>
            <a:srgbClr val="A4A3A4"/>
          </p15:clr>
        </p15:guide>
        <p15:guide id="3" pos="4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 Tuttle" initials="ST" lastIdx="1" clrIdx="0">
    <p:extLst>
      <p:ext uri="{19B8F6BF-5375-455C-9EA6-DF929625EA0E}">
        <p15:presenceInfo xmlns:p15="http://schemas.microsoft.com/office/powerpoint/2012/main" userId="S::Stephen.Tuttle@rsginc.com::e00808ef-6c6d-406f-9565-f6b48f56ea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D1457A"/>
    <a:srgbClr val="48484A"/>
    <a:srgbClr val="DCDDDE"/>
    <a:srgbClr val="B1B3B6"/>
    <a:srgbClr val="77787B"/>
    <a:srgbClr val="BA1222"/>
    <a:srgbClr val="524D85"/>
    <a:srgbClr val="FFC20E"/>
    <a:srgbClr val="63A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3574" autoAdjust="0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>
        <p:guide orient="horz" pos="4264"/>
        <p:guide pos="7276"/>
        <p:guide pos="4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3D4B-E7F6-4A42-853B-40C1A88C262E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7C1A-D5B2-4BB7-A8A5-88681A8C6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6A57-3D42-1746-A4F9-9BA3F9944E9C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EF74-4753-DA47-9B34-F93D23E4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2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46459" y="2950341"/>
            <a:ext cx="6584949" cy="93491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41097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46459" y="4372054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March 16, 2017</a:t>
            </a:fld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345518" y="4116389"/>
            <a:ext cx="6584949" cy="2555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89" y="3094355"/>
            <a:ext cx="3226024" cy="96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4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12203288" cy="6864350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17" y="3161067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7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12203288" cy="6864350"/>
          </a:xfrm>
          <a:prstGeom prst="rect">
            <a:avLst/>
          </a:prstGeom>
        </p:spPr>
      </p:pic>
      <p:sp>
        <p:nvSpPr>
          <p:cNvPr id="7" name="Rectangle 10"/>
          <p:cNvSpPr/>
          <p:nvPr userDrawn="1"/>
        </p:nvSpPr>
        <p:spPr>
          <a:xfrm>
            <a:off x="146082" y="2824745"/>
            <a:ext cx="10941740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6" y="3034406"/>
            <a:ext cx="777357" cy="7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34572"/>
            <a:ext cx="12253459" cy="689257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-1" y="3756115"/>
            <a:ext cx="3603103" cy="999738"/>
          </a:xfrm>
          <a:prstGeom prst="roundRect">
            <a:avLst>
              <a:gd name="adj" fmla="val 1153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TextBox 8"/>
          <p:cNvSpPr txBox="1"/>
          <p:nvPr userDrawn="1"/>
        </p:nvSpPr>
        <p:spPr>
          <a:xfrm>
            <a:off x="210591" y="4816174"/>
            <a:ext cx="3392512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spc="100" dirty="0" err="1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sz="1600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405481" y="3926261"/>
            <a:ext cx="1741297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68868" y="3926261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60851" y="3660775"/>
            <a:ext cx="5883627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260851" y="3888633"/>
            <a:ext cx="5884333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260851" y="4196179"/>
            <a:ext cx="5884333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262263" y="5118127"/>
            <a:ext cx="5883627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262262" y="5319213"/>
            <a:ext cx="5884333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262263" y="5700264"/>
            <a:ext cx="5884333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4" y="3930584"/>
            <a:ext cx="625021" cy="631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690" y="-203568"/>
            <a:ext cx="6367014" cy="491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5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34572"/>
            <a:ext cx="12253459" cy="6892571"/>
          </a:xfrm>
          <a:prstGeom prst="rect">
            <a:avLst/>
          </a:prstGeom>
        </p:spPr>
      </p:pic>
      <p:sp>
        <p:nvSpPr>
          <p:cNvPr id="15" name="Rounded Rectangle 14"/>
          <p:cNvSpPr/>
          <p:nvPr userDrawn="1"/>
        </p:nvSpPr>
        <p:spPr>
          <a:xfrm>
            <a:off x="-1" y="998396"/>
            <a:ext cx="3603103" cy="999738"/>
          </a:xfrm>
          <a:prstGeom prst="roundRect">
            <a:avLst>
              <a:gd name="adj" fmla="val 954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405480" y="1193291"/>
            <a:ext cx="1805581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368868" y="1193291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454677" y="1994315"/>
            <a:ext cx="3025953" cy="5847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spc="100" dirty="0" err="1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sz="1800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60851" y="1233489"/>
            <a:ext cx="5883627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260851" y="1461346"/>
            <a:ext cx="5884333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260851" y="1768891"/>
            <a:ext cx="5884333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262263" y="2690840"/>
            <a:ext cx="5883627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262262" y="2891926"/>
            <a:ext cx="5884333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262263" y="3272977"/>
            <a:ext cx="5884333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06" y="1168264"/>
            <a:ext cx="674290" cy="6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48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This is the RSG Palette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90221" y="1454150"/>
            <a:ext cx="10792179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65860" y="2968830"/>
            <a:ext cx="9626931" cy="1840676"/>
            <a:chOff x="724395" y="2968830"/>
            <a:chExt cx="7220198" cy="1318161"/>
          </a:xfrm>
        </p:grpSpPr>
        <p:sp>
          <p:nvSpPr>
            <p:cNvPr id="5" name="Rectangle 4"/>
            <p:cNvSpPr/>
            <p:nvPr/>
          </p:nvSpPr>
          <p:spPr>
            <a:xfrm>
              <a:off x="724395" y="2968830"/>
              <a:ext cx="1472540" cy="13181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5689" y="2968830"/>
              <a:ext cx="1472540" cy="13181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6983" y="2968830"/>
              <a:ext cx="593765" cy="1009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5752" y="2968830"/>
              <a:ext cx="593765" cy="1009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72646" y="2968830"/>
              <a:ext cx="593765" cy="1009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1415" y="2968830"/>
              <a:ext cx="593765" cy="1009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0184" y="2968830"/>
              <a:ext cx="593765" cy="10094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0828" y="2968830"/>
              <a:ext cx="593765" cy="10094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984" y="4085111"/>
              <a:ext cx="1282534" cy="201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96399" y="4085111"/>
              <a:ext cx="1282534" cy="201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50184" y="4085111"/>
              <a:ext cx="1282534" cy="2018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839193" y="4785758"/>
            <a:ext cx="4085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main colors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91845" y="2701036"/>
            <a:ext cx="4085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Pop/accent colors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668488" y="4833257"/>
            <a:ext cx="490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Neutrals of grey and light warm yellow</a:t>
            </a:r>
          </a:p>
        </p:txBody>
      </p:sp>
    </p:spTree>
    <p:extLst>
      <p:ext uri="{BB962C8B-B14F-4D97-AF65-F5344CB8AC3E}">
        <p14:creationId xmlns:p14="http://schemas.microsoft.com/office/powerpoint/2010/main" val="31575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"/>
          <a:stretch/>
        </p:blipFill>
        <p:spPr>
          <a:xfrm>
            <a:off x="146082" y="160867"/>
            <a:ext cx="11887200" cy="6536263"/>
          </a:xfrm>
          <a:prstGeom prst="rect">
            <a:avLst/>
          </a:prstGeom>
        </p:spPr>
      </p:pic>
      <p:sp>
        <p:nvSpPr>
          <p:cNvPr id="10" name="Rectangle 10"/>
          <p:cNvSpPr/>
          <p:nvPr userDrawn="1"/>
        </p:nvSpPr>
        <p:spPr>
          <a:xfrm>
            <a:off x="146082" y="2824745"/>
            <a:ext cx="10941740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46459" y="2950341"/>
            <a:ext cx="6584949" cy="91610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41097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346459" y="4076096"/>
            <a:ext cx="6584949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46459" y="4372054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March 16, 2017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73" y="3018531"/>
            <a:ext cx="2895895" cy="86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2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89517" y="1436689"/>
            <a:ext cx="10792883" cy="437038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grey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90221" y="1454150"/>
            <a:ext cx="10792179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221" y="2724150"/>
            <a:ext cx="10792179" cy="300513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741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20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89517" y="1533526"/>
            <a:ext cx="10792883" cy="192881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221" y="3636670"/>
            <a:ext cx="10792179" cy="2496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499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68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688975" indent="-2317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Autofit/>
          </a:bodyPr>
          <a:lstStyle>
            <a:lvl1pPr marL="2317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0125" y="1535113"/>
            <a:ext cx="7192276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0124" y="2174875"/>
            <a:ext cx="7192277" cy="3951288"/>
          </a:xfrm>
        </p:spPr>
        <p:txBody>
          <a:bodyPr>
            <a:noAutofit/>
          </a:bodyPr>
          <a:lstStyle>
            <a:lvl1pPr marL="346075" indent="-230188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89519" y="1535113"/>
            <a:ext cx="3437544" cy="4591050"/>
          </a:xfrm>
        </p:spPr>
        <p:txBody>
          <a:bodyPr>
            <a:noAutofit/>
          </a:bodyPr>
          <a:lstStyle>
            <a:lvl1pPr marL="344488" indent="-225425"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0252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789517" y="1420814"/>
            <a:ext cx="10792883" cy="4656137"/>
          </a:xfrm>
        </p:spPr>
        <p:txBody>
          <a:bodyPr>
            <a:noAutofit/>
          </a:bodyPr>
          <a:lstStyle>
            <a:lvl1pPr marL="344488" indent="-225425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0222" y="274638"/>
            <a:ext cx="10792177" cy="9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402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36077" y="275704"/>
            <a:ext cx="0" cy="959662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" y="6129795"/>
            <a:ext cx="12191999" cy="89537"/>
            <a:chOff x="1" y="6276051"/>
            <a:chExt cx="9143999" cy="8953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" y="6365588"/>
              <a:ext cx="8565430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565431" y="6276051"/>
              <a:ext cx="95250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60681" y="6276051"/>
              <a:ext cx="81015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741696" y="6365588"/>
              <a:ext cx="402304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1276344" y="6312469"/>
            <a:ext cx="50800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fld id="{6AFB2962-CD7A-BA4A-83EB-E335D01B9653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1" y="6277093"/>
            <a:ext cx="480749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74" r:id="rId3"/>
    <p:sldLayoutId id="2147483660" r:id="rId4"/>
    <p:sldLayoutId id="2147483661" r:id="rId5"/>
    <p:sldLayoutId id="2147483672" r:id="rId6"/>
    <p:sldLayoutId id="2147483653" r:id="rId7"/>
    <p:sldLayoutId id="2147483673" r:id="rId8"/>
    <p:sldLayoutId id="2147483671" r:id="rId9"/>
    <p:sldLayoutId id="2147483667" r:id="rId10"/>
    <p:sldLayoutId id="2147483668" r:id="rId11"/>
    <p:sldLayoutId id="2147483669" r:id="rId12"/>
    <p:sldLayoutId id="2147483670" r:id="rId13"/>
    <p:sldLayoutId id="2147483675" r:id="rId14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8463" indent="-2794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Segmented University Models in the WATS and CAMPO TDMs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345517" y="4985396"/>
            <a:ext cx="6584949" cy="275543"/>
          </a:xfrm>
        </p:spPr>
        <p:txBody>
          <a:bodyPr/>
          <a:lstStyle/>
          <a:p>
            <a:r>
              <a:rPr lang="en-US" dirty="0"/>
              <a:t>June 4, 2019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345518" y="4116389"/>
            <a:ext cx="6584949" cy="255587"/>
          </a:xfrm>
        </p:spPr>
        <p:txBody>
          <a:bodyPr/>
          <a:lstStyle/>
          <a:p>
            <a:r>
              <a:rPr lang="en-US" dirty="0"/>
              <a:t>Stephen Tuttle (RSG)</a:t>
            </a:r>
          </a:p>
          <a:p>
            <a:r>
              <a:rPr lang="en-US" dirty="0"/>
              <a:t>Vince Bernardin, PhD (RSG)</a:t>
            </a:r>
          </a:p>
          <a:p>
            <a:r>
              <a:rPr lang="en-US" dirty="0"/>
              <a:t>Mark Ferrall (WATS)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42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ABFEFB5D-DB09-4AE3-82F8-8FD92865967E}"/>
              </a:ext>
            </a:extLst>
          </p:cNvPr>
          <p:cNvSpPr txBox="1"/>
          <p:nvPr/>
        </p:nvSpPr>
        <p:spPr>
          <a:xfrm>
            <a:off x="6547023" y="4430051"/>
            <a:ext cx="3495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Total Population</a:t>
            </a:r>
          </a:p>
          <a:p>
            <a:r>
              <a:rPr lang="en-US" dirty="0">
                <a:solidFill>
                  <a:schemeClr val="tx2"/>
                </a:solidFill>
              </a:rPr>
              <a:t>173,280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Student Population:</a:t>
            </a:r>
          </a:p>
          <a:p>
            <a:r>
              <a:rPr lang="en-US" dirty="0">
                <a:solidFill>
                  <a:schemeClr val="tx2"/>
                </a:solidFill>
              </a:rPr>
              <a:t>21,983 (total)</a:t>
            </a:r>
          </a:p>
          <a:p>
            <a:r>
              <a:rPr lang="en-US" dirty="0">
                <a:solidFill>
                  <a:schemeClr val="tx2"/>
                </a:solidFill>
              </a:rPr>
              <a:t>11,761 (on-campus)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28C49E-86BC-48FC-BE22-3B2D92481AA6}"/>
              </a:ext>
            </a:extLst>
          </p:cNvPr>
          <p:cNvSpPr txBox="1"/>
          <p:nvPr/>
        </p:nvSpPr>
        <p:spPr>
          <a:xfrm>
            <a:off x="649924" y="4443492"/>
            <a:ext cx="3495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Total Population</a:t>
            </a:r>
          </a:p>
          <a:p>
            <a:r>
              <a:rPr lang="en-US" dirty="0">
                <a:solidFill>
                  <a:schemeClr val="tx2"/>
                </a:solidFill>
              </a:rPr>
              <a:t>362,254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Student Population:</a:t>
            </a:r>
          </a:p>
          <a:p>
            <a:r>
              <a:rPr lang="en-US" dirty="0">
                <a:solidFill>
                  <a:schemeClr val="tx2"/>
                </a:solidFill>
              </a:rPr>
              <a:t>65,133 (total)</a:t>
            </a:r>
          </a:p>
          <a:p>
            <a:r>
              <a:rPr lang="en-US" dirty="0">
                <a:solidFill>
                  <a:schemeClr val="tx2"/>
                </a:solidFill>
              </a:rPr>
              <a:t>19,217 (on-campus)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11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262626"/>
                </a:solidFill>
              </a:rPr>
              <a:t>Study Areas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1B0CFE-E632-4105-AA68-5B32483C4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53" y="1525740"/>
            <a:ext cx="4235377" cy="2890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C5F76C-E4D3-4E37-8C91-07FBD0DC4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745" y="1536965"/>
            <a:ext cx="4461358" cy="2893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DDC510-BF2A-43D9-BDD6-64EED9433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062" y="4470494"/>
            <a:ext cx="3200400" cy="1469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81FA0A-C7C1-470C-97F7-9F7FAFA9C8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2300" y="4460829"/>
            <a:ext cx="1849254" cy="15233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F2A583-7DAD-4BD4-878F-0DF1DFF6A4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137" y="3455574"/>
            <a:ext cx="2029708" cy="8330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E96297-1E77-45AF-9C4D-3EFCC120571B}"/>
              </a:ext>
            </a:extLst>
          </p:cNvPr>
          <p:cNvSpPr txBox="1"/>
          <p:nvPr/>
        </p:nvSpPr>
        <p:spPr>
          <a:xfrm>
            <a:off x="910119" y="1180498"/>
            <a:ext cx="3988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WATS (Washtenaw County, MI)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D39A94-EA30-465A-813E-5297E1451D60}"/>
              </a:ext>
            </a:extLst>
          </p:cNvPr>
          <p:cNvSpPr txBox="1"/>
          <p:nvPr/>
        </p:nvSpPr>
        <p:spPr>
          <a:xfrm>
            <a:off x="6771016" y="1185272"/>
            <a:ext cx="3678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CAMPO (Charlottesville, VA)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F58791-948E-4FA3-90F4-1BCB79F0FB05}"/>
              </a:ext>
            </a:extLst>
          </p:cNvPr>
          <p:cNvSpPr txBox="1"/>
          <p:nvPr/>
        </p:nvSpPr>
        <p:spPr>
          <a:xfrm>
            <a:off x="9090489" y="5895889"/>
            <a:ext cx="3678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CAMPO Campus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BF3B62-C073-4849-9780-2D07F1710627}"/>
              </a:ext>
            </a:extLst>
          </p:cNvPr>
          <p:cNvCxnSpPr>
            <a:cxnSpLocks/>
          </p:cNvCxnSpPr>
          <p:nvPr/>
        </p:nvCxnSpPr>
        <p:spPr>
          <a:xfrm flipH="1">
            <a:off x="8334658" y="4004654"/>
            <a:ext cx="878215" cy="169223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EC62C71-553C-4720-886C-5C81B97D4002}"/>
              </a:ext>
            </a:extLst>
          </p:cNvPr>
          <p:cNvSpPr txBox="1"/>
          <p:nvPr/>
        </p:nvSpPr>
        <p:spPr>
          <a:xfrm>
            <a:off x="3634396" y="5874554"/>
            <a:ext cx="3678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WATS Campus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89C913-E409-425C-93AB-E7CB7934CE80}"/>
              </a:ext>
            </a:extLst>
          </p:cNvPr>
          <p:cNvSpPr/>
          <p:nvPr/>
        </p:nvSpPr>
        <p:spPr>
          <a:xfrm>
            <a:off x="8407563" y="372629"/>
            <a:ext cx="5857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68B1F"/>
                </a:solidFill>
              </a:rPr>
              <a:t>Student population </a:t>
            </a:r>
          </a:p>
          <a:p>
            <a:r>
              <a:rPr lang="en-US" sz="2400" b="1" dirty="0">
                <a:solidFill>
                  <a:srgbClr val="F68B1F"/>
                </a:solidFill>
              </a:rPr>
              <a:t>can be significant</a:t>
            </a:r>
          </a:p>
        </p:txBody>
      </p:sp>
    </p:spTree>
    <p:extLst>
      <p:ext uri="{BB962C8B-B14F-4D97-AF65-F5344CB8AC3E}">
        <p14:creationId xmlns:p14="http://schemas.microsoft.com/office/powerpoint/2010/main" val="1796354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11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262626"/>
                </a:solidFill>
              </a:rPr>
              <a:t>Trip Purposes and Market Segments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53A1CE-B553-4B12-BADB-C82455428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614" y="1905840"/>
            <a:ext cx="6635166" cy="39921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55FF63B-FFF9-4118-B907-28D276D2DA69}"/>
              </a:ext>
            </a:extLst>
          </p:cNvPr>
          <p:cNvSpPr txBox="1"/>
          <p:nvPr/>
        </p:nvSpPr>
        <p:spPr>
          <a:xfrm>
            <a:off x="4962574" y="1415461"/>
            <a:ext cx="367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Purpose Diagram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81C78A-B6C2-4075-B0D8-8080DCC0F77B}"/>
              </a:ext>
            </a:extLst>
          </p:cNvPr>
          <p:cNvSpPr txBox="1"/>
          <p:nvPr/>
        </p:nvSpPr>
        <p:spPr bwMode="auto">
          <a:xfrm>
            <a:off x="724777" y="1572719"/>
            <a:ext cx="4411727" cy="28930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76181" tIns="76181" rIns="76181" bIns="76181" rtlCol="0">
            <a:spAutoFit/>
          </a:bodyPr>
          <a:lstStyle/>
          <a:p>
            <a:pPr>
              <a:spcBef>
                <a:spcPts val="200"/>
              </a:spcBef>
              <a:tabLst>
                <a:tab pos="415379" algn="l"/>
              </a:tabLst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Definitions</a:t>
            </a:r>
          </a:p>
          <a:p>
            <a:pPr marL="457200" indent="-45720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415379" algn="l"/>
              </a:tabLs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UCC – Intra Campus</a:t>
            </a:r>
          </a:p>
          <a:p>
            <a:pPr marL="457200" indent="-45720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415379" algn="l"/>
              </a:tabLs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UIX – Inter Campus</a:t>
            </a:r>
          </a:p>
          <a:p>
            <a:pPr marL="457200" indent="-45720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415379" algn="l"/>
              </a:tabLs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UCO – Campus to Other</a:t>
            </a:r>
          </a:p>
          <a:p>
            <a:pPr marL="457200" indent="-45720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415379" algn="l"/>
              </a:tabLs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UHC – Home to Campus</a:t>
            </a:r>
          </a:p>
          <a:p>
            <a:pPr marL="457200" indent="-45720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415379" algn="l"/>
              </a:tabLs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UHO – Home to Other</a:t>
            </a:r>
          </a:p>
          <a:p>
            <a:pPr marL="457200" indent="-45720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415379" algn="l"/>
              </a:tabLs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UOO – Other to Other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56168A-9E56-451B-B79A-A0D4374C7C96}"/>
              </a:ext>
            </a:extLst>
          </p:cNvPr>
          <p:cNvSpPr txBox="1"/>
          <p:nvPr/>
        </p:nvSpPr>
        <p:spPr bwMode="auto">
          <a:xfrm>
            <a:off x="724777" y="4465780"/>
            <a:ext cx="8561674" cy="21646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76181" tIns="76181" rIns="76181" bIns="76181" rtlCol="0">
            <a:spAutoFit/>
          </a:bodyPr>
          <a:lstStyle/>
          <a:p>
            <a:pPr>
              <a:spcBef>
                <a:spcPts val="200"/>
              </a:spcBef>
              <a:tabLst>
                <a:tab pos="415379" algn="l"/>
              </a:tabLst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Segments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415379" algn="l"/>
              </a:tabLs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On-Campus</a:t>
            </a:r>
          </a:p>
          <a:p>
            <a:pPr marL="457200" indent="-45720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415379" algn="l"/>
              </a:tabLs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Off-Campus</a:t>
            </a:r>
          </a:p>
          <a:p>
            <a:pPr marL="457200" indent="-45720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415379" algn="l"/>
              </a:tabLs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Part-time</a:t>
            </a:r>
          </a:p>
          <a:p>
            <a:pPr>
              <a:spcBef>
                <a:spcPts val="200"/>
              </a:spcBef>
              <a:tabLst>
                <a:tab pos="415379" algn="l"/>
              </a:tabLst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D89D11-DD1D-49D7-9A63-1B40143319AC}"/>
              </a:ext>
            </a:extLst>
          </p:cNvPr>
          <p:cNvSpPr/>
          <p:nvPr/>
        </p:nvSpPr>
        <p:spPr>
          <a:xfrm>
            <a:off x="8305145" y="817582"/>
            <a:ext cx="46128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68B1F"/>
                </a:solidFill>
              </a:rPr>
              <a:t>Simple improvements over </a:t>
            </a:r>
          </a:p>
          <a:p>
            <a:r>
              <a:rPr lang="en-US" sz="2000" b="1" dirty="0">
                <a:solidFill>
                  <a:srgbClr val="F68B1F"/>
                </a:solidFill>
              </a:rPr>
              <a:t>“HBU” model, while keeping trip/tour framework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18731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11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262626"/>
                </a:solidFill>
              </a:rPr>
              <a:t>University Student Travel Behavior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EBB540-96C5-4D25-B8CA-C46164FA7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2" y="1420031"/>
            <a:ext cx="3715103" cy="2259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355F86-7A73-421B-A114-0D3769451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21" y="3946666"/>
            <a:ext cx="3715103" cy="22599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998DAB-AC38-4F79-97FE-F67C791E6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758" y="1420031"/>
            <a:ext cx="3718130" cy="2259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AF149E-EAE0-4F4D-B386-92D998B4A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5758" y="3946666"/>
            <a:ext cx="3715103" cy="22599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D59C63-2D9A-4672-A2EB-6FDD45E24D75}"/>
              </a:ext>
            </a:extLst>
          </p:cNvPr>
          <p:cNvSpPr txBox="1"/>
          <p:nvPr/>
        </p:nvSpPr>
        <p:spPr>
          <a:xfrm>
            <a:off x="790222" y="1078193"/>
            <a:ext cx="17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Generation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51FDFB-81CC-4785-8102-3D5BAA5CC323}"/>
              </a:ext>
            </a:extLst>
          </p:cNvPr>
          <p:cNvSpPr txBox="1"/>
          <p:nvPr/>
        </p:nvSpPr>
        <p:spPr>
          <a:xfrm>
            <a:off x="5176483" y="1091184"/>
            <a:ext cx="2019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Mode Choice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171FC2-30BA-47E9-A2F8-33545C7AD4F3}"/>
              </a:ext>
            </a:extLst>
          </p:cNvPr>
          <p:cNvSpPr txBox="1"/>
          <p:nvPr/>
        </p:nvSpPr>
        <p:spPr>
          <a:xfrm>
            <a:off x="5126042" y="3618647"/>
            <a:ext cx="2867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Peak Period Shares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140335-B706-4216-AEB3-9010398D791F}"/>
              </a:ext>
            </a:extLst>
          </p:cNvPr>
          <p:cNvSpPr txBox="1"/>
          <p:nvPr/>
        </p:nvSpPr>
        <p:spPr>
          <a:xfrm>
            <a:off x="704496" y="3613254"/>
            <a:ext cx="2476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Trip Distances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A16E73-8027-4980-9251-A9F962046B61}"/>
              </a:ext>
            </a:extLst>
          </p:cNvPr>
          <p:cNvSpPr txBox="1"/>
          <p:nvPr/>
        </p:nvSpPr>
        <p:spPr>
          <a:xfrm>
            <a:off x="9174786" y="1992859"/>
            <a:ext cx="30172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UVA Student Survey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Households Surveys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2"/>
                </a:solidFill>
              </a:rPr>
              <a:t>AirSage</a:t>
            </a:r>
            <a:r>
              <a:rPr lang="en-US" sz="2400" b="1" dirty="0">
                <a:solidFill>
                  <a:schemeClr val="tx2"/>
                </a:solidFill>
              </a:rPr>
              <a:t> (WATS)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1049C0-4210-4B0A-8290-5AFE2DECAB06}"/>
              </a:ext>
            </a:extLst>
          </p:cNvPr>
          <p:cNvSpPr txBox="1"/>
          <p:nvPr/>
        </p:nvSpPr>
        <p:spPr>
          <a:xfrm>
            <a:off x="9174786" y="1551253"/>
            <a:ext cx="2771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62626"/>
                </a:solidFill>
              </a:rPr>
              <a:t>Data Sources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DC524A-46F8-4B6C-9344-00E700A899D5}"/>
              </a:ext>
            </a:extLst>
          </p:cNvPr>
          <p:cNvSpPr/>
          <p:nvPr/>
        </p:nvSpPr>
        <p:spPr>
          <a:xfrm>
            <a:off x="8281646" y="570362"/>
            <a:ext cx="4612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68B1F"/>
                </a:solidFill>
              </a:rPr>
              <a:t>Important differences between student and resident travel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1857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1156019" y="5621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262626"/>
                </a:solidFill>
              </a:rPr>
              <a:t>University Model Design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E4252E-A682-409D-B4D2-5244AE614A79}"/>
              </a:ext>
            </a:extLst>
          </p:cNvPr>
          <p:cNvSpPr txBox="1"/>
          <p:nvPr/>
        </p:nvSpPr>
        <p:spPr bwMode="auto">
          <a:xfrm>
            <a:off x="7863738" y="189693"/>
            <a:ext cx="3538039" cy="6771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 lIns="76181" tIns="0" rIns="76181" bIns="0" rtlCol="0">
            <a:spAutoFit/>
          </a:bodyPr>
          <a:lstStyle/>
          <a:p>
            <a:pPr algn="ctr">
              <a:tabLst>
                <a:tab pos="415379" algn="l"/>
              </a:tabLs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 Generation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(Home/Campus-Based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0CCE603-2884-4002-ACEA-1E24DD168108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 flipH="1">
            <a:off x="9632757" y="866801"/>
            <a:ext cx="1" cy="436401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0C2D907-1705-4863-AB0F-633F0C52AAB3}"/>
              </a:ext>
            </a:extLst>
          </p:cNvPr>
          <p:cNvSpPr txBox="1"/>
          <p:nvPr/>
        </p:nvSpPr>
        <p:spPr bwMode="auto">
          <a:xfrm>
            <a:off x="7863738" y="1303202"/>
            <a:ext cx="3538038" cy="6719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 lIns="76181" tIns="0" rIns="76181" bIns="0" rtlCol="0">
            <a:spAutoFit/>
          </a:bodyPr>
          <a:lstStyle/>
          <a:p>
            <a:pPr algn="ctr">
              <a:spcBef>
                <a:spcPts val="200"/>
              </a:spcBef>
              <a:tabLst>
                <a:tab pos="415379" algn="l"/>
              </a:tabLs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 Distribution </a:t>
            </a:r>
          </a:p>
          <a:p>
            <a:pPr algn="ctr">
              <a:spcBef>
                <a:spcPts val="200"/>
              </a:spcBef>
              <a:tabLst>
                <a:tab pos="415379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(Home/Campus-Based)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DA6F35-9850-471E-B69F-901472B7B338}"/>
              </a:ext>
            </a:extLst>
          </p:cNvPr>
          <p:cNvSpPr txBox="1"/>
          <p:nvPr/>
        </p:nvSpPr>
        <p:spPr bwMode="auto">
          <a:xfrm>
            <a:off x="7863738" y="2411582"/>
            <a:ext cx="3538038" cy="6719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 lIns="76181" tIns="0" rIns="76181" bIns="0" rtlCol="0">
            <a:spAutoFit/>
          </a:bodyPr>
          <a:lstStyle/>
          <a:p>
            <a:pPr algn="ctr">
              <a:spcBef>
                <a:spcPts val="200"/>
              </a:spcBef>
              <a:tabLst>
                <a:tab pos="415379" algn="l"/>
              </a:tabLs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 Choice</a:t>
            </a:r>
          </a:p>
          <a:p>
            <a:pPr algn="ctr">
              <a:spcBef>
                <a:spcPts val="200"/>
              </a:spcBef>
              <a:tabLst>
                <a:tab pos="415379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(Home/Campus-Based)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9DF198-1507-4897-8C07-332DD4FB2580}"/>
              </a:ext>
            </a:extLst>
          </p:cNvPr>
          <p:cNvSpPr txBox="1"/>
          <p:nvPr/>
        </p:nvSpPr>
        <p:spPr bwMode="auto">
          <a:xfrm>
            <a:off x="7863738" y="4628342"/>
            <a:ext cx="3538039" cy="6719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 lIns="76181" tIns="0" rIns="76181" bIns="0" rtlCol="0">
            <a:spAutoFit/>
          </a:bodyPr>
          <a:lstStyle/>
          <a:p>
            <a:pPr algn="ctr">
              <a:spcBef>
                <a:spcPts val="200"/>
              </a:spcBef>
              <a:tabLst>
                <a:tab pos="415379" algn="l"/>
              </a:tabLs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UOO Trip Distribution</a:t>
            </a:r>
          </a:p>
          <a:p>
            <a:pPr>
              <a:spcBef>
                <a:spcPts val="200"/>
              </a:spcBef>
              <a:tabLst>
                <a:tab pos="415379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(Non-home/Non-Campus-Based)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544B42-C3B7-4091-B5EC-68C065B2A78C}"/>
              </a:ext>
            </a:extLst>
          </p:cNvPr>
          <p:cNvSpPr txBox="1"/>
          <p:nvPr/>
        </p:nvSpPr>
        <p:spPr bwMode="auto">
          <a:xfrm>
            <a:off x="7863738" y="3519962"/>
            <a:ext cx="3538039" cy="6719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 lIns="76181" tIns="0" rIns="76181" bIns="0" rtlCol="0">
            <a:spAutoFit/>
          </a:bodyPr>
          <a:lstStyle/>
          <a:p>
            <a:pPr algn="ctr">
              <a:spcBef>
                <a:spcPts val="200"/>
              </a:spcBef>
              <a:tabLst>
                <a:tab pos="415379" algn="l"/>
              </a:tabLs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UOO Trip Generation</a:t>
            </a:r>
          </a:p>
          <a:p>
            <a:pPr algn="ctr">
              <a:spcBef>
                <a:spcPts val="200"/>
              </a:spcBef>
              <a:tabLst>
                <a:tab pos="415379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(Non-home/Non-Campus-Based)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9CF5B6-CCC0-47A7-998C-131A290DFA8A}"/>
              </a:ext>
            </a:extLst>
          </p:cNvPr>
          <p:cNvSpPr txBox="1"/>
          <p:nvPr/>
        </p:nvSpPr>
        <p:spPr bwMode="auto">
          <a:xfrm>
            <a:off x="7863738" y="5736723"/>
            <a:ext cx="353803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 lIns="76181" tIns="0" rIns="76181" bIns="0" rtlCol="0">
            <a:spAutoFit/>
          </a:bodyPr>
          <a:lstStyle/>
          <a:p>
            <a:pPr algn="ctr">
              <a:spcBef>
                <a:spcPts val="200"/>
              </a:spcBef>
              <a:tabLst>
                <a:tab pos="415379" algn="l"/>
              </a:tabLs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of Day Split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8C0526C-6E8E-4082-BF3F-055F1CD5865F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9632757" y="1975181"/>
            <a:ext cx="0" cy="436401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4F19D09-6A8B-462F-A5F6-F412D628F7C5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>
            <a:off x="9632757" y="3083561"/>
            <a:ext cx="1" cy="436401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8CDF0C5-87C1-4BCE-A12B-04B640745712}"/>
              </a:ext>
            </a:extLst>
          </p:cNvPr>
          <p:cNvCxnSpPr>
            <a:cxnSpLocks/>
            <a:stCxn id="21" idx="2"/>
            <a:endCxn id="20" idx="0"/>
          </p:cNvCxnSpPr>
          <p:nvPr/>
        </p:nvCxnSpPr>
        <p:spPr>
          <a:xfrm>
            <a:off x="9632758" y="4191941"/>
            <a:ext cx="0" cy="436401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A8D42DC-22CA-4372-8D65-8F839A3CF074}"/>
              </a:ext>
            </a:extLst>
          </p:cNvPr>
          <p:cNvSpPr/>
          <p:nvPr/>
        </p:nvSpPr>
        <p:spPr>
          <a:xfrm>
            <a:off x="83614" y="1648297"/>
            <a:ext cx="787161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cs typeface="Arial"/>
              </a:rPr>
              <a:t>The university and resident demand models are applied separately but include the same major steps.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cs typeface="Arial"/>
              </a:rPr>
              <a:t>Trip ends are based on student housing, classroom enrollment, and employment and amenity variables.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cs typeface="Arial"/>
              </a:rPr>
              <a:t>Gravity models distribute trips.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cs typeface="Arial"/>
              </a:rPr>
              <a:t>Nested logit models predict mode shares.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cs typeface="Arial"/>
              </a:rPr>
              <a:t>UOO trips are predicted from UCO and UHO attractions, within a hybrid trip/tour framework.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cs typeface="Arial"/>
              </a:rPr>
              <a:t>Fixed factors are used for the time of day split.</a:t>
            </a:r>
          </a:p>
        </p:txBody>
      </p: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2E5742CB-D070-4EDB-B7BC-44F67A709668}"/>
              </a:ext>
            </a:extLst>
          </p:cNvPr>
          <p:cNvCxnSpPr>
            <a:cxnSpLocks/>
            <a:stCxn id="20" idx="2"/>
            <a:endCxn id="22" idx="0"/>
          </p:cNvCxnSpPr>
          <p:nvPr/>
        </p:nvCxnSpPr>
        <p:spPr>
          <a:xfrm>
            <a:off x="9632758" y="5300321"/>
            <a:ext cx="0" cy="436402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29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11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262626"/>
                </a:solidFill>
              </a:rPr>
              <a:t>Model 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FCE34D-C249-4FD8-A64C-B5970D290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6" y="1902203"/>
            <a:ext cx="5533735" cy="40100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226DF6-29E1-4E99-A108-7CD55B28E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096" y="1902203"/>
            <a:ext cx="5298028" cy="402446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020F6E9-5A87-48DC-8890-CCD5FFD5B8C8}"/>
              </a:ext>
            </a:extLst>
          </p:cNvPr>
          <p:cNvSpPr txBox="1"/>
          <p:nvPr/>
        </p:nvSpPr>
        <p:spPr>
          <a:xfrm>
            <a:off x="6440740" y="1511535"/>
            <a:ext cx="3570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CAMPO Trips by Mode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820C28-9B45-4615-94A9-6CCA4F7B7D5F}"/>
              </a:ext>
            </a:extLst>
          </p:cNvPr>
          <p:cNvSpPr txBox="1"/>
          <p:nvPr/>
        </p:nvSpPr>
        <p:spPr>
          <a:xfrm>
            <a:off x="622805" y="1519541"/>
            <a:ext cx="4105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WATS Trips by Mode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350E88-AE45-4094-B899-E476471DD08A}"/>
              </a:ext>
            </a:extLst>
          </p:cNvPr>
          <p:cNvSpPr/>
          <p:nvPr/>
        </p:nvSpPr>
        <p:spPr>
          <a:xfrm>
            <a:off x="7864273" y="680538"/>
            <a:ext cx="4612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68B1F"/>
                </a:solidFill>
              </a:rPr>
              <a:t>More trips near campus, </a:t>
            </a:r>
          </a:p>
          <a:p>
            <a:r>
              <a:rPr lang="en-US" sz="2400" b="1" dirty="0">
                <a:solidFill>
                  <a:srgbClr val="F68B1F"/>
                </a:solidFill>
              </a:rPr>
              <a:t>including many walk/bike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69852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611556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262626"/>
                </a:solidFill>
              </a:rPr>
              <a:t>Acknowledgements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90221" y="1508375"/>
            <a:ext cx="10115903" cy="3005138"/>
          </a:xfrm>
        </p:spPr>
        <p:txBody>
          <a:bodyPr/>
          <a:lstStyle/>
          <a:p>
            <a:r>
              <a:rPr lang="en-US" sz="2400" dirty="0">
                <a:solidFill>
                  <a:srgbClr val="F68B1F"/>
                </a:solidFill>
              </a:rPr>
              <a:t>Partner Agencies</a:t>
            </a:r>
          </a:p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Washtenaw Area Transportation Study (WATS)</a:t>
            </a:r>
          </a:p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Michigan Department of Transportation (MDOT)</a:t>
            </a:r>
          </a:p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Charlottesville/Albemarle Metropolitan Planning Organization (CAMPO)</a:t>
            </a:r>
          </a:p>
          <a:p>
            <a:pPr marL="231775" lvl="1" indent="-176213"/>
            <a:r>
              <a:rPr lang="en-US" sz="2400" dirty="0">
                <a:solidFill>
                  <a:srgbClr val="262626"/>
                </a:solidFill>
              </a:rPr>
              <a:t>Virginia Department of Transportation (VDOT)</a:t>
            </a:r>
          </a:p>
          <a:p>
            <a:pPr marL="231775" lvl="1" indent="-176213"/>
            <a:endParaRPr lang="en-US" sz="24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Stephen Tuttle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SENIOR CONSULTANT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stephen.tuttle@rsginc.com</a:t>
            </a:r>
          </a:p>
          <a:p>
            <a:r>
              <a:rPr lang="en-US" dirty="0"/>
              <a:t>312.605.9203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Vince Bernardin, PhD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DIRECTOR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vince.Bernardin@rsginc.com</a:t>
            </a:r>
          </a:p>
          <a:p>
            <a:r>
              <a:rPr lang="en-US" dirty="0"/>
              <a:t>812.200.2351</a:t>
            </a:r>
          </a:p>
        </p:txBody>
      </p:sp>
    </p:spTree>
    <p:extLst>
      <p:ext uri="{BB962C8B-B14F-4D97-AF65-F5344CB8AC3E}">
        <p14:creationId xmlns:p14="http://schemas.microsoft.com/office/powerpoint/2010/main" val="98626501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Presentation">
  <a:themeElements>
    <a:clrScheme name="Custom 8">
      <a:dk1>
        <a:srgbClr val="48484A"/>
      </a:dk1>
      <a:lt1>
        <a:sysClr val="window" lastClr="FFFFFF"/>
      </a:lt1>
      <a:dk2>
        <a:srgbClr val="262626"/>
      </a:dk2>
      <a:lt2>
        <a:srgbClr val="F68B1F"/>
      </a:lt2>
      <a:accent1>
        <a:srgbClr val="006FA1"/>
      </a:accent1>
      <a:accent2>
        <a:srgbClr val="88CADE"/>
      </a:accent2>
      <a:accent3>
        <a:srgbClr val="65B360"/>
      </a:accent3>
      <a:accent4>
        <a:srgbClr val="FFC20E"/>
      </a:accent4>
      <a:accent5>
        <a:srgbClr val="514D85"/>
      </a:accent5>
      <a:accent6>
        <a:srgbClr val="9C122B"/>
      </a:accent6>
      <a:hlink>
        <a:srgbClr val="0000FF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Presentation - Wide Format.potx" id="{7CE3FE93-053C-446A-AC59-7A42AAF5FF43}" vid="{63557AF2-2D9F-4E61-AB0E-05BD6FB84A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0024f6ea-6702-4b13-a7fc-b9d63eee6c7e">Power Point</Category>
    <Group xmlns="0024f6ea-6702-4b13-a7fc-b9d63eee6c7e">Corp</Group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6833BBEDD83F42809C9B74B5647C28" ma:contentTypeVersion="8" ma:contentTypeDescription="Create a new document." ma:contentTypeScope="" ma:versionID="29cfd47e80e2aa3e5194e5a6b0b4e69c">
  <xsd:schema xmlns:xsd="http://www.w3.org/2001/XMLSchema" xmlns:xs="http://www.w3.org/2001/XMLSchema" xmlns:p="http://schemas.microsoft.com/office/2006/metadata/properties" xmlns:ns1="http://schemas.microsoft.com/sharepoint/v3" xmlns:ns2="0024f6ea-6702-4b13-a7fc-b9d63eee6c7e" xmlns:ns3="41af6c73-937e-409a-b621-39ee20c474a3" targetNamespace="http://schemas.microsoft.com/office/2006/metadata/properties" ma:root="true" ma:fieldsID="6be347a69831e6557255c4e3f1fcd2e9" ns1:_="" ns2:_="" ns3:_="">
    <xsd:import namespace="http://schemas.microsoft.com/sharepoint/v3"/>
    <xsd:import namespace="0024f6ea-6702-4b13-a7fc-b9d63eee6c7e"/>
    <xsd:import namespace="41af6c73-937e-409a-b621-39ee20c474a3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Group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24f6ea-6702-4b13-a7fc-b9d63eee6c7e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default="Choose One" ma:internalName="Category">
      <xsd:simpleType>
        <xsd:union memberTypes="dms:Text">
          <xsd:simpleType>
            <xsd:restriction base="dms:Choice">
              <xsd:enumeration value="Choose One"/>
              <xsd:enumeration value="Contracting"/>
              <xsd:enumeration value="Guidance Document"/>
              <xsd:enumeration value="Power Point"/>
              <xsd:enumeration value="Proposal and Report"/>
              <xsd:enumeration value="Stationary"/>
              <xsd:enumeration value="Style Guide"/>
              <xsd:enumeration value="Other"/>
            </xsd:restriction>
          </xsd:simpleType>
        </xsd:union>
      </xsd:simpleType>
    </xsd:element>
    <xsd:element name="Group" ma:index="9" nillable="true" ma:displayName="Group" ma:default="Corp" ma:internalName="Group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f6c73-937e-409a-b621-39ee20c474a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B548D2-16E5-4D59-9228-B99A31CAF826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41af6c73-937e-409a-b621-39ee20c474a3"/>
    <ds:schemaRef ds:uri="0024f6ea-6702-4b13-a7fc-b9d63eee6c7e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23E702B-A4A8-49D1-8100-74D24C5D8E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927A67-3417-4F39-A9D1-B1FE6771D1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024f6ea-6702-4b13-a7fc-b9d63eee6c7e"/>
    <ds:schemaRef ds:uri="41af6c73-937e-409a-b621-39ee20c474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- Wide Format</Template>
  <TotalTime>149</TotalTime>
  <Words>365</Words>
  <Application>Microsoft Office PowerPoint</Application>
  <PresentationFormat>Widescreen</PresentationFormat>
  <Paragraphs>86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Lucida Grande</vt:lpstr>
      <vt:lpstr>PowerPoint Presentation</vt:lpstr>
      <vt:lpstr>PowerPoint Presentation</vt:lpstr>
      <vt:lpstr>Study Areas</vt:lpstr>
      <vt:lpstr>Trip Purposes and Market Segments</vt:lpstr>
      <vt:lpstr>University Student Travel Behavior</vt:lpstr>
      <vt:lpstr>University Model Design</vt:lpstr>
      <vt:lpstr>Model Results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Tuttle</dc:creator>
  <cp:lastModifiedBy>Steve Tuttle</cp:lastModifiedBy>
  <cp:revision>19</cp:revision>
  <dcterms:created xsi:type="dcterms:W3CDTF">2019-06-02T04:59:34Z</dcterms:created>
  <dcterms:modified xsi:type="dcterms:W3CDTF">2019-06-04T00:13:50Z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0x010100176833BBEDD83F42809C9B74B5647C28</vt:lpwstr>
  </property>
</Properties>
</file>