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9" r:id="rId3"/>
    <p:sldId id="260" r:id="rId4"/>
    <p:sldId id="336" r:id="rId5"/>
    <p:sldId id="266" r:id="rId6"/>
    <p:sldId id="271" r:id="rId7"/>
    <p:sldId id="261" r:id="rId8"/>
    <p:sldId id="262" r:id="rId9"/>
    <p:sldId id="267" r:id="rId10"/>
    <p:sldId id="270" r:id="rId11"/>
    <p:sldId id="334" r:id="rId12"/>
    <p:sldId id="263" r:id="rId13"/>
    <p:sldId id="268" r:id="rId14"/>
    <p:sldId id="269" r:id="rId15"/>
    <p:sldId id="264" r:id="rId16"/>
    <p:sldId id="335" r:id="rId17"/>
    <p:sldId id="33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E5E85-B825-4DA9-B2A5-D278DBDFF54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1285-11D5-4EBF-9BD7-A7295DB7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620000" cy="2155825"/>
          </a:xfrm>
        </p:spPr>
        <p:txBody>
          <a:bodyPr/>
          <a:lstStyle>
            <a:lvl1pPr algn="ctr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311" y="3886200"/>
            <a:ext cx="7614303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82766" y="3888336"/>
            <a:ext cx="7622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97"/>
            <a:ext cx="8229600" cy="984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990600"/>
          </a:xfrm>
        </p:spPr>
        <p:txBody>
          <a:bodyPr/>
          <a:lstStyle>
            <a:lvl1pPr>
              <a:defRPr u="none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772400" cy="1362075"/>
          </a:xfrm>
        </p:spPr>
        <p:txBody>
          <a:bodyPr/>
          <a:lstStyle>
            <a:lvl1pPr algn="l">
              <a:defRPr sz="4000" b="0" cap="all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>
            <a:lvl1pPr>
              <a:defRPr sz="3600" b="0" u="none">
                <a:solidFill>
                  <a:schemeClr val="bg2"/>
                </a:solidFill>
                <a:latin typeface="Humnst777 BlkCn B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143000"/>
            <a:ext cx="7162800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781050"/>
          </a:xfrm>
        </p:spPr>
        <p:txBody>
          <a:bodyPr anchor="b"/>
          <a:lstStyle>
            <a:lvl1pPr algn="l">
              <a:defRPr sz="2000" b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81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4191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804862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32773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u="none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2209801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Practical Population Synthesis Enhancements to Support Advanced and Activity-Based Travel Demand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048000"/>
            <a:ext cx="7848600" cy="3657600"/>
          </a:xfrm>
        </p:spPr>
        <p:txBody>
          <a:bodyPr/>
          <a:lstStyle/>
          <a:p>
            <a:r>
              <a:rPr lang="en-US" sz="3200" dirty="0"/>
              <a:t>Ramachandran Balakrishna</a:t>
            </a:r>
          </a:p>
          <a:p>
            <a:r>
              <a:rPr lang="en-US" sz="3200" dirty="0"/>
              <a:t>Srinivasan Sundaram</a:t>
            </a:r>
          </a:p>
          <a:p>
            <a:r>
              <a:rPr lang="en-US" sz="2000" dirty="0">
                <a:solidFill>
                  <a:srgbClr val="FFC000"/>
                </a:solidFill>
              </a:rPr>
              <a:t>Caliper Corporation</a:t>
            </a:r>
            <a:endParaRPr lang="en-US" dirty="0"/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2019 TRB Planning Applications Conference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Portland, OR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3</a:t>
            </a:r>
            <a:r>
              <a:rPr lang="en-US" sz="2000" baseline="30000" dirty="0">
                <a:solidFill>
                  <a:schemeClr val="accent6"/>
                </a:solidFill>
              </a:rPr>
              <a:t>rd</a:t>
            </a:r>
            <a:r>
              <a:rPr lang="en-US" sz="2000" dirty="0">
                <a:solidFill>
                  <a:schemeClr val="accent6"/>
                </a:solidFill>
              </a:rPr>
              <a:t> June,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9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83" y="1143000"/>
            <a:ext cx="8572500" cy="5410200"/>
          </a:xfrm>
        </p:spPr>
        <p:txBody>
          <a:bodyPr/>
          <a:lstStyle/>
          <a:p>
            <a:r>
              <a:rPr lang="en-US" dirty="0"/>
              <a:t>Integrated framework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Implemented as a general feature in TransCAD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10BCA-D169-47A4-A571-836ED7C23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2148" y="1651655"/>
            <a:ext cx="5482590" cy="381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06A72-F160-4E64-9ADB-606A26AA4F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63690" y="495300"/>
            <a:ext cx="2276013" cy="42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83" y="1143000"/>
            <a:ext cx="8572500" cy="5410200"/>
          </a:xfrm>
        </p:spPr>
        <p:txBody>
          <a:bodyPr/>
          <a:lstStyle/>
          <a:p>
            <a:r>
              <a:rPr lang="en-US" dirty="0"/>
              <a:t>Benefits of the new approach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Jointly match both person and HH variables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Improve robustness of estimation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Allow HH weights to change for each geographic unit (e.g. block group)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Highly efficient computations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Approach can also be used to re-weigh HH surveys</a:t>
            </a:r>
          </a:p>
          <a:p>
            <a:pPr lvl="2"/>
            <a:r>
              <a:rPr lang="en-US" dirty="0"/>
              <a:t>Treat entire region as one geographic unit</a:t>
            </a:r>
          </a:p>
          <a:p>
            <a:pPr lvl="2"/>
            <a:r>
              <a:rPr lang="en-US" dirty="0"/>
              <a:t>Improve accuracy of trip-based models </a:t>
            </a:r>
          </a:p>
        </p:txBody>
      </p:sp>
    </p:spTree>
    <p:extLst>
      <p:ext uri="{BB962C8B-B14F-4D97-AF65-F5344CB8AC3E}">
        <p14:creationId xmlns:p14="http://schemas.microsoft.com/office/powerpoint/2010/main" val="347226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Data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58200" cy="5486400"/>
          </a:xfrm>
        </p:spPr>
        <p:txBody>
          <a:bodyPr/>
          <a:lstStyle/>
          <a:p>
            <a:r>
              <a:rPr lang="en-US" dirty="0"/>
              <a:t>Inconsistencies between HH and person marginals</a:t>
            </a:r>
          </a:p>
          <a:p>
            <a:pPr lvl="1"/>
            <a:r>
              <a:rPr lang="en-US" dirty="0"/>
              <a:t>Result in an infeasible mathematical problem</a:t>
            </a:r>
          </a:p>
          <a:p>
            <a:pPr lvl="1"/>
            <a:r>
              <a:rPr lang="en-US" dirty="0"/>
              <a:t>Can match HH or person variables, but not both</a:t>
            </a:r>
          </a:p>
          <a:p>
            <a:pPr lvl="1"/>
            <a:endParaRPr lang="en-US" dirty="0"/>
          </a:p>
          <a:p>
            <a:r>
              <a:rPr lang="en-US" dirty="0"/>
              <a:t>Key issue: Large average HH sizes in the highest bins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Multi-HH need to be split for travel modeling purposes</a:t>
            </a:r>
          </a:p>
          <a:p>
            <a:pPr lvl="1"/>
            <a:r>
              <a:rPr lang="en-US" dirty="0"/>
              <a:t>Corrections need to come from outside these datasets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41D21F-3290-4AD1-95DE-29D3BE66BA30}"/>
              </a:ext>
            </a:extLst>
          </p:cNvPr>
          <p:cNvGrpSpPr/>
          <p:nvPr/>
        </p:nvGrpSpPr>
        <p:grpSpPr>
          <a:xfrm>
            <a:off x="1028700" y="2971800"/>
            <a:ext cx="7086600" cy="2594728"/>
            <a:chOff x="1028700" y="2971800"/>
            <a:chExt cx="7086600" cy="25947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D54FD8-6617-4518-8D89-18EB34064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700" y="3048000"/>
              <a:ext cx="7086600" cy="2429692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F2D84A7-3B8C-4050-8297-D4354835516B}"/>
                </a:ext>
              </a:extLst>
            </p:cNvPr>
            <p:cNvSpPr/>
            <p:nvPr/>
          </p:nvSpPr>
          <p:spPr>
            <a:xfrm>
              <a:off x="6248400" y="2971800"/>
              <a:ext cx="838200" cy="2590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92AF95F-5A28-4C9C-AD30-19CF22DDF92D}"/>
                </a:ext>
              </a:extLst>
            </p:cNvPr>
            <p:cNvSpPr/>
            <p:nvPr/>
          </p:nvSpPr>
          <p:spPr>
            <a:xfrm>
              <a:off x="7200900" y="2975728"/>
              <a:ext cx="838200" cy="2590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Data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96300" cy="5486400"/>
          </a:xfrm>
        </p:spPr>
        <p:txBody>
          <a:bodyPr/>
          <a:lstStyle/>
          <a:p>
            <a:r>
              <a:rPr lang="en-US" dirty="0"/>
              <a:t>Database USA records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Available for purchase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Based on a variety of commercial sources including credit card transactions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Contains detailed demographic information</a:t>
            </a:r>
          </a:p>
          <a:p>
            <a:pPr lvl="2"/>
            <a:r>
              <a:rPr lang="en-US" dirty="0"/>
              <a:t>HH counting methods differ between Census, Database USA</a:t>
            </a:r>
          </a:p>
          <a:p>
            <a:pPr lvl="3"/>
            <a:r>
              <a:rPr lang="en-US" dirty="0"/>
              <a:t>Multi-family HH correctly split into functional HH units</a:t>
            </a:r>
          </a:p>
          <a:p>
            <a:pPr lvl="3"/>
            <a:r>
              <a:rPr lang="en-US" dirty="0"/>
              <a:t>Census: 820K, Database USA: 1.15 million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Average 5+ HH size = 5.57</a:t>
            </a:r>
          </a:p>
          <a:p>
            <a:pPr lvl="2"/>
            <a:r>
              <a:rPr lang="en-US" dirty="0"/>
              <a:t>Almost the same for two different states (Nevada, California)</a:t>
            </a:r>
          </a:p>
        </p:txBody>
      </p:sp>
    </p:spTree>
    <p:extLst>
      <p:ext uri="{BB962C8B-B14F-4D97-AF65-F5344CB8AC3E}">
        <p14:creationId xmlns:p14="http://schemas.microsoft.com/office/powerpoint/2010/main" val="112338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Data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458200" cy="5486400"/>
          </a:xfrm>
        </p:spPr>
        <p:txBody>
          <a:bodyPr/>
          <a:lstStyle/>
          <a:p>
            <a:r>
              <a:rPr lang="en-US" dirty="0"/>
              <a:t>Correction method for marginals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Retain the number of 5+ HH from Census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Infer the 5+ HH population using Database </a:t>
            </a:r>
            <a:r>
              <a:rPr lang="en-US"/>
              <a:t>USA average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Compute “excess” population from the 5+ bin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Reallocate the excess to smaller HH sizes</a:t>
            </a:r>
          </a:p>
          <a:p>
            <a:pPr lvl="2"/>
            <a:r>
              <a:rPr lang="en-US" dirty="0"/>
              <a:t>In proportion to Census HH size distribution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 these new marginals in the synthesis</a:t>
            </a:r>
          </a:p>
        </p:txBody>
      </p:sp>
    </p:spTree>
    <p:extLst>
      <p:ext uri="{BB962C8B-B14F-4D97-AF65-F5344CB8AC3E}">
        <p14:creationId xmlns:p14="http://schemas.microsoft.com/office/powerpoint/2010/main" val="29594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Illustrative Results: Las Vegas, NV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DEEC41-9F52-489C-BBDF-6422BF648C64}"/>
              </a:ext>
            </a:extLst>
          </p:cNvPr>
          <p:cNvGrpSpPr/>
          <p:nvPr/>
        </p:nvGrpSpPr>
        <p:grpSpPr>
          <a:xfrm>
            <a:off x="1219199" y="1017309"/>
            <a:ext cx="6781801" cy="5612091"/>
            <a:chOff x="1219199" y="1017309"/>
            <a:chExt cx="6781801" cy="56120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DE8280-3AAB-4FCA-983C-CC16E87A438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143000"/>
              <a:ext cx="6781800" cy="256330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8D274-63ED-44F1-B18C-B6C2B1D750F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199" y="3725943"/>
              <a:ext cx="6781791" cy="251369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48FC2A6-74E3-4D72-8C19-876B2AE57A78}"/>
                </a:ext>
              </a:extLst>
            </p:cNvPr>
            <p:cNvCxnSpPr>
              <a:cxnSpLocks/>
            </p:cNvCxnSpPr>
            <p:nvPr/>
          </p:nvCxnSpPr>
          <p:spPr>
            <a:xfrm>
              <a:off x="4590854" y="1017309"/>
              <a:ext cx="0" cy="561209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B5AA95-6DEA-439C-814C-A32ED9ABD32F}"/>
                </a:ext>
              </a:extLst>
            </p:cNvPr>
            <p:cNvSpPr txBox="1"/>
            <p:nvPr/>
          </p:nvSpPr>
          <p:spPr>
            <a:xfrm>
              <a:off x="2247900" y="6239643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Without IPU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80E0C8-835A-4099-AEFD-05BBFF14826F}"/>
                </a:ext>
              </a:extLst>
            </p:cNvPr>
            <p:cNvSpPr txBox="1"/>
            <p:nvPr/>
          </p:nvSpPr>
          <p:spPr>
            <a:xfrm>
              <a:off x="5715000" y="6239643"/>
              <a:ext cx="1142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With IPU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00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Illustrative Results: Central Coast, CA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971820-269E-4B96-A7AC-CB8F0D32D922}"/>
              </a:ext>
            </a:extLst>
          </p:cNvPr>
          <p:cNvGrpSpPr/>
          <p:nvPr/>
        </p:nvGrpSpPr>
        <p:grpSpPr>
          <a:xfrm>
            <a:off x="641085" y="1143000"/>
            <a:ext cx="7860257" cy="5486400"/>
            <a:chOff x="641085" y="1143000"/>
            <a:chExt cx="7860257" cy="5486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B5AA95-6DEA-439C-814C-A32ED9ABD32F}"/>
                </a:ext>
              </a:extLst>
            </p:cNvPr>
            <p:cNvSpPr txBox="1"/>
            <p:nvPr/>
          </p:nvSpPr>
          <p:spPr>
            <a:xfrm>
              <a:off x="1981200" y="6239643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Without IPU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80E0C8-835A-4099-AEFD-05BBFF14826F}"/>
                </a:ext>
              </a:extLst>
            </p:cNvPr>
            <p:cNvSpPr txBox="1"/>
            <p:nvPr/>
          </p:nvSpPr>
          <p:spPr>
            <a:xfrm>
              <a:off x="6096002" y="6239643"/>
              <a:ext cx="1142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With IPU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7DA19E-D901-408E-8A8F-94076015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57" y="1297902"/>
              <a:ext cx="7858685" cy="240058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7B1E40-275B-47D7-85E3-1B9A4966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085" y="3771402"/>
              <a:ext cx="7858685" cy="240079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48FC2A6-74E3-4D72-8C19-876B2AE57A7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143000"/>
              <a:ext cx="0" cy="54864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6739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Summary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/>
          <a:lstStyle/>
          <a:p>
            <a:r>
              <a:rPr lang="en-US" dirty="0"/>
              <a:t>Modified IPU </a:t>
            </a:r>
          </a:p>
          <a:p>
            <a:pPr lvl="1"/>
            <a:r>
              <a:rPr lang="en-US" dirty="0"/>
              <a:t>Corrects for systematic bias in person variables</a:t>
            </a:r>
          </a:p>
          <a:p>
            <a:pPr lvl="2"/>
            <a:r>
              <a:rPr lang="en-US" dirty="0"/>
              <a:t>Expected to highly impact the outcomes of disaggregate models</a:t>
            </a:r>
          </a:p>
          <a:p>
            <a:pPr lvl="3"/>
            <a:r>
              <a:rPr lang="en-US" dirty="0"/>
              <a:t>Daily household activity patterns</a:t>
            </a:r>
          </a:p>
          <a:p>
            <a:pPr lvl="3"/>
            <a:r>
              <a:rPr lang="en-US" dirty="0"/>
              <a:t>Household interactions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Features practical run times (10 minutes for Las Vegas)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Provides solid platform for advanced travel demand models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Current work: Localizing the impacts of targeted changes to marginals</a:t>
            </a:r>
          </a:p>
        </p:txBody>
      </p:sp>
    </p:spTree>
    <p:extLst>
      <p:ext uri="{BB962C8B-B14F-4D97-AF65-F5344CB8AC3E}">
        <p14:creationId xmlns:p14="http://schemas.microsoft.com/office/powerpoint/2010/main" val="224625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4" y="1219200"/>
            <a:ext cx="7924800" cy="5160886"/>
          </a:xfrm>
        </p:spPr>
        <p:txBody>
          <a:bodyPr/>
          <a:lstStyle/>
          <a:p>
            <a:r>
              <a:rPr lang="en-US" dirty="0"/>
              <a:t>Population synthesis overview</a:t>
            </a:r>
          </a:p>
          <a:p>
            <a:endParaRPr lang="en-US" dirty="0"/>
          </a:p>
          <a:p>
            <a:r>
              <a:rPr lang="en-US" dirty="0"/>
              <a:t>Limitations in current methods</a:t>
            </a:r>
          </a:p>
          <a:p>
            <a:endParaRPr lang="en-US" dirty="0"/>
          </a:p>
          <a:p>
            <a:r>
              <a:rPr lang="en-US" dirty="0"/>
              <a:t>Proposed methodology</a:t>
            </a:r>
          </a:p>
          <a:p>
            <a:endParaRPr lang="en-US" dirty="0"/>
          </a:p>
          <a:p>
            <a:r>
              <a:rPr lang="en-US" dirty="0"/>
              <a:t>Solutions to practical (data) challenges</a:t>
            </a:r>
          </a:p>
          <a:p>
            <a:endParaRPr lang="en-US" dirty="0"/>
          </a:p>
          <a:p>
            <a:r>
              <a:rPr lang="en-US" dirty="0"/>
              <a:t>Illustrative results</a:t>
            </a:r>
          </a:p>
          <a:p>
            <a:endParaRPr lang="en-US" dirty="0"/>
          </a:p>
          <a:p>
            <a:r>
              <a:rPr lang="en-US" dirty="0"/>
              <a:t>Qualitative summary of results</a:t>
            </a:r>
          </a:p>
        </p:txBody>
      </p:sp>
    </p:spTree>
    <p:extLst>
      <p:ext uri="{BB962C8B-B14F-4D97-AF65-F5344CB8AC3E}">
        <p14:creationId xmlns:p14="http://schemas.microsoft.com/office/powerpoint/2010/main" val="414398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Synthesis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724900" cy="5410200"/>
          </a:xfrm>
        </p:spPr>
        <p:txBody>
          <a:bodyPr/>
          <a:lstStyle/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Enumerate a region’s households (HH) and constituent persons</a:t>
            </a:r>
          </a:p>
          <a:p>
            <a:pPr lvl="2"/>
            <a:r>
              <a:rPr lang="en-US" dirty="0"/>
              <a:t>Forms base for advanced travel demand models</a:t>
            </a:r>
          </a:p>
          <a:p>
            <a:pPr lvl="3"/>
            <a:r>
              <a:rPr lang="en-US" dirty="0"/>
              <a:t>Hybrid (trips/tours with some disaggregate aspects)</a:t>
            </a:r>
          </a:p>
          <a:p>
            <a:pPr lvl="3"/>
            <a:r>
              <a:rPr lang="en-US" dirty="0"/>
              <a:t>Activity-Based Models (ABM)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Inputs:</a:t>
            </a:r>
          </a:p>
          <a:p>
            <a:pPr lvl="2"/>
            <a:r>
              <a:rPr lang="en-US" dirty="0"/>
              <a:t>Sample of HH and persons (e.g. ACS PUMS) with attributes</a:t>
            </a:r>
          </a:p>
          <a:p>
            <a:pPr lvl="2"/>
            <a:r>
              <a:rPr lang="en-US" dirty="0"/>
              <a:t>Control totals of desired HH and person variables</a:t>
            </a:r>
          </a:p>
          <a:p>
            <a:pPr lvl="3"/>
            <a:r>
              <a:rPr lang="en-US" dirty="0"/>
              <a:t>HH Size (1,2,3,4+), Income (</a:t>
            </a:r>
            <a:r>
              <a:rPr lang="en-US" dirty="0" err="1"/>
              <a:t>Low,Med,Hi</a:t>
            </a:r>
            <a:r>
              <a:rPr lang="en-US" dirty="0"/>
              <a:t>), Gender (M,F), … </a:t>
            </a:r>
          </a:p>
          <a:p>
            <a:pPr lvl="3"/>
            <a:r>
              <a:rPr lang="en-US" dirty="0"/>
              <a:t>Usually at finer geography than the sample </a:t>
            </a:r>
          </a:p>
          <a:p>
            <a:endParaRPr lang="en-US" dirty="0"/>
          </a:p>
          <a:p>
            <a:pPr lvl="1"/>
            <a:r>
              <a:rPr lang="en-US" dirty="0"/>
              <a:t>Outputs:</a:t>
            </a:r>
          </a:p>
          <a:p>
            <a:pPr lvl="2"/>
            <a:r>
              <a:rPr lang="en-US" dirty="0"/>
              <a:t>HH and person tables that aggregate accurately to control totals</a:t>
            </a:r>
          </a:p>
        </p:txBody>
      </p:sp>
    </p:spTree>
    <p:extLst>
      <p:ext uri="{BB962C8B-B14F-4D97-AF65-F5344CB8AC3E}">
        <p14:creationId xmlns:p14="http://schemas.microsoft.com/office/powerpoint/2010/main" val="384446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Synthesis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724900" cy="5410200"/>
          </a:xfrm>
        </p:spPr>
        <p:txBody>
          <a:bodyPr/>
          <a:lstStyle/>
          <a:p>
            <a:r>
              <a:rPr lang="en-US" dirty="0"/>
              <a:t>Examples of geographic layers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779BAD-A8FB-4313-9F4B-A6BF632427FE}"/>
              </a:ext>
            </a:extLst>
          </p:cNvPr>
          <p:cNvGrpSpPr/>
          <p:nvPr/>
        </p:nvGrpSpPr>
        <p:grpSpPr>
          <a:xfrm>
            <a:off x="1143000" y="1676400"/>
            <a:ext cx="7634533" cy="5029200"/>
            <a:chOff x="1143000" y="1676400"/>
            <a:chExt cx="7634533" cy="5029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2E0B33-087F-4BDC-834B-1B1B0AA48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676400"/>
              <a:ext cx="6030036" cy="5029200"/>
            </a:xfrm>
            <a:prstGeom prst="rect">
              <a:avLst/>
            </a:prstGeom>
            <a:ln w="25400">
              <a:solidFill>
                <a:schemeClr val="tx2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C58BB7-05F3-4C62-9F12-556FE928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683" y="3436413"/>
              <a:ext cx="2228850" cy="695325"/>
            </a:xfrm>
            <a:prstGeom prst="rect">
              <a:avLst/>
            </a:prstGeom>
            <a:ln w="25400"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9067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Synthesis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572500" cy="5105400"/>
          </a:xfrm>
        </p:spPr>
        <p:txBody>
          <a:bodyPr/>
          <a:lstStyle/>
          <a:p>
            <a:r>
              <a:rPr lang="en-US" dirty="0"/>
              <a:t>Typical synthesis steps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Read (or estimate) weights for each HH in the sample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Select a geographic resolution (e.g. blocks or zones)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each geographic element</a:t>
            </a:r>
          </a:p>
          <a:p>
            <a:pPr lvl="2"/>
            <a:r>
              <a:rPr lang="en-US" dirty="0"/>
              <a:t>Assemble the control totals across variables of interest</a:t>
            </a:r>
          </a:p>
          <a:p>
            <a:pPr lvl="2"/>
            <a:r>
              <a:rPr lang="en-US" dirty="0"/>
              <a:t>Estimate the number of each sample HH type to include</a:t>
            </a:r>
          </a:p>
          <a:p>
            <a:pPr lvl="3"/>
            <a:r>
              <a:rPr lang="en-US" dirty="0"/>
              <a:t>By matching the HH control totals</a:t>
            </a:r>
          </a:p>
          <a:p>
            <a:pPr lvl="3"/>
            <a:r>
              <a:rPr lang="en-US" dirty="0"/>
              <a:t>(e.g.) Iterative Proportional Fitting (IPF)</a:t>
            </a:r>
          </a:p>
          <a:p>
            <a:pPr lvl="2"/>
            <a:r>
              <a:rPr lang="en-US" dirty="0"/>
              <a:t>Randomly draw from the sample to make up the required #HH</a:t>
            </a:r>
          </a:p>
          <a:p>
            <a:pPr lvl="3"/>
            <a:r>
              <a:rPr lang="en-US" dirty="0"/>
              <a:t>Use weights to derive the sampling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47006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Synthesis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782050" cy="5257800"/>
          </a:xfrm>
        </p:spPr>
        <p:txBody>
          <a:bodyPr/>
          <a:lstStyle/>
          <a:p>
            <a:r>
              <a:rPr lang="en-US" dirty="0"/>
              <a:t>Typical synthesis steps (contd.)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Nested IPF handles controls from different geographies</a:t>
            </a:r>
          </a:p>
          <a:p>
            <a:pPr lvl="1"/>
            <a:r>
              <a:rPr lang="en-US" dirty="0"/>
              <a:t>(e.g.) blocks, block groups, zones,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C0A30-FEFE-46CD-85D6-E90831406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2362" y="1828800"/>
            <a:ext cx="4902518" cy="3733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B8A9-9652-4836-8843-34853104A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11" y="3124200"/>
            <a:ext cx="4100455" cy="214342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A8249B-B78C-4576-962B-EF49939504BA}"/>
              </a:ext>
            </a:extLst>
          </p:cNvPr>
          <p:cNvSpPr txBox="1"/>
          <p:nvPr/>
        </p:nvSpPr>
        <p:spPr>
          <a:xfrm>
            <a:off x="5652394" y="1976735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IPF: Scale rows and columns iteratively to match marginals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410A7B9D-ADF6-4EAD-83C8-05C1DF88B50D}"/>
              </a:ext>
            </a:extLst>
          </p:cNvPr>
          <p:cNvSpPr/>
          <p:nvPr/>
        </p:nvSpPr>
        <p:spPr>
          <a:xfrm rot="5400000">
            <a:off x="8153400" y="2362200"/>
            <a:ext cx="533400" cy="533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3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in Current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648700" cy="5486400"/>
          </a:xfrm>
        </p:spPr>
        <p:txBody>
          <a:bodyPr/>
          <a:lstStyle/>
          <a:p>
            <a:r>
              <a:rPr lang="en-US" dirty="0"/>
              <a:t>Methods have largely matched only HH control totals</a:t>
            </a:r>
          </a:p>
          <a:p>
            <a:pPr lvl="1"/>
            <a:r>
              <a:rPr lang="en-US" dirty="0"/>
              <a:t>(e.g.) Size, auto ownership, income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Person totals are left to chance, often fit poorly</a:t>
            </a:r>
          </a:p>
          <a:p>
            <a:pPr lvl="2"/>
            <a:r>
              <a:rPr lang="en-US" dirty="0"/>
              <a:t>But are critical to person-level calculations like in ABMs</a:t>
            </a:r>
          </a:p>
          <a:p>
            <a:pPr lvl="3"/>
            <a:r>
              <a:rPr lang="en-US" dirty="0"/>
              <a:t>(e.g.) Age, gender, work status, …</a:t>
            </a:r>
          </a:p>
          <a:p>
            <a:pPr lvl="1"/>
            <a:endParaRPr lang="en-US" dirty="0"/>
          </a:p>
          <a:p>
            <a:r>
              <a:rPr lang="en-US" dirty="0"/>
              <a:t>Fixes have been proposed and tried</a:t>
            </a:r>
          </a:p>
          <a:p>
            <a:pPr lvl="1"/>
            <a:r>
              <a:rPr lang="en-US" dirty="0"/>
              <a:t>Optimization-based methods stay close to initial HH weights</a:t>
            </a:r>
          </a:p>
          <a:p>
            <a:pPr lvl="2"/>
            <a:r>
              <a:rPr lang="en-US" dirty="0"/>
              <a:t>Biased starting weights persist into the synthesized outputs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Modified heuristic methods have created new problems</a:t>
            </a:r>
          </a:p>
          <a:p>
            <a:pPr lvl="2"/>
            <a:r>
              <a:rPr lang="en-US" dirty="0"/>
              <a:t>Sensitivity to sample data scarcity</a:t>
            </a:r>
          </a:p>
          <a:p>
            <a:pPr lvl="2"/>
            <a:r>
              <a:rPr lang="en-US" dirty="0"/>
              <a:t>Long running times (several hours)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5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in Current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72500" cy="5486400"/>
          </a:xfrm>
        </p:spPr>
        <p:txBody>
          <a:bodyPr/>
          <a:lstStyle/>
          <a:p>
            <a:r>
              <a:rPr lang="en-US" dirty="0"/>
              <a:t>Iterative Proportional Updating (IPU) heuristic</a:t>
            </a:r>
          </a:p>
          <a:p>
            <a:pPr lvl="1"/>
            <a:r>
              <a:rPr lang="en-US" dirty="0"/>
              <a:t>Joint distribution of all HH and person variables</a:t>
            </a:r>
          </a:p>
          <a:p>
            <a:pPr lvl="2"/>
            <a:r>
              <a:rPr lang="en-US" dirty="0"/>
              <a:t>Exponential increase in number of columns</a:t>
            </a:r>
          </a:p>
          <a:p>
            <a:pPr lvl="3"/>
            <a:r>
              <a:rPr lang="en-US" dirty="0"/>
              <a:t>(e.g.) 4 variables with 3 levels each = 81 columns</a:t>
            </a:r>
          </a:p>
          <a:p>
            <a:pPr lvl="2"/>
            <a:r>
              <a:rPr lang="en-US" dirty="0"/>
              <a:t>Each sample HH contributes to a (small) number of columns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dirty="0"/>
              <a:t>Includes each sample HH’s contribution to person variables</a:t>
            </a:r>
          </a:p>
          <a:p>
            <a:pPr lvl="2"/>
            <a:r>
              <a:rPr lang="en-US" dirty="0"/>
              <a:t>Simple: iteratively matches column totals like in IPF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Fractionates sample records among large number of columns</a:t>
            </a:r>
          </a:p>
          <a:p>
            <a:pPr lvl="3"/>
            <a:r>
              <a:rPr lang="en-US" dirty="0"/>
              <a:t>Resulting zero-cell, zero-marginal problems need heuristic fixes</a:t>
            </a:r>
          </a:p>
          <a:p>
            <a:pPr lvl="2"/>
            <a:r>
              <a:rPr lang="en-US" dirty="0"/>
              <a:t>Impractical running times</a:t>
            </a:r>
          </a:p>
          <a:p>
            <a:pPr lvl="3"/>
            <a:r>
              <a:rPr lang="en-US" dirty="0"/>
              <a:t>4 hours for 2088 block groups (quad-core proc.)[Ye et. al. (2009)]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9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72500" cy="5410200"/>
          </a:xfrm>
        </p:spPr>
        <p:txBody>
          <a:bodyPr/>
          <a:lstStyle/>
          <a:p>
            <a:r>
              <a:rPr lang="en-US" dirty="0"/>
              <a:t>Simplify the IPU survey incidence table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Individually match each variable level, not their exhaustive combinations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Zero-cell, zero-marginal instances much less likely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Iterate between column totals like in traditional IPU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2A41F-8856-44E6-9EFE-9710D43A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96" y="2895600"/>
            <a:ext cx="6422608" cy="17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75488"/>
      </p:ext>
    </p:extLst>
  </p:cSld>
  <p:clrMapOvr>
    <a:masterClrMapping/>
  </p:clrMapOvr>
</p:sld>
</file>

<file path=ppt/theme/theme1.xml><?xml version="1.0" encoding="utf-8"?>
<a:theme xmlns:a="http://schemas.openxmlformats.org/drawingml/2006/main" name="Caliper Color Theme">
  <a:themeElements>
    <a:clrScheme name="Custom 2">
      <a:dk1>
        <a:srgbClr val="FFFFF7"/>
      </a:dk1>
      <a:lt1>
        <a:srgbClr val="000000"/>
      </a:lt1>
      <a:dk2>
        <a:srgbClr val="E3E3E3"/>
      </a:dk2>
      <a:lt2>
        <a:srgbClr val="262626"/>
      </a:lt2>
      <a:accent1>
        <a:srgbClr val="0070C0"/>
      </a:accent1>
      <a:accent2>
        <a:srgbClr val="00B0F0"/>
      </a:accent2>
      <a:accent3>
        <a:srgbClr val="92D050"/>
      </a:accent3>
      <a:accent4>
        <a:srgbClr val="D3E090"/>
      </a:accent4>
      <a:accent5>
        <a:srgbClr val="D1F4F4"/>
      </a:accent5>
      <a:accent6>
        <a:srgbClr val="77DEDE"/>
      </a:accent6>
      <a:hlink>
        <a:srgbClr val="FF5050"/>
      </a:hlink>
      <a:folHlink>
        <a:srgbClr val="FF9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.pptx" id="{B099BE25-A15A-4CC2-B1D7-5A111D83764A}" vid="{1119EF9B-DBF2-4034-B3C9-116271AE9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Caliper Color Theme</Template>
  <TotalTime>3037</TotalTime>
  <Words>859</Words>
  <Application>Microsoft Office PowerPoint</Application>
  <PresentationFormat>On-screen Show (4:3)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Humnst777 BlkCn BT</vt:lpstr>
      <vt:lpstr>Tahoma</vt:lpstr>
      <vt:lpstr>Trebuchet MS</vt:lpstr>
      <vt:lpstr>Caliper Color Theme</vt:lpstr>
      <vt:lpstr>Practical Population Synthesis Enhancements to Support Advanced and Activity-Based Travel Demand Models</vt:lpstr>
      <vt:lpstr>Outline</vt:lpstr>
      <vt:lpstr>Population Synthesis Overview</vt:lpstr>
      <vt:lpstr>Population Synthesis Overview</vt:lpstr>
      <vt:lpstr>Population Synthesis Overview</vt:lpstr>
      <vt:lpstr>Population Synthesis Overview</vt:lpstr>
      <vt:lpstr>Limitations in Current Methods</vt:lpstr>
      <vt:lpstr>Limitations in Current Methods</vt:lpstr>
      <vt:lpstr>Proposed Methodology</vt:lpstr>
      <vt:lpstr>Proposed Methodology</vt:lpstr>
      <vt:lpstr>Proposed Methodology</vt:lpstr>
      <vt:lpstr>Solutions to Data Challenges</vt:lpstr>
      <vt:lpstr>Solutions to Data Challenges</vt:lpstr>
      <vt:lpstr>Solutions to Data Challenges</vt:lpstr>
      <vt:lpstr>Illustrative Results: Las Vegas, NV</vt:lpstr>
      <vt:lpstr>Illustrative Results: Central Coast, CA</vt:lpstr>
      <vt:lpstr>Qualitative Summary of Results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Jim Lam</cp:lastModifiedBy>
  <cp:revision>587</cp:revision>
  <dcterms:created xsi:type="dcterms:W3CDTF">2013-05-01T01:23:20Z</dcterms:created>
  <dcterms:modified xsi:type="dcterms:W3CDTF">2019-05-28T11:41:13Z</dcterms:modified>
</cp:coreProperties>
</file>