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7"/>
  </p:notesMasterIdLst>
  <p:handoutMasterIdLst>
    <p:handoutMasterId r:id="rId38"/>
  </p:handoutMasterIdLst>
  <p:sldIdLst>
    <p:sldId id="302" r:id="rId5"/>
    <p:sldId id="328" r:id="rId6"/>
    <p:sldId id="964" r:id="rId7"/>
    <p:sldId id="310" r:id="rId8"/>
    <p:sldId id="670" r:id="rId9"/>
    <p:sldId id="947" r:id="rId10"/>
    <p:sldId id="673" r:id="rId11"/>
    <p:sldId id="979" r:id="rId12"/>
    <p:sldId id="980" r:id="rId13"/>
    <p:sldId id="671" r:id="rId14"/>
    <p:sldId id="744" r:id="rId15"/>
    <p:sldId id="759" r:id="rId16"/>
    <p:sldId id="617" r:id="rId17"/>
    <p:sldId id="768" r:id="rId18"/>
    <p:sldId id="770" r:id="rId19"/>
    <p:sldId id="767" r:id="rId20"/>
    <p:sldId id="774" r:id="rId21"/>
    <p:sldId id="776" r:id="rId22"/>
    <p:sldId id="675" r:id="rId23"/>
    <p:sldId id="956" r:id="rId24"/>
    <p:sldId id="851" r:id="rId25"/>
    <p:sldId id="852" r:id="rId26"/>
    <p:sldId id="975" r:id="rId27"/>
    <p:sldId id="499" r:id="rId28"/>
    <p:sldId id="850" r:id="rId29"/>
    <p:sldId id="977" r:id="rId30"/>
    <p:sldId id="976" r:id="rId31"/>
    <p:sldId id="978" r:id="rId32"/>
    <p:sldId id="448" r:id="rId33"/>
    <p:sldId id="981" r:id="rId34"/>
    <p:sldId id="982" r:id="rId35"/>
    <p:sldId id="661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48" userDrawn="1">
          <p15:clr>
            <a:srgbClr val="A4A3A4"/>
          </p15:clr>
        </p15:guide>
        <p15:guide id="2" pos="7272" userDrawn="1">
          <p15:clr>
            <a:srgbClr val="A4A3A4"/>
          </p15:clr>
        </p15:guide>
        <p15:guide id="3" pos="744" userDrawn="1">
          <p15:clr>
            <a:srgbClr val="A4A3A4"/>
          </p15:clr>
        </p15:guide>
        <p15:guide id="4" orient="horz" pos="10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20E"/>
    <a:srgbClr val="77787B"/>
    <a:srgbClr val="262626"/>
    <a:srgbClr val="48484A"/>
    <a:srgbClr val="DCDDDE"/>
    <a:srgbClr val="B1B3B6"/>
    <a:srgbClr val="BA1222"/>
    <a:srgbClr val="524D85"/>
    <a:srgbClr val="63AF5E"/>
    <a:srgbClr val="75BE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3520" autoAdjust="0"/>
  </p:normalViewPr>
  <p:slideViewPr>
    <p:cSldViewPr snapToGrid="0" snapToObjects="1">
      <p:cViewPr varScale="1">
        <p:scale>
          <a:sx n="74" d="100"/>
          <a:sy n="74" d="100"/>
        </p:scale>
        <p:origin x="38" y="202"/>
      </p:cViewPr>
      <p:guideLst>
        <p:guide orient="horz" pos="4248"/>
        <p:guide pos="7272"/>
        <p:guide pos="744"/>
        <p:guide orient="horz" pos="1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-318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BB3D4B-E7F6-4A42-853B-40C1A88C262E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7C7C1A-D5B2-4BB7-A8A5-88681A8C6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649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86A57-3D42-1746-A4F9-9BA3F9944E9C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6EF74-4753-DA47-9B34-F93D23E42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06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DON’T have to throw out our models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AUGMENT existing models with new/more 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1D40B-6E4E-43A4-BCB0-2B19B8C0C98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025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you are wrong in only one way, you have no sense of how you are wrong.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1D40B-6E4E-43A4-BCB0-2B19B8C0C98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15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this was written, I think everyone interpreted this to mean that some agencies would have trip-based models and some would have activity-based models.  </a:t>
            </a:r>
          </a:p>
          <a:p>
            <a:pPr lv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Perhaps, the deeper truth is that one model is not enough for any agency.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1D40B-6E4E-43A4-BCB0-2B19B8C0C98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03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Apologize if any of this is not current / accurate – limited fact-checking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Roughly half of agencies with ABMs have two models (TBM &amp; ABM)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1D40B-6E4E-43A4-BCB0-2B19B8C0C98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972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46EF74-4753-DA47-9B34-F93D23E42F5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74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2" y="-6968"/>
            <a:ext cx="12204389" cy="6864968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346460" y="2950343"/>
            <a:ext cx="6584949" cy="934919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08" y="3094355"/>
            <a:ext cx="3226024" cy="687652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4141097" y="2950340"/>
            <a:ext cx="0" cy="1794016"/>
          </a:xfrm>
          <a:prstGeom prst="line">
            <a:avLst/>
          </a:prstGeom>
          <a:ln w="190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346460" y="4372056"/>
            <a:ext cx="6584949" cy="27554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F68B1F"/>
                </a:solidFill>
              </a:defRPr>
            </a:lvl1pPr>
            <a:lvl2pPr marL="457200" indent="0">
              <a:buNone/>
              <a:defRPr sz="1200">
                <a:solidFill>
                  <a:srgbClr val="F48024"/>
                </a:solidFill>
              </a:defRPr>
            </a:lvl2pPr>
            <a:lvl3pPr marL="914400" indent="0">
              <a:buNone/>
              <a:defRPr sz="1200">
                <a:solidFill>
                  <a:srgbClr val="F48024"/>
                </a:solidFill>
              </a:defRPr>
            </a:lvl3pPr>
            <a:lvl4pPr marL="1371600" indent="0">
              <a:buNone/>
              <a:defRPr sz="1200">
                <a:solidFill>
                  <a:srgbClr val="F48024"/>
                </a:solidFill>
              </a:defRPr>
            </a:lvl4pPr>
            <a:lvl5pPr marL="1828800" indent="0">
              <a:buNone/>
              <a:defRPr sz="1200">
                <a:solidFill>
                  <a:srgbClr val="F48024"/>
                </a:solidFill>
              </a:defRPr>
            </a:lvl5pPr>
          </a:lstStyle>
          <a:p>
            <a:pPr lvl="0"/>
            <a:fld id="{39FCBEF0-3C4C-914F-863F-22A07B9ADD49}" type="datetime4">
              <a:rPr lang="en-US" smtClean="0"/>
              <a:t>August 12, 2015</a:t>
            </a:fld>
            <a:endParaRPr lang="en-US" dirty="0"/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3" hasCustomPrompt="1"/>
          </p:nvPr>
        </p:nvSpPr>
        <p:spPr>
          <a:xfrm>
            <a:off x="4345519" y="4116391"/>
            <a:ext cx="6584949" cy="255587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9941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0"/>
          </p:nvPr>
        </p:nvSpPr>
        <p:spPr>
          <a:xfrm>
            <a:off x="789517" y="1420814"/>
            <a:ext cx="10792883" cy="4656137"/>
          </a:xfrm>
        </p:spPr>
        <p:txBody>
          <a:bodyPr>
            <a:noAutofit/>
          </a:bodyPr>
          <a:lstStyle>
            <a:lvl1pPr marL="344488" indent="-225425"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962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50"/>
            <a:ext cx="12203288" cy="6864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133"/>
          <a:stretch/>
        </p:blipFill>
        <p:spPr>
          <a:xfrm>
            <a:off x="1031886" y="3131031"/>
            <a:ext cx="797785" cy="802828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2016433" y="2931667"/>
            <a:ext cx="0" cy="994889"/>
          </a:xfrm>
          <a:prstGeom prst="line">
            <a:avLst/>
          </a:prstGeom>
          <a:ln w="19050" cmpd="sng">
            <a:solidFill>
              <a:srgbClr val="F480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145597" y="2931664"/>
            <a:ext cx="7407627" cy="100219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800" b="1">
                <a:solidFill>
                  <a:srgbClr val="FFFFFF"/>
                </a:solidFill>
              </a:defRPr>
            </a:lvl1pPr>
            <a:lvl2pPr marL="457200" indent="0">
              <a:buNone/>
              <a:defRPr sz="2800" b="1">
                <a:solidFill>
                  <a:srgbClr val="FFFFFF"/>
                </a:solidFill>
              </a:defRPr>
            </a:lvl2pPr>
            <a:lvl3pPr marL="914400" indent="0">
              <a:buNone/>
              <a:defRPr sz="2800" b="1">
                <a:solidFill>
                  <a:srgbClr val="FFFFFF"/>
                </a:solidFill>
              </a:defRPr>
            </a:lvl3pPr>
            <a:lvl4pPr marL="1371600" indent="0">
              <a:buNone/>
              <a:defRPr sz="2800" b="1">
                <a:solidFill>
                  <a:srgbClr val="FFFFFF"/>
                </a:solidFill>
              </a:defRPr>
            </a:lvl4pPr>
            <a:lvl5pPr marL="1828800" indent="0">
              <a:buNone/>
              <a:defRPr sz="28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8472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50"/>
            <a:ext cx="12203288" cy="6864350"/>
          </a:xfrm>
          <a:prstGeom prst="rect">
            <a:avLst/>
          </a:prstGeom>
        </p:spPr>
      </p:pic>
      <p:sp>
        <p:nvSpPr>
          <p:cNvPr id="7" name="Rectangle 10"/>
          <p:cNvSpPr/>
          <p:nvPr userDrawn="1"/>
        </p:nvSpPr>
        <p:spPr>
          <a:xfrm>
            <a:off x="146083" y="2824747"/>
            <a:ext cx="10941740" cy="1190437"/>
          </a:xfrm>
          <a:custGeom>
            <a:avLst/>
            <a:gdLst/>
            <a:ahLst/>
            <a:cxnLst/>
            <a:rect l="l" t="t" r="r" b="b"/>
            <a:pathLst>
              <a:path w="8206305" h="1190437">
                <a:moveTo>
                  <a:pt x="0" y="0"/>
                </a:moveTo>
                <a:lnTo>
                  <a:pt x="246790" y="0"/>
                </a:lnTo>
                <a:lnTo>
                  <a:pt x="555678" y="0"/>
                </a:lnTo>
                <a:lnTo>
                  <a:pt x="8007895" y="0"/>
                </a:lnTo>
                <a:cubicBezTo>
                  <a:pt x="8117474" y="0"/>
                  <a:pt x="8206305" y="88831"/>
                  <a:pt x="8206305" y="198410"/>
                </a:cubicBezTo>
                <a:lnTo>
                  <a:pt x="8206305" y="992027"/>
                </a:lnTo>
                <a:cubicBezTo>
                  <a:pt x="8206305" y="1101606"/>
                  <a:pt x="8117474" y="1190437"/>
                  <a:pt x="8007895" y="1190437"/>
                </a:cubicBezTo>
                <a:lnTo>
                  <a:pt x="555678" y="1190437"/>
                </a:lnTo>
                <a:lnTo>
                  <a:pt x="246790" y="1190437"/>
                </a:lnTo>
                <a:lnTo>
                  <a:pt x="0" y="11904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016433" y="2931667"/>
            <a:ext cx="0" cy="994889"/>
          </a:xfrm>
          <a:prstGeom prst="line">
            <a:avLst/>
          </a:prstGeom>
          <a:ln w="19050" cmpd="sng">
            <a:solidFill>
              <a:srgbClr val="F480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145597" y="2931664"/>
            <a:ext cx="7407627" cy="100219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800" b="1">
                <a:solidFill>
                  <a:srgbClr val="FFFFFF"/>
                </a:solidFill>
              </a:defRPr>
            </a:lvl2pPr>
            <a:lvl3pPr marL="914400" indent="0">
              <a:buNone/>
              <a:defRPr sz="2800" b="1">
                <a:solidFill>
                  <a:srgbClr val="FFFFFF"/>
                </a:solidFill>
              </a:defRPr>
            </a:lvl3pPr>
            <a:lvl4pPr marL="1371600" indent="0">
              <a:buNone/>
              <a:defRPr sz="2800" b="1">
                <a:solidFill>
                  <a:srgbClr val="FFFFFF"/>
                </a:solidFill>
              </a:defRPr>
            </a:lvl4pPr>
            <a:lvl5pPr marL="1828800" indent="0">
              <a:buNone/>
              <a:defRPr sz="28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13F871-2D01-E54E-8531-E619554EC7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88"/>
          <a:stretch/>
        </p:blipFill>
        <p:spPr>
          <a:xfrm>
            <a:off x="1134934" y="3179069"/>
            <a:ext cx="544612" cy="83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6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_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34572"/>
            <a:ext cx="12253459" cy="6892571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0" y="3756115"/>
            <a:ext cx="3603103" cy="999738"/>
          </a:xfrm>
          <a:prstGeom prst="roundRect">
            <a:avLst>
              <a:gd name="adj" fmla="val 1153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extBox 8"/>
          <p:cNvSpPr txBox="1"/>
          <p:nvPr userDrawn="1"/>
        </p:nvSpPr>
        <p:spPr>
          <a:xfrm>
            <a:off x="210591" y="4816174"/>
            <a:ext cx="3392512" cy="553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b="1" spc="100" dirty="0" err="1">
                <a:solidFill>
                  <a:srgbClr val="FFFFFF"/>
                </a:solidFill>
                <a:latin typeface="Arial"/>
                <a:cs typeface="Arial"/>
              </a:rPr>
              <a:t>www.rsginc.com</a:t>
            </a:r>
            <a:endParaRPr lang="en-US" sz="1600" b="1" spc="1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 defTabSz="914608">
              <a:tabLst>
                <a:tab pos="4665639" algn="l"/>
              </a:tabLst>
            </a:pPr>
            <a:endParaRPr lang="en-US" sz="1400" spc="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428632" y="3937838"/>
            <a:ext cx="1741297" cy="65564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Arial"/>
                <a:cs typeface="Arial"/>
              </a:rPr>
              <a:t>Contacts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368868" y="3926263"/>
            <a:ext cx="0" cy="655641"/>
          </a:xfrm>
          <a:prstGeom prst="line">
            <a:avLst/>
          </a:prstGeom>
          <a:ln w="19050" cmpd="sng">
            <a:solidFill>
              <a:srgbClr val="F480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260852" y="3660775"/>
            <a:ext cx="5883627" cy="285219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MANAGER NAME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260852" y="3888634"/>
            <a:ext cx="5884333" cy="22240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4260852" y="4196181"/>
            <a:ext cx="5884333" cy="46007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Phone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262264" y="5118129"/>
            <a:ext cx="5883627" cy="285219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ANOTHER NAME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262263" y="5319215"/>
            <a:ext cx="5884333" cy="29527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4262264" y="5700266"/>
            <a:ext cx="5884333" cy="55491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Phone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8ED9E9-FF41-6E49-89F8-4EF3C407C1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645" y="-311158"/>
            <a:ext cx="6787269" cy="52447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C636E8-E6B9-1645-843C-F0CB198FE3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88"/>
          <a:stretch/>
        </p:blipFill>
        <p:spPr>
          <a:xfrm>
            <a:off x="725806" y="4046175"/>
            <a:ext cx="44670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58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34572"/>
            <a:ext cx="12253459" cy="6892571"/>
          </a:xfrm>
          <a:prstGeom prst="rect">
            <a:avLst/>
          </a:prstGeom>
        </p:spPr>
      </p:pic>
      <p:sp>
        <p:nvSpPr>
          <p:cNvPr id="15" name="Rounded Rectangle 14"/>
          <p:cNvSpPr/>
          <p:nvPr userDrawn="1"/>
        </p:nvSpPr>
        <p:spPr>
          <a:xfrm>
            <a:off x="0" y="998396"/>
            <a:ext cx="3603103" cy="999738"/>
          </a:xfrm>
          <a:prstGeom prst="roundRect">
            <a:avLst>
              <a:gd name="adj" fmla="val 954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88"/>
          <a:stretch/>
        </p:blipFill>
        <p:spPr>
          <a:xfrm>
            <a:off x="626535" y="1312334"/>
            <a:ext cx="595604" cy="685800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1405480" y="1193293"/>
            <a:ext cx="1805581" cy="65564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Arial"/>
                <a:cs typeface="Arial"/>
              </a:rPr>
              <a:t>Contacts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1368868" y="1193293"/>
            <a:ext cx="0" cy="655641"/>
          </a:xfrm>
          <a:prstGeom prst="line">
            <a:avLst/>
          </a:prstGeom>
          <a:ln w="19050" cmpd="sng">
            <a:solidFill>
              <a:srgbClr val="F480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454678" y="1994315"/>
            <a:ext cx="3025953" cy="5847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800" b="1" spc="100" dirty="0" err="1">
                <a:solidFill>
                  <a:srgbClr val="FFFFFF"/>
                </a:solidFill>
                <a:latin typeface="Arial"/>
                <a:cs typeface="Arial"/>
              </a:rPr>
              <a:t>www.rsginc.com</a:t>
            </a:r>
            <a:endParaRPr lang="en-US" sz="1800" b="1" spc="1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 defTabSz="914608">
              <a:tabLst>
                <a:tab pos="4665639" algn="l"/>
              </a:tabLst>
            </a:pPr>
            <a:endParaRPr lang="en-US" sz="1400" spc="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260852" y="1233491"/>
            <a:ext cx="5883627" cy="285219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MANAGER NAME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260852" y="1461348"/>
            <a:ext cx="5884333" cy="22240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F68B1F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4260852" y="1768891"/>
            <a:ext cx="5884333" cy="46007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Phone</a:t>
            </a:r>
          </a:p>
        </p:txBody>
      </p:sp>
      <p:sp>
        <p:nvSpPr>
          <p:cNvPr id="29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262264" y="2690842"/>
            <a:ext cx="5883627" cy="285219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ANOTHER NAME</a:t>
            </a:r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262263" y="2891928"/>
            <a:ext cx="5884333" cy="29527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F68B1F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1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4262264" y="3272979"/>
            <a:ext cx="5884333" cy="55491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  <a:br>
              <a:rPr lang="en-US" dirty="0"/>
            </a:br>
            <a:r>
              <a:rPr lang="en-US" dirty="0"/>
              <a:t>Phone</a:t>
            </a:r>
          </a:p>
        </p:txBody>
      </p:sp>
    </p:spTree>
    <p:extLst>
      <p:ext uri="{BB962C8B-B14F-4D97-AF65-F5344CB8AC3E}">
        <p14:creationId xmlns:p14="http://schemas.microsoft.com/office/powerpoint/2010/main" val="1776648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This is the RSG Palette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90221" y="1454150"/>
            <a:ext cx="10792179" cy="114300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965861" y="2968830"/>
            <a:ext cx="9626931" cy="1840676"/>
            <a:chOff x="724395" y="2968830"/>
            <a:chExt cx="7220198" cy="1318161"/>
          </a:xfrm>
        </p:grpSpPr>
        <p:sp>
          <p:nvSpPr>
            <p:cNvPr id="5" name="Rectangle 4"/>
            <p:cNvSpPr/>
            <p:nvPr/>
          </p:nvSpPr>
          <p:spPr>
            <a:xfrm>
              <a:off x="724395" y="2968830"/>
              <a:ext cx="1472540" cy="131816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315689" y="2968830"/>
              <a:ext cx="1472540" cy="131816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906983" y="2968830"/>
              <a:ext cx="593765" cy="10094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595752" y="2968830"/>
              <a:ext cx="593765" cy="10094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272646" y="2968830"/>
              <a:ext cx="593765" cy="10094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961415" y="2968830"/>
              <a:ext cx="593765" cy="100940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50184" y="2968830"/>
              <a:ext cx="593765" cy="100940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350828" y="2968830"/>
              <a:ext cx="593765" cy="100940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906984" y="4085111"/>
              <a:ext cx="1282534" cy="20188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296399" y="4085111"/>
              <a:ext cx="1282534" cy="20188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650184" y="4085111"/>
              <a:ext cx="1282534" cy="20188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6" name="TextBox 15"/>
          <p:cNvSpPr txBox="1"/>
          <p:nvPr userDrawn="1"/>
        </p:nvSpPr>
        <p:spPr>
          <a:xfrm>
            <a:off x="839193" y="4785760"/>
            <a:ext cx="4085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main colors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6491845" y="2701036"/>
            <a:ext cx="4085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tx2"/>
                </a:solidFill>
              </a:rPr>
              <a:t>Pop/accent colors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5668488" y="4833257"/>
            <a:ext cx="49084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tx2"/>
                </a:solidFill>
              </a:rPr>
              <a:t>Neutrals of grey and light warm yellow</a:t>
            </a:r>
          </a:p>
        </p:txBody>
      </p:sp>
    </p:spTree>
    <p:extLst>
      <p:ext uri="{BB962C8B-B14F-4D97-AF65-F5344CB8AC3E}">
        <p14:creationId xmlns:p14="http://schemas.microsoft.com/office/powerpoint/2010/main" val="315751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4495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y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-6349"/>
            <a:ext cx="12203287" cy="6864349"/>
          </a:xfrm>
          <a:prstGeom prst="rect">
            <a:avLst/>
          </a:prstGeom>
        </p:spPr>
      </p:pic>
      <p:sp>
        <p:nvSpPr>
          <p:cNvPr id="10" name="Rectangle 10"/>
          <p:cNvSpPr/>
          <p:nvPr userDrawn="1"/>
        </p:nvSpPr>
        <p:spPr>
          <a:xfrm>
            <a:off x="146083" y="2824747"/>
            <a:ext cx="10941740" cy="1190437"/>
          </a:xfrm>
          <a:custGeom>
            <a:avLst/>
            <a:gdLst/>
            <a:ahLst/>
            <a:cxnLst/>
            <a:rect l="l" t="t" r="r" b="b"/>
            <a:pathLst>
              <a:path w="8206305" h="1190437">
                <a:moveTo>
                  <a:pt x="0" y="0"/>
                </a:moveTo>
                <a:lnTo>
                  <a:pt x="246790" y="0"/>
                </a:lnTo>
                <a:lnTo>
                  <a:pt x="555678" y="0"/>
                </a:lnTo>
                <a:lnTo>
                  <a:pt x="8007895" y="0"/>
                </a:lnTo>
                <a:cubicBezTo>
                  <a:pt x="8117474" y="0"/>
                  <a:pt x="8206305" y="88831"/>
                  <a:pt x="8206305" y="198410"/>
                </a:cubicBezTo>
                <a:lnTo>
                  <a:pt x="8206305" y="992027"/>
                </a:lnTo>
                <a:cubicBezTo>
                  <a:pt x="8206305" y="1101606"/>
                  <a:pt x="8117474" y="1190437"/>
                  <a:pt x="8007895" y="1190437"/>
                </a:cubicBezTo>
                <a:lnTo>
                  <a:pt x="555678" y="1190437"/>
                </a:lnTo>
                <a:lnTo>
                  <a:pt x="246790" y="1190437"/>
                </a:lnTo>
                <a:lnTo>
                  <a:pt x="0" y="11904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346460" y="2950341"/>
            <a:ext cx="6584949" cy="916104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08" y="3094355"/>
            <a:ext cx="3226024" cy="687652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4141097" y="2950340"/>
            <a:ext cx="0" cy="1794016"/>
          </a:xfrm>
          <a:prstGeom prst="line">
            <a:avLst/>
          </a:prstGeom>
          <a:ln w="190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4346460" y="4076096"/>
            <a:ext cx="6584949" cy="29028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346460" y="4372056"/>
            <a:ext cx="6584949" cy="27554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F68B1F"/>
                </a:solidFill>
              </a:defRPr>
            </a:lvl1pPr>
            <a:lvl2pPr marL="457200" indent="0">
              <a:buNone/>
              <a:defRPr sz="1200">
                <a:solidFill>
                  <a:srgbClr val="F48024"/>
                </a:solidFill>
              </a:defRPr>
            </a:lvl2pPr>
            <a:lvl3pPr marL="914400" indent="0">
              <a:buNone/>
              <a:defRPr sz="1200">
                <a:solidFill>
                  <a:srgbClr val="F48024"/>
                </a:solidFill>
              </a:defRPr>
            </a:lvl3pPr>
            <a:lvl4pPr marL="1371600" indent="0">
              <a:buNone/>
              <a:defRPr sz="1200">
                <a:solidFill>
                  <a:srgbClr val="F48024"/>
                </a:solidFill>
              </a:defRPr>
            </a:lvl4pPr>
            <a:lvl5pPr marL="1828800" indent="0">
              <a:buNone/>
              <a:defRPr sz="1200">
                <a:solidFill>
                  <a:srgbClr val="F48024"/>
                </a:solidFill>
              </a:defRPr>
            </a:lvl5pPr>
          </a:lstStyle>
          <a:p>
            <a:pPr lvl="0"/>
            <a:fld id="{39FCBEF0-3C4C-914F-863F-22A07B9ADD49}" type="datetime4">
              <a:rPr lang="en-US" smtClean="0"/>
              <a:t>August 12, 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325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210589" y="170563"/>
            <a:ext cx="11785600" cy="651687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9C15A3-39B3-41AE-ADD0-FF9F16A82B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5431"/>
          <a:stretch/>
        </p:blipFill>
        <p:spPr>
          <a:xfrm>
            <a:off x="201860" y="175011"/>
            <a:ext cx="11785599" cy="4348700"/>
          </a:xfrm>
          <a:prstGeom prst="rect">
            <a:avLst/>
          </a:prstGeom>
        </p:spPr>
      </p:pic>
      <p:sp>
        <p:nvSpPr>
          <p:cNvPr id="21" name="Rectangle 10"/>
          <p:cNvSpPr/>
          <p:nvPr userDrawn="1"/>
        </p:nvSpPr>
        <p:spPr>
          <a:xfrm>
            <a:off x="146083" y="4054973"/>
            <a:ext cx="10941740" cy="1190437"/>
          </a:xfrm>
          <a:custGeom>
            <a:avLst/>
            <a:gdLst/>
            <a:ahLst/>
            <a:cxnLst/>
            <a:rect l="l" t="t" r="r" b="b"/>
            <a:pathLst>
              <a:path w="8206305" h="1190437">
                <a:moveTo>
                  <a:pt x="0" y="0"/>
                </a:moveTo>
                <a:lnTo>
                  <a:pt x="246790" y="0"/>
                </a:lnTo>
                <a:lnTo>
                  <a:pt x="555678" y="0"/>
                </a:lnTo>
                <a:lnTo>
                  <a:pt x="8007895" y="0"/>
                </a:lnTo>
                <a:cubicBezTo>
                  <a:pt x="8117474" y="0"/>
                  <a:pt x="8206305" y="88831"/>
                  <a:pt x="8206305" y="198410"/>
                </a:cubicBezTo>
                <a:lnTo>
                  <a:pt x="8206305" y="992027"/>
                </a:lnTo>
                <a:cubicBezTo>
                  <a:pt x="8206305" y="1101606"/>
                  <a:pt x="8117474" y="1190437"/>
                  <a:pt x="8007895" y="1190437"/>
                </a:cubicBezTo>
                <a:lnTo>
                  <a:pt x="555678" y="1190437"/>
                </a:lnTo>
                <a:lnTo>
                  <a:pt x="246790" y="1190437"/>
                </a:lnTo>
                <a:lnTo>
                  <a:pt x="0" y="11904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327644" y="4198682"/>
            <a:ext cx="6584949" cy="900134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1803" y="4256557"/>
            <a:ext cx="2723925" cy="810801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4141097" y="4198682"/>
            <a:ext cx="0" cy="1794016"/>
          </a:xfrm>
          <a:prstGeom prst="line">
            <a:avLst/>
          </a:prstGeom>
          <a:ln w="190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4327644" y="5324438"/>
            <a:ext cx="6584949" cy="29028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327644" y="5620398"/>
            <a:ext cx="6584949" cy="27554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F68B1F"/>
                </a:solidFill>
              </a:defRPr>
            </a:lvl1pPr>
            <a:lvl2pPr marL="457200" indent="0">
              <a:buNone/>
              <a:defRPr sz="1200">
                <a:solidFill>
                  <a:srgbClr val="F48024"/>
                </a:solidFill>
              </a:defRPr>
            </a:lvl2pPr>
            <a:lvl3pPr marL="914400" indent="0">
              <a:buNone/>
              <a:defRPr sz="1200">
                <a:solidFill>
                  <a:srgbClr val="F48024"/>
                </a:solidFill>
              </a:defRPr>
            </a:lvl3pPr>
            <a:lvl4pPr marL="1371600" indent="0">
              <a:buNone/>
              <a:defRPr sz="1200">
                <a:solidFill>
                  <a:srgbClr val="F48024"/>
                </a:solidFill>
              </a:defRPr>
            </a:lvl4pPr>
            <a:lvl5pPr marL="1828800" indent="0">
              <a:buNone/>
              <a:defRPr sz="1200">
                <a:solidFill>
                  <a:srgbClr val="F48024"/>
                </a:solidFill>
              </a:defRPr>
            </a:lvl5pPr>
          </a:lstStyle>
          <a:p>
            <a:pPr lvl="0"/>
            <a:fld id="{39FCBEF0-3C4C-914F-863F-22A07B9ADD49}" type="datetime4">
              <a:rPr lang="en-US" smtClean="0"/>
              <a:t>August 12, 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275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89517" y="1436691"/>
            <a:ext cx="10792883" cy="4370387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63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grey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90221" y="1454150"/>
            <a:ext cx="10792179" cy="1143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400">
                <a:solidFill>
                  <a:schemeClr val="tx2"/>
                </a:solidFill>
              </a:defRPr>
            </a:lvl2pPr>
            <a:lvl3pPr marL="91440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90221" y="2724150"/>
            <a:ext cx="10792179" cy="3005138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rgbClr val="F68B1F"/>
                </a:solidFill>
              </a:defRPr>
            </a:lvl1pPr>
            <a:lvl2pPr marL="344488" indent="-225425">
              <a:buFont typeface="Arial"/>
              <a:buChar char="•"/>
              <a:defRPr sz="1800">
                <a:solidFill>
                  <a:schemeClr val="tx2"/>
                </a:solidFill>
              </a:defRPr>
            </a:lvl2pPr>
            <a:lvl3pPr marL="688975" indent="-227013">
              <a:buFont typeface="Lucida Grande"/>
              <a:buChar char="-"/>
              <a:defRPr sz="1800">
                <a:solidFill>
                  <a:schemeClr val="tx2"/>
                </a:solidFill>
              </a:defRPr>
            </a:lvl3pPr>
            <a:lvl4pPr marL="741363" indent="0">
              <a:buFontTx/>
              <a:buNone/>
              <a:defRPr sz="1800" i="1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87416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1206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789517" y="1533528"/>
            <a:ext cx="10792883" cy="1928813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90221" y="3636672"/>
            <a:ext cx="10792179" cy="2496961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rgbClr val="F68B1F"/>
                </a:solidFill>
              </a:defRPr>
            </a:lvl1pPr>
            <a:lvl2pPr marL="344488" indent="-225425">
              <a:buFont typeface="Arial"/>
              <a:buChar char="•"/>
              <a:defRPr sz="1800">
                <a:solidFill>
                  <a:schemeClr val="tx2"/>
                </a:solidFill>
              </a:defRPr>
            </a:lvl2pPr>
            <a:lvl3pPr marL="688975" indent="-227013">
              <a:buFont typeface="Lucida Grande"/>
              <a:buChar char="-"/>
              <a:defRPr sz="1800">
                <a:solidFill>
                  <a:schemeClr val="tx2"/>
                </a:solidFill>
              </a:defRPr>
            </a:lvl3pPr>
            <a:lvl4pPr marL="741363" indent="0">
              <a:buFontTx/>
              <a:buNone/>
              <a:defRPr sz="1800" i="1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84992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rgbClr val="F68B1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Autofit/>
          </a:bodyPr>
          <a:lstStyle>
            <a:lvl1pPr marL="231775" indent="-231775">
              <a:defRPr sz="1800"/>
            </a:lvl1pPr>
            <a:lvl2pPr marL="688975" indent="-231775"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rgbClr val="F68B1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>
            <a:noAutofit/>
          </a:bodyPr>
          <a:lstStyle>
            <a:lvl1pPr marL="231775" indent="-231775"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8975" indent="-231775"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824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0126" y="1535113"/>
            <a:ext cx="7192276" cy="639762"/>
          </a:xfrm>
        </p:spPr>
        <p:txBody>
          <a:bodyPr anchor="t" anchorCtr="0"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rgbClr val="F68B1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0124" y="2174875"/>
            <a:ext cx="7192277" cy="3951288"/>
          </a:xfrm>
        </p:spPr>
        <p:txBody>
          <a:bodyPr>
            <a:noAutofit/>
          </a:bodyPr>
          <a:lstStyle>
            <a:lvl1pPr marL="346075" indent="-230188"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8975" indent="-231775"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789519" y="1535113"/>
            <a:ext cx="3437544" cy="4591050"/>
          </a:xfrm>
        </p:spPr>
        <p:txBody>
          <a:bodyPr>
            <a:noAutofit/>
          </a:bodyPr>
          <a:lstStyle>
            <a:lvl1pPr marL="344488" indent="-225425">
              <a:defRPr sz="1800"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202529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0224" y="274638"/>
            <a:ext cx="10792177" cy="960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36077" y="275704"/>
            <a:ext cx="0" cy="959662"/>
          </a:xfrm>
          <a:prstGeom prst="line">
            <a:avLst/>
          </a:prstGeom>
          <a:ln w="190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3" y="6265269"/>
            <a:ext cx="12191999" cy="89537"/>
            <a:chOff x="1" y="6276051"/>
            <a:chExt cx="9143999" cy="89537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1" y="6365588"/>
              <a:ext cx="8565430" cy="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8565431" y="6276051"/>
              <a:ext cx="95250" cy="89537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660681" y="6276051"/>
              <a:ext cx="81015" cy="89537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8741696" y="6365588"/>
              <a:ext cx="402304" cy="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1276344" y="6439474"/>
            <a:ext cx="508000" cy="2308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r"/>
            <a:fld id="{6AFB2962-CD7A-BA4A-83EB-E335D01B9653}" type="slidenum">
              <a:rPr lang="en-US" sz="900" smtClean="0">
                <a:solidFill>
                  <a:schemeClr val="tx2"/>
                </a:solidFill>
              </a:rPr>
              <a:pPr algn="r"/>
              <a:t>‹#›</a:t>
            </a:fld>
            <a:endParaRPr lang="en-US" sz="900" dirty="0">
              <a:solidFill>
                <a:schemeClr val="tx2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03AF700-70BD-9048-95BB-A794C750B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88"/>
          <a:stretch/>
        </p:blipFill>
        <p:spPr>
          <a:xfrm>
            <a:off x="609600" y="6445891"/>
            <a:ext cx="339524" cy="5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5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6" r:id="rId2"/>
    <p:sldLayoutId id="2147483665" r:id="rId3"/>
    <p:sldLayoutId id="2147483674" r:id="rId4"/>
    <p:sldLayoutId id="2147483660" r:id="rId5"/>
    <p:sldLayoutId id="2147483661" r:id="rId6"/>
    <p:sldLayoutId id="2147483672" r:id="rId7"/>
    <p:sldLayoutId id="2147483653" r:id="rId8"/>
    <p:sldLayoutId id="2147483673" r:id="rId9"/>
    <p:sldLayoutId id="2147483671" r:id="rId10"/>
    <p:sldLayoutId id="2147483667" r:id="rId11"/>
    <p:sldLayoutId id="2147483668" r:id="rId12"/>
    <p:sldLayoutId id="2147483669" r:id="rId13"/>
    <p:sldLayoutId id="2147483670" r:id="rId14"/>
    <p:sldLayoutId id="2147483675" r:id="rId15"/>
    <p:sldLayoutId id="2147483677" r:id="rId16"/>
  </p:sldLayoutIdLst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98463" indent="-2794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An Agile, Data-Driven Ensemble Modeling Framework for the ILSTDM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Vince Bernardin, PhD, Steve Tuttle, Sheng Chen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June 3, 2019</a:t>
            </a:r>
          </a:p>
        </p:txBody>
      </p:sp>
    </p:spTree>
    <p:extLst>
      <p:ext uri="{BB962C8B-B14F-4D97-AF65-F5344CB8AC3E}">
        <p14:creationId xmlns:p14="http://schemas.microsoft.com/office/powerpoint/2010/main" val="298327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1F42A-FC70-4A8E-B043-FCBF90998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62626"/>
                </a:solidFill>
              </a:rPr>
              <a:t>A Phased, Modular, Data-Driven Ensemble Approach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ED3559-4D80-45DC-A11F-F7A59AF76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485" y="1441367"/>
            <a:ext cx="7724815" cy="45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90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ACB5CB-B537-4A4B-A32E-B8F7893E84A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E4AB15-2AAE-4214-931A-D9E48D7DAA7C}"/>
              </a:ext>
            </a:extLst>
          </p:cNvPr>
          <p:cNvSpPr txBox="1">
            <a:spLocks/>
          </p:cNvSpPr>
          <p:nvPr/>
        </p:nvSpPr>
        <p:spPr>
          <a:xfrm>
            <a:off x="1920241" y="960121"/>
            <a:ext cx="8229599" cy="4740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>
                <a:solidFill>
                  <a:schemeClr val="tx2"/>
                </a:solidFill>
              </a:rPr>
              <a:t>Key insight from machine learning:</a:t>
            </a:r>
          </a:p>
          <a:p>
            <a:pPr marL="2984" indent="0">
              <a:buNone/>
            </a:pPr>
            <a:endParaRPr lang="en-US" sz="4000" dirty="0">
              <a:solidFill>
                <a:srgbClr val="262626"/>
              </a:solidFill>
            </a:endParaRPr>
          </a:p>
          <a:p>
            <a:pPr marL="2984" indent="0">
              <a:buNone/>
            </a:pPr>
            <a:endParaRPr lang="en-US" sz="4000" dirty="0">
              <a:solidFill>
                <a:srgbClr val="262626"/>
              </a:solidFill>
            </a:endParaRPr>
          </a:p>
          <a:p>
            <a:pPr marL="2984" indent="0">
              <a:buNone/>
            </a:pPr>
            <a:endParaRPr lang="en-US" sz="4000" dirty="0">
              <a:solidFill>
                <a:srgbClr val="262626"/>
              </a:solidFill>
            </a:endParaRPr>
          </a:p>
          <a:p>
            <a:pPr marL="2984" indent="0">
              <a:buNone/>
            </a:pPr>
            <a:endParaRPr lang="en-US" sz="4000" dirty="0">
              <a:solidFill>
                <a:srgbClr val="262626"/>
              </a:solidFill>
            </a:endParaRPr>
          </a:p>
          <a:p>
            <a:pPr marL="2984" indent="0">
              <a:buNone/>
            </a:pPr>
            <a:endParaRPr lang="en-US" sz="4000" dirty="0">
              <a:solidFill>
                <a:srgbClr val="262626"/>
              </a:solidFill>
            </a:endParaRPr>
          </a:p>
          <a:p>
            <a:pPr marL="2984" indent="0">
              <a:buNone/>
            </a:pPr>
            <a:r>
              <a:rPr lang="en-US" sz="4000" dirty="0">
                <a:solidFill>
                  <a:srgbClr val="262626"/>
                </a:solidFill>
              </a:rPr>
              <a:t>Multiple models are better than one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011AAF3-0C60-40D8-9CE3-5A1C8080A7B2}"/>
              </a:ext>
            </a:extLst>
          </p:cNvPr>
          <p:cNvPicPr>
            <a:picLocks noGrp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39440" y="1869441"/>
            <a:ext cx="5334000" cy="33608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56385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CC5DF568-FAA4-4F80-9B88-5B4C07C17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Ensemble Modeling &amp; Forecasting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28F78261-2EBB-45F0-8D37-A14496D856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6440" y="1606681"/>
            <a:ext cx="6425679" cy="4830763"/>
          </a:xfrm>
        </p:spPr>
        <p:txBody>
          <a:bodyPr/>
          <a:lstStyle/>
          <a:p>
            <a:pPr marL="347472" indent="-344488"/>
            <a:r>
              <a:rPr lang="en-US" sz="2800" dirty="0">
                <a:solidFill>
                  <a:srgbClr val="262626"/>
                </a:solidFill>
              </a:rPr>
              <a:t>Combine multiple forecasts into a “consensus” forecast via binding function </a:t>
            </a:r>
          </a:p>
          <a:p>
            <a:pPr marL="347472" indent="-344488"/>
            <a:r>
              <a:rPr lang="en-US" sz="2800" dirty="0">
                <a:solidFill>
                  <a:srgbClr val="262626"/>
                </a:solidFill>
              </a:rPr>
              <a:t>Works best with different (uncorrelated) models</a:t>
            </a:r>
          </a:p>
          <a:p>
            <a:pPr marL="347472" indent="-344488"/>
            <a:r>
              <a:rPr lang="en-US" sz="2800" dirty="0">
                <a:solidFill>
                  <a:srgbClr val="262626"/>
                </a:solidFill>
              </a:rPr>
              <a:t>Can also “boost” with models in series</a:t>
            </a:r>
          </a:p>
          <a:p>
            <a:pPr marL="347472" indent="-344488"/>
            <a:r>
              <a:rPr lang="en-US" sz="2800" dirty="0">
                <a:solidFill>
                  <a:srgbClr val="262626"/>
                </a:solidFill>
              </a:rPr>
              <a:t>Has led to greater predictive validity </a:t>
            </a:r>
            <a:br>
              <a:rPr lang="en-US" sz="2800" dirty="0">
                <a:solidFill>
                  <a:srgbClr val="262626"/>
                </a:solidFill>
              </a:rPr>
            </a:br>
            <a:r>
              <a:rPr lang="en-US" sz="2800" dirty="0">
                <a:solidFill>
                  <a:srgbClr val="262626"/>
                </a:solidFill>
              </a:rPr>
              <a:t>(e.g., in meteorology, bioinformatics)</a:t>
            </a:r>
          </a:p>
        </p:txBody>
      </p: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38893A67-D8A3-4B79-934A-624A6A8C113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3685" y="1502483"/>
            <a:ext cx="3846511" cy="37435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E0EA1F3-C918-45A7-A67F-7962A6538A07}"/>
              </a:ext>
            </a:extLst>
          </p:cNvPr>
          <p:cNvSpPr txBox="1"/>
          <p:nvPr/>
        </p:nvSpPr>
        <p:spPr>
          <a:xfrm>
            <a:off x="7623366" y="5246016"/>
            <a:ext cx="3193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Ensemble Forecast of Hurricane Isaac - noaa.gov</a:t>
            </a:r>
          </a:p>
        </p:txBody>
      </p:sp>
    </p:spTree>
    <p:extLst>
      <p:ext uri="{BB962C8B-B14F-4D97-AF65-F5344CB8AC3E}">
        <p14:creationId xmlns:p14="http://schemas.microsoft.com/office/powerpoint/2010/main" val="3896124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682437-D382-F141-ACAC-1496DB320F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16285" y="1638300"/>
            <a:ext cx="7733071" cy="4086430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i="1" dirty="0">
                <a:solidFill>
                  <a:schemeClr val="bg1"/>
                </a:solidFill>
              </a:rPr>
              <a:t>All models are wrong, but some are useful. 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									– </a:t>
            </a:r>
            <a:r>
              <a:rPr lang="en-US" sz="4000" dirty="0">
                <a:solidFill>
                  <a:schemeClr val="bg1"/>
                </a:solidFill>
              </a:rPr>
              <a:t>George Box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									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85F81B-F56D-4743-A827-9BBA488D3020}"/>
              </a:ext>
            </a:extLst>
          </p:cNvPr>
          <p:cNvSpPr/>
          <p:nvPr/>
        </p:nvSpPr>
        <p:spPr>
          <a:xfrm>
            <a:off x="7252261" y="4737633"/>
            <a:ext cx="214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famous statistician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967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Deep Thoughts…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ACA001-B879-43D7-85A5-0225794904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9435" y="1767813"/>
            <a:ext cx="9073662" cy="4654062"/>
          </a:xfrm>
        </p:spPr>
        <p:txBody>
          <a:bodyPr/>
          <a:lstStyle/>
          <a:p>
            <a:pPr marL="119063" indent="0">
              <a:spcBef>
                <a:spcPts val="1800"/>
              </a:spcBef>
              <a:buNone/>
            </a:pPr>
            <a:r>
              <a:rPr lang="en-US" sz="3000" dirty="0"/>
              <a:t>Different models are wrong in different ways…</a:t>
            </a:r>
          </a:p>
          <a:p>
            <a:pPr marL="119063" indent="0">
              <a:spcBef>
                <a:spcPts val="1800"/>
              </a:spcBef>
              <a:buNone/>
            </a:pPr>
            <a:endParaRPr lang="en-US" sz="3000" dirty="0"/>
          </a:p>
          <a:p>
            <a:pPr marL="119063" indent="0">
              <a:spcBef>
                <a:spcPts val="1800"/>
              </a:spcBef>
              <a:buNone/>
            </a:pPr>
            <a:r>
              <a:rPr lang="en-US" sz="3000" dirty="0"/>
              <a:t>Being wrong in multiple ways allows you to better understand how you are wrong…</a:t>
            </a:r>
          </a:p>
          <a:p>
            <a:pPr marL="119063" indent="0">
              <a:spcBef>
                <a:spcPts val="1800"/>
              </a:spcBef>
              <a:buNone/>
            </a:pPr>
            <a:endParaRPr lang="en-US" sz="3000" dirty="0"/>
          </a:p>
          <a:p>
            <a:pPr marL="119063" indent="0">
              <a:spcBef>
                <a:spcPts val="1800"/>
              </a:spcBef>
              <a:buNone/>
            </a:pPr>
            <a:r>
              <a:rPr lang="en-US" sz="3000" dirty="0"/>
              <a:t>Multiple models are more useful…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98133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An Old Lesson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ACA001-B879-43D7-85A5-0225794904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84835" y="2156297"/>
            <a:ext cx="7010400" cy="2571344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“There is no single approach to travel forecasting or set of procedures that is ‘correct’ for all applications.” </a:t>
            </a:r>
          </a:p>
          <a:p>
            <a:pPr marL="0" indent="0">
              <a:buNone/>
            </a:pPr>
            <a:r>
              <a:rPr lang="en-US" sz="3200" dirty="0"/>
              <a:t>	– TRB Special Report 288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07461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Top 25 MSAs – Using Multiple Models Already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B0A276-B3AC-4688-B340-C8CFFA70BD6F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5033" y="1449422"/>
            <a:ext cx="7572082" cy="45884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9927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1F42A-FC70-4A8E-B043-FCBF90998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224" y="274638"/>
            <a:ext cx="6777895" cy="960728"/>
          </a:xfrm>
        </p:spPr>
        <p:txBody>
          <a:bodyPr/>
          <a:lstStyle/>
          <a:p>
            <a:r>
              <a:rPr lang="en-US" dirty="0"/>
              <a:t>Updating Base without Recalibration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ED3559-4D80-45DC-A11F-F7A59AF76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086" y="1459149"/>
            <a:ext cx="7771552" cy="4595084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DA016DF0-97CA-493C-8C39-9AA8B6AEDA08}"/>
              </a:ext>
            </a:extLst>
          </p:cNvPr>
          <p:cNvSpPr/>
          <p:nvPr/>
        </p:nvSpPr>
        <p:spPr>
          <a:xfrm>
            <a:off x="8272178" y="2290747"/>
            <a:ext cx="2204357" cy="1289957"/>
          </a:xfrm>
          <a:prstGeom prst="wedgeRectCallout">
            <a:avLst>
              <a:gd name="adj1" fmla="val -145278"/>
              <a:gd name="adj2" fmla="val -67351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Base ODs can be updated without recalibrating demand models</a:t>
            </a:r>
          </a:p>
        </p:txBody>
      </p:sp>
    </p:spTree>
    <p:extLst>
      <p:ext uri="{BB962C8B-B14F-4D97-AF65-F5344CB8AC3E}">
        <p14:creationId xmlns:p14="http://schemas.microsoft.com/office/powerpoint/2010/main" val="3231970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1F42A-FC70-4A8E-B043-FCBF90998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Addressing New Changing Behaviors/Patterns without </a:t>
            </a:r>
            <a:br>
              <a:rPr lang="en-US" dirty="0"/>
            </a:br>
            <a:r>
              <a:rPr lang="en-US" dirty="0"/>
              <a:t>System Recalibration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ED3559-4D80-45DC-A11F-F7A59AF76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336" y="1478959"/>
            <a:ext cx="6116408" cy="334946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2C1DB02-33AB-4F97-8E82-15E847816E25}"/>
              </a:ext>
            </a:extLst>
          </p:cNvPr>
          <p:cNvSpPr/>
          <p:nvPr/>
        </p:nvSpPr>
        <p:spPr>
          <a:xfrm>
            <a:off x="2665874" y="5028022"/>
            <a:ext cx="2318924" cy="541158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Shopping to Delivery Boosting Model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5E3B94-D574-421D-BEE1-1379E49D7641}"/>
              </a:ext>
            </a:extLst>
          </p:cNvPr>
          <p:cNvSpPr/>
          <p:nvPr/>
        </p:nvSpPr>
        <p:spPr>
          <a:xfrm>
            <a:off x="2665874" y="5667835"/>
            <a:ext cx="1118878" cy="365820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Forecast A’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81D4FCE-4246-42BF-A635-B5523B5CD22D}"/>
              </a:ext>
            </a:extLst>
          </p:cNvPr>
          <p:cNvSpPr/>
          <p:nvPr/>
        </p:nvSpPr>
        <p:spPr>
          <a:xfrm>
            <a:off x="3865919" y="5667836"/>
            <a:ext cx="1118879" cy="365820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Forecast B’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A3FA8DF-2987-4225-B078-A697A1FCC00E}"/>
              </a:ext>
            </a:extLst>
          </p:cNvPr>
          <p:cNvSpPr/>
          <p:nvPr/>
        </p:nvSpPr>
        <p:spPr>
          <a:xfrm>
            <a:off x="2523523" y="4927605"/>
            <a:ext cx="2615045" cy="120721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8E989588-4583-46E6-B495-FE63298FEC7D}"/>
              </a:ext>
            </a:extLst>
          </p:cNvPr>
          <p:cNvSpPr/>
          <p:nvPr/>
        </p:nvSpPr>
        <p:spPr>
          <a:xfrm>
            <a:off x="6411576" y="5045852"/>
            <a:ext cx="2204357" cy="1156882"/>
          </a:xfrm>
          <a:prstGeom prst="wedgeRectCallout">
            <a:avLst>
              <a:gd name="adj1" fmla="val -85196"/>
              <a:gd name="adj2" fmla="val -67038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22E003D2-2668-4393-9A10-A4F6A9333AC5}"/>
              </a:ext>
            </a:extLst>
          </p:cNvPr>
          <p:cNvSpPr/>
          <p:nvPr/>
        </p:nvSpPr>
        <p:spPr>
          <a:xfrm>
            <a:off x="6411576" y="5045852"/>
            <a:ext cx="2615044" cy="1156882"/>
          </a:xfrm>
          <a:prstGeom prst="wedgeRectCallout">
            <a:avLst>
              <a:gd name="adj1" fmla="val -97337"/>
              <a:gd name="adj2" fmla="val -18578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Adding new modules for new functionality instead of rebuilding</a:t>
            </a:r>
          </a:p>
        </p:txBody>
      </p:sp>
    </p:spTree>
    <p:extLst>
      <p:ext uri="{BB962C8B-B14F-4D97-AF65-F5344CB8AC3E}">
        <p14:creationId xmlns:p14="http://schemas.microsoft.com/office/powerpoint/2010/main" val="2549139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84B94EA-3E8E-43C8-9AD6-591C623137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47832" y="2931665"/>
            <a:ext cx="4951259" cy="1002195"/>
          </a:xfrm>
        </p:spPr>
        <p:txBody>
          <a:bodyPr/>
          <a:lstStyle/>
          <a:p>
            <a:r>
              <a:rPr lang="en-US" dirty="0"/>
              <a:t>Passive Data Development</a:t>
            </a:r>
          </a:p>
        </p:txBody>
      </p:sp>
    </p:spTree>
    <p:extLst>
      <p:ext uri="{BB962C8B-B14F-4D97-AF65-F5344CB8AC3E}">
        <p14:creationId xmlns:p14="http://schemas.microsoft.com/office/powerpoint/2010/main" val="2454720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ED5DB0-DCAE-4990-96EE-5D0235E5EE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" t="1437" r="1073" b="1379"/>
          <a:stretch/>
        </p:blipFill>
        <p:spPr bwMode="auto">
          <a:xfrm>
            <a:off x="5314339" y="1607383"/>
            <a:ext cx="5927949" cy="4270699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62626"/>
                </a:solidFill>
              </a:rPr>
              <a:t>Illinois is investing in a Statewide Model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171346" y="1747500"/>
            <a:ext cx="3418895" cy="2202426"/>
          </a:xfrm>
        </p:spPr>
        <p:txBody>
          <a:bodyPr/>
          <a:lstStyle/>
          <a:p>
            <a:r>
              <a:rPr lang="en-US" dirty="0"/>
              <a:t>AVERAGE 10-YR COST OF A STATEWIDE MODEL FOR A “LARGE” STATE</a:t>
            </a:r>
            <a:endParaRPr lang="en-US" dirty="0">
              <a:solidFill>
                <a:srgbClr val="F68B1F"/>
              </a:solidFill>
            </a:endParaRPr>
          </a:p>
          <a:p>
            <a:pPr marL="231775" lvl="1" indent="-176213"/>
            <a:r>
              <a:rPr lang="en-US" dirty="0">
                <a:solidFill>
                  <a:srgbClr val="262626"/>
                </a:solidFill>
              </a:rPr>
              <a:t>Enhanced Trip-Based Model:		$2,240,000</a:t>
            </a:r>
          </a:p>
          <a:p>
            <a:pPr marL="231775" lvl="1" indent="-176213"/>
            <a:r>
              <a:rPr lang="en-US" dirty="0">
                <a:solidFill>
                  <a:srgbClr val="262626"/>
                </a:solidFill>
              </a:rPr>
              <a:t>Activity-Based Model: 			$5,690,000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539E01F6-A015-4E3F-81DE-606286BD31C6}"/>
              </a:ext>
            </a:extLst>
          </p:cNvPr>
          <p:cNvSpPr txBox="1">
            <a:spLocks/>
          </p:cNvSpPr>
          <p:nvPr/>
        </p:nvSpPr>
        <p:spPr>
          <a:xfrm>
            <a:off x="1171346" y="4156404"/>
            <a:ext cx="3418895" cy="13358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rgbClr val="F68B1F"/>
                </a:solidFill>
                <a:latin typeface="+mn-lt"/>
                <a:ea typeface="+mn-ea"/>
                <a:cs typeface="+mn-cs"/>
              </a:defRPr>
            </a:lvl1pPr>
            <a:lvl2pPr marL="344488" indent="-22542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8975" indent="-227013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41363" indent="0" algn="l" defTabSz="457200" rtl="0" eaLnBrk="1" latinLnBrk="0" hangingPunct="1">
              <a:spcBef>
                <a:spcPct val="20000"/>
              </a:spcBef>
              <a:buFontTx/>
              <a:buNone/>
              <a:defRPr sz="18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ILLINOIS INVESTMENT IN A STATEWIDE MODEL</a:t>
            </a:r>
          </a:p>
          <a:p>
            <a:pPr marL="231775" lvl="1" indent="-176213"/>
            <a:r>
              <a:rPr lang="en-US" dirty="0">
                <a:solidFill>
                  <a:srgbClr val="262626"/>
                </a:solidFill>
              </a:rPr>
              <a:t>Initial 3-Year Investment:			</a:t>
            </a:r>
            <a:r>
              <a:rPr lang="en-US" b="1" dirty="0">
                <a:solidFill>
                  <a:srgbClr val="262626"/>
                </a:solidFill>
              </a:rPr>
              <a:t>$1,632,840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34911D-E8BE-4A3B-BC1B-04A72DB3EF2A}"/>
              </a:ext>
            </a:extLst>
          </p:cNvPr>
          <p:cNvSpPr txBox="1"/>
          <p:nvPr/>
        </p:nvSpPr>
        <p:spPr>
          <a:xfrm>
            <a:off x="3873363" y="6457989"/>
            <a:ext cx="4445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Average figures and graph from NCHRP 08-36 Task 137 Draft Final Report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2639F8-B07D-4688-B476-B9EDBF730463}"/>
              </a:ext>
            </a:extLst>
          </p:cNvPr>
          <p:cNvSpPr txBox="1"/>
          <p:nvPr/>
        </p:nvSpPr>
        <p:spPr>
          <a:xfrm>
            <a:off x="9445211" y="2659746"/>
            <a:ext cx="316524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tx2"/>
                </a:solidFill>
              </a:rPr>
              <a:t>IL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062CCAB-73AE-4165-AB24-CA3FB6A0D4C0}"/>
              </a:ext>
            </a:extLst>
          </p:cNvPr>
          <p:cNvSpPr/>
          <p:nvPr/>
        </p:nvSpPr>
        <p:spPr>
          <a:xfrm>
            <a:off x="9541916" y="2848713"/>
            <a:ext cx="45719" cy="4571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A118221-6921-42C4-830A-282A79729585}"/>
              </a:ext>
            </a:extLst>
          </p:cNvPr>
          <p:cNvSpPr/>
          <p:nvPr/>
        </p:nvSpPr>
        <p:spPr>
          <a:xfrm>
            <a:off x="9468868" y="2659746"/>
            <a:ext cx="231319" cy="261610"/>
          </a:xfrm>
          <a:prstGeom prst="ellipse">
            <a:avLst/>
          </a:prstGeom>
          <a:noFill/>
          <a:ln w="285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1368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32F79-8968-4B1A-A730-599847C0A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Leveraging Big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B501A-A239-4770-8F22-ABE09F2F7B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47610" y="1566136"/>
            <a:ext cx="4719485" cy="4371566"/>
          </a:xfrm>
        </p:spPr>
        <p:txBody>
          <a:bodyPr/>
          <a:lstStyle/>
          <a:p>
            <a:r>
              <a:rPr lang="en-US" dirty="0"/>
              <a:t>General Population Movement Data</a:t>
            </a:r>
          </a:p>
          <a:p>
            <a:pPr lvl="1"/>
            <a:r>
              <a:rPr lang="en-US" dirty="0"/>
              <a:t>5.5M Monthly Active Users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42% of population</a:t>
            </a:r>
          </a:p>
          <a:p>
            <a:pPr lvl="1"/>
            <a:r>
              <a:rPr lang="en-US" dirty="0"/>
              <a:t>1M Daily Active Users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262626"/>
                </a:solidFill>
              </a:rPr>
              <a:t>7.6% of population</a:t>
            </a:r>
          </a:p>
          <a:p>
            <a:r>
              <a:rPr lang="en-US" dirty="0"/>
              <a:t>Truck GPS Data</a:t>
            </a:r>
          </a:p>
          <a:p>
            <a:pPr lvl="1"/>
            <a:r>
              <a:rPr lang="en-US" dirty="0"/>
              <a:t>820k Unique Trucks (US)</a:t>
            </a:r>
          </a:p>
          <a:p>
            <a:pPr lvl="1"/>
            <a:r>
              <a:rPr lang="en-US" dirty="0"/>
              <a:t>700B annual sightings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11C013-9566-4927-8AFF-178166BF85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459" y="2236416"/>
            <a:ext cx="3216254" cy="822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93B659-6371-4C8B-AE70-F3E8EE67F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290" y="2988509"/>
            <a:ext cx="2505407" cy="250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83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0611556" y="5926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ATRI Dataset</a:t>
            </a:r>
            <a:endParaRPr lang="en-US" dirty="0">
              <a:solidFill>
                <a:srgbClr val="262626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716140" y="1810657"/>
            <a:ext cx="6576884" cy="584201"/>
          </a:xfrm>
        </p:spPr>
        <p:txBody>
          <a:bodyPr/>
          <a:lstStyle/>
          <a:p>
            <a:pPr algn="ctr"/>
            <a:r>
              <a:rPr lang="en-US" sz="2800" dirty="0"/>
              <a:t>&gt;1 billion sightings, ~700,000 trucks</a:t>
            </a:r>
            <a:endParaRPr lang="en-US" sz="2800" dirty="0">
              <a:solidFill>
                <a:srgbClr val="48484A"/>
              </a:solidFill>
            </a:endParaRPr>
          </a:p>
          <a:p>
            <a:pPr lvl="1"/>
            <a:endParaRPr lang="en-US" sz="2400" dirty="0"/>
          </a:p>
          <a:p>
            <a:endParaRPr lang="en-US" sz="2400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576FB91-F8DB-40D9-BDF6-D6C11F717D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598222"/>
              </p:ext>
            </p:extLst>
          </p:nvPr>
        </p:nvGraphicFramePr>
        <p:xfrm>
          <a:off x="2541282" y="2525848"/>
          <a:ext cx="6810489" cy="30136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7632">
                  <a:extLst>
                    <a:ext uri="{9D8B030D-6E8A-4147-A177-3AD203B41FA5}">
                      <a16:colId xmlns:a16="http://schemas.microsoft.com/office/drawing/2014/main" val="2220432845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444819877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2660971930"/>
                    </a:ext>
                  </a:extLst>
                </a:gridCol>
                <a:gridCol w="1799577">
                  <a:extLst>
                    <a:ext uri="{9D8B030D-6E8A-4147-A177-3AD203B41FA5}">
                      <a16:colId xmlns:a16="http://schemas.microsoft.com/office/drawing/2014/main" val="769336053"/>
                    </a:ext>
                  </a:extLst>
                </a:gridCol>
              </a:tblGrid>
              <a:tr h="8779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Time period</a:t>
                      </a:r>
                      <a:endParaRPr lang="en-US" sz="1800" dirty="0">
                        <a:solidFill>
                          <a:srgbClr val="262626"/>
                        </a:solidFill>
                        <a:effectLst/>
                        <a:latin typeface="Garamond" panose="02020404030301010803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Trucks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(raw)</a:t>
                      </a:r>
                      <a:endParaRPr lang="en-US" sz="1800" dirty="0">
                        <a:solidFill>
                          <a:srgbClr val="262626"/>
                        </a:solidFill>
                        <a:effectLst/>
                        <a:latin typeface="Garamond" panose="02020404030301010803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Trucks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(kept)</a:t>
                      </a:r>
                      <a:endParaRPr lang="en-US" sz="1800" dirty="0">
                        <a:solidFill>
                          <a:srgbClr val="262626"/>
                        </a:solidFill>
                        <a:effectLst/>
                        <a:latin typeface="Garamond" panose="02020404030301010803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Pings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(raw)</a:t>
                      </a:r>
                      <a:endParaRPr lang="en-US" sz="1800" dirty="0">
                        <a:solidFill>
                          <a:srgbClr val="262626"/>
                        </a:solidFill>
                        <a:effectLst/>
                        <a:latin typeface="Garamond" panose="02020404030301010803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0678505"/>
                  </a:ext>
                </a:extLst>
              </a:tr>
              <a:tr h="427123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February 2018</a:t>
                      </a:r>
                    </a:p>
                  </a:txBody>
                  <a:tcPr marL="68580" marR="68580" marT="0" marB="0" anchor="ctr">
                    <a:solidFill>
                      <a:srgbClr val="CBD3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183,176</a:t>
                      </a:r>
                    </a:p>
                  </a:txBody>
                  <a:tcPr marL="7620" marR="7620" marT="7620" marB="0" anchor="ctr">
                    <a:solidFill>
                      <a:srgbClr val="CBD3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151,671</a:t>
                      </a:r>
                    </a:p>
                  </a:txBody>
                  <a:tcPr marL="7620" marR="7620" marT="7620" marB="0" anchor="ctr">
                    <a:solidFill>
                      <a:srgbClr val="CBD3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295,534,447</a:t>
                      </a:r>
                    </a:p>
                  </a:txBody>
                  <a:tcPr marL="7620" marR="7620" marT="7620" marB="0" anchor="ctr">
                    <a:solidFill>
                      <a:srgbClr val="CB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544206"/>
                  </a:ext>
                </a:extLst>
              </a:tr>
              <a:tr h="42712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May 2018</a:t>
                      </a:r>
                    </a:p>
                  </a:txBody>
                  <a:tcPr marL="68580" marR="68580" marT="0" marB="0" anchor="ctr">
                    <a:solidFill>
                      <a:srgbClr val="E7EA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178,258</a:t>
                      </a:r>
                    </a:p>
                  </a:txBody>
                  <a:tcPr marL="7620" marR="7620" marT="7620" marB="0" anchor="ctr">
                    <a:solidFill>
                      <a:srgbClr val="E7EA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148,135</a:t>
                      </a:r>
                    </a:p>
                  </a:txBody>
                  <a:tcPr marL="7620" marR="7620" marT="7620" marB="0" anchor="ctr">
                    <a:solidFill>
                      <a:srgbClr val="E7EA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286,057,818</a:t>
                      </a:r>
                    </a:p>
                  </a:txBody>
                  <a:tcPr marL="7620" marR="7620" marT="7620" marB="0" anchor="ctr">
                    <a:solidFill>
                      <a:srgbClr val="E7E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831578"/>
                  </a:ext>
                </a:extLst>
              </a:tr>
              <a:tr h="42712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July 2018</a:t>
                      </a:r>
                    </a:p>
                  </a:txBody>
                  <a:tcPr marL="68580" marR="68580" marT="0" marB="0" anchor="ctr">
                    <a:solidFill>
                      <a:srgbClr val="CBD3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178,171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149,211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305,602,323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05263100"/>
                  </a:ext>
                </a:extLst>
              </a:tr>
              <a:tr h="427123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October 2018</a:t>
                      </a:r>
                    </a:p>
                  </a:txBody>
                  <a:tcPr marL="68580" marR="68580" marT="0" marB="0" anchor="ctr">
                    <a:solidFill>
                      <a:srgbClr val="E7EA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171,577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142,767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270,425,363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42159833"/>
                  </a:ext>
                </a:extLst>
              </a:tr>
              <a:tr h="42712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BD3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711,182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591,784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1,157,619,951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634053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4252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0611556" y="5926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ATRI Processing Results - </a:t>
            </a:r>
            <a:r>
              <a:rPr lang="en-US" i="1" dirty="0"/>
              <a:t>Unexpanded</a:t>
            </a:r>
            <a:endParaRPr lang="en-US" i="1" dirty="0">
              <a:solidFill>
                <a:srgbClr val="262626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865616" y="1616915"/>
            <a:ext cx="6373684" cy="1008585"/>
          </a:xfrm>
        </p:spPr>
        <p:txBody>
          <a:bodyPr/>
          <a:lstStyle/>
          <a:p>
            <a:pPr algn="ctr"/>
            <a:r>
              <a:rPr lang="en-US" sz="2800" dirty="0"/>
              <a:t>~6 million trips, </a:t>
            </a:r>
            <a:br>
              <a:rPr lang="en-US" sz="2800" dirty="0"/>
            </a:br>
            <a:r>
              <a:rPr lang="en-US" sz="2800" dirty="0"/>
              <a:t>~360 million VMT overall</a:t>
            </a:r>
            <a:endParaRPr lang="en-US" sz="2000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EC563B5-DE1A-4C40-BCEE-027E4F938A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567978"/>
              </p:ext>
            </p:extLst>
          </p:nvPr>
        </p:nvGraphicFramePr>
        <p:xfrm>
          <a:off x="3212162" y="2673227"/>
          <a:ext cx="5641880" cy="30136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3889">
                  <a:extLst>
                    <a:ext uri="{9D8B030D-6E8A-4147-A177-3AD203B41FA5}">
                      <a16:colId xmlns:a16="http://schemas.microsoft.com/office/drawing/2014/main" val="2220432845"/>
                    </a:ext>
                  </a:extLst>
                </a:gridCol>
                <a:gridCol w="1689602">
                  <a:extLst>
                    <a:ext uri="{9D8B030D-6E8A-4147-A177-3AD203B41FA5}">
                      <a16:colId xmlns:a16="http://schemas.microsoft.com/office/drawing/2014/main" val="444819877"/>
                    </a:ext>
                  </a:extLst>
                </a:gridCol>
                <a:gridCol w="2328389">
                  <a:extLst>
                    <a:ext uri="{9D8B030D-6E8A-4147-A177-3AD203B41FA5}">
                      <a16:colId xmlns:a16="http://schemas.microsoft.com/office/drawing/2014/main" val="769336053"/>
                    </a:ext>
                  </a:extLst>
                </a:gridCol>
              </a:tblGrid>
              <a:tr h="8779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Time period</a:t>
                      </a:r>
                      <a:endParaRPr lang="en-US" sz="1800" dirty="0">
                        <a:solidFill>
                          <a:srgbClr val="262626"/>
                        </a:solidFill>
                        <a:effectLst/>
                        <a:latin typeface="Garamond" panose="02020404030301010803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Unexpanded trip count</a:t>
                      </a:r>
                      <a:endParaRPr lang="en-US" sz="1800" dirty="0">
                        <a:solidFill>
                          <a:srgbClr val="262626"/>
                        </a:solidFill>
                        <a:effectLst/>
                        <a:latin typeface="Garamond" panose="02020404030301010803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Distance </a:t>
                      </a:r>
                      <a:r>
                        <a:rPr lang="en-US" sz="1800" i="1" dirty="0">
                          <a:effectLst/>
                        </a:rPr>
                        <a:t>(mi)</a:t>
                      </a:r>
                      <a:endParaRPr lang="en-US" sz="1800" i="1" dirty="0">
                        <a:solidFill>
                          <a:srgbClr val="262626"/>
                        </a:solidFill>
                        <a:effectLst/>
                        <a:latin typeface="Garamond" panose="02020404030301010803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0678505"/>
                  </a:ext>
                </a:extLst>
              </a:tr>
              <a:tr h="427123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February 2018</a:t>
                      </a:r>
                    </a:p>
                  </a:txBody>
                  <a:tcPr marL="68580" marR="68580" marT="0" marB="0" anchor="ctr">
                    <a:solidFill>
                      <a:srgbClr val="CBD3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1,419,789</a:t>
                      </a:r>
                    </a:p>
                  </a:txBody>
                  <a:tcPr marL="7620" marR="7620" marT="7620" marB="0" anchor="ctr">
                    <a:solidFill>
                      <a:srgbClr val="CBD3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87,443,217</a:t>
                      </a:r>
                    </a:p>
                  </a:txBody>
                  <a:tcPr marL="7620" marR="7620" marT="7620" marB="0" anchor="ctr">
                    <a:solidFill>
                      <a:srgbClr val="CBD3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544206"/>
                  </a:ext>
                </a:extLst>
              </a:tr>
              <a:tr h="42712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May 2018</a:t>
                      </a:r>
                    </a:p>
                  </a:txBody>
                  <a:tcPr marL="68580" marR="68580" marT="0" marB="0" anchor="ctr">
                    <a:solidFill>
                      <a:srgbClr val="E7EA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1,552,876</a:t>
                      </a:r>
                    </a:p>
                  </a:txBody>
                  <a:tcPr marL="7620" marR="7620" marT="7620" marB="0" anchor="ctr">
                    <a:solidFill>
                      <a:srgbClr val="E7EA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87,486,371</a:t>
                      </a:r>
                    </a:p>
                  </a:txBody>
                  <a:tcPr marL="7620" marR="7620" marT="7620" marB="0" anchor="ctr">
                    <a:solidFill>
                      <a:srgbClr val="E7E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831578"/>
                  </a:ext>
                </a:extLst>
              </a:tr>
              <a:tr h="42712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July 2018</a:t>
                      </a:r>
                    </a:p>
                  </a:txBody>
                  <a:tcPr marL="68580" marR="68580" marT="0" marB="0" anchor="ctr">
                    <a:solidFill>
                      <a:srgbClr val="CBD3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1,452,520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93,530,117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05263100"/>
                  </a:ext>
                </a:extLst>
              </a:tr>
              <a:tr h="427123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October 2018</a:t>
                      </a:r>
                    </a:p>
                  </a:txBody>
                  <a:tcPr marL="68580" marR="68580" marT="0" marB="0" anchor="ctr">
                    <a:solidFill>
                      <a:srgbClr val="E7EA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1,529,128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91,784,476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42159833"/>
                  </a:ext>
                </a:extLst>
              </a:tr>
              <a:tr h="42712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BD3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5,954,313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360,244,181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634053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7248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90224" y="274638"/>
            <a:ext cx="3215719" cy="960728"/>
          </a:xfrm>
        </p:spPr>
        <p:txBody>
          <a:bodyPr/>
          <a:lstStyle/>
          <a:p>
            <a:r>
              <a:rPr lang="en-US" dirty="0"/>
              <a:t>ATRI Processing </a:t>
            </a:r>
            <a:br>
              <a:rPr lang="en-US" dirty="0"/>
            </a:br>
            <a:r>
              <a:rPr lang="en-US" dirty="0"/>
              <a:t>Results</a:t>
            </a:r>
            <a:endParaRPr lang="en-US" dirty="0">
              <a:solidFill>
                <a:srgbClr val="262626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611556" y="5926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A map of the city&#10;&#10;Description automatically generated">
            <a:extLst>
              <a:ext uri="{FF2B5EF4-FFF2-40B4-BE49-F238E27FC236}">
                <a16:creationId xmlns:a16="http://schemas.microsoft.com/office/drawing/2014/main" id="{665B0E06-A926-4DC6-BD44-1DD9819BD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7373" y="740229"/>
            <a:ext cx="3992028" cy="54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301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788F5-8EC4-4A88-BC47-900F098F2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698" y="274638"/>
            <a:ext cx="5170145" cy="960728"/>
          </a:xfrm>
        </p:spPr>
        <p:txBody>
          <a:bodyPr>
            <a:normAutofit/>
          </a:bodyPr>
          <a:lstStyle/>
          <a:p>
            <a:r>
              <a:rPr lang="en-US" dirty="0"/>
              <a:t>Intermediate Stop Filtering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890090-B9DF-43C9-8088-A3AAD724E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058" y="1235365"/>
            <a:ext cx="4193470" cy="23930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523F03-1C84-428C-AF1A-8BAB5A6708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57" y="3754083"/>
            <a:ext cx="4193470" cy="23930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21EBA402-A889-4690-8CA4-6511B3189DE0}"/>
              </a:ext>
            </a:extLst>
          </p:cNvPr>
          <p:cNvSpPr/>
          <p:nvPr/>
        </p:nvSpPr>
        <p:spPr>
          <a:xfrm>
            <a:off x="2235204" y="3802743"/>
            <a:ext cx="3043295" cy="2055043"/>
          </a:xfrm>
          <a:prstGeom prst="wedgeRoundRectCallout">
            <a:avLst>
              <a:gd name="adj1" fmla="val 65376"/>
              <a:gd name="adj2" fmla="val 2073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ysClr val="windowText" lastClr="000000"/>
                </a:solidFill>
              </a:rPr>
              <a:t>Filtering stops for fuel, food, etc., necessary for understanding actual long-distance OD demand for both passenger and freight flows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955E67C7-DE52-45E0-A19E-23AD84B4C3E2}"/>
              </a:ext>
            </a:extLst>
          </p:cNvPr>
          <p:cNvSpPr/>
          <p:nvPr/>
        </p:nvSpPr>
        <p:spPr>
          <a:xfrm>
            <a:off x="2235205" y="1979492"/>
            <a:ext cx="3043294" cy="960728"/>
          </a:xfrm>
          <a:prstGeom prst="wedgeRoundRectCallout">
            <a:avLst>
              <a:gd name="adj1" fmla="val 63314"/>
              <a:gd name="adj2" fmla="val 2233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ysClr val="windowText" lastClr="000000"/>
                </a:solidFill>
              </a:rPr>
              <a:t>Geofencing around gas </a:t>
            </a:r>
            <a:br>
              <a:rPr lang="en-US" i="1" dirty="0">
                <a:solidFill>
                  <a:sysClr val="windowText" lastClr="000000"/>
                </a:solidFill>
              </a:rPr>
            </a:br>
            <a:r>
              <a:rPr lang="en-US" i="1" dirty="0">
                <a:solidFill>
                  <a:sysClr val="windowText" lastClr="000000"/>
                </a:solidFill>
              </a:rPr>
              <a:t>stations / truck stops, etc.</a:t>
            </a:r>
          </a:p>
        </p:txBody>
      </p:sp>
    </p:spTree>
    <p:extLst>
      <p:ext uri="{BB962C8B-B14F-4D97-AF65-F5344CB8AC3E}">
        <p14:creationId xmlns:p14="http://schemas.microsoft.com/office/powerpoint/2010/main" val="10322811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0611556" y="5926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Intermediate Stop Filtering Results</a:t>
            </a:r>
            <a:endParaRPr lang="en-US" dirty="0">
              <a:solidFill>
                <a:srgbClr val="262626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270442" y="1616863"/>
            <a:ext cx="5651116" cy="960728"/>
          </a:xfrm>
        </p:spPr>
        <p:txBody>
          <a:bodyPr/>
          <a:lstStyle/>
          <a:p>
            <a:pPr algn="ctr"/>
            <a:r>
              <a:rPr lang="en-US" sz="2800" dirty="0"/>
              <a:t>16.4% of trips have at least one </a:t>
            </a:r>
            <a:br>
              <a:rPr lang="en-US" sz="2800" dirty="0"/>
            </a:br>
            <a:r>
              <a:rPr lang="en-US" sz="2800" dirty="0"/>
              <a:t>intermediate stop</a:t>
            </a:r>
            <a:endParaRPr lang="en-US" sz="2800" dirty="0">
              <a:solidFill>
                <a:srgbClr val="48484A"/>
              </a:solidFill>
            </a:endParaRPr>
          </a:p>
          <a:p>
            <a:pPr lvl="1" algn="ctr"/>
            <a:endParaRPr lang="en-US" sz="2000" dirty="0"/>
          </a:p>
          <a:p>
            <a:pPr algn="ctr"/>
            <a:endParaRPr lang="en-US" sz="2000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55EE7A2-AAE3-4771-B205-A4279A05EB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044450"/>
              </p:ext>
            </p:extLst>
          </p:nvPr>
        </p:nvGraphicFramePr>
        <p:xfrm>
          <a:off x="3226900" y="2668521"/>
          <a:ext cx="5651116" cy="30136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3889">
                  <a:extLst>
                    <a:ext uri="{9D8B030D-6E8A-4147-A177-3AD203B41FA5}">
                      <a16:colId xmlns:a16="http://schemas.microsoft.com/office/drawing/2014/main" val="2220432845"/>
                    </a:ext>
                  </a:extLst>
                </a:gridCol>
                <a:gridCol w="1689602">
                  <a:extLst>
                    <a:ext uri="{9D8B030D-6E8A-4147-A177-3AD203B41FA5}">
                      <a16:colId xmlns:a16="http://schemas.microsoft.com/office/drawing/2014/main" val="769336053"/>
                    </a:ext>
                  </a:extLst>
                </a:gridCol>
                <a:gridCol w="2337625">
                  <a:extLst>
                    <a:ext uri="{9D8B030D-6E8A-4147-A177-3AD203B41FA5}">
                      <a16:colId xmlns:a16="http://schemas.microsoft.com/office/drawing/2014/main" val="3036759834"/>
                    </a:ext>
                  </a:extLst>
                </a:gridCol>
              </a:tblGrid>
              <a:tr h="8779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Time period</a:t>
                      </a:r>
                      <a:endParaRPr lang="en-US" sz="1800" dirty="0">
                        <a:solidFill>
                          <a:srgbClr val="262626"/>
                        </a:solidFill>
                        <a:effectLst/>
                        <a:latin typeface="Garamond" panose="02020404030301010803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Unexpanded trip count</a:t>
                      </a:r>
                      <a:endParaRPr lang="en-US" sz="1800" dirty="0">
                        <a:solidFill>
                          <a:srgbClr val="262626"/>
                        </a:solidFill>
                        <a:effectLst/>
                        <a:latin typeface="Garamond" panose="02020404030301010803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Trips with 1+ intermediate stop</a:t>
                      </a:r>
                      <a:endParaRPr lang="en-US" sz="1800" dirty="0">
                        <a:solidFill>
                          <a:srgbClr val="262626"/>
                        </a:solidFill>
                        <a:effectLst/>
                        <a:latin typeface="Garamond" panose="02020404030301010803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0678505"/>
                  </a:ext>
                </a:extLst>
              </a:tr>
              <a:tr h="427123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February 2018</a:t>
                      </a:r>
                    </a:p>
                  </a:txBody>
                  <a:tcPr marL="68580" marR="68580" marT="0" marB="0" anchor="ctr">
                    <a:solidFill>
                      <a:srgbClr val="CBD3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1,419,789</a:t>
                      </a:r>
                    </a:p>
                  </a:txBody>
                  <a:tcPr marL="7620" marR="7620" marT="7620" marB="0" anchor="ctr">
                    <a:solidFill>
                      <a:srgbClr val="CBD3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243,426 (17.1%)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24544206"/>
                  </a:ext>
                </a:extLst>
              </a:tr>
              <a:tr h="42712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May 2018</a:t>
                      </a:r>
                    </a:p>
                  </a:txBody>
                  <a:tcPr marL="68580" marR="68580" marT="0" marB="0" anchor="ctr">
                    <a:solidFill>
                      <a:srgbClr val="E7EA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1,552,876</a:t>
                      </a:r>
                    </a:p>
                  </a:txBody>
                  <a:tcPr marL="7620" marR="7620" marT="7620" marB="0" anchor="ctr">
                    <a:solidFill>
                      <a:srgbClr val="E7EA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237,262 </a:t>
                      </a:r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(15.3%)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24831578"/>
                  </a:ext>
                </a:extLst>
              </a:tr>
              <a:tr h="42712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July 2018</a:t>
                      </a:r>
                    </a:p>
                  </a:txBody>
                  <a:tcPr marL="68580" marR="68580" marT="0" marB="0" anchor="ctr">
                    <a:solidFill>
                      <a:srgbClr val="CBD3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1,452,520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254,722 </a:t>
                      </a:r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(17.5%)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05263100"/>
                  </a:ext>
                </a:extLst>
              </a:tr>
              <a:tr h="427123"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October 2018</a:t>
                      </a:r>
                    </a:p>
                  </a:txBody>
                  <a:tcPr marL="68580" marR="68580" marT="0" marB="0" anchor="ctr">
                    <a:solidFill>
                      <a:srgbClr val="E7EA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1,529,128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241,284 </a:t>
                      </a:r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(15.8%)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42159833"/>
                  </a:ext>
                </a:extLst>
              </a:tr>
              <a:tr h="42712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BD3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5,954,313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976,694 </a:t>
                      </a:r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(16.4%)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634053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0023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0611556" y="5926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Stop Density Reasonableness Checks</a:t>
            </a:r>
            <a:endParaRPr lang="en-US" dirty="0">
              <a:solidFill>
                <a:srgbClr val="262626"/>
              </a:solidFill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1890AC0-33FB-4127-9E95-8F8AE6799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869" y="1339272"/>
            <a:ext cx="3502822" cy="4776576"/>
          </a:xfrm>
          <a:prstGeom prst="rect">
            <a:avLst/>
          </a:prstGeom>
        </p:spPr>
      </p:pic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033C4C86-D431-4FD4-AEE6-0DA483A2B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785" y="1339273"/>
            <a:ext cx="3502821" cy="47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75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0611556" y="5926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Circle Interchange Bottleneck – 1 day</a:t>
            </a:r>
            <a:endParaRPr lang="en-US" dirty="0">
              <a:solidFill>
                <a:srgbClr val="262626"/>
              </a:solidFill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9E41E481-D3E7-4683-B493-93CBF033F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127" y="1398954"/>
            <a:ext cx="7537500" cy="471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261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Circle Interchange </a:t>
            </a:r>
            <a:br>
              <a:rPr lang="en-US" dirty="0"/>
            </a:br>
            <a:r>
              <a:rPr lang="en-US" dirty="0"/>
              <a:t>– OD Patterns Served</a:t>
            </a:r>
            <a:endParaRPr lang="en-US" dirty="0">
              <a:solidFill>
                <a:srgbClr val="262626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611556" y="5926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41E481-D3E7-4683-B493-93CBF033F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3938" y="237426"/>
            <a:ext cx="4353424" cy="594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209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057D7BF-64DD-481F-A2F4-CBAD7EE2E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419" y="1594720"/>
            <a:ext cx="4627294" cy="4651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A788F5-8EC4-4A88-BC47-900F098F2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Graph Theory for Residence, Work, Depot Imputation – Basis for Fusion</a:t>
            </a:r>
          </a:p>
        </p:txBody>
      </p:sp>
      <p:pic>
        <p:nvPicPr>
          <p:cNvPr id="1026" name="Picture 6" descr="image010">
            <a:extLst>
              <a:ext uri="{FF2B5EF4-FFF2-40B4-BE49-F238E27FC236}">
                <a16:creationId xmlns:a16="http://schemas.microsoft.com/office/drawing/2014/main" id="{3E208014-28F3-4248-B6D0-7E34661E36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6" t="5778" r="5889" b="6342"/>
          <a:stretch/>
        </p:blipFill>
        <p:spPr bwMode="auto">
          <a:xfrm>
            <a:off x="1113332" y="3217985"/>
            <a:ext cx="5701113" cy="29366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BA2ED9B-F8D3-490A-9511-D1EFE509D1B2}"/>
              </a:ext>
            </a:extLst>
          </p:cNvPr>
          <p:cNvSpPr/>
          <p:nvPr/>
        </p:nvSpPr>
        <p:spPr>
          <a:xfrm>
            <a:off x="1627998" y="1706613"/>
            <a:ext cx="4506671" cy="112371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i="1" dirty="0"/>
              <a:t>Topological centrality as primary indicator, overnighting secondary – higher confidence, multi-point fusion</a:t>
            </a:r>
          </a:p>
        </p:txBody>
      </p:sp>
    </p:spTree>
    <p:extLst>
      <p:ext uri="{BB962C8B-B14F-4D97-AF65-F5344CB8AC3E}">
        <p14:creationId xmlns:p14="http://schemas.microsoft.com/office/powerpoint/2010/main" val="3126180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DF850-739B-427A-9FBB-798F177D5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224" y="274638"/>
            <a:ext cx="3575299" cy="960728"/>
          </a:xfrm>
        </p:spPr>
        <p:txBody>
          <a:bodyPr/>
          <a:lstStyle/>
          <a:p>
            <a:r>
              <a:rPr lang="en-US" dirty="0"/>
              <a:t>Status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350265-EB12-40D1-9AC3-45B544F74D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3620" y="1533517"/>
            <a:ext cx="4290181" cy="1265067"/>
          </a:xfrm>
        </p:spPr>
        <p:txBody>
          <a:bodyPr/>
          <a:lstStyle/>
          <a:p>
            <a:r>
              <a:rPr lang="en-US" dirty="0"/>
              <a:t>Network and Zone Development Tasks Now Complete</a:t>
            </a:r>
          </a:p>
          <a:p>
            <a:r>
              <a:rPr lang="en-US" dirty="0"/>
              <a:t>On-going </a:t>
            </a:r>
          </a:p>
          <a:p>
            <a:pPr lvl="1"/>
            <a:r>
              <a:rPr lang="en-US" dirty="0"/>
              <a:t>Development of Future Year Scenarios</a:t>
            </a:r>
          </a:p>
          <a:p>
            <a:pPr lvl="1"/>
            <a:r>
              <a:rPr lang="en-US" dirty="0"/>
              <a:t>Development of Freight and Passenger Demand Models</a:t>
            </a:r>
          </a:p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85C25-1B8E-8A46-9130-E42060EED60A}"/>
              </a:ext>
            </a:extLst>
          </p:cNvPr>
          <p:cNvSpPr/>
          <p:nvPr/>
        </p:nvSpPr>
        <p:spPr>
          <a:xfrm>
            <a:off x="6475172" y="6179574"/>
            <a:ext cx="3760838" cy="339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0ACAF3-024B-41B7-884A-85EF9DBF39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4"/>
          <a:stretch/>
        </p:blipFill>
        <p:spPr>
          <a:xfrm>
            <a:off x="6713564" y="250721"/>
            <a:ext cx="3196449" cy="638605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8B5CD2-E8DC-4E0C-BE2C-A317E8D9335F}"/>
              </a:ext>
            </a:extLst>
          </p:cNvPr>
          <p:cNvCxnSpPr>
            <a:cxnSpLocks/>
          </p:cNvCxnSpPr>
          <p:nvPr/>
        </p:nvCxnSpPr>
        <p:spPr>
          <a:xfrm flipH="1">
            <a:off x="8600446" y="377483"/>
            <a:ext cx="1" cy="62592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7799B640-AE00-46A3-ADE9-7028E40FFB2A}"/>
              </a:ext>
            </a:extLst>
          </p:cNvPr>
          <p:cNvSpPr/>
          <p:nvPr/>
        </p:nvSpPr>
        <p:spPr>
          <a:xfrm>
            <a:off x="8472365" y="3054793"/>
            <a:ext cx="277987" cy="222853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88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84B94EA-3E8E-43C8-9AD6-591C623137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33312" y="2931665"/>
            <a:ext cx="2309659" cy="1002195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0484539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32F79-8968-4B1A-A730-599847C0A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 of a Data-Driven Ensemble Modeling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B501A-A239-4770-8F22-ABE09F2F7B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3425" y="1438566"/>
            <a:ext cx="7352290" cy="4831605"/>
          </a:xfrm>
        </p:spPr>
        <p:txBody>
          <a:bodyPr/>
          <a:lstStyle/>
          <a:p>
            <a:r>
              <a:rPr lang="en-US" sz="2600" dirty="0"/>
              <a:t>Improved predictive accuracy</a:t>
            </a:r>
          </a:p>
          <a:p>
            <a:pPr lvl="1"/>
            <a:r>
              <a:rPr lang="en-US" sz="2200" dirty="0"/>
              <a:t>Based on theory and application to other domains</a:t>
            </a:r>
          </a:p>
          <a:p>
            <a:pPr lvl="1"/>
            <a:r>
              <a:rPr lang="en-US" sz="2200" dirty="0"/>
              <a:t>Built-in cross-validation</a:t>
            </a:r>
          </a:p>
          <a:p>
            <a:r>
              <a:rPr lang="en-US" sz="2600" dirty="0"/>
              <a:t>Leverages passive data</a:t>
            </a:r>
          </a:p>
          <a:p>
            <a:r>
              <a:rPr lang="en-US" sz="2600" dirty="0"/>
              <a:t>Easier to maintain / update</a:t>
            </a:r>
          </a:p>
          <a:p>
            <a:pPr lvl="1"/>
            <a:r>
              <a:rPr lang="en-US" sz="2200" dirty="0"/>
              <a:t>New ODs, SE data &amp; Projects = New Base Year</a:t>
            </a:r>
          </a:p>
          <a:p>
            <a:pPr lvl="1"/>
            <a:r>
              <a:rPr lang="en-US" sz="2200" dirty="0"/>
              <a:t>No need for system recalibration</a:t>
            </a:r>
          </a:p>
          <a:p>
            <a:pPr lvl="2"/>
            <a:r>
              <a:rPr lang="en-US" sz="2000" dirty="0"/>
              <a:t>Even functionality can be added without calibration</a:t>
            </a:r>
          </a:p>
          <a:p>
            <a:pPr lvl="1"/>
            <a:r>
              <a:rPr lang="en-US" sz="2200" dirty="0"/>
              <a:t>Model can be updated every year</a:t>
            </a:r>
          </a:p>
          <a:p>
            <a:r>
              <a:rPr lang="en-US" sz="2600" dirty="0"/>
              <a:t>Less waste</a:t>
            </a:r>
          </a:p>
          <a:p>
            <a:pPr lvl="1"/>
            <a:r>
              <a:rPr lang="en-US" sz="2200" dirty="0"/>
              <a:t>Reuse of early simpler model versions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4547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21B5E928-6F10-5445-85EC-41B5653BF34F}"/>
              </a:ext>
            </a:extLst>
          </p:cNvPr>
          <p:cNvSpPr txBox="1">
            <a:spLocks/>
          </p:cNvSpPr>
          <p:nvPr/>
        </p:nvSpPr>
        <p:spPr>
          <a:xfrm>
            <a:off x="2726892" y="4869450"/>
            <a:ext cx="5883627" cy="28521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/>
              <a:t>VINCE BERNARDIN, PHD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E08197D-73EA-DF46-B768-DC0E822A5922}"/>
              </a:ext>
            </a:extLst>
          </p:cNvPr>
          <p:cNvSpPr txBox="1">
            <a:spLocks/>
          </p:cNvSpPr>
          <p:nvPr/>
        </p:nvSpPr>
        <p:spPr>
          <a:xfrm>
            <a:off x="2726186" y="5160519"/>
            <a:ext cx="5884333" cy="22240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DIRECTOR, RSG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6F3D001-449F-1740-8988-35024ED6243E}"/>
              </a:ext>
            </a:extLst>
          </p:cNvPr>
          <p:cNvSpPr txBox="1">
            <a:spLocks/>
          </p:cNvSpPr>
          <p:nvPr/>
        </p:nvSpPr>
        <p:spPr>
          <a:xfrm>
            <a:off x="2726186" y="5531385"/>
            <a:ext cx="5884333" cy="46007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err="1"/>
              <a:t>vince.bernardin@rsginc.com</a:t>
            </a:r>
            <a:br>
              <a:rPr lang="en-US" sz="1600" dirty="0"/>
            </a:br>
            <a:r>
              <a:rPr lang="en-US" sz="1600" dirty="0"/>
              <a:t>812.200.2351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5D7F9E7-223E-453A-9369-6904A2628E10}"/>
              </a:ext>
            </a:extLst>
          </p:cNvPr>
          <p:cNvSpPr txBox="1">
            <a:spLocks/>
          </p:cNvSpPr>
          <p:nvPr/>
        </p:nvSpPr>
        <p:spPr>
          <a:xfrm>
            <a:off x="6589646" y="4869450"/>
            <a:ext cx="5883627" cy="28521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/>
              <a:t>SHENG CHEN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28C3B92-E010-4357-84B8-AC754886D1EB}"/>
              </a:ext>
            </a:extLst>
          </p:cNvPr>
          <p:cNvSpPr txBox="1">
            <a:spLocks/>
          </p:cNvSpPr>
          <p:nvPr/>
        </p:nvSpPr>
        <p:spPr>
          <a:xfrm>
            <a:off x="6588940" y="5160519"/>
            <a:ext cx="5884333" cy="22240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ILLINOIS DOT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822CBE1-2218-479D-BA41-460EC0D20359}"/>
              </a:ext>
            </a:extLst>
          </p:cNvPr>
          <p:cNvSpPr txBox="1">
            <a:spLocks/>
          </p:cNvSpPr>
          <p:nvPr/>
        </p:nvSpPr>
        <p:spPr>
          <a:xfrm>
            <a:off x="6588940" y="5531385"/>
            <a:ext cx="5884333" cy="46007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sheng.chen@Illinois.gov</a:t>
            </a:r>
            <a:br>
              <a:rPr lang="en-US" sz="1600" dirty="0"/>
            </a:br>
            <a:r>
              <a:rPr lang="en-US" sz="1600" dirty="0"/>
              <a:t>312.793.1491</a:t>
            </a:r>
          </a:p>
        </p:txBody>
      </p:sp>
    </p:spTree>
    <p:extLst>
      <p:ext uri="{BB962C8B-B14F-4D97-AF65-F5344CB8AC3E}">
        <p14:creationId xmlns:p14="http://schemas.microsoft.com/office/powerpoint/2010/main" val="4080829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C996195-FA5E-472D-BF9B-3CF89C52E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225" y="274638"/>
            <a:ext cx="5163398" cy="960728"/>
          </a:xfrm>
        </p:spPr>
        <p:txBody>
          <a:bodyPr/>
          <a:lstStyle/>
          <a:p>
            <a:r>
              <a:rPr lang="en-US" altLang="zh-CN" dirty="0"/>
              <a:t>Building on Existing Models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A3C85F-CF6E-4A60-AC28-F4917EFA7B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4810" y="6567591"/>
            <a:ext cx="586740" cy="258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5472711-4FCB-2141-A321-C0607E714264}" type="slidenum">
              <a:rPr lang="en-US" smtClean="0"/>
              <a:pPr>
                <a:defRPr/>
              </a:pPr>
              <a:t>4</a:t>
            </a:fld>
            <a:endParaRPr lang="en-US" sz="10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6FA648-0A90-46A9-BB30-51A6ED40310E}"/>
              </a:ext>
            </a:extLst>
          </p:cNvPr>
          <p:cNvSpPr txBox="1"/>
          <p:nvPr/>
        </p:nvSpPr>
        <p:spPr>
          <a:xfrm>
            <a:off x="2080361" y="2011526"/>
            <a:ext cx="329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2"/>
                </a:solidFill>
                <a:latin typeface="+mj-lt"/>
              </a:rPr>
              <a:t>ILSTDM TAZ Inside Illinois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9BB9EE0-6D2E-4F6F-9142-EDC604F255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 bwMode="auto">
          <a:xfrm>
            <a:off x="6224885" y="1157546"/>
            <a:ext cx="4192282" cy="4903323"/>
          </a:xfrm>
          <a:prstGeom prst="rect">
            <a:avLst/>
          </a:prstGeom>
          <a:ln w="31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F0EBFF-86CD-4320-B83A-102F50CC3B90}"/>
              </a:ext>
            </a:extLst>
          </p:cNvPr>
          <p:cNvSpPr/>
          <p:nvPr/>
        </p:nvSpPr>
        <p:spPr>
          <a:xfrm>
            <a:off x="5533201" y="4890868"/>
            <a:ext cx="670560" cy="1447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DB66E52-CCAF-4814-BCFA-1865A9D5C1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9276174"/>
              </p:ext>
            </p:extLst>
          </p:nvPr>
        </p:nvGraphicFramePr>
        <p:xfrm>
          <a:off x="2147999" y="2458858"/>
          <a:ext cx="2979420" cy="200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3776735289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14091627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Total TAZs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597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CMAP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1,752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15514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MPO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1,252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9292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Rural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1,362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501122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Total (Inside Illinois)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4,366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917294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1452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32F79-8968-4B1A-A730-599847C0A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B501A-A239-4770-8F22-ABE09F2F7B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4221" y="1946861"/>
            <a:ext cx="8094662" cy="4479018"/>
          </a:xfrm>
        </p:spPr>
        <p:txBody>
          <a:bodyPr/>
          <a:lstStyle/>
          <a:p>
            <a:r>
              <a:rPr lang="en-US" b="1" dirty="0"/>
              <a:t>TIME: </a:t>
            </a:r>
            <a:r>
              <a:rPr lang="en-US" dirty="0"/>
              <a:t>			Aug 2019</a:t>
            </a:r>
          </a:p>
          <a:p>
            <a:r>
              <a:rPr lang="en-US" b="1" dirty="0"/>
              <a:t>PRODUCT: </a:t>
            </a:r>
            <a:r>
              <a:rPr lang="en-US" dirty="0"/>
              <a:t>	ILSTDM v1 will have fixed base and future year demand (OD tables) that can be assigned to the statewide highway network for different highway network investment scenarios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323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2594B-A670-4C1A-A098-73CD427F8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1 Future Demand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00AC4C-06F7-461A-A8D8-E3EB08ECB2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6285" y="1748677"/>
            <a:ext cx="5836297" cy="4194585"/>
          </a:xfrm>
        </p:spPr>
        <p:txBody>
          <a:bodyPr/>
          <a:lstStyle/>
          <a:p>
            <a:r>
              <a:rPr lang="en-US" dirty="0"/>
              <a:t>Pivot off of Base OD Data</a:t>
            </a:r>
          </a:p>
          <a:p>
            <a:endParaRPr lang="en-US" dirty="0"/>
          </a:p>
          <a:p>
            <a:r>
              <a:rPr lang="en-US" dirty="0"/>
              <a:t>MPOs – MPO Model OD Growth</a:t>
            </a:r>
          </a:p>
          <a:p>
            <a:pPr lvl="1"/>
            <a:r>
              <a:rPr lang="en-US" dirty="0"/>
              <a:t>From future E+C trip tables</a:t>
            </a:r>
          </a:p>
          <a:p>
            <a:endParaRPr lang="en-US" dirty="0"/>
          </a:p>
          <a:p>
            <a:r>
              <a:rPr lang="en-US" dirty="0"/>
              <a:t>Rural – Quick Response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79659D-4099-4334-8741-6FB4495438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0"/>
          <a:stretch/>
        </p:blipFill>
        <p:spPr>
          <a:xfrm>
            <a:off x="6925450" y="1155651"/>
            <a:ext cx="3560968" cy="498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362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32F79-8968-4B1A-A730-599847C0A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225" y="274638"/>
            <a:ext cx="2809010" cy="960728"/>
          </a:xfrm>
        </p:spPr>
        <p:txBody>
          <a:bodyPr/>
          <a:lstStyle/>
          <a:p>
            <a:r>
              <a:rPr lang="en-US" dirty="0"/>
              <a:t>PHASE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B501A-A239-4770-8F22-ABE09F2F7B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7438" y="1674798"/>
            <a:ext cx="6500686" cy="4479018"/>
          </a:xfrm>
        </p:spPr>
        <p:txBody>
          <a:bodyPr/>
          <a:lstStyle/>
          <a:p>
            <a:r>
              <a:rPr lang="en-US" b="1" dirty="0"/>
              <a:t>TIME: </a:t>
            </a:r>
            <a:r>
              <a:rPr lang="en-US" dirty="0"/>
              <a:t>			Nov 2020</a:t>
            </a:r>
          </a:p>
          <a:p>
            <a:r>
              <a:rPr lang="en-US" b="1" dirty="0"/>
              <a:t>PRODUCT: </a:t>
            </a:r>
            <a:r>
              <a:rPr lang="en-US" dirty="0"/>
              <a:t>	ILSTDM v2 will </a:t>
            </a:r>
            <a:br>
              <a:rPr lang="en-US" dirty="0"/>
            </a:br>
            <a:r>
              <a:rPr lang="en-US" dirty="0"/>
              <a:t>have dynamic advanced </a:t>
            </a:r>
            <a:br>
              <a:rPr lang="en-US" dirty="0"/>
            </a:br>
            <a:r>
              <a:rPr lang="en-US" dirty="0"/>
              <a:t>trip-based passenger demand </a:t>
            </a:r>
            <a:br>
              <a:rPr lang="en-US" dirty="0"/>
            </a:br>
            <a:r>
              <a:rPr lang="en-US" dirty="0"/>
              <a:t>and commodity flow-based </a:t>
            </a:r>
            <a:br>
              <a:rPr lang="en-US" dirty="0"/>
            </a:br>
            <a:r>
              <a:rPr lang="en-US" dirty="0"/>
              <a:t>freight models as well </a:t>
            </a:r>
            <a:br>
              <a:rPr lang="en-US" dirty="0"/>
            </a:br>
            <a:r>
              <a:rPr lang="en-US" dirty="0"/>
              <a:t>as the original v1 </a:t>
            </a:r>
            <a:br>
              <a:rPr lang="en-US" dirty="0"/>
            </a:br>
            <a:r>
              <a:rPr lang="en-US" dirty="0"/>
              <a:t>demand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5DB20C-0BDB-40C0-8661-1A613E8648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74409" y="2140088"/>
            <a:ext cx="6285803" cy="36442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4850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4ED49-61E5-4DF9-BDBE-5F1FC4822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40 States Have Now Developed a Statewide Model!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8F4BAF-FF60-4EE1-BB4F-0617E1EA39C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9543" y="1217782"/>
            <a:ext cx="7797842" cy="499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54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84B94EA-3E8E-43C8-9AD6-591C623137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62346" y="2931665"/>
            <a:ext cx="3456283" cy="1002195"/>
          </a:xfrm>
        </p:spPr>
        <p:txBody>
          <a:bodyPr/>
          <a:lstStyle/>
          <a:p>
            <a:r>
              <a:rPr lang="en-US" dirty="0"/>
              <a:t>Model Framework</a:t>
            </a:r>
          </a:p>
        </p:txBody>
      </p:sp>
    </p:spTree>
    <p:extLst>
      <p:ext uri="{BB962C8B-B14F-4D97-AF65-F5344CB8AC3E}">
        <p14:creationId xmlns:p14="http://schemas.microsoft.com/office/powerpoint/2010/main" val="255714947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 Presentation">
  <a:themeElements>
    <a:clrScheme name="Custom 7">
      <a:dk1>
        <a:srgbClr val="48484A"/>
      </a:dk1>
      <a:lt1>
        <a:sysClr val="window" lastClr="FFFFFF"/>
      </a:lt1>
      <a:dk2>
        <a:srgbClr val="262626"/>
      </a:dk2>
      <a:lt2>
        <a:srgbClr val="F68B1F"/>
      </a:lt2>
      <a:accent1>
        <a:srgbClr val="006FA1"/>
      </a:accent1>
      <a:accent2>
        <a:srgbClr val="88CADE"/>
      </a:accent2>
      <a:accent3>
        <a:srgbClr val="65B360"/>
      </a:accent3>
      <a:accent4>
        <a:srgbClr val="FFC20E"/>
      </a:accent4>
      <a:accent5>
        <a:srgbClr val="514D85"/>
      </a:accent5>
      <a:accent6>
        <a:srgbClr val="BA1222"/>
      </a:accent6>
      <a:hlink>
        <a:srgbClr val="0000FF"/>
      </a:hlink>
      <a:folHlink>
        <a:srgbClr val="B1B3B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Presentation.potx" id="{2282F849-DE3D-4F9B-9A95-78CD204BD376}" vid="{D2DCF89A-21CE-4BD2-9314-40B42567F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 xmlns="4c265f44-5553-4b88-8776-487c6beffe03">Power Point</Category>
    <Practice xmlns="4c265f44-5553-4b88-8776-487c6beffe03">CORP</Practice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4322EC559C6C46AD7C246A9C6A9593" ma:contentTypeVersion="2" ma:contentTypeDescription="Create a new document." ma:contentTypeScope="" ma:versionID="061682bee5af2e260c657b88bc990285">
  <xsd:schema xmlns:xsd="http://www.w3.org/2001/XMLSchema" xmlns:xs="http://www.w3.org/2001/XMLSchema" xmlns:p="http://schemas.microsoft.com/office/2006/metadata/properties" xmlns:ns2="4c265f44-5553-4b88-8776-487c6beffe03" targetNamespace="http://schemas.microsoft.com/office/2006/metadata/properties" ma:root="true" ma:fieldsID="33922688dd6e6e7b2416fdbed92999c3" ns2:_="">
    <xsd:import namespace="4c265f44-5553-4b88-8776-487c6beffe03"/>
    <xsd:element name="properties">
      <xsd:complexType>
        <xsd:sequence>
          <xsd:element name="documentManagement">
            <xsd:complexType>
              <xsd:all>
                <xsd:element ref="ns2:Category" minOccurs="0"/>
                <xsd:element ref="ns2:Practic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265f44-5553-4b88-8776-487c6beffe03" elementFormDefault="qualified">
    <xsd:import namespace="http://schemas.microsoft.com/office/2006/documentManagement/types"/>
    <xsd:import namespace="http://schemas.microsoft.com/office/infopath/2007/PartnerControls"/>
    <xsd:element name="Category" ma:index="2" nillable="true" ma:displayName="Category" ma:default="Acoustics Output" ma:format="Dropdown" ma:internalName="Category">
      <xsd:simpleType>
        <xsd:restriction base="dms:Choice">
          <xsd:enumeration value="Acoustics Output"/>
          <xsd:enumeration value="AutoCAD"/>
          <xsd:enumeration value="Other"/>
          <xsd:enumeration value="Power Point"/>
          <xsd:enumeration value="Proposal and Report"/>
          <xsd:enumeration value="Questionnaire"/>
          <xsd:enumeration value="Resume"/>
          <xsd:enumeration value="Stationery"/>
          <xsd:enumeration value="Guidance Document"/>
          <xsd:enumeration value="Contracting"/>
          <xsd:enumeration value="Style Guide"/>
        </xsd:restriction>
      </xsd:simpleType>
    </xsd:element>
    <xsd:element name="Practice" ma:index="3" nillable="true" ma:displayName="Practice" ma:default="CORP" ma:format="Dropdown" ma:internalName="Practice">
      <xsd:simpleType>
        <xsd:restriction base="dms:Choice">
          <xsd:enumeration value="CORP"/>
          <xsd:enumeration value="MIS"/>
          <xsd:enumeration value="TAE"/>
          <xsd:enumeration value="TQM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B548D2-16E5-4D59-9228-B99A31CAF826}">
  <ds:schemaRefs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dcmitype/"/>
    <ds:schemaRef ds:uri="4c265f44-5553-4b88-8776-487c6beffe03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E23E702B-A4A8-49D1-8100-74D24C5D8E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0E98A9-E628-4E13-8B71-8C8C7C7710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265f44-5553-4b88-8776-487c6beffe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Presentation</Template>
  <TotalTime>5641</TotalTime>
  <Words>798</Words>
  <Application>Microsoft Office PowerPoint</Application>
  <PresentationFormat>Widescreen</PresentationFormat>
  <Paragraphs>200</Paragraphs>
  <Slides>32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Garamond</vt:lpstr>
      <vt:lpstr>Lucida Grande</vt:lpstr>
      <vt:lpstr>Wingdings</vt:lpstr>
      <vt:lpstr>PowerPoint Presentation</vt:lpstr>
      <vt:lpstr>PowerPoint Presentation</vt:lpstr>
      <vt:lpstr>Illinois is investing in a Statewide Model</vt:lpstr>
      <vt:lpstr>Status</vt:lpstr>
      <vt:lpstr>Building on Existing Models </vt:lpstr>
      <vt:lpstr>PHASE 1</vt:lpstr>
      <vt:lpstr>Phase 1 Future Demand</vt:lpstr>
      <vt:lpstr>PHASE 2</vt:lpstr>
      <vt:lpstr>40 States Have Now Developed a Statewide Model!</vt:lpstr>
      <vt:lpstr>PowerPoint Presentation</vt:lpstr>
      <vt:lpstr>A Phased, Modular, Data-Driven Ensemble Approach</vt:lpstr>
      <vt:lpstr>PowerPoint Presentation</vt:lpstr>
      <vt:lpstr>Ensemble Modeling &amp; Forecasting</vt:lpstr>
      <vt:lpstr>PowerPoint Presentation</vt:lpstr>
      <vt:lpstr>Deep Thoughts…</vt:lpstr>
      <vt:lpstr>An Old Lesson</vt:lpstr>
      <vt:lpstr>Top 25 MSAs – Using Multiple Models Already</vt:lpstr>
      <vt:lpstr>Updating Base without Recalibration</vt:lpstr>
      <vt:lpstr>Addressing New Changing Behaviors/Patterns without  System Recalibration</vt:lpstr>
      <vt:lpstr>PowerPoint Presentation</vt:lpstr>
      <vt:lpstr>Leveraging Big Data</vt:lpstr>
      <vt:lpstr>ATRI Dataset</vt:lpstr>
      <vt:lpstr>ATRI Processing Results - Unexpanded</vt:lpstr>
      <vt:lpstr>ATRI Processing  Results</vt:lpstr>
      <vt:lpstr>Intermediate Stop Filtering</vt:lpstr>
      <vt:lpstr>Intermediate Stop Filtering Results</vt:lpstr>
      <vt:lpstr>Stop Density Reasonableness Checks</vt:lpstr>
      <vt:lpstr>Circle Interchange Bottleneck – 1 day</vt:lpstr>
      <vt:lpstr>Circle Interchange  – OD Patterns Served</vt:lpstr>
      <vt:lpstr>Graph Theory for Residence, Work, Depot Imputation – Basis for Fusion</vt:lpstr>
      <vt:lpstr>PowerPoint Presentation</vt:lpstr>
      <vt:lpstr>Advantages of a Data-Driven Ensemble Modeling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 Bernardin</dc:creator>
  <cp:lastModifiedBy>Vince Bernardin</cp:lastModifiedBy>
  <cp:revision>106</cp:revision>
  <dcterms:created xsi:type="dcterms:W3CDTF">2018-04-26T03:53:32Z</dcterms:created>
  <dcterms:modified xsi:type="dcterms:W3CDTF">2019-06-02T21:38:25Z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0x010100654322EC559C6C46AD7C246A9C6A9593</vt:lpwstr>
  </property>
</Properties>
</file>