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02" r:id="rId5"/>
    <p:sldId id="617" r:id="rId6"/>
    <p:sldId id="638" r:id="rId7"/>
    <p:sldId id="637" r:id="rId8"/>
    <p:sldId id="650" r:id="rId9"/>
    <p:sldId id="639" r:id="rId10"/>
    <p:sldId id="640" r:id="rId11"/>
    <p:sldId id="628" r:id="rId12"/>
    <p:sldId id="652" r:id="rId13"/>
    <p:sldId id="641" r:id="rId14"/>
    <p:sldId id="653" r:id="rId15"/>
    <p:sldId id="626" r:id="rId16"/>
    <p:sldId id="662" r:id="rId17"/>
    <p:sldId id="622" r:id="rId18"/>
    <p:sldId id="663" r:id="rId19"/>
    <p:sldId id="623" r:id="rId20"/>
    <p:sldId id="664" r:id="rId21"/>
    <p:sldId id="624" r:id="rId22"/>
    <p:sldId id="645" r:id="rId23"/>
    <p:sldId id="665" r:id="rId24"/>
    <p:sldId id="625" r:id="rId25"/>
    <p:sldId id="666" r:id="rId26"/>
    <p:sldId id="627" r:id="rId27"/>
    <p:sldId id="629" r:id="rId28"/>
    <p:sldId id="630" r:id="rId29"/>
    <p:sldId id="667" r:id="rId30"/>
    <p:sldId id="631" r:id="rId31"/>
    <p:sldId id="651" r:id="rId32"/>
    <p:sldId id="632" r:id="rId33"/>
    <p:sldId id="633" r:id="rId34"/>
    <p:sldId id="634" r:id="rId35"/>
    <p:sldId id="635" r:id="rId36"/>
    <p:sldId id="660" r:id="rId37"/>
    <p:sldId id="636" r:id="rId38"/>
    <p:sldId id="66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pos="744" userDrawn="1">
          <p15:clr>
            <a:srgbClr val="A4A3A4"/>
          </p15:clr>
        </p15:guide>
        <p15:guide id="4" orient="horz" pos="1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87B"/>
    <a:srgbClr val="262626"/>
    <a:srgbClr val="48484A"/>
    <a:srgbClr val="DCDDDE"/>
    <a:srgbClr val="B1B3B6"/>
    <a:srgbClr val="BA1222"/>
    <a:srgbClr val="524D85"/>
    <a:srgbClr val="FFC20E"/>
    <a:srgbClr val="63AF5E"/>
    <a:srgbClr val="75B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 autoAdjust="0"/>
    <p:restoredTop sz="93513" autoAdjust="0"/>
  </p:normalViewPr>
  <p:slideViewPr>
    <p:cSldViewPr snapToGrid="0" snapToObjects="1">
      <p:cViewPr varScale="1">
        <p:scale>
          <a:sx n="87" d="100"/>
          <a:sy n="87" d="100"/>
        </p:scale>
        <p:origin x="403" y="48"/>
      </p:cViewPr>
      <p:guideLst>
        <p:guide orient="horz" pos="4248"/>
        <p:guide pos="7272"/>
        <p:guide pos="744"/>
        <p:guide orient="horz" pos="1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B3D4B-E7F6-4A42-853B-40C1A88C262E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C7C1A-D5B2-4BB7-A8A5-88681A8C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6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86A57-3D42-1746-A4F9-9BA3F9944E9C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6EF74-4753-DA47-9B34-F93D23E4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more for MPO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2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more for MPO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7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" y="-6968"/>
            <a:ext cx="12204389" cy="686496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46460" y="2950343"/>
            <a:ext cx="6584949" cy="93491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8" y="3094355"/>
            <a:ext cx="3226024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141097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46460" y="4372056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August 12, 2015</a:t>
            </a:fld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 hasCustomPrompt="1"/>
          </p:nvPr>
        </p:nvSpPr>
        <p:spPr>
          <a:xfrm>
            <a:off x="4345519" y="4116391"/>
            <a:ext cx="6584949" cy="2555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94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0"/>
          </p:nvPr>
        </p:nvSpPr>
        <p:spPr>
          <a:xfrm>
            <a:off x="789517" y="1420814"/>
            <a:ext cx="10792883" cy="4656137"/>
          </a:xfrm>
        </p:spPr>
        <p:txBody>
          <a:bodyPr>
            <a:noAutofit/>
          </a:bodyPr>
          <a:lstStyle>
            <a:lvl1pPr marL="344488" indent="-225425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6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12203288" cy="686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33"/>
          <a:stretch/>
        </p:blipFill>
        <p:spPr>
          <a:xfrm>
            <a:off x="1031886" y="3131031"/>
            <a:ext cx="797785" cy="802828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2016433" y="2931667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47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12203288" cy="6864350"/>
          </a:xfrm>
          <a:prstGeom prst="rect">
            <a:avLst/>
          </a:prstGeom>
        </p:spPr>
      </p:pic>
      <p:sp>
        <p:nvSpPr>
          <p:cNvPr id="7" name="Rectangle 10"/>
          <p:cNvSpPr/>
          <p:nvPr userDrawn="1"/>
        </p:nvSpPr>
        <p:spPr>
          <a:xfrm>
            <a:off x="146083" y="2824747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016433" y="2931667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13F871-2D01-E54E-8531-E619554E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1134934" y="3179069"/>
            <a:ext cx="544612" cy="8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4572"/>
            <a:ext cx="12253459" cy="689257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0" y="3756115"/>
            <a:ext cx="3603103" cy="9997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 userDrawn="1"/>
        </p:nvSpPr>
        <p:spPr>
          <a:xfrm>
            <a:off x="210591" y="4816174"/>
            <a:ext cx="3392512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spc="100" dirty="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6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28632" y="3937838"/>
            <a:ext cx="1741297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368868" y="3926263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260852" y="3660775"/>
            <a:ext cx="5883627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260852" y="3888634"/>
            <a:ext cx="5884333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260852" y="4196181"/>
            <a:ext cx="5884333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62264" y="5118129"/>
            <a:ext cx="5883627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262263" y="5319215"/>
            <a:ext cx="5884333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262264" y="5700266"/>
            <a:ext cx="5884333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8ED9E9-FF41-6E49-89F8-4EF3C407C1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45" y="-311158"/>
            <a:ext cx="6787269" cy="5244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C636E8-E6B9-1645-843C-F0CB198FE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725806" y="4046175"/>
            <a:ext cx="4467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8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4572"/>
            <a:ext cx="12253459" cy="6892571"/>
          </a:xfrm>
          <a:prstGeom prst="rect">
            <a:avLst/>
          </a:prstGeom>
        </p:spPr>
      </p:pic>
      <p:sp>
        <p:nvSpPr>
          <p:cNvPr id="15" name="Rounded Rectangle 14"/>
          <p:cNvSpPr/>
          <p:nvPr userDrawn="1"/>
        </p:nvSpPr>
        <p:spPr>
          <a:xfrm>
            <a:off x="0" y="998396"/>
            <a:ext cx="3603103" cy="999738"/>
          </a:xfrm>
          <a:prstGeom prst="roundRect">
            <a:avLst>
              <a:gd name="adj" fmla="val 95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626535" y="1312334"/>
            <a:ext cx="595604" cy="68580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405480" y="1193293"/>
            <a:ext cx="1805581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368868" y="1193293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54678" y="1994315"/>
            <a:ext cx="3025953" cy="584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spc="100" dirty="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8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260852" y="1233491"/>
            <a:ext cx="5883627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260852" y="1461348"/>
            <a:ext cx="5884333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260852" y="1768891"/>
            <a:ext cx="5884333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62264" y="2690842"/>
            <a:ext cx="5883627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262263" y="2891928"/>
            <a:ext cx="5884333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262264" y="3272979"/>
            <a:ext cx="5884333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77664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This is the RSG Palette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90221" y="1454150"/>
            <a:ext cx="10792179" cy="1143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65861" y="2968830"/>
            <a:ext cx="9626931" cy="1840676"/>
            <a:chOff x="724395" y="2968830"/>
            <a:chExt cx="7220198" cy="1318161"/>
          </a:xfrm>
        </p:grpSpPr>
        <p:sp>
          <p:nvSpPr>
            <p:cNvPr id="5" name="Rectangle 4"/>
            <p:cNvSpPr/>
            <p:nvPr/>
          </p:nvSpPr>
          <p:spPr>
            <a:xfrm>
              <a:off x="724395" y="2968830"/>
              <a:ext cx="1472540" cy="13181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15689" y="2968830"/>
              <a:ext cx="1472540" cy="13181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06983" y="2968830"/>
              <a:ext cx="593765" cy="1009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95752" y="2968830"/>
              <a:ext cx="593765" cy="1009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72646" y="2968830"/>
              <a:ext cx="593765" cy="10094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1415" y="2968830"/>
              <a:ext cx="593765" cy="10094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0184" y="2968830"/>
              <a:ext cx="593765" cy="10094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50828" y="2968830"/>
              <a:ext cx="593765" cy="10094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06984" y="4085111"/>
              <a:ext cx="1282534" cy="201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6399" y="4085111"/>
              <a:ext cx="1282534" cy="2018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50184" y="4085111"/>
              <a:ext cx="1282534" cy="2018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839193" y="4785760"/>
            <a:ext cx="4085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main colors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491845" y="2701036"/>
            <a:ext cx="4085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</a:rPr>
              <a:t>Pop/accent colors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68488" y="4833257"/>
            <a:ext cx="4908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</a:rPr>
              <a:t>Neutrals of grey and light warm yellow</a:t>
            </a:r>
          </a:p>
        </p:txBody>
      </p:sp>
    </p:spTree>
    <p:extLst>
      <p:ext uri="{BB962C8B-B14F-4D97-AF65-F5344CB8AC3E}">
        <p14:creationId xmlns:p14="http://schemas.microsoft.com/office/powerpoint/2010/main" val="31575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6349"/>
            <a:ext cx="12203287" cy="6864349"/>
          </a:xfrm>
          <a:prstGeom prst="rect">
            <a:avLst/>
          </a:prstGeom>
        </p:spPr>
      </p:pic>
      <p:sp>
        <p:nvSpPr>
          <p:cNvPr id="10" name="Rectangle 10"/>
          <p:cNvSpPr/>
          <p:nvPr userDrawn="1"/>
        </p:nvSpPr>
        <p:spPr>
          <a:xfrm>
            <a:off x="146083" y="2824747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46460" y="2950341"/>
            <a:ext cx="6584949" cy="91610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8" y="3094355"/>
            <a:ext cx="3226024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141097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46460" y="4076096"/>
            <a:ext cx="6584949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46460" y="4372056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August 12, 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2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10589" y="170563"/>
            <a:ext cx="11785600" cy="65168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t="26601" b="26393"/>
          <a:stretch/>
        </p:blipFill>
        <p:spPr>
          <a:xfrm>
            <a:off x="210589" y="170563"/>
            <a:ext cx="11785599" cy="4192372"/>
          </a:xfrm>
          <a:prstGeom prst="rect">
            <a:avLst/>
          </a:prstGeom>
        </p:spPr>
      </p:pic>
      <p:sp>
        <p:nvSpPr>
          <p:cNvPr id="21" name="Rectangle 10"/>
          <p:cNvSpPr/>
          <p:nvPr userDrawn="1"/>
        </p:nvSpPr>
        <p:spPr>
          <a:xfrm>
            <a:off x="146083" y="4054973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27644" y="4198682"/>
            <a:ext cx="6584949" cy="90013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03" y="4256557"/>
            <a:ext cx="2723925" cy="81080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141097" y="4198682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27644" y="5324438"/>
            <a:ext cx="6584949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27644" y="5620398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August 12, 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9517" y="1436691"/>
            <a:ext cx="10792883" cy="43703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ey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90221" y="1454150"/>
            <a:ext cx="10792179" cy="1143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0221" y="2724150"/>
            <a:ext cx="10792179" cy="300513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741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20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89517" y="1533528"/>
            <a:ext cx="10792883" cy="1928813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0221" y="3636672"/>
            <a:ext cx="10792179" cy="249696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499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F68B1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688975" indent="-231775"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Autofit/>
          </a:bodyPr>
          <a:lstStyle>
            <a:lvl1pPr marL="2317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2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0126" y="1535113"/>
            <a:ext cx="7192276" cy="639762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0124" y="2174875"/>
            <a:ext cx="7192277" cy="3951288"/>
          </a:xfrm>
        </p:spPr>
        <p:txBody>
          <a:bodyPr>
            <a:noAutofit/>
          </a:bodyPr>
          <a:lstStyle>
            <a:lvl1pPr marL="346075" indent="-230188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89519" y="1535113"/>
            <a:ext cx="3437544" cy="4591050"/>
          </a:xfrm>
        </p:spPr>
        <p:txBody>
          <a:bodyPr>
            <a:noAutofit/>
          </a:bodyPr>
          <a:lstStyle>
            <a:lvl1pPr marL="344488" indent="-225425"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0252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0224" y="274638"/>
            <a:ext cx="10792177" cy="96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36077" y="275704"/>
            <a:ext cx="0" cy="959662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" y="6265269"/>
            <a:ext cx="12191999" cy="89537"/>
            <a:chOff x="1" y="6276051"/>
            <a:chExt cx="9143999" cy="89537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" y="6365588"/>
              <a:ext cx="8565430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565431" y="6276051"/>
              <a:ext cx="95250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60681" y="6276051"/>
              <a:ext cx="81015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41696" y="6365588"/>
              <a:ext cx="402304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1276344" y="6439474"/>
            <a:ext cx="508000" cy="2308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fld id="{6AFB2962-CD7A-BA4A-83EB-E335D01B9653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3AF700-70BD-9048-95BB-A794C750B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609600" y="6445891"/>
            <a:ext cx="339524" cy="5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5" r:id="rId3"/>
    <p:sldLayoutId id="2147483674" r:id="rId4"/>
    <p:sldLayoutId id="2147483660" r:id="rId5"/>
    <p:sldLayoutId id="2147483661" r:id="rId6"/>
    <p:sldLayoutId id="2147483672" r:id="rId7"/>
    <p:sldLayoutId id="2147483653" r:id="rId8"/>
    <p:sldLayoutId id="2147483673" r:id="rId9"/>
    <p:sldLayoutId id="2147483671" r:id="rId10"/>
    <p:sldLayoutId id="2147483667" r:id="rId11"/>
    <p:sldLayoutId id="2147483668" r:id="rId12"/>
    <p:sldLayoutId id="2147483669" r:id="rId13"/>
    <p:sldLayoutId id="2147483670" r:id="rId14"/>
    <p:sldLayoutId id="2147483675" r:id="rId15"/>
  </p:sldLayoutIdLs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8463" indent="-2794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Scenario Modeling of CAVs with Trip-Based Models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Vince Bernardin, PhD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June 3, 2019</a:t>
            </a:r>
          </a:p>
        </p:txBody>
      </p:sp>
    </p:spTree>
    <p:extLst>
      <p:ext uri="{BB962C8B-B14F-4D97-AF65-F5344CB8AC3E}">
        <p14:creationId xmlns:p14="http://schemas.microsoft.com/office/powerpoint/2010/main" val="298327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Segmentation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1100" y="4959238"/>
            <a:ext cx="7316777" cy="1317522"/>
          </a:xfrm>
        </p:spPr>
        <p:txBody>
          <a:bodyPr/>
          <a:lstStyle/>
          <a:p>
            <a:pPr marL="119063" indent="0">
              <a:buNone/>
            </a:pPr>
            <a:r>
              <a:rPr lang="en-US" sz="2000" b="1" dirty="0">
                <a:solidFill>
                  <a:schemeClr val="bg2"/>
                </a:solidFill>
              </a:rPr>
              <a:t>NON-WORK ACTIVITIES SEGMENTED BY </a:t>
            </a:r>
            <a:r>
              <a:rPr lang="en-US" sz="2000" b="1" u="sng" dirty="0">
                <a:solidFill>
                  <a:schemeClr val="bg2"/>
                </a:solidFill>
              </a:rPr>
              <a:t>DURATION</a:t>
            </a:r>
          </a:p>
          <a:p>
            <a:pPr lvl="1"/>
            <a:r>
              <a:rPr lang="en-US" sz="2000" dirty="0"/>
              <a:t>Less than 30 min (won’t send vehicle home)</a:t>
            </a:r>
          </a:p>
          <a:p>
            <a:pPr lvl="1"/>
            <a:r>
              <a:rPr lang="en-US" sz="2000" dirty="0"/>
              <a:t>Greater than 30 min (might send vehicle home)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F6699-B2BF-4A9B-A784-8EB492D4B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388" y="581240"/>
            <a:ext cx="4902677" cy="421053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0AA0273-D673-49E1-98C0-F00D0CE9B209}"/>
              </a:ext>
            </a:extLst>
          </p:cNvPr>
          <p:cNvSpPr txBox="1">
            <a:spLocks/>
          </p:cNvSpPr>
          <p:nvPr/>
        </p:nvSpPr>
        <p:spPr>
          <a:xfrm>
            <a:off x="1181100" y="1695736"/>
            <a:ext cx="3769975" cy="3541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98463" indent="-279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>
              <a:buNone/>
            </a:pPr>
            <a:r>
              <a:rPr lang="en-US" sz="2000" b="1" dirty="0">
                <a:solidFill>
                  <a:schemeClr val="bg2"/>
                </a:solidFill>
              </a:rPr>
              <a:t>VEHICLE OWNERSHIP</a:t>
            </a:r>
          </a:p>
          <a:p>
            <a:pPr lvl="1"/>
            <a:r>
              <a:rPr lang="en-US" sz="2000" dirty="0"/>
              <a:t>No vehicles</a:t>
            </a:r>
          </a:p>
          <a:p>
            <a:pPr lvl="1"/>
            <a:r>
              <a:rPr lang="en-US" sz="2000" dirty="0"/>
              <a:t>Vehicles &lt; Adults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/>
              <a:t>Without CAV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/>
              <a:t>With CAV</a:t>
            </a:r>
          </a:p>
          <a:p>
            <a:pPr lvl="1"/>
            <a:r>
              <a:rPr lang="en-US" sz="2000" dirty="0"/>
              <a:t>Vehicles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≥</a:t>
            </a:r>
            <a:r>
              <a:rPr lang="en-US" sz="2000" dirty="0"/>
              <a:t> Adults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/>
              <a:t>Without CAV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/>
              <a:t>With CAV</a:t>
            </a:r>
          </a:p>
        </p:txBody>
      </p:sp>
    </p:spTree>
    <p:extLst>
      <p:ext uri="{BB962C8B-B14F-4D97-AF65-F5344CB8AC3E}">
        <p14:creationId xmlns:p14="http://schemas.microsoft.com/office/powerpoint/2010/main" val="748137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242AB-77E7-6249-BA12-C6DFAD978F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F578-1C52-384F-89A5-D9611A4A65F9}"/>
              </a:ext>
            </a:extLst>
          </p:cNvPr>
          <p:cNvSpPr/>
          <p:nvPr/>
        </p:nvSpPr>
        <p:spPr>
          <a:xfrm>
            <a:off x="6166018" y="457856"/>
            <a:ext cx="2026123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EXTERNAL AND </a:t>
            </a:r>
            <a:b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TRUCK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3693AF-A421-974F-9FFA-76B7D0BB1A9C}"/>
              </a:ext>
            </a:extLst>
          </p:cNvPr>
          <p:cNvSpPr/>
          <p:nvPr/>
        </p:nvSpPr>
        <p:spPr>
          <a:xfrm>
            <a:off x="3999862" y="5581637"/>
            <a:ext cx="4192276" cy="888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ASSIGNMENT</a:t>
            </a:r>
            <a:endParaRPr lang="en-US" sz="11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Vehicle Only Lanes / Facilities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Passenger Car Equivalencies for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Cars and Trucks in Mixed Traffic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AFEE8C-0774-4E4C-B88E-F930DE2B3A99}"/>
              </a:ext>
            </a:extLst>
          </p:cNvPr>
          <p:cNvSpPr/>
          <p:nvPr/>
        </p:nvSpPr>
        <p:spPr>
          <a:xfrm>
            <a:off x="3999862" y="457853"/>
            <a:ext cx="2027976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 INTERNAL PASSENGER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7F9D0A-9C4E-9E48-81D1-C06CD7B8B46B}"/>
              </a:ext>
            </a:extLst>
          </p:cNvPr>
          <p:cNvSpPr/>
          <p:nvPr/>
        </p:nvSpPr>
        <p:spPr>
          <a:xfrm>
            <a:off x="4118977" y="1043988"/>
            <a:ext cx="1787967" cy="746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 OWNERSHIP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 Ownership Level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Split of Vehicles between CAV vs. Conventional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5DCFF-006C-084F-83CE-B2477246AC30}"/>
              </a:ext>
            </a:extLst>
          </p:cNvPr>
          <p:cNvSpPr/>
          <p:nvPr/>
        </p:nvSpPr>
        <p:spPr>
          <a:xfrm>
            <a:off x="4118978" y="2568815"/>
            <a:ext cx="1787967" cy="53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DESTINATION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Lengths by CAV ownership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3AC91D-9F90-7643-94F8-7F5ADB3BCBEE}"/>
              </a:ext>
            </a:extLst>
          </p:cNvPr>
          <p:cNvSpPr/>
          <p:nvPr/>
        </p:nvSpPr>
        <p:spPr>
          <a:xfrm>
            <a:off x="4121246" y="4175466"/>
            <a:ext cx="1785696" cy="1207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ZOV GENERATION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Family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Home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Free Parking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Circulate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Next Pickup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Depot</a:t>
            </a:r>
          </a:p>
          <a:p>
            <a:pPr marL="204111" indent="-204111" algn="ctr" defTabSz="326578">
              <a:lnSpc>
                <a:spcPct val="107000"/>
              </a:lnSpc>
              <a:spcAft>
                <a:spcPts val="571"/>
              </a:spcAft>
              <a:buFontTx/>
              <a:buChar char="-"/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9DD74-A67D-6346-9EAD-C5177E918285}"/>
              </a:ext>
            </a:extLst>
          </p:cNvPr>
          <p:cNvSpPr/>
          <p:nvPr/>
        </p:nvSpPr>
        <p:spPr>
          <a:xfrm>
            <a:off x="6274660" y="1854521"/>
            <a:ext cx="1787968" cy="699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 &amp; EI/IE Scaling Factors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4C9665-8AAA-074A-A5FD-50DCEAE2C5F0}"/>
              </a:ext>
            </a:extLst>
          </p:cNvPr>
          <p:cNvSpPr/>
          <p:nvPr/>
        </p:nvSpPr>
        <p:spPr>
          <a:xfrm>
            <a:off x="4121249" y="1879573"/>
            <a:ext cx="1785695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Rates by Seniors, Children, Autos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27AA9C-9A0D-B646-9C0E-93219F9B59B7}"/>
              </a:ext>
            </a:extLst>
          </p:cNvPr>
          <p:cNvSpPr/>
          <p:nvPr/>
        </p:nvSpPr>
        <p:spPr>
          <a:xfrm>
            <a:off x="4118974" y="3209581"/>
            <a:ext cx="1787968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CAV / Conv.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Submodes</a:t>
            </a:r>
            <a:endParaRPr lang="en-US" sz="9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A77461-B227-6D42-9715-C3177670604D}"/>
              </a:ext>
            </a:extLst>
          </p:cNvPr>
          <p:cNvSpPr/>
          <p:nvPr/>
        </p:nvSpPr>
        <p:spPr>
          <a:xfrm>
            <a:off x="6274660" y="3662131"/>
            <a:ext cx="1787968" cy="52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OF DAY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 Diurnal Distributions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Trk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Diurnal Distributions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CDD295-FB26-4869-BD57-2DD9A3623EB0}"/>
              </a:ext>
            </a:extLst>
          </p:cNvPr>
          <p:cNvSpPr/>
          <p:nvPr/>
        </p:nvSpPr>
        <p:spPr>
          <a:xfrm>
            <a:off x="4051453" y="941290"/>
            <a:ext cx="1923010" cy="864653"/>
          </a:xfrm>
          <a:prstGeom prst="roundRect">
            <a:avLst/>
          </a:prstGeom>
          <a:noFill/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78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 Ownership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166" y="1393189"/>
            <a:ext cx="4082177" cy="4510383"/>
          </a:xfrm>
        </p:spPr>
        <p:txBody>
          <a:bodyPr/>
          <a:lstStyle/>
          <a:p>
            <a:r>
              <a:rPr lang="en-US" dirty="0"/>
              <a:t>Subdivide HH autos into conventional and CAV by income</a:t>
            </a:r>
          </a:p>
          <a:p>
            <a:r>
              <a:rPr lang="en-US" dirty="0"/>
              <a:t>Decrease overall ownership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5FE19-BEB5-41D2-9EC1-6B836828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312" y="958245"/>
            <a:ext cx="4218121" cy="516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4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242AB-77E7-6249-BA12-C6DFAD978F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F578-1C52-384F-89A5-D9611A4A65F9}"/>
              </a:ext>
            </a:extLst>
          </p:cNvPr>
          <p:cNvSpPr/>
          <p:nvPr/>
        </p:nvSpPr>
        <p:spPr>
          <a:xfrm>
            <a:off x="6166018" y="457856"/>
            <a:ext cx="2026123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EXTERNAL AND </a:t>
            </a:r>
            <a:b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TRUCK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3693AF-A421-974F-9FFA-76B7D0BB1A9C}"/>
              </a:ext>
            </a:extLst>
          </p:cNvPr>
          <p:cNvSpPr/>
          <p:nvPr/>
        </p:nvSpPr>
        <p:spPr>
          <a:xfrm>
            <a:off x="3999862" y="5581637"/>
            <a:ext cx="4192276" cy="888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ASSIGNMENT</a:t>
            </a:r>
            <a:endParaRPr lang="en-US" sz="11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Vehicle Only Lanes / Facilities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Passenger Car Equivalencies for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Cars and Trucks in Mixed Traffic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AFEE8C-0774-4E4C-B88E-F930DE2B3A99}"/>
              </a:ext>
            </a:extLst>
          </p:cNvPr>
          <p:cNvSpPr/>
          <p:nvPr/>
        </p:nvSpPr>
        <p:spPr>
          <a:xfrm>
            <a:off x="3999862" y="457853"/>
            <a:ext cx="2027976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 INTERNAL PASSENGER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7F9D0A-9C4E-9E48-81D1-C06CD7B8B46B}"/>
              </a:ext>
            </a:extLst>
          </p:cNvPr>
          <p:cNvSpPr/>
          <p:nvPr/>
        </p:nvSpPr>
        <p:spPr>
          <a:xfrm>
            <a:off x="4118977" y="1043988"/>
            <a:ext cx="1787967" cy="746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 OWNERSHIP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 Ownership Level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Split of Vehicles between CAV vs. Conventional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5DCFF-006C-084F-83CE-B2477246AC30}"/>
              </a:ext>
            </a:extLst>
          </p:cNvPr>
          <p:cNvSpPr/>
          <p:nvPr/>
        </p:nvSpPr>
        <p:spPr>
          <a:xfrm>
            <a:off x="4118978" y="2568815"/>
            <a:ext cx="1787967" cy="53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DESTINATION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Lengths by CAV ownership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3AC91D-9F90-7643-94F8-7F5ADB3BCBEE}"/>
              </a:ext>
            </a:extLst>
          </p:cNvPr>
          <p:cNvSpPr/>
          <p:nvPr/>
        </p:nvSpPr>
        <p:spPr>
          <a:xfrm>
            <a:off x="4121246" y="4175466"/>
            <a:ext cx="1785696" cy="1207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ZOV GENERATION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Family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Home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Free Parking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Circulate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Next Pickup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Depot</a:t>
            </a:r>
          </a:p>
          <a:p>
            <a:pPr marL="204111" indent="-204111" algn="ctr" defTabSz="326578">
              <a:lnSpc>
                <a:spcPct val="107000"/>
              </a:lnSpc>
              <a:spcAft>
                <a:spcPts val="571"/>
              </a:spcAft>
              <a:buFontTx/>
              <a:buChar char="-"/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9DD74-A67D-6346-9EAD-C5177E918285}"/>
              </a:ext>
            </a:extLst>
          </p:cNvPr>
          <p:cNvSpPr/>
          <p:nvPr/>
        </p:nvSpPr>
        <p:spPr>
          <a:xfrm>
            <a:off x="6274660" y="1854521"/>
            <a:ext cx="1787968" cy="699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 &amp; EI/IE Scaling Factors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4C9665-8AAA-074A-A5FD-50DCEAE2C5F0}"/>
              </a:ext>
            </a:extLst>
          </p:cNvPr>
          <p:cNvSpPr/>
          <p:nvPr/>
        </p:nvSpPr>
        <p:spPr>
          <a:xfrm>
            <a:off x="4121249" y="1879573"/>
            <a:ext cx="1785695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Rates by Seniors, Children, Autos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27AA9C-9A0D-B646-9C0E-93219F9B59B7}"/>
              </a:ext>
            </a:extLst>
          </p:cNvPr>
          <p:cNvSpPr/>
          <p:nvPr/>
        </p:nvSpPr>
        <p:spPr>
          <a:xfrm>
            <a:off x="4118974" y="3209581"/>
            <a:ext cx="1787968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CAV / Conv.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Submodes</a:t>
            </a:r>
            <a:endParaRPr lang="en-US" sz="9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A77461-B227-6D42-9715-C3177670604D}"/>
              </a:ext>
            </a:extLst>
          </p:cNvPr>
          <p:cNvSpPr/>
          <p:nvPr/>
        </p:nvSpPr>
        <p:spPr>
          <a:xfrm>
            <a:off x="6274660" y="3662131"/>
            <a:ext cx="1787968" cy="52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OF DAY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 Diurnal Distributions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Trk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Diurnal Distributions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92B51935-EC29-194A-B932-DAEC2D697222}"/>
              </a:ext>
            </a:extLst>
          </p:cNvPr>
          <p:cNvSpPr/>
          <p:nvPr/>
        </p:nvSpPr>
        <p:spPr>
          <a:xfrm>
            <a:off x="4041157" y="1815899"/>
            <a:ext cx="1923010" cy="695766"/>
          </a:xfrm>
          <a:prstGeom prst="roundRect">
            <a:avLst/>
          </a:prstGeom>
          <a:noFill/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26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 Generation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3640" y="1395950"/>
            <a:ext cx="10630660" cy="4066099"/>
          </a:xfrm>
        </p:spPr>
        <p:txBody>
          <a:bodyPr/>
          <a:lstStyle/>
          <a:p>
            <a:r>
              <a:rPr lang="en-US" dirty="0"/>
              <a:t>Scale up trips </a:t>
            </a:r>
            <a:br>
              <a:rPr lang="en-US" dirty="0"/>
            </a:br>
            <a:r>
              <a:rPr lang="en-US" dirty="0"/>
              <a:t>to represent </a:t>
            </a:r>
            <a:br>
              <a:rPr lang="en-US" dirty="0"/>
            </a:br>
            <a:r>
              <a:rPr lang="en-US" dirty="0"/>
              <a:t>induced demand</a:t>
            </a:r>
          </a:p>
          <a:p>
            <a:r>
              <a:rPr lang="en-US" dirty="0"/>
              <a:t>Largest increases to </a:t>
            </a:r>
            <a:br>
              <a:rPr lang="en-US" dirty="0"/>
            </a:br>
            <a:r>
              <a:rPr lang="en-US" dirty="0"/>
              <a:t>households with:</a:t>
            </a:r>
          </a:p>
          <a:p>
            <a:pPr lvl="1"/>
            <a:r>
              <a:rPr lang="en-US" dirty="0"/>
              <a:t>Disabled</a:t>
            </a:r>
          </a:p>
          <a:p>
            <a:pPr lvl="1"/>
            <a:r>
              <a:rPr lang="en-US" dirty="0"/>
              <a:t>Seniors</a:t>
            </a:r>
          </a:p>
          <a:p>
            <a:pPr lvl="1"/>
            <a:r>
              <a:rPr lang="en-US" dirty="0"/>
              <a:t>Children </a:t>
            </a:r>
          </a:p>
          <a:p>
            <a:r>
              <a:rPr lang="en-US" dirty="0"/>
              <a:t>More long distance / external trips from reduced lodging cost?</a:t>
            </a:r>
          </a:p>
          <a:p>
            <a:r>
              <a:rPr lang="en-US" dirty="0"/>
              <a:t>[Also, careful of trip rates by vehicle ownership]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165D4-BD23-4A0E-96B0-A442F23D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795" y="1621063"/>
            <a:ext cx="48768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D91635-0298-4E78-8EEA-74C4CABA3717}"/>
              </a:ext>
            </a:extLst>
          </p:cNvPr>
          <p:cNvSpPr txBox="1"/>
          <p:nvPr/>
        </p:nvSpPr>
        <p:spPr>
          <a:xfrm>
            <a:off x="5901373" y="4361316"/>
            <a:ext cx="2714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Jalopnik.com</a:t>
            </a:r>
          </a:p>
        </p:txBody>
      </p:sp>
    </p:spTree>
    <p:extLst>
      <p:ext uri="{BB962C8B-B14F-4D97-AF65-F5344CB8AC3E}">
        <p14:creationId xmlns:p14="http://schemas.microsoft.com/office/powerpoint/2010/main" val="1439135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242AB-77E7-6249-BA12-C6DFAD978FF9}"/>
              </a:ext>
            </a:extLst>
          </p:cNvPr>
          <p:cNvSpPr/>
          <p:nvPr/>
        </p:nvSpPr>
        <p:spPr>
          <a:xfrm>
            <a:off x="0" y="9827"/>
            <a:ext cx="12192000" cy="6848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F578-1C52-384F-89A5-D9611A4A65F9}"/>
              </a:ext>
            </a:extLst>
          </p:cNvPr>
          <p:cNvSpPr/>
          <p:nvPr/>
        </p:nvSpPr>
        <p:spPr>
          <a:xfrm>
            <a:off x="6166018" y="457856"/>
            <a:ext cx="2026123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EXTERNAL AND </a:t>
            </a:r>
            <a:b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TRUCK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3693AF-A421-974F-9FFA-76B7D0BB1A9C}"/>
              </a:ext>
            </a:extLst>
          </p:cNvPr>
          <p:cNvSpPr/>
          <p:nvPr/>
        </p:nvSpPr>
        <p:spPr>
          <a:xfrm>
            <a:off x="3999862" y="5581637"/>
            <a:ext cx="4192276" cy="888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ASSIGNMENT</a:t>
            </a:r>
            <a:endParaRPr lang="en-US" sz="11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Vehicle Only Lanes / Facilities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Passenger Car Equivalencies for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Cars and Trucks in Mixed Traffic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AFEE8C-0774-4E4C-B88E-F930DE2B3A99}"/>
              </a:ext>
            </a:extLst>
          </p:cNvPr>
          <p:cNvSpPr/>
          <p:nvPr/>
        </p:nvSpPr>
        <p:spPr>
          <a:xfrm>
            <a:off x="3999862" y="457853"/>
            <a:ext cx="2027976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 INTERNAL PASSENGER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7F9D0A-9C4E-9E48-81D1-C06CD7B8B46B}"/>
              </a:ext>
            </a:extLst>
          </p:cNvPr>
          <p:cNvSpPr/>
          <p:nvPr/>
        </p:nvSpPr>
        <p:spPr>
          <a:xfrm>
            <a:off x="4118977" y="1043988"/>
            <a:ext cx="1787967" cy="746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 OWNERSHIP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 Ownership Level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Split of Vehicles between CAV vs. Conventional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5DCFF-006C-084F-83CE-B2477246AC30}"/>
              </a:ext>
            </a:extLst>
          </p:cNvPr>
          <p:cNvSpPr/>
          <p:nvPr/>
        </p:nvSpPr>
        <p:spPr>
          <a:xfrm>
            <a:off x="4118978" y="2568815"/>
            <a:ext cx="1787967" cy="53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DESTINATION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Lengths by CAV ownership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3AC91D-9F90-7643-94F8-7F5ADB3BCBEE}"/>
              </a:ext>
            </a:extLst>
          </p:cNvPr>
          <p:cNvSpPr/>
          <p:nvPr/>
        </p:nvSpPr>
        <p:spPr>
          <a:xfrm>
            <a:off x="4121246" y="4175466"/>
            <a:ext cx="1785696" cy="1207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ZOV GENERATION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Family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Home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Free Parking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Circulate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Next Pickup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Depot</a:t>
            </a:r>
          </a:p>
          <a:p>
            <a:pPr marL="204111" indent="-204111" algn="ctr" defTabSz="326578">
              <a:lnSpc>
                <a:spcPct val="107000"/>
              </a:lnSpc>
              <a:spcAft>
                <a:spcPts val="571"/>
              </a:spcAft>
              <a:buFontTx/>
              <a:buChar char="-"/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9DD74-A67D-6346-9EAD-C5177E918285}"/>
              </a:ext>
            </a:extLst>
          </p:cNvPr>
          <p:cNvSpPr/>
          <p:nvPr/>
        </p:nvSpPr>
        <p:spPr>
          <a:xfrm>
            <a:off x="6274660" y="1854521"/>
            <a:ext cx="1787968" cy="699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 &amp; EI/IE Scaling Factors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4C9665-8AAA-074A-A5FD-50DCEAE2C5F0}"/>
              </a:ext>
            </a:extLst>
          </p:cNvPr>
          <p:cNvSpPr/>
          <p:nvPr/>
        </p:nvSpPr>
        <p:spPr>
          <a:xfrm>
            <a:off x="4121249" y="1879573"/>
            <a:ext cx="1785695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Rates by Seniors, Children, Autos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27AA9C-9A0D-B646-9C0E-93219F9B59B7}"/>
              </a:ext>
            </a:extLst>
          </p:cNvPr>
          <p:cNvSpPr/>
          <p:nvPr/>
        </p:nvSpPr>
        <p:spPr>
          <a:xfrm>
            <a:off x="4118974" y="3209581"/>
            <a:ext cx="1787968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CAV / Conv.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Submodes</a:t>
            </a:r>
            <a:endParaRPr lang="en-US" sz="9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A77461-B227-6D42-9715-C3177670604D}"/>
              </a:ext>
            </a:extLst>
          </p:cNvPr>
          <p:cNvSpPr/>
          <p:nvPr/>
        </p:nvSpPr>
        <p:spPr>
          <a:xfrm>
            <a:off x="6274660" y="3662131"/>
            <a:ext cx="1787968" cy="52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OF DAY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 Diurnal Distributions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Trk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Diurnal Distributions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92B51935-EC29-194A-B932-DAEC2D697222}"/>
              </a:ext>
            </a:extLst>
          </p:cNvPr>
          <p:cNvSpPr/>
          <p:nvPr/>
        </p:nvSpPr>
        <p:spPr>
          <a:xfrm>
            <a:off x="4051453" y="2474129"/>
            <a:ext cx="1923010" cy="695766"/>
          </a:xfrm>
          <a:prstGeom prst="roundRect">
            <a:avLst/>
          </a:prstGeom>
          <a:noFill/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2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193" y="1400411"/>
            <a:ext cx="4681994" cy="2496272"/>
          </a:xfrm>
        </p:spPr>
        <p:txBody>
          <a:bodyPr/>
          <a:lstStyle/>
          <a:p>
            <a:r>
              <a:rPr lang="en-US" dirty="0"/>
              <a:t>Passengers may be willing to travel farther since time in CAVs can be used positively for working, relaxing, sleeping, etc.</a:t>
            </a:r>
          </a:p>
          <a:p>
            <a:r>
              <a:rPr lang="en-US" dirty="0"/>
              <a:t>User can factor down traveler sensitivity to travel time / impedance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00F94-ADC2-4A06-8D8A-72FD9E600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38508"/>
            <a:ext cx="5258765" cy="31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97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242AB-77E7-6249-BA12-C6DFAD978FF9}"/>
              </a:ext>
            </a:extLst>
          </p:cNvPr>
          <p:cNvSpPr/>
          <p:nvPr/>
        </p:nvSpPr>
        <p:spPr>
          <a:xfrm>
            <a:off x="0" y="9827"/>
            <a:ext cx="12192000" cy="6848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F578-1C52-384F-89A5-D9611A4A65F9}"/>
              </a:ext>
            </a:extLst>
          </p:cNvPr>
          <p:cNvSpPr/>
          <p:nvPr/>
        </p:nvSpPr>
        <p:spPr>
          <a:xfrm>
            <a:off x="6166018" y="457856"/>
            <a:ext cx="2026123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EXTERNAL AND </a:t>
            </a:r>
            <a:b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TRUCK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3693AF-A421-974F-9FFA-76B7D0BB1A9C}"/>
              </a:ext>
            </a:extLst>
          </p:cNvPr>
          <p:cNvSpPr/>
          <p:nvPr/>
        </p:nvSpPr>
        <p:spPr>
          <a:xfrm>
            <a:off x="3999862" y="5581637"/>
            <a:ext cx="4192276" cy="888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ASSIGNMENT</a:t>
            </a:r>
            <a:endParaRPr lang="en-US" sz="11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Vehicle Only Lanes / Facilities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Passenger Car Equivalencies for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Cars and Trucks in Mixed Traffic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AFEE8C-0774-4E4C-B88E-F930DE2B3A99}"/>
              </a:ext>
            </a:extLst>
          </p:cNvPr>
          <p:cNvSpPr/>
          <p:nvPr/>
        </p:nvSpPr>
        <p:spPr>
          <a:xfrm>
            <a:off x="3999862" y="457853"/>
            <a:ext cx="2027976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 INTERNAL PASSENGER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7F9D0A-9C4E-9E48-81D1-C06CD7B8B46B}"/>
              </a:ext>
            </a:extLst>
          </p:cNvPr>
          <p:cNvSpPr/>
          <p:nvPr/>
        </p:nvSpPr>
        <p:spPr>
          <a:xfrm>
            <a:off x="4118977" y="1043988"/>
            <a:ext cx="1787967" cy="746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 OWNERSHIP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 Ownership Level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Split of Vehicles between CAV vs. Conventional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5DCFF-006C-084F-83CE-B2477246AC30}"/>
              </a:ext>
            </a:extLst>
          </p:cNvPr>
          <p:cNvSpPr/>
          <p:nvPr/>
        </p:nvSpPr>
        <p:spPr>
          <a:xfrm>
            <a:off x="4118978" y="2568815"/>
            <a:ext cx="1787967" cy="53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DESTINATION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Lengths by CAV ownership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3AC91D-9F90-7643-94F8-7F5ADB3BCBEE}"/>
              </a:ext>
            </a:extLst>
          </p:cNvPr>
          <p:cNvSpPr/>
          <p:nvPr/>
        </p:nvSpPr>
        <p:spPr>
          <a:xfrm>
            <a:off x="4121246" y="4175466"/>
            <a:ext cx="1785696" cy="1207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ZOV GENERATION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Family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Home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Free Parking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Circulate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Next Pickup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Depot</a:t>
            </a:r>
          </a:p>
          <a:p>
            <a:pPr marL="204111" indent="-204111" algn="ctr" defTabSz="326578">
              <a:lnSpc>
                <a:spcPct val="107000"/>
              </a:lnSpc>
              <a:spcAft>
                <a:spcPts val="571"/>
              </a:spcAft>
              <a:buFontTx/>
              <a:buChar char="-"/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9DD74-A67D-6346-9EAD-C5177E918285}"/>
              </a:ext>
            </a:extLst>
          </p:cNvPr>
          <p:cNvSpPr/>
          <p:nvPr/>
        </p:nvSpPr>
        <p:spPr>
          <a:xfrm>
            <a:off x="6274660" y="1854521"/>
            <a:ext cx="1787968" cy="699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 &amp; EI/IE Scaling Factors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4C9665-8AAA-074A-A5FD-50DCEAE2C5F0}"/>
              </a:ext>
            </a:extLst>
          </p:cNvPr>
          <p:cNvSpPr/>
          <p:nvPr/>
        </p:nvSpPr>
        <p:spPr>
          <a:xfrm>
            <a:off x="4121249" y="1879573"/>
            <a:ext cx="1785695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Rates by Seniors, Children, Autos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27AA9C-9A0D-B646-9C0E-93219F9B59B7}"/>
              </a:ext>
            </a:extLst>
          </p:cNvPr>
          <p:cNvSpPr/>
          <p:nvPr/>
        </p:nvSpPr>
        <p:spPr>
          <a:xfrm>
            <a:off x="4118974" y="3209581"/>
            <a:ext cx="1787968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CAV / Conv.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Submodes</a:t>
            </a:r>
            <a:endParaRPr lang="en-US" sz="9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A77461-B227-6D42-9715-C3177670604D}"/>
              </a:ext>
            </a:extLst>
          </p:cNvPr>
          <p:cNvSpPr/>
          <p:nvPr/>
        </p:nvSpPr>
        <p:spPr>
          <a:xfrm>
            <a:off x="6274660" y="3662131"/>
            <a:ext cx="1787968" cy="52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OF DAY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 Diurnal Distributions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Trk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Diurnal Distributions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92B51935-EC29-194A-B932-DAEC2D697222}"/>
              </a:ext>
            </a:extLst>
          </p:cNvPr>
          <p:cNvSpPr/>
          <p:nvPr/>
        </p:nvSpPr>
        <p:spPr>
          <a:xfrm>
            <a:off x="4051453" y="3163059"/>
            <a:ext cx="1923010" cy="695766"/>
          </a:xfrm>
          <a:prstGeom prst="roundRect">
            <a:avLst/>
          </a:prstGeom>
          <a:noFill/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0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 Choice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8692" y="3181611"/>
            <a:ext cx="7962926" cy="2742022"/>
          </a:xfrm>
        </p:spPr>
        <p:txBody>
          <a:bodyPr/>
          <a:lstStyle/>
          <a:p>
            <a:r>
              <a:rPr lang="en-US" dirty="0"/>
              <a:t>Add Taxi / TNC mode </a:t>
            </a:r>
          </a:p>
          <a:p>
            <a:r>
              <a:rPr lang="en-US" dirty="0"/>
              <a:t>Decrease cost  </a:t>
            </a:r>
          </a:p>
          <a:p>
            <a:r>
              <a:rPr lang="en-US" dirty="0"/>
              <a:t>Vary occupancy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18174-7F1D-4C72-9E35-2E8B74E63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808" y="2362862"/>
            <a:ext cx="6070492" cy="3187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A2C16F-ED69-4276-A735-07F7BBE4B6E5}"/>
              </a:ext>
            </a:extLst>
          </p:cNvPr>
          <p:cNvSpPr txBox="1"/>
          <p:nvPr/>
        </p:nvSpPr>
        <p:spPr>
          <a:xfrm>
            <a:off x="5398168" y="5532547"/>
            <a:ext cx="2714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Futurism.com</a:t>
            </a:r>
          </a:p>
        </p:txBody>
      </p:sp>
    </p:spTree>
    <p:extLst>
      <p:ext uri="{BB962C8B-B14F-4D97-AF65-F5344CB8AC3E}">
        <p14:creationId xmlns:p14="http://schemas.microsoft.com/office/powerpoint/2010/main" val="2723920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 Choice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913" y="1343045"/>
            <a:ext cx="7962926" cy="4500052"/>
          </a:xfrm>
        </p:spPr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MaaS</a:t>
            </a:r>
            <a:r>
              <a:rPr lang="en-US" dirty="0"/>
              <a:t> mode</a:t>
            </a:r>
          </a:p>
          <a:p>
            <a:r>
              <a:rPr lang="en-US" dirty="0"/>
              <a:t>Add CAV / Conventional </a:t>
            </a:r>
            <a:r>
              <a:rPr lang="en-US" dirty="0" err="1"/>
              <a:t>Submodes</a:t>
            </a:r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5D21FA-2FB9-47DC-BFE7-0B071188D347}"/>
              </a:ext>
            </a:extLst>
          </p:cNvPr>
          <p:cNvSpPr/>
          <p:nvPr/>
        </p:nvSpPr>
        <p:spPr>
          <a:xfrm>
            <a:off x="5330925" y="2980112"/>
            <a:ext cx="1972888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Person Trips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D99A85-D205-4941-B0EF-AFCDB32E6247}"/>
              </a:ext>
            </a:extLst>
          </p:cNvPr>
          <p:cNvSpPr/>
          <p:nvPr/>
        </p:nvSpPr>
        <p:spPr>
          <a:xfrm>
            <a:off x="2528148" y="3896100"/>
            <a:ext cx="1451956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Private Auto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233416-CA53-4518-A66C-92F204F04706}"/>
              </a:ext>
            </a:extLst>
          </p:cNvPr>
          <p:cNvSpPr/>
          <p:nvPr/>
        </p:nvSpPr>
        <p:spPr>
          <a:xfrm>
            <a:off x="5090275" y="3886199"/>
            <a:ext cx="1451956" cy="4488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MaaS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D21F1-7860-4106-A57F-A996FB2E4C33}"/>
              </a:ext>
            </a:extLst>
          </p:cNvPr>
          <p:cNvSpPr/>
          <p:nvPr/>
        </p:nvSpPr>
        <p:spPr>
          <a:xfrm>
            <a:off x="7362003" y="3886199"/>
            <a:ext cx="1451956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EA0F76-1A03-41D6-B99C-0F8F733A5427}"/>
              </a:ext>
            </a:extLst>
          </p:cNvPr>
          <p:cNvSpPr/>
          <p:nvPr/>
        </p:nvSpPr>
        <p:spPr>
          <a:xfrm>
            <a:off x="9254533" y="3896100"/>
            <a:ext cx="1451956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Non-Motor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100C26-830E-47EE-AD37-358C290DCC7D}"/>
              </a:ext>
            </a:extLst>
          </p:cNvPr>
          <p:cNvSpPr/>
          <p:nvPr/>
        </p:nvSpPr>
        <p:spPr>
          <a:xfrm>
            <a:off x="2004810" y="4694523"/>
            <a:ext cx="706581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858B64-D398-427E-9F23-41D08A45F7FE}"/>
              </a:ext>
            </a:extLst>
          </p:cNvPr>
          <p:cNvSpPr/>
          <p:nvPr/>
        </p:nvSpPr>
        <p:spPr>
          <a:xfrm>
            <a:off x="2826386" y="4694523"/>
            <a:ext cx="809105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HOV2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90AFB6-D5A3-48F3-9335-3D1E7A8E1406}"/>
              </a:ext>
            </a:extLst>
          </p:cNvPr>
          <p:cNvSpPr/>
          <p:nvPr/>
        </p:nvSpPr>
        <p:spPr>
          <a:xfrm>
            <a:off x="3742175" y="4694523"/>
            <a:ext cx="809105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HOV3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674836-1B56-4862-95F3-BB3FA2270215}"/>
              </a:ext>
            </a:extLst>
          </p:cNvPr>
          <p:cNvSpPr/>
          <p:nvPr/>
        </p:nvSpPr>
        <p:spPr>
          <a:xfrm>
            <a:off x="1832179" y="5404936"/>
            <a:ext cx="438640" cy="3172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CAV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F6058F-6330-4AE7-BD55-EBF966759F08}"/>
              </a:ext>
            </a:extLst>
          </p:cNvPr>
          <p:cNvSpPr/>
          <p:nvPr/>
        </p:nvSpPr>
        <p:spPr>
          <a:xfrm>
            <a:off x="2313914" y="5405186"/>
            <a:ext cx="408561" cy="31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/>
              <a:t>Cnv</a:t>
            </a:r>
            <a:endParaRPr lang="en-US" sz="16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C61A30-4A6D-4456-A6A0-117A01BD604B}"/>
              </a:ext>
            </a:extLst>
          </p:cNvPr>
          <p:cNvCxnSpPr>
            <a:cxnSpLocks/>
            <a:stCxn id="15" idx="0"/>
            <a:endCxn id="12" idx="2"/>
          </p:cNvCxnSpPr>
          <p:nvPr/>
        </p:nvCxnSpPr>
        <p:spPr>
          <a:xfrm flipV="1">
            <a:off x="2051502" y="5143411"/>
            <a:ext cx="306599" cy="261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F0937D-94DA-4152-A99B-457C243CA1E8}"/>
              </a:ext>
            </a:extLst>
          </p:cNvPr>
          <p:cNvCxnSpPr>
            <a:cxnSpLocks/>
            <a:stCxn id="16" idx="0"/>
            <a:endCxn id="12" idx="2"/>
          </p:cNvCxnSpPr>
          <p:nvPr/>
        </p:nvCxnSpPr>
        <p:spPr>
          <a:xfrm flipH="1" flipV="1">
            <a:off x="2358098" y="5143411"/>
            <a:ext cx="160094" cy="261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C7E1E1A-D841-4BB6-AD40-EBD6BE7E7E0D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flipH="1">
            <a:off x="2358098" y="4344991"/>
            <a:ext cx="896028" cy="349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CB6D525-0586-438A-8139-9DB0B4D518DB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flipH="1">
            <a:off x="3230936" y="4344991"/>
            <a:ext cx="23190" cy="349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E0BB99A-C19B-47B1-AB4F-012D8F0E3E58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>
            <a:off x="3254129" y="4344991"/>
            <a:ext cx="892599" cy="349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24C94380-EBB6-46B5-8F0C-CFF2F02672AF}"/>
              </a:ext>
            </a:extLst>
          </p:cNvPr>
          <p:cNvSpPr/>
          <p:nvPr/>
        </p:nvSpPr>
        <p:spPr>
          <a:xfrm>
            <a:off x="2792296" y="5404936"/>
            <a:ext cx="438640" cy="3172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CAV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5BC599-FDE7-4DF0-8703-55BAAB0AC872}"/>
              </a:ext>
            </a:extLst>
          </p:cNvPr>
          <p:cNvSpPr/>
          <p:nvPr/>
        </p:nvSpPr>
        <p:spPr>
          <a:xfrm>
            <a:off x="3274032" y="5405186"/>
            <a:ext cx="408561" cy="31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/>
              <a:t>Cnv</a:t>
            </a:r>
            <a:endParaRPr lang="en-US" sz="1600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2312637-4C15-4700-A1A3-E4FF9085D1BD}"/>
              </a:ext>
            </a:extLst>
          </p:cNvPr>
          <p:cNvCxnSpPr>
            <a:cxnSpLocks/>
            <a:stCxn id="54" idx="0"/>
            <a:endCxn id="13" idx="2"/>
          </p:cNvCxnSpPr>
          <p:nvPr/>
        </p:nvCxnSpPr>
        <p:spPr>
          <a:xfrm flipV="1">
            <a:off x="3011616" y="5143411"/>
            <a:ext cx="219320" cy="261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ED4C5F1-00EC-4FBB-B1D2-3E2819DB657D}"/>
              </a:ext>
            </a:extLst>
          </p:cNvPr>
          <p:cNvCxnSpPr>
            <a:cxnSpLocks/>
            <a:stCxn id="55" idx="0"/>
            <a:endCxn id="13" idx="2"/>
          </p:cNvCxnSpPr>
          <p:nvPr/>
        </p:nvCxnSpPr>
        <p:spPr>
          <a:xfrm flipH="1" flipV="1">
            <a:off x="3230936" y="5143411"/>
            <a:ext cx="247374" cy="261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0E92234-A1F8-40D6-BE0A-CFCC797A4CB5}"/>
              </a:ext>
            </a:extLst>
          </p:cNvPr>
          <p:cNvSpPr/>
          <p:nvPr/>
        </p:nvSpPr>
        <p:spPr>
          <a:xfrm>
            <a:off x="3744943" y="5404686"/>
            <a:ext cx="438640" cy="3172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CAV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64E2F80-DEBE-4119-B6E9-B9095FE38DAA}"/>
              </a:ext>
            </a:extLst>
          </p:cNvPr>
          <p:cNvSpPr/>
          <p:nvPr/>
        </p:nvSpPr>
        <p:spPr>
          <a:xfrm>
            <a:off x="4226679" y="5404936"/>
            <a:ext cx="408561" cy="31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/>
              <a:t>Cnv</a:t>
            </a:r>
            <a:endParaRPr lang="en-US" sz="1600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E25F492-9F26-4DA3-89BF-8B8F2B9856FE}"/>
              </a:ext>
            </a:extLst>
          </p:cNvPr>
          <p:cNvCxnSpPr>
            <a:cxnSpLocks/>
            <a:stCxn id="63" idx="0"/>
            <a:endCxn id="14" idx="2"/>
          </p:cNvCxnSpPr>
          <p:nvPr/>
        </p:nvCxnSpPr>
        <p:spPr>
          <a:xfrm flipV="1">
            <a:off x="3964263" y="5143411"/>
            <a:ext cx="182462" cy="261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C900542-C81C-4414-AB7E-9999D5E605E3}"/>
              </a:ext>
            </a:extLst>
          </p:cNvPr>
          <p:cNvCxnSpPr>
            <a:cxnSpLocks/>
            <a:stCxn id="64" idx="0"/>
            <a:endCxn id="14" idx="2"/>
          </p:cNvCxnSpPr>
          <p:nvPr/>
        </p:nvCxnSpPr>
        <p:spPr>
          <a:xfrm flipH="1" flipV="1">
            <a:off x="4146725" y="5143411"/>
            <a:ext cx="284232" cy="261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A7F42ACF-9702-42AD-B009-0C1D74EBF5DB}"/>
              </a:ext>
            </a:extLst>
          </p:cNvPr>
          <p:cNvSpPr/>
          <p:nvPr/>
        </p:nvSpPr>
        <p:spPr>
          <a:xfrm>
            <a:off x="4719940" y="4694523"/>
            <a:ext cx="587047" cy="4488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SOV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F03631C-D7BB-4E75-892F-7CEC7F36E015}"/>
              </a:ext>
            </a:extLst>
          </p:cNvPr>
          <p:cNvSpPr/>
          <p:nvPr/>
        </p:nvSpPr>
        <p:spPr>
          <a:xfrm>
            <a:off x="5388513" y="4694523"/>
            <a:ext cx="809105" cy="4488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HOV2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6B53CB6-DEC2-4D49-8EB6-7032934B50D0}"/>
              </a:ext>
            </a:extLst>
          </p:cNvPr>
          <p:cNvSpPr/>
          <p:nvPr/>
        </p:nvSpPr>
        <p:spPr>
          <a:xfrm>
            <a:off x="6304302" y="4694523"/>
            <a:ext cx="809105" cy="4488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HOV3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5587947-9D07-4D88-8797-D193330A7574}"/>
              </a:ext>
            </a:extLst>
          </p:cNvPr>
          <p:cNvSpPr/>
          <p:nvPr/>
        </p:nvSpPr>
        <p:spPr>
          <a:xfrm>
            <a:off x="4733179" y="5404936"/>
            <a:ext cx="438640" cy="3172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CAV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9C6E830-6860-4D56-B584-7DD158CB5CBE}"/>
              </a:ext>
            </a:extLst>
          </p:cNvPr>
          <p:cNvCxnSpPr>
            <a:cxnSpLocks/>
            <a:stCxn id="72" idx="0"/>
            <a:endCxn id="69" idx="2"/>
          </p:cNvCxnSpPr>
          <p:nvPr/>
        </p:nvCxnSpPr>
        <p:spPr>
          <a:xfrm flipV="1">
            <a:off x="4952499" y="5143411"/>
            <a:ext cx="60962" cy="261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3335805-C4B1-4038-B939-2CCC1AC06255}"/>
              </a:ext>
            </a:extLst>
          </p:cNvPr>
          <p:cNvCxnSpPr>
            <a:cxnSpLocks/>
            <a:stCxn id="9" idx="2"/>
            <a:endCxn id="69" idx="0"/>
          </p:cNvCxnSpPr>
          <p:nvPr/>
        </p:nvCxnSpPr>
        <p:spPr>
          <a:xfrm flipH="1">
            <a:off x="5013461" y="4335087"/>
            <a:ext cx="802792" cy="359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643A9A4-71E8-4BB3-B329-8E3AA50817B4}"/>
              </a:ext>
            </a:extLst>
          </p:cNvPr>
          <p:cNvCxnSpPr>
            <a:cxnSpLocks/>
            <a:stCxn id="9" idx="2"/>
            <a:endCxn id="70" idx="0"/>
          </p:cNvCxnSpPr>
          <p:nvPr/>
        </p:nvCxnSpPr>
        <p:spPr>
          <a:xfrm flipH="1">
            <a:off x="5793063" y="4335087"/>
            <a:ext cx="23190" cy="359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E1538BF-79BD-409D-B62A-8FC92327ECDE}"/>
              </a:ext>
            </a:extLst>
          </p:cNvPr>
          <p:cNvCxnSpPr>
            <a:cxnSpLocks/>
            <a:stCxn id="9" idx="2"/>
            <a:endCxn id="71" idx="0"/>
          </p:cNvCxnSpPr>
          <p:nvPr/>
        </p:nvCxnSpPr>
        <p:spPr>
          <a:xfrm>
            <a:off x="5816256" y="4335087"/>
            <a:ext cx="892599" cy="359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68A16CC7-7816-4F62-8895-5B54DAA4801D}"/>
              </a:ext>
            </a:extLst>
          </p:cNvPr>
          <p:cNvSpPr/>
          <p:nvPr/>
        </p:nvSpPr>
        <p:spPr>
          <a:xfrm>
            <a:off x="5293461" y="5404936"/>
            <a:ext cx="438640" cy="3172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CAV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666DE67-CF38-476D-81A1-23CF2A1F6EAD}"/>
              </a:ext>
            </a:extLst>
          </p:cNvPr>
          <p:cNvSpPr/>
          <p:nvPr/>
        </p:nvSpPr>
        <p:spPr>
          <a:xfrm>
            <a:off x="5775197" y="5405186"/>
            <a:ext cx="408561" cy="31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/>
              <a:t>Cnv</a:t>
            </a:r>
            <a:endParaRPr lang="en-US" sz="1600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8F257D2-D8F9-46A9-8132-A5D6CE3B58B4}"/>
              </a:ext>
            </a:extLst>
          </p:cNvPr>
          <p:cNvCxnSpPr>
            <a:cxnSpLocks/>
            <a:stCxn id="79" idx="0"/>
            <a:endCxn id="70" idx="2"/>
          </p:cNvCxnSpPr>
          <p:nvPr/>
        </p:nvCxnSpPr>
        <p:spPr>
          <a:xfrm flipV="1">
            <a:off x="5512781" y="5143411"/>
            <a:ext cx="280282" cy="261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9A8D33E-D368-4BBA-8304-FA5862375FF9}"/>
              </a:ext>
            </a:extLst>
          </p:cNvPr>
          <p:cNvCxnSpPr>
            <a:cxnSpLocks/>
            <a:stCxn id="80" idx="0"/>
            <a:endCxn id="70" idx="2"/>
          </p:cNvCxnSpPr>
          <p:nvPr/>
        </p:nvCxnSpPr>
        <p:spPr>
          <a:xfrm flipH="1" flipV="1">
            <a:off x="5793063" y="5143411"/>
            <a:ext cx="186412" cy="261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29153C6A-F4B9-43AB-B606-828E865B90CD}"/>
              </a:ext>
            </a:extLst>
          </p:cNvPr>
          <p:cNvSpPr/>
          <p:nvPr/>
        </p:nvSpPr>
        <p:spPr>
          <a:xfrm>
            <a:off x="6246108" y="5404686"/>
            <a:ext cx="438640" cy="3172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CAV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9F443E2-C912-4068-B1CD-AD94DE0CA90A}"/>
              </a:ext>
            </a:extLst>
          </p:cNvPr>
          <p:cNvSpPr/>
          <p:nvPr/>
        </p:nvSpPr>
        <p:spPr>
          <a:xfrm>
            <a:off x="6727844" y="5404936"/>
            <a:ext cx="408561" cy="31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/>
              <a:t>Cnv</a:t>
            </a:r>
            <a:endParaRPr lang="en-US" sz="1600" dirty="0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C25FE1C-3A03-49EF-9B26-9BAF937F2410}"/>
              </a:ext>
            </a:extLst>
          </p:cNvPr>
          <p:cNvCxnSpPr>
            <a:cxnSpLocks/>
            <a:stCxn id="83" idx="0"/>
            <a:endCxn id="71" idx="2"/>
          </p:cNvCxnSpPr>
          <p:nvPr/>
        </p:nvCxnSpPr>
        <p:spPr>
          <a:xfrm flipV="1">
            <a:off x="6465428" y="5143411"/>
            <a:ext cx="243424" cy="261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CB0620A-EE24-4067-998E-309A36D9A43F}"/>
              </a:ext>
            </a:extLst>
          </p:cNvPr>
          <p:cNvCxnSpPr>
            <a:cxnSpLocks/>
            <a:stCxn id="84" idx="0"/>
            <a:endCxn id="71" idx="2"/>
          </p:cNvCxnSpPr>
          <p:nvPr/>
        </p:nvCxnSpPr>
        <p:spPr>
          <a:xfrm flipH="1" flipV="1">
            <a:off x="6708852" y="5143411"/>
            <a:ext cx="223270" cy="261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BD36FE93-940E-4616-B611-A498B8C4AF53}"/>
              </a:ext>
            </a:extLst>
          </p:cNvPr>
          <p:cNvSpPr/>
          <p:nvPr/>
        </p:nvSpPr>
        <p:spPr>
          <a:xfrm>
            <a:off x="7266293" y="4694523"/>
            <a:ext cx="580625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Walk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AA3C71C-A1A6-46FF-8AF2-D8F2D3E6E388}"/>
              </a:ext>
            </a:extLst>
          </p:cNvPr>
          <p:cNvSpPr/>
          <p:nvPr/>
        </p:nvSpPr>
        <p:spPr>
          <a:xfrm>
            <a:off x="7921482" y="4694523"/>
            <a:ext cx="671041" cy="4488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/>
              <a:t>MaaS</a:t>
            </a:r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AF5A070-62D1-4E7B-8B89-F58BAD4784EA}"/>
              </a:ext>
            </a:extLst>
          </p:cNvPr>
          <p:cNvSpPr/>
          <p:nvPr/>
        </p:nvSpPr>
        <p:spPr>
          <a:xfrm>
            <a:off x="8668158" y="4684447"/>
            <a:ext cx="580626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Drive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54FF7F2-CE88-4BEF-8ADD-910F1516CB83}"/>
              </a:ext>
            </a:extLst>
          </p:cNvPr>
          <p:cNvSpPr/>
          <p:nvPr/>
        </p:nvSpPr>
        <p:spPr>
          <a:xfrm>
            <a:off x="7678110" y="5404936"/>
            <a:ext cx="438640" cy="3172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CAV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D888EBB-BC85-47B7-919E-AFD9D1255F19}"/>
              </a:ext>
            </a:extLst>
          </p:cNvPr>
          <p:cNvSpPr/>
          <p:nvPr/>
        </p:nvSpPr>
        <p:spPr>
          <a:xfrm>
            <a:off x="8159846" y="5405186"/>
            <a:ext cx="408561" cy="31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/>
              <a:t>Cnv</a:t>
            </a:r>
            <a:endParaRPr lang="en-US" sz="1600" dirty="0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A1A2E37-DB38-42D2-A627-8D089683B3BC}"/>
              </a:ext>
            </a:extLst>
          </p:cNvPr>
          <p:cNvCxnSpPr>
            <a:cxnSpLocks/>
            <a:stCxn id="98" idx="0"/>
            <a:endCxn id="96" idx="2"/>
          </p:cNvCxnSpPr>
          <p:nvPr/>
        </p:nvCxnSpPr>
        <p:spPr>
          <a:xfrm flipV="1">
            <a:off x="7897430" y="5143411"/>
            <a:ext cx="359570" cy="261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EFF9587-487C-44DD-AC46-B54E73B8C7AD}"/>
              </a:ext>
            </a:extLst>
          </p:cNvPr>
          <p:cNvCxnSpPr>
            <a:cxnSpLocks/>
            <a:stCxn id="99" idx="0"/>
            <a:endCxn id="96" idx="2"/>
          </p:cNvCxnSpPr>
          <p:nvPr/>
        </p:nvCxnSpPr>
        <p:spPr>
          <a:xfrm flipH="1" flipV="1">
            <a:off x="8257000" y="5143411"/>
            <a:ext cx="107124" cy="261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479D944-2C19-460B-8FB4-8D95375401A5}"/>
              </a:ext>
            </a:extLst>
          </p:cNvPr>
          <p:cNvSpPr/>
          <p:nvPr/>
        </p:nvSpPr>
        <p:spPr>
          <a:xfrm>
            <a:off x="8602596" y="5404436"/>
            <a:ext cx="438640" cy="3172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CAV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A7592CE-4FB4-4544-9945-4836335CEA00}"/>
              </a:ext>
            </a:extLst>
          </p:cNvPr>
          <p:cNvSpPr/>
          <p:nvPr/>
        </p:nvSpPr>
        <p:spPr>
          <a:xfrm>
            <a:off x="9084332" y="5404686"/>
            <a:ext cx="408561" cy="31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/>
              <a:t>Cnv</a:t>
            </a:r>
            <a:endParaRPr lang="en-US" sz="1600" dirty="0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822C373-5FC9-44CB-A1CC-97B68AB05DC2}"/>
              </a:ext>
            </a:extLst>
          </p:cNvPr>
          <p:cNvCxnSpPr>
            <a:cxnSpLocks/>
            <a:stCxn id="108" idx="0"/>
            <a:endCxn id="97" idx="2"/>
          </p:cNvCxnSpPr>
          <p:nvPr/>
        </p:nvCxnSpPr>
        <p:spPr>
          <a:xfrm flipV="1">
            <a:off x="8821919" y="5133335"/>
            <a:ext cx="136555" cy="2710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6CA4AAA-838F-45F9-863F-CE737A454214}"/>
              </a:ext>
            </a:extLst>
          </p:cNvPr>
          <p:cNvCxnSpPr>
            <a:cxnSpLocks/>
            <a:stCxn id="109" idx="0"/>
            <a:endCxn id="97" idx="2"/>
          </p:cNvCxnSpPr>
          <p:nvPr/>
        </p:nvCxnSpPr>
        <p:spPr>
          <a:xfrm flipH="1" flipV="1">
            <a:off x="8958474" y="5133335"/>
            <a:ext cx="330139" cy="2713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0E063E5-4E47-4013-847B-30B650C5455A}"/>
              </a:ext>
            </a:extLst>
          </p:cNvPr>
          <p:cNvCxnSpPr>
            <a:cxnSpLocks/>
            <a:stCxn id="10" idx="2"/>
            <a:endCxn id="95" idx="0"/>
          </p:cNvCxnSpPr>
          <p:nvPr/>
        </p:nvCxnSpPr>
        <p:spPr>
          <a:xfrm flipH="1">
            <a:off x="7556603" y="4335087"/>
            <a:ext cx="531378" cy="359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B22C32A-37B3-460D-9398-E7D0CF42D0FC}"/>
              </a:ext>
            </a:extLst>
          </p:cNvPr>
          <p:cNvCxnSpPr>
            <a:cxnSpLocks/>
            <a:stCxn id="10" idx="2"/>
            <a:endCxn id="96" idx="0"/>
          </p:cNvCxnSpPr>
          <p:nvPr/>
        </p:nvCxnSpPr>
        <p:spPr>
          <a:xfrm>
            <a:off x="8087984" y="4335087"/>
            <a:ext cx="169019" cy="359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D61A9A1-EFD2-49AF-B43B-FC8169DC9F52}"/>
              </a:ext>
            </a:extLst>
          </p:cNvPr>
          <p:cNvCxnSpPr>
            <a:cxnSpLocks/>
            <a:stCxn id="10" idx="2"/>
            <a:endCxn id="97" idx="0"/>
          </p:cNvCxnSpPr>
          <p:nvPr/>
        </p:nvCxnSpPr>
        <p:spPr>
          <a:xfrm>
            <a:off x="8087981" y="4335087"/>
            <a:ext cx="870490" cy="3493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57B5219-A732-4163-A9F0-6A0762334B8E}"/>
              </a:ext>
            </a:extLst>
          </p:cNvPr>
          <p:cNvSpPr/>
          <p:nvPr/>
        </p:nvSpPr>
        <p:spPr>
          <a:xfrm>
            <a:off x="9425168" y="4695135"/>
            <a:ext cx="580625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Walk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0354687-9AFC-4526-A845-0693F9580704}"/>
              </a:ext>
            </a:extLst>
          </p:cNvPr>
          <p:cNvSpPr/>
          <p:nvPr/>
        </p:nvSpPr>
        <p:spPr>
          <a:xfrm>
            <a:off x="10111652" y="4695135"/>
            <a:ext cx="580625" cy="44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Bike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123B890-63AE-4F6A-B1EC-E2CE662EC15A}"/>
              </a:ext>
            </a:extLst>
          </p:cNvPr>
          <p:cNvCxnSpPr>
            <a:cxnSpLocks/>
            <a:stCxn id="11" idx="2"/>
            <a:endCxn id="123" idx="0"/>
          </p:cNvCxnSpPr>
          <p:nvPr/>
        </p:nvCxnSpPr>
        <p:spPr>
          <a:xfrm flipH="1">
            <a:off x="9715481" y="4344991"/>
            <a:ext cx="265033" cy="3501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1025209-12D1-4BDC-890C-42D0599A62E2}"/>
              </a:ext>
            </a:extLst>
          </p:cNvPr>
          <p:cNvCxnSpPr>
            <a:cxnSpLocks/>
            <a:stCxn id="11" idx="2"/>
            <a:endCxn id="124" idx="0"/>
          </p:cNvCxnSpPr>
          <p:nvPr/>
        </p:nvCxnSpPr>
        <p:spPr>
          <a:xfrm>
            <a:off x="9980514" y="4344991"/>
            <a:ext cx="421451" cy="3501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8A508CF-76E7-4369-A709-9830A56574A7}"/>
              </a:ext>
            </a:extLst>
          </p:cNvPr>
          <p:cNvCxnSpPr>
            <a:cxnSpLocks/>
            <a:stCxn id="4" idx="2"/>
            <a:endCxn id="11" idx="0"/>
          </p:cNvCxnSpPr>
          <p:nvPr/>
        </p:nvCxnSpPr>
        <p:spPr>
          <a:xfrm>
            <a:off x="6317369" y="3429000"/>
            <a:ext cx="3663142" cy="467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7EB84B3-4B62-4E59-91B5-927DDE7F7E8E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6317369" y="3429003"/>
            <a:ext cx="1770612" cy="4571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13C5C8A-6436-4431-9833-22260FF0C5F6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 flipH="1">
            <a:off x="5816253" y="3429003"/>
            <a:ext cx="501116" cy="4571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4E813F9-5418-4304-AA41-624F010AF825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 flipH="1">
            <a:off x="3254129" y="3429000"/>
            <a:ext cx="3063243" cy="467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32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682437-D382-F141-ACAC-1496DB320F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52470" y="1638300"/>
            <a:ext cx="7733071" cy="408643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i="1" dirty="0">
                <a:solidFill>
                  <a:schemeClr val="bg1"/>
                </a:solidFill>
              </a:rPr>
              <a:t>All models are wrong, but some are useful. 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									– </a:t>
            </a:r>
            <a:r>
              <a:rPr lang="en-US" sz="4000" dirty="0">
                <a:solidFill>
                  <a:schemeClr val="bg1"/>
                </a:solidFill>
              </a:rPr>
              <a:t>George Box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									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5F81B-F56D-4743-A827-9BBA488D3020}"/>
              </a:ext>
            </a:extLst>
          </p:cNvPr>
          <p:cNvSpPr/>
          <p:nvPr/>
        </p:nvSpPr>
        <p:spPr>
          <a:xfrm>
            <a:off x="7252261" y="4737633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famous statistician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967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242AB-77E7-6249-BA12-C6DFAD978FF9}"/>
              </a:ext>
            </a:extLst>
          </p:cNvPr>
          <p:cNvSpPr/>
          <p:nvPr/>
        </p:nvSpPr>
        <p:spPr>
          <a:xfrm>
            <a:off x="0" y="6695"/>
            <a:ext cx="12192000" cy="6848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F578-1C52-384F-89A5-D9611A4A65F9}"/>
              </a:ext>
            </a:extLst>
          </p:cNvPr>
          <p:cNvSpPr/>
          <p:nvPr/>
        </p:nvSpPr>
        <p:spPr>
          <a:xfrm>
            <a:off x="6166018" y="457856"/>
            <a:ext cx="2026123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EXTERNAL AND </a:t>
            </a:r>
            <a:b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TRUCK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3693AF-A421-974F-9FFA-76B7D0BB1A9C}"/>
              </a:ext>
            </a:extLst>
          </p:cNvPr>
          <p:cNvSpPr/>
          <p:nvPr/>
        </p:nvSpPr>
        <p:spPr>
          <a:xfrm>
            <a:off x="3999862" y="5581637"/>
            <a:ext cx="4192276" cy="888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ASSIGNMENT</a:t>
            </a:r>
            <a:endParaRPr lang="en-US" sz="11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Vehicle Only Lanes / Facilities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Passenger Car Equivalencies for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Cars and Trucks in Mixed Traffic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AFEE8C-0774-4E4C-B88E-F930DE2B3A99}"/>
              </a:ext>
            </a:extLst>
          </p:cNvPr>
          <p:cNvSpPr/>
          <p:nvPr/>
        </p:nvSpPr>
        <p:spPr>
          <a:xfrm>
            <a:off x="3999862" y="457853"/>
            <a:ext cx="2027976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 INTERNAL PASSENGER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7F9D0A-9C4E-9E48-81D1-C06CD7B8B46B}"/>
              </a:ext>
            </a:extLst>
          </p:cNvPr>
          <p:cNvSpPr/>
          <p:nvPr/>
        </p:nvSpPr>
        <p:spPr>
          <a:xfrm>
            <a:off x="4118977" y="1043988"/>
            <a:ext cx="1787967" cy="746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 OWNERSHIP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 Ownership Level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Split of Vehicles between CAV vs. Conventional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5DCFF-006C-084F-83CE-B2477246AC30}"/>
              </a:ext>
            </a:extLst>
          </p:cNvPr>
          <p:cNvSpPr/>
          <p:nvPr/>
        </p:nvSpPr>
        <p:spPr>
          <a:xfrm>
            <a:off x="4118978" y="2568815"/>
            <a:ext cx="1787967" cy="53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DESTINATION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Lengths by CAV ownership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3AC91D-9F90-7643-94F8-7F5ADB3BCBEE}"/>
              </a:ext>
            </a:extLst>
          </p:cNvPr>
          <p:cNvSpPr/>
          <p:nvPr/>
        </p:nvSpPr>
        <p:spPr>
          <a:xfrm>
            <a:off x="4121246" y="4175466"/>
            <a:ext cx="1785696" cy="1207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ZOV GENERATION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Family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Home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Free Parking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Circulate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Next Pickup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Depot</a:t>
            </a:r>
          </a:p>
          <a:p>
            <a:pPr marL="204111" indent="-204111" algn="ctr" defTabSz="326578">
              <a:lnSpc>
                <a:spcPct val="107000"/>
              </a:lnSpc>
              <a:spcAft>
                <a:spcPts val="571"/>
              </a:spcAft>
              <a:buFontTx/>
              <a:buChar char="-"/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9DD74-A67D-6346-9EAD-C5177E918285}"/>
              </a:ext>
            </a:extLst>
          </p:cNvPr>
          <p:cNvSpPr/>
          <p:nvPr/>
        </p:nvSpPr>
        <p:spPr>
          <a:xfrm>
            <a:off x="6274660" y="1854521"/>
            <a:ext cx="1787968" cy="699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 &amp; EI/IE Scaling Factors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4C9665-8AAA-074A-A5FD-50DCEAE2C5F0}"/>
              </a:ext>
            </a:extLst>
          </p:cNvPr>
          <p:cNvSpPr/>
          <p:nvPr/>
        </p:nvSpPr>
        <p:spPr>
          <a:xfrm>
            <a:off x="4121249" y="1879573"/>
            <a:ext cx="1785695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Rates by Seniors, Children, Autos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27AA9C-9A0D-B646-9C0E-93219F9B59B7}"/>
              </a:ext>
            </a:extLst>
          </p:cNvPr>
          <p:cNvSpPr/>
          <p:nvPr/>
        </p:nvSpPr>
        <p:spPr>
          <a:xfrm>
            <a:off x="4118974" y="3209581"/>
            <a:ext cx="1787968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CAV / Conv.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Submodes</a:t>
            </a:r>
            <a:endParaRPr lang="en-US" sz="9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A77461-B227-6D42-9715-C3177670604D}"/>
              </a:ext>
            </a:extLst>
          </p:cNvPr>
          <p:cNvSpPr/>
          <p:nvPr/>
        </p:nvSpPr>
        <p:spPr>
          <a:xfrm>
            <a:off x="6274660" y="3662131"/>
            <a:ext cx="1787968" cy="52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OF DAY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 Diurnal Distributions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Trk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Diurnal Distributions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92B51935-EC29-194A-B932-DAEC2D697222}"/>
              </a:ext>
            </a:extLst>
          </p:cNvPr>
          <p:cNvSpPr/>
          <p:nvPr/>
        </p:nvSpPr>
        <p:spPr>
          <a:xfrm>
            <a:off x="6217574" y="1729083"/>
            <a:ext cx="1923010" cy="2554818"/>
          </a:xfrm>
          <a:prstGeom prst="roundRect">
            <a:avLst>
              <a:gd name="adj" fmla="val 8199"/>
            </a:avLst>
          </a:prstGeom>
          <a:noFill/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49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Long-Distance &amp; Trucks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5341" y="4851016"/>
            <a:ext cx="4952775" cy="1691754"/>
          </a:xfrm>
        </p:spPr>
        <p:txBody>
          <a:bodyPr/>
          <a:lstStyle/>
          <a:p>
            <a:r>
              <a:rPr lang="en-US" dirty="0"/>
              <a:t>Long distance travelers may use sleeping hours to travel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18BF81-518F-42CE-A262-9867AF6BF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341" y="1459856"/>
            <a:ext cx="4526889" cy="3009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2AFB9E-3076-4C21-9059-766D221D1852}"/>
              </a:ext>
            </a:extLst>
          </p:cNvPr>
          <p:cNvSpPr txBox="1"/>
          <p:nvPr/>
        </p:nvSpPr>
        <p:spPr>
          <a:xfrm>
            <a:off x="1316291" y="4466809"/>
            <a:ext cx="2714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theautofuture.com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5870DD-4D92-43DD-B703-B02A60897EF0}"/>
              </a:ext>
            </a:extLst>
          </p:cNvPr>
          <p:cNvSpPr txBox="1">
            <a:spLocks/>
          </p:cNvSpPr>
          <p:nvPr/>
        </p:nvSpPr>
        <p:spPr>
          <a:xfrm>
            <a:off x="6523452" y="2029215"/>
            <a:ext cx="5020848" cy="3944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98463" indent="-279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may be more long distance (external) trips as the cost of travel is reduced</a:t>
            </a:r>
          </a:p>
          <a:p>
            <a:endParaRPr lang="en-US" dirty="0"/>
          </a:p>
          <a:p>
            <a:r>
              <a:rPr lang="en-US" dirty="0"/>
              <a:t>Trucks / long distance travelers may shift to nighttime hours to avoid congestion</a:t>
            </a:r>
          </a:p>
        </p:txBody>
      </p:sp>
    </p:spTree>
    <p:extLst>
      <p:ext uri="{BB962C8B-B14F-4D97-AF65-F5344CB8AC3E}">
        <p14:creationId xmlns:p14="http://schemas.microsoft.com/office/powerpoint/2010/main" val="1382112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242AB-77E7-6249-BA12-C6DFAD978FF9}"/>
              </a:ext>
            </a:extLst>
          </p:cNvPr>
          <p:cNvSpPr/>
          <p:nvPr/>
        </p:nvSpPr>
        <p:spPr>
          <a:xfrm>
            <a:off x="0" y="7613"/>
            <a:ext cx="12192000" cy="6848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F578-1C52-384F-89A5-D9611A4A65F9}"/>
              </a:ext>
            </a:extLst>
          </p:cNvPr>
          <p:cNvSpPr/>
          <p:nvPr/>
        </p:nvSpPr>
        <p:spPr>
          <a:xfrm>
            <a:off x="6166018" y="457856"/>
            <a:ext cx="2026123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EXTERNAL AND </a:t>
            </a:r>
            <a:b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TRUCK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3693AF-A421-974F-9FFA-76B7D0BB1A9C}"/>
              </a:ext>
            </a:extLst>
          </p:cNvPr>
          <p:cNvSpPr/>
          <p:nvPr/>
        </p:nvSpPr>
        <p:spPr>
          <a:xfrm>
            <a:off x="3999862" y="5581637"/>
            <a:ext cx="4192276" cy="888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ASSIGNMENT</a:t>
            </a:r>
            <a:endParaRPr lang="en-US" sz="11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Vehicle Only Lanes / Facilities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Passenger Car Equivalencies for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Cars and Trucks in Mixed Traffic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AFEE8C-0774-4E4C-B88E-F930DE2B3A99}"/>
              </a:ext>
            </a:extLst>
          </p:cNvPr>
          <p:cNvSpPr/>
          <p:nvPr/>
        </p:nvSpPr>
        <p:spPr>
          <a:xfrm>
            <a:off x="3999862" y="457853"/>
            <a:ext cx="2027976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 INTERNAL PASSENGER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7F9D0A-9C4E-9E48-81D1-C06CD7B8B46B}"/>
              </a:ext>
            </a:extLst>
          </p:cNvPr>
          <p:cNvSpPr/>
          <p:nvPr/>
        </p:nvSpPr>
        <p:spPr>
          <a:xfrm>
            <a:off x="4118977" y="1043988"/>
            <a:ext cx="1787967" cy="746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 OWNERSHIP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 Ownership Level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Split of Vehicles between CAV vs. Conventional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5DCFF-006C-084F-83CE-B2477246AC30}"/>
              </a:ext>
            </a:extLst>
          </p:cNvPr>
          <p:cNvSpPr/>
          <p:nvPr/>
        </p:nvSpPr>
        <p:spPr>
          <a:xfrm>
            <a:off x="4118978" y="2568815"/>
            <a:ext cx="1787967" cy="53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DESTINATION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Lengths by CAV ownership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3AC91D-9F90-7643-94F8-7F5ADB3BCBEE}"/>
              </a:ext>
            </a:extLst>
          </p:cNvPr>
          <p:cNvSpPr/>
          <p:nvPr/>
        </p:nvSpPr>
        <p:spPr>
          <a:xfrm>
            <a:off x="4121246" y="4175466"/>
            <a:ext cx="1785696" cy="1207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ZOV GENERATION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Family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Home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Free Parking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Circulate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Next Pickup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Depot</a:t>
            </a:r>
          </a:p>
          <a:p>
            <a:pPr marL="204111" indent="-204111" algn="ctr" defTabSz="326578">
              <a:lnSpc>
                <a:spcPct val="107000"/>
              </a:lnSpc>
              <a:spcAft>
                <a:spcPts val="571"/>
              </a:spcAft>
              <a:buFontTx/>
              <a:buChar char="-"/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9DD74-A67D-6346-9EAD-C5177E918285}"/>
              </a:ext>
            </a:extLst>
          </p:cNvPr>
          <p:cNvSpPr/>
          <p:nvPr/>
        </p:nvSpPr>
        <p:spPr>
          <a:xfrm>
            <a:off x="6274660" y="1854521"/>
            <a:ext cx="1787968" cy="699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 &amp; EI/IE Scaling Factors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4C9665-8AAA-074A-A5FD-50DCEAE2C5F0}"/>
              </a:ext>
            </a:extLst>
          </p:cNvPr>
          <p:cNvSpPr/>
          <p:nvPr/>
        </p:nvSpPr>
        <p:spPr>
          <a:xfrm>
            <a:off x="4121249" y="1879573"/>
            <a:ext cx="1785695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Rates by Seniors, Children, Autos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27AA9C-9A0D-B646-9C0E-93219F9B59B7}"/>
              </a:ext>
            </a:extLst>
          </p:cNvPr>
          <p:cNvSpPr/>
          <p:nvPr/>
        </p:nvSpPr>
        <p:spPr>
          <a:xfrm>
            <a:off x="4118974" y="3209581"/>
            <a:ext cx="1787968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CAV / Conv.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Submodes</a:t>
            </a:r>
            <a:endParaRPr lang="en-US" sz="9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A77461-B227-6D42-9715-C3177670604D}"/>
              </a:ext>
            </a:extLst>
          </p:cNvPr>
          <p:cNvSpPr/>
          <p:nvPr/>
        </p:nvSpPr>
        <p:spPr>
          <a:xfrm>
            <a:off x="6274660" y="3662131"/>
            <a:ext cx="1787968" cy="52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OF DAY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 Diurnal Distributions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Trk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Diurnal Distributions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92B51935-EC29-194A-B932-DAEC2D697222}"/>
              </a:ext>
            </a:extLst>
          </p:cNvPr>
          <p:cNvSpPr/>
          <p:nvPr/>
        </p:nvSpPr>
        <p:spPr>
          <a:xfrm>
            <a:off x="4051453" y="4079608"/>
            <a:ext cx="1923010" cy="1376588"/>
          </a:xfrm>
          <a:prstGeom prst="roundRect">
            <a:avLst>
              <a:gd name="adj" fmla="val 7568"/>
            </a:avLst>
          </a:prstGeom>
          <a:noFill/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2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Deadheading / ZOVs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692" y="1393581"/>
            <a:ext cx="9870744" cy="4479388"/>
          </a:xfrm>
        </p:spPr>
        <p:txBody>
          <a:bodyPr/>
          <a:lstStyle/>
          <a:p>
            <a:r>
              <a:rPr lang="en-US" dirty="0"/>
              <a:t>Types of ZOV trips</a:t>
            </a:r>
          </a:p>
          <a:p>
            <a:pPr lvl="1"/>
            <a:r>
              <a:rPr lang="en-US" dirty="0"/>
              <a:t>Private CAVs </a:t>
            </a:r>
          </a:p>
          <a:p>
            <a:pPr lvl="2"/>
            <a:r>
              <a:rPr lang="en-US" dirty="0"/>
              <a:t>for car sharing among </a:t>
            </a:r>
            <a:br>
              <a:rPr lang="en-US" dirty="0"/>
            </a:br>
            <a:r>
              <a:rPr lang="en-US" dirty="0"/>
              <a:t>household members (1)</a:t>
            </a:r>
          </a:p>
          <a:p>
            <a:pPr lvl="2"/>
            <a:r>
              <a:rPr lang="en-US" dirty="0"/>
              <a:t>to avoid paid parking</a:t>
            </a:r>
          </a:p>
          <a:p>
            <a:pPr lvl="3"/>
            <a:r>
              <a:rPr lang="en-US" dirty="0"/>
              <a:t>by parking at home (2)</a:t>
            </a:r>
          </a:p>
          <a:p>
            <a:pPr lvl="3"/>
            <a:r>
              <a:rPr lang="en-US" dirty="0"/>
              <a:t>by parking elsewhere (3)</a:t>
            </a:r>
          </a:p>
          <a:p>
            <a:pPr lvl="3"/>
            <a:r>
              <a:rPr lang="en-US" dirty="0"/>
              <a:t>by circulating instead of parking (4)</a:t>
            </a:r>
          </a:p>
          <a:p>
            <a:pPr lvl="1"/>
            <a:r>
              <a:rPr lang="en-US" dirty="0"/>
              <a:t>Shared CAVs </a:t>
            </a:r>
          </a:p>
          <a:p>
            <a:pPr lvl="2"/>
            <a:r>
              <a:rPr lang="en-US" dirty="0"/>
              <a:t>for passenger pick-up/drop-off (5)</a:t>
            </a:r>
          </a:p>
          <a:p>
            <a:pPr lvl="2"/>
            <a:r>
              <a:rPr lang="en-US" dirty="0"/>
              <a:t>to/from depots (6) (for re-charging / demand response)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2AD7A-80F7-4851-AC0C-3FF60EFC0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3" r="2059"/>
          <a:stretch/>
        </p:blipFill>
        <p:spPr>
          <a:xfrm>
            <a:off x="7398533" y="1806976"/>
            <a:ext cx="3982242" cy="2970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14B188-2A2E-4B77-A988-249788F05209}"/>
              </a:ext>
            </a:extLst>
          </p:cNvPr>
          <p:cNvSpPr txBox="1"/>
          <p:nvPr/>
        </p:nvSpPr>
        <p:spPr>
          <a:xfrm>
            <a:off x="7398533" y="4800504"/>
            <a:ext cx="27146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driverlesstransportation.com</a:t>
            </a:r>
          </a:p>
        </p:txBody>
      </p:sp>
    </p:spTree>
    <p:extLst>
      <p:ext uri="{BB962C8B-B14F-4D97-AF65-F5344CB8AC3E}">
        <p14:creationId xmlns:p14="http://schemas.microsoft.com/office/powerpoint/2010/main" val="2438995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CAV ZOV Modeling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4270" y="1521816"/>
            <a:ext cx="10605081" cy="5031783"/>
          </a:xfrm>
        </p:spPr>
        <p:txBody>
          <a:bodyPr/>
          <a:lstStyle/>
          <a:p>
            <a:pPr marL="633413" indent="-514350">
              <a:buFont typeface="+mj-lt"/>
              <a:buAutoNum type="arabicPeriod"/>
            </a:pPr>
            <a:r>
              <a:rPr lang="en-US" dirty="0"/>
              <a:t>for car sharing among household members</a:t>
            </a:r>
          </a:p>
          <a:p>
            <a:pPr lvl="1"/>
            <a:r>
              <a:rPr lang="en-US" dirty="0"/>
              <a:t>invert asserted percentage of </a:t>
            </a:r>
            <a:r>
              <a:rPr lang="en-US" dirty="0" err="1"/>
              <a:t>Os</a:t>
            </a:r>
            <a:r>
              <a:rPr lang="en-US" dirty="0"/>
              <a:t> &amp; Ds, gravity model</a:t>
            </a:r>
          </a:p>
          <a:p>
            <a:pPr marL="633413" indent="-514350">
              <a:buFont typeface="+mj-lt"/>
              <a:buAutoNum type="arabicPeriod"/>
            </a:pPr>
            <a:r>
              <a:rPr lang="en-US" dirty="0"/>
              <a:t>to avoid paid parking by parking at home </a:t>
            </a:r>
          </a:p>
          <a:p>
            <a:pPr lvl="1"/>
            <a:r>
              <a:rPr lang="en-US" dirty="0"/>
              <a:t>invert asserted percentage of HB trip ODs for pay TAZs</a:t>
            </a:r>
          </a:p>
          <a:p>
            <a:pPr marL="633413" indent="-514350">
              <a:buFont typeface="+mj-lt"/>
              <a:buAutoNum type="arabicPeriod"/>
            </a:pPr>
            <a:r>
              <a:rPr lang="en-US" dirty="0"/>
              <a:t>to avoid paid parking by parking elsewhere</a:t>
            </a:r>
          </a:p>
          <a:p>
            <a:pPr lvl="1"/>
            <a:r>
              <a:rPr lang="en-US" dirty="0"/>
              <a:t>create trips between pay TAZ &amp; nearest non-pay TAZs as a function of long Ds at pay TAZ</a:t>
            </a:r>
          </a:p>
          <a:p>
            <a:pPr marL="633413" indent="-514350">
              <a:buFont typeface="+mj-lt"/>
              <a:buAutoNum type="arabicPeriod"/>
            </a:pPr>
            <a:r>
              <a:rPr lang="en-US" dirty="0"/>
              <a:t>to avoid paid parking by circulating instead of parking</a:t>
            </a:r>
          </a:p>
          <a:p>
            <a:pPr lvl="1"/>
            <a:r>
              <a:rPr lang="en-US" dirty="0"/>
              <a:t>after assignment, factor up volumes on non-freeway links within buffer of pay TAZ based on short stops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95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CAV ZOV Modeling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325" y="1521816"/>
            <a:ext cx="10554975" cy="5031783"/>
          </a:xfrm>
        </p:spPr>
        <p:txBody>
          <a:bodyPr/>
          <a:lstStyle/>
          <a:p>
            <a:pPr marL="633413" indent="-514350">
              <a:buFont typeface="+mj-lt"/>
              <a:buAutoNum type="arabicPeriod" startAt="5"/>
            </a:pPr>
            <a:r>
              <a:rPr lang="en-US" dirty="0"/>
              <a:t>for passenger pick-up/drop-off</a:t>
            </a:r>
          </a:p>
          <a:p>
            <a:pPr lvl="1"/>
            <a:r>
              <a:rPr lang="nb-NO" dirty="0"/>
              <a:t>invert all passenger Os &amp; Ds; gravity model</a:t>
            </a:r>
            <a:endParaRPr lang="en-US" dirty="0"/>
          </a:p>
          <a:p>
            <a:pPr marL="633413" indent="-514350">
              <a:buFont typeface="+mj-lt"/>
              <a:buAutoNum type="arabicPeriod" startAt="5"/>
            </a:pPr>
            <a:r>
              <a:rPr lang="en-US" dirty="0"/>
              <a:t>to/from depots (for re-charging / demand response)</a:t>
            </a:r>
          </a:p>
          <a:p>
            <a:pPr lvl="1"/>
            <a:r>
              <a:rPr lang="en-US" dirty="0"/>
              <a:t>assert depot TAZs with capacities; generate trips by min(difference in demand between periods, charging requirement assumption); gravity between shared CAV </a:t>
            </a:r>
            <a:r>
              <a:rPr lang="en-US" dirty="0" err="1"/>
              <a:t>Os</a:t>
            </a:r>
            <a:r>
              <a:rPr lang="en-US" dirty="0"/>
              <a:t> &amp; Ds and depot TAZ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7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242AB-77E7-6249-BA12-C6DFAD978FF9}"/>
              </a:ext>
            </a:extLst>
          </p:cNvPr>
          <p:cNvSpPr/>
          <p:nvPr/>
        </p:nvSpPr>
        <p:spPr>
          <a:xfrm>
            <a:off x="0" y="-4913"/>
            <a:ext cx="12192000" cy="6848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F578-1C52-384F-89A5-D9611A4A65F9}"/>
              </a:ext>
            </a:extLst>
          </p:cNvPr>
          <p:cNvSpPr/>
          <p:nvPr/>
        </p:nvSpPr>
        <p:spPr>
          <a:xfrm>
            <a:off x="6166018" y="457856"/>
            <a:ext cx="2026123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EXTERNAL AND </a:t>
            </a:r>
            <a:b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TRUCK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3693AF-A421-974F-9FFA-76B7D0BB1A9C}"/>
              </a:ext>
            </a:extLst>
          </p:cNvPr>
          <p:cNvSpPr/>
          <p:nvPr/>
        </p:nvSpPr>
        <p:spPr>
          <a:xfrm>
            <a:off x="3999862" y="5581637"/>
            <a:ext cx="4192276" cy="888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ASSIGNMENT</a:t>
            </a:r>
            <a:endParaRPr lang="en-US" sz="11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Vehicle Only Lanes / Facilities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Passenger Car Equivalencies for </a:t>
            </a:r>
            <a:b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Cars and Trucks in Mixed Traffic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AFEE8C-0774-4E4C-B88E-F930DE2B3A99}"/>
              </a:ext>
            </a:extLst>
          </p:cNvPr>
          <p:cNvSpPr/>
          <p:nvPr/>
        </p:nvSpPr>
        <p:spPr>
          <a:xfrm>
            <a:off x="3999862" y="457853"/>
            <a:ext cx="2027976" cy="499834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 INTERNAL PASSENGER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7F9D0A-9C4E-9E48-81D1-C06CD7B8B46B}"/>
              </a:ext>
            </a:extLst>
          </p:cNvPr>
          <p:cNvSpPr/>
          <p:nvPr/>
        </p:nvSpPr>
        <p:spPr>
          <a:xfrm>
            <a:off x="4118977" y="1043988"/>
            <a:ext cx="1787967" cy="746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 OWNERSHIP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 Ownership Level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Split of Vehicles between CAV vs. Conventional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5DCFF-006C-084F-83CE-B2477246AC30}"/>
              </a:ext>
            </a:extLst>
          </p:cNvPr>
          <p:cNvSpPr/>
          <p:nvPr/>
        </p:nvSpPr>
        <p:spPr>
          <a:xfrm>
            <a:off x="4118978" y="2568815"/>
            <a:ext cx="1787967" cy="531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DESTINATION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Lengths by CAV ownership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3AC91D-9F90-7643-94F8-7F5ADB3BCBEE}"/>
              </a:ext>
            </a:extLst>
          </p:cNvPr>
          <p:cNvSpPr/>
          <p:nvPr/>
        </p:nvSpPr>
        <p:spPr>
          <a:xfrm>
            <a:off x="4121246" y="4175466"/>
            <a:ext cx="1785696" cy="1207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ZOV GENERATION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Family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Home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Free Parking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Circulate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Next Pickup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Depot</a:t>
            </a:r>
          </a:p>
          <a:p>
            <a:pPr marL="204111" indent="-204111" algn="ctr" defTabSz="326578">
              <a:lnSpc>
                <a:spcPct val="107000"/>
              </a:lnSpc>
              <a:spcAft>
                <a:spcPts val="571"/>
              </a:spcAft>
              <a:buFontTx/>
              <a:buChar char="-"/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9DD74-A67D-6346-9EAD-C5177E918285}"/>
              </a:ext>
            </a:extLst>
          </p:cNvPr>
          <p:cNvSpPr/>
          <p:nvPr/>
        </p:nvSpPr>
        <p:spPr>
          <a:xfrm>
            <a:off x="6274660" y="1854521"/>
            <a:ext cx="1787968" cy="699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 &amp; EI/IE Scaling Factors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4C9665-8AAA-074A-A5FD-50DCEAE2C5F0}"/>
              </a:ext>
            </a:extLst>
          </p:cNvPr>
          <p:cNvSpPr/>
          <p:nvPr/>
        </p:nvSpPr>
        <p:spPr>
          <a:xfrm>
            <a:off x="4121249" y="1879573"/>
            <a:ext cx="1785695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Rates by Seniors, Children, Autos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27AA9C-9A0D-B646-9C0E-93219F9B59B7}"/>
              </a:ext>
            </a:extLst>
          </p:cNvPr>
          <p:cNvSpPr/>
          <p:nvPr/>
        </p:nvSpPr>
        <p:spPr>
          <a:xfrm>
            <a:off x="4118974" y="3209581"/>
            <a:ext cx="1787968" cy="597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CAV / Conv. </a:t>
            </a: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Submodes</a:t>
            </a:r>
            <a:endParaRPr lang="en-US" sz="9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A77461-B227-6D42-9715-C3177670604D}"/>
              </a:ext>
            </a:extLst>
          </p:cNvPr>
          <p:cNvSpPr/>
          <p:nvPr/>
        </p:nvSpPr>
        <p:spPr>
          <a:xfrm>
            <a:off x="6274660" y="3662131"/>
            <a:ext cx="1787968" cy="526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OF DAY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 Diurnal Distributions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9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Trk</a:t>
            </a:r>
            <a:r>
              <a:rPr lang="en-US" sz="9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Diurnal Distributions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92B51935-EC29-194A-B932-DAEC2D697222}"/>
              </a:ext>
            </a:extLst>
          </p:cNvPr>
          <p:cNvSpPr/>
          <p:nvPr/>
        </p:nvSpPr>
        <p:spPr>
          <a:xfrm>
            <a:off x="3888614" y="5525063"/>
            <a:ext cx="4378564" cy="1034145"/>
          </a:xfrm>
          <a:prstGeom prst="roundRect">
            <a:avLst>
              <a:gd name="adj" fmla="val 7568"/>
            </a:avLst>
          </a:prstGeom>
          <a:noFill/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04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5708" y="1388871"/>
            <a:ext cx="10618592" cy="447938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Separate autonomous and conventional vehicle classes</a:t>
            </a:r>
          </a:p>
          <a:p>
            <a:pPr>
              <a:spcBef>
                <a:spcPts val="600"/>
              </a:spcBef>
            </a:pPr>
            <a:r>
              <a:rPr lang="en-US" dirty="0"/>
              <a:t>User option to have dedicated CAV-only facilities/lanes and assert high capacities </a:t>
            </a:r>
            <a:br>
              <a:rPr lang="en-US" dirty="0"/>
            </a:br>
            <a:r>
              <a:rPr lang="en-US" dirty="0"/>
              <a:t>and higher speeds</a:t>
            </a:r>
          </a:p>
          <a:p>
            <a:pPr>
              <a:spcBef>
                <a:spcPts val="600"/>
              </a:spcBef>
            </a:pPr>
            <a:r>
              <a:rPr lang="en-US" dirty="0"/>
              <a:t>User option to </a:t>
            </a:r>
            <a:br>
              <a:rPr lang="en-US" dirty="0"/>
            </a:br>
            <a:r>
              <a:rPr lang="en-US" dirty="0"/>
              <a:t>assert different </a:t>
            </a:r>
            <a:br>
              <a:rPr lang="en-US" dirty="0"/>
            </a:br>
            <a:r>
              <a:rPr lang="en-US" dirty="0"/>
              <a:t>capacity consumption </a:t>
            </a:r>
            <a:br>
              <a:rPr lang="en-US" dirty="0"/>
            </a:br>
            <a:r>
              <a:rPr lang="en-US" dirty="0"/>
              <a:t>in mixed traffic </a:t>
            </a:r>
            <a:br>
              <a:rPr lang="en-US" dirty="0"/>
            </a:br>
            <a:r>
              <a:rPr lang="en-US" dirty="0"/>
              <a:t>(through PCE factor)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9B57E-6618-4FE6-9A4D-C321C45D8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792" y="2830882"/>
            <a:ext cx="4815392" cy="361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20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DF9A5E-ECCD-490A-B396-D82A88B66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3956" y="2927902"/>
            <a:ext cx="6481857" cy="1002195"/>
          </a:xfrm>
        </p:spPr>
        <p:txBody>
          <a:bodyPr/>
          <a:lstStyle/>
          <a:p>
            <a:r>
              <a:rPr lang="en-US" dirty="0"/>
              <a:t>Scenario Planning Example</a:t>
            </a:r>
          </a:p>
        </p:txBody>
      </p:sp>
    </p:spTree>
    <p:extLst>
      <p:ext uri="{BB962C8B-B14F-4D97-AF65-F5344CB8AC3E}">
        <p14:creationId xmlns:p14="http://schemas.microsoft.com/office/powerpoint/2010/main" val="2315040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BURLINGTON, VT </a:t>
            </a:r>
            <a:br>
              <a:rPr lang="en-US" dirty="0"/>
            </a:br>
            <a:r>
              <a:rPr lang="en-US" dirty="0"/>
              <a:t>Scenario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692" y="1381694"/>
            <a:ext cx="10434415" cy="510927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Intended to start a conversation about future transportation and traffic implications of the impending CAV future for LRTP</a:t>
            </a:r>
          </a:p>
          <a:p>
            <a:pPr>
              <a:spcBef>
                <a:spcPts val="1200"/>
              </a:spcBef>
            </a:pPr>
            <a:r>
              <a:rPr lang="en-US" dirty="0"/>
              <a:t>Not used in selecting projects</a:t>
            </a:r>
          </a:p>
          <a:p>
            <a:pPr>
              <a:spcBef>
                <a:spcPts val="1200"/>
              </a:spcBef>
            </a:pPr>
            <a:r>
              <a:rPr lang="en-US" dirty="0"/>
              <a:t>Two scenarios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80% CAV, 50% shared, base occupancy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100% CAV, 65% shared, higher occupancy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23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trip-based models be </a:t>
            </a:r>
            <a:r>
              <a:rPr lang="en-US" dirty="0">
                <a:solidFill>
                  <a:schemeClr val="bg2"/>
                </a:solidFill>
              </a:rPr>
              <a:t>useful</a:t>
            </a:r>
            <a:r>
              <a:rPr lang="en-US" dirty="0"/>
              <a:t> in planning for CAVs?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3640" y="1396206"/>
            <a:ext cx="10649536" cy="4370387"/>
          </a:xfrm>
        </p:spPr>
        <p:txBody>
          <a:bodyPr/>
          <a:lstStyle/>
          <a:p>
            <a:r>
              <a:rPr lang="en-US" b="1" dirty="0"/>
              <a:t>Scenario Planning</a:t>
            </a:r>
          </a:p>
          <a:p>
            <a:pPr lvl="1"/>
            <a:r>
              <a:rPr lang="en-US" dirty="0"/>
              <a:t>structured way for organizations to think about the future using a limited number of scenarios (e.g., best case, worst case, most likely, etc.)</a:t>
            </a:r>
          </a:p>
          <a:p>
            <a:r>
              <a:rPr lang="en-US" b="1" dirty="0"/>
              <a:t>Exploratory Modeling Analysis (EMA)</a:t>
            </a:r>
          </a:p>
          <a:p>
            <a:pPr lvl="1"/>
            <a:r>
              <a:rPr lang="en-US" dirty="0"/>
              <a:t>simultaneously vary input assumptions across a wide range of future scenarios along key dimensions of uncertainty</a:t>
            </a:r>
          </a:p>
          <a:p>
            <a:pPr lvl="1"/>
            <a:r>
              <a:rPr lang="en-US" dirty="0"/>
              <a:t>to explore potential outcomes, find critical input assumptions, and identify future policy directions likely to be robust in the face of “deep uncertainty”</a:t>
            </a:r>
          </a:p>
        </p:txBody>
      </p:sp>
    </p:spTree>
    <p:extLst>
      <p:ext uri="{BB962C8B-B14F-4D97-AF65-F5344CB8AC3E}">
        <p14:creationId xmlns:p14="http://schemas.microsoft.com/office/powerpoint/2010/main" val="3706519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BURLINGTON, VT</a:t>
            </a:r>
            <a:br>
              <a:rPr lang="en-US" dirty="0"/>
            </a:br>
            <a:r>
              <a:rPr lang="en-US" dirty="0"/>
              <a:t>Scenario Assumptions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166" y="1394220"/>
            <a:ext cx="10792177" cy="510927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5% more HBO for induced person trips</a:t>
            </a:r>
          </a:p>
          <a:p>
            <a:pPr>
              <a:spcBef>
                <a:spcPts val="1200"/>
              </a:spcBef>
            </a:pPr>
            <a:r>
              <a:rPr lang="en-US" dirty="0"/>
              <a:t>No temporal or destination choice changes</a:t>
            </a:r>
          </a:p>
          <a:p>
            <a:pPr>
              <a:spcBef>
                <a:spcPts val="1200"/>
              </a:spcBef>
            </a:pPr>
            <a:r>
              <a:rPr lang="en-US" dirty="0"/>
              <a:t>All ZOV types except intra-household sharing</a:t>
            </a:r>
          </a:p>
          <a:p>
            <a:pPr>
              <a:spcBef>
                <a:spcPts val="1200"/>
              </a:spcBef>
            </a:pPr>
            <a:r>
              <a:rPr lang="en-US" dirty="0"/>
              <a:t>Generous increased capacity assumptions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Doubling of freeway capacity for 80% scenario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Tripling of freeway and 50% increase of arterial capacity for 100% scenario</a:t>
            </a:r>
          </a:p>
          <a:p>
            <a:pPr lvl="1">
              <a:spcBef>
                <a:spcPts val="1200"/>
              </a:spcBef>
            </a:pPr>
            <a:endParaRPr lang="en-US" dirty="0"/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32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BURLINGTON, VT </a:t>
            </a:r>
            <a:br>
              <a:rPr lang="en-US" dirty="0"/>
            </a:br>
            <a:r>
              <a:rPr lang="en-US" dirty="0"/>
              <a:t>Scenario Assumptions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A0C31E-ABBC-4522-B267-A41098A07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9" y="1926088"/>
            <a:ext cx="3956361" cy="3655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986BC0-C2A2-4059-97D4-3D02B9596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054" y="274638"/>
            <a:ext cx="3846162" cy="5500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2F9ABA-BD5B-4F58-8B65-05B67D96766B}"/>
              </a:ext>
            </a:extLst>
          </p:cNvPr>
          <p:cNvSpPr txBox="1"/>
          <p:nvPr/>
        </p:nvSpPr>
        <p:spPr>
          <a:xfrm>
            <a:off x="3305244" y="5775012"/>
            <a:ext cx="261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Pay Parking TAZ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D525C-F9D2-4212-97F8-CA240EF05CF3}"/>
              </a:ext>
            </a:extLst>
          </p:cNvPr>
          <p:cNvSpPr txBox="1"/>
          <p:nvPr/>
        </p:nvSpPr>
        <p:spPr>
          <a:xfrm>
            <a:off x="7178528" y="5775012"/>
            <a:ext cx="261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Depot TAZ</a:t>
            </a:r>
          </a:p>
        </p:txBody>
      </p:sp>
    </p:spTree>
    <p:extLst>
      <p:ext uri="{BB962C8B-B14F-4D97-AF65-F5344CB8AC3E}">
        <p14:creationId xmlns:p14="http://schemas.microsoft.com/office/powerpoint/2010/main" val="2594672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BURLINGTON, VT </a:t>
            </a:r>
            <a:br>
              <a:rPr lang="en-US" dirty="0"/>
            </a:br>
            <a:r>
              <a:rPr lang="en-US" dirty="0"/>
              <a:t>Scenario 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3337B7-32C3-4CB1-B490-77D7DB9778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06" y="1235369"/>
            <a:ext cx="6793423" cy="5082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532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DF9A5E-ECCD-490A-B396-D82A88B66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1430" y="2927902"/>
            <a:ext cx="6481857" cy="1002195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355555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Parting Thoughts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694" y="1396011"/>
            <a:ext cx="10617606" cy="4995620"/>
          </a:xfrm>
        </p:spPr>
        <p:txBody>
          <a:bodyPr/>
          <a:lstStyle/>
          <a:p>
            <a:r>
              <a:rPr lang="en-US" dirty="0"/>
              <a:t>Trip-based models can be enhanced to capture almost (but not) all dimensions of uncertainty about CAVs</a:t>
            </a:r>
          </a:p>
          <a:p>
            <a:pPr lvl="1"/>
            <a:r>
              <a:rPr lang="en-US" dirty="0"/>
              <a:t>Add adjustments to all steps</a:t>
            </a:r>
          </a:p>
          <a:p>
            <a:pPr lvl="1"/>
            <a:r>
              <a:rPr lang="en-US" dirty="0"/>
              <a:t>Add taxi/TNC mode</a:t>
            </a:r>
          </a:p>
          <a:p>
            <a:pPr lvl="1"/>
            <a:r>
              <a:rPr lang="en-US" dirty="0"/>
              <a:t>Add special ZOV components </a:t>
            </a:r>
          </a:p>
          <a:p>
            <a:r>
              <a:rPr lang="en-US" dirty="0"/>
              <a:t>They can NOT tell us what will happen</a:t>
            </a:r>
          </a:p>
          <a:p>
            <a:r>
              <a:rPr lang="en-US" dirty="0"/>
              <a:t>They CAN help us understand </a:t>
            </a:r>
          </a:p>
          <a:p>
            <a:pPr lvl="1"/>
            <a:r>
              <a:rPr lang="en-US" dirty="0"/>
              <a:t>the range of possible futures</a:t>
            </a:r>
          </a:p>
          <a:p>
            <a:pPr lvl="1"/>
            <a:r>
              <a:rPr lang="en-US" dirty="0"/>
              <a:t>the relative importance of different factors</a:t>
            </a:r>
          </a:p>
          <a:p>
            <a:pPr lvl="1"/>
            <a:r>
              <a:rPr lang="en-US" dirty="0"/>
              <a:t>the robustness of policies / investments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08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1B5E928-6F10-5445-85EC-41B5653BF34F}"/>
              </a:ext>
            </a:extLst>
          </p:cNvPr>
          <p:cNvSpPr txBox="1">
            <a:spLocks/>
          </p:cNvSpPr>
          <p:nvPr/>
        </p:nvSpPr>
        <p:spPr>
          <a:xfrm>
            <a:off x="5118400" y="4869450"/>
            <a:ext cx="5883627" cy="2852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VINCE BERNARDIN, PHD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08197D-73EA-DF46-B768-DC0E822A5922}"/>
              </a:ext>
            </a:extLst>
          </p:cNvPr>
          <p:cNvSpPr txBox="1">
            <a:spLocks/>
          </p:cNvSpPr>
          <p:nvPr/>
        </p:nvSpPr>
        <p:spPr>
          <a:xfrm>
            <a:off x="5117694" y="5160519"/>
            <a:ext cx="5884333" cy="2224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DIRECTOR</a:t>
            </a:r>
            <a:endParaRPr lang="en-US" sz="14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6F3D001-449F-1740-8988-35024ED6243E}"/>
              </a:ext>
            </a:extLst>
          </p:cNvPr>
          <p:cNvSpPr txBox="1">
            <a:spLocks/>
          </p:cNvSpPr>
          <p:nvPr/>
        </p:nvSpPr>
        <p:spPr>
          <a:xfrm>
            <a:off x="5117694" y="5531385"/>
            <a:ext cx="5884333" cy="4600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/>
              <a:t>vince.bernardin@rsginc.com</a:t>
            </a:r>
            <a:br>
              <a:rPr lang="en-US" sz="1600" dirty="0"/>
            </a:br>
            <a:r>
              <a:rPr lang="en-US" sz="1600" dirty="0"/>
              <a:t>812.200.2351</a:t>
            </a:r>
          </a:p>
        </p:txBody>
      </p:sp>
    </p:spTree>
    <p:extLst>
      <p:ext uri="{BB962C8B-B14F-4D97-AF65-F5344CB8AC3E}">
        <p14:creationId xmlns:p14="http://schemas.microsoft.com/office/powerpoint/2010/main" val="408082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Jacksonville EMA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8929" y="1387665"/>
            <a:ext cx="10650946" cy="4995620"/>
          </a:xfrm>
        </p:spPr>
        <p:txBody>
          <a:bodyPr/>
          <a:lstStyle/>
          <a:p>
            <a:r>
              <a:rPr lang="en-US" dirty="0"/>
              <a:t>Combined ABM-DTA model</a:t>
            </a:r>
          </a:p>
          <a:p>
            <a:r>
              <a:rPr lang="en-US" dirty="0"/>
              <a:t>Factors explored </a:t>
            </a:r>
          </a:p>
          <a:p>
            <a:pPr lvl="1"/>
            <a:r>
              <a:rPr lang="en-US" dirty="0"/>
              <a:t>Level of AV ownership among households</a:t>
            </a:r>
          </a:p>
          <a:p>
            <a:pPr lvl="1"/>
            <a:r>
              <a:rPr lang="en-US" dirty="0"/>
              <a:t>Level of paid rideshare use and corresponding changes in auto ownership</a:t>
            </a:r>
          </a:p>
          <a:p>
            <a:pPr lvl="1"/>
            <a:r>
              <a:rPr lang="en-US" dirty="0"/>
              <a:t>Amount of dedicated lanes &amp; smart signals</a:t>
            </a:r>
          </a:p>
          <a:p>
            <a:pPr lvl="1"/>
            <a:r>
              <a:rPr lang="en-US" dirty="0"/>
              <a:t>Level of vehicle automation</a:t>
            </a:r>
          </a:p>
          <a:p>
            <a:r>
              <a:rPr lang="en-US" dirty="0"/>
              <a:t>Best case: no CAVs</a:t>
            </a:r>
          </a:p>
          <a:p>
            <a:r>
              <a:rPr lang="en-US" dirty="0"/>
              <a:t>Even without ZOVs, demand increases more than capacity</a:t>
            </a:r>
          </a:p>
          <a:p>
            <a:endParaRPr lang="en-US" dirty="0"/>
          </a:p>
        </p:txBody>
      </p:sp>
      <p:pic>
        <p:nvPicPr>
          <p:cNvPr id="4" name="Picture 3" descr="TMIP mark that includes word &quot;TMIP.&quot;" title="Logo">
            <a:extLst>
              <a:ext uri="{FF2B5EF4-FFF2-40B4-BE49-F238E27FC236}">
                <a16:creationId xmlns:a16="http://schemas.microsoft.com/office/drawing/2014/main" id="{E231EBFC-5900-4997-8350-2F762CB52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6395" y="677572"/>
            <a:ext cx="3465381" cy="96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995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DF9A5E-ECCD-490A-B396-D82A88B66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9010" y="2931667"/>
            <a:ext cx="6481857" cy="1002195"/>
          </a:xfrm>
        </p:spPr>
        <p:txBody>
          <a:bodyPr/>
          <a:lstStyle/>
          <a:p>
            <a:r>
              <a:rPr lang="en-US" dirty="0"/>
              <a:t>A Trip-Based Framework for CAVs</a:t>
            </a:r>
          </a:p>
        </p:txBody>
      </p:sp>
    </p:spTree>
    <p:extLst>
      <p:ext uri="{BB962C8B-B14F-4D97-AF65-F5344CB8AC3E}">
        <p14:creationId xmlns:p14="http://schemas.microsoft.com/office/powerpoint/2010/main" val="2912739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Michigan Statewide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6488" y="1389321"/>
            <a:ext cx="10634161" cy="4571709"/>
          </a:xfrm>
        </p:spPr>
        <p:txBody>
          <a:bodyPr/>
          <a:lstStyle/>
          <a:p>
            <a:r>
              <a:rPr lang="en-US" dirty="0"/>
              <a:t>One of the longest traditions of statewide modeling in the country since early 1970s</a:t>
            </a:r>
          </a:p>
          <a:p>
            <a:r>
              <a:rPr lang="en-US" dirty="0"/>
              <a:t>Last major update was mid 1990s</a:t>
            </a:r>
          </a:p>
          <a:p>
            <a:r>
              <a:rPr lang="en-US" dirty="0"/>
              <a:t>New model complete near the end of 2018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Data-driven approach using AirSage &amp; ATRI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Advanced trip-based passenger modeling</a:t>
            </a:r>
          </a:p>
          <a:p>
            <a:pPr lvl="2">
              <a:spcBef>
                <a:spcPts val="300"/>
              </a:spcBef>
            </a:pPr>
            <a:r>
              <a:rPr lang="en-US" sz="2000" dirty="0"/>
              <a:t>Linkage of HB &amp; NHB, LD and Visitor trips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Commodity-flow based freight modeling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Summer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236EB-A00B-4912-B472-7CF309B2F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408"/>
          <a:stretch/>
        </p:blipFill>
        <p:spPr>
          <a:xfrm rot="346937">
            <a:off x="8105960" y="2913998"/>
            <a:ext cx="3534190" cy="3323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2DDA8-0762-4E7D-8401-A633067EF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37" t="42674" b="5155"/>
          <a:stretch/>
        </p:blipFill>
        <p:spPr>
          <a:xfrm>
            <a:off x="8239127" y="4445959"/>
            <a:ext cx="1371646" cy="16690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D750F-90F7-4A69-AAED-063E5A2EA9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9127" y="62137"/>
            <a:ext cx="2388931" cy="132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CAVs in Michigan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156" y="1393414"/>
            <a:ext cx="8342578" cy="4370387"/>
          </a:xfrm>
        </p:spPr>
        <p:txBody>
          <a:bodyPr/>
          <a:lstStyle/>
          <a:p>
            <a:r>
              <a:rPr lang="en-US" dirty="0"/>
              <a:t>Home of the Auto Industry</a:t>
            </a:r>
          </a:p>
          <a:p>
            <a:pPr lvl="1"/>
            <a:r>
              <a:rPr lang="en-US" dirty="0"/>
              <a:t>All auto-makers actively </a:t>
            </a:r>
            <a:br>
              <a:rPr lang="en-US" dirty="0"/>
            </a:br>
            <a:r>
              <a:rPr lang="en-US" dirty="0"/>
              <a:t>investing in CAV technology</a:t>
            </a:r>
          </a:p>
          <a:p>
            <a:r>
              <a:rPr lang="en-US" dirty="0"/>
              <a:t>Public-Private Partnerships</a:t>
            </a:r>
          </a:p>
          <a:p>
            <a:pPr lvl="1"/>
            <a:r>
              <a:rPr lang="en-US" dirty="0"/>
              <a:t>Research rapidly moving into reality</a:t>
            </a:r>
          </a:p>
          <a:p>
            <a:pPr lvl="2"/>
            <a:r>
              <a:rPr lang="en-US" sz="2000" dirty="0"/>
              <a:t>U of M has been using autonomous shuttles for almost a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1FF2F-EA6D-4B37-A67A-DD74B89B9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281" y="3027839"/>
            <a:ext cx="1842615" cy="1824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FD085F-9364-4843-9424-4212E7C7F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284" y="4461303"/>
            <a:ext cx="2214028" cy="2006566"/>
          </a:xfrm>
          <a:prstGeom prst="rect">
            <a:avLst/>
          </a:prstGeom>
        </p:spPr>
      </p:pic>
      <p:pic>
        <p:nvPicPr>
          <p:cNvPr id="8" name="Picture 7" descr="A car driving on a city street&#10;&#10;Description generated with very high confidence">
            <a:extLst>
              <a:ext uri="{FF2B5EF4-FFF2-40B4-BE49-F238E27FC236}">
                <a16:creationId xmlns:a16="http://schemas.microsoft.com/office/drawing/2014/main" id="{E664F32F-BDE8-4811-A04D-AD764B34A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7" t="14435" r="6685" b="14051"/>
          <a:stretch/>
        </p:blipFill>
        <p:spPr>
          <a:xfrm>
            <a:off x="6319100" y="4460961"/>
            <a:ext cx="3410393" cy="2006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53B57-2AC5-4FD7-A6A7-1A9F622F5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717" y="773348"/>
            <a:ext cx="3232082" cy="215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45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CAVs in Trip-Based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3643" y="1398207"/>
            <a:ext cx="4560232" cy="4510383"/>
          </a:xfrm>
        </p:spPr>
        <p:txBody>
          <a:bodyPr/>
          <a:lstStyle/>
          <a:p>
            <a:r>
              <a:rPr lang="en-US" dirty="0"/>
              <a:t>Lots of off-model / manual analysis</a:t>
            </a:r>
          </a:p>
          <a:p>
            <a:r>
              <a:rPr lang="en-US" dirty="0"/>
              <a:t>Michigan statewide model</a:t>
            </a:r>
          </a:p>
          <a:p>
            <a:r>
              <a:rPr lang="en-US" dirty="0"/>
              <a:t>New factors / market segments + ZOV step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9063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716774-EE2C-439D-91CE-4D020037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240" y="2057423"/>
            <a:ext cx="5882410" cy="38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62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245B-2FCA-4EBE-B101-277998D7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4" y="274638"/>
            <a:ext cx="10792177" cy="96072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CAVs in Trip-Based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MPO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E412-FD2E-4E2E-8924-3B7F3CE22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3643" y="1411949"/>
            <a:ext cx="5023694" cy="437137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Lots of off-model / manual analysis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Adapted Michigan framework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Charleston, Charlottesville, &amp; Ann Arbor MPOs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A686AE-86CE-4FDC-8EB9-4224E9036ECE}"/>
              </a:ext>
            </a:extLst>
          </p:cNvPr>
          <p:cNvSpPr/>
          <p:nvPr/>
        </p:nvSpPr>
        <p:spPr>
          <a:xfrm>
            <a:off x="9062797" y="274639"/>
            <a:ext cx="2215560" cy="5294184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EXTERNAL AND </a:t>
            </a:r>
            <a:b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TRUCK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10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3B940E-8885-49A4-9A1C-FA62CBFFE987}"/>
              </a:ext>
            </a:extLst>
          </p:cNvPr>
          <p:cNvSpPr/>
          <p:nvPr/>
        </p:nvSpPr>
        <p:spPr>
          <a:xfrm>
            <a:off x="6673363" y="5714999"/>
            <a:ext cx="4604994" cy="983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ASSIGNMENT</a:t>
            </a:r>
            <a:endParaRPr lang="en-US" sz="11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Vehicle Only Lanes / Facilities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Passenger Car Equivalencies for </a:t>
            </a:r>
            <a:b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 Cars and Trucks in Mixed Traffic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E6089-4983-4F16-A01F-8921628676CB}"/>
              </a:ext>
            </a:extLst>
          </p:cNvPr>
          <p:cNvSpPr/>
          <p:nvPr/>
        </p:nvSpPr>
        <p:spPr>
          <a:xfrm>
            <a:off x="6673362" y="274638"/>
            <a:ext cx="2251255" cy="529522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RESIDENT INTERNAL PASSENGER TRIPS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6F0757-E4AC-4BFA-B645-6EC981D4AE1B}"/>
              </a:ext>
            </a:extLst>
          </p:cNvPr>
          <p:cNvSpPr/>
          <p:nvPr/>
        </p:nvSpPr>
        <p:spPr>
          <a:xfrm>
            <a:off x="6845441" y="843894"/>
            <a:ext cx="1967013" cy="8702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 OWNERSHIP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Overall Ownership Level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Split of Vehicles between CAV vs. Conventional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9A9699-4269-4822-8C31-7B8341FED506}"/>
              </a:ext>
            </a:extLst>
          </p:cNvPr>
          <p:cNvSpPr/>
          <p:nvPr/>
        </p:nvSpPr>
        <p:spPr>
          <a:xfrm>
            <a:off x="6839218" y="2518055"/>
            <a:ext cx="1967010" cy="644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DESTINATION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Lengths by CAV ownership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1E0B4D-1FC8-4F1D-9CAE-C9005AF2EE6A}"/>
              </a:ext>
            </a:extLst>
          </p:cNvPr>
          <p:cNvSpPr/>
          <p:nvPr/>
        </p:nvSpPr>
        <p:spPr>
          <a:xfrm>
            <a:off x="6845443" y="4110599"/>
            <a:ext cx="1967014" cy="12964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ZOV GENERATION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Family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Home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Free Parking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HH CAV to Circulate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Next Pickup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CAV to Depot</a:t>
            </a:r>
          </a:p>
          <a:p>
            <a:pPr marL="204111" indent="-204111" algn="ctr" defTabSz="326578">
              <a:lnSpc>
                <a:spcPct val="107000"/>
              </a:lnSpc>
              <a:spcAft>
                <a:spcPts val="571"/>
              </a:spcAft>
              <a:buFontTx/>
              <a:buChar char="-"/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4066FA-880F-4BDB-B86D-DC64C6D3A0D0}"/>
              </a:ext>
            </a:extLst>
          </p:cNvPr>
          <p:cNvSpPr/>
          <p:nvPr/>
        </p:nvSpPr>
        <p:spPr>
          <a:xfrm>
            <a:off x="9171439" y="1692290"/>
            <a:ext cx="2003584" cy="868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EE &amp; EI/IE Scaling Factors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 Scaling Factor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CBE5A9-7904-45F7-BDB0-E5BDEEFB242C}"/>
              </a:ext>
            </a:extLst>
          </p:cNvPr>
          <p:cNvSpPr/>
          <p:nvPr/>
        </p:nvSpPr>
        <p:spPr>
          <a:xfrm>
            <a:off x="6845444" y="1804622"/>
            <a:ext cx="1967010" cy="6229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INDUCED TRIPS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 Trip Rates by Seniors, Children, Autos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98A45B-15CF-4A5E-84EE-F812D45BBF94}"/>
              </a:ext>
            </a:extLst>
          </p:cNvPr>
          <p:cNvSpPr/>
          <p:nvPr/>
        </p:nvSpPr>
        <p:spPr>
          <a:xfrm>
            <a:off x="6839218" y="3253231"/>
            <a:ext cx="1967010" cy="766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 CHOICE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</a:t>
            </a:r>
            <a:r>
              <a:rPr lang="en-US" sz="11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MaaS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modes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CAV / Conv </a:t>
            </a:r>
            <a:r>
              <a:rPr lang="en-US" sz="11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Submodes</a:t>
            </a:r>
            <a:endParaRPr lang="en-US" sz="11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B4DAD7-2130-4045-B28F-5E7CC3F4C64A}"/>
              </a:ext>
            </a:extLst>
          </p:cNvPr>
          <p:cNvSpPr/>
          <p:nvPr/>
        </p:nvSpPr>
        <p:spPr>
          <a:xfrm>
            <a:off x="9171439" y="3640015"/>
            <a:ext cx="2003584" cy="6620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5314" tIns="32657" rIns="65314" bIns="326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326578">
              <a:lnSpc>
                <a:spcPct val="107000"/>
              </a:lnSpc>
            </a:pP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OF DAY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 Diurnal Distributions</a:t>
            </a:r>
          </a:p>
          <a:p>
            <a:pPr marL="204111" indent="-204111" defTabSz="326578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Trk</a:t>
            </a: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Diurnal Distributions</a:t>
            </a:r>
          </a:p>
          <a:p>
            <a:pPr algn="ctr" defTabSz="326578">
              <a:lnSpc>
                <a:spcPct val="107000"/>
              </a:lnSpc>
              <a:spcAft>
                <a:spcPts val="571"/>
              </a:spcAft>
            </a:pP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9843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Presentation">
  <a:themeElements>
    <a:clrScheme name="Custom 7">
      <a:dk1>
        <a:srgbClr val="48484A"/>
      </a:dk1>
      <a:lt1>
        <a:sysClr val="window" lastClr="FFFFFF"/>
      </a:lt1>
      <a:dk2>
        <a:srgbClr val="262626"/>
      </a:dk2>
      <a:lt2>
        <a:srgbClr val="F68B1F"/>
      </a:lt2>
      <a:accent1>
        <a:srgbClr val="006FA1"/>
      </a:accent1>
      <a:accent2>
        <a:srgbClr val="88CADE"/>
      </a:accent2>
      <a:accent3>
        <a:srgbClr val="65B360"/>
      </a:accent3>
      <a:accent4>
        <a:srgbClr val="FFC20E"/>
      </a:accent4>
      <a:accent5>
        <a:srgbClr val="514D85"/>
      </a:accent5>
      <a:accent6>
        <a:srgbClr val="BA1222"/>
      </a:accent6>
      <a:hlink>
        <a:srgbClr val="0000FF"/>
      </a:hlink>
      <a:folHlink>
        <a:srgbClr val="B1B3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Presentation.potx" id="{2282F849-DE3D-4F9B-9A95-78CD204BD376}" vid="{D2DCF89A-21CE-4BD2-9314-40B42567F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4c265f44-5553-4b88-8776-487c6beffe03">Power Point</Category>
    <Practice xmlns="4c265f44-5553-4b88-8776-487c6beffe03">CORP</Practic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322EC559C6C46AD7C246A9C6A9593" ma:contentTypeVersion="2" ma:contentTypeDescription="Create a new document." ma:contentTypeScope="" ma:versionID="061682bee5af2e260c657b88bc990285">
  <xsd:schema xmlns:xsd="http://www.w3.org/2001/XMLSchema" xmlns:xs="http://www.w3.org/2001/XMLSchema" xmlns:p="http://schemas.microsoft.com/office/2006/metadata/properties" xmlns:ns2="4c265f44-5553-4b88-8776-487c6beffe03" targetNamespace="http://schemas.microsoft.com/office/2006/metadata/properties" ma:root="true" ma:fieldsID="33922688dd6e6e7b2416fdbed92999c3" ns2:_="">
    <xsd:import namespace="4c265f44-5553-4b88-8776-487c6beffe03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Pract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65f44-5553-4b88-8776-487c6beffe03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default="Acoustics Output" ma:format="Dropdown" ma:internalName="Category">
      <xsd:simpleType>
        <xsd:restriction base="dms:Choice">
          <xsd:enumeration value="Acoustics Output"/>
          <xsd:enumeration value="AutoCAD"/>
          <xsd:enumeration value="Other"/>
          <xsd:enumeration value="Power Point"/>
          <xsd:enumeration value="Proposal and Report"/>
          <xsd:enumeration value="Questionnaire"/>
          <xsd:enumeration value="Resume"/>
          <xsd:enumeration value="Stationery"/>
          <xsd:enumeration value="Guidance Document"/>
          <xsd:enumeration value="Contracting"/>
          <xsd:enumeration value="Style Guide"/>
        </xsd:restriction>
      </xsd:simpleType>
    </xsd:element>
    <xsd:element name="Practice" ma:index="3" nillable="true" ma:displayName="Practice" ma:default="CORP" ma:format="Dropdown" ma:internalName="Practice">
      <xsd:simpleType>
        <xsd:restriction base="dms:Choice">
          <xsd:enumeration value="CORP"/>
          <xsd:enumeration value="MIS"/>
          <xsd:enumeration value="TAE"/>
          <xsd:enumeration value="TQM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3E702B-A4A8-49D1-8100-74D24C5D8E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B548D2-16E5-4D59-9228-B99A31CAF826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4c265f44-5553-4b88-8776-487c6beffe03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40E98A9-E628-4E13-8B71-8C8C7C7710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265f44-5553-4b88-8776-487c6beffe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</Template>
  <TotalTime>415</TotalTime>
  <Words>1788</Words>
  <Application>Microsoft Office PowerPoint</Application>
  <PresentationFormat>Widescreen</PresentationFormat>
  <Paragraphs>425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Cambria Math</vt:lpstr>
      <vt:lpstr>Lucida Grande</vt:lpstr>
      <vt:lpstr>Wingdings</vt:lpstr>
      <vt:lpstr>PowerPoint Presentation</vt:lpstr>
      <vt:lpstr>PowerPoint Presentation</vt:lpstr>
      <vt:lpstr>PowerPoint Presentation</vt:lpstr>
      <vt:lpstr>How can trip-based models be useful in planning for CAVs?</vt:lpstr>
      <vt:lpstr>Jacksonville EMA Study</vt:lpstr>
      <vt:lpstr>PowerPoint Presentation</vt:lpstr>
      <vt:lpstr>The New Michigan Statewide Model</vt:lpstr>
      <vt:lpstr>CAVs in Michigan</vt:lpstr>
      <vt:lpstr>CAVs in Trip-Based Models</vt:lpstr>
      <vt:lpstr>CAVs in Trip-Based  MPO Models</vt:lpstr>
      <vt:lpstr>Model Segmentation </vt:lpstr>
      <vt:lpstr>PowerPoint Presentation</vt:lpstr>
      <vt:lpstr>Auto Ownership</vt:lpstr>
      <vt:lpstr>PowerPoint Presentation</vt:lpstr>
      <vt:lpstr>Trip Generation</vt:lpstr>
      <vt:lpstr>PowerPoint Presentation</vt:lpstr>
      <vt:lpstr>Trip Distribution</vt:lpstr>
      <vt:lpstr>PowerPoint Presentation</vt:lpstr>
      <vt:lpstr>Mode Choice</vt:lpstr>
      <vt:lpstr>Mode Choice</vt:lpstr>
      <vt:lpstr>PowerPoint Presentation</vt:lpstr>
      <vt:lpstr>Long-Distance &amp; Trucks</vt:lpstr>
      <vt:lpstr>PowerPoint Presentation</vt:lpstr>
      <vt:lpstr>Deadheading / ZOVs</vt:lpstr>
      <vt:lpstr>Private CAV ZOV Modeling Methods</vt:lpstr>
      <vt:lpstr>Shared CAV ZOV Modeling Methods</vt:lpstr>
      <vt:lpstr>PowerPoint Presentation</vt:lpstr>
      <vt:lpstr>Assignment</vt:lpstr>
      <vt:lpstr>PowerPoint Presentation</vt:lpstr>
      <vt:lpstr>BURLINGTON, VT  Scenario Planning</vt:lpstr>
      <vt:lpstr>BURLINGTON, VT Scenario Assumptions</vt:lpstr>
      <vt:lpstr>BURLINGTON, VT  Scenario Assumptions</vt:lpstr>
      <vt:lpstr>BURLINGTON, VT  Scenario Results</vt:lpstr>
      <vt:lpstr>PowerPoint Presentation</vt:lpstr>
      <vt:lpstr>Parting Thoughts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Bernardin</dc:creator>
  <cp:lastModifiedBy>Vince Bernardin</cp:lastModifiedBy>
  <cp:revision>77</cp:revision>
  <dcterms:created xsi:type="dcterms:W3CDTF">2018-04-26T03:53:32Z</dcterms:created>
  <dcterms:modified xsi:type="dcterms:W3CDTF">2019-05-28T23:14:25Z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0x010100654322EC559C6C46AD7C246A9C6A9593</vt:lpwstr>
  </property>
</Properties>
</file>