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6" r:id="rId5"/>
    <p:sldId id="267" r:id="rId6"/>
    <p:sldId id="268" r:id="rId7"/>
    <p:sldId id="270" r:id="rId8"/>
    <p:sldId id="273" r:id="rId9"/>
    <p:sldId id="271" r:id="rId10"/>
    <p:sldId id="272" r:id="rId11"/>
    <p:sldId id="265" r:id="rId12"/>
  </p:sldIdLst>
  <p:sldSz cx="12192000" cy="6858000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SemiBold" panose="00000700000000000000" pitchFamily="2" charset="0"/>
      <p:bold r:id="rId19"/>
      <p:boldItalic r:id="rId2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37"/>
    <a:srgbClr val="FA544C"/>
    <a:srgbClr val="D9D9D6"/>
    <a:srgbClr val="1E242B"/>
    <a:srgbClr val="EEEBEA"/>
    <a:srgbClr val="D8E6F0"/>
    <a:srgbClr val="B3D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2" autoAdjust="0"/>
    <p:restoredTop sz="91803" autoAdjust="0"/>
  </p:normalViewPr>
  <p:slideViewPr>
    <p:cSldViewPr snapToGrid="0" snapToObjects="1" showGuides="1">
      <p:cViewPr varScale="1">
        <p:scale>
          <a:sx n="66" d="100"/>
          <a:sy n="66" d="100"/>
        </p:scale>
        <p:origin x="8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61" d="100"/>
          <a:sy n="161" d="100"/>
        </p:scale>
        <p:origin x="4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12493-3EF0-F140-9DE3-73B6E60D87D3}" type="datetimeFigureOut">
              <a:rPr lang="fr-FR" smtClean="0">
                <a:latin typeface="Montserrat" panose="00000500000000000000" pitchFamily="2" charset="0"/>
              </a:rPr>
              <a:t>02/06/2019</a:t>
            </a:fld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393B7-D41B-414F-B16D-BEE219EAF2BF}" type="slidenum">
              <a:rPr lang="fr-FR" smtClean="0">
                <a:latin typeface="Montserrat" panose="00000500000000000000" pitchFamily="2" charset="0"/>
              </a:rPr>
              <a:t>‹#›</a:t>
            </a:fld>
            <a:endParaRPr lang="fr-FR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95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pitchFamily="2" charset="0"/>
              </a:defRPr>
            </a:lvl1pPr>
          </a:lstStyle>
          <a:p>
            <a:fld id="{6EABAEEB-E490-AF48-B0D1-7B00A0A50865}" type="datetimeFigureOut">
              <a:rPr lang="en-CA" smtClean="0"/>
              <a:pPr/>
              <a:t>02/06/2019</a:t>
            </a:fld>
            <a:endParaRPr lang="en-CA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>
              <a:latin typeface="Montserrat" panose="00000500000000000000" pitchFamily="2" charset="0"/>
            </a:endParaRPr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dirty="0" err="1"/>
              <a:t>Cliquez</a:t>
            </a:r>
            <a:r>
              <a:rPr lang="en-CA" dirty="0"/>
              <a:t> pour modifier les styles du </a:t>
            </a:r>
            <a:r>
              <a:rPr lang="en-CA" dirty="0" err="1"/>
              <a:t>texte</a:t>
            </a:r>
            <a:r>
              <a:rPr lang="en-CA" dirty="0"/>
              <a:t> du masque</a:t>
            </a:r>
          </a:p>
          <a:p>
            <a:pPr lvl="1"/>
            <a:r>
              <a:rPr lang="en-CA" dirty="0" err="1"/>
              <a:t>Deuxième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2"/>
            <a:r>
              <a:rPr lang="en-CA" dirty="0" err="1"/>
              <a:t>Troisième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3"/>
            <a:r>
              <a:rPr lang="en-CA" dirty="0" err="1"/>
              <a:t>Quatrième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4"/>
            <a:r>
              <a:rPr lang="en-CA" dirty="0" err="1"/>
              <a:t>Cinquième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pitchFamily="2" charset="0"/>
              </a:defRPr>
            </a:lvl1pPr>
          </a:lstStyle>
          <a:p>
            <a:endParaRPr lang="en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pitchFamily="2" charset="0"/>
              </a:defRPr>
            </a:lvl1pPr>
          </a:lstStyle>
          <a:p>
            <a:fld id="{523C7FC6-2EB7-DC4F-9390-156888BAA8A2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999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>
              <a:latin typeface="Montserrat" panose="00000500000000000000" pitchFamily="2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7FC6-2EB7-DC4F-9390-156888BAA8A2}" type="slidenum">
              <a:rPr lang="en-CA" smtClean="0">
                <a:latin typeface="Montserrat" panose="00000500000000000000" pitchFamily="2" charset="0"/>
              </a:rPr>
              <a:t>8</a:t>
            </a:fld>
            <a:endParaRPr lang="en-CA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: Hero Red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3" y="0"/>
            <a:ext cx="5087937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04063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82035"/>
            <a:ext cx="5832475" cy="1889251"/>
          </a:xfrm>
        </p:spPr>
        <p:txBody>
          <a:bodyPr anchor="b">
            <a:normAutofit/>
          </a:bodyPr>
          <a:lstStyle>
            <a:lvl1pPr algn="l">
              <a:defRPr sz="2800" baseline="0"/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Section: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2019 Transportation Planning Applications Conference</a:t>
            </a:r>
            <a:endParaRPr lang="en-CA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/>
              <a:t>Insert section 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190662" y="0"/>
            <a:ext cx="900133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Project: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88" y="0"/>
            <a:ext cx="10488612" cy="6876364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2019 Transportation Planning Applications Conference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/>
              <a:t>Insert project title here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roject: 1 Photo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1703388" y="0"/>
            <a:ext cx="6805612" cy="6903695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2019 Transportation Planning Applications Conference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8580438" y="620713"/>
            <a:ext cx="3384550" cy="1152526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CA" dirty="0"/>
              <a:t>Insert project title here</a:t>
            </a:r>
            <a:br>
              <a:rPr lang="en-CA" dirty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8580438" y="1844675"/>
            <a:ext cx="3384549" cy="4358875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roject: 2 Photos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  5"/>
          <p:cNvSpPr>
            <a:spLocks noGrp="1"/>
          </p:cNvSpPr>
          <p:nvPr>
            <p:ph type="pic" sz="quarter" idx="15" hasCustomPrompt="1"/>
          </p:nvPr>
        </p:nvSpPr>
        <p:spPr>
          <a:xfrm>
            <a:off x="6794219" y="225425"/>
            <a:ext cx="5170769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2019 Transportation Planning Applications Conference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1930400" y="3281137"/>
            <a:ext cx="4597400" cy="754748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CA" dirty="0"/>
              <a:t>Insert project title here</a:t>
            </a:r>
            <a:br>
              <a:rPr lang="en-CA" dirty="0"/>
            </a:br>
            <a:endParaRPr lang="en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6" hasCustomPrompt="1"/>
          </p:nvPr>
        </p:nvSpPr>
        <p:spPr>
          <a:xfrm>
            <a:off x="1930400" y="4257675"/>
            <a:ext cx="4597400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7" hasCustomPrompt="1"/>
          </p:nvPr>
        </p:nvSpPr>
        <p:spPr>
          <a:xfrm>
            <a:off x="1703389" y="225425"/>
            <a:ext cx="5090830" cy="2771776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baseline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project image here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sz="quarter" idx="18" hasCustomPrompt="1"/>
          </p:nvPr>
        </p:nvSpPr>
        <p:spPr>
          <a:xfrm>
            <a:off x="7104063" y="4257675"/>
            <a:ext cx="4860925" cy="1945876"/>
          </a:xfrm>
        </p:spPr>
        <p:txBody>
          <a:bodyPr anchor="b">
            <a:normAutofit/>
          </a:bodyPr>
          <a:lstStyle>
            <a:lvl1pPr marL="0" indent="0">
              <a:buNone/>
              <a:defRPr sz="14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CA" dirty="0"/>
              <a:t>Insert project description here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794219" y="3254188"/>
            <a:ext cx="0" cy="2949363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/>
          <p:cNvSpPr>
            <a:spLocks noGrp="1"/>
          </p:cNvSpPr>
          <p:nvPr>
            <p:ph type="body" sz="quarter" idx="19" hasCustomPrompt="1"/>
          </p:nvPr>
        </p:nvSpPr>
        <p:spPr>
          <a:xfrm>
            <a:off x="7104063" y="3281363"/>
            <a:ext cx="4860925" cy="7540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  <a:t>Insert project title here</a:t>
            </a:r>
            <a:b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4337"/>
                </a:solidFill>
                <a:effectLst/>
                <a:uLnTx/>
                <a:uFillTx/>
                <a:latin typeface="Montserrat SemiBold" charset="0"/>
                <a:ea typeface="Montserrat SemiBold" charset="0"/>
                <a:cs typeface="Montserrat SemiBold" charset="0"/>
              </a:rPr>
            </a:br>
            <a:endParaRPr lang="en-CA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Content 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2019 Transportation Planning Applications Conference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9251950" cy="4356100"/>
          </a:xfrm>
        </p:spPr>
        <p:txBody>
          <a:bodyPr/>
          <a:lstStyle/>
          <a:p>
            <a:pPr lvl="0"/>
            <a:r>
              <a:rPr lang="en-CA" dirty="0" err="1"/>
              <a:t>Cliquez</a:t>
            </a:r>
            <a:r>
              <a:rPr lang="en-CA" dirty="0"/>
              <a:t> pour modifier les styles du </a:t>
            </a:r>
            <a:r>
              <a:rPr lang="en-CA" dirty="0" err="1"/>
              <a:t>texte</a:t>
            </a:r>
            <a:r>
              <a:rPr lang="en-CA" dirty="0"/>
              <a:t> du masque</a:t>
            </a:r>
          </a:p>
          <a:p>
            <a:pPr lvl="1"/>
            <a:r>
              <a:rPr lang="en-CA" dirty="0" err="1"/>
              <a:t>Deuxième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2"/>
            <a:r>
              <a:rPr lang="en-CA" dirty="0" err="1"/>
              <a:t>Troisième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3"/>
            <a:r>
              <a:rPr lang="en-CA" dirty="0" err="1"/>
              <a:t>Quatrième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4"/>
            <a:r>
              <a:rPr lang="en-CA" dirty="0" err="1"/>
              <a:t>Cinquième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Content 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703387" cy="6863984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2019 Transportation Planning Applications Conference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26D77-2960-1A4A-B5CA-B95B3484A03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3" name="Titre 12"/>
          <p:cNvSpPr>
            <a:spLocks noGrp="1"/>
          </p:cNvSpPr>
          <p:nvPr>
            <p:ph type="title" hasCustomPrompt="1"/>
          </p:nvPr>
        </p:nvSpPr>
        <p:spPr>
          <a:xfrm>
            <a:off x="2208214" y="620713"/>
            <a:ext cx="9251949" cy="1152526"/>
          </a:xfrm>
        </p:spPr>
        <p:txBody>
          <a:bodyPr/>
          <a:lstStyle/>
          <a:p>
            <a:r>
              <a:rPr lang="en-CA" dirty="0"/>
              <a:t>Insert slide title here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00" y="6203551"/>
            <a:ext cx="900111" cy="42902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08213" y="1844675"/>
            <a:ext cx="4319587" cy="4356100"/>
          </a:xfrm>
        </p:spPr>
        <p:txBody>
          <a:bodyPr/>
          <a:lstStyle/>
          <a:p>
            <a:pPr lvl="0"/>
            <a:r>
              <a:rPr lang="en-CA" dirty="0" err="1"/>
              <a:t>Cliquez</a:t>
            </a:r>
            <a:r>
              <a:rPr lang="en-CA" dirty="0"/>
              <a:t> pour modifier les styles du </a:t>
            </a:r>
            <a:r>
              <a:rPr lang="en-CA" dirty="0" err="1"/>
              <a:t>texte</a:t>
            </a:r>
            <a:r>
              <a:rPr lang="en-CA" dirty="0"/>
              <a:t> du masque</a:t>
            </a:r>
          </a:p>
          <a:p>
            <a:pPr lvl="1"/>
            <a:r>
              <a:rPr lang="en-CA" dirty="0" err="1"/>
              <a:t>Deuxième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2"/>
            <a:r>
              <a:rPr lang="en-CA" dirty="0" err="1"/>
              <a:t>Troisième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3"/>
            <a:r>
              <a:rPr lang="en-CA" dirty="0" err="1"/>
              <a:t>Quatrième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4"/>
            <a:r>
              <a:rPr lang="en-CA" dirty="0" err="1"/>
              <a:t>Cinquième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7104064" y="1844675"/>
            <a:ext cx="4356100" cy="4356100"/>
          </a:xfrm>
        </p:spPr>
        <p:txBody>
          <a:bodyPr/>
          <a:lstStyle/>
          <a:p>
            <a:pPr lvl="0"/>
            <a:r>
              <a:rPr lang="en-CA" dirty="0" err="1"/>
              <a:t>Cliquez</a:t>
            </a:r>
            <a:r>
              <a:rPr lang="en-CA" dirty="0"/>
              <a:t> pour modifier les styles du </a:t>
            </a:r>
            <a:r>
              <a:rPr lang="en-CA" dirty="0" err="1"/>
              <a:t>texte</a:t>
            </a:r>
            <a:r>
              <a:rPr lang="en-CA" dirty="0"/>
              <a:t> du masque</a:t>
            </a:r>
          </a:p>
          <a:p>
            <a:pPr lvl="1"/>
            <a:r>
              <a:rPr lang="en-CA" dirty="0" err="1"/>
              <a:t>Deuxième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2"/>
            <a:r>
              <a:rPr lang="en-CA" dirty="0" err="1"/>
              <a:t>Troisième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3"/>
            <a:r>
              <a:rPr lang="en-CA" dirty="0" err="1"/>
              <a:t>Quatrième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4"/>
            <a:r>
              <a:rPr lang="en-CA" dirty="0" err="1"/>
              <a:t>Cinquième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</p:txBody>
      </p:sp>
      <p:cxnSp>
        <p:nvCxnSpPr>
          <p:cNvPr id="4" name="Connecteur droit 3"/>
          <p:cNvCxnSpPr>
            <a:stCxn id="13" idx="2"/>
          </p:cNvCxnSpPr>
          <p:nvPr userDrawn="1"/>
        </p:nvCxnSpPr>
        <p:spPr>
          <a:xfrm flipH="1">
            <a:off x="6790765" y="1773239"/>
            <a:ext cx="43424" cy="4427536"/>
          </a:xfrm>
          <a:prstGeom prst="line">
            <a:avLst/>
          </a:prstGeom>
          <a:ln>
            <a:solidFill>
              <a:srgbClr val="FF43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: Hero White logo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04063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2" hasCustomPrompt="1"/>
          </p:nvPr>
        </p:nvSpPr>
        <p:spPr>
          <a:xfrm>
            <a:off x="7104063" y="0"/>
            <a:ext cx="5087937" cy="6858000"/>
          </a:xfr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t">
            <a:normAutofit/>
          </a:bodyPr>
          <a:lstStyle>
            <a:lvl1pPr marL="0" indent="0" algn="l">
              <a:buNone/>
              <a:defRPr sz="100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168589"/>
            <a:ext cx="5832475" cy="1902698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995" y="2241550"/>
            <a:ext cx="5173385" cy="24603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: Hero Red logo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7104063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0" y="1047583"/>
            <a:ext cx="3270722" cy="584320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104063" y="0"/>
            <a:ext cx="5087938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-6093"/>
            <a:ext cx="3032425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7013" y="4689475"/>
            <a:ext cx="5832475" cy="1381811"/>
          </a:xfrm>
        </p:spPr>
        <p:txBody>
          <a:bodyPr anchor="b">
            <a:normAutofit/>
          </a:bodyPr>
          <a:lstStyle>
            <a:lvl1pPr algn="l">
              <a:defRPr sz="2800" baseline="0"/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7013" y="6071286"/>
            <a:ext cx="5832475" cy="557770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0" i="1" baseline="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087" y="2250830"/>
            <a:ext cx="5127644" cy="2438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: Red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703388" y="0"/>
            <a:ext cx="10488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7339" y="-6093"/>
            <a:ext cx="3032425" cy="59491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itle: Red Text + Sk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03388" y="0"/>
            <a:ext cx="10488611" cy="6875248"/>
          </a:xfrm>
          <a:prstGeom prst="rect">
            <a:avLst/>
          </a:prstGeom>
          <a:gradFill flip="none" rotWithShape="1">
            <a:gsLst>
              <a:gs pos="0">
                <a:srgbClr val="B3D6EC"/>
              </a:gs>
              <a:gs pos="25000">
                <a:srgbClr val="D8E6F0"/>
              </a:gs>
              <a:gs pos="8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"/>
          <a:stretch/>
        </p:blipFill>
        <p:spPr>
          <a:xfrm>
            <a:off x="1706148" y="1052513"/>
            <a:ext cx="3267962" cy="583827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22206"/>
          </a:xfrm>
        </p:spPr>
        <p:txBody>
          <a:bodyPr anchor="ctr">
            <a:normAutofit/>
          </a:bodyPr>
          <a:lstStyle>
            <a:lvl1pPr algn="ctr">
              <a:defRPr sz="5400" b="0" i="0"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itle: White Text +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703388" y="0"/>
            <a:ext cx="10488611" cy="6875248"/>
          </a:xfrm>
          <a:prstGeom prst="rect">
            <a:avLst/>
          </a:prstGeom>
          <a:solidFill>
            <a:srgbClr val="FF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4337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</a:t>
            </a:r>
            <a:br>
              <a:rPr lang="en-CA" dirty="0"/>
            </a:br>
            <a:r>
              <a:rPr lang="en-CA" dirty="0"/>
              <a:t>here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Title: White Text + Ima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5"/>
          <p:cNvSpPr>
            <a:spLocks noGrp="1"/>
          </p:cNvSpPr>
          <p:nvPr>
            <p:ph type="pic" sz="quarter" idx="11" hasCustomPrompt="1"/>
          </p:nvPr>
        </p:nvSpPr>
        <p:spPr>
          <a:xfrm>
            <a:off x="1703388" y="0"/>
            <a:ext cx="10488612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208213" y="620713"/>
            <a:ext cx="9251950" cy="5038682"/>
          </a:xfrm>
        </p:spPr>
        <p:txBody>
          <a:bodyPr anchor="ctr">
            <a:normAutofit/>
          </a:bodyPr>
          <a:lstStyle>
            <a:lvl1pPr algn="ctr">
              <a:defRPr sz="5400" b="0" i="0" baseline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CA" dirty="0"/>
              <a:t>Insert presentation title here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227013" y="225426"/>
            <a:ext cx="1404937" cy="3238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CA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224216" y="5651157"/>
            <a:ext cx="9242854" cy="541294"/>
          </a:xfrm>
        </p:spPr>
        <p:txBody>
          <a:bodyPr anchor="b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Insert sub-title here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ection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2019 Transportation Planning Applications Conference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3" y="0"/>
            <a:ext cx="5832475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Insert section title here</a:t>
            </a:r>
          </a:p>
        </p:txBody>
      </p:sp>
      <p:sp>
        <p:nvSpPr>
          <p:cNvPr id="14" name="Espace réservé pour une image  5"/>
          <p:cNvSpPr>
            <a:spLocks noGrp="1"/>
          </p:cNvSpPr>
          <p:nvPr>
            <p:ph type="pic" sz="quarter" idx="14" hasCustomPrompt="1"/>
          </p:nvPr>
        </p:nvSpPr>
        <p:spPr>
          <a:xfrm>
            <a:off x="9010651" y="0"/>
            <a:ext cx="3181349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413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Section: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27013" y="225425"/>
            <a:ext cx="1404937" cy="7556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2019 Transportation Planning Applications Conference</a:t>
            </a:r>
            <a:endParaRPr lang="en-CA" dirty="0"/>
          </a:p>
        </p:txBody>
      </p:sp>
      <p:sp>
        <p:nvSpPr>
          <p:cNvPr id="10" name="Espace réservé pour une image  5"/>
          <p:cNvSpPr>
            <a:spLocks noGrp="1"/>
          </p:cNvSpPr>
          <p:nvPr>
            <p:ph type="pic" sz="quarter" idx="13" hasCustomPrompt="1"/>
          </p:nvPr>
        </p:nvSpPr>
        <p:spPr>
          <a:xfrm>
            <a:off x="3179763" y="0"/>
            <a:ext cx="9012237" cy="6858000"/>
          </a:xfrm>
          <a:gradFill>
            <a:gsLst>
              <a:gs pos="0">
                <a:srgbClr val="B3D6EC"/>
              </a:gs>
              <a:gs pos="39000">
                <a:srgbClr val="D8E6F0"/>
              </a:gs>
              <a:gs pos="100000">
                <a:schemeClr val="bg1"/>
              </a:gs>
            </a:gsLst>
            <a:path path="circle">
              <a:fillToRect r="100000" b="100000"/>
            </a:path>
          </a:gradFill>
        </p:spPr>
        <p:txBody>
          <a:bodyPr vert="horz" lIns="91440" tIns="45720" rIns="91440" bIns="45720" rtlCol="0" anchor="t">
            <a:normAutofit/>
          </a:bodyPr>
          <a:lstStyle>
            <a:lvl1pPr>
              <a:defRPr lang="fr-FR" sz="10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CA" dirty="0"/>
              <a:t>Insert hero image here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227013" y="1052513"/>
            <a:ext cx="2376487" cy="3132137"/>
          </a:xfrm>
        </p:spPr>
        <p:txBody>
          <a:bodyPr/>
          <a:lstStyle/>
          <a:p>
            <a:r>
              <a:rPr lang="en-CA" dirty="0"/>
              <a:t>Insert section title here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9575" y="0"/>
            <a:ext cx="3032425" cy="5949194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1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03388" y="2231048"/>
            <a:ext cx="9756775" cy="3969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err="1"/>
              <a:t>Cliquez</a:t>
            </a:r>
            <a:r>
              <a:rPr lang="en-CA" dirty="0"/>
              <a:t> pour modifier les styles du </a:t>
            </a:r>
            <a:r>
              <a:rPr lang="en-CA" dirty="0" err="1"/>
              <a:t>texte</a:t>
            </a:r>
            <a:r>
              <a:rPr lang="en-CA" dirty="0"/>
              <a:t> du masque</a:t>
            </a:r>
          </a:p>
          <a:p>
            <a:pPr lvl="1"/>
            <a:r>
              <a:rPr lang="en-CA" dirty="0" err="1"/>
              <a:t>Deuxième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2"/>
            <a:r>
              <a:rPr lang="en-CA" dirty="0" err="1"/>
              <a:t>Troisième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3"/>
            <a:r>
              <a:rPr lang="en-CA" dirty="0" err="1"/>
              <a:t>Quatrième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  <a:p>
            <a:pPr lvl="4"/>
            <a:r>
              <a:rPr lang="en-CA" dirty="0" err="1"/>
              <a:t>Cinquième</a:t>
            </a:r>
            <a:r>
              <a:rPr lang="en-CA" dirty="0"/>
              <a:t> </a:t>
            </a:r>
            <a:r>
              <a:rPr lang="en-CA" dirty="0" err="1"/>
              <a:t>niveau</a:t>
            </a:r>
            <a:endParaRPr lang="en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27014" y="3465513"/>
            <a:ext cx="1404936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52326D77-2960-1A4A-B5CA-B95B3484A035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>
          <a:xfrm>
            <a:off x="227014" y="225425"/>
            <a:ext cx="1326016" cy="75564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r>
              <a:rPr lang="en-US"/>
              <a:t>2019 Transportation Planning Applications Conference</a:t>
            </a:r>
            <a:endParaRPr lang="en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023" y="6202800"/>
            <a:ext cx="900111" cy="429024"/>
          </a:xfrm>
          <a:prstGeom prst="rect">
            <a:avLst/>
          </a:prstGeom>
        </p:spPr>
      </p:pic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1703388" y="620713"/>
            <a:ext cx="9756775" cy="11525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19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9" r:id="rId4"/>
    <p:sldLayoutId id="2147483658" r:id="rId5"/>
    <p:sldLayoutId id="2147483666" r:id="rId6"/>
    <p:sldLayoutId id="2147483661" r:id="rId7"/>
    <p:sldLayoutId id="2147483649" r:id="rId8"/>
    <p:sldLayoutId id="2147483664" r:id="rId9"/>
    <p:sldLayoutId id="2147483662" r:id="rId10"/>
    <p:sldLayoutId id="2147483663" r:id="rId11"/>
    <p:sldLayoutId id="2147483665" r:id="rId12"/>
    <p:sldLayoutId id="2147483668" r:id="rId13"/>
    <p:sldLayoutId id="2147483650" r:id="rId14"/>
    <p:sldLayoutId id="2147483660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FF4337"/>
          </a:solidFill>
          <a:latin typeface="Montserrat SemiBold" charset="0"/>
          <a:ea typeface="Montserrat SemiBold" charset="0"/>
          <a:cs typeface="Montserrat SemiBold" charset="0"/>
        </a:defRPr>
      </a:lvl1pPr>
    </p:titleStyle>
    <p:bodyStyle>
      <a:lvl1pPr marL="403225" indent="-403225" algn="l" defTabSz="914400" rtl="0" eaLnBrk="1" latinLnBrk="0" hangingPunct="1">
        <a:lnSpc>
          <a:spcPct val="90000"/>
        </a:lnSpc>
        <a:spcBef>
          <a:spcPts val="1000"/>
        </a:spcBef>
        <a:buFont typeface=".HelveticaNeueDeskInterface-Regular" charset="0"/>
        <a:buChar char="—"/>
        <a:tabLst/>
        <a:defRPr sz="240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tabLst/>
        <a:defRPr sz="2000" b="0" i="1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HelveticaNeueDeskInterface-Regular" charset="0"/>
        <a:buChar char="—"/>
        <a:defRPr sz="1600" b="0" i="0" kern="1200">
          <a:solidFill>
            <a:srgbClr val="1E242B"/>
          </a:solidFill>
          <a:latin typeface="Montserrat" panose="00000500000000000000" pitchFamily="2" charset="0"/>
          <a:ea typeface="Montserrat" panose="00000500000000000000" pitchFamily="2" charset="0"/>
          <a:cs typeface="Montserrat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pos="3863">
          <p15:clr>
            <a:srgbClr val="F26B43"/>
          </p15:clr>
        </p15:guide>
        <p15:guide id="4" pos="3817">
          <p15:clr>
            <a:srgbClr val="F26B43"/>
          </p15:clr>
        </p15:guide>
        <p15:guide id="5" pos="415">
          <p15:clr>
            <a:srgbClr val="F26B43"/>
          </p15:clr>
        </p15:guide>
        <p15:guide id="6" pos="710">
          <p15:clr>
            <a:srgbClr val="F26B43"/>
          </p15:clr>
        </p15:guide>
        <p15:guide id="7" pos="756">
          <p15:clr>
            <a:srgbClr val="F26B43"/>
          </p15:clr>
        </p15:guide>
        <p15:guide id="8" pos="461">
          <p15:clr>
            <a:srgbClr val="F26B43"/>
          </p15:clr>
        </p15:guide>
        <p15:guide id="9" pos="1028">
          <p15:clr>
            <a:srgbClr val="F26B43"/>
          </p15:clr>
        </p15:guide>
        <p15:guide id="10" pos="1073">
          <p15:clr>
            <a:srgbClr val="F26B43"/>
          </p15:clr>
        </p15:guide>
        <p15:guide id="11" pos="1345">
          <p15:clr>
            <a:srgbClr val="F26B43"/>
          </p15:clr>
        </p15:guide>
        <p15:guide id="12" pos="1391">
          <p15:clr>
            <a:srgbClr val="F26B43"/>
          </p15:clr>
        </p15:guide>
        <p15:guide id="13" pos="1640">
          <p15:clr>
            <a:srgbClr val="F26B43"/>
          </p15:clr>
        </p15:guide>
        <p15:guide id="14" pos="1685">
          <p15:clr>
            <a:srgbClr val="F26B43"/>
          </p15:clr>
        </p15:guide>
        <p15:guide id="15" pos="1958">
          <p15:clr>
            <a:srgbClr val="F26B43"/>
          </p15:clr>
        </p15:guide>
        <p15:guide id="16" pos="2003">
          <p15:clr>
            <a:srgbClr val="F26B43"/>
          </p15:clr>
        </p15:guide>
        <p15:guide id="17" pos="2275">
          <p15:clr>
            <a:srgbClr val="F26B43"/>
          </p15:clr>
        </p15:guide>
        <p15:guide id="18" pos="2320">
          <p15:clr>
            <a:srgbClr val="F26B43"/>
          </p15:clr>
        </p15:guide>
        <p15:guide id="19" pos="2570">
          <p15:clr>
            <a:srgbClr val="F26B43"/>
          </p15:clr>
        </p15:guide>
        <p15:guide id="20" pos="2615">
          <p15:clr>
            <a:srgbClr val="F26B43"/>
          </p15:clr>
        </p15:guide>
        <p15:guide id="21" pos="2865">
          <p15:clr>
            <a:srgbClr val="F26B43"/>
          </p15:clr>
        </p15:guide>
        <p15:guide id="22" pos="2933">
          <p15:clr>
            <a:srgbClr val="F26B43"/>
          </p15:clr>
        </p15:guide>
        <p15:guide id="23" pos="3205">
          <p15:clr>
            <a:srgbClr val="F26B43"/>
          </p15:clr>
        </p15:guide>
        <p15:guide id="24" pos="3250">
          <p15:clr>
            <a:srgbClr val="F26B43"/>
          </p15:clr>
        </p15:guide>
        <p15:guide id="25" pos="3500">
          <p15:clr>
            <a:srgbClr val="F26B43"/>
          </p15:clr>
        </p15:guide>
        <p15:guide id="26" pos="3545">
          <p15:clr>
            <a:srgbClr val="F26B43"/>
          </p15:clr>
        </p15:guide>
        <p15:guide id="27" pos="4112">
          <p15:clr>
            <a:srgbClr val="F26B43"/>
          </p15:clr>
        </p15:guide>
        <p15:guide id="28" pos="4158">
          <p15:clr>
            <a:srgbClr val="F26B43"/>
          </p15:clr>
        </p15:guide>
        <p15:guide id="29" pos="4430">
          <p15:clr>
            <a:srgbClr val="F26B43"/>
          </p15:clr>
        </p15:guide>
        <p15:guide id="30" pos="4475">
          <p15:clr>
            <a:srgbClr val="F26B43"/>
          </p15:clr>
        </p15:guide>
        <p15:guide id="31" pos="4747">
          <p15:clr>
            <a:srgbClr val="F26B43"/>
          </p15:clr>
        </p15:guide>
        <p15:guide id="32" pos="4793">
          <p15:clr>
            <a:srgbClr val="F26B43"/>
          </p15:clr>
        </p15:guide>
        <p15:guide id="33" pos="5042">
          <p15:clr>
            <a:srgbClr val="F26B43"/>
          </p15:clr>
        </p15:guide>
        <p15:guide id="34" pos="5087">
          <p15:clr>
            <a:srgbClr val="F26B43"/>
          </p15:clr>
        </p15:guide>
        <p15:guide id="35" pos="5360">
          <p15:clr>
            <a:srgbClr val="F26B43"/>
          </p15:clr>
        </p15:guide>
        <p15:guide id="36" pos="5677">
          <p15:clr>
            <a:srgbClr val="F26B43"/>
          </p15:clr>
        </p15:guide>
        <p15:guide id="37" pos="5722">
          <p15:clr>
            <a:srgbClr val="F26B43"/>
          </p15:clr>
        </p15:guide>
        <p15:guide id="38" pos="5405">
          <p15:clr>
            <a:srgbClr val="F26B43"/>
          </p15:clr>
        </p15:guide>
        <p15:guide id="39" pos="5972">
          <p15:clr>
            <a:srgbClr val="F26B43"/>
          </p15:clr>
        </p15:guide>
        <p15:guide id="40" pos="6017">
          <p15:clr>
            <a:srgbClr val="F26B43"/>
          </p15:clr>
        </p15:guide>
        <p15:guide id="41" pos="6289">
          <p15:clr>
            <a:srgbClr val="F26B43"/>
          </p15:clr>
        </p15:guide>
        <p15:guide id="42" pos="6335">
          <p15:clr>
            <a:srgbClr val="F26B43"/>
          </p15:clr>
        </p15:guide>
        <p15:guide id="43" pos="6607">
          <p15:clr>
            <a:srgbClr val="F26B43"/>
          </p15:clr>
        </p15:guide>
        <p15:guide id="44" pos="6652">
          <p15:clr>
            <a:srgbClr val="F26B43"/>
          </p15:clr>
        </p15:guide>
        <p15:guide id="45" pos="6902">
          <p15:clr>
            <a:srgbClr val="F26B43"/>
          </p15:clr>
        </p15:guide>
        <p15:guide id="46" pos="6947">
          <p15:clr>
            <a:srgbClr val="F26B43"/>
          </p15:clr>
        </p15:guide>
        <p15:guide id="47" pos="7219">
          <p15:clr>
            <a:srgbClr val="F26B43"/>
          </p15:clr>
        </p15:guide>
        <p15:guide id="48" pos="7265">
          <p15:clr>
            <a:srgbClr val="F26B43"/>
          </p15:clr>
        </p15:guide>
        <p15:guide id="49" orient="horz" pos="142">
          <p15:clr>
            <a:srgbClr val="F26B43"/>
          </p15:clr>
        </p15:guide>
        <p15:guide id="50" orient="horz" pos="346">
          <p15:clr>
            <a:srgbClr val="F26B43"/>
          </p15:clr>
        </p15:guide>
        <p15:guide id="51" orient="horz" pos="391">
          <p15:clr>
            <a:srgbClr val="F26B43"/>
          </p15:clr>
        </p15:guide>
        <p15:guide id="52" orient="horz" pos="618">
          <p15:clr>
            <a:srgbClr val="F26B43"/>
          </p15:clr>
        </p15:guide>
        <p15:guide id="53" orient="horz" pos="663">
          <p15:clr>
            <a:srgbClr val="F26B43"/>
          </p15:clr>
        </p15:guide>
        <p15:guide id="54" orient="horz" pos="867">
          <p15:clr>
            <a:srgbClr val="F26B43"/>
          </p15:clr>
        </p15:guide>
        <p15:guide id="55" orient="horz" pos="913">
          <p15:clr>
            <a:srgbClr val="F26B43"/>
          </p15:clr>
        </p15:guide>
        <p15:guide id="56" orient="horz" pos="1117">
          <p15:clr>
            <a:srgbClr val="F26B43"/>
          </p15:clr>
        </p15:guide>
        <p15:guide id="57" orient="horz" pos="1162">
          <p15:clr>
            <a:srgbClr val="F26B43"/>
          </p15:clr>
        </p15:guide>
        <p15:guide id="58" orient="horz" pos="1366">
          <p15:clr>
            <a:srgbClr val="F26B43"/>
          </p15:clr>
        </p15:guide>
        <p15:guide id="59" orient="horz" pos="1412">
          <p15:clr>
            <a:srgbClr val="F26B43"/>
          </p15:clr>
        </p15:guide>
        <p15:guide id="60" orient="horz" pos="1616">
          <p15:clr>
            <a:srgbClr val="F26B43"/>
          </p15:clr>
        </p15:guide>
        <p15:guide id="61" orient="horz" pos="1684">
          <p15:clr>
            <a:srgbClr val="F26B43"/>
          </p15:clr>
        </p15:guide>
        <p15:guide id="62" orient="horz" pos="1888">
          <p15:clr>
            <a:srgbClr val="F26B43"/>
          </p15:clr>
        </p15:guide>
        <p15:guide id="63" orient="horz" pos="1933">
          <p15:clr>
            <a:srgbClr val="F26B43"/>
          </p15:clr>
        </p15:guide>
        <p15:guide id="64" orient="horz" pos="2137">
          <p15:clr>
            <a:srgbClr val="F26B43"/>
          </p15:clr>
        </p15:guide>
        <p15:guide id="65" orient="horz" pos="2183">
          <p15:clr>
            <a:srgbClr val="F26B43"/>
          </p15:clr>
        </p15:guide>
        <p15:guide id="66" orient="horz" pos="2387">
          <p15:clr>
            <a:srgbClr val="F26B43"/>
          </p15:clr>
        </p15:guide>
        <p15:guide id="67" orient="horz" pos="2432">
          <p15:clr>
            <a:srgbClr val="F26B43"/>
          </p15:clr>
        </p15:guide>
        <p15:guide id="68" orient="horz" pos="2636">
          <p15:clr>
            <a:srgbClr val="F26B43"/>
          </p15:clr>
        </p15:guide>
        <p15:guide id="69" orient="horz" pos="2682">
          <p15:clr>
            <a:srgbClr val="F26B43"/>
          </p15:clr>
        </p15:guide>
        <p15:guide id="70" orient="horz" pos="2908">
          <p15:clr>
            <a:srgbClr val="F26B43"/>
          </p15:clr>
        </p15:guide>
        <p15:guide id="71" orient="horz" pos="2954">
          <p15:clr>
            <a:srgbClr val="F26B43"/>
          </p15:clr>
        </p15:guide>
        <p15:guide id="72" orient="horz" pos="3158">
          <p15:clr>
            <a:srgbClr val="F26B43"/>
          </p15:clr>
        </p15:guide>
        <p15:guide id="73" orient="horz" pos="3203">
          <p15:clr>
            <a:srgbClr val="F26B43"/>
          </p15:clr>
        </p15:guide>
        <p15:guide id="74" orient="horz" pos="3407">
          <p15:clr>
            <a:srgbClr val="F26B43"/>
          </p15:clr>
        </p15:guide>
        <p15:guide id="75" orient="horz" pos="3453">
          <p15:clr>
            <a:srgbClr val="F26B43"/>
          </p15:clr>
        </p15:guide>
        <p15:guide id="76" orient="horz" pos="3657">
          <p15:clr>
            <a:srgbClr val="F26B43"/>
          </p15:clr>
        </p15:guide>
        <p15:guide id="77" orient="horz" pos="3702">
          <p15:clr>
            <a:srgbClr val="F26B43"/>
          </p15:clr>
        </p15:guide>
        <p15:guide id="78" orient="horz" pos="3906">
          <p15:clr>
            <a:srgbClr val="F26B43"/>
          </p15:clr>
        </p15:guide>
        <p15:guide id="79" orient="horz" pos="3952">
          <p15:clr>
            <a:srgbClr val="F26B43"/>
          </p15:clr>
        </p15:guide>
        <p15:guide id="80" orient="horz" pos="41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sp-sag/onboard_survey_visualization_too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21" b="121"/>
          <a:stretch>
            <a:fillRect/>
          </a:stretch>
        </p:blipFill>
        <p:spPr>
          <a:xfrm>
            <a:off x="1703388" y="0"/>
            <a:ext cx="10488612" cy="6858000"/>
          </a:xfrm>
          <a:solidFill>
            <a:schemeClr val="bg1">
              <a:lumMod val="85000"/>
            </a:schemeClr>
          </a:solidFill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26821" y="1483857"/>
            <a:ext cx="9519330" cy="4270933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Is this really where you are going?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03388" y="3843086"/>
            <a:ext cx="9375524" cy="1112451"/>
          </a:xfrm>
        </p:spPr>
        <p:txBody>
          <a:bodyPr>
            <a:noAutofit/>
          </a:bodyPr>
          <a:lstStyle/>
          <a:p>
            <a:r>
              <a:rPr lang="en-US" sz="3200" dirty="0"/>
              <a:t>An Open-Source Tool to Visualize and Validate On-Board Survey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02287" y="5185405"/>
            <a:ext cx="42197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Jingyan (Dora) Wu</a:t>
            </a:r>
          </a:p>
          <a:p>
            <a:pPr algn="r"/>
            <a:r>
              <a:rPr lang="en-US" sz="1600" dirty="0"/>
              <a:t>Data Scientist III</a:t>
            </a:r>
          </a:p>
          <a:p>
            <a:pPr algn="r"/>
            <a:r>
              <a:rPr lang="en-US" sz="1600" dirty="0"/>
              <a:t>Systems Analysis Group</a:t>
            </a:r>
          </a:p>
          <a:p>
            <a:pPr algn="r"/>
            <a:r>
              <a:rPr lang="en-US" sz="1600" dirty="0">
                <a:solidFill>
                  <a:schemeClr val="tx2"/>
                </a:solidFill>
              </a:rPr>
              <a:t>WSP USA, Inc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559" y="424259"/>
            <a:ext cx="6330787" cy="2418503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23084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8" r="18"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Transportation Planning Applications Conference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4386" y="588283"/>
            <a:ext cx="9251949" cy="1152526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632310" y="1470512"/>
            <a:ext cx="3868056" cy="1455285"/>
            <a:chOff x="2632310" y="1470512"/>
            <a:chExt cx="3868056" cy="1455285"/>
          </a:xfrm>
        </p:grpSpPr>
        <p:sp>
          <p:nvSpPr>
            <p:cNvPr id="22" name="Freeform: Shape 21"/>
            <p:cNvSpPr/>
            <p:nvPr/>
          </p:nvSpPr>
          <p:spPr>
            <a:xfrm rot="3364373">
              <a:off x="5312233" y="2276507"/>
              <a:ext cx="690677" cy="607903"/>
            </a:xfrm>
            <a:custGeom>
              <a:avLst/>
              <a:gdLst>
                <a:gd name="connsiteX0" fmla="*/ 0 w 690676"/>
                <a:gd name="connsiteY0" fmla="*/ 121581 h 607903"/>
                <a:gd name="connsiteX1" fmla="*/ 386725 w 690676"/>
                <a:gd name="connsiteY1" fmla="*/ 121581 h 607903"/>
                <a:gd name="connsiteX2" fmla="*/ 386725 w 690676"/>
                <a:gd name="connsiteY2" fmla="*/ 0 h 607903"/>
                <a:gd name="connsiteX3" fmla="*/ 690676 w 690676"/>
                <a:gd name="connsiteY3" fmla="*/ 303952 h 607903"/>
                <a:gd name="connsiteX4" fmla="*/ 386725 w 690676"/>
                <a:gd name="connsiteY4" fmla="*/ 607903 h 607903"/>
                <a:gd name="connsiteX5" fmla="*/ 386725 w 690676"/>
                <a:gd name="connsiteY5" fmla="*/ 486322 h 607903"/>
                <a:gd name="connsiteX6" fmla="*/ 0 w 690676"/>
                <a:gd name="connsiteY6" fmla="*/ 486322 h 607903"/>
                <a:gd name="connsiteX7" fmla="*/ 0 w 690676"/>
                <a:gd name="connsiteY7" fmla="*/ 121581 h 60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0676" h="607903">
                  <a:moveTo>
                    <a:pt x="690676" y="486322"/>
                  </a:moveTo>
                  <a:lnTo>
                    <a:pt x="303951" y="486322"/>
                  </a:lnTo>
                  <a:lnTo>
                    <a:pt x="303951" y="607903"/>
                  </a:lnTo>
                  <a:lnTo>
                    <a:pt x="0" y="303951"/>
                  </a:lnTo>
                  <a:lnTo>
                    <a:pt x="303951" y="0"/>
                  </a:lnTo>
                  <a:lnTo>
                    <a:pt x="303951" y="121581"/>
                  </a:lnTo>
                  <a:lnTo>
                    <a:pt x="690676" y="121581"/>
                  </a:lnTo>
                  <a:lnTo>
                    <a:pt x="690676" y="486322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371" tIns="121580" rIns="0" bIns="121581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600" kern="1200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2632310" y="1470512"/>
              <a:ext cx="3868056" cy="686180"/>
            </a:xfrm>
            <a:custGeom>
              <a:avLst/>
              <a:gdLst>
                <a:gd name="connsiteX0" fmla="*/ 0 w 3868056"/>
                <a:gd name="connsiteY0" fmla="*/ 114366 h 686180"/>
                <a:gd name="connsiteX1" fmla="*/ 114366 w 3868056"/>
                <a:gd name="connsiteY1" fmla="*/ 0 h 686180"/>
                <a:gd name="connsiteX2" fmla="*/ 3753690 w 3868056"/>
                <a:gd name="connsiteY2" fmla="*/ 0 h 686180"/>
                <a:gd name="connsiteX3" fmla="*/ 3868056 w 3868056"/>
                <a:gd name="connsiteY3" fmla="*/ 114366 h 686180"/>
                <a:gd name="connsiteX4" fmla="*/ 3868056 w 3868056"/>
                <a:gd name="connsiteY4" fmla="*/ 571814 h 686180"/>
                <a:gd name="connsiteX5" fmla="*/ 3753690 w 3868056"/>
                <a:gd name="connsiteY5" fmla="*/ 686180 h 686180"/>
                <a:gd name="connsiteX6" fmla="*/ 114366 w 3868056"/>
                <a:gd name="connsiteY6" fmla="*/ 686180 h 686180"/>
                <a:gd name="connsiteX7" fmla="*/ 0 w 3868056"/>
                <a:gd name="connsiteY7" fmla="*/ 571814 h 686180"/>
                <a:gd name="connsiteX8" fmla="*/ 0 w 3868056"/>
                <a:gd name="connsiteY8" fmla="*/ 114366 h 68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68056" h="686180">
                  <a:moveTo>
                    <a:pt x="0" y="114366"/>
                  </a:moveTo>
                  <a:cubicBezTo>
                    <a:pt x="0" y="51203"/>
                    <a:pt x="51203" y="0"/>
                    <a:pt x="114366" y="0"/>
                  </a:cubicBezTo>
                  <a:lnTo>
                    <a:pt x="3753690" y="0"/>
                  </a:lnTo>
                  <a:cubicBezTo>
                    <a:pt x="3816853" y="0"/>
                    <a:pt x="3868056" y="51203"/>
                    <a:pt x="3868056" y="114366"/>
                  </a:cubicBezTo>
                  <a:lnTo>
                    <a:pt x="3868056" y="571814"/>
                  </a:lnTo>
                  <a:cubicBezTo>
                    <a:pt x="3868056" y="634977"/>
                    <a:pt x="3816853" y="686180"/>
                    <a:pt x="3753690" y="686180"/>
                  </a:cubicBezTo>
                  <a:lnTo>
                    <a:pt x="114366" y="686180"/>
                  </a:lnTo>
                  <a:cubicBezTo>
                    <a:pt x="51203" y="686180"/>
                    <a:pt x="0" y="634977"/>
                    <a:pt x="0" y="571814"/>
                  </a:cubicBezTo>
                  <a:lnTo>
                    <a:pt x="0" y="114366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897" tIns="58897" rIns="58897" bIns="58897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Illogical reported locations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84290" y="2826542"/>
            <a:ext cx="7725658" cy="3189394"/>
            <a:chOff x="2884290" y="2826542"/>
            <a:chExt cx="7725658" cy="3189394"/>
          </a:xfrm>
        </p:grpSpPr>
        <p:sp>
          <p:nvSpPr>
            <p:cNvPr id="21" name="Freeform: Shape 20"/>
            <p:cNvSpPr/>
            <p:nvPr/>
          </p:nvSpPr>
          <p:spPr>
            <a:xfrm>
              <a:off x="5430950" y="2826542"/>
              <a:ext cx="2643183" cy="1616194"/>
            </a:xfrm>
            <a:custGeom>
              <a:avLst/>
              <a:gdLst>
                <a:gd name="connsiteX0" fmla="*/ 0 w 2643183"/>
                <a:gd name="connsiteY0" fmla="*/ 808097 h 1616194"/>
                <a:gd name="connsiteX1" fmla="*/ 1321592 w 2643183"/>
                <a:gd name="connsiteY1" fmla="*/ 0 h 1616194"/>
                <a:gd name="connsiteX2" fmla="*/ 2643184 w 2643183"/>
                <a:gd name="connsiteY2" fmla="*/ 808097 h 1616194"/>
                <a:gd name="connsiteX3" fmla="*/ 1321592 w 2643183"/>
                <a:gd name="connsiteY3" fmla="*/ 1616194 h 1616194"/>
                <a:gd name="connsiteX4" fmla="*/ 0 w 2643183"/>
                <a:gd name="connsiteY4" fmla="*/ 808097 h 1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3183" h="1616194">
                  <a:moveTo>
                    <a:pt x="0" y="808097"/>
                  </a:moveTo>
                  <a:cubicBezTo>
                    <a:pt x="0" y="361797"/>
                    <a:pt x="591697" y="0"/>
                    <a:pt x="1321592" y="0"/>
                  </a:cubicBezTo>
                  <a:cubicBezTo>
                    <a:pt x="2051487" y="0"/>
                    <a:pt x="2643184" y="361797"/>
                    <a:pt x="2643184" y="808097"/>
                  </a:cubicBezTo>
                  <a:cubicBezTo>
                    <a:pt x="2643184" y="1254397"/>
                    <a:pt x="2051487" y="1616194"/>
                    <a:pt x="1321592" y="1616194"/>
                  </a:cubicBezTo>
                  <a:cubicBezTo>
                    <a:pt x="591697" y="1616194"/>
                    <a:pt x="0" y="1254397"/>
                    <a:pt x="0" y="80809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7565" tIns="267166" rIns="417565" bIns="26716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Transit on-board survey data</a:t>
              </a:r>
            </a:p>
          </p:txBody>
        </p:sp>
        <p:sp>
          <p:nvSpPr>
            <p:cNvPr id="24" name="Freeform: Shape 23"/>
            <p:cNvSpPr/>
            <p:nvPr/>
          </p:nvSpPr>
          <p:spPr>
            <a:xfrm rot="1592316">
              <a:off x="7939479" y="4051492"/>
              <a:ext cx="512673" cy="607903"/>
            </a:xfrm>
            <a:custGeom>
              <a:avLst/>
              <a:gdLst>
                <a:gd name="connsiteX0" fmla="*/ 0 w 512673"/>
                <a:gd name="connsiteY0" fmla="*/ 121581 h 607903"/>
                <a:gd name="connsiteX1" fmla="*/ 256337 w 512673"/>
                <a:gd name="connsiteY1" fmla="*/ 121581 h 607903"/>
                <a:gd name="connsiteX2" fmla="*/ 256337 w 512673"/>
                <a:gd name="connsiteY2" fmla="*/ 0 h 607903"/>
                <a:gd name="connsiteX3" fmla="*/ 512673 w 512673"/>
                <a:gd name="connsiteY3" fmla="*/ 303952 h 607903"/>
                <a:gd name="connsiteX4" fmla="*/ 256337 w 512673"/>
                <a:gd name="connsiteY4" fmla="*/ 607903 h 607903"/>
                <a:gd name="connsiteX5" fmla="*/ 256337 w 512673"/>
                <a:gd name="connsiteY5" fmla="*/ 486322 h 607903"/>
                <a:gd name="connsiteX6" fmla="*/ 0 w 512673"/>
                <a:gd name="connsiteY6" fmla="*/ 486322 h 607903"/>
                <a:gd name="connsiteX7" fmla="*/ 0 w 512673"/>
                <a:gd name="connsiteY7" fmla="*/ 121581 h 60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2673" h="607903">
                  <a:moveTo>
                    <a:pt x="0" y="121581"/>
                  </a:moveTo>
                  <a:lnTo>
                    <a:pt x="256337" y="121581"/>
                  </a:lnTo>
                  <a:lnTo>
                    <a:pt x="256337" y="0"/>
                  </a:lnTo>
                  <a:lnTo>
                    <a:pt x="512673" y="303952"/>
                  </a:lnTo>
                  <a:lnTo>
                    <a:pt x="256337" y="607903"/>
                  </a:lnTo>
                  <a:lnTo>
                    <a:pt x="256337" y="486322"/>
                  </a:lnTo>
                  <a:lnTo>
                    <a:pt x="0" y="486322"/>
                  </a:lnTo>
                  <a:lnTo>
                    <a:pt x="0" y="12158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21580" rIns="153801" bIns="121581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600" kern="1200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8517955" y="4061508"/>
              <a:ext cx="2091993" cy="1954428"/>
            </a:xfrm>
            <a:custGeom>
              <a:avLst/>
              <a:gdLst>
                <a:gd name="connsiteX0" fmla="*/ 0 w 2091993"/>
                <a:gd name="connsiteY0" fmla="*/ 325738 h 1954428"/>
                <a:gd name="connsiteX1" fmla="*/ 325738 w 2091993"/>
                <a:gd name="connsiteY1" fmla="*/ 0 h 1954428"/>
                <a:gd name="connsiteX2" fmla="*/ 1766255 w 2091993"/>
                <a:gd name="connsiteY2" fmla="*/ 0 h 1954428"/>
                <a:gd name="connsiteX3" fmla="*/ 2091993 w 2091993"/>
                <a:gd name="connsiteY3" fmla="*/ 325738 h 1954428"/>
                <a:gd name="connsiteX4" fmla="*/ 2091993 w 2091993"/>
                <a:gd name="connsiteY4" fmla="*/ 1628690 h 1954428"/>
                <a:gd name="connsiteX5" fmla="*/ 1766255 w 2091993"/>
                <a:gd name="connsiteY5" fmla="*/ 1954428 h 1954428"/>
                <a:gd name="connsiteX6" fmla="*/ 325738 w 2091993"/>
                <a:gd name="connsiteY6" fmla="*/ 1954428 h 1954428"/>
                <a:gd name="connsiteX7" fmla="*/ 0 w 2091993"/>
                <a:gd name="connsiteY7" fmla="*/ 1628690 h 1954428"/>
                <a:gd name="connsiteX8" fmla="*/ 0 w 2091993"/>
                <a:gd name="connsiteY8" fmla="*/ 325738 h 195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1993" h="1954428">
                  <a:moveTo>
                    <a:pt x="0" y="325738"/>
                  </a:moveTo>
                  <a:cubicBezTo>
                    <a:pt x="0" y="145838"/>
                    <a:pt x="145838" y="0"/>
                    <a:pt x="325738" y="0"/>
                  </a:cubicBezTo>
                  <a:lnTo>
                    <a:pt x="1766255" y="0"/>
                  </a:lnTo>
                  <a:cubicBezTo>
                    <a:pt x="1946155" y="0"/>
                    <a:pt x="2091993" y="145838"/>
                    <a:pt x="2091993" y="325738"/>
                  </a:cubicBezTo>
                  <a:lnTo>
                    <a:pt x="2091993" y="1628690"/>
                  </a:lnTo>
                  <a:cubicBezTo>
                    <a:pt x="2091993" y="1808590"/>
                    <a:pt x="1946155" y="1954428"/>
                    <a:pt x="1766255" y="1954428"/>
                  </a:cubicBezTo>
                  <a:lnTo>
                    <a:pt x="325738" y="1954428"/>
                  </a:lnTo>
                  <a:cubicBezTo>
                    <a:pt x="145838" y="1954428"/>
                    <a:pt x="0" y="1808590"/>
                    <a:pt x="0" y="1628690"/>
                  </a:cubicBezTo>
                  <a:lnTo>
                    <a:pt x="0" y="325738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805" tIns="120805" rIns="120805" bIns="12080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accent3"/>
                  </a:solidFill>
                </a:rPr>
                <a:t>Model development &amp; calibration</a:t>
              </a:r>
            </a:p>
          </p:txBody>
        </p:sp>
        <p:sp>
          <p:nvSpPr>
            <p:cNvPr id="26" name="Freeform: Shape 25"/>
            <p:cNvSpPr/>
            <p:nvPr/>
          </p:nvSpPr>
          <p:spPr>
            <a:xfrm rot="20047140">
              <a:off x="5181477" y="4129090"/>
              <a:ext cx="431905" cy="607904"/>
            </a:xfrm>
            <a:custGeom>
              <a:avLst/>
              <a:gdLst>
                <a:gd name="connsiteX0" fmla="*/ 0 w 431904"/>
                <a:gd name="connsiteY0" fmla="*/ 121581 h 607903"/>
                <a:gd name="connsiteX1" fmla="*/ 215952 w 431904"/>
                <a:gd name="connsiteY1" fmla="*/ 121581 h 607903"/>
                <a:gd name="connsiteX2" fmla="*/ 215952 w 431904"/>
                <a:gd name="connsiteY2" fmla="*/ 0 h 607903"/>
                <a:gd name="connsiteX3" fmla="*/ 431904 w 431904"/>
                <a:gd name="connsiteY3" fmla="*/ 303952 h 607903"/>
                <a:gd name="connsiteX4" fmla="*/ 215952 w 431904"/>
                <a:gd name="connsiteY4" fmla="*/ 607903 h 607903"/>
                <a:gd name="connsiteX5" fmla="*/ 215952 w 431904"/>
                <a:gd name="connsiteY5" fmla="*/ 486322 h 607903"/>
                <a:gd name="connsiteX6" fmla="*/ 0 w 431904"/>
                <a:gd name="connsiteY6" fmla="*/ 486322 h 607903"/>
                <a:gd name="connsiteX7" fmla="*/ 0 w 431904"/>
                <a:gd name="connsiteY7" fmla="*/ 121581 h 60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904" h="607903">
                  <a:moveTo>
                    <a:pt x="431904" y="486322"/>
                  </a:moveTo>
                  <a:lnTo>
                    <a:pt x="215952" y="486322"/>
                  </a:lnTo>
                  <a:lnTo>
                    <a:pt x="215952" y="607903"/>
                  </a:lnTo>
                  <a:lnTo>
                    <a:pt x="0" y="303951"/>
                  </a:lnTo>
                  <a:lnTo>
                    <a:pt x="215952" y="0"/>
                  </a:lnTo>
                  <a:lnTo>
                    <a:pt x="215952" y="121581"/>
                  </a:lnTo>
                  <a:lnTo>
                    <a:pt x="431904" y="121581"/>
                  </a:lnTo>
                  <a:lnTo>
                    <a:pt x="431904" y="48632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570" tIns="121581" rIns="1" bIns="121581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600" kern="1200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2884290" y="3984059"/>
              <a:ext cx="2239177" cy="1968267"/>
            </a:xfrm>
            <a:custGeom>
              <a:avLst/>
              <a:gdLst>
                <a:gd name="connsiteX0" fmla="*/ 0 w 2239177"/>
                <a:gd name="connsiteY0" fmla="*/ 328045 h 1968267"/>
                <a:gd name="connsiteX1" fmla="*/ 328045 w 2239177"/>
                <a:gd name="connsiteY1" fmla="*/ 0 h 1968267"/>
                <a:gd name="connsiteX2" fmla="*/ 1911133 w 2239177"/>
                <a:gd name="connsiteY2" fmla="*/ 0 h 1968267"/>
                <a:gd name="connsiteX3" fmla="*/ 2239178 w 2239177"/>
                <a:gd name="connsiteY3" fmla="*/ 328045 h 1968267"/>
                <a:gd name="connsiteX4" fmla="*/ 2239177 w 2239177"/>
                <a:gd name="connsiteY4" fmla="*/ 1640223 h 1968267"/>
                <a:gd name="connsiteX5" fmla="*/ 1911132 w 2239177"/>
                <a:gd name="connsiteY5" fmla="*/ 1968268 h 1968267"/>
                <a:gd name="connsiteX6" fmla="*/ 328045 w 2239177"/>
                <a:gd name="connsiteY6" fmla="*/ 1968267 h 1968267"/>
                <a:gd name="connsiteX7" fmla="*/ 0 w 2239177"/>
                <a:gd name="connsiteY7" fmla="*/ 1640222 h 1968267"/>
                <a:gd name="connsiteX8" fmla="*/ 0 w 2239177"/>
                <a:gd name="connsiteY8" fmla="*/ 328045 h 196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9177" h="1968267">
                  <a:moveTo>
                    <a:pt x="0" y="328045"/>
                  </a:moveTo>
                  <a:cubicBezTo>
                    <a:pt x="0" y="146871"/>
                    <a:pt x="146871" y="0"/>
                    <a:pt x="328045" y="0"/>
                  </a:cubicBezTo>
                  <a:lnTo>
                    <a:pt x="1911133" y="0"/>
                  </a:lnTo>
                  <a:cubicBezTo>
                    <a:pt x="2092307" y="0"/>
                    <a:pt x="2239178" y="146871"/>
                    <a:pt x="2239178" y="328045"/>
                  </a:cubicBezTo>
                  <a:cubicBezTo>
                    <a:pt x="2239178" y="765438"/>
                    <a:pt x="2239177" y="1202830"/>
                    <a:pt x="2239177" y="1640223"/>
                  </a:cubicBezTo>
                  <a:cubicBezTo>
                    <a:pt x="2239177" y="1821397"/>
                    <a:pt x="2092306" y="1968268"/>
                    <a:pt x="1911132" y="1968268"/>
                  </a:cubicBezTo>
                  <a:lnTo>
                    <a:pt x="328045" y="1968267"/>
                  </a:lnTo>
                  <a:cubicBezTo>
                    <a:pt x="146871" y="1968267"/>
                    <a:pt x="0" y="1821396"/>
                    <a:pt x="0" y="1640222"/>
                  </a:cubicBezTo>
                  <a:lnTo>
                    <a:pt x="0" y="32804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1481" tIns="121481" rIns="121481" bIns="12148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tx1"/>
                  </a:solidFill>
                </a:rPr>
                <a:t>Understand transit utilization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15747" y="1501327"/>
            <a:ext cx="3894196" cy="624566"/>
            <a:chOff x="6715747" y="1501327"/>
            <a:chExt cx="3894196" cy="624566"/>
          </a:xfrm>
        </p:grpSpPr>
        <p:sp>
          <p:nvSpPr>
            <p:cNvPr id="18" name="Arrow: Right 17"/>
            <p:cNvSpPr/>
            <p:nvPr/>
          </p:nvSpPr>
          <p:spPr>
            <a:xfrm>
              <a:off x="6715747" y="1552577"/>
              <a:ext cx="570706" cy="421820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/>
            <p:cNvSpPr/>
            <p:nvPr/>
          </p:nvSpPr>
          <p:spPr>
            <a:xfrm>
              <a:off x="7533479" y="1501327"/>
              <a:ext cx="3076464" cy="624566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n>
                    <a:solidFill>
                      <a:schemeClr val="tx2"/>
                    </a:solidFill>
                  </a:ln>
                  <a:solidFill>
                    <a:schemeClr val="tx2"/>
                  </a:solidFill>
                </a:rPr>
                <a:t>Hard to Validate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83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8" r="18"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 Transportation Planning Applications Conference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On-Board Survey Visualization Tool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8214" y="1442719"/>
            <a:ext cx="92519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>
              <a:buFont typeface="Arial" panose="020B0604020202020204" pitchFamily="34" charset="0"/>
              <a:buChar char="•"/>
            </a:pPr>
            <a:r>
              <a:rPr lang="en-US" sz="2400" dirty="0"/>
              <a:t>Developed during recent Southeast Florida Regional Travel Model (SERPM7) calibration, using Miami-Dade Transit On-Board Survey collected between 2012 and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Open-source, interactive, developed using R Shiny Package.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Reads user input 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Displays trip origin, destination, boarding, and alighting locations for each record.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Displays route stops using GTFS data.</a:t>
            </a:r>
          </a:p>
        </p:txBody>
      </p:sp>
    </p:spTree>
    <p:extLst>
      <p:ext uri="{BB962C8B-B14F-4D97-AF65-F5344CB8AC3E}">
        <p14:creationId xmlns:p14="http://schemas.microsoft.com/office/powerpoint/2010/main" val="18662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8" r="18"/>
          <a:stretch>
            <a:fillRect/>
          </a:stretch>
        </p:blipFill>
        <p:spPr>
          <a:xfrm>
            <a:off x="1703388" y="0"/>
            <a:ext cx="10488612" cy="6876364"/>
          </a:xfrm>
          <a:solidFill>
            <a:schemeClr val="bg1">
              <a:lumMod val="85000"/>
            </a:schemeClr>
          </a:solidFill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Transportation Planning Applications Conference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Model Calibration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9714" y="1366839"/>
            <a:ext cx="9395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 Identify illogical records;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Calibrating model parameters;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Deriving Origin-Destination (OD) matrices with more accuracy.</a:t>
            </a:r>
          </a:p>
        </p:txBody>
      </p:sp>
    </p:spTree>
    <p:extLst>
      <p:ext uri="{BB962C8B-B14F-4D97-AF65-F5344CB8AC3E}">
        <p14:creationId xmlns:p14="http://schemas.microsoft.com/office/powerpoint/2010/main" val="64735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8" r="18"/>
          <a:stretch>
            <a:fillRect/>
          </a:stretch>
        </p:blipFill>
        <p:spPr>
          <a:xfrm>
            <a:off x="1703388" y="-18364"/>
            <a:ext cx="10488612" cy="6876364"/>
          </a:xfrm>
          <a:solidFill>
            <a:schemeClr val="bg1">
              <a:lumMod val="85000"/>
            </a:schemeClr>
          </a:solidFill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Transportation Planning Applications Conference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8214" y="286236"/>
            <a:ext cx="9251949" cy="1152526"/>
          </a:xfrm>
        </p:spPr>
        <p:txBody>
          <a:bodyPr/>
          <a:lstStyle/>
          <a:p>
            <a:r>
              <a:rPr lang="en-US" dirty="0"/>
              <a:t>Application: Identify Illogical Records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4" y="894241"/>
            <a:ext cx="9202739" cy="5782252"/>
          </a:xfrm>
          <a:prstGeom prst="rect">
            <a:avLst/>
          </a:prstGeom>
          <a:ln w="3175">
            <a:solidFill>
              <a:schemeClr val="accent5">
                <a:lumMod val="75000"/>
              </a:schemeClr>
            </a:solidFill>
          </a:ln>
        </p:spPr>
      </p:pic>
      <p:sp>
        <p:nvSpPr>
          <p:cNvPr id="9" name="Oval 8"/>
          <p:cNvSpPr/>
          <p:nvPr/>
        </p:nvSpPr>
        <p:spPr>
          <a:xfrm>
            <a:off x="3599542" y="4847771"/>
            <a:ext cx="986971" cy="1451429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45879" y="3364452"/>
            <a:ext cx="580572" cy="841829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5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8" r="18"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Transportation Planning Applications Conference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6614" y="404812"/>
            <a:ext cx="9251949" cy="1152526"/>
          </a:xfrm>
        </p:spPr>
        <p:txBody>
          <a:bodyPr/>
          <a:lstStyle/>
          <a:p>
            <a:r>
              <a:rPr lang="en-US" dirty="0"/>
              <a:t>Application: Market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6614" y="981075"/>
            <a:ext cx="8430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Example: Miami Flagler Corridor – Route 11 Local Bus - Outbound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570" y="1490274"/>
            <a:ext cx="9692835" cy="504575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0" name="Star: 5 Points 9"/>
          <p:cNvSpPr/>
          <p:nvPr/>
        </p:nvSpPr>
        <p:spPr>
          <a:xfrm>
            <a:off x="4557486" y="4023065"/>
            <a:ext cx="290285" cy="2902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68914" y="3622848"/>
            <a:ext cx="217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Mall of America</a:t>
            </a:r>
          </a:p>
        </p:txBody>
      </p:sp>
      <p:sp>
        <p:nvSpPr>
          <p:cNvPr id="13" name="Star: 5 Points 12"/>
          <p:cNvSpPr/>
          <p:nvPr/>
        </p:nvSpPr>
        <p:spPr>
          <a:xfrm>
            <a:off x="6442303" y="3332562"/>
            <a:ext cx="290285" cy="2902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07984" y="2963230"/>
            <a:ext cx="200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Airport</a:t>
            </a:r>
          </a:p>
        </p:txBody>
      </p:sp>
      <p:sp>
        <p:nvSpPr>
          <p:cNvPr id="15" name="Oval 14"/>
          <p:cNvSpPr/>
          <p:nvPr/>
        </p:nvSpPr>
        <p:spPr>
          <a:xfrm>
            <a:off x="6827850" y="4168208"/>
            <a:ext cx="1049677" cy="5053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87445" y="4753703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Little Havana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246637" y="3682937"/>
            <a:ext cx="2143536" cy="620501"/>
            <a:chOff x="6246637" y="3682937"/>
            <a:chExt cx="2143536" cy="620501"/>
          </a:xfrm>
        </p:grpSpPr>
        <p:sp>
          <p:nvSpPr>
            <p:cNvPr id="19" name="Star: 5 Points 18"/>
            <p:cNvSpPr/>
            <p:nvPr/>
          </p:nvSpPr>
          <p:spPr>
            <a:xfrm>
              <a:off x="6995988" y="4013152"/>
              <a:ext cx="290285" cy="290286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46637" y="3682937"/>
              <a:ext cx="2143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Major City Casino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65251" y="3622848"/>
            <a:ext cx="1451038" cy="986599"/>
            <a:chOff x="8692168" y="3461640"/>
            <a:chExt cx="1451038" cy="986599"/>
          </a:xfrm>
        </p:grpSpPr>
        <p:sp>
          <p:nvSpPr>
            <p:cNvPr id="18" name="Oval 17"/>
            <p:cNvSpPr/>
            <p:nvPr/>
          </p:nvSpPr>
          <p:spPr>
            <a:xfrm>
              <a:off x="9083859" y="3855981"/>
              <a:ext cx="667657" cy="59225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92168" y="3461640"/>
              <a:ext cx="1451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Downtown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39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8" r="18"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2019 Transportation Planning Applications Conference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6614" y="404812"/>
            <a:ext cx="9251949" cy="1152526"/>
          </a:xfrm>
        </p:spPr>
        <p:txBody>
          <a:bodyPr/>
          <a:lstStyle/>
          <a:p>
            <a:r>
              <a:rPr lang="en-US" dirty="0"/>
              <a:t>Application: Market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6614" y="981075"/>
            <a:ext cx="8503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Example: Miami Flagler Corridor – Route 11 Local Bus- Outbound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260" y="1557338"/>
            <a:ext cx="9652453" cy="504157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8" name="Star: 5 Points 7"/>
          <p:cNvSpPr/>
          <p:nvPr/>
        </p:nvSpPr>
        <p:spPr>
          <a:xfrm>
            <a:off x="2714171" y="4847771"/>
            <a:ext cx="232229" cy="23222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23885" y="5256153"/>
            <a:ext cx="1683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Florida International University</a:t>
            </a:r>
          </a:p>
        </p:txBody>
      </p:sp>
      <p:sp>
        <p:nvSpPr>
          <p:cNvPr id="10" name="Star: 5 Points 9"/>
          <p:cNvSpPr/>
          <p:nvPr/>
        </p:nvSpPr>
        <p:spPr>
          <a:xfrm>
            <a:off x="4463143" y="3962008"/>
            <a:ext cx="232229" cy="23222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10166" y="3614057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Mall of America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55006" y="3486649"/>
            <a:ext cx="2143536" cy="620500"/>
            <a:chOff x="6246637" y="3682937"/>
            <a:chExt cx="2143536" cy="620500"/>
          </a:xfrm>
        </p:grpSpPr>
        <p:sp>
          <p:nvSpPr>
            <p:cNvPr id="13" name="Star: 5 Points 12"/>
            <p:cNvSpPr/>
            <p:nvPr/>
          </p:nvSpPr>
          <p:spPr>
            <a:xfrm>
              <a:off x="6995989" y="4052268"/>
              <a:ext cx="237126" cy="25116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46637" y="3682937"/>
              <a:ext cx="2143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Major City Casino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6904358" y="4036362"/>
            <a:ext cx="986971" cy="49388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74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8213" y="620713"/>
            <a:ext cx="4134530" cy="917801"/>
          </a:xfrm>
        </p:spPr>
        <p:txBody>
          <a:bodyPr/>
          <a:lstStyle/>
          <a:p>
            <a:r>
              <a:rPr lang="en-CA" dirty="0"/>
              <a:t>Thank you!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2423886" y="1640114"/>
            <a:ext cx="9043184" cy="4552337"/>
          </a:xfrm>
        </p:spPr>
        <p:txBody>
          <a:bodyPr anchor="t">
            <a:normAutofit fontScale="92500" lnSpcReduction="10000"/>
          </a:bodyPr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3000" dirty="0"/>
              <a:t>FDOT and Miami-Dade County Government for sharing the data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3000" dirty="0"/>
              <a:t>John Helsel, Dave Ory, Clint Daniels, Rosella Picado, and Raghu Sidharthan, WSP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3000" dirty="0"/>
              <a:t>Please come visit my poster stand to play with the tool!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3000" dirty="0"/>
              <a:t>Download link: </a:t>
            </a:r>
            <a:r>
              <a:rPr lang="en-US" sz="3000" dirty="0">
                <a:hlinkClick r:id="rId3"/>
              </a:rPr>
              <a:t>https://github.com/wsp-sag/onboard_survey_visualization_tool</a:t>
            </a:r>
            <a:endParaRPr lang="en-CA" sz="3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CA" sz="2400" dirty="0"/>
          </a:p>
          <a:p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WSP Corporate">
      <a:dk1>
        <a:sysClr val="windowText" lastClr="000000"/>
      </a:dk1>
      <a:lt1>
        <a:srgbClr val="FFFFFF"/>
      </a:lt1>
      <a:dk2>
        <a:srgbClr val="F9423A"/>
      </a:dk2>
      <a:lt2>
        <a:srgbClr val="FFFFFF"/>
      </a:lt2>
      <a:accent1>
        <a:srgbClr val="F9423A"/>
      </a:accent1>
      <a:accent2>
        <a:srgbClr val="D8E6F0"/>
      </a:accent2>
      <a:accent3>
        <a:srgbClr val="1E252B"/>
      </a:accent3>
      <a:accent4>
        <a:srgbClr val="333E48"/>
      </a:accent4>
      <a:accent5>
        <a:srgbClr val="D9D9D6"/>
      </a:accent5>
      <a:accent6>
        <a:srgbClr val="EFECEA"/>
      </a:accent6>
      <a:hlink>
        <a:srgbClr val="0046AD"/>
      </a:hlink>
      <a:folHlink>
        <a:srgbClr val="0098DB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P Presentation - HD Light.potm" id="{2C334889-7AF7-4C1A-B81D-3D0D99B2F100}" vid="{8B8F4C6A-3C47-4575-83EC-CCF4BD651943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C4EC06882FD74BB8A4889891ABF69F" ma:contentTypeVersion="0" ma:contentTypeDescription="Create a new document." ma:contentTypeScope="" ma:versionID="8fb925bdc91a76e408ffd01f0b9893d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42B9AE-6C39-457D-A7E8-652A8DCF940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06BA26B-6B6C-4E80-9F9B-8E54C4412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2EE0D15-0C5A-4704-AFC6-EED1C09DB9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3513</TotalTime>
  <Words>278</Words>
  <Application>Microsoft Office PowerPoint</Application>
  <PresentationFormat>Widescreen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Montserrat</vt:lpstr>
      <vt:lpstr>Montserrat SemiBold</vt:lpstr>
      <vt:lpstr>.HelveticaNeueDeskInterface-Regular</vt:lpstr>
      <vt:lpstr>Arial</vt:lpstr>
      <vt:lpstr>Thème Office</vt:lpstr>
      <vt:lpstr>Is this really where you are going? </vt:lpstr>
      <vt:lpstr>Background</vt:lpstr>
      <vt:lpstr>On-Board Survey Visualization Tool</vt:lpstr>
      <vt:lpstr>Application: Model Calibration</vt:lpstr>
      <vt:lpstr>Application: Identify Illogical Records</vt:lpstr>
      <vt:lpstr>Application: Market Analysis</vt:lpstr>
      <vt:lpstr>Application: Market Analysis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Wu, Jingyan (Dora)</cp:lastModifiedBy>
  <cp:revision>159</cp:revision>
  <dcterms:created xsi:type="dcterms:W3CDTF">2017-03-24T13:23:52Z</dcterms:created>
  <dcterms:modified xsi:type="dcterms:W3CDTF">2019-06-03T04:32:43Z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0x01010041C4EC06882FD74BB8A4889891ABF69F</vt:lpwstr>
  </property>
</Properties>
</file>