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7" r:id="rId2"/>
    <p:sldId id="455" r:id="rId3"/>
    <p:sldId id="428" r:id="rId4"/>
    <p:sldId id="429" r:id="rId5"/>
    <p:sldId id="456" r:id="rId6"/>
    <p:sldId id="457" r:id="rId7"/>
    <p:sldId id="461" r:id="rId8"/>
    <p:sldId id="459" r:id="rId9"/>
    <p:sldId id="458" r:id="rId10"/>
    <p:sldId id="460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, Ashley" initials="TA" lastIdx="3" clrIdx="0">
    <p:extLst>
      <p:ext uri="{19B8F6BF-5375-455C-9EA6-DF929625EA0E}">
        <p15:presenceInfo xmlns:p15="http://schemas.microsoft.com/office/powerpoint/2012/main" userId="S-1-5-21-2898907396-664037460-711424875-20377" providerId="AD"/>
      </p:ext>
    </p:extLst>
  </p:cmAuthor>
  <p:cmAuthor id="2" name="Zucco, Lisa" initials="ZL" lastIdx="7" clrIdx="1">
    <p:extLst>
      <p:ext uri="{19B8F6BF-5375-455C-9EA6-DF929625EA0E}">
        <p15:presenceInfo xmlns:p15="http://schemas.microsoft.com/office/powerpoint/2012/main" userId="S-1-5-21-2898907396-664037460-711424875-15383" providerId="AD"/>
      </p:ext>
    </p:extLst>
  </p:cmAuthor>
  <p:cmAuthor id="3" name="Thompson-Graves, Scott" initials="TS" lastIdx="6" clrIdx="2">
    <p:extLst>
      <p:ext uri="{19B8F6BF-5375-455C-9EA6-DF929625EA0E}">
        <p15:presenceInfo xmlns:p15="http://schemas.microsoft.com/office/powerpoint/2012/main" userId="S-1-5-21-2898907396-664037460-711424875-14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CB426"/>
    <a:srgbClr val="183D6E"/>
    <a:srgbClr val="1252A1"/>
    <a:srgbClr val="315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1" autoAdjust="0"/>
    <p:restoredTop sz="94707" autoAdjust="0"/>
  </p:normalViewPr>
  <p:slideViewPr>
    <p:cSldViewPr>
      <p:cViewPr varScale="1">
        <p:scale>
          <a:sx n="62" d="100"/>
          <a:sy n="62" d="100"/>
        </p:scale>
        <p:origin x="102" y="7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19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wrallp.com\pwraproj\35034-001\Engineering\Design\Traffic\Forecasting\01_TripGeneration\AirportArrivals\Air%20Arrivals%20Nov15-Oct16_wor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calc!$A$2</c:f>
              <c:strCache>
                <c:ptCount val="1"/>
                <c:pt idx="0">
                  <c:v>RESIDENT</c:v>
                </c:pt>
              </c:strCache>
            </c:strRef>
          </c:tx>
          <c:spPr>
            <a:ln w="730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4.0549687148481603E-2"/>
                  <c:y val="2.2055224515854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11-4E19-886C-026D773F0F50}"/>
                </c:ext>
              </c:extLst>
            </c:dLbl>
            <c:dLbl>
              <c:idx val="11"/>
              <c:layout>
                <c:manualLayout>
                  <c:x val="-1.8741212035995501E-3"/>
                  <c:y val="3.1064233524863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11-4E19-886C-026D773F0F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calc!$B$1:$M$1</c:f>
              <c:strCache>
                <c:ptCount val="12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calc!$B$2:$M$2</c:f>
              <c:numCache>
                <c:formatCode>#,##0</c:formatCode>
                <c:ptCount val="12"/>
                <c:pt idx="0">
                  <c:v>11150</c:v>
                </c:pt>
                <c:pt idx="1">
                  <c:v>10868</c:v>
                </c:pt>
                <c:pt idx="2">
                  <c:v>11995</c:v>
                </c:pt>
                <c:pt idx="3">
                  <c:v>8691</c:v>
                </c:pt>
                <c:pt idx="4">
                  <c:v>9832</c:v>
                </c:pt>
                <c:pt idx="5">
                  <c:v>10345</c:v>
                </c:pt>
                <c:pt idx="6">
                  <c:v>11362</c:v>
                </c:pt>
                <c:pt idx="7">
                  <c:v>9974</c:v>
                </c:pt>
                <c:pt idx="8">
                  <c:v>13582</c:v>
                </c:pt>
                <c:pt idx="9">
                  <c:v>16964</c:v>
                </c:pt>
                <c:pt idx="10">
                  <c:v>10504</c:v>
                </c:pt>
                <c:pt idx="11">
                  <c:v>11938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1-4E19-886C-026D773F0F50}"/>
            </c:ext>
          </c:extLst>
        </c:ser>
        <c:ser>
          <c:idx val="1"/>
          <c:order val="1"/>
          <c:tx>
            <c:strRef>
              <c:f>calc!$A$3</c:f>
              <c:strCache>
                <c:ptCount val="1"/>
                <c:pt idx="0">
                  <c:v>TOURIST</c:v>
                </c:pt>
              </c:strCache>
            </c:strRef>
          </c:tx>
          <c:spPr>
            <a:ln w="730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3853258577053034E-2"/>
                  <c:y val="-0.11307991061928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11-4E19-886C-026D773F0F50}"/>
                </c:ext>
              </c:extLst>
            </c:dLbl>
            <c:dLbl>
              <c:idx val="11"/>
              <c:layout>
                <c:manualLayout>
                  <c:x val="-7.5804977502812144E-4"/>
                  <c:y val="-4.1007838547208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11-4E19-886C-026D773F0F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calc!$B$1:$M$1</c:f>
              <c:strCache>
                <c:ptCount val="12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calc!$B$3:$M$3</c:f>
              <c:numCache>
                <c:formatCode>#,##0</c:formatCode>
                <c:ptCount val="12"/>
                <c:pt idx="0">
                  <c:v>29758</c:v>
                </c:pt>
                <c:pt idx="1">
                  <c:v>39697</c:v>
                </c:pt>
                <c:pt idx="2">
                  <c:v>32852</c:v>
                </c:pt>
                <c:pt idx="3">
                  <c:v>34786</c:v>
                </c:pt>
                <c:pt idx="4">
                  <c:v>45215</c:v>
                </c:pt>
                <c:pt idx="5">
                  <c:v>34489</c:v>
                </c:pt>
                <c:pt idx="6">
                  <c:v>28931</c:v>
                </c:pt>
                <c:pt idx="7">
                  <c:v>34247</c:v>
                </c:pt>
                <c:pt idx="8">
                  <c:v>42561</c:v>
                </c:pt>
                <c:pt idx="9">
                  <c:v>28422</c:v>
                </c:pt>
                <c:pt idx="10">
                  <c:v>14651</c:v>
                </c:pt>
                <c:pt idx="11">
                  <c:v>19368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1-4E19-886C-026D773F0F50}"/>
            </c:ext>
          </c:extLst>
        </c:ser>
        <c:ser>
          <c:idx val="2"/>
          <c:order val="2"/>
          <c:tx>
            <c:strRef>
              <c:f>calc!$A$4</c:f>
              <c:strCache>
                <c:ptCount val="1"/>
                <c:pt idx="0">
                  <c:v>WORKER</c:v>
                </c:pt>
              </c:strCache>
            </c:strRef>
          </c:tx>
          <c:spPr>
            <a:ln w="730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calc!$B$1:$M$1</c:f>
              <c:strCache>
                <c:ptCount val="12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calc!$B$4:$M$4</c:f>
              <c:numCache>
                <c:formatCode>#,##0</c:formatCode>
                <c:ptCount val="12"/>
                <c:pt idx="0">
                  <c:v>1604</c:v>
                </c:pt>
                <c:pt idx="1">
                  <c:v>1504</c:v>
                </c:pt>
                <c:pt idx="2">
                  <c:v>1864</c:v>
                </c:pt>
                <c:pt idx="3">
                  <c:v>1435</c:v>
                </c:pt>
                <c:pt idx="4">
                  <c:v>1426</c:v>
                </c:pt>
                <c:pt idx="5">
                  <c:v>1583</c:v>
                </c:pt>
                <c:pt idx="6">
                  <c:v>1582</c:v>
                </c:pt>
                <c:pt idx="7">
                  <c:v>1350</c:v>
                </c:pt>
                <c:pt idx="8">
                  <c:v>1989</c:v>
                </c:pt>
                <c:pt idx="9">
                  <c:v>2928</c:v>
                </c:pt>
                <c:pt idx="10">
                  <c:v>1429</c:v>
                </c:pt>
                <c:pt idx="11">
                  <c:v>1946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11-4E19-886C-026D773F0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974912"/>
        <c:axId val="545975304"/>
      </c:lineChart>
      <c:catAx>
        <c:axId val="54597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975304"/>
        <c:crosses val="autoZero"/>
        <c:auto val="1"/>
        <c:lblAlgn val="ctr"/>
        <c:lblOffset val="100"/>
        <c:noMultiLvlLbl val="0"/>
      </c:catAx>
      <c:valAx>
        <c:axId val="545975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54597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5A8A1-FF16-4557-9D54-C24BD569E5D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40719F-4D99-4D35-A87F-E7B1B15EBFA9}">
      <dgm:prSet phldrT="[Text]"/>
      <dgm:spPr/>
      <dgm:t>
        <a:bodyPr/>
        <a:lstStyle/>
        <a:p>
          <a:r>
            <a:rPr lang="en-US" dirty="0"/>
            <a:t>Travel Demand Model</a:t>
          </a:r>
        </a:p>
      </dgm:t>
    </dgm:pt>
    <dgm:pt modelId="{B1198569-3D12-4635-9062-67903239DFE2}" type="parTrans" cxnId="{B769EAE6-B596-4359-A07A-B37BEF0AF181}">
      <dgm:prSet/>
      <dgm:spPr/>
      <dgm:t>
        <a:bodyPr/>
        <a:lstStyle/>
        <a:p>
          <a:endParaRPr lang="en-US"/>
        </a:p>
      </dgm:t>
    </dgm:pt>
    <dgm:pt modelId="{5D5B5DA4-C901-4E35-BE60-DCE246616B68}" type="sibTrans" cxnId="{B769EAE6-B596-4359-A07A-B37BEF0AF181}">
      <dgm:prSet/>
      <dgm:spPr/>
      <dgm:t>
        <a:bodyPr/>
        <a:lstStyle/>
        <a:p>
          <a:endParaRPr lang="en-US"/>
        </a:p>
      </dgm:t>
    </dgm:pt>
    <dgm:pt modelId="{1E0ECF3B-B60F-4D51-9AAB-7197F7E461DC}">
      <dgm:prSet phldrT="[Text]"/>
      <dgm:spPr/>
      <dgm:t>
        <a:bodyPr/>
        <a:lstStyle/>
        <a:p>
          <a:r>
            <a:rPr lang="en-US" dirty="0"/>
            <a:t>Island wide travel for residents, visitors and freight</a:t>
          </a:r>
        </a:p>
      </dgm:t>
    </dgm:pt>
    <dgm:pt modelId="{B8054E13-884F-45A0-88BA-BEEB0874B78C}" type="parTrans" cxnId="{0974DFA8-0E52-40F6-BCBA-FC749E3E65F5}">
      <dgm:prSet/>
      <dgm:spPr/>
      <dgm:t>
        <a:bodyPr/>
        <a:lstStyle/>
        <a:p>
          <a:endParaRPr lang="en-US"/>
        </a:p>
      </dgm:t>
    </dgm:pt>
    <dgm:pt modelId="{6526D2D9-D153-4414-8B27-4C6A3E5248EB}" type="sibTrans" cxnId="{0974DFA8-0E52-40F6-BCBA-FC749E3E65F5}">
      <dgm:prSet/>
      <dgm:spPr/>
      <dgm:t>
        <a:bodyPr/>
        <a:lstStyle/>
        <a:p>
          <a:endParaRPr lang="en-US"/>
        </a:p>
      </dgm:t>
    </dgm:pt>
    <dgm:pt modelId="{A84F30BA-C7EF-4A02-8115-B0813818953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Macroscopic Operations Model</a:t>
          </a:r>
        </a:p>
      </dgm:t>
    </dgm:pt>
    <dgm:pt modelId="{4CDCA361-D692-4AB0-B277-4CDA14C6678A}" type="parTrans" cxnId="{4B272121-66DD-41EA-A259-3408248C394C}">
      <dgm:prSet/>
      <dgm:spPr/>
      <dgm:t>
        <a:bodyPr/>
        <a:lstStyle/>
        <a:p>
          <a:endParaRPr lang="en-US"/>
        </a:p>
      </dgm:t>
    </dgm:pt>
    <dgm:pt modelId="{7DFDCDD9-C6DD-4E32-B2EB-E9EB20BAC0A0}" type="sibTrans" cxnId="{4B272121-66DD-41EA-A259-3408248C394C}">
      <dgm:prSet/>
      <dgm:spPr/>
      <dgm:t>
        <a:bodyPr/>
        <a:lstStyle/>
        <a:p>
          <a:endParaRPr lang="en-US"/>
        </a:p>
      </dgm:t>
    </dgm:pt>
    <dgm:pt modelId="{8FCD430B-4137-401A-A88C-5CA0B152ECCC}">
      <dgm:prSet phldrT="[Text]"/>
      <dgm:spPr/>
      <dgm:t>
        <a:bodyPr/>
        <a:lstStyle/>
        <a:p>
          <a:r>
            <a:rPr lang="en-US" dirty="0"/>
            <a:t>AM and PM peak hour operations</a:t>
          </a:r>
        </a:p>
      </dgm:t>
    </dgm:pt>
    <dgm:pt modelId="{A4C76DB1-120F-4D65-B187-01B5358F1E67}" type="parTrans" cxnId="{8623EEDA-CF5F-4E60-85D2-3243E6D0D9E1}">
      <dgm:prSet/>
      <dgm:spPr/>
      <dgm:t>
        <a:bodyPr/>
        <a:lstStyle/>
        <a:p>
          <a:endParaRPr lang="en-US"/>
        </a:p>
      </dgm:t>
    </dgm:pt>
    <dgm:pt modelId="{495AC95E-D5BE-4ECC-8D8F-1975F43C8E7D}" type="sibTrans" cxnId="{8623EEDA-CF5F-4E60-85D2-3243E6D0D9E1}">
      <dgm:prSet/>
      <dgm:spPr/>
      <dgm:t>
        <a:bodyPr/>
        <a:lstStyle/>
        <a:p>
          <a:endParaRPr lang="en-US"/>
        </a:p>
      </dgm:t>
    </dgm:pt>
    <dgm:pt modelId="{BDAF874D-7212-4E5D-B72F-3325658837B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Microsimulation</a:t>
          </a:r>
        </a:p>
      </dgm:t>
    </dgm:pt>
    <dgm:pt modelId="{623A527C-2057-4B77-B250-E44557C651C2}" type="parTrans" cxnId="{0C89C345-71BA-400F-9D1F-FBAAFFB1288A}">
      <dgm:prSet/>
      <dgm:spPr/>
      <dgm:t>
        <a:bodyPr/>
        <a:lstStyle/>
        <a:p>
          <a:endParaRPr lang="en-US"/>
        </a:p>
      </dgm:t>
    </dgm:pt>
    <dgm:pt modelId="{0D9486AA-7611-49C9-80DC-D5F50CB2EE30}" type="sibTrans" cxnId="{0C89C345-71BA-400F-9D1F-FBAAFFB1288A}">
      <dgm:prSet/>
      <dgm:spPr/>
      <dgm:t>
        <a:bodyPr/>
        <a:lstStyle/>
        <a:p>
          <a:endParaRPr lang="en-US"/>
        </a:p>
      </dgm:t>
    </dgm:pt>
    <dgm:pt modelId="{9998709E-98AD-4733-B427-AB048C7FF974}">
      <dgm:prSet phldrT="[Text]"/>
      <dgm:spPr/>
      <dgm:t>
        <a:bodyPr/>
        <a:lstStyle/>
        <a:p>
          <a:r>
            <a:rPr lang="en-US" dirty="0"/>
            <a:t>All modes of travel, detailed evaluations</a:t>
          </a:r>
        </a:p>
      </dgm:t>
    </dgm:pt>
    <dgm:pt modelId="{DFD8EC2F-271B-43A9-9C3F-8DE225EBF49B}" type="parTrans" cxnId="{664106E4-2FFE-46A9-8B7B-39186F93B761}">
      <dgm:prSet/>
      <dgm:spPr/>
      <dgm:t>
        <a:bodyPr/>
        <a:lstStyle/>
        <a:p>
          <a:endParaRPr lang="en-US"/>
        </a:p>
      </dgm:t>
    </dgm:pt>
    <dgm:pt modelId="{D4A874B3-80C4-4375-832B-13F3FD7035EE}" type="sibTrans" cxnId="{664106E4-2FFE-46A9-8B7B-39186F93B761}">
      <dgm:prSet/>
      <dgm:spPr/>
      <dgm:t>
        <a:bodyPr/>
        <a:lstStyle/>
        <a:p>
          <a:endParaRPr lang="en-US"/>
        </a:p>
      </dgm:t>
    </dgm:pt>
    <dgm:pt modelId="{F3B016A5-C396-4014-811D-CB629BECC11C}" type="pres">
      <dgm:prSet presAssocID="{4B75A8A1-FF16-4557-9D54-C24BD569E5D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E0A6072-3163-462A-A946-33E9A6E6C74F}" type="pres">
      <dgm:prSet presAssocID="{1240719F-4D99-4D35-A87F-E7B1B15EBFA9}" presName="parentText1" presStyleLbl="node1" presStyleIdx="0" presStyleCnt="3" custScaleX="100735">
        <dgm:presLayoutVars>
          <dgm:chMax/>
          <dgm:chPref val="3"/>
          <dgm:bulletEnabled val="1"/>
        </dgm:presLayoutVars>
      </dgm:prSet>
      <dgm:spPr/>
    </dgm:pt>
    <dgm:pt modelId="{4ACEBC53-44EC-41FE-843C-60591D82B390}" type="pres">
      <dgm:prSet presAssocID="{1240719F-4D99-4D35-A87F-E7B1B15EBFA9}" presName="childText1" presStyleLbl="solidAlignAcc1" presStyleIdx="0" presStyleCnt="3" custScaleX="100453" custScaleY="57807" custLinFactNeighborY="-24199">
        <dgm:presLayoutVars>
          <dgm:chMax val="0"/>
          <dgm:chPref val="0"/>
          <dgm:bulletEnabled val="1"/>
        </dgm:presLayoutVars>
      </dgm:prSet>
      <dgm:spPr/>
    </dgm:pt>
    <dgm:pt modelId="{0535D066-D8AB-4B0F-A6DD-C2BEC0CB9E1A}" type="pres">
      <dgm:prSet presAssocID="{A84F30BA-C7EF-4A02-8115-B08138189539}" presName="parentText2" presStyleLbl="node1" presStyleIdx="1" presStyleCnt="3" custScaleX="100035">
        <dgm:presLayoutVars>
          <dgm:chMax/>
          <dgm:chPref val="3"/>
          <dgm:bulletEnabled val="1"/>
        </dgm:presLayoutVars>
      </dgm:prSet>
      <dgm:spPr/>
    </dgm:pt>
    <dgm:pt modelId="{63557FF2-EF88-4F70-A873-6DA18EB562FA}" type="pres">
      <dgm:prSet presAssocID="{A84F30BA-C7EF-4A02-8115-B08138189539}" presName="childText2" presStyleLbl="solidAlignAcc1" presStyleIdx="1" presStyleCnt="3" custScaleY="47615" custLinFactNeighborX="1461" custLinFactNeighborY="-27503">
        <dgm:presLayoutVars>
          <dgm:chMax val="0"/>
          <dgm:chPref val="0"/>
          <dgm:bulletEnabled val="1"/>
        </dgm:presLayoutVars>
      </dgm:prSet>
      <dgm:spPr/>
    </dgm:pt>
    <dgm:pt modelId="{630F62F1-6F7F-4B14-93D1-E76F8682DD5B}" type="pres">
      <dgm:prSet presAssocID="{BDAF874D-7212-4E5D-B72F-3325658837B3}" presName="parentText3" presStyleLbl="node1" presStyleIdx="2" presStyleCnt="3" custScaleX="102769">
        <dgm:presLayoutVars>
          <dgm:chMax/>
          <dgm:chPref val="3"/>
          <dgm:bulletEnabled val="1"/>
        </dgm:presLayoutVars>
      </dgm:prSet>
      <dgm:spPr/>
    </dgm:pt>
    <dgm:pt modelId="{ABCD33BF-7FD5-4EE0-BE82-EA1BE21D721C}" type="pres">
      <dgm:prSet presAssocID="{BDAF874D-7212-4E5D-B72F-3325658837B3}" presName="childText3" presStyleLbl="solidAlignAcc1" presStyleIdx="2" presStyleCnt="3" custScaleY="40525" custLinFactNeighborX="23" custLinFactNeighborY="-32480">
        <dgm:presLayoutVars>
          <dgm:chMax val="0"/>
          <dgm:chPref val="0"/>
          <dgm:bulletEnabled val="1"/>
        </dgm:presLayoutVars>
      </dgm:prSet>
      <dgm:spPr/>
    </dgm:pt>
  </dgm:ptLst>
  <dgm:cxnLst>
    <dgm:cxn modelId="{C4F21B04-EFE7-487B-B182-59F7782DC76C}" type="presOf" srcId="{8FCD430B-4137-401A-A88C-5CA0B152ECCC}" destId="{63557FF2-EF88-4F70-A873-6DA18EB562FA}" srcOrd="0" destOrd="0" presId="urn:microsoft.com/office/officeart/2009/3/layout/IncreasingArrowsProcess"/>
    <dgm:cxn modelId="{4B272121-66DD-41EA-A259-3408248C394C}" srcId="{4B75A8A1-FF16-4557-9D54-C24BD569E5D3}" destId="{A84F30BA-C7EF-4A02-8115-B08138189539}" srcOrd="1" destOrd="0" parTransId="{4CDCA361-D692-4AB0-B277-4CDA14C6678A}" sibTransId="{7DFDCDD9-C6DD-4E32-B2EB-E9EB20BAC0A0}"/>
    <dgm:cxn modelId="{EDF28E42-4AB3-4D8E-972F-5E07DC432658}" type="presOf" srcId="{BDAF874D-7212-4E5D-B72F-3325658837B3}" destId="{630F62F1-6F7F-4B14-93D1-E76F8682DD5B}" srcOrd="0" destOrd="0" presId="urn:microsoft.com/office/officeart/2009/3/layout/IncreasingArrowsProcess"/>
    <dgm:cxn modelId="{0C89C345-71BA-400F-9D1F-FBAAFFB1288A}" srcId="{4B75A8A1-FF16-4557-9D54-C24BD569E5D3}" destId="{BDAF874D-7212-4E5D-B72F-3325658837B3}" srcOrd="2" destOrd="0" parTransId="{623A527C-2057-4B77-B250-E44557C651C2}" sibTransId="{0D9486AA-7611-49C9-80DC-D5F50CB2EE30}"/>
    <dgm:cxn modelId="{CDD1718A-A591-4120-BF69-B74E0DBEEEBC}" type="presOf" srcId="{1240719F-4D99-4D35-A87F-E7B1B15EBFA9}" destId="{EE0A6072-3163-462A-A946-33E9A6E6C74F}" srcOrd="0" destOrd="0" presId="urn:microsoft.com/office/officeart/2009/3/layout/IncreasingArrowsProcess"/>
    <dgm:cxn modelId="{89D8E09A-FA28-4CA8-BCFD-D51143312C54}" type="presOf" srcId="{9998709E-98AD-4733-B427-AB048C7FF974}" destId="{ABCD33BF-7FD5-4EE0-BE82-EA1BE21D721C}" srcOrd="0" destOrd="0" presId="urn:microsoft.com/office/officeart/2009/3/layout/IncreasingArrowsProcess"/>
    <dgm:cxn modelId="{86ECEEA2-02BA-4169-A526-1E5C17A36C9D}" type="presOf" srcId="{4B75A8A1-FF16-4557-9D54-C24BD569E5D3}" destId="{F3B016A5-C396-4014-811D-CB629BECC11C}" srcOrd="0" destOrd="0" presId="urn:microsoft.com/office/officeart/2009/3/layout/IncreasingArrowsProcess"/>
    <dgm:cxn modelId="{0974DFA8-0E52-40F6-BCBA-FC749E3E65F5}" srcId="{1240719F-4D99-4D35-A87F-E7B1B15EBFA9}" destId="{1E0ECF3B-B60F-4D51-9AAB-7197F7E461DC}" srcOrd="0" destOrd="0" parTransId="{B8054E13-884F-45A0-88BA-BEEB0874B78C}" sibTransId="{6526D2D9-D153-4414-8B27-4C6A3E5248EB}"/>
    <dgm:cxn modelId="{8623EEDA-CF5F-4E60-85D2-3243E6D0D9E1}" srcId="{A84F30BA-C7EF-4A02-8115-B08138189539}" destId="{8FCD430B-4137-401A-A88C-5CA0B152ECCC}" srcOrd="0" destOrd="0" parTransId="{A4C76DB1-120F-4D65-B187-01B5358F1E67}" sibTransId="{495AC95E-D5BE-4ECC-8D8F-1975F43C8E7D}"/>
    <dgm:cxn modelId="{664106E4-2FFE-46A9-8B7B-39186F93B761}" srcId="{BDAF874D-7212-4E5D-B72F-3325658837B3}" destId="{9998709E-98AD-4733-B427-AB048C7FF974}" srcOrd="0" destOrd="0" parTransId="{DFD8EC2F-271B-43A9-9C3F-8DE225EBF49B}" sibTransId="{D4A874B3-80C4-4375-832B-13F3FD7035EE}"/>
    <dgm:cxn modelId="{B769EAE6-B596-4359-A07A-B37BEF0AF181}" srcId="{4B75A8A1-FF16-4557-9D54-C24BD569E5D3}" destId="{1240719F-4D99-4D35-A87F-E7B1B15EBFA9}" srcOrd="0" destOrd="0" parTransId="{B1198569-3D12-4635-9062-67903239DFE2}" sibTransId="{5D5B5DA4-C901-4E35-BE60-DCE246616B68}"/>
    <dgm:cxn modelId="{8D7D22F9-8BEA-47D0-B916-1EB6406EE04C}" type="presOf" srcId="{1E0ECF3B-B60F-4D51-9AAB-7197F7E461DC}" destId="{4ACEBC53-44EC-41FE-843C-60591D82B390}" srcOrd="0" destOrd="0" presId="urn:microsoft.com/office/officeart/2009/3/layout/IncreasingArrowsProcess"/>
    <dgm:cxn modelId="{FD997DFF-51FD-42C3-A603-86B5AC911733}" type="presOf" srcId="{A84F30BA-C7EF-4A02-8115-B08138189539}" destId="{0535D066-D8AB-4B0F-A6DD-C2BEC0CB9E1A}" srcOrd="0" destOrd="0" presId="urn:microsoft.com/office/officeart/2009/3/layout/IncreasingArrowsProcess"/>
    <dgm:cxn modelId="{4530EA7B-BBCB-4AF9-94B0-138134E5576C}" type="presParOf" srcId="{F3B016A5-C396-4014-811D-CB629BECC11C}" destId="{EE0A6072-3163-462A-A946-33E9A6E6C74F}" srcOrd="0" destOrd="0" presId="urn:microsoft.com/office/officeart/2009/3/layout/IncreasingArrowsProcess"/>
    <dgm:cxn modelId="{4A713D99-BA71-49D0-B6E1-907CC8690AE6}" type="presParOf" srcId="{F3B016A5-C396-4014-811D-CB629BECC11C}" destId="{4ACEBC53-44EC-41FE-843C-60591D82B390}" srcOrd="1" destOrd="0" presId="urn:microsoft.com/office/officeart/2009/3/layout/IncreasingArrowsProcess"/>
    <dgm:cxn modelId="{CD0F2D51-19A5-4E4D-B1DE-2E66A4059705}" type="presParOf" srcId="{F3B016A5-C396-4014-811D-CB629BECC11C}" destId="{0535D066-D8AB-4B0F-A6DD-C2BEC0CB9E1A}" srcOrd="2" destOrd="0" presId="urn:microsoft.com/office/officeart/2009/3/layout/IncreasingArrowsProcess"/>
    <dgm:cxn modelId="{79BB4C91-BF64-4D08-B1F2-A4FBC6ACC953}" type="presParOf" srcId="{F3B016A5-C396-4014-811D-CB629BECC11C}" destId="{63557FF2-EF88-4F70-A873-6DA18EB562FA}" srcOrd="3" destOrd="0" presId="urn:microsoft.com/office/officeart/2009/3/layout/IncreasingArrowsProcess"/>
    <dgm:cxn modelId="{D6745EA5-B633-4BF5-A914-E4BC72E9D9B6}" type="presParOf" srcId="{F3B016A5-C396-4014-811D-CB629BECC11C}" destId="{630F62F1-6F7F-4B14-93D1-E76F8682DD5B}" srcOrd="4" destOrd="0" presId="urn:microsoft.com/office/officeart/2009/3/layout/IncreasingArrowsProcess"/>
    <dgm:cxn modelId="{05F76160-74DA-4F8A-8A7C-A060DF9FBD79}" type="presParOf" srcId="{F3B016A5-C396-4014-811D-CB629BECC11C}" destId="{ABCD33BF-7FD5-4EE0-BE82-EA1BE21D721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A6072-3163-462A-A946-33E9A6E6C74F}">
      <dsp:nvSpPr>
        <dsp:cNvPr id="0" name=""/>
        <dsp:cNvSpPr/>
      </dsp:nvSpPr>
      <dsp:spPr>
        <a:xfrm>
          <a:off x="1975168" y="309853"/>
          <a:ext cx="7391418" cy="10686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96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Travel Demand Model</a:t>
          </a:r>
        </a:p>
      </dsp:txBody>
      <dsp:txXfrm>
        <a:off x="1975168" y="577007"/>
        <a:ext cx="7124264" cy="534309"/>
      </dsp:txXfrm>
    </dsp:sp>
    <dsp:sp modelId="{4ACEBC53-44EC-41FE-843C-60591D82B390}">
      <dsp:nvSpPr>
        <dsp:cNvPr id="0" name=""/>
        <dsp:cNvSpPr/>
      </dsp:nvSpPr>
      <dsp:spPr>
        <a:xfrm>
          <a:off x="1997015" y="1070045"/>
          <a:ext cx="2270183" cy="1189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Island wide travel for residents, visitors and freight</a:t>
          </a:r>
        </a:p>
      </dsp:txBody>
      <dsp:txXfrm>
        <a:off x="1997015" y="1070045"/>
        <a:ext cx="2270183" cy="1189986"/>
      </dsp:txXfrm>
    </dsp:sp>
    <dsp:sp modelId="{0535D066-D8AB-4B0F-A6DD-C2BEC0CB9E1A}">
      <dsp:nvSpPr>
        <dsp:cNvPr id="0" name=""/>
        <dsp:cNvSpPr/>
      </dsp:nvSpPr>
      <dsp:spPr>
        <a:xfrm>
          <a:off x="4261191" y="666059"/>
          <a:ext cx="5079318" cy="10686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96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Macroscopic Operations Model</a:t>
          </a:r>
        </a:p>
      </dsp:txBody>
      <dsp:txXfrm>
        <a:off x="4261191" y="933213"/>
        <a:ext cx="4812164" cy="534309"/>
      </dsp:txXfrm>
    </dsp:sp>
    <dsp:sp modelId="{63557FF2-EF88-4F70-A873-6DA18EB562FA}">
      <dsp:nvSpPr>
        <dsp:cNvPr id="0" name=""/>
        <dsp:cNvSpPr/>
      </dsp:nvSpPr>
      <dsp:spPr>
        <a:xfrm>
          <a:off x="4295097" y="1463141"/>
          <a:ext cx="2259946" cy="980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AM and PM peak hour operations</a:t>
          </a:r>
        </a:p>
      </dsp:txBody>
      <dsp:txXfrm>
        <a:off x="4295097" y="1463141"/>
        <a:ext cx="2259946" cy="980179"/>
      </dsp:txXfrm>
    </dsp:sp>
    <dsp:sp modelId="{630F62F1-6F7F-4B14-93D1-E76F8682DD5B}">
      <dsp:nvSpPr>
        <dsp:cNvPr id="0" name=""/>
        <dsp:cNvSpPr/>
      </dsp:nvSpPr>
      <dsp:spPr>
        <a:xfrm>
          <a:off x="6483016" y="1022265"/>
          <a:ext cx="2895614" cy="1068617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96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Microsimulation</a:t>
          </a:r>
        </a:p>
      </dsp:txBody>
      <dsp:txXfrm>
        <a:off x="6483016" y="1289419"/>
        <a:ext cx="2628460" cy="534309"/>
      </dsp:txXfrm>
    </dsp:sp>
    <dsp:sp modelId="{ABCD33BF-7FD5-4EE0-BE82-EA1BE21D721C}">
      <dsp:nvSpPr>
        <dsp:cNvPr id="0" name=""/>
        <dsp:cNvSpPr/>
      </dsp:nvSpPr>
      <dsp:spPr>
        <a:xfrm>
          <a:off x="6522546" y="1790694"/>
          <a:ext cx="2259946" cy="822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modes of travel, detailed evaluations</a:t>
          </a:r>
        </a:p>
      </dsp:txBody>
      <dsp:txXfrm>
        <a:off x="6522546" y="1790694"/>
        <a:ext cx="2259946" cy="822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8D1E-966B-4415-B4E1-975F5D05C483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FD3EB-C126-432C-8150-3886B830F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4635C6-5E95-4ADC-9E4D-C9951C1B167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B0AE2B4-5251-4467-A2FC-907B934E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1359570"/>
            <a:ext cx="11790948" cy="76199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73969"/>
            <a:ext cx="11785600" cy="621631"/>
          </a:xfrm>
          <a:noFill/>
        </p:spPr>
        <p:txBody>
          <a:bodyPr lIns="91440" tIns="91440">
            <a:normAutofit/>
          </a:bodyPr>
          <a:lstStyle>
            <a:lvl1pPr marL="0" indent="0" algn="l">
              <a:buNone/>
              <a:defRPr sz="2400">
                <a:solidFill>
                  <a:srgbClr val="183D6E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990600" y="228600"/>
            <a:ext cx="10795000" cy="685800"/>
          </a:xfrm>
        </p:spPr>
        <p:txBody>
          <a:bodyPr>
            <a:normAutofit/>
          </a:bodyPr>
          <a:lstStyle>
            <a:lvl1pPr algn="l">
              <a:defRPr sz="3200" cap="none" baseline="0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11379200" cy="5181600"/>
          </a:xfrm>
        </p:spPr>
        <p:txBody>
          <a:bodyPr lIns="182880" tIns="91440">
            <a:no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1600" y="64554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C3E2B1-B3AE-477F-B2B0-CE86E7E4566F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916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bg1"/>
          </a:solidFill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235200" y="228600"/>
            <a:ext cx="955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83D6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cap="small" baseline="0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96" y="6455434"/>
            <a:ext cx="889904" cy="37056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332154"/>
            <a:ext cx="1839221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" y="64554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C3E2B1-B3AE-477F-B2B0-CE86E7E4566F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98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95400"/>
            <a:ext cx="5588000" cy="50292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588000" cy="50292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228600"/>
            <a:ext cx="9550400" cy="685800"/>
          </a:xfrm>
        </p:spPr>
        <p:txBody>
          <a:bodyPr>
            <a:normAutofit/>
          </a:bodyPr>
          <a:lstStyle>
            <a:lvl1pPr algn="l">
              <a:defRPr sz="3200" cap="small" baseline="0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96" y="6455434"/>
            <a:ext cx="889904" cy="37056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332154"/>
            <a:ext cx="1839221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" y="64554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C3E2B1-B3AE-477F-B2B0-CE86E7E4566F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416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143000"/>
            <a:ext cx="5590117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35162"/>
            <a:ext cx="5590117" cy="44656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43000"/>
            <a:ext cx="5592233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35162"/>
            <a:ext cx="5592233" cy="44656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35200" y="228600"/>
            <a:ext cx="9550400" cy="685800"/>
          </a:xfrm>
        </p:spPr>
        <p:txBody>
          <a:bodyPr>
            <a:normAutofit/>
          </a:bodyPr>
          <a:lstStyle>
            <a:lvl1pPr algn="l">
              <a:defRPr sz="3200" cap="small" baseline="0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96" y="6455434"/>
            <a:ext cx="889904" cy="370566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332154"/>
            <a:ext cx="1839221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600" y="64554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C3E2B1-B3AE-477F-B2B0-CE86E7E4566F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35200" y="228600"/>
            <a:ext cx="9550400" cy="685800"/>
          </a:xfrm>
        </p:spPr>
        <p:txBody>
          <a:bodyPr>
            <a:normAutofit/>
          </a:bodyPr>
          <a:lstStyle>
            <a:lvl1pPr algn="l">
              <a:defRPr sz="3200" cap="small" baseline="0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96" y="6455434"/>
            <a:ext cx="889904" cy="370566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332154"/>
            <a:ext cx="1839221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1600" y="64554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C3E2B1-B3AE-477F-B2B0-CE86E7E4566F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54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696" y="6455434"/>
            <a:ext cx="889904" cy="37056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1600" y="645543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C3E2B1-B3AE-477F-B2B0-CE86E7E4566F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63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5200" y="0"/>
            <a:ext cx="9550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19200"/>
            <a:ext cx="11379200" cy="548640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18288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186991-5B44-4C53-BEB9-2D0706B1E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26" y="957788"/>
            <a:ext cx="11790948" cy="761999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of Modeling a Closed System: </a:t>
            </a:r>
            <a:br>
              <a:rPr lang="en-US" dirty="0"/>
            </a:br>
            <a:r>
              <a:rPr lang="en-US" dirty="0"/>
              <a:t>Grand Cayman's Multi Resolution Modeling Platform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17F16E8-166D-4355-B7E0-F940E7C01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55" y="1967771"/>
            <a:ext cx="11785600" cy="621631"/>
          </a:xfrm>
        </p:spPr>
        <p:txBody>
          <a:bodyPr/>
          <a:lstStyle/>
          <a:p>
            <a:r>
              <a:rPr lang="en-US" dirty="0"/>
              <a:t>TRBAPPCON 2019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50AE10-E2FD-48F3-B9EB-5BB8E4DC154F}"/>
              </a:ext>
            </a:extLst>
          </p:cNvPr>
          <p:cNvSpPr txBox="1">
            <a:spLocks/>
          </p:cNvSpPr>
          <p:nvPr/>
        </p:nvSpPr>
        <p:spPr>
          <a:xfrm>
            <a:off x="304800" y="2837387"/>
            <a:ext cx="5334001" cy="621631"/>
          </a:xfrm>
          <a:prstGeom prst="rect">
            <a:avLst/>
          </a:prstGeom>
          <a:noFill/>
        </p:spPr>
        <p:txBody>
          <a:bodyPr vert="horz" lIns="91440" tIns="9144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rgbClr val="183D6E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Transit, the Universe, and Everything  </a:t>
            </a:r>
            <a:r>
              <a:rPr lang="en-US" dirty="0">
                <a:solidFill>
                  <a:srgbClr val="FCB426"/>
                </a:solidFill>
              </a:rPr>
              <a:t>|</a:t>
            </a:r>
            <a:r>
              <a:rPr lang="en-US" dirty="0"/>
              <a:t> June 5, 2019</a:t>
            </a:r>
          </a:p>
        </p:txBody>
      </p:sp>
    </p:spTree>
    <p:extLst>
      <p:ext uri="{BB962C8B-B14F-4D97-AF65-F5344CB8AC3E}">
        <p14:creationId xmlns:p14="http://schemas.microsoft.com/office/powerpoint/2010/main" val="369691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15AC-C393-4258-B6E3-6F382ACD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10BA4-ABDA-44FA-9835-80FE12F34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19200"/>
            <a:ext cx="9347200" cy="4572000"/>
          </a:xfrm>
        </p:spPr>
        <p:txBody>
          <a:bodyPr/>
          <a:lstStyle/>
          <a:p>
            <a:r>
              <a:rPr lang="en-US" dirty="0"/>
              <a:t>Scott Thompson-Graves – sthompson-graves@wrallp.com</a:t>
            </a:r>
          </a:p>
          <a:p>
            <a:r>
              <a:rPr lang="en-US" dirty="0"/>
              <a:t>Jonathan Avner – javner@wrallp.com</a:t>
            </a:r>
          </a:p>
          <a:p>
            <a:r>
              <a:rPr lang="en-US" dirty="0"/>
              <a:t>Li </a:t>
            </a:r>
            <a:r>
              <a:rPr lang="en-US" dirty="0" err="1"/>
              <a:t>Li</a:t>
            </a:r>
            <a:r>
              <a:rPr lang="en-US" dirty="0"/>
              <a:t> – lli@wrallp.com</a:t>
            </a:r>
          </a:p>
          <a:p>
            <a:r>
              <a:rPr lang="en-US" dirty="0"/>
              <a:t>Jeff Moore – jsmoore@wrallp.com</a:t>
            </a:r>
          </a:p>
          <a:p>
            <a:r>
              <a:rPr lang="en-US" dirty="0"/>
              <a:t>Lindsey Ulizio - </a:t>
            </a:r>
            <a:r>
              <a:rPr lang="it-IT" dirty="0"/>
              <a:t>lulizio@wrallp.com</a:t>
            </a:r>
          </a:p>
          <a:p>
            <a:endParaRPr lang="it-IT" dirty="0"/>
          </a:p>
          <a:p>
            <a:r>
              <a:rPr lang="en-US" dirty="0"/>
              <a:t>Edward Howard - Edward.Howard@nra.ky</a:t>
            </a:r>
          </a:p>
          <a:p>
            <a:r>
              <a:rPr lang="en-US" dirty="0"/>
              <a:t>Denis Thibeault - Denis.Thibeault@nra.ky</a:t>
            </a:r>
            <a:endParaRPr lang="it-IT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35DE7-3989-4CC5-B3F3-4C6890D9E7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0" y="3886200"/>
            <a:ext cx="1524000" cy="914400"/>
          </a:xfrm>
          <a:prstGeom prst="rect">
            <a:avLst/>
          </a:prstGeom>
        </p:spPr>
      </p:pic>
      <p:pic>
        <p:nvPicPr>
          <p:cNvPr id="5" name="Picture 4" descr="G:\WR&amp;A Logos\2015 REBRAND\Logos\Base\wra_rgb_color.png">
            <a:extLst>
              <a:ext uri="{FF2B5EF4-FFF2-40B4-BE49-F238E27FC236}">
                <a16:creationId xmlns:a16="http://schemas.microsoft.com/office/drawing/2014/main" id="{2D8E5A9C-B576-4ABE-AEC5-A54D3D6C98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0" y="1676400"/>
            <a:ext cx="1752600" cy="115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9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A55257-DA71-4678-92FF-21E4BBA06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750130"/>
            <a:ext cx="9067800" cy="3948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90D96-D71A-447C-AE1D-EE76DEC8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10795000" cy="685800"/>
          </a:xfrm>
        </p:spPr>
        <p:txBody>
          <a:bodyPr>
            <a:normAutofit/>
          </a:bodyPr>
          <a:lstStyle/>
          <a:p>
            <a:r>
              <a:rPr lang="en-US" dirty="0"/>
              <a:t>Grand Cayman’s Integrated Modeling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5D50A2-0501-42D9-BF25-2A8D22A93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08893"/>
              </p:ext>
            </p:extLst>
          </p:nvPr>
        </p:nvGraphicFramePr>
        <p:xfrm>
          <a:off x="152400" y="685800"/>
          <a:ext cx="11353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Cruise ship">
            <a:extLst>
              <a:ext uri="{FF2B5EF4-FFF2-40B4-BE49-F238E27FC236}">
                <a16:creationId xmlns:a16="http://schemas.microsoft.com/office/drawing/2014/main" id="{84E2CBA4-C083-466E-BCE5-706515DC78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7800" y="5257800"/>
            <a:ext cx="685800" cy="685800"/>
          </a:xfrm>
          <a:prstGeom prst="rect">
            <a:avLst/>
          </a:prstGeom>
        </p:spPr>
      </p:pic>
      <p:pic>
        <p:nvPicPr>
          <p:cNvPr id="9" name="Graphic 8" descr="Airplane">
            <a:extLst>
              <a:ext uri="{FF2B5EF4-FFF2-40B4-BE49-F238E27FC236}">
                <a16:creationId xmlns:a16="http://schemas.microsoft.com/office/drawing/2014/main" id="{4ECA9021-359A-484F-88D2-8B726A2EC8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38400" y="529820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9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BDD7-C5E6-4378-AA71-3D3F0638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Arriving Airline Passengers by Month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273395"/>
              </p:ext>
            </p:extLst>
          </p:nvPr>
        </p:nvGraphicFramePr>
        <p:xfrm>
          <a:off x="152400" y="1143000"/>
          <a:ext cx="11379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32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E8DAD8-7BDC-479E-804B-29AC593A2F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717" y="3692186"/>
            <a:ext cx="5588000" cy="2767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5833653-8BEA-483F-8884-7312DDF2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Operations: People and Freight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0ED7B-7D30-4401-BBF8-8D10F8811B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72" y="1008609"/>
            <a:ext cx="6415546" cy="2891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BB6FD-7A80-4B5B-86D7-93118A35CA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394364"/>
            <a:ext cx="44577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47D2DA6F-2878-4961-9BC2-E9755AB58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455" y="1143000"/>
            <a:ext cx="4546600" cy="340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45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B814-8B8A-4908-A029-2F13A019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Unique Aspects of Grand Cayman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564C3-DE29-4373-A85B-DA132A43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27" y="1219200"/>
            <a:ext cx="8197273" cy="5181600"/>
          </a:xfrm>
        </p:spPr>
        <p:txBody>
          <a:bodyPr/>
          <a:lstStyle/>
          <a:p>
            <a:r>
              <a:rPr lang="en-US" dirty="0"/>
              <a:t>Mix of People Traveling</a:t>
            </a:r>
          </a:p>
          <a:p>
            <a:pPr lvl="1"/>
            <a:r>
              <a:rPr lang="en-US" dirty="0"/>
              <a:t>Residents</a:t>
            </a:r>
          </a:p>
          <a:p>
            <a:pPr lvl="1"/>
            <a:r>
              <a:rPr lang="en-US" dirty="0"/>
              <a:t>School Trips</a:t>
            </a:r>
          </a:p>
          <a:p>
            <a:pPr lvl="1"/>
            <a:r>
              <a:rPr lang="en-US" dirty="0"/>
              <a:t>Short Term Visitors (less than a day)</a:t>
            </a:r>
          </a:p>
          <a:p>
            <a:pPr lvl="1"/>
            <a:r>
              <a:rPr lang="en-US" dirty="0"/>
              <a:t>Long Term Visitors (a day or longer)</a:t>
            </a:r>
          </a:p>
          <a:p>
            <a:r>
              <a:rPr lang="en-US" dirty="0"/>
              <a:t>Road Classifications, 3-lane roundabouts, and congestion</a:t>
            </a:r>
          </a:p>
          <a:p>
            <a:r>
              <a:rPr lang="en-US" dirty="0"/>
              <a:t>Transit System</a:t>
            </a:r>
          </a:p>
          <a:p>
            <a:r>
              <a:rPr lang="en-US" dirty="0"/>
              <a:t>Travel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E118F-71C6-4613-A0ED-3845C08D00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838200"/>
            <a:ext cx="3657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11C61-47F1-4589-8CF6-F14B1B2FE5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073" y="3429000"/>
            <a:ext cx="3657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F20D4-188A-4C33-9056-55F0D7F4CB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3701249"/>
            <a:ext cx="252174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55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4852B-F097-4EA9-984E-0B125EDE8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70"/>
          <a:stretch/>
        </p:blipFill>
        <p:spPr>
          <a:xfrm rot="5400000">
            <a:off x="7584759" y="3501775"/>
            <a:ext cx="2672443" cy="3140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67A05-9728-4D80-8163-70E4BB65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Projections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DD2B48E-01EF-4021-9C3B-2C5DDBE43FCC}"/>
              </a:ext>
            </a:extLst>
          </p:cNvPr>
          <p:cNvSpPr txBox="1">
            <a:spLocks/>
          </p:cNvSpPr>
          <p:nvPr/>
        </p:nvSpPr>
        <p:spPr>
          <a:xfrm>
            <a:off x="304800" y="1295400"/>
            <a:ext cx="4191000" cy="5029200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9144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Growth in travel</a:t>
            </a:r>
          </a:p>
          <a:p>
            <a:pPr lvl="1"/>
            <a:r>
              <a:rPr lang="en-US" dirty="0"/>
              <a:t>75% growth in travel by 2036</a:t>
            </a:r>
          </a:p>
          <a:p>
            <a:pPr lvl="1"/>
            <a:r>
              <a:rPr lang="en-US" dirty="0"/>
              <a:t>Increasing growth of visitors annually</a:t>
            </a:r>
          </a:p>
          <a:p>
            <a:r>
              <a:rPr lang="en-US" b="1" dirty="0"/>
              <a:t>Growth in network capacity</a:t>
            </a:r>
          </a:p>
          <a:p>
            <a:pPr lvl="1"/>
            <a:r>
              <a:rPr lang="en-US" dirty="0"/>
              <a:t>2026: 6% growth in lane miles</a:t>
            </a:r>
          </a:p>
          <a:p>
            <a:pPr lvl="1"/>
            <a:r>
              <a:rPr lang="en-US" dirty="0"/>
              <a:t>2036: 10% growth in lane miles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B3CDD36-F69C-47C8-AC6F-92D66A20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541" y="342900"/>
            <a:ext cx="7140688" cy="4242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AF5F28-3DD0-41BC-925F-2E2B015BB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00400"/>
            <a:ext cx="257175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66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685D-6BBB-47EE-BD11-0463D884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C4A15-EA4C-41DD-B24E-75D68385A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6" b="5610"/>
          <a:stretch/>
        </p:blipFill>
        <p:spPr>
          <a:xfrm>
            <a:off x="533400" y="1600200"/>
            <a:ext cx="10244664" cy="4504385"/>
          </a:xfrm>
          <a:prstGeom prst="rect">
            <a:avLst/>
          </a:prstGeom>
        </p:spPr>
      </p:pic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61A7177A-CFC4-44B3-8030-D4FD7B9236ED}"/>
              </a:ext>
            </a:extLst>
          </p:cNvPr>
          <p:cNvSpPr/>
          <p:nvPr/>
        </p:nvSpPr>
        <p:spPr>
          <a:xfrm rot="10583959">
            <a:off x="1552454" y="3489810"/>
            <a:ext cx="7243980" cy="13458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8ACD500E-F928-43CF-9157-9C742EE39EFE}"/>
              </a:ext>
            </a:extLst>
          </p:cNvPr>
          <p:cNvSpPr/>
          <p:nvPr/>
        </p:nvSpPr>
        <p:spPr>
          <a:xfrm rot="11611620">
            <a:off x="1649023" y="4006931"/>
            <a:ext cx="3991084" cy="12889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966B3F-7ECD-4392-86F1-30E02D49DE4A}"/>
              </a:ext>
            </a:extLst>
          </p:cNvPr>
          <p:cNvGrpSpPr/>
          <p:nvPr/>
        </p:nvGrpSpPr>
        <p:grpSpPr>
          <a:xfrm>
            <a:off x="5655732" y="1509251"/>
            <a:ext cx="2902085" cy="1068617"/>
            <a:chOff x="1975168" y="309853"/>
            <a:chExt cx="7391418" cy="1068617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208FA52-9219-4217-A897-9E849C6258FA}"/>
                </a:ext>
              </a:extLst>
            </p:cNvPr>
            <p:cNvSpPr/>
            <p:nvPr/>
          </p:nvSpPr>
          <p:spPr>
            <a:xfrm>
              <a:off x="1975168" y="309853"/>
              <a:ext cx="7391418" cy="1068617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Right 4">
              <a:extLst>
                <a:ext uri="{FF2B5EF4-FFF2-40B4-BE49-F238E27FC236}">
                  <a16:creationId xmlns:a16="http://schemas.microsoft.com/office/drawing/2014/main" id="{E5DE5C79-A042-47EA-9970-A47E05498B9A}"/>
                </a:ext>
              </a:extLst>
            </p:cNvPr>
            <p:cNvSpPr txBox="1"/>
            <p:nvPr/>
          </p:nvSpPr>
          <p:spPr>
            <a:xfrm>
              <a:off x="1975168" y="577007"/>
              <a:ext cx="7124264" cy="534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6964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Travel Demand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94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9B5B-631C-43B6-8B05-A3B0CC9B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Performance Measures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672290-38EC-484B-B4B9-B8EFEB145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90392"/>
              </p:ext>
            </p:extLst>
          </p:nvPr>
        </p:nvGraphicFramePr>
        <p:xfrm>
          <a:off x="4876800" y="762000"/>
          <a:ext cx="6705600" cy="166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99788637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37142497"/>
                    </a:ext>
                  </a:extLst>
                </a:gridCol>
                <a:gridCol w="1497874">
                  <a:extLst>
                    <a:ext uri="{9D8B030D-6E8A-4147-A177-3AD203B41FA5}">
                      <a16:colId xmlns:a16="http://schemas.microsoft.com/office/drawing/2014/main" val="721902480"/>
                    </a:ext>
                  </a:extLst>
                </a:gridCol>
                <a:gridCol w="1550126">
                  <a:extLst>
                    <a:ext uri="{9D8B030D-6E8A-4147-A177-3AD203B41FA5}">
                      <a16:colId xmlns:a16="http://schemas.microsoft.com/office/drawing/2014/main" val="1446410271"/>
                    </a:ext>
                  </a:extLst>
                </a:gridCol>
              </a:tblGrid>
              <a:tr h="283633">
                <a:tc gridSpan="4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04780"/>
                  </a:ext>
                </a:extLst>
              </a:tr>
              <a:tr h="2836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Speed (mph)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19194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Time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Existing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2026 No-Build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2036 No-Build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054417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6 - 7 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874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7 - 8 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57409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8 - 9 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24879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C09552F-161E-4520-BFE2-DA757FA58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649383"/>
            <a:ext cx="6096000" cy="3446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B18E9-DAAB-45AB-A98A-D98B947E1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71" y="2621626"/>
            <a:ext cx="5132383" cy="2996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5F4A11-6DB8-4F56-AF4C-BA64C848C1FA}"/>
              </a:ext>
            </a:extLst>
          </p:cNvPr>
          <p:cNvGrpSpPr/>
          <p:nvPr/>
        </p:nvGrpSpPr>
        <p:grpSpPr>
          <a:xfrm>
            <a:off x="2177234" y="5274036"/>
            <a:ext cx="2902085" cy="1068617"/>
            <a:chOff x="1975168" y="309853"/>
            <a:chExt cx="7391418" cy="1068617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C03B6CAF-BB7D-42D9-84A3-762C1855859E}"/>
                </a:ext>
              </a:extLst>
            </p:cNvPr>
            <p:cNvSpPr/>
            <p:nvPr/>
          </p:nvSpPr>
          <p:spPr>
            <a:xfrm>
              <a:off x="1975168" y="309853"/>
              <a:ext cx="7391418" cy="1068617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Right 4">
              <a:extLst>
                <a:ext uri="{FF2B5EF4-FFF2-40B4-BE49-F238E27FC236}">
                  <a16:creationId xmlns:a16="http://schemas.microsoft.com/office/drawing/2014/main" id="{9810F53F-ED5D-4CAB-992E-AD671DA10C72}"/>
                </a:ext>
              </a:extLst>
            </p:cNvPr>
            <p:cNvSpPr txBox="1"/>
            <p:nvPr/>
          </p:nvSpPr>
          <p:spPr>
            <a:xfrm>
              <a:off x="1975168" y="577007"/>
              <a:ext cx="7124264" cy="534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6964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Travel Demand Model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9B0584-2F63-47C4-A952-81452E10F3B7}"/>
              </a:ext>
            </a:extLst>
          </p:cNvPr>
          <p:cNvGrpSpPr/>
          <p:nvPr/>
        </p:nvGrpSpPr>
        <p:grpSpPr>
          <a:xfrm>
            <a:off x="6197541" y="5750197"/>
            <a:ext cx="4064117" cy="1068617"/>
            <a:chOff x="4261191" y="666059"/>
            <a:chExt cx="5079318" cy="1068617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0E9B2C3-75E8-49B4-B262-6EB8A183B7F8}"/>
                </a:ext>
              </a:extLst>
            </p:cNvPr>
            <p:cNvSpPr/>
            <p:nvPr/>
          </p:nvSpPr>
          <p:spPr>
            <a:xfrm>
              <a:off x="4261191" y="666059"/>
              <a:ext cx="5079318" cy="10686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Right 6">
              <a:extLst>
                <a:ext uri="{FF2B5EF4-FFF2-40B4-BE49-F238E27FC236}">
                  <a16:creationId xmlns:a16="http://schemas.microsoft.com/office/drawing/2014/main" id="{6D532854-0EAB-466B-AD41-B23FB9457871}"/>
                </a:ext>
              </a:extLst>
            </p:cNvPr>
            <p:cNvSpPr txBox="1"/>
            <p:nvPr/>
          </p:nvSpPr>
          <p:spPr>
            <a:xfrm>
              <a:off x="4261191" y="933213"/>
              <a:ext cx="4812164" cy="534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6964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Macroscopic Operations Model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1F5FB7-1808-4D02-B10D-CBF968A9E1B1}"/>
              </a:ext>
            </a:extLst>
          </p:cNvPr>
          <p:cNvGrpSpPr/>
          <p:nvPr/>
        </p:nvGrpSpPr>
        <p:grpSpPr>
          <a:xfrm>
            <a:off x="9244794" y="513669"/>
            <a:ext cx="2540806" cy="1068617"/>
            <a:chOff x="6483016" y="1022265"/>
            <a:chExt cx="2895614" cy="1068617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0A2E693F-2690-44A0-8A10-A71FF949CD2C}"/>
                </a:ext>
              </a:extLst>
            </p:cNvPr>
            <p:cNvSpPr/>
            <p:nvPr/>
          </p:nvSpPr>
          <p:spPr>
            <a:xfrm>
              <a:off x="6483016" y="1022265"/>
              <a:ext cx="2895614" cy="10686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Right 8">
              <a:extLst>
                <a:ext uri="{FF2B5EF4-FFF2-40B4-BE49-F238E27FC236}">
                  <a16:creationId xmlns:a16="http://schemas.microsoft.com/office/drawing/2014/main" id="{9B8611B2-D219-4C81-B7FE-8933CF977570}"/>
                </a:ext>
              </a:extLst>
            </p:cNvPr>
            <p:cNvSpPr txBox="1"/>
            <p:nvPr/>
          </p:nvSpPr>
          <p:spPr>
            <a:xfrm>
              <a:off x="6483016" y="1289419"/>
              <a:ext cx="2628460" cy="534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6964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Microsimulation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67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76EA-BA15-49DF-9DB1-BD75775D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Performance 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72146-6DE1-432E-9D75-384EF4B69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291720"/>
            <a:ext cx="5334000" cy="2445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F5E45-72CD-4D2D-8E1F-8397DAEF3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639046"/>
            <a:ext cx="4677377" cy="2990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4757E-5853-4998-8D9D-CAFD4900DCE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655" y="934286"/>
            <a:ext cx="5334000" cy="4199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9988D-BF74-4750-A16B-CA892F7362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871646"/>
            <a:ext cx="5451697" cy="2525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893700-8230-471F-AEB7-0CDC3A1880A8}"/>
              </a:ext>
            </a:extLst>
          </p:cNvPr>
          <p:cNvGrpSpPr/>
          <p:nvPr/>
        </p:nvGrpSpPr>
        <p:grpSpPr>
          <a:xfrm>
            <a:off x="6248400" y="5862491"/>
            <a:ext cx="4064117" cy="1068617"/>
            <a:chOff x="4261191" y="666059"/>
            <a:chExt cx="5079318" cy="1068617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F2E725EE-7B13-4E1C-A50A-9D3A5646B4E3}"/>
                </a:ext>
              </a:extLst>
            </p:cNvPr>
            <p:cNvSpPr/>
            <p:nvPr/>
          </p:nvSpPr>
          <p:spPr>
            <a:xfrm>
              <a:off x="4261191" y="666059"/>
              <a:ext cx="5079318" cy="10686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Right 6">
              <a:extLst>
                <a:ext uri="{FF2B5EF4-FFF2-40B4-BE49-F238E27FC236}">
                  <a16:creationId xmlns:a16="http://schemas.microsoft.com/office/drawing/2014/main" id="{3A3A6CF0-F62B-4225-8A3C-36CDA5C7C53C}"/>
                </a:ext>
              </a:extLst>
            </p:cNvPr>
            <p:cNvSpPr txBox="1"/>
            <p:nvPr/>
          </p:nvSpPr>
          <p:spPr>
            <a:xfrm>
              <a:off x="4261191" y="933213"/>
              <a:ext cx="4812164" cy="534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6964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Macroscopic Operations Model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13EFD6-05A2-479B-9E6F-6C6BF468A307}"/>
              </a:ext>
            </a:extLst>
          </p:cNvPr>
          <p:cNvGrpSpPr/>
          <p:nvPr/>
        </p:nvGrpSpPr>
        <p:grpSpPr>
          <a:xfrm>
            <a:off x="9244794" y="513669"/>
            <a:ext cx="2540806" cy="1068617"/>
            <a:chOff x="6483016" y="1022265"/>
            <a:chExt cx="2895614" cy="1068617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F3793E8-1C10-4E5B-83DB-1D94737CA0ED}"/>
                </a:ext>
              </a:extLst>
            </p:cNvPr>
            <p:cNvSpPr/>
            <p:nvPr/>
          </p:nvSpPr>
          <p:spPr>
            <a:xfrm>
              <a:off x="6483016" y="1022265"/>
              <a:ext cx="2895614" cy="10686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Right 8">
              <a:extLst>
                <a:ext uri="{FF2B5EF4-FFF2-40B4-BE49-F238E27FC236}">
                  <a16:creationId xmlns:a16="http://schemas.microsoft.com/office/drawing/2014/main" id="{E55CA898-AA37-41E0-B537-DFA255F02B7E}"/>
                </a:ext>
              </a:extLst>
            </p:cNvPr>
            <p:cNvSpPr txBox="1"/>
            <p:nvPr/>
          </p:nvSpPr>
          <p:spPr>
            <a:xfrm>
              <a:off x="6616593" y="1329361"/>
              <a:ext cx="2628460" cy="534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6964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Microsimulation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90469-6942-4B80-83F9-4A34CBC157C5}"/>
              </a:ext>
            </a:extLst>
          </p:cNvPr>
          <p:cNvGrpSpPr/>
          <p:nvPr/>
        </p:nvGrpSpPr>
        <p:grpSpPr>
          <a:xfrm>
            <a:off x="1574683" y="3470328"/>
            <a:ext cx="4064117" cy="1068617"/>
            <a:chOff x="4261191" y="666059"/>
            <a:chExt cx="5079318" cy="1068617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3B22136D-B7F0-4AC9-9ADA-25795E05FA11}"/>
                </a:ext>
              </a:extLst>
            </p:cNvPr>
            <p:cNvSpPr/>
            <p:nvPr/>
          </p:nvSpPr>
          <p:spPr>
            <a:xfrm>
              <a:off x="4261191" y="666059"/>
              <a:ext cx="5079318" cy="10686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Right 6">
              <a:extLst>
                <a:ext uri="{FF2B5EF4-FFF2-40B4-BE49-F238E27FC236}">
                  <a16:creationId xmlns:a16="http://schemas.microsoft.com/office/drawing/2014/main" id="{452CF552-8633-47AB-848B-F2050FB046A5}"/>
                </a:ext>
              </a:extLst>
            </p:cNvPr>
            <p:cNvSpPr txBox="1"/>
            <p:nvPr/>
          </p:nvSpPr>
          <p:spPr>
            <a:xfrm>
              <a:off x="4261191" y="933213"/>
              <a:ext cx="4812164" cy="534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6964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Macroscopic Operations Model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6D57AD-7212-4FB7-803A-D532F6E27590}"/>
              </a:ext>
            </a:extLst>
          </p:cNvPr>
          <p:cNvGrpSpPr/>
          <p:nvPr/>
        </p:nvGrpSpPr>
        <p:grpSpPr>
          <a:xfrm>
            <a:off x="2184283" y="820766"/>
            <a:ext cx="4064117" cy="1068617"/>
            <a:chOff x="4261191" y="666059"/>
            <a:chExt cx="5079318" cy="1068617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7F3D7ABD-0AC4-45CA-A9AA-5C5C5C730021}"/>
                </a:ext>
              </a:extLst>
            </p:cNvPr>
            <p:cNvSpPr/>
            <p:nvPr/>
          </p:nvSpPr>
          <p:spPr>
            <a:xfrm>
              <a:off x="4261191" y="666059"/>
              <a:ext cx="5079318" cy="10686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Right 6">
              <a:extLst>
                <a:ext uri="{FF2B5EF4-FFF2-40B4-BE49-F238E27FC236}">
                  <a16:creationId xmlns:a16="http://schemas.microsoft.com/office/drawing/2014/main" id="{FB66CC62-954C-49F1-A292-B994BBC2F287}"/>
                </a:ext>
              </a:extLst>
            </p:cNvPr>
            <p:cNvSpPr txBox="1"/>
            <p:nvPr/>
          </p:nvSpPr>
          <p:spPr>
            <a:xfrm>
              <a:off x="4261191" y="933213"/>
              <a:ext cx="4812164" cy="534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69643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Macroscopic Operations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7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016_standard.pptx" id="{AAA54887-7849-4400-97E6-8A8A55202518}" vid="{F02D0FF0-FB62-4A58-B51B-1D72A2C2B6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273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Challenges of Modeling a Closed System:  Grand Cayman's Multi Resolution Modeling Platform</vt:lpstr>
      <vt:lpstr>Grand Cayman’s Integrated Modeling System</vt:lpstr>
      <vt:lpstr>2016 Arriving Airline Passengers by Month</vt:lpstr>
      <vt:lpstr>Port Operations: People and Freight</vt:lpstr>
      <vt:lpstr>Modeling Unique Aspects of Grand Cayman</vt:lpstr>
      <vt:lpstr>Future Projections</vt:lpstr>
      <vt:lpstr>Land Use Changes</vt:lpstr>
      <vt:lpstr>Aggregate Performance Measures</vt:lpstr>
      <vt:lpstr>Detailed Performance Measures</vt:lpstr>
      <vt:lpstr>Questions?</vt:lpstr>
    </vt:vector>
  </TitlesOfParts>
  <Company>Whitman, Requardt, &amp; Associates,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Cayman Travel Demand Model &amp; Traffic Operational Analysis Model</dc:title>
  <dc:creator>Tracy, Ashley</dc:creator>
  <cp:lastModifiedBy>Thompson-Graves, Scott</cp:lastModifiedBy>
  <cp:revision>273</cp:revision>
  <cp:lastPrinted>2017-03-13T15:09:07Z</cp:lastPrinted>
  <dcterms:created xsi:type="dcterms:W3CDTF">2017-03-06T20:33:31Z</dcterms:created>
  <dcterms:modified xsi:type="dcterms:W3CDTF">2019-05-29T14:36:52Z</dcterms:modified>
</cp:coreProperties>
</file>