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0000"/>
    <a:srgbClr val="5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6" y="3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C88423-926E-4B16-87F7-997FF5FDD931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572D22-FA74-411C-AFC7-3808BCA81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969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72D22-FA74-411C-AFC7-3808BCA81A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108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D147-CC77-4F7B-A574-A883B979874E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CC52-9F31-45F1-B7FC-3B7BD3EB8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887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D147-CC77-4F7B-A574-A883B979874E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CC52-9F31-45F1-B7FC-3B7BD3EB8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044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D147-CC77-4F7B-A574-A883B979874E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CC52-9F31-45F1-B7FC-3B7BD3EB8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53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D147-CC77-4F7B-A574-A883B979874E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CC52-9F31-45F1-B7FC-3B7BD3EB8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611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D147-CC77-4F7B-A574-A883B979874E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CC52-9F31-45F1-B7FC-3B7BD3EB8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79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D147-CC77-4F7B-A574-A883B979874E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CC52-9F31-45F1-B7FC-3B7BD3EB8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129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D147-CC77-4F7B-A574-A883B979874E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CC52-9F31-45F1-B7FC-3B7BD3EB8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887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D147-CC77-4F7B-A574-A883B979874E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CC52-9F31-45F1-B7FC-3B7BD3EB8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72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D147-CC77-4F7B-A574-A883B979874E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CC52-9F31-45F1-B7FC-3B7BD3EB8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197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D147-CC77-4F7B-A574-A883B979874E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CC52-9F31-45F1-B7FC-3B7BD3EB8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685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D147-CC77-4F7B-A574-A883B979874E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CC52-9F31-45F1-B7FC-3B7BD3EB8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49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FD147-CC77-4F7B-A574-A883B979874E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1CC52-9F31-45F1-B7FC-3B7BD3EB8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377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03520" y="1332230"/>
            <a:ext cx="6590341" cy="192913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DYNAMIC REPORTING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using R Markdown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03520" y="3703320"/>
            <a:ext cx="6691671" cy="130302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Gargi Singh</a:t>
            </a:r>
          </a:p>
          <a:p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Texas A&amp;M Transportation Institute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0" y="122987"/>
            <a:ext cx="12192001" cy="6735013"/>
            <a:chOff x="0" y="122987"/>
            <a:chExt cx="12192001" cy="6735013"/>
          </a:xfrm>
        </p:grpSpPr>
        <p:sp>
          <p:nvSpPr>
            <p:cNvPr id="43" name="Freeform 42"/>
            <p:cNvSpPr/>
            <p:nvPr/>
          </p:nvSpPr>
          <p:spPr>
            <a:xfrm flipV="1">
              <a:off x="2593420" y="6335851"/>
              <a:ext cx="9598581" cy="522149"/>
            </a:xfrm>
            <a:custGeom>
              <a:avLst/>
              <a:gdLst>
                <a:gd name="connsiteX0" fmla="*/ 828979 w 9598581"/>
                <a:gd name="connsiteY0" fmla="*/ 522149 h 522149"/>
                <a:gd name="connsiteX1" fmla="*/ 9598581 w 9598581"/>
                <a:gd name="connsiteY1" fmla="*/ 522149 h 522149"/>
                <a:gd name="connsiteX2" fmla="*/ 9598581 w 9598581"/>
                <a:gd name="connsiteY2" fmla="*/ 464838 h 522149"/>
                <a:gd name="connsiteX3" fmla="*/ 8554640 w 9598581"/>
                <a:gd name="connsiteY3" fmla="*/ 464838 h 522149"/>
                <a:gd name="connsiteX4" fmla="*/ 8554640 w 9598581"/>
                <a:gd name="connsiteY4" fmla="*/ 419119 h 522149"/>
                <a:gd name="connsiteX5" fmla="*/ 9598581 w 9598581"/>
                <a:gd name="connsiteY5" fmla="*/ 419119 h 522149"/>
                <a:gd name="connsiteX6" fmla="*/ 9598581 w 9598581"/>
                <a:gd name="connsiteY6" fmla="*/ 342090 h 522149"/>
                <a:gd name="connsiteX7" fmla="*/ 7730727 w 9598581"/>
                <a:gd name="connsiteY7" fmla="*/ 342090 h 522149"/>
                <a:gd name="connsiteX8" fmla="*/ 7730727 w 9598581"/>
                <a:gd name="connsiteY8" fmla="*/ 296371 h 522149"/>
                <a:gd name="connsiteX9" fmla="*/ 9598581 w 9598581"/>
                <a:gd name="connsiteY9" fmla="*/ 296371 h 522149"/>
                <a:gd name="connsiteX10" fmla="*/ 9598581 w 9598581"/>
                <a:gd name="connsiteY10" fmla="*/ 217604 h 522149"/>
                <a:gd name="connsiteX11" fmla="*/ 7067787 w 9598581"/>
                <a:gd name="connsiteY11" fmla="*/ 217604 h 522149"/>
                <a:gd name="connsiteX12" fmla="*/ 7067787 w 9598581"/>
                <a:gd name="connsiteY12" fmla="*/ 171885 h 522149"/>
                <a:gd name="connsiteX13" fmla="*/ 9598581 w 9598581"/>
                <a:gd name="connsiteY13" fmla="*/ 171885 h 522149"/>
                <a:gd name="connsiteX14" fmla="*/ 9598581 w 9598581"/>
                <a:gd name="connsiteY14" fmla="*/ 108015 h 522149"/>
                <a:gd name="connsiteX15" fmla="*/ 6358174 w 9598581"/>
                <a:gd name="connsiteY15" fmla="*/ 108015 h 522149"/>
                <a:gd name="connsiteX16" fmla="*/ 6358174 w 9598581"/>
                <a:gd name="connsiteY16" fmla="*/ 62296 h 522149"/>
                <a:gd name="connsiteX17" fmla="*/ 9598581 w 9598581"/>
                <a:gd name="connsiteY17" fmla="*/ 62296 h 522149"/>
                <a:gd name="connsiteX18" fmla="*/ 9598581 w 9598581"/>
                <a:gd name="connsiteY18" fmla="*/ 0 h 522149"/>
                <a:gd name="connsiteX19" fmla="*/ 0 w 9598581"/>
                <a:gd name="connsiteY19" fmla="*/ 0 h 522149"/>
                <a:gd name="connsiteX20" fmla="*/ 828979 w 9598581"/>
                <a:gd name="connsiteY20" fmla="*/ 522149 h 522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598581" h="522149">
                  <a:moveTo>
                    <a:pt x="828979" y="522149"/>
                  </a:moveTo>
                  <a:lnTo>
                    <a:pt x="9598581" y="522149"/>
                  </a:lnTo>
                  <a:lnTo>
                    <a:pt x="9598581" y="464838"/>
                  </a:lnTo>
                  <a:lnTo>
                    <a:pt x="8554640" y="464838"/>
                  </a:lnTo>
                  <a:lnTo>
                    <a:pt x="8554640" y="419119"/>
                  </a:lnTo>
                  <a:lnTo>
                    <a:pt x="9598581" y="419119"/>
                  </a:lnTo>
                  <a:lnTo>
                    <a:pt x="9598581" y="342090"/>
                  </a:lnTo>
                  <a:lnTo>
                    <a:pt x="7730727" y="342090"/>
                  </a:lnTo>
                  <a:lnTo>
                    <a:pt x="7730727" y="296371"/>
                  </a:lnTo>
                  <a:lnTo>
                    <a:pt x="9598581" y="296371"/>
                  </a:lnTo>
                  <a:lnTo>
                    <a:pt x="9598581" y="217604"/>
                  </a:lnTo>
                  <a:lnTo>
                    <a:pt x="7067787" y="217604"/>
                  </a:lnTo>
                  <a:lnTo>
                    <a:pt x="7067787" y="171885"/>
                  </a:lnTo>
                  <a:lnTo>
                    <a:pt x="9598581" y="171885"/>
                  </a:lnTo>
                  <a:lnTo>
                    <a:pt x="9598581" y="108015"/>
                  </a:lnTo>
                  <a:lnTo>
                    <a:pt x="6358174" y="108015"/>
                  </a:lnTo>
                  <a:lnTo>
                    <a:pt x="6358174" y="62296"/>
                  </a:lnTo>
                  <a:lnTo>
                    <a:pt x="9598581" y="62296"/>
                  </a:lnTo>
                  <a:lnTo>
                    <a:pt x="9598581" y="0"/>
                  </a:lnTo>
                  <a:lnTo>
                    <a:pt x="0" y="0"/>
                  </a:lnTo>
                  <a:lnTo>
                    <a:pt x="828979" y="522149"/>
                  </a:lnTo>
                  <a:close/>
                </a:path>
              </a:pathLst>
            </a:custGeom>
            <a:solidFill>
              <a:srgbClr val="5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6" name="Picture 2" descr="Image result for texas A&amp;M transportation institut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6520" y="6335851"/>
              <a:ext cx="1866900" cy="5221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Freeform 13"/>
            <p:cNvSpPr/>
            <p:nvPr/>
          </p:nvSpPr>
          <p:spPr>
            <a:xfrm>
              <a:off x="0" y="6335851"/>
              <a:ext cx="1202458" cy="517650"/>
            </a:xfrm>
            <a:custGeom>
              <a:avLst/>
              <a:gdLst>
                <a:gd name="connsiteX0" fmla="*/ 0 w 1202458"/>
                <a:gd name="connsiteY0" fmla="*/ 0 h 517650"/>
                <a:gd name="connsiteX1" fmla="*/ 1202458 w 1202458"/>
                <a:gd name="connsiteY1" fmla="*/ 0 h 517650"/>
                <a:gd name="connsiteX2" fmla="*/ 0 w 1202458"/>
                <a:gd name="connsiteY2" fmla="*/ 517650 h 517650"/>
                <a:gd name="connsiteX3" fmla="*/ 0 w 1202458"/>
                <a:gd name="connsiteY3" fmla="*/ 0 h 51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2458" h="517650">
                  <a:moveTo>
                    <a:pt x="0" y="0"/>
                  </a:moveTo>
                  <a:lnTo>
                    <a:pt x="1202458" y="0"/>
                  </a:lnTo>
                  <a:lnTo>
                    <a:pt x="0" y="5176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oup 37"/>
            <p:cNvGrpSpPr/>
            <p:nvPr/>
          </p:nvGrpSpPr>
          <p:grpSpPr>
            <a:xfrm flipH="1">
              <a:off x="99062" y="122987"/>
              <a:ext cx="12009118" cy="136093"/>
              <a:chOff x="142875" y="382067"/>
              <a:chExt cx="3240407" cy="402542"/>
            </a:xfrm>
            <a:solidFill>
              <a:srgbClr val="500000"/>
            </a:solidFill>
          </p:grpSpPr>
          <p:sp>
            <p:nvSpPr>
              <p:cNvPr id="47" name="Freeform 46"/>
              <p:cNvSpPr/>
              <p:nvPr/>
            </p:nvSpPr>
            <p:spPr>
              <a:xfrm flipV="1">
                <a:off x="2339341" y="382067"/>
                <a:ext cx="1043941" cy="45719"/>
              </a:xfrm>
              <a:custGeom>
                <a:avLst/>
                <a:gdLst>
                  <a:gd name="connsiteX0" fmla="*/ 0 w 1043941"/>
                  <a:gd name="connsiteY0" fmla="*/ 45719 h 45719"/>
                  <a:gd name="connsiteX1" fmla="*/ 1043941 w 1043941"/>
                  <a:gd name="connsiteY1" fmla="*/ 45719 h 45719"/>
                  <a:gd name="connsiteX2" fmla="*/ 1043941 w 1043941"/>
                  <a:gd name="connsiteY2" fmla="*/ 0 h 45719"/>
                  <a:gd name="connsiteX3" fmla="*/ 0 w 1043941"/>
                  <a:gd name="connsiteY3" fmla="*/ 0 h 45719"/>
                  <a:gd name="connsiteX4" fmla="*/ 0 w 1043941"/>
                  <a:gd name="connsiteY4" fmla="*/ 45719 h 45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3941" h="45719">
                    <a:moveTo>
                      <a:pt x="0" y="45719"/>
                    </a:moveTo>
                    <a:lnTo>
                      <a:pt x="1043941" y="45719"/>
                    </a:lnTo>
                    <a:lnTo>
                      <a:pt x="1043941" y="0"/>
                    </a:lnTo>
                    <a:lnTo>
                      <a:pt x="0" y="0"/>
                    </a:lnTo>
                    <a:lnTo>
                      <a:pt x="0" y="4571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 45"/>
              <p:cNvSpPr/>
              <p:nvPr/>
            </p:nvSpPr>
            <p:spPr>
              <a:xfrm flipV="1">
                <a:off x="1515427" y="504815"/>
                <a:ext cx="1867854" cy="45719"/>
              </a:xfrm>
              <a:custGeom>
                <a:avLst/>
                <a:gdLst>
                  <a:gd name="connsiteX0" fmla="*/ 0 w 1867854"/>
                  <a:gd name="connsiteY0" fmla="*/ 45719 h 45719"/>
                  <a:gd name="connsiteX1" fmla="*/ 1867854 w 1867854"/>
                  <a:gd name="connsiteY1" fmla="*/ 45719 h 45719"/>
                  <a:gd name="connsiteX2" fmla="*/ 1867854 w 1867854"/>
                  <a:gd name="connsiteY2" fmla="*/ 0 h 45719"/>
                  <a:gd name="connsiteX3" fmla="*/ 0 w 1867854"/>
                  <a:gd name="connsiteY3" fmla="*/ 0 h 45719"/>
                  <a:gd name="connsiteX4" fmla="*/ 0 w 1867854"/>
                  <a:gd name="connsiteY4" fmla="*/ 45719 h 45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67854" h="45719">
                    <a:moveTo>
                      <a:pt x="0" y="45719"/>
                    </a:moveTo>
                    <a:lnTo>
                      <a:pt x="1867854" y="45719"/>
                    </a:lnTo>
                    <a:lnTo>
                      <a:pt x="1867854" y="0"/>
                    </a:lnTo>
                    <a:lnTo>
                      <a:pt x="0" y="0"/>
                    </a:lnTo>
                    <a:lnTo>
                      <a:pt x="0" y="4571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 flipV="1">
                <a:off x="852487" y="629301"/>
                <a:ext cx="2530794" cy="45719"/>
              </a:xfrm>
              <a:custGeom>
                <a:avLst/>
                <a:gdLst>
                  <a:gd name="connsiteX0" fmla="*/ 0 w 2530794"/>
                  <a:gd name="connsiteY0" fmla="*/ 45719 h 45719"/>
                  <a:gd name="connsiteX1" fmla="*/ 2530794 w 2530794"/>
                  <a:gd name="connsiteY1" fmla="*/ 45719 h 45719"/>
                  <a:gd name="connsiteX2" fmla="*/ 2530794 w 2530794"/>
                  <a:gd name="connsiteY2" fmla="*/ 0 h 45719"/>
                  <a:gd name="connsiteX3" fmla="*/ 0 w 2530794"/>
                  <a:gd name="connsiteY3" fmla="*/ 0 h 45719"/>
                  <a:gd name="connsiteX4" fmla="*/ 0 w 2530794"/>
                  <a:gd name="connsiteY4" fmla="*/ 45719 h 45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30794" h="45719">
                    <a:moveTo>
                      <a:pt x="0" y="45719"/>
                    </a:moveTo>
                    <a:lnTo>
                      <a:pt x="2530794" y="45719"/>
                    </a:lnTo>
                    <a:lnTo>
                      <a:pt x="2530794" y="0"/>
                    </a:lnTo>
                    <a:lnTo>
                      <a:pt x="0" y="0"/>
                    </a:lnTo>
                    <a:lnTo>
                      <a:pt x="0" y="4571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 flipV="1">
                <a:off x="142875" y="738890"/>
                <a:ext cx="3240407" cy="45719"/>
              </a:xfrm>
              <a:custGeom>
                <a:avLst/>
                <a:gdLst>
                  <a:gd name="connsiteX0" fmla="*/ 0 w 3240407"/>
                  <a:gd name="connsiteY0" fmla="*/ 45719 h 45719"/>
                  <a:gd name="connsiteX1" fmla="*/ 3240407 w 3240407"/>
                  <a:gd name="connsiteY1" fmla="*/ 45719 h 45719"/>
                  <a:gd name="connsiteX2" fmla="*/ 3240407 w 3240407"/>
                  <a:gd name="connsiteY2" fmla="*/ 0 h 45719"/>
                  <a:gd name="connsiteX3" fmla="*/ 0 w 3240407"/>
                  <a:gd name="connsiteY3" fmla="*/ 0 h 45719"/>
                  <a:gd name="connsiteX4" fmla="*/ 0 w 3240407"/>
                  <a:gd name="connsiteY4" fmla="*/ 45719 h 45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40407" h="45719">
                    <a:moveTo>
                      <a:pt x="0" y="45719"/>
                    </a:moveTo>
                    <a:lnTo>
                      <a:pt x="3240407" y="45719"/>
                    </a:lnTo>
                    <a:lnTo>
                      <a:pt x="3240407" y="0"/>
                    </a:lnTo>
                    <a:lnTo>
                      <a:pt x="0" y="0"/>
                    </a:lnTo>
                    <a:lnTo>
                      <a:pt x="0" y="4571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806" y="1156445"/>
            <a:ext cx="4928714" cy="4209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745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122987"/>
            <a:ext cx="12192001" cy="6735013"/>
            <a:chOff x="0" y="122987"/>
            <a:chExt cx="12192001" cy="6735013"/>
          </a:xfrm>
        </p:grpSpPr>
        <p:sp>
          <p:nvSpPr>
            <p:cNvPr id="5" name="Freeform 4"/>
            <p:cNvSpPr/>
            <p:nvPr/>
          </p:nvSpPr>
          <p:spPr>
            <a:xfrm flipV="1">
              <a:off x="2593420" y="6335851"/>
              <a:ext cx="9598581" cy="522149"/>
            </a:xfrm>
            <a:custGeom>
              <a:avLst/>
              <a:gdLst>
                <a:gd name="connsiteX0" fmla="*/ 828979 w 9598581"/>
                <a:gd name="connsiteY0" fmla="*/ 522149 h 522149"/>
                <a:gd name="connsiteX1" fmla="*/ 9598581 w 9598581"/>
                <a:gd name="connsiteY1" fmla="*/ 522149 h 522149"/>
                <a:gd name="connsiteX2" fmla="*/ 9598581 w 9598581"/>
                <a:gd name="connsiteY2" fmla="*/ 464838 h 522149"/>
                <a:gd name="connsiteX3" fmla="*/ 8554640 w 9598581"/>
                <a:gd name="connsiteY3" fmla="*/ 464838 h 522149"/>
                <a:gd name="connsiteX4" fmla="*/ 8554640 w 9598581"/>
                <a:gd name="connsiteY4" fmla="*/ 419119 h 522149"/>
                <a:gd name="connsiteX5" fmla="*/ 9598581 w 9598581"/>
                <a:gd name="connsiteY5" fmla="*/ 419119 h 522149"/>
                <a:gd name="connsiteX6" fmla="*/ 9598581 w 9598581"/>
                <a:gd name="connsiteY6" fmla="*/ 342090 h 522149"/>
                <a:gd name="connsiteX7" fmla="*/ 7730727 w 9598581"/>
                <a:gd name="connsiteY7" fmla="*/ 342090 h 522149"/>
                <a:gd name="connsiteX8" fmla="*/ 7730727 w 9598581"/>
                <a:gd name="connsiteY8" fmla="*/ 296371 h 522149"/>
                <a:gd name="connsiteX9" fmla="*/ 9598581 w 9598581"/>
                <a:gd name="connsiteY9" fmla="*/ 296371 h 522149"/>
                <a:gd name="connsiteX10" fmla="*/ 9598581 w 9598581"/>
                <a:gd name="connsiteY10" fmla="*/ 217604 h 522149"/>
                <a:gd name="connsiteX11" fmla="*/ 7067787 w 9598581"/>
                <a:gd name="connsiteY11" fmla="*/ 217604 h 522149"/>
                <a:gd name="connsiteX12" fmla="*/ 7067787 w 9598581"/>
                <a:gd name="connsiteY12" fmla="*/ 171885 h 522149"/>
                <a:gd name="connsiteX13" fmla="*/ 9598581 w 9598581"/>
                <a:gd name="connsiteY13" fmla="*/ 171885 h 522149"/>
                <a:gd name="connsiteX14" fmla="*/ 9598581 w 9598581"/>
                <a:gd name="connsiteY14" fmla="*/ 108015 h 522149"/>
                <a:gd name="connsiteX15" fmla="*/ 6358174 w 9598581"/>
                <a:gd name="connsiteY15" fmla="*/ 108015 h 522149"/>
                <a:gd name="connsiteX16" fmla="*/ 6358174 w 9598581"/>
                <a:gd name="connsiteY16" fmla="*/ 62296 h 522149"/>
                <a:gd name="connsiteX17" fmla="*/ 9598581 w 9598581"/>
                <a:gd name="connsiteY17" fmla="*/ 62296 h 522149"/>
                <a:gd name="connsiteX18" fmla="*/ 9598581 w 9598581"/>
                <a:gd name="connsiteY18" fmla="*/ 0 h 522149"/>
                <a:gd name="connsiteX19" fmla="*/ 0 w 9598581"/>
                <a:gd name="connsiteY19" fmla="*/ 0 h 522149"/>
                <a:gd name="connsiteX20" fmla="*/ 828979 w 9598581"/>
                <a:gd name="connsiteY20" fmla="*/ 522149 h 522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598581" h="522149">
                  <a:moveTo>
                    <a:pt x="828979" y="522149"/>
                  </a:moveTo>
                  <a:lnTo>
                    <a:pt x="9598581" y="522149"/>
                  </a:lnTo>
                  <a:lnTo>
                    <a:pt x="9598581" y="464838"/>
                  </a:lnTo>
                  <a:lnTo>
                    <a:pt x="8554640" y="464838"/>
                  </a:lnTo>
                  <a:lnTo>
                    <a:pt x="8554640" y="419119"/>
                  </a:lnTo>
                  <a:lnTo>
                    <a:pt x="9598581" y="419119"/>
                  </a:lnTo>
                  <a:lnTo>
                    <a:pt x="9598581" y="342090"/>
                  </a:lnTo>
                  <a:lnTo>
                    <a:pt x="7730727" y="342090"/>
                  </a:lnTo>
                  <a:lnTo>
                    <a:pt x="7730727" y="296371"/>
                  </a:lnTo>
                  <a:lnTo>
                    <a:pt x="9598581" y="296371"/>
                  </a:lnTo>
                  <a:lnTo>
                    <a:pt x="9598581" y="217604"/>
                  </a:lnTo>
                  <a:lnTo>
                    <a:pt x="7067787" y="217604"/>
                  </a:lnTo>
                  <a:lnTo>
                    <a:pt x="7067787" y="171885"/>
                  </a:lnTo>
                  <a:lnTo>
                    <a:pt x="9598581" y="171885"/>
                  </a:lnTo>
                  <a:lnTo>
                    <a:pt x="9598581" y="108015"/>
                  </a:lnTo>
                  <a:lnTo>
                    <a:pt x="6358174" y="108015"/>
                  </a:lnTo>
                  <a:lnTo>
                    <a:pt x="6358174" y="62296"/>
                  </a:lnTo>
                  <a:lnTo>
                    <a:pt x="9598581" y="62296"/>
                  </a:lnTo>
                  <a:lnTo>
                    <a:pt x="9598581" y="0"/>
                  </a:lnTo>
                  <a:lnTo>
                    <a:pt x="0" y="0"/>
                  </a:lnTo>
                  <a:lnTo>
                    <a:pt x="828979" y="522149"/>
                  </a:lnTo>
                  <a:close/>
                </a:path>
              </a:pathLst>
            </a:custGeom>
            <a:solidFill>
              <a:srgbClr val="5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2" descr="Image result for texas A&amp;M transportation institut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6520" y="6335851"/>
              <a:ext cx="1866900" cy="5221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Freeform 6"/>
            <p:cNvSpPr/>
            <p:nvPr/>
          </p:nvSpPr>
          <p:spPr>
            <a:xfrm>
              <a:off x="0" y="6335851"/>
              <a:ext cx="1202458" cy="517650"/>
            </a:xfrm>
            <a:custGeom>
              <a:avLst/>
              <a:gdLst>
                <a:gd name="connsiteX0" fmla="*/ 0 w 1202458"/>
                <a:gd name="connsiteY0" fmla="*/ 0 h 517650"/>
                <a:gd name="connsiteX1" fmla="*/ 1202458 w 1202458"/>
                <a:gd name="connsiteY1" fmla="*/ 0 h 517650"/>
                <a:gd name="connsiteX2" fmla="*/ 0 w 1202458"/>
                <a:gd name="connsiteY2" fmla="*/ 517650 h 517650"/>
                <a:gd name="connsiteX3" fmla="*/ 0 w 1202458"/>
                <a:gd name="connsiteY3" fmla="*/ 0 h 51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2458" h="517650">
                  <a:moveTo>
                    <a:pt x="0" y="0"/>
                  </a:moveTo>
                  <a:lnTo>
                    <a:pt x="1202458" y="0"/>
                  </a:lnTo>
                  <a:lnTo>
                    <a:pt x="0" y="5176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/>
            <p:cNvGrpSpPr/>
            <p:nvPr/>
          </p:nvGrpSpPr>
          <p:grpSpPr>
            <a:xfrm flipH="1">
              <a:off x="99062" y="122987"/>
              <a:ext cx="12009118" cy="136093"/>
              <a:chOff x="142875" y="382067"/>
              <a:chExt cx="3240407" cy="402542"/>
            </a:xfrm>
            <a:solidFill>
              <a:srgbClr val="500000"/>
            </a:solidFill>
          </p:grpSpPr>
          <p:sp>
            <p:nvSpPr>
              <p:cNvPr id="9" name="Freeform 8"/>
              <p:cNvSpPr/>
              <p:nvPr/>
            </p:nvSpPr>
            <p:spPr>
              <a:xfrm flipV="1">
                <a:off x="2339341" y="382067"/>
                <a:ext cx="1043941" cy="45719"/>
              </a:xfrm>
              <a:custGeom>
                <a:avLst/>
                <a:gdLst>
                  <a:gd name="connsiteX0" fmla="*/ 0 w 1043941"/>
                  <a:gd name="connsiteY0" fmla="*/ 45719 h 45719"/>
                  <a:gd name="connsiteX1" fmla="*/ 1043941 w 1043941"/>
                  <a:gd name="connsiteY1" fmla="*/ 45719 h 45719"/>
                  <a:gd name="connsiteX2" fmla="*/ 1043941 w 1043941"/>
                  <a:gd name="connsiteY2" fmla="*/ 0 h 45719"/>
                  <a:gd name="connsiteX3" fmla="*/ 0 w 1043941"/>
                  <a:gd name="connsiteY3" fmla="*/ 0 h 45719"/>
                  <a:gd name="connsiteX4" fmla="*/ 0 w 1043941"/>
                  <a:gd name="connsiteY4" fmla="*/ 45719 h 45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3941" h="45719">
                    <a:moveTo>
                      <a:pt x="0" y="45719"/>
                    </a:moveTo>
                    <a:lnTo>
                      <a:pt x="1043941" y="45719"/>
                    </a:lnTo>
                    <a:lnTo>
                      <a:pt x="1043941" y="0"/>
                    </a:lnTo>
                    <a:lnTo>
                      <a:pt x="0" y="0"/>
                    </a:lnTo>
                    <a:lnTo>
                      <a:pt x="0" y="4571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 flipV="1">
                <a:off x="1515427" y="504815"/>
                <a:ext cx="1867854" cy="45719"/>
              </a:xfrm>
              <a:custGeom>
                <a:avLst/>
                <a:gdLst>
                  <a:gd name="connsiteX0" fmla="*/ 0 w 1867854"/>
                  <a:gd name="connsiteY0" fmla="*/ 45719 h 45719"/>
                  <a:gd name="connsiteX1" fmla="*/ 1867854 w 1867854"/>
                  <a:gd name="connsiteY1" fmla="*/ 45719 h 45719"/>
                  <a:gd name="connsiteX2" fmla="*/ 1867854 w 1867854"/>
                  <a:gd name="connsiteY2" fmla="*/ 0 h 45719"/>
                  <a:gd name="connsiteX3" fmla="*/ 0 w 1867854"/>
                  <a:gd name="connsiteY3" fmla="*/ 0 h 45719"/>
                  <a:gd name="connsiteX4" fmla="*/ 0 w 1867854"/>
                  <a:gd name="connsiteY4" fmla="*/ 45719 h 45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67854" h="45719">
                    <a:moveTo>
                      <a:pt x="0" y="45719"/>
                    </a:moveTo>
                    <a:lnTo>
                      <a:pt x="1867854" y="45719"/>
                    </a:lnTo>
                    <a:lnTo>
                      <a:pt x="1867854" y="0"/>
                    </a:lnTo>
                    <a:lnTo>
                      <a:pt x="0" y="0"/>
                    </a:lnTo>
                    <a:lnTo>
                      <a:pt x="0" y="4571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 flipV="1">
                <a:off x="852487" y="629301"/>
                <a:ext cx="2530794" cy="45719"/>
              </a:xfrm>
              <a:custGeom>
                <a:avLst/>
                <a:gdLst>
                  <a:gd name="connsiteX0" fmla="*/ 0 w 2530794"/>
                  <a:gd name="connsiteY0" fmla="*/ 45719 h 45719"/>
                  <a:gd name="connsiteX1" fmla="*/ 2530794 w 2530794"/>
                  <a:gd name="connsiteY1" fmla="*/ 45719 h 45719"/>
                  <a:gd name="connsiteX2" fmla="*/ 2530794 w 2530794"/>
                  <a:gd name="connsiteY2" fmla="*/ 0 h 45719"/>
                  <a:gd name="connsiteX3" fmla="*/ 0 w 2530794"/>
                  <a:gd name="connsiteY3" fmla="*/ 0 h 45719"/>
                  <a:gd name="connsiteX4" fmla="*/ 0 w 2530794"/>
                  <a:gd name="connsiteY4" fmla="*/ 45719 h 45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30794" h="45719">
                    <a:moveTo>
                      <a:pt x="0" y="45719"/>
                    </a:moveTo>
                    <a:lnTo>
                      <a:pt x="2530794" y="45719"/>
                    </a:lnTo>
                    <a:lnTo>
                      <a:pt x="2530794" y="0"/>
                    </a:lnTo>
                    <a:lnTo>
                      <a:pt x="0" y="0"/>
                    </a:lnTo>
                    <a:lnTo>
                      <a:pt x="0" y="4571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 flipV="1">
                <a:off x="142875" y="738890"/>
                <a:ext cx="3240407" cy="45719"/>
              </a:xfrm>
              <a:custGeom>
                <a:avLst/>
                <a:gdLst>
                  <a:gd name="connsiteX0" fmla="*/ 0 w 3240407"/>
                  <a:gd name="connsiteY0" fmla="*/ 45719 h 45719"/>
                  <a:gd name="connsiteX1" fmla="*/ 3240407 w 3240407"/>
                  <a:gd name="connsiteY1" fmla="*/ 45719 h 45719"/>
                  <a:gd name="connsiteX2" fmla="*/ 3240407 w 3240407"/>
                  <a:gd name="connsiteY2" fmla="*/ 0 h 45719"/>
                  <a:gd name="connsiteX3" fmla="*/ 0 w 3240407"/>
                  <a:gd name="connsiteY3" fmla="*/ 0 h 45719"/>
                  <a:gd name="connsiteX4" fmla="*/ 0 w 3240407"/>
                  <a:gd name="connsiteY4" fmla="*/ 45719 h 45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40407" h="45719">
                    <a:moveTo>
                      <a:pt x="0" y="45719"/>
                    </a:moveTo>
                    <a:lnTo>
                      <a:pt x="3240407" y="45719"/>
                    </a:lnTo>
                    <a:lnTo>
                      <a:pt x="3240407" y="0"/>
                    </a:lnTo>
                    <a:lnTo>
                      <a:pt x="0" y="0"/>
                    </a:lnTo>
                    <a:lnTo>
                      <a:pt x="0" y="4571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2052" name="Picture 4" descr="Image result for time icon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472" y="1038880"/>
            <a:ext cx="892117" cy="892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033417" y="1423115"/>
            <a:ext cx="423236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</a:rPr>
              <a:t>Most recent data is used at every run.</a:t>
            </a:r>
          </a:p>
          <a:p>
            <a:pPr marL="342900" indent="-342900">
              <a:buFontTx/>
              <a:buChar char="-"/>
            </a:pPr>
            <a:endParaRPr lang="en-US" dirty="0" smtClean="0">
              <a:solidFill>
                <a:schemeClr val="bg2">
                  <a:lumMod val="10000"/>
                </a:schemeClr>
              </a:solidFill>
              <a:latin typeface="Century Gothic" panose="020B0502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</a:rPr>
              <a:t>Includes static and dynamic information.</a:t>
            </a:r>
          </a:p>
          <a:p>
            <a:pPr marL="342900" indent="-342900">
              <a:buFontTx/>
              <a:buChar char="-"/>
            </a:pPr>
            <a:endParaRPr lang="en-US" dirty="0" smtClean="0">
              <a:solidFill>
                <a:schemeClr val="bg2">
                  <a:lumMod val="10000"/>
                </a:schemeClr>
              </a:solidFill>
              <a:latin typeface="Century Gothic" panose="020B0502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</a:rPr>
              <a:t>Useful when generating similar reports for multiple study areas.</a:t>
            </a:r>
          </a:p>
          <a:p>
            <a:pPr marL="342900" indent="-342900">
              <a:buFontTx/>
              <a:buChar char="-"/>
            </a:pPr>
            <a:endParaRPr lang="en-US" dirty="0" smtClean="0">
              <a:solidFill>
                <a:schemeClr val="bg2">
                  <a:lumMod val="10000"/>
                </a:schemeClr>
              </a:solidFill>
              <a:latin typeface="Century Gothic" panose="020B0502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</a:rPr>
              <a:t>Can be interactive if hosted online.</a:t>
            </a:r>
          </a:p>
          <a:p>
            <a:pPr marL="342900" indent="-342900">
              <a:buFontTx/>
              <a:buChar char="-"/>
            </a:pPr>
            <a:endParaRPr lang="en-US" dirty="0">
              <a:solidFill>
                <a:schemeClr val="bg2">
                  <a:lumMod val="10000"/>
                </a:schemeClr>
              </a:solidFill>
              <a:latin typeface="Century Gothic" panose="020B0502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</a:rPr>
              <a:t>User friendly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14400" y="891535"/>
            <a:ext cx="4470400" cy="4716785"/>
          </a:xfrm>
          <a:prstGeom prst="rect">
            <a:avLst/>
          </a:prstGeom>
          <a:noFill/>
          <a:ln w="38100">
            <a:solidFill>
              <a:srgbClr val="5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680" y="2606218"/>
            <a:ext cx="865823" cy="865823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205253" y="1285006"/>
            <a:ext cx="13324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</a:rPr>
              <a:t>EFFICIENT</a:t>
            </a:r>
            <a:endParaRPr lang="en-US" b="1" dirty="0">
              <a:solidFill>
                <a:schemeClr val="bg2">
                  <a:lumMod val="1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05253" y="2786547"/>
            <a:ext cx="36038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</a:rPr>
              <a:t>USER FRIENDLY/INTERACTIVE</a:t>
            </a:r>
            <a:endParaRPr lang="en-US" b="1" dirty="0">
              <a:solidFill>
                <a:schemeClr val="bg2">
                  <a:lumMod val="1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6678" y="4062529"/>
            <a:ext cx="1251304" cy="120714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7205253" y="4466044"/>
            <a:ext cx="20185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</a:rPr>
              <a:t>BETTER VISUALS</a:t>
            </a:r>
            <a:endParaRPr lang="en-US" b="1" dirty="0">
              <a:solidFill>
                <a:schemeClr val="bg2">
                  <a:lumMod val="1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48</Words>
  <Application>Microsoft Office PowerPoint</Application>
  <PresentationFormat>Widescreen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DYNAMIC REPORTING  using R Markdown</vt:lpstr>
      <vt:lpstr>PowerPoint Presentation</vt:lpstr>
    </vt:vector>
  </TitlesOfParts>
  <Company>Texas A&amp;M Transportation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Reporting using R Markdown</dc:title>
  <dc:creator>Singh, Gargi</dc:creator>
  <cp:lastModifiedBy>Singh, Gargi</cp:lastModifiedBy>
  <cp:revision>15</cp:revision>
  <dcterms:created xsi:type="dcterms:W3CDTF">2019-05-02T18:58:36Z</dcterms:created>
  <dcterms:modified xsi:type="dcterms:W3CDTF">2019-05-03T19:49:41Z</dcterms:modified>
</cp:coreProperties>
</file>