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311" r:id="rId3"/>
    <p:sldId id="312" r:id="rId4"/>
    <p:sldId id="332" r:id="rId5"/>
    <p:sldId id="330" r:id="rId6"/>
    <p:sldId id="331" r:id="rId7"/>
    <p:sldId id="324" r:id="rId8"/>
    <p:sldId id="325" r:id="rId9"/>
    <p:sldId id="328" r:id="rId10"/>
    <p:sldId id="327" r:id="rId11"/>
    <p:sldId id="329" r:id="rId12"/>
    <p:sldId id="317" r:id="rId13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1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EEE"/>
    <a:srgbClr val="33CC33"/>
    <a:srgbClr val="D4E3F7"/>
    <a:srgbClr val="0067AC"/>
    <a:srgbClr val="000000"/>
    <a:srgbClr val="BDD2F2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5359" autoAdjust="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>
        <p:guide orient="horz" pos="1680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244C18-A1D5-41DD-AA05-EABE4B6107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68ED01-8843-4246-A888-4588EBC87E4E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83283A-066E-43F1-AB6C-01DBDFF573CB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E8B94-7013-460C-B5D4-82995FBCCD4B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E8B94-7013-460C-B5D4-82995FBCCD4B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2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E8B94-7013-460C-B5D4-82995FBCCD4B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6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E8B94-7013-460C-B5D4-82995FBCCD4B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E8B94-7013-460C-B5D4-82995FBCCD4B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9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E8B94-7013-460C-B5D4-82995FBCCD4B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tuf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6613526"/>
            <a:ext cx="12192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smtClean="0"/>
              <a:t>www.company.com</a:t>
            </a:r>
            <a:endParaRPr lang="fr-FR" altLang="en-US" sz="1000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029200"/>
            <a:ext cx="7620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3581401"/>
            <a:ext cx="7620000" cy="14700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4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1400176"/>
            <a:ext cx="2438400" cy="477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1400176"/>
            <a:ext cx="7112000" cy="477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64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400176"/>
            <a:ext cx="97536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438400" y="2133600"/>
            <a:ext cx="9550400" cy="4038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7539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400176"/>
            <a:ext cx="97536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2133600"/>
            <a:ext cx="4673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2133600"/>
            <a:ext cx="4673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61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133600"/>
            <a:ext cx="4673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2133600"/>
            <a:ext cx="4673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6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25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2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16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stuf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3"/>
          <p:cNvSpPr>
            <a:spLocks noChangeArrowheads="1"/>
          </p:cNvSpPr>
          <p:nvPr userDrawn="1"/>
        </p:nvSpPr>
        <p:spPr bwMode="auto">
          <a:xfrm>
            <a:off x="1727200" y="1752600"/>
            <a:ext cx="104648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0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400176"/>
            <a:ext cx="9753600" cy="58102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2133600"/>
            <a:ext cx="9550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613526"/>
            <a:ext cx="12192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smtClean="0"/>
              <a:t>www.company.com</a:t>
            </a:r>
            <a:endParaRPr lang="fr-FR" altLang="en-US" sz="1000" smtClean="0"/>
          </a:p>
        </p:txBody>
      </p:sp>
      <p:sp>
        <p:nvSpPr>
          <p:cNvPr id="1031" name="Oval 23"/>
          <p:cNvSpPr>
            <a:spLocks noChangeArrowheads="1"/>
          </p:cNvSpPr>
          <p:nvPr userDrawn="1"/>
        </p:nvSpPr>
        <p:spPr bwMode="auto">
          <a:xfrm>
            <a:off x="1911351" y="6159500"/>
            <a:ext cx="86783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000" smtClean="0"/>
          </a:p>
        </p:txBody>
      </p:sp>
      <p:sp>
        <p:nvSpPr>
          <p:cNvPr id="1032" name="Oval 24"/>
          <p:cNvSpPr>
            <a:spLocks noChangeArrowheads="1"/>
          </p:cNvSpPr>
          <p:nvPr userDrawn="1"/>
        </p:nvSpPr>
        <p:spPr bwMode="auto">
          <a:xfrm>
            <a:off x="2925233" y="6159500"/>
            <a:ext cx="86784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000" smtClean="0"/>
          </a:p>
        </p:txBody>
      </p:sp>
      <p:sp>
        <p:nvSpPr>
          <p:cNvPr id="1033" name="Oval 25"/>
          <p:cNvSpPr>
            <a:spLocks noChangeArrowheads="1"/>
          </p:cNvSpPr>
          <p:nvPr userDrawn="1"/>
        </p:nvSpPr>
        <p:spPr bwMode="auto">
          <a:xfrm>
            <a:off x="3939118" y="6159500"/>
            <a:ext cx="86783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000" smtClean="0"/>
          </a:p>
        </p:txBody>
      </p:sp>
      <p:sp>
        <p:nvSpPr>
          <p:cNvPr id="1034" name="Oval 26"/>
          <p:cNvSpPr>
            <a:spLocks noChangeArrowheads="1"/>
          </p:cNvSpPr>
          <p:nvPr userDrawn="1"/>
        </p:nvSpPr>
        <p:spPr bwMode="auto">
          <a:xfrm>
            <a:off x="4953000" y="6159500"/>
            <a:ext cx="86784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000" smtClean="0"/>
          </a:p>
        </p:txBody>
      </p:sp>
      <p:sp>
        <p:nvSpPr>
          <p:cNvPr id="1035" name="Oval 27"/>
          <p:cNvSpPr>
            <a:spLocks noChangeArrowheads="1"/>
          </p:cNvSpPr>
          <p:nvPr userDrawn="1"/>
        </p:nvSpPr>
        <p:spPr bwMode="auto">
          <a:xfrm>
            <a:off x="5966885" y="6159500"/>
            <a:ext cx="86783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000" smtClean="0"/>
          </a:p>
        </p:txBody>
      </p:sp>
      <p:sp>
        <p:nvSpPr>
          <p:cNvPr id="1036" name="Oval 28"/>
          <p:cNvSpPr>
            <a:spLocks noChangeArrowheads="1"/>
          </p:cNvSpPr>
          <p:nvPr userDrawn="1"/>
        </p:nvSpPr>
        <p:spPr bwMode="auto">
          <a:xfrm>
            <a:off x="6982884" y="6159500"/>
            <a:ext cx="86783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000" smtClean="0"/>
          </a:p>
        </p:txBody>
      </p:sp>
      <p:sp>
        <p:nvSpPr>
          <p:cNvPr id="1037" name="Oval 29"/>
          <p:cNvSpPr>
            <a:spLocks noChangeArrowheads="1"/>
          </p:cNvSpPr>
          <p:nvPr userDrawn="1"/>
        </p:nvSpPr>
        <p:spPr bwMode="auto">
          <a:xfrm>
            <a:off x="7996767" y="6159500"/>
            <a:ext cx="86784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000" smtClean="0"/>
          </a:p>
        </p:txBody>
      </p:sp>
      <p:sp>
        <p:nvSpPr>
          <p:cNvPr id="1038" name="Oval 30"/>
          <p:cNvSpPr>
            <a:spLocks noChangeArrowheads="1"/>
          </p:cNvSpPr>
          <p:nvPr userDrawn="1"/>
        </p:nvSpPr>
        <p:spPr bwMode="auto">
          <a:xfrm>
            <a:off x="9010651" y="6159500"/>
            <a:ext cx="86783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000" smtClean="0"/>
          </a:p>
        </p:txBody>
      </p:sp>
      <p:sp>
        <p:nvSpPr>
          <p:cNvPr id="1039" name="Oval 31"/>
          <p:cNvSpPr>
            <a:spLocks noChangeArrowheads="1"/>
          </p:cNvSpPr>
          <p:nvPr userDrawn="1"/>
        </p:nvSpPr>
        <p:spPr bwMode="auto">
          <a:xfrm>
            <a:off x="10024533" y="6159500"/>
            <a:ext cx="86784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000" smtClean="0"/>
          </a:p>
        </p:txBody>
      </p:sp>
      <p:sp>
        <p:nvSpPr>
          <p:cNvPr id="1040" name="Oval 32"/>
          <p:cNvSpPr>
            <a:spLocks noChangeArrowheads="1"/>
          </p:cNvSpPr>
          <p:nvPr userDrawn="1"/>
        </p:nvSpPr>
        <p:spPr bwMode="auto">
          <a:xfrm>
            <a:off x="11040533" y="6159500"/>
            <a:ext cx="86784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7414" y="1649414"/>
            <a:ext cx="9557657" cy="274297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Intrazonal or </a:t>
            </a:r>
            <a:r>
              <a:rPr lang="en-US" altLang="en-US" dirty="0" err="1">
                <a:solidFill>
                  <a:srgbClr val="000000"/>
                </a:solidFill>
              </a:rPr>
              <a:t>interzonal</a:t>
            </a:r>
            <a:r>
              <a:rPr lang="en-US" altLang="en-US" dirty="0">
                <a:solidFill>
                  <a:srgbClr val="000000"/>
                </a:solidFill>
              </a:rPr>
              <a:t>? </a:t>
            </a:r>
            <a:r>
              <a:rPr lang="en-US" altLang="en-US" dirty="0" smtClean="0">
                <a:solidFill>
                  <a:srgbClr val="000000"/>
                </a:solidFill>
              </a:rPr>
              <a:t>Improving </a:t>
            </a:r>
            <a:r>
              <a:rPr lang="en-US" altLang="en-US" dirty="0">
                <a:solidFill>
                  <a:srgbClr val="000000"/>
                </a:solidFill>
              </a:rPr>
              <a:t>intrazonal travel forecast in a four‑step travel demand model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6629401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9548" cy="119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2873375" y="4283531"/>
            <a:ext cx="72009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GB" altLang="en-US" sz="2000" i="1" dirty="0">
                <a:solidFill>
                  <a:srgbClr val="000000"/>
                </a:solidFill>
              </a:rPr>
              <a:t>Park, K. , </a:t>
            </a:r>
            <a:r>
              <a:rPr lang="en-GB" altLang="en-US" sz="2000" i="1" dirty="0" err="1">
                <a:solidFill>
                  <a:srgbClr val="000000"/>
                </a:solidFill>
              </a:rPr>
              <a:t>Sabouri</a:t>
            </a:r>
            <a:r>
              <a:rPr lang="en-GB" altLang="en-US" sz="2000" i="1" dirty="0">
                <a:solidFill>
                  <a:srgbClr val="000000"/>
                </a:solidFill>
              </a:rPr>
              <a:t>, S., Lyons, T., Tian, G., and Ewing, R.</a:t>
            </a:r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4413251" y="6629401"/>
            <a:ext cx="4005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Department of City &amp; Metropolitan Planning, University of Utah</a:t>
            </a:r>
          </a:p>
        </p:txBody>
      </p:sp>
      <p:sp>
        <p:nvSpPr>
          <p:cNvPr id="4103" name="Rectangle 1"/>
          <p:cNvSpPr>
            <a:spLocks noChangeArrowheads="1"/>
          </p:cNvSpPr>
          <p:nvPr/>
        </p:nvSpPr>
        <p:spPr bwMode="auto">
          <a:xfrm>
            <a:off x="3405188" y="5061631"/>
            <a:ext cx="6137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dirty="0">
                <a:solidFill>
                  <a:srgbClr val="0067AC"/>
                </a:solidFill>
              </a:rPr>
              <a:t>Reid Ewing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800" dirty="0">
              <a:solidFill>
                <a:srgbClr val="0067AC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67AC"/>
                </a:solidFill>
              </a:rPr>
              <a:t>Professor of City and Metropolitan Planning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67AC"/>
                </a:solidFill>
              </a:rPr>
              <a:t>University of Utah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i="1" u="sng" dirty="0">
                <a:solidFill>
                  <a:srgbClr val="0067AC"/>
                </a:solidFill>
              </a:rPr>
              <a:t>ewing@arch.utah.edu</a:t>
            </a:r>
          </a:p>
        </p:txBody>
      </p:sp>
      <p:sp>
        <p:nvSpPr>
          <p:cNvPr id="4104" name="Rectangle 1"/>
          <p:cNvSpPr>
            <a:spLocks noChangeArrowheads="1"/>
          </p:cNvSpPr>
          <p:nvPr/>
        </p:nvSpPr>
        <p:spPr bwMode="auto">
          <a:xfrm>
            <a:off x="1603375" y="4768397"/>
            <a:ext cx="1938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i="1">
                <a:solidFill>
                  <a:srgbClr val="0067AC"/>
                </a:solidFill>
              </a:rPr>
              <a:t>Presented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2329" y="549451"/>
            <a:ext cx="9889671" cy="65087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Model Results</a:t>
            </a:r>
            <a:endParaRPr lang="en-US" altLang="en-US" sz="3200" dirty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6629401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9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413251" y="6629401"/>
            <a:ext cx="4005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Department of City &amp; Metropolitan Planning, University of Utah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1443069"/>
            <a:ext cx="10972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Activity 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density is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positive and significant only in 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non-home-based-work model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j-lt"/>
              </a:rPr>
              <a:t>A land use diversity variable, job-population balance, is positively related to the share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of intrazonal 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trips for all home-related trip purposes but home-based-work trips. </a:t>
            </a:r>
            <a:endParaRPr lang="en-US" sz="2000" b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Destination accessibility—the 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percentage of jobs available within 10-min, 20-min, or 30-min by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car or 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30-min by transit—is negatively associated with the share of intrazonal trips for all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five trip 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purposes.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j-lt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2000" b="0" dirty="0" smtClean="0">
                <a:solidFill>
                  <a:srgbClr val="FF0000"/>
                </a:solidFill>
                <a:latin typeface="+mj-lt"/>
              </a:rPr>
              <a:t>The </a:t>
            </a:r>
            <a:r>
              <a:rPr lang="en-US" sz="2000" b="0" dirty="0">
                <a:solidFill>
                  <a:srgbClr val="FF0000"/>
                </a:solidFill>
                <a:latin typeface="+mj-lt"/>
              </a:rPr>
              <a:t>more jobs immediately outside of the given TAZ, </a:t>
            </a:r>
            <a:r>
              <a:rPr lang="en-US" sz="2000" b="0" dirty="0" smtClean="0">
                <a:solidFill>
                  <a:srgbClr val="FF0000"/>
                </a:solidFill>
                <a:latin typeface="+mj-lt"/>
              </a:rPr>
              <a:t>the more </a:t>
            </a:r>
            <a:r>
              <a:rPr lang="en-US" sz="2000" b="0" dirty="0">
                <a:solidFill>
                  <a:srgbClr val="FF0000"/>
                </a:solidFill>
                <a:latin typeface="+mj-lt"/>
              </a:rPr>
              <a:t>likely a trip crosses the </a:t>
            </a:r>
            <a:r>
              <a:rPr lang="en-US" sz="2000" b="0" dirty="0" smtClean="0">
                <a:solidFill>
                  <a:srgbClr val="FF0000"/>
                </a:solidFill>
                <a:latin typeface="+mj-lt"/>
              </a:rPr>
              <a:t>	zone boundary </a:t>
            </a:r>
            <a:r>
              <a:rPr lang="en-US" sz="2000" b="0" dirty="0">
                <a:solidFill>
                  <a:srgbClr val="FF0000"/>
                </a:solidFill>
                <a:latin typeface="+mj-lt"/>
              </a:rPr>
              <a:t>for specific trip types. </a:t>
            </a:r>
            <a:endParaRPr lang="en-US" sz="2000" b="0" dirty="0" smtClean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The percentage 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of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four-way 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intersections—is positively associated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with intrazonal 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trip likelihood only for home-based-shopping and non-home-based-work trips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j-lt"/>
              </a:rPr>
              <a:t>Lastly, regional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variables are 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not statistically significant in any models, and so were dropped.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02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10776" y="5934635"/>
            <a:ext cx="12311530" cy="6036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2329" y="549451"/>
            <a:ext cx="9889671" cy="65087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Conclusion</a:t>
            </a:r>
            <a:endParaRPr lang="en-US" altLang="en-US" sz="3200" dirty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6629401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9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413251" y="6629401"/>
            <a:ext cx="4005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Department of City &amp; Metropolitan Planning, University of Utah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1497497"/>
            <a:ext cx="10972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Intrazonal </a:t>
            </a:r>
            <a:r>
              <a:rPr lang="en-US" sz="2000" b="0" dirty="0">
                <a:solidFill>
                  <a:schemeClr val="tx1"/>
                </a:solidFill>
              </a:rPr>
              <a:t>trips cannot be ignored, due to the </a:t>
            </a:r>
            <a:r>
              <a:rPr lang="en-US" sz="2000" b="0" dirty="0" smtClean="0">
                <a:solidFill>
                  <a:schemeClr val="tx1"/>
                </a:solidFill>
              </a:rPr>
              <a:t>impact they </a:t>
            </a:r>
            <a:r>
              <a:rPr lang="en-US" sz="2000" b="0" dirty="0">
                <a:solidFill>
                  <a:schemeClr val="tx1"/>
                </a:solidFill>
              </a:rPr>
              <a:t>have on important aspects of transportation, such as congestion and pollution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We developed an approach to enhance the conventional gravity model for predicting intrazonal trips by including more built environment D variables and using a more robust modeling method.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The results of this study could be used in travel demand modeling practice, especially in the hundreds of medium- and small-sized MPOs.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Two regional MPOs, Wasatch Front Regional Council (WFRC) and </a:t>
            </a:r>
            <a:r>
              <a:rPr lang="en-US" sz="2000" b="0" dirty="0" err="1" smtClean="0">
                <a:solidFill>
                  <a:schemeClr val="tx1"/>
                </a:solidFill>
              </a:rPr>
              <a:t>Mountainland</a:t>
            </a:r>
            <a:r>
              <a:rPr lang="en-US" sz="2000" b="0" dirty="0" smtClean="0">
                <a:solidFill>
                  <a:schemeClr val="tx1"/>
                </a:solidFill>
              </a:rPr>
              <a:t> Association of Governments (MAG), are incorporating our models into their four-step models.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Estimation based on 31 region database: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	The models have external validity, and are generalizable for future changes on land use 	and transport toward more compact, mixed-use, and transit supportive developments.</a:t>
            </a:r>
          </a:p>
        </p:txBody>
      </p:sp>
    </p:spTree>
    <p:extLst>
      <p:ext uri="{BB962C8B-B14F-4D97-AF65-F5344CB8AC3E}">
        <p14:creationId xmlns:p14="http://schemas.microsoft.com/office/powerpoint/2010/main" val="27078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913" y="2566989"/>
            <a:ext cx="7315200" cy="2327275"/>
          </a:xfrm>
          <a:noFill/>
        </p:spPr>
        <p:txBody>
          <a:bodyPr/>
          <a:lstStyle/>
          <a:p>
            <a:pPr algn="ctr">
              <a:defRPr/>
            </a:pPr>
            <a:r>
              <a:rPr lang="en-US" sz="7200" dirty="0">
                <a:solidFill>
                  <a:schemeClr val="accent1">
                    <a:lumMod val="25000"/>
                  </a:schemeClr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0300" y="670833"/>
            <a:ext cx="9791700" cy="58102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Introduction</a:t>
            </a:r>
            <a:endParaRPr lang="en-US" altLang="en-US" dirty="0" smtClean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6629401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9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413251" y="6629401"/>
            <a:ext cx="4005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Department of City &amp; Metropolitan Planning, University of Utah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779815" y="1439863"/>
            <a:ext cx="988967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 smtClean="0"/>
              <a:t>Trip distribution: second step of conventional travel-demand models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 smtClean="0"/>
              <a:t>A major weakness of these models:  inaccurate prediction of intrazonal trips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 smtClean="0"/>
              <a:t>Intrazonal trips are a minor consideration in the four-step travel demand modeling process, despite the fact that they typically amount to 10 percent or more of all trips in household travel surveys. </a:t>
            </a:r>
            <a:endParaRPr lang="en-US" altLang="en-US" sz="2000" b="0" dirty="0"/>
          </a:p>
        </p:txBody>
      </p:sp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16" y="3037114"/>
            <a:ext cx="8076461" cy="31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99789" y="5909131"/>
            <a:ext cx="50292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Four Step Travel Demand Model (Adapted from McNally, 2007) </a:t>
            </a:r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2328" y="659947"/>
            <a:ext cx="9889671" cy="65087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State-of-the-Practice in </a:t>
            </a:r>
            <a:r>
              <a:rPr lang="en-US" altLang="en-US" sz="3200" dirty="0" smtClean="0"/>
              <a:t>Intrazonal Travel Modeling</a:t>
            </a:r>
            <a:endParaRPr lang="en-US" altLang="en-US" sz="3200" dirty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6629401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9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413251" y="6629401"/>
            <a:ext cx="4005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Department of City &amp; Metropolitan Planning, University of Utah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0699" y="1727200"/>
            <a:ext cx="959575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000" b="0" kern="0" dirty="0"/>
              <a:t>Results of a survey of 25 randomly selected (taking a stratified random sample) Metropolitan Planning Organizations (MPO): </a:t>
            </a:r>
          </a:p>
          <a:p>
            <a:pPr eaLnBrk="1" hangingPunct="1">
              <a:defRPr/>
            </a:pPr>
            <a:endParaRPr lang="en-US" altLang="en-US" sz="2000" b="0" kern="0" dirty="0"/>
          </a:p>
        </p:txBody>
      </p:sp>
      <p:sp>
        <p:nvSpPr>
          <p:cNvPr id="10247" name="Rectangle 3"/>
          <p:cNvSpPr txBox="1">
            <a:spLocks noChangeArrowheads="1"/>
          </p:cNvSpPr>
          <p:nvPr/>
        </p:nvSpPr>
        <p:spPr bwMode="auto">
          <a:xfrm>
            <a:off x="1322614" y="2584450"/>
            <a:ext cx="10662557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000" b="0" dirty="0"/>
              <a:t>The four-step process is still </a:t>
            </a:r>
            <a:r>
              <a:rPr lang="en-US" altLang="en-US" sz="2000" b="0" dirty="0" smtClean="0"/>
              <a:t>dominant.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000" b="0" dirty="0" smtClean="0"/>
              <a:t>Most commonly used models for estimating the trip distribution step:</a:t>
            </a:r>
          </a:p>
          <a:p>
            <a:pPr marL="457200" lvl="1" indent="0" algn="ctr" eaLnBrk="1" hangingPunct="1">
              <a:lnSpc>
                <a:spcPct val="150000"/>
              </a:lnSpc>
              <a:buNone/>
            </a:pPr>
            <a:r>
              <a:rPr lang="en-US" altLang="en-US" b="0" dirty="0">
                <a:solidFill>
                  <a:srgbClr val="FF0000"/>
                </a:solidFill>
              </a:rPr>
              <a:t>T</a:t>
            </a:r>
            <a:r>
              <a:rPr lang="en-US" altLang="en-US" b="0" dirty="0" smtClean="0">
                <a:solidFill>
                  <a:srgbClr val="FF0000"/>
                </a:solidFill>
              </a:rPr>
              <a:t>he gravity model, followed by the destination choice model</a:t>
            </a:r>
            <a:endParaRPr lang="en-US" altLang="en-US" sz="2000" b="0" dirty="0"/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000" b="0" dirty="0" smtClean="0"/>
              <a:t>The gravity model with nearest neighbor assumptions about intrazonal travel times is still the dominant way of forecasting intrazonal trips. 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000" b="0" dirty="0"/>
              <a:t>C</a:t>
            </a:r>
            <a:r>
              <a:rPr lang="en-US" altLang="en-US" sz="2000" b="0" dirty="0" smtClean="0"/>
              <a:t>rude estimate of intrazonal travel time (nearest neighbor rule)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endParaRPr lang="en-US" altLang="en-US" sz="2000" b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86318" y="5695305"/>
            <a:ext cx="895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</a:rPr>
              <a:t>Example: half of the average travel time to the four closest neighboring zones</a:t>
            </a:r>
            <a:endParaRPr lang="en-US" sz="2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 b="1" i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 b="1" i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 i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 i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Session 6: Analytical Tools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228600"/>
            <a:ext cx="9259888" cy="533400"/>
          </a:xfrm>
        </p:spPr>
        <p:txBody>
          <a:bodyPr/>
          <a:lstStyle/>
          <a:p>
            <a:r>
              <a:rPr lang="en-US" altLang="en-US" smtClean="0"/>
              <a:t>Model Representation</a:t>
            </a:r>
          </a:p>
        </p:txBody>
      </p:sp>
      <p:pic>
        <p:nvPicPr>
          <p:cNvPr id="18436" name="Picture 3" descr="taz bounda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066800"/>
            <a:ext cx="89154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8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 b="1" i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 b="1" i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 i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 i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Session 6: Analytical Tools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228600"/>
            <a:ext cx="9259888" cy="533400"/>
          </a:xfrm>
        </p:spPr>
        <p:txBody>
          <a:bodyPr/>
          <a:lstStyle/>
          <a:p>
            <a:r>
              <a:rPr lang="en-US" altLang="en-US" smtClean="0"/>
              <a:t>Sprawl Pattern</a:t>
            </a:r>
          </a:p>
        </p:txBody>
      </p:sp>
      <p:pic>
        <p:nvPicPr>
          <p:cNvPr id="16388" name="Picture 3" descr="taz bounda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066800"/>
            <a:ext cx="81534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8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 b="1" i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 b="1" i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 i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 i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 i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Session 6: Analytical Tools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228600"/>
            <a:ext cx="9259888" cy="533400"/>
          </a:xfrm>
        </p:spPr>
        <p:txBody>
          <a:bodyPr/>
          <a:lstStyle/>
          <a:p>
            <a:r>
              <a:rPr lang="en-US" altLang="en-US" smtClean="0"/>
              <a:t>Compact Pattern</a:t>
            </a:r>
          </a:p>
        </p:txBody>
      </p:sp>
      <p:pic>
        <p:nvPicPr>
          <p:cNvPr id="17412" name="Picture 3" descr="taz bounda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6" y="1154113"/>
            <a:ext cx="884872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35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2328" y="564578"/>
            <a:ext cx="9889671" cy="65087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Data and Method</a:t>
            </a:r>
            <a:endParaRPr lang="en-US" altLang="en-US" sz="3200" dirty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6629401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9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413251" y="6629401"/>
            <a:ext cx="4005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Department of City &amp; Metropolitan Planning, University of Utah</a:t>
            </a:r>
          </a:p>
        </p:txBody>
      </p:sp>
      <p:sp>
        <p:nvSpPr>
          <p:cNvPr id="9" name="Subtitle 10"/>
          <p:cNvSpPr txBox="1">
            <a:spLocks/>
          </p:cNvSpPr>
          <p:nvPr/>
        </p:nvSpPr>
        <p:spPr bwMode="auto">
          <a:xfrm>
            <a:off x="4327627" y="5369423"/>
            <a:ext cx="2769357" cy="1121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latin typeface="+mj-lt"/>
              </a:rPr>
              <a:t>31 regions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latin typeface="+mj-lt"/>
              </a:rPr>
              <a:t>850,000 trips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latin typeface="+mj-lt"/>
              </a:rPr>
              <a:t>91,000 households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9356" t="5302" r="18954" b="4475"/>
          <a:stretch/>
        </p:blipFill>
        <p:spPr>
          <a:xfrm>
            <a:off x="523149" y="2324901"/>
            <a:ext cx="3791677" cy="3771902"/>
          </a:xfrm>
          <a:prstGeom prst="rect">
            <a:avLst/>
          </a:prstGeom>
        </p:spPr>
      </p:pic>
      <p:sp>
        <p:nvSpPr>
          <p:cNvPr id="16" name="Subtitle 10"/>
          <p:cNvSpPr txBox="1">
            <a:spLocks/>
          </p:cNvSpPr>
          <p:nvPr/>
        </p:nvSpPr>
        <p:spPr bwMode="auto">
          <a:xfrm>
            <a:off x="7127861" y="5375966"/>
            <a:ext cx="4736899" cy="11594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latin typeface="+mj-lt"/>
              </a:rPr>
              <a:t>Trip mode, purposes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latin typeface="+mj-lt"/>
              </a:rPr>
              <a:t>Trip ends XY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latin typeface="+mj-lt"/>
              </a:rPr>
              <a:t>D variables for at household and TAZs</a:t>
            </a:r>
          </a:p>
          <a:p>
            <a:endParaRPr lang="en-US" sz="2000" b="0" kern="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641" y="1275676"/>
            <a:ext cx="6642623" cy="41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2329" y="239208"/>
            <a:ext cx="9889671" cy="65087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Data and Method</a:t>
            </a:r>
            <a:endParaRPr lang="en-US" altLang="en-US" sz="3200" dirty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6629401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9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413251" y="6629401"/>
            <a:ext cx="4005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Department of City &amp; Metropolitan Planning, University of Utah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999028"/>
              </p:ext>
            </p:extLst>
          </p:nvPr>
        </p:nvGraphicFramePr>
        <p:xfrm>
          <a:off x="4600046" y="1112613"/>
          <a:ext cx="7421789" cy="5249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868">
                  <a:extLst>
                    <a:ext uri="{9D8B030D-6E8A-4147-A177-3AD203B41FA5}">
                      <a16:colId xmlns:a16="http://schemas.microsoft.com/office/drawing/2014/main" val="2472276086"/>
                    </a:ext>
                  </a:extLst>
                </a:gridCol>
                <a:gridCol w="2234026">
                  <a:extLst>
                    <a:ext uri="{9D8B030D-6E8A-4147-A177-3AD203B41FA5}">
                      <a16:colId xmlns:a16="http://schemas.microsoft.com/office/drawing/2014/main" val="1085979183"/>
                    </a:ext>
                  </a:extLst>
                </a:gridCol>
                <a:gridCol w="3710895">
                  <a:extLst>
                    <a:ext uri="{9D8B030D-6E8A-4147-A177-3AD203B41FA5}">
                      <a16:colId xmlns:a16="http://schemas.microsoft.com/office/drawing/2014/main" val="752700082"/>
                    </a:ext>
                  </a:extLst>
                </a:gridCol>
              </a:tblGrid>
              <a:tr h="7416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Variable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596325"/>
                  </a:ext>
                </a:extLst>
              </a:tr>
              <a:tr h="13463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Outcome Variable (level 1: trip</a:t>
                      </a:r>
                      <a:r>
                        <a:rPr lang="en-US" sz="1800" b="1" u="none" strike="noStrike" dirty="0" smtClean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3815213664"/>
                  </a:ext>
                </a:extLst>
              </a:tr>
              <a:tr h="293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intrazonal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trip remaining internal to TAZ (1=intrazonal, 0=</a:t>
                      </a:r>
                      <a:r>
                        <a:rPr lang="en-US" sz="1800" u="none" strike="noStrike" dirty="0" err="1">
                          <a:effectLst/>
                        </a:rPr>
                        <a:t>interzonal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920630144"/>
                  </a:ext>
                </a:extLst>
              </a:tr>
              <a:tr h="13463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Explanatory Variables (level 2: TAZ</a:t>
                      </a:r>
                      <a:r>
                        <a:rPr lang="en-US" sz="1800" b="1" u="none" strike="noStrike" dirty="0" smtClean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1866070369"/>
                  </a:ext>
                </a:extLst>
              </a:tr>
              <a:tr h="147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area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gross land area of TAZ in square miles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1640970042"/>
                  </a:ext>
                </a:extLst>
              </a:tr>
              <a:tr h="256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actden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activity density within TAZ (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pop+emp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per square </a:t>
                      </a:r>
                      <a:r>
                        <a:rPr lang="en-US" sz="1800" u="none" strike="noStrike" dirty="0" smtClean="0">
                          <a:effectLst/>
                        </a:rPr>
                        <a:t>mile)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483241668"/>
                  </a:ext>
                </a:extLst>
              </a:tr>
              <a:tr h="110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entropy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land use entropy within TAZ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60634898"/>
                  </a:ext>
                </a:extLst>
              </a:tr>
              <a:tr h="147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 smtClean="0">
                          <a:effectLst/>
                        </a:rPr>
                        <a:t>jobpop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job-population balance within TAZ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2779263651"/>
                  </a:ext>
                </a:extLst>
              </a:tr>
              <a:tr h="110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intden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intersection density within TAZ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2949295929"/>
                  </a:ext>
                </a:extLst>
              </a:tr>
              <a:tr h="183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pct4wy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percentage of 4-way intersections within TAZ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924210933"/>
                  </a:ext>
                </a:extLst>
              </a:tr>
              <a:tr h="110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 smtClean="0">
                          <a:effectLst/>
                        </a:rPr>
                        <a:t>stopden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transit stop density within TAZ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3066205126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pctemp10a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percentage of regional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emp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within 10 minutes by car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4101753937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pctemp30t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percentage of regional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emp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within 30 minutes by transit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59350094"/>
                  </a:ext>
                </a:extLst>
              </a:tr>
              <a:tr h="110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totpop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total population within TAZ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472213458"/>
                  </a:ext>
                </a:extLst>
              </a:tr>
              <a:tr h="147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totemp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total employment within TAZ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1466662832"/>
                  </a:ext>
                </a:extLst>
              </a:tr>
              <a:tr h="13463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Explanatory Variables (level 3: region</a:t>
                      </a:r>
                      <a:r>
                        <a:rPr lang="en-US" sz="1800" b="1" u="none" strike="noStrike" dirty="0" smtClean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29182"/>
                  </a:ext>
                </a:extLst>
              </a:tr>
              <a:tr h="147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regpop000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Regional population in thousand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760622754"/>
                  </a:ext>
                </a:extLst>
              </a:tr>
              <a:tr h="147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regemp000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Regional employment in thousand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2598056326"/>
                  </a:ext>
                </a:extLst>
              </a:tr>
              <a:tr h="256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regpopden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Regional population density (population per square mile)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4" marR="1044" marT="1044" marB="0" anchor="ctr"/>
                </a:tc>
                <a:extLst>
                  <a:ext uri="{0D108BD9-81ED-4DB2-BD59-A6C34878D82A}">
                    <a16:rowId xmlns:a16="http://schemas.microsoft.com/office/drawing/2014/main" val="1131280941"/>
                  </a:ext>
                </a:extLst>
              </a:tr>
            </a:tbl>
          </a:graphicData>
        </a:graphic>
      </p:graphicFrame>
      <p:pic>
        <p:nvPicPr>
          <p:cNvPr id="14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4" b="22982"/>
          <a:stretch/>
        </p:blipFill>
        <p:spPr bwMode="auto">
          <a:xfrm>
            <a:off x="1166005" y="3640771"/>
            <a:ext cx="2580037" cy="244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145268" y="6106433"/>
            <a:ext cx="2050874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332EEE"/>
                </a:solidFill>
              </a:rPr>
              <a:t>Region, </a:t>
            </a:r>
            <a:r>
              <a:rPr lang="en-US" altLang="en-US" sz="1600" dirty="0">
                <a:solidFill>
                  <a:srgbClr val="33CC33"/>
                </a:solidFill>
              </a:rPr>
              <a:t>TAZ, </a:t>
            </a:r>
            <a:r>
              <a:rPr lang="en-US" altLang="en-US" sz="1600" dirty="0" smtClean="0">
                <a:solidFill>
                  <a:srgbClr val="FF0000"/>
                </a:solidFill>
              </a:rPr>
              <a:t>Trips</a:t>
            </a:r>
            <a:endParaRPr lang="en-US" altLang="en-US" sz="1600" dirty="0">
              <a:solidFill>
                <a:srgbClr val="33CC33"/>
              </a:solidFill>
            </a:endParaRPr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1" t="86731" r="65101" b="1551"/>
          <a:stretch/>
        </p:blipFill>
        <p:spPr bwMode="auto">
          <a:xfrm>
            <a:off x="970497" y="6024942"/>
            <a:ext cx="1284648" cy="42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ubtitle 10"/>
          <p:cNvSpPr txBox="1">
            <a:spLocks/>
          </p:cNvSpPr>
          <p:nvPr/>
        </p:nvSpPr>
        <p:spPr bwMode="auto">
          <a:xfrm>
            <a:off x="1144401" y="2143779"/>
            <a:ext cx="3298573" cy="16147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latin typeface="+mj-lt"/>
              </a:rPr>
              <a:t>3-level binary logistic regression for each trip purpose</a:t>
            </a:r>
          </a:p>
        </p:txBody>
      </p:sp>
    </p:spTree>
    <p:extLst>
      <p:ext uri="{BB962C8B-B14F-4D97-AF65-F5344CB8AC3E}">
        <p14:creationId xmlns:p14="http://schemas.microsoft.com/office/powerpoint/2010/main" val="38383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2329" y="560336"/>
            <a:ext cx="9889671" cy="65087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Model Results</a:t>
            </a:r>
            <a:endParaRPr lang="en-US" altLang="en-US" sz="3200" dirty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6629401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9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413251" y="6629401"/>
            <a:ext cx="4005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Department of City &amp; Metropolitan Planning, University of Utah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030898"/>
            <a:ext cx="10972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Different D variables are shown to be significant predictors of intrazonal trips for different trip purposes. </a:t>
            </a:r>
            <a:endParaRPr lang="en-US" sz="2000" b="0" dirty="0" smtClean="0">
              <a:solidFill>
                <a:schemeClr val="tx1"/>
              </a:solidFill>
            </a:endParaRPr>
          </a:p>
          <a:p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Total employment (demographic variable) is positively associated with the share of intrazonal trips for all five trip purposes. </a:t>
            </a:r>
            <a:endParaRPr lang="en-US" sz="2000" b="0" dirty="0" smtClean="0">
              <a:solidFill>
                <a:schemeClr val="tx1"/>
              </a:solidFill>
            </a:endParaRPr>
          </a:p>
          <a:p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Total population (demographic variable) is positively associated with the share of intrazonal trips for home-based-shopping, home-based-other, and non-homebased-non-work purposes.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Area size has a positive association with the intrazonal trip likelihood for home-based-work, home-based-shopping, home-based-other, and non-homebased-non-work trips. </a:t>
            </a:r>
          </a:p>
        </p:txBody>
      </p:sp>
    </p:spTree>
    <p:extLst>
      <p:ext uri="{BB962C8B-B14F-4D97-AF65-F5344CB8AC3E}">
        <p14:creationId xmlns:p14="http://schemas.microsoft.com/office/powerpoint/2010/main" val="33595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6391</TotalTime>
  <Words>777</Words>
  <Application>Microsoft Office PowerPoint</Application>
  <PresentationFormat>Widescreen</PresentationFormat>
  <Paragraphs>120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ZapfHumnst BT</vt:lpstr>
      <vt:lpstr>Default Design</vt:lpstr>
      <vt:lpstr>Intrazonal or interzonal? Improving intrazonal travel forecast in a four‑step travel demand model</vt:lpstr>
      <vt:lpstr>Introduction</vt:lpstr>
      <vt:lpstr>State-of-the-Practice in Intrazonal Travel Modeling</vt:lpstr>
      <vt:lpstr>Model Representation</vt:lpstr>
      <vt:lpstr>Sprawl Pattern</vt:lpstr>
      <vt:lpstr>Compact Pattern</vt:lpstr>
      <vt:lpstr>Data and Method</vt:lpstr>
      <vt:lpstr>Data and Method</vt:lpstr>
      <vt:lpstr>Model Results</vt:lpstr>
      <vt:lpstr>Model Results</vt:lpstr>
      <vt:lpstr>Conclusion</vt:lpstr>
      <vt:lpstr>Thank You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2 Template</dc:title>
  <dc:creator>Presentation Magazine</dc:creator>
  <cp:lastModifiedBy>HP</cp:lastModifiedBy>
  <cp:revision>121</cp:revision>
  <dcterms:created xsi:type="dcterms:W3CDTF">2005-02-28T14:06:28Z</dcterms:created>
  <dcterms:modified xsi:type="dcterms:W3CDTF">2019-06-05T15:23:13Z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