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4"/>
  </p:sldMasterIdLst>
  <p:notesMasterIdLst>
    <p:notesMasterId r:id="rId12"/>
  </p:notesMasterIdLst>
  <p:handoutMasterIdLst>
    <p:handoutMasterId r:id="rId13"/>
  </p:handoutMasterIdLst>
  <p:sldIdLst>
    <p:sldId id="298" r:id="rId5"/>
    <p:sldId id="313" r:id="rId6"/>
    <p:sldId id="315" r:id="rId7"/>
    <p:sldId id="317" r:id="rId8"/>
    <p:sldId id="316" r:id="rId9"/>
    <p:sldId id="318" r:id="rId10"/>
    <p:sldId id="297" r:id="rId11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L" initials="EDL" lastIdx="2" clrIdx="0"/>
  <p:cmAuthor id="2" name="Toews (Selk), Kaylene" initials="T(K" lastIdx="2" clrIdx="1">
    <p:extLst/>
  </p:cmAuthor>
  <p:cmAuthor id="3" name="SMITH Jyll E" initials="JES" lastIdx="2" clrIdx="2"/>
  <p:cmAuthor id="4" name="Karen Jones Jackley" initials="KJJ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1B587C"/>
    <a:srgbClr val="002A54"/>
    <a:srgbClr val="C19859"/>
    <a:srgbClr val="0C0C0C"/>
    <a:srgbClr val="BCB092"/>
    <a:srgbClr val="B26B02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9" autoAdjust="0"/>
    <p:restoredTop sz="86455" autoAdjust="0"/>
  </p:normalViewPr>
  <p:slideViewPr>
    <p:cSldViewPr>
      <p:cViewPr varScale="1">
        <p:scale>
          <a:sx n="88" d="100"/>
          <a:sy n="88" d="100"/>
        </p:scale>
        <p:origin x="834" y="90"/>
      </p:cViewPr>
      <p:guideLst>
        <p:guide orient="horz" pos="172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108" y="-111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7E3DD-707B-4094-9E46-5BFE09D0F57A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69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58800" y="0"/>
            <a:ext cx="4470400" cy="2514600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numCol="3" spcCol="2743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1960A5-8209-406D-9FF4-30FB2A2FF4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0"/>
            <a:ext cx="5791200" cy="25146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03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58800" y="0"/>
            <a:ext cx="4470400" cy="251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1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4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</a:t>
            </a:r>
            <a:r>
              <a:rPr lang="en-US" dirty="0" smtClean="0"/>
              <a:t>about the</a:t>
            </a:r>
            <a:r>
              <a:rPr lang="en-US" baseline="0" dirty="0" smtClean="0"/>
              <a:t> other types of projects this can be applied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Resiliency projects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Climate change events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Disasters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Users of new (mega) projects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Where were they before? Where did they get pulled from</a:t>
            </a:r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58800" y="0"/>
            <a:ext cx="4470400" cy="251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Simulated</a:t>
            </a:r>
            <a:r>
              <a:rPr lang="en-US" baseline="0" dirty="0" smtClean="0"/>
              <a:t> Landslide closure of OR126 Near Florence. </a:t>
            </a:r>
          </a:p>
          <a:p>
            <a:r>
              <a:rPr lang="en-US" baseline="0" dirty="0" smtClean="0"/>
              <a:t>The truck bars are set to a different scale so they can be seen better.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74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58800" y="0"/>
            <a:ext cx="4470400" cy="251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5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52600"/>
            <a:ext cx="12192000" cy="358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1600" y="2130426"/>
            <a:ext cx="650240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1600" y="3581400"/>
            <a:ext cx="6502400" cy="1676400"/>
          </a:xfrm>
        </p:spPr>
        <p:txBody>
          <a:bodyPr/>
          <a:lstStyle>
            <a:lvl1pPr marL="0" indent="0" algn="l">
              <a:spcBef>
                <a:spcPct val="20000"/>
              </a:spcBef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752600"/>
            <a:ext cx="4978400" cy="35814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0" y="5410200"/>
            <a:ext cx="12192000" cy="1447800"/>
          </a:xfrm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 sz="2400"/>
            </a:lvl1pPr>
            <a:lvl2pPr>
              <a:defRPr baseline="0"/>
            </a:lvl2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1400" b="0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8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el photo on left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4114800"/>
            <a:ext cx="121920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63562"/>
          </a:xfrm>
        </p:spPr>
        <p:txBody>
          <a:bodyPr>
            <a:no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762000"/>
            <a:ext cx="10972800" cy="45720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39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1406408" y="2185168"/>
            <a:ext cx="1778537" cy="134288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Content Placeholder 45"/>
          <p:cNvSpPr txBox="1">
            <a:spLocks/>
          </p:cNvSpPr>
          <p:nvPr userDrawn="1"/>
        </p:nvSpPr>
        <p:spPr>
          <a:xfrm>
            <a:off x="1400581" y="3648173"/>
            <a:ext cx="1784363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7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03014" indent="-202063" algn="l" defTabSz="4567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kern="1200">
                <a:solidFill>
                  <a:schemeClr val="accent5"/>
                </a:solidFill>
                <a:latin typeface="Franklin Gothic Book"/>
                <a:ea typeface="+mn-ea"/>
                <a:cs typeface="Franklin Gothic Book"/>
              </a:defRPr>
            </a:lvl2pPr>
            <a:lvl3pPr marL="574675" indent="-173038" algn="l" defTabSz="45675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Lucida Grande"/>
              <a:buChar char="-"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23925" indent="0" algn="l" defTabSz="45675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362250" indent="0" algn="l" defTabSz="45675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2163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923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681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439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34" name="Content Placeholder 46"/>
          <p:cNvSpPr txBox="1">
            <a:spLocks/>
          </p:cNvSpPr>
          <p:nvPr userDrawn="1"/>
        </p:nvSpPr>
        <p:spPr>
          <a:xfrm>
            <a:off x="3358332" y="3648173"/>
            <a:ext cx="1784363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7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200951" indent="0" algn="l" defTabSz="4567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 sz="1400" kern="1200">
                <a:solidFill>
                  <a:schemeClr val="accent5"/>
                </a:solidFill>
                <a:latin typeface="Franklin Gothic Book"/>
                <a:ea typeface="+mn-ea"/>
                <a:cs typeface="Franklin Gothic Book"/>
              </a:defRPr>
            </a:lvl2pPr>
            <a:lvl3pPr marL="574675" indent="-173038" algn="l" defTabSz="45675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Lucida Grande"/>
              <a:buChar char="-"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23925" indent="0" algn="l" defTabSz="45675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362250" indent="0" algn="l" defTabSz="45675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2163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923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681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439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3364158" y="2193141"/>
            <a:ext cx="1778537" cy="134288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40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5316083" y="2185168"/>
            <a:ext cx="1778537" cy="134288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41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7279672" y="2182451"/>
            <a:ext cx="1778537" cy="134288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9237422" y="2182259"/>
            <a:ext cx="1778537" cy="134288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1400581" y="3674963"/>
            <a:ext cx="1784363" cy="1735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20"/>
          </p:nvPr>
        </p:nvSpPr>
        <p:spPr>
          <a:xfrm>
            <a:off x="3358332" y="3674963"/>
            <a:ext cx="1784363" cy="1735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21"/>
          </p:nvPr>
        </p:nvSpPr>
        <p:spPr>
          <a:xfrm>
            <a:off x="5310257" y="3674963"/>
            <a:ext cx="1784363" cy="1735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2"/>
          </p:nvPr>
        </p:nvSpPr>
        <p:spPr>
          <a:xfrm>
            <a:off x="7262183" y="3674963"/>
            <a:ext cx="1784363" cy="1735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3"/>
          </p:nvPr>
        </p:nvSpPr>
        <p:spPr>
          <a:xfrm>
            <a:off x="9231596" y="3674963"/>
            <a:ext cx="1784363" cy="1735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24"/>
          </p:nvPr>
        </p:nvSpPr>
        <p:spPr>
          <a:xfrm>
            <a:off x="3358332" y="1702861"/>
            <a:ext cx="1784363" cy="378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Franklin Gothic Medium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3" name="Content Placeholder 2"/>
          <p:cNvSpPr>
            <a:spLocks noGrp="1"/>
          </p:cNvSpPr>
          <p:nvPr>
            <p:ph sz="half" idx="25"/>
          </p:nvPr>
        </p:nvSpPr>
        <p:spPr>
          <a:xfrm>
            <a:off x="5310257" y="1702861"/>
            <a:ext cx="1784363" cy="378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Franklin Gothic Medium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4" name="Content Placeholder 2"/>
          <p:cNvSpPr>
            <a:spLocks noGrp="1"/>
          </p:cNvSpPr>
          <p:nvPr>
            <p:ph sz="half" idx="26"/>
          </p:nvPr>
        </p:nvSpPr>
        <p:spPr>
          <a:xfrm>
            <a:off x="1400581" y="1702861"/>
            <a:ext cx="1784363" cy="378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Franklin Gothic Medium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5" name="Content Placeholder 2"/>
          <p:cNvSpPr>
            <a:spLocks noGrp="1"/>
          </p:cNvSpPr>
          <p:nvPr>
            <p:ph sz="half" idx="27"/>
          </p:nvPr>
        </p:nvSpPr>
        <p:spPr>
          <a:xfrm>
            <a:off x="7262183" y="1718363"/>
            <a:ext cx="1784363" cy="378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Franklin Gothic Medium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6" name="Content Placeholder 2"/>
          <p:cNvSpPr>
            <a:spLocks noGrp="1"/>
          </p:cNvSpPr>
          <p:nvPr>
            <p:ph sz="half" idx="28"/>
          </p:nvPr>
        </p:nvSpPr>
        <p:spPr>
          <a:xfrm>
            <a:off x="9231596" y="1702861"/>
            <a:ext cx="1784363" cy="378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Franklin Gothic Medium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8" name="Title 1"/>
          <p:cNvSpPr>
            <a:spLocks noGrp="1"/>
          </p:cNvSpPr>
          <p:nvPr>
            <p:ph type="title" hasCustomPrompt="1"/>
          </p:nvPr>
        </p:nvSpPr>
        <p:spPr>
          <a:xfrm>
            <a:off x="571511" y="457210"/>
            <a:ext cx="11048999" cy="63147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1512" y="830838"/>
            <a:ext cx="10941049" cy="376237"/>
          </a:xfrm>
          <a:prstGeom prst="rect">
            <a:avLst/>
          </a:prstGeom>
        </p:spPr>
        <p:txBody>
          <a:bodyPr/>
          <a:lstStyle>
            <a:lvl1pPr marL="0" marR="0" indent="0" algn="l" defTabSz="456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If necessary, enter secondary title </a:t>
            </a:r>
          </a:p>
        </p:txBody>
      </p:sp>
      <p:pic>
        <p:nvPicPr>
          <p:cNvPr id="22" name="Picture 3" descr="C:\Users\E021545\Desktop\ODO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6"/>
            <a:ext cx="123613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51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990600"/>
            <a:ext cx="11176000" cy="914400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1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4"/>
          <p:cNvSpPr>
            <a:spLocks noGrp="1"/>
          </p:cNvSpPr>
          <p:nvPr>
            <p:ph type="title" hasCustomPrompt="1"/>
          </p:nvPr>
        </p:nvSpPr>
        <p:spPr>
          <a:xfrm>
            <a:off x="609600" y="460683"/>
            <a:ext cx="10972800" cy="320040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5880" y="1428664"/>
            <a:ext cx="3078349" cy="2816186"/>
          </a:xfrm>
          <a:prstGeom prst="round2Diag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4567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b="1" kern="1200" cap="all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0" indent="0" algn="l" defTabSz="456758" rtl="0" eaLnBrk="1" latinLnBrk="0" hangingPunct="1">
              <a:spcBef>
                <a:spcPct val="20000"/>
              </a:spcBef>
              <a:buFont typeface="Arial"/>
              <a:buNone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228600" indent="-228600" algn="l" defTabSz="456758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228600" indent="-228600" algn="l" defTabSz="456758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228600" indent="-228600" algn="l" defTabSz="456758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4974662"/>
            <a:ext cx="12192000" cy="1883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715938" y="1650610"/>
            <a:ext cx="6529913" cy="15105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4567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marL="0" indent="0" algn="l" defTabSz="456758" rtl="0" eaLnBrk="1" latinLnBrk="0" hangingPunct="1">
              <a:spcBef>
                <a:spcPct val="20000"/>
              </a:spcBef>
              <a:buFont typeface="Arial"/>
              <a:buNone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228600" indent="-228600" algn="l" defTabSz="456758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228600" indent="-228600" algn="l" defTabSz="456758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228600" indent="-228600" algn="l" defTabSz="456758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 smtClean="0">
                <a:solidFill>
                  <a:srgbClr val="5F5F5F"/>
                </a:solidFill>
                <a:latin typeface="Georgia"/>
                <a:cs typeface="Georgia"/>
              </a:rPr>
              <a:t>“</a:t>
            </a:r>
          </a:p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smtClean="0"/>
              <a:t>Insert quote here</a:t>
            </a:r>
          </a:p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600" dirty="0" smtClean="0"/>
          </a:p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 smtClean="0">
                <a:solidFill>
                  <a:srgbClr val="5F5F5F"/>
                </a:solidFill>
                <a:latin typeface="Georgia"/>
                <a:cs typeface="Georgia"/>
              </a:rPr>
              <a:t>										”</a:t>
            </a:r>
          </a:p>
        </p:txBody>
      </p:sp>
    </p:spTree>
    <p:extLst>
      <p:ext uri="{BB962C8B-B14F-4D97-AF65-F5344CB8AC3E}">
        <p14:creationId xmlns:p14="http://schemas.microsoft.com/office/powerpoint/2010/main" val="1442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and sta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1601751" y="989544"/>
            <a:ext cx="1946403" cy="162983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1553872" y="6094940"/>
            <a:ext cx="63812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prstClr val="black">
                    <a:tint val="75000"/>
                  </a:prstClr>
                </a:solidFill>
                <a:latin typeface="Franklin Gothic Book"/>
                <a:ea typeface="+mn-ea"/>
                <a:cs typeface="Franklin Gothic Book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456758"/>
            <a:fld id="{F3C03C5D-6A7C-2442-8685-B16D7D0DC519}" type="slidenum">
              <a:rPr lang="en-US" sz="700" smtClean="0"/>
              <a:pPr defTabSz="456758"/>
              <a:t>‹#›</a:t>
            </a:fld>
            <a:endParaRPr lang="en-US" sz="700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601751" y="2691345"/>
            <a:ext cx="1946403" cy="162983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8655137" y="999072"/>
            <a:ext cx="1946403" cy="162983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8655137" y="2696639"/>
            <a:ext cx="1946403" cy="162983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1601751" y="4390159"/>
            <a:ext cx="1946403" cy="162983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8655137" y="4387850"/>
            <a:ext cx="1946403" cy="162983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631720" y="999072"/>
            <a:ext cx="4939853" cy="50186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photo/text/object</a:t>
            </a:r>
          </a:p>
        </p:txBody>
      </p:sp>
      <p:pic>
        <p:nvPicPr>
          <p:cNvPr id="12" name="Picture 3" descr="C:\Users\E021545\Desktop\ODO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6"/>
            <a:ext cx="123613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5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/Full Screen Image with White Tex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4893647"/>
            <a:ext cx="11243733" cy="15029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67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</a:lstStyle>
          <a:p>
            <a:pPr marL="0" marR="0" lvl="0" indent="0" algn="ctr" defTabSz="4567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5367867" y="3425391"/>
            <a:ext cx="4650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Slide</a:t>
            </a:r>
            <a:r>
              <a:rPr lang="en-US" sz="4800" baseline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divider with </a:t>
            </a:r>
          </a:p>
          <a:p>
            <a:pPr algn="r"/>
            <a:r>
              <a:rPr lang="en-US" sz="4800" baseline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white text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8387799" y="6442502"/>
            <a:ext cx="76191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Image Size : 10 </a:t>
            </a:r>
            <a:r>
              <a:rPr lang="en-US" sz="2100" dirty="0" err="1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x</a:t>
            </a:r>
            <a:r>
              <a:rPr lang="en-US" sz="21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7.5</a:t>
            </a:r>
            <a:endParaRPr lang="en-US" sz="21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10D792-C0AE-4E50-A4F2-E451F87C2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63562"/>
          </a:xfrm>
        </p:spPr>
        <p:txBody>
          <a:bodyPr>
            <a:norm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 baseline="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762000"/>
            <a:ext cx="9753600" cy="45720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69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63562"/>
          </a:xfrm>
        </p:spPr>
        <p:txBody>
          <a:bodyPr>
            <a:norm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762000"/>
            <a:ext cx="10972800" cy="45720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4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63562"/>
          </a:xfrm>
        </p:spPr>
        <p:txBody>
          <a:bodyPr>
            <a:norm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62000"/>
            <a:ext cx="10972800" cy="45720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4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52600"/>
            <a:ext cx="12192000" cy="3581400"/>
          </a:xfrm>
          <a:prstGeom prst="rect">
            <a:avLst/>
          </a:prstGeom>
          <a:solidFill>
            <a:srgbClr val="17375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23200" y="1905000"/>
            <a:ext cx="4064000" cy="5334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823200" y="2438400"/>
            <a:ext cx="4064000" cy="2819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949" tIns="31974" rIns="63949" bIns="31974" rtlCol="0" anchor="ctr"/>
          <a:lstStyle/>
          <a:p>
            <a:pPr algn="ctr" defTabSz="45675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102600" y="1828801"/>
            <a:ext cx="4089400" cy="4352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2600" y="2306418"/>
            <a:ext cx="4089400" cy="416279"/>
          </a:xfrm>
          <a:prstGeom prst="rect">
            <a:avLst/>
          </a:prstGeom>
        </p:spPr>
        <p:txBody>
          <a:bodyPr/>
          <a:lstStyle>
            <a:lvl1pPr>
              <a:spcAft>
                <a:spcPts val="420"/>
              </a:spcAft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spcAft>
                <a:spcPts val="420"/>
              </a:spcAft>
            </a:pPr>
            <a:r>
              <a:rPr lang="en-US" dirty="0" smtClean="0"/>
              <a:t>Title for part one</a:t>
            </a:r>
          </a:p>
          <a:p>
            <a:pPr>
              <a:spcAft>
                <a:spcPts val="420"/>
              </a:spcAft>
            </a:pPr>
            <a:r>
              <a:rPr lang="en-US" dirty="0" smtClean="0"/>
              <a:t>Title for part two</a:t>
            </a:r>
          </a:p>
          <a:p>
            <a:pPr>
              <a:spcAft>
                <a:spcPts val="420"/>
              </a:spcAft>
            </a:pPr>
            <a:r>
              <a:rPr lang="en-US" dirty="0" smtClean="0"/>
              <a:t>Title for part three</a:t>
            </a:r>
          </a:p>
        </p:txBody>
      </p:sp>
    </p:spTree>
    <p:extLst>
      <p:ext uri="{BB962C8B-B14F-4D97-AF65-F5344CB8AC3E}">
        <p14:creationId xmlns:p14="http://schemas.microsoft.com/office/powerpoint/2010/main" val="247073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97602" y="3657600"/>
            <a:ext cx="5213157" cy="2291066"/>
          </a:xfrm>
          <a:prstGeom prst="rect">
            <a:avLst/>
          </a:prstGeom>
          <a:solidFill>
            <a:srgbClr val="002A54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photo/text/object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93183" y="3657600"/>
            <a:ext cx="5188132" cy="2291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photo/text/object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1511" y="457210"/>
            <a:ext cx="11048999" cy="63147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3" descr="C:\Users\E021545\Desktop\ODO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6"/>
            <a:ext cx="123613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93183" y="1143000"/>
            <a:ext cx="5181600" cy="23622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97601" y="1143000"/>
            <a:ext cx="5213159" cy="2362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8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67400"/>
            <a:ext cx="15240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10D792-C0AE-4E50-A4F2-E451F87C2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5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128000" y="2286000"/>
            <a:ext cx="35560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267200" y="2286000"/>
            <a:ext cx="35560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08000" y="2286000"/>
            <a:ext cx="35560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362200"/>
            <a:ext cx="3352800" cy="22098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368800" y="2362200"/>
            <a:ext cx="3352800" cy="2209800"/>
          </a:xfrm>
        </p:spPr>
        <p:txBody>
          <a:bodyPr/>
          <a:lstStyle>
            <a:lvl1pPr marL="0" indent="0" algn="ctr">
              <a:buNone/>
              <a:defRPr lang="en-US" sz="240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29600" y="2362200"/>
            <a:ext cx="3352800" cy="22098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6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229600" y="1600200"/>
            <a:ext cx="3352800" cy="2438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09600" y="1600200"/>
            <a:ext cx="3352800" cy="24384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63562"/>
          </a:xfrm>
        </p:spPr>
        <p:txBody>
          <a:bodyPr>
            <a:norm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762000"/>
            <a:ext cx="10972800" cy="457200"/>
          </a:xfrm>
        </p:spPr>
        <p:txBody>
          <a:bodyPr>
            <a:noAutofit/>
          </a:bodyPr>
          <a:lstStyle>
            <a:lvl1pPr marL="0" indent="0">
              <a:buNone/>
              <a:defRPr sz="2400" b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600" y="4038600"/>
            <a:ext cx="3352800" cy="17526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70400" y="4038600"/>
            <a:ext cx="3352800" cy="17526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229600" y="4038600"/>
            <a:ext cx="3352800" cy="17526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470400" y="1600200"/>
            <a:ext cx="3352800" cy="2438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0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29600" y="2590800"/>
            <a:ext cx="33528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368800" y="2590800"/>
            <a:ext cx="33528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" y="2590800"/>
            <a:ext cx="33528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63562"/>
          </a:xfrm>
        </p:spPr>
        <p:txBody>
          <a:bodyPr>
            <a:no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762000"/>
            <a:ext cx="10972800" cy="45720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11200" y="2667000"/>
            <a:ext cx="3149600" cy="2209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70400" y="2667000"/>
            <a:ext cx="3149600" cy="2209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31200" y="2667000"/>
            <a:ext cx="3149600" cy="2209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9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photo on left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2971801"/>
            <a:ext cx="10769600" cy="329219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3350369"/>
            <a:ext cx="10664380" cy="376237"/>
          </a:xfrm>
          <a:prstGeom prst="rect">
            <a:avLst/>
          </a:prstGeom>
        </p:spPr>
        <p:txBody>
          <a:bodyPr/>
          <a:lstStyle>
            <a:lvl1pPr marL="0" marR="0" indent="0" algn="l" defTabSz="456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If necessary, enter secondary title </a:t>
            </a:r>
          </a:p>
        </p:txBody>
      </p:sp>
    </p:spTree>
    <p:extLst>
      <p:ext uri="{BB962C8B-B14F-4D97-AF65-F5344CB8AC3E}">
        <p14:creationId xmlns:p14="http://schemas.microsoft.com/office/powerpoint/2010/main" val="289117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Avoid second level bullets.</a:t>
            </a:r>
          </a:p>
          <a:p>
            <a:pPr lvl="1"/>
            <a:r>
              <a:rPr lang="en-US" dirty="0" smtClean="0"/>
              <a:t>Move to the notes instead.</a:t>
            </a:r>
          </a:p>
        </p:txBody>
      </p:sp>
      <p:pic>
        <p:nvPicPr>
          <p:cNvPr id="2052" name="Picture 3" descr="C:\Users\E021545\Desktop\ODOT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6"/>
            <a:ext cx="123613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967" r:id="rId3"/>
    <p:sldLayoutId id="2147483964" r:id="rId4"/>
    <p:sldLayoutId id="2147483863" r:id="rId5"/>
    <p:sldLayoutId id="2147483864" r:id="rId6"/>
    <p:sldLayoutId id="2147483857" r:id="rId7"/>
    <p:sldLayoutId id="2147483865" r:id="rId8"/>
    <p:sldLayoutId id="2147483962" r:id="rId9"/>
    <p:sldLayoutId id="2147483968" r:id="rId10"/>
    <p:sldLayoutId id="2147483965" r:id="rId11"/>
    <p:sldLayoutId id="2147483859" r:id="rId12"/>
    <p:sldLayoutId id="2147483963" r:id="rId13"/>
    <p:sldLayoutId id="2147483966" r:id="rId14"/>
    <p:sldLayoutId id="2147483960" r:id="rId15"/>
    <p:sldLayoutId id="2147483854" r:id="rId16"/>
    <p:sldLayoutId id="2147483855" r:id="rId17"/>
    <p:sldLayoutId id="2147483858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b="1" i="0" kern="1200" dirty="0">
          <a:solidFill>
            <a:schemeClr val="tx1"/>
          </a:solidFill>
          <a:effectLst/>
          <a:latin typeface="Century Gothic" panose="020B0502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800" kern="1200" dirty="0">
          <a:solidFill>
            <a:schemeClr val="tx1"/>
          </a:solidFill>
          <a:latin typeface="Century Gothic" panose="020B0502020202020204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n-US" sz="2400" kern="1200" dirty="0">
          <a:solidFill>
            <a:schemeClr val="tx1"/>
          </a:solidFill>
          <a:latin typeface="Century Gothic" panose="020B0502020202020204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8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n-US" sz="28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en-US" sz="28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2130426"/>
            <a:ext cx="7010400" cy="2212974"/>
          </a:xfrm>
        </p:spPr>
        <p:txBody>
          <a:bodyPr>
            <a:normAutofit/>
          </a:bodyPr>
          <a:lstStyle/>
          <a:p>
            <a:r>
              <a:rPr lang="en-US" dirty="0"/>
              <a:t>MODELING FRAMEWORK FOR DETERMINING INDIVIDUAL USER RESPONSE TO HIGHWAY NETWORK CHANGES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TRB Planning Applications Conference</a:t>
            </a:r>
            <a:endParaRPr lang="en-US" dirty="0"/>
          </a:p>
          <a:p>
            <a:pPr>
              <a:defRPr/>
            </a:pPr>
            <a:r>
              <a:rPr lang="en-US" dirty="0"/>
              <a:t>Presented by</a:t>
            </a:r>
            <a:r>
              <a:rPr lang="en-US" dirty="0" smtClean="0"/>
              <a:t>: Dejan </a:t>
            </a:r>
            <a:r>
              <a:rPr lang="en-US" dirty="0" err="1" smtClean="0"/>
              <a:t>Dudich</a:t>
            </a:r>
            <a:r>
              <a:rPr lang="en-US" dirty="0" smtClean="0"/>
              <a:t>, Transportation Analyst/Modeler</a:t>
            </a:r>
            <a:endParaRPr lang="en-US" dirty="0"/>
          </a:p>
          <a:p>
            <a:pPr>
              <a:defRPr/>
            </a:pPr>
            <a:r>
              <a:rPr lang="en-US" dirty="0" smtClean="0"/>
              <a:t>June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, </a:t>
            </a:r>
            <a:r>
              <a:rPr lang="en-US" dirty="0" smtClean="0"/>
              <a:t>2019</a:t>
            </a:r>
            <a:endParaRPr lang="en-US" dirty="0"/>
          </a:p>
        </p:txBody>
      </p:sp>
      <p:pic>
        <p:nvPicPr>
          <p:cNvPr id="18" name="Picture 9" descr="C:\Users\TDB084\AppData\Local\Microsoft\Windows\Temporary Internet Files\Content.IE5\1MBXVPN3\106517330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1"/>
          <a:stretch/>
        </p:blipFill>
        <p:spPr bwMode="auto">
          <a:xfrm>
            <a:off x="-24063" y="932663"/>
            <a:ext cx="2903621" cy="47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38197" y="1289017"/>
            <a:ext cx="1066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990595" y="2063243"/>
            <a:ext cx="707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Did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83030" y="2831429"/>
            <a:ext cx="1433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Everyone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952497" y="3599616"/>
            <a:ext cx="797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03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19800" y="1905000"/>
            <a:ext cx="3886200" cy="53340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4600" y="2438400"/>
            <a:ext cx="4114800" cy="2819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the Framework?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When do we use it?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Example </a:t>
            </a:r>
            <a:r>
              <a:rPr lang="en-US" dirty="0" smtClean="0"/>
              <a:t>of its use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C:\Users\TDB084\AppData\Local\Microsoft\Windows\Temporary Internet Files\Content.IE5\XIOGAKI6\toolbox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51" y="1709803"/>
            <a:ext cx="405773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It’s </a:t>
            </a:r>
            <a:r>
              <a:rPr lang="en-US" dirty="0"/>
              <a:t>a new Spin/Take on a trusted method (Select Link)</a:t>
            </a:r>
          </a:p>
          <a:p>
            <a:endParaRPr lang="en-US" dirty="0"/>
          </a:p>
          <a:p>
            <a:r>
              <a:rPr lang="en-US" dirty="0" smtClean="0"/>
              <a:t>Works </a:t>
            </a:r>
            <a:r>
              <a:rPr lang="en-US" dirty="0"/>
              <a:t>with discrete trip records (</a:t>
            </a:r>
            <a:r>
              <a:rPr lang="en-US" dirty="0" smtClean="0"/>
              <a:t>i.e. </a:t>
            </a:r>
            <a:r>
              <a:rPr lang="en-US" dirty="0"/>
              <a:t>ABM) but will work with traditional TDMs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Framework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E910D792-C0AE-4E50-A4F2-E451F87C23D1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2" descr="C:\Users\tdb205\Desktop\giphy-1761646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63" y="1706562"/>
            <a:ext cx="5746865" cy="40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6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smtClean="0"/>
              <a:t>The </a:t>
            </a:r>
            <a:r>
              <a:rPr lang="en-US" dirty="0" smtClean="0"/>
              <a:t>approach can answer new questions</a:t>
            </a:r>
          </a:p>
          <a:p>
            <a:pPr lvl="2"/>
            <a:r>
              <a:rPr lang="en-US" dirty="0" smtClean="0"/>
              <a:t>Like what routes are previous users utilizing after a specific link is </a:t>
            </a:r>
            <a:r>
              <a:rPr lang="en-US" dirty="0" smtClean="0"/>
              <a:t>closed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With just the traditional select link approach you can at most say how the total volumes have shifted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When its used</a:t>
            </a:r>
            <a:endParaRPr lang="en-US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8" r="20678"/>
          <a:stretch>
            <a:fillRect/>
          </a:stretch>
        </p:blipFill>
        <p:spPr>
          <a:xfrm>
            <a:off x="6553200" y="1621774"/>
            <a:ext cx="4800600" cy="4604627"/>
          </a:xfrm>
        </p:spPr>
      </p:pic>
    </p:spTree>
    <p:extLst>
      <p:ext uri="{BB962C8B-B14F-4D97-AF65-F5344CB8AC3E}">
        <p14:creationId xmlns:p14="http://schemas.microsoft.com/office/powerpoint/2010/main" val="272303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313" y="4648201"/>
            <a:ext cx="7772400" cy="981075"/>
          </a:xfrm>
        </p:spPr>
        <p:txBody>
          <a:bodyPr/>
          <a:lstStyle/>
          <a:p>
            <a:r>
              <a:rPr lang="en-US" dirty="0" smtClean="0"/>
              <a:t>Quick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313" y="3071814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0021" t="-1703"/>
          <a:stretch/>
        </p:blipFill>
        <p:spPr>
          <a:xfrm>
            <a:off x="7239000" y="228600"/>
            <a:ext cx="4450741" cy="4459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158"/>
            <a:ext cx="5924877" cy="3352800"/>
          </a:xfrm>
          <a:prstGeom prst="rect">
            <a:avLst/>
          </a:prstGeom>
        </p:spPr>
      </p:pic>
      <p:graphicFrame>
        <p:nvGraphicFramePr>
          <p:cNvPr id="11" name="Pictur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84973"/>
              </p:ext>
            </p:extLst>
          </p:nvPr>
        </p:nvGraphicFramePr>
        <p:xfrm>
          <a:off x="1219200" y="4898517"/>
          <a:ext cx="10124421" cy="1822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9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5481">
                <a:tc gridSpan="2">
                  <a:txBody>
                    <a:bodyPr/>
                    <a:lstStyle/>
                    <a:p>
                      <a:pPr marL="457200" marR="0" lvl="1" indent="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Verdana" pitchFamily="34" charset="0"/>
                        </a:rPr>
                        <a:t>Average Additional Miles of Travel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marR="0" lvl="1" indent="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Verdana" pitchFamily="34" charset="0"/>
                        </a:rPr>
                        <a:t>Average Additional Hours of Travel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29">
                <a:tc>
                  <a:txBody>
                    <a:bodyPr/>
                    <a:lstStyle/>
                    <a:p>
                      <a:pPr marL="457200" marR="0" lvl="1" indent="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Verdana" pitchFamily="34" charset="0"/>
                        </a:rPr>
                        <a:t>Auto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Verdana" pitchFamily="34" charset="0"/>
                        </a:rPr>
                        <a:t>Truck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Verdana" pitchFamily="34" charset="0"/>
                        </a:rPr>
                        <a:t>Auto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Verdana" pitchFamily="34" charset="0"/>
                        </a:rPr>
                        <a:t>Truck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49">
                <a:tc>
                  <a:txBody>
                    <a:bodyPr/>
                    <a:lstStyle/>
                    <a:p>
                      <a:pPr marL="457200" marR="0" lvl="1" indent="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8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2478" b="12478"/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027504"/>
            <a:ext cx="1188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Dejan </a:t>
            </a:r>
            <a:r>
              <a:rPr lang="en-US" sz="4000" b="1" dirty="0" err="1" smtClean="0">
                <a:solidFill>
                  <a:schemeClr val="bg1"/>
                </a:solidFill>
              </a:rPr>
              <a:t>Dudich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Oregon Department of Transportation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dejan.dudich@odot.state.or.us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461BF0DC1B8D47B025902CA3A66754" ma:contentTypeVersion="1" ma:contentTypeDescription="Create a new document." ma:contentTypeScope="" ma:versionID="fb4ca0fe8b404624715f2fa30a39ee11">
  <xsd:schema xmlns:xsd="http://www.w3.org/2001/XMLSchema" xmlns:xs="http://www.w3.org/2001/XMLSchema" xmlns:p="http://schemas.microsoft.com/office/2006/metadata/properties" xmlns:ns2="7f667b42-a6f3-4537-9f3f-2d99f927d603" targetNamespace="http://schemas.microsoft.com/office/2006/metadata/properties" ma:root="true" ma:fieldsID="b7ae2ce48688bd5389e3377f4af5369a" ns2:_="">
    <xsd:import namespace="7f667b42-a6f3-4537-9f3f-2d99f927d603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67b42-a6f3-4537-9f3f-2d99f927d603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Template" ma:description="Document categories" ma:format="Dropdown" ma:internalName="Category">
      <xsd:simpleType>
        <xsd:restriction base="dms:Choice">
          <xsd:enumeration value="Template"/>
          <xsd:enumeration value="Example"/>
          <xsd:enumeration value="Tips"/>
          <xsd:enumeration value="Instructions and Style Guid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7f667b42-a6f3-4537-9f3f-2d99f927d603">Template</Category>
  </documentManagement>
</p:properties>
</file>

<file path=customXml/itemProps1.xml><?xml version="1.0" encoding="utf-8"?>
<ds:datastoreItem xmlns:ds="http://schemas.openxmlformats.org/officeDocument/2006/customXml" ds:itemID="{AAA16C22-8C39-48A6-AB31-F0B9F543F9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F69D11-E0B6-47EB-8933-6022AF639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667b42-a6f3-4537-9f3f-2d99f927d6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738765-A54A-4CA4-BDB3-6EDFD4E9E2A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7f667b42-a6f3-4537-9f3f-2d99f927d60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4886</TotalTime>
  <Words>218</Words>
  <Application>Microsoft Office PowerPoint</Application>
  <PresentationFormat>Widescreen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Franklin Gothic Book</vt:lpstr>
      <vt:lpstr>Franklin Gothic Medium</vt:lpstr>
      <vt:lpstr>Georgia</vt:lpstr>
      <vt:lpstr>Verdana</vt:lpstr>
      <vt:lpstr>Custom Design</vt:lpstr>
      <vt:lpstr>MODELING FRAMEWORK FOR DETERMINING INDIVIDUAL USER RESPONSE TO HIGHWAY NETWORK CHANGES</vt:lpstr>
      <vt:lpstr>PowerPoint Presentation</vt:lpstr>
      <vt:lpstr>Framework</vt:lpstr>
      <vt:lpstr>When its used</vt:lpstr>
      <vt:lpstr>Quick Example</vt:lpstr>
      <vt:lpstr>PowerPoint Presentation</vt:lpstr>
      <vt:lpstr>PowerPoint Presentation</vt:lpstr>
    </vt:vector>
  </TitlesOfParts>
  <Company>Edelman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Template</dc:title>
  <dc:creator>Edelman</dc:creator>
  <cp:lastModifiedBy>DUDICH Dejan</cp:lastModifiedBy>
  <cp:revision>279</cp:revision>
  <dcterms:created xsi:type="dcterms:W3CDTF">2011-05-20T18:33:54Z</dcterms:created>
  <dcterms:modified xsi:type="dcterms:W3CDTF">2019-05-31T18:13:02Z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0x01010002461BF0DC1B8D47B025902CA3A66754</vt:lpwstr>
  </property>
</Properties>
</file>