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58" r:id="rId3"/>
    <p:sldId id="266" r:id="rId4"/>
    <p:sldId id="265" r:id="rId5"/>
    <p:sldId id="257" r:id="rId6"/>
    <p:sldId id="259" r:id="rId7"/>
    <p:sldId id="264" r:id="rId8"/>
    <p:sldId id="260" r:id="rId9"/>
    <p:sldId id="262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75" autoAdjust="0"/>
  </p:normalViewPr>
  <p:slideViewPr>
    <p:cSldViewPr snapToGrid="0">
      <p:cViewPr varScale="1">
        <p:scale>
          <a:sx n="98" d="100"/>
          <a:sy n="98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58047C-6AFB-423C-963F-D8352E6AD301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2FF0E-C030-4A2E-AF63-30BADC697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FF0E-C030-4A2E-AF63-30BADC697B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Replicable: </a:t>
            </a:r>
          </a:p>
          <a:p>
            <a:r>
              <a:rPr lang="en-US" dirty="0"/>
              <a:t>-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FF0E-C030-4A2E-AF63-30BADC697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Replicable: </a:t>
            </a:r>
          </a:p>
          <a:p>
            <a:r>
              <a:rPr lang="en-US" dirty="0"/>
              <a:t>-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FF0E-C030-4A2E-AF63-30BADC697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Replicable: </a:t>
            </a:r>
          </a:p>
          <a:p>
            <a:r>
              <a:rPr lang="en-US" dirty="0"/>
              <a:t>-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FF0E-C030-4A2E-AF63-30BADC697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Potentially costly if used a lot (or very little because you forgot it’s running!)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2FF0E-C030-4A2E-AF63-30BADC697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A32C-3378-43A9-BD2F-E188B38B1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679058"/>
          </a:xfrm>
        </p:spPr>
        <p:txBody>
          <a:bodyPr/>
          <a:lstStyle/>
          <a:p>
            <a:r>
              <a:rPr lang="en-US" dirty="0"/>
              <a:t>Integrated Modeling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3B913-1A59-4E91-AC19-280B5EDF6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056" y="4292891"/>
            <a:ext cx="9418320" cy="16916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</a:schemeClr>
                </a:solidFill>
              </a:rPr>
              <a:t>in this</a:t>
            </a:r>
          </a:p>
        </p:txBody>
      </p:sp>
      <p:pic>
        <p:nvPicPr>
          <p:cNvPr id="5" name="Graphic 4" descr="Cloud">
            <a:extLst>
              <a:ext uri="{FF2B5EF4-FFF2-40B4-BE49-F238E27FC236}">
                <a16:creationId xmlns:a16="http://schemas.microsoft.com/office/drawing/2014/main" id="{FA7EDBAE-665B-4FF9-B635-B8A1BDC5B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2086" y="-727775"/>
            <a:ext cx="5781126" cy="489192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493514-68EE-48A1-A315-E21B95B4740F}"/>
              </a:ext>
            </a:extLst>
          </p:cNvPr>
          <p:cNvSpPr/>
          <p:nvPr/>
        </p:nvSpPr>
        <p:spPr>
          <a:xfrm>
            <a:off x="3171216" y="3276351"/>
            <a:ext cx="8312013" cy="2033081"/>
          </a:xfrm>
          <a:custGeom>
            <a:avLst/>
            <a:gdLst>
              <a:gd name="connsiteX0" fmla="*/ 0 w 8116626"/>
              <a:gd name="connsiteY0" fmla="*/ 1672045 h 2343947"/>
              <a:gd name="connsiteX1" fmla="*/ 7350034 w 8116626"/>
              <a:gd name="connsiteY1" fmla="*/ 2255520 h 2343947"/>
              <a:gd name="connsiteX2" fmla="*/ 7524205 w 8116626"/>
              <a:gd name="connsiteY2" fmla="*/ 0 h 234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6626" h="2343947">
                <a:moveTo>
                  <a:pt x="0" y="1672045"/>
                </a:moveTo>
                <a:cubicBezTo>
                  <a:pt x="3048000" y="2103119"/>
                  <a:pt x="6096000" y="2534194"/>
                  <a:pt x="7350034" y="2255520"/>
                </a:cubicBezTo>
                <a:cubicBezTo>
                  <a:pt x="8604068" y="1976846"/>
                  <a:pt x="8064136" y="988423"/>
                  <a:pt x="7524205" y="0"/>
                </a:cubicBezTo>
              </a:path>
            </a:pathLst>
          </a:custGeom>
          <a:noFill/>
          <a:ln w="825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874A-994F-4F99-B5F8-53CD7035070E}"/>
              </a:ext>
            </a:extLst>
          </p:cNvPr>
          <p:cNvSpPr txBox="1"/>
          <p:nvPr/>
        </p:nvSpPr>
        <p:spPr>
          <a:xfrm>
            <a:off x="1261872" y="6335737"/>
            <a:ext cx="10172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Brice Nichols | Senior Modeler | Puget Sound Regional Council | bnichols@psrc.org</a:t>
            </a:r>
          </a:p>
        </p:txBody>
      </p:sp>
    </p:spTree>
    <p:extLst>
      <p:ext uri="{BB962C8B-B14F-4D97-AF65-F5344CB8AC3E}">
        <p14:creationId xmlns:p14="http://schemas.microsoft.com/office/powerpoint/2010/main" val="312233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EA504-F6E5-457A-ACFA-2F5FEB89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207240" cy="6858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D053E-A247-40C8-883C-44D8E63694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5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1486" b="4245"/>
          <a:stretch/>
        </p:blipFill>
        <p:spPr>
          <a:xfrm>
            <a:off x="-23516" y="-6652"/>
            <a:ext cx="12191980" cy="685798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15EFA-FE9B-4BF3-B750-20C910B5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177939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Integrated Models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C06FA-498B-49F9-8AE8-3297F1EF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66BB2-08AE-4123-9379-436925553F48}"/>
              </a:ext>
            </a:extLst>
          </p:cNvPr>
          <p:cNvSpPr/>
          <p:nvPr/>
        </p:nvSpPr>
        <p:spPr>
          <a:xfrm>
            <a:off x="4357813" y="1527669"/>
            <a:ext cx="1722501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Travel Model 2014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EF4E7-0DD4-4C31-838C-FE4E74322E5C}"/>
              </a:ext>
            </a:extLst>
          </p:cNvPr>
          <p:cNvSpPr/>
          <p:nvPr/>
        </p:nvSpPr>
        <p:spPr>
          <a:xfrm>
            <a:off x="8591882" y="1527669"/>
            <a:ext cx="2089088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Use Model 2014 – 2025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682500-2374-410C-8ABA-BB3174A9D81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080314" y="2032545"/>
            <a:ext cx="251156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E3ECD7-BFFF-44E6-928E-50C9CD86D124}"/>
              </a:ext>
            </a:extLst>
          </p:cNvPr>
          <p:cNvSpPr txBox="1"/>
          <p:nvPr/>
        </p:nvSpPr>
        <p:spPr>
          <a:xfrm>
            <a:off x="6502794" y="1852199"/>
            <a:ext cx="168789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Accessibility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7D4406-ECF9-41FC-83F3-1693AC3BF048}"/>
              </a:ext>
            </a:extLst>
          </p:cNvPr>
          <p:cNvCxnSpPr>
            <a:cxnSpLocks/>
          </p:cNvCxnSpPr>
          <p:nvPr/>
        </p:nvCxnSpPr>
        <p:spPr>
          <a:xfrm flipH="1">
            <a:off x="6080316" y="2535013"/>
            <a:ext cx="2473654" cy="5513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656FF-0F3F-456E-BD5F-21D4721EA9DD}"/>
              </a:ext>
            </a:extLst>
          </p:cNvPr>
          <p:cNvSpPr/>
          <p:nvPr/>
        </p:nvSpPr>
        <p:spPr>
          <a:xfrm>
            <a:off x="4357812" y="2917467"/>
            <a:ext cx="1722501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Travel Model 2025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F00E4-B639-4802-BC31-80AEC174D4BC}"/>
              </a:ext>
            </a:extLst>
          </p:cNvPr>
          <p:cNvSpPr/>
          <p:nvPr/>
        </p:nvSpPr>
        <p:spPr>
          <a:xfrm>
            <a:off x="8591882" y="2990997"/>
            <a:ext cx="2089088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Use Model 2025 – 2040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B9B6FC-9FD5-481F-958C-7CE1AFC13876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6080313" y="3422343"/>
            <a:ext cx="2511569" cy="735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91C91-A8FF-458A-B0BC-FD8DFE3D0ECF}"/>
              </a:ext>
            </a:extLst>
          </p:cNvPr>
          <p:cNvSpPr/>
          <p:nvPr/>
        </p:nvSpPr>
        <p:spPr>
          <a:xfrm>
            <a:off x="4381119" y="4271183"/>
            <a:ext cx="1722501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Travel Model 2040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9F8BD5-A6A1-43DA-8B23-C20FAD1DBF78}"/>
              </a:ext>
            </a:extLst>
          </p:cNvPr>
          <p:cNvSpPr/>
          <p:nvPr/>
        </p:nvSpPr>
        <p:spPr>
          <a:xfrm>
            <a:off x="8553970" y="4374672"/>
            <a:ext cx="2127000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Land Use Model 2040 – 2050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860F9E-2E52-4533-9511-86D60E7712E5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6103620" y="4776059"/>
            <a:ext cx="2450350" cy="1034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787CE6-F35F-4E86-942D-046098269D18}"/>
              </a:ext>
            </a:extLst>
          </p:cNvPr>
          <p:cNvCxnSpPr>
            <a:cxnSpLocks/>
          </p:cNvCxnSpPr>
          <p:nvPr/>
        </p:nvCxnSpPr>
        <p:spPr>
          <a:xfrm flipH="1">
            <a:off x="6080313" y="4000748"/>
            <a:ext cx="2511569" cy="5973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85F1DF-C9D9-4129-A234-95C46BB643AA}"/>
              </a:ext>
            </a:extLst>
          </p:cNvPr>
          <p:cNvSpPr/>
          <p:nvPr/>
        </p:nvSpPr>
        <p:spPr>
          <a:xfrm>
            <a:off x="4349973" y="5551370"/>
            <a:ext cx="1722501" cy="1009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Travel Model 2050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02E3CD-C9D9-4B2D-A28D-491366814978}"/>
              </a:ext>
            </a:extLst>
          </p:cNvPr>
          <p:cNvCxnSpPr>
            <a:cxnSpLocks/>
          </p:cNvCxnSpPr>
          <p:nvPr/>
        </p:nvCxnSpPr>
        <p:spPr>
          <a:xfrm flipH="1">
            <a:off x="6080313" y="5391863"/>
            <a:ext cx="2473658" cy="5436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8DCD52-12EF-4AA4-BF02-C8CB3E58A1BB}"/>
              </a:ext>
            </a:extLst>
          </p:cNvPr>
          <p:cNvSpPr txBox="1"/>
          <p:nvPr/>
        </p:nvSpPr>
        <p:spPr>
          <a:xfrm>
            <a:off x="6492149" y="3257636"/>
            <a:ext cx="168789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Accessibility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4F1743-D9CB-47D9-BDDB-8A549195B7A2}"/>
              </a:ext>
            </a:extLst>
          </p:cNvPr>
          <p:cNvSpPr txBox="1"/>
          <p:nvPr/>
        </p:nvSpPr>
        <p:spPr>
          <a:xfrm>
            <a:off x="6520466" y="4643137"/>
            <a:ext cx="168789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166480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E5FD0-5C79-4EBE-A7A0-72CA5DC83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2060" b="3670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2DB00-0E98-49C4-B08F-43D70199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ACA6-EA3D-4ECF-BF3D-AC8051E0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92640" cy="4351337"/>
          </a:xfrm>
        </p:spPr>
        <p:txBody>
          <a:bodyPr/>
          <a:lstStyle/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800" b="1" dirty="0"/>
              <a:t>Run environments (software, licenses, libraries)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Code bases 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Model configuration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E5FD0-5C79-4EBE-A7A0-72CA5DC83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2060" b="367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2DB00-0E98-49C4-B08F-43D70199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Ideal) 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Solutions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ACA6-EA3D-4ECF-BF3D-AC8051E0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/>
              <a:t>Virtual environments (</a:t>
            </a:r>
            <a:r>
              <a:rPr lang="en-US" sz="2800" dirty="0" err="1"/>
              <a:t>conda</a:t>
            </a:r>
            <a:r>
              <a:rPr lang="en-US" sz="2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Refresh version-controlled code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Defined directory structure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Manage configuration files and output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Single script for run prep and management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2000" dirty="0"/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8EA504-F6E5-457A-ACFA-2F5FEB89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207240" cy="6858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E5FD0-5C79-4EBE-A7A0-72CA5DC83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2060" b="3670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2DB00-0E98-49C4-B08F-43D70199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Cloud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ACA6-EA3D-4ECF-BF3D-AC8051E0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Extends scripted solutions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Replicable templates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Scalable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Windows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Cost Equivalent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0C06FA-498B-49F9-8AE8-3297F1EF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24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8EA504-F6E5-457A-ACFA-2F5FEB89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207240" cy="6858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92A6F-277C-4009-812D-537CAABF6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1486" b="42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C469D-7EB2-4A7A-BEF2-CD886FB4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7E29-982F-4541-8CED-83A341B8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Total Run Times (2014 - 2050)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Land Use Model ~ 50 hours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Travel Model ~ 50 hours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50 + 50 ~ 4 (days)</a:t>
            </a:r>
          </a:p>
          <a:p>
            <a:pPr lvl="1"/>
            <a:endParaRPr lang="en-US" sz="26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$3.30/hour =&gt; $330 </a:t>
            </a:r>
            <a:endParaRPr lang="en-US" sz="4000" dirty="0">
              <a:solidFill>
                <a:schemeClr val="bg1"/>
              </a:solidFill>
            </a:endParaRPr>
          </a:p>
          <a:p>
            <a:pPr lvl="1"/>
            <a:endParaRPr lang="en-US" sz="26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2050 Land Use + Travel Model: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~ 50 hours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C06FA-498B-49F9-8AE8-3297F1EF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61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92A6F-277C-4009-812D-537CAABF6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1486" b="42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C469D-7EB2-4A7A-BEF2-CD886FB4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b="1" dirty="0"/>
              <a:t>Cloud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7E29-982F-4541-8CED-83A341B8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002741" cy="4351337"/>
          </a:xfrm>
        </p:spPr>
        <p:txBody>
          <a:bodyPr>
            <a:normAutofit/>
          </a:bodyPr>
          <a:lstStyle/>
          <a:p>
            <a:r>
              <a:rPr lang="en-US" sz="2800" dirty="0"/>
              <a:t>Potentially costly</a:t>
            </a:r>
          </a:p>
          <a:p>
            <a:endParaRPr lang="en-US" sz="2800" dirty="0"/>
          </a:p>
          <a:p>
            <a:r>
              <a:rPr lang="en-US" sz="2800" dirty="0"/>
              <a:t>Run management &amp; storage are not magically cured by cloud therapy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.kym-cdn.com/entries/icons/original/000/019/304/old.jpg">
            <a:extLst>
              <a:ext uri="{FF2B5EF4-FFF2-40B4-BE49-F238E27FC236}">
                <a16:creationId xmlns:a16="http://schemas.microsoft.com/office/drawing/2014/main" id="{03F09B24-EA26-4AD1-805D-B0B890DC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78" y="1291188"/>
            <a:ext cx="45434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8EA504-F6E5-457A-ACFA-2F5FEB89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207240" cy="68580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469F2-E6FD-4867-8BD3-F2DA23319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55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 t="11486" b="42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0C416-7CE7-4A0C-B3FC-8528D43F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B65A-3BA8-4D2D-8F96-84C84B422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Cloud machines provide flexibility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Consistent run environments and replicable processes are key (cloud or not)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Integrated model runs are achievable anchors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C06FA-498B-49F9-8AE8-3297F1EFA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305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rio cloud">
            <a:extLst>
              <a:ext uri="{FF2B5EF4-FFF2-40B4-BE49-F238E27FC236}">
                <a16:creationId xmlns:a16="http://schemas.microsoft.com/office/drawing/2014/main" id="{8DB4F933-8552-4E44-B28F-6ED4DE7A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0" r="15665" b="6877"/>
          <a:stretch/>
        </p:blipFill>
        <p:spPr bwMode="auto">
          <a:xfrm>
            <a:off x="1336431" y="733032"/>
            <a:ext cx="5094515" cy="4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19EE3-693C-494D-B31C-14231FCFE0F1}"/>
              </a:ext>
            </a:extLst>
          </p:cNvPr>
          <p:cNvSpPr txBox="1"/>
          <p:nvPr/>
        </p:nvSpPr>
        <p:spPr>
          <a:xfrm>
            <a:off x="6965616" y="733032"/>
            <a:ext cx="3583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OCRB" panose="020B0604020202020204" pitchFamily="49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032F3-95C8-476F-9143-9E7220549B38}"/>
              </a:ext>
            </a:extLst>
          </p:cNvPr>
          <p:cNvSpPr txBox="1"/>
          <p:nvPr/>
        </p:nvSpPr>
        <p:spPr>
          <a:xfrm>
            <a:off x="7104185" y="2523675"/>
            <a:ext cx="35910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OCRB" panose="020B0609020202020204" pitchFamily="49" charset="0"/>
              </a:rPr>
              <a:t>Brice Nichols</a:t>
            </a:r>
          </a:p>
          <a:p>
            <a:endParaRPr lang="en-US" sz="2600" b="1" dirty="0">
              <a:latin typeface="OCRB" panose="020B0609020202020204" pitchFamily="49" charset="0"/>
            </a:endParaRPr>
          </a:p>
          <a:p>
            <a:r>
              <a:rPr lang="en-US" sz="2600" b="1" dirty="0">
                <a:latin typeface="OCRB" panose="020B0609020202020204" pitchFamily="49" charset="0"/>
              </a:rPr>
              <a:t>bnichols@psrc.org</a:t>
            </a:r>
          </a:p>
        </p:txBody>
      </p:sp>
    </p:spTree>
    <p:extLst>
      <p:ext uri="{BB962C8B-B14F-4D97-AF65-F5344CB8AC3E}">
        <p14:creationId xmlns:p14="http://schemas.microsoft.com/office/powerpoint/2010/main" val="105925466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235</Words>
  <Application>Microsoft Office PowerPoint</Application>
  <PresentationFormat>Widescreen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OCRB</vt:lpstr>
      <vt:lpstr>Wingdings 2</vt:lpstr>
      <vt:lpstr>View</vt:lpstr>
      <vt:lpstr>Integrated Modeling </vt:lpstr>
      <vt:lpstr>Integrated Models</vt:lpstr>
      <vt:lpstr>Data Management</vt:lpstr>
      <vt:lpstr>(Ideal) Solutions</vt:lpstr>
      <vt:lpstr>Cloud Formation</vt:lpstr>
      <vt:lpstr>Application</vt:lpstr>
      <vt:lpstr>Cloud Issues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Modeling </dc:title>
  <dc:creator>Brice Nichols</dc:creator>
  <cp:lastModifiedBy>Brice Nichols</cp:lastModifiedBy>
  <cp:revision>39</cp:revision>
  <cp:lastPrinted>2019-05-31T19:04:48Z</cp:lastPrinted>
  <dcterms:created xsi:type="dcterms:W3CDTF">2019-05-07T21:39:17Z</dcterms:created>
  <dcterms:modified xsi:type="dcterms:W3CDTF">2019-05-31T21:20:31Z</dcterms:modified>
</cp:coreProperties>
</file>