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22"/>
  </p:notesMasterIdLst>
  <p:handoutMasterIdLst>
    <p:handoutMasterId r:id="rId23"/>
  </p:handoutMasterIdLst>
  <p:sldIdLst>
    <p:sldId id="425" r:id="rId6"/>
    <p:sldId id="426" r:id="rId7"/>
    <p:sldId id="626" r:id="rId8"/>
    <p:sldId id="665" r:id="rId9"/>
    <p:sldId id="621" r:id="rId10"/>
    <p:sldId id="622" r:id="rId11"/>
    <p:sldId id="666" r:id="rId12"/>
    <p:sldId id="667" r:id="rId13"/>
    <p:sldId id="670" r:id="rId14"/>
    <p:sldId id="637" r:id="rId15"/>
    <p:sldId id="422" r:id="rId16"/>
    <p:sldId id="441" r:id="rId17"/>
    <p:sldId id="440" r:id="rId18"/>
    <p:sldId id="437" r:id="rId19"/>
    <p:sldId id="436" r:id="rId20"/>
    <p:sldId id="671" r:id="rId21"/>
  </p:sldIdLst>
  <p:sldSz cx="12192000" cy="6858000"/>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53C19F"/>
    <a:srgbClr val="BDFFDB"/>
    <a:srgbClr val="00CC00"/>
    <a:srgbClr val="E6E0EC"/>
    <a:srgbClr val="D2841C"/>
    <a:srgbClr val="008000"/>
    <a:srgbClr val="3C2910"/>
    <a:srgbClr val="67461B"/>
    <a:srgbClr val="7F57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637" autoAdjust="0"/>
  </p:normalViewPr>
  <p:slideViewPr>
    <p:cSldViewPr>
      <p:cViewPr varScale="1">
        <p:scale>
          <a:sx n="64" d="100"/>
          <a:sy n="64" d="100"/>
        </p:scale>
        <p:origin x="101" y="13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148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1484"/>
          </a:xfrm>
          <a:prstGeom prst="rect">
            <a:avLst/>
          </a:prstGeom>
        </p:spPr>
        <p:txBody>
          <a:bodyPr vert="horz" lIns="91440" tIns="45720" rIns="91440" bIns="45720" rtlCol="0"/>
          <a:lstStyle>
            <a:lvl1pPr algn="r">
              <a:defRPr sz="1200"/>
            </a:lvl1pPr>
          </a:lstStyle>
          <a:p>
            <a:fld id="{F331523F-58C1-4F5B-BB3F-12BC44B09157}" type="datetimeFigureOut">
              <a:rPr lang="en-US" smtClean="0"/>
              <a:t>5/16/2019</a:t>
            </a:fld>
            <a:endParaRPr lang="en-US" dirty="0"/>
          </a:p>
        </p:txBody>
      </p:sp>
      <p:sp>
        <p:nvSpPr>
          <p:cNvPr id="4" name="Footer Placeholder 3"/>
          <p:cNvSpPr>
            <a:spLocks noGrp="1"/>
          </p:cNvSpPr>
          <p:nvPr>
            <p:ph type="ftr" sz="quarter" idx="2"/>
          </p:nvPr>
        </p:nvSpPr>
        <p:spPr>
          <a:xfrm>
            <a:off x="2" y="8760316"/>
            <a:ext cx="3038475" cy="46148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760316"/>
            <a:ext cx="3038475" cy="461484"/>
          </a:xfrm>
          <a:prstGeom prst="rect">
            <a:avLst/>
          </a:prstGeom>
        </p:spPr>
        <p:txBody>
          <a:bodyPr vert="horz" lIns="91440" tIns="45720" rIns="91440" bIns="45720" rtlCol="0" anchor="b"/>
          <a:lstStyle>
            <a:lvl1pPr algn="r">
              <a:defRPr sz="1200"/>
            </a:lvl1pPr>
          </a:lstStyle>
          <a:p>
            <a:fld id="{82EDEF11-45FC-4220-8489-72BA6B16FC7D}" type="slidenum">
              <a:rPr lang="en-US" smtClean="0"/>
              <a:t>‹#›</a:t>
            </a:fld>
            <a:endParaRPr lang="en-US" dirty="0"/>
          </a:p>
        </p:txBody>
      </p:sp>
    </p:spTree>
    <p:extLst>
      <p:ext uri="{BB962C8B-B14F-4D97-AF65-F5344CB8AC3E}">
        <p14:creationId xmlns:p14="http://schemas.microsoft.com/office/powerpoint/2010/main" val="320361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169"/>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0"/>
            <a:ext cx="3037840" cy="461169"/>
          </a:xfrm>
          <a:prstGeom prst="rect">
            <a:avLst/>
          </a:prstGeom>
        </p:spPr>
        <p:txBody>
          <a:bodyPr vert="horz" lIns="93172" tIns="46586" rIns="93172" bIns="46586" rtlCol="0"/>
          <a:lstStyle>
            <a:lvl1pPr algn="r">
              <a:defRPr sz="1300"/>
            </a:lvl1pPr>
          </a:lstStyle>
          <a:p>
            <a:fld id="{A50BBFC3-9914-4BE0-89E4-9AB2598CFC23}" type="datetimeFigureOut">
              <a:rPr lang="en-US" smtClean="0"/>
              <a:t>5/16/2019</a:t>
            </a:fld>
            <a:endParaRPr lang="en-US" dirty="0"/>
          </a:p>
        </p:txBody>
      </p:sp>
      <p:sp>
        <p:nvSpPr>
          <p:cNvPr id="4" name="Slide Image Placeholder 3"/>
          <p:cNvSpPr>
            <a:spLocks noGrp="1" noRot="1" noChangeAspect="1"/>
          </p:cNvSpPr>
          <p:nvPr>
            <p:ph type="sldImg" idx="2"/>
          </p:nvPr>
        </p:nvSpPr>
        <p:spPr>
          <a:xfrm>
            <a:off x="431800" y="693738"/>
            <a:ext cx="6146800" cy="3457575"/>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381103"/>
            <a:ext cx="5608320" cy="4150519"/>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60606"/>
            <a:ext cx="3037840" cy="461169"/>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760606"/>
            <a:ext cx="3037840" cy="461169"/>
          </a:xfrm>
          <a:prstGeom prst="rect">
            <a:avLst/>
          </a:prstGeom>
        </p:spPr>
        <p:txBody>
          <a:bodyPr vert="horz" lIns="93172" tIns="46586" rIns="93172" bIns="46586" rtlCol="0" anchor="b"/>
          <a:lstStyle>
            <a:lvl1pPr algn="r">
              <a:defRPr sz="1300"/>
            </a:lvl1pPr>
          </a:lstStyle>
          <a:p>
            <a:fld id="{2437E06C-AEAA-4320-98B7-EA6335524BFE}" type="slidenum">
              <a:rPr lang="en-US" smtClean="0"/>
              <a:t>‹#›</a:t>
            </a:fld>
            <a:endParaRPr lang="en-US" dirty="0"/>
          </a:p>
        </p:txBody>
      </p:sp>
    </p:spTree>
    <p:extLst>
      <p:ext uri="{BB962C8B-B14F-4D97-AF65-F5344CB8AC3E}">
        <p14:creationId xmlns:p14="http://schemas.microsoft.com/office/powerpoint/2010/main" val="2069734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693738"/>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1960A5-8209-406D-9FF4-30FB2A2FF49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950819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anose="020B0604020202020204" pitchFamily="34" charset="0"/>
              </a:rPr>
              <a:t>Applied</a:t>
            </a:r>
            <a:r>
              <a:rPr lang="en-US" altLang="en-US" baseline="0" dirty="0" smtClean="0">
                <a:latin typeface="Arial" panose="020B0604020202020204" pitchFamily="34" charset="0"/>
              </a:rPr>
              <a:t> research is important- sometimes we need to do more to understand the nature of the problems. 1) </a:t>
            </a:r>
            <a:r>
              <a:rPr lang="en-US" altLang="en-US" dirty="0" smtClean="0">
                <a:latin typeface="Arial" panose="020B0604020202020204" pitchFamily="34" charset="0"/>
              </a:rPr>
              <a:t>Coastal landslide and bluff retreat monitoring and risk assessments (5 sites over 7-years); 2) landslide</a:t>
            </a:r>
            <a:r>
              <a:rPr lang="en-US" altLang="en-US" baseline="0" dirty="0" smtClean="0">
                <a:latin typeface="Arial" panose="020B0604020202020204" pitchFamily="34" charset="0"/>
              </a:rPr>
              <a:t> hot spot mapping tool to better identify and prioritize high risk locations. </a:t>
            </a:r>
            <a:endParaRPr lang="en-US" altLang="en-US" dirty="0" smtClean="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437E06C-AEAA-4320-98B7-EA6335524BFE}" type="slidenum">
              <a:rPr lang="en-US" smtClean="0"/>
              <a:t>10</a:t>
            </a:fld>
            <a:endParaRPr lang="en-US" dirty="0"/>
          </a:p>
        </p:txBody>
      </p:sp>
    </p:spTree>
    <p:extLst>
      <p:ext uri="{BB962C8B-B14F-4D97-AF65-F5344CB8AC3E}">
        <p14:creationId xmlns:p14="http://schemas.microsoft.com/office/powerpoint/2010/main" val="98177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SHIFTING GEARS</a:t>
            </a:r>
            <a:r>
              <a:rPr lang="en-US" baseline="0" dirty="0" smtClean="0"/>
              <a:t> – we are now taking the next step necessary to assess vulnerability statewide, as well as integrate our work into how we do business – into our decision making (and include climate as another risk factor!). We are preparing an RFP to cover this work.  </a:t>
            </a:r>
            <a:r>
              <a:rPr lang="en-US" dirty="0" smtClean="0"/>
              <a:t>ODOT is also preparing</a:t>
            </a:r>
            <a:r>
              <a:rPr lang="en-US" baseline="0" dirty="0" smtClean="0"/>
              <a:t> for potential/ OR ACTUAL (by June 3)? Legislative direction on a cap and invest program that would raise revenue for GHG reduction and adapting the transportation sector. We need this additional work on assessment and prioritization to move this conversation forward. </a:t>
            </a:r>
            <a:endParaRPr lang="en-US" dirty="0"/>
          </a:p>
        </p:txBody>
      </p:sp>
      <p:sp>
        <p:nvSpPr>
          <p:cNvPr id="4" name="Slide Number Placeholder 3"/>
          <p:cNvSpPr>
            <a:spLocks noGrp="1"/>
          </p:cNvSpPr>
          <p:nvPr>
            <p:ph type="sldNum" sz="quarter" idx="10"/>
          </p:nvPr>
        </p:nvSpPr>
        <p:spPr/>
        <p:txBody>
          <a:bodyPr/>
          <a:lstStyle/>
          <a:p>
            <a:fld id="{2437E06C-AEAA-4320-98B7-EA6335524BFE}" type="slidenum">
              <a:rPr lang="en-US" smtClean="0"/>
              <a:t>11</a:t>
            </a:fld>
            <a:endParaRPr lang="en-US" dirty="0"/>
          </a:p>
        </p:txBody>
      </p:sp>
    </p:spTree>
    <p:extLst>
      <p:ext uri="{BB962C8B-B14F-4D97-AF65-F5344CB8AC3E}">
        <p14:creationId xmlns:p14="http://schemas.microsoft.com/office/powerpoint/2010/main" val="166368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Investmen</a:t>
            </a:r>
            <a:r>
              <a:rPr lang="en-US" baseline="0" dirty="0" smtClean="0"/>
              <a:t>ts by asset program would concentrated funding into specific asset types, such as culverts. Age and condition is a large focus for repair, adaptation funding could fill the gaps to replace and make these less vulnerable to extreme storms, as well as upsize where we know rainfall will be worse</a:t>
            </a:r>
            <a:endParaRPr lang="en-US" dirty="0"/>
          </a:p>
        </p:txBody>
      </p:sp>
      <p:sp>
        <p:nvSpPr>
          <p:cNvPr id="4" name="Slide Number Placeholder 3"/>
          <p:cNvSpPr>
            <a:spLocks noGrp="1"/>
          </p:cNvSpPr>
          <p:nvPr>
            <p:ph type="sldNum" sz="quarter" idx="10"/>
          </p:nvPr>
        </p:nvSpPr>
        <p:spPr/>
        <p:txBody>
          <a:bodyPr/>
          <a:lstStyle/>
          <a:p>
            <a:fld id="{2437E06C-AEAA-4320-98B7-EA6335524BFE}" type="slidenum">
              <a:rPr lang="en-US" smtClean="0"/>
              <a:t>12</a:t>
            </a:fld>
            <a:endParaRPr lang="en-US" dirty="0"/>
          </a:p>
        </p:txBody>
      </p:sp>
    </p:spTree>
    <p:extLst>
      <p:ext uri="{BB962C8B-B14F-4D97-AF65-F5344CB8AC3E}">
        <p14:creationId xmlns:p14="http://schemas.microsoft.com/office/powerpoint/2010/main" val="2993532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know through our maintenance budgets where the worst areas are from natural hazards... Impacts will be along rivers prone to flooding, steeps slopes and low- lying coastal areas.  A priority corridor strategy would concentrate investments in these vulnerable corridors, such as US 101, the coast ranges or connections over the Cascades. This would be a cross-asset strategy that would build resilience throughout the system. Could leverage work being done on Fix It Priority Routes- also the Lifeline Routes for seismic resilience. </a:t>
            </a:r>
            <a:endParaRPr lang="en-US" dirty="0"/>
          </a:p>
        </p:txBody>
      </p:sp>
      <p:sp>
        <p:nvSpPr>
          <p:cNvPr id="4" name="Slide Number Placeholder 3"/>
          <p:cNvSpPr>
            <a:spLocks noGrp="1"/>
          </p:cNvSpPr>
          <p:nvPr>
            <p:ph type="sldNum" sz="quarter" idx="10"/>
          </p:nvPr>
        </p:nvSpPr>
        <p:spPr/>
        <p:txBody>
          <a:bodyPr/>
          <a:lstStyle/>
          <a:p>
            <a:fld id="{2437E06C-AEAA-4320-98B7-EA6335524BFE}" type="slidenum">
              <a:rPr lang="en-US" smtClean="0"/>
              <a:t>13</a:t>
            </a:fld>
            <a:endParaRPr lang="en-US" dirty="0"/>
          </a:p>
        </p:txBody>
      </p:sp>
    </p:spTree>
    <p:extLst>
      <p:ext uri="{BB962C8B-B14F-4D97-AF65-F5344CB8AC3E}">
        <p14:creationId xmlns:p14="http://schemas.microsoft.com/office/powerpoint/2010/main" val="3407258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Maintenance</a:t>
            </a:r>
            <a:r>
              <a:rPr lang="en-US" baseline="0" dirty="0" smtClean="0"/>
              <a:t> and ops is often considered where we get greatest “bang for our buck” as proactive strategies to maintain the system can help protect during the worst extreme events.  Most of M/O is reactive (cleaning up after storms) but more proactive work, such as culvert repair/ debris and hazard tree removal, etc. being done in advance of storms can save $ and prevent delays.</a:t>
            </a:r>
            <a:endParaRPr lang="en-US" dirty="0"/>
          </a:p>
        </p:txBody>
      </p:sp>
      <p:sp>
        <p:nvSpPr>
          <p:cNvPr id="4" name="Slide Number Placeholder 3"/>
          <p:cNvSpPr>
            <a:spLocks noGrp="1"/>
          </p:cNvSpPr>
          <p:nvPr>
            <p:ph type="sldNum" sz="quarter" idx="10"/>
          </p:nvPr>
        </p:nvSpPr>
        <p:spPr/>
        <p:txBody>
          <a:bodyPr/>
          <a:lstStyle/>
          <a:p>
            <a:fld id="{2437E06C-AEAA-4320-98B7-EA6335524BFE}" type="slidenum">
              <a:rPr lang="en-US" smtClean="0"/>
              <a:t>14</a:t>
            </a:fld>
            <a:endParaRPr lang="en-US" dirty="0"/>
          </a:p>
        </p:txBody>
      </p:sp>
    </p:spTree>
    <p:extLst>
      <p:ext uri="{BB962C8B-B14F-4D97-AF65-F5344CB8AC3E}">
        <p14:creationId xmlns:p14="http://schemas.microsoft.com/office/powerpoint/2010/main" val="2541891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These are some</a:t>
            </a:r>
            <a:r>
              <a:rPr lang="en-US" baseline="0" dirty="0" smtClean="0"/>
              <a:t> of </a:t>
            </a:r>
            <a:r>
              <a:rPr lang="en-US" dirty="0" smtClean="0"/>
              <a:t>question</a:t>
            </a:r>
            <a:r>
              <a:rPr lang="en-US" baseline="0" dirty="0" smtClean="0"/>
              <a:t>s we need to narrow</a:t>
            </a:r>
            <a:r>
              <a:rPr lang="en-US" dirty="0" smtClean="0"/>
              <a:t> down</a:t>
            </a:r>
            <a:r>
              <a:rPr lang="en-US" baseline="0" dirty="0" smtClean="0"/>
              <a:t>.</a:t>
            </a:r>
            <a:r>
              <a:rPr lang="en-US" dirty="0" smtClean="0"/>
              <a:t> </a:t>
            </a:r>
          </a:p>
          <a:p>
            <a:pPr marL="171450" indent="-171450">
              <a:buFont typeface="Arial" panose="020B0604020202020204" pitchFamily="34" charset="0"/>
              <a:buChar char="•"/>
            </a:pPr>
            <a:r>
              <a:rPr lang="en-US" dirty="0" smtClean="0"/>
              <a:t>How to establish a baseline of changed condition?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What is attributable to climate change? How</a:t>
            </a:r>
            <a:r>
              <a:rPr lang="en-US" baseline="0" dirty="0" smtClean="0"/>
              <a:t> do we document changed condition? </a:t>
            </a:r>
            <a:r>
              <a:rPr lang="en-US" dirty="0" smtClean="0"/>
              <a:t>How do we characterize and describe “climate” impacts?</a:t>
            </a:r>
          </a:p>
          <a:p>
            <a:pPr marL="171450" indent="-171450">
              <a:buFont typeface="Arial" panose="020B0604020202020204" pitchFamily="34" charset="0"/>
              <a:buChar char="•"/>
            </a:pPr>
            <a:r>
              <a:rPr lang="en-US" dirty="0" smtClean="0"/>
              <a:t>Adaptation Investment funds will not be eligible to supplant existing funding.  A baseline level of mitigation activity must be established</a:t>
            </a:r>
          </a:p>
          <a:p>
            <a:pPr marL="171450" indent="-171450">
              <a:buFont typeface="Arial" panose="020B0604020202020204" pitchFamily="34" charset="0"/>
              <a:buChar char="•"/>
            </a:pPr>
            <a:r>
              <a:rPr lang="en-US" dirty="0" smtClean="0"/>
              <a:t>What is the baseline / when do we say changes started to occur?</a:t>
            </a:r>
          </a:p>
          <a:p>
            <a:pPr marL="171450" lvl="0" indent="-171450">
              <a:buFont typeface="Arial" panose="020B0604020202020204" pitchFamily="34" charset="0"/>
              <a:buChar char="•"/>
            </a:pPr>
            <a:r>
              <a:rPr lang="en-US" dirty="0" smtClean="0"/>
              <a:t>How do we demonstrate impacts to infrastructure (e.g. bridges) and programs (e.g. maintenance)?</a:t>
            </a:r>
          </a:p>
          <a:p>
            <a:pPr marL="171450" lvl="0" indent="-171450">
              <a:buFont typeface="Arial" panose="020B0604020202020204" pitchFamily="34" charset="0"/>
              <a:buChar char="•"/>
            </a:pPr>
            <a:r>
              <a:rPr lang="en-US" dirty="0" smtClean="0"/>
              <a:t>How do we describe incremental risks and needs because of climate change?</a:t>
            </a:r>
          </a:p>
          <a:p>
            <a:pPr marL="171450" lvl="0" indent="-171450">
              <a:buFont typeface="Arial" panose="020B0604020202020204" pitchFamily="34" charset="0"/>
              <a:buChar char="•"/>
            </a:pPr>
            <a:r>
              <a:rPr lang="en-US" dirty="0" smtClean="0"/>
              <a:t>What areas are most vulnerable?  How do we best allocate funding across Regions.</a:t>
            </a:r>
            <a:r>
              <a:rPr lang="en-US" baseline="0" dirty="0" smtClean="0"/>
              <a:t> </a:t>
            </a:r>
            <a:endParaRPr lang="en-US" dirty="0" smtClean="0"/>
          </a:p>
          <a:p>
            <a:pPr marL="171450" lvl="0" indent="-171450">
              <a:buFont typeface="Arial" panose="020B0604020202020204" pitchFamily="34" charset="0"/>
              <a:buChar char="•"/>
            </a:pPr>
            <a:r>
              <a:rPr lang="en-US" dirty="0" smtClean="0"/>
              <a:t>What do we need to do different (sort-, mid-, and long-term)?</a:t>
            </a:r>
          </a:p>
          <a:p>
            <a:pPr marL="171450" lvl="0" indent="-171450">
              <a:buFont typeface="Arial" panose="020B0604020202020204" pitchFamily="34" charset="0"/>
              <a:buChar char="•"/>
            </a:pPr>
            <a:r>
              <a:rPr lang="en-US" dirty="0" smtClean="0"/>
              <a:t>How much will it cost?</a:t>
            </a:r>
          </a:p>
          <a:p>
            <a:pPr lvl="0"/>
            <a:endParaRPr lang="en-US" dirty="0"/>
          </a:p>
        </p:txBody>
      </p:sp>
      <p:sp>
        <p:nvSpPr>
          <p:cNvPr id="4" name="Slide Number Placeholder 3"/>
          <p:cNvSpPr>
            <a:spLocks noGrp="1"/>
          </p:cNvSpPr>
          <p:nvPr>
            <p:ph type="sldNum" sz="quarter" idx="10"/>
          </p:nvPr>
        </p:nvSpPr>
        <p:spPr/>
        <p:txBody>
          <a:bodyPr/>
          <a:lstStyle/>
          <a:p>
            <a:fld id="{2437E06C-AEAA-4320-98B7-EA6335524BFE}" type="slidenum">
              <a:rPr lang="en-US" smtClean="0"/>
              <a:t>15</a:t>
            </a:fld>
            <a:endParaRPr lang="en-US" dirty="0"/>
          </a:p>
        </p:txBody>
      </p:sp>
    </p:spTree>
    <p:extLst>
      <p:ext uri="{BB962C8B-B14F-4D97-AF65-F5344CB8AC3E}">
        <p14:creationId xmlns:p14="http://schemas.microsoft.com/office/powerpoint/2010/main" val="102307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ODOT’s primary focus due to legislative drivers has been mitigation strategies for reducing GHG from transportation sources. We now have some new drivers for focusing on adaptation.</a:t>
            </a:r>
          </a:p>
        </p:txBody>
      </p:sp>
      <p:sp>
        <p:nvSpPr>
          <p:cNvPr id="4" name="Slide Number Placeholder 3"/>
          <p:cNvSpPr>
            <a:spLocks noGrp="1"/>
          </p:cNvSpPr>
          <p:nvPr>
            <p:ph type="sldNum" sz="quarter" idx="5"/>
          </p:nvPr>
        </p:nvSpPr>
        <p:spPr/>
        <p:txBody>
          <a:bodyPr/>
          <a:lstStyle/>
          <a:p>
            <a:fld id="{2437E06C-AEAA-4320-98B7-EA6335524BFE}" type="slidenum">
              <a:rPr lang="en-US" smtClean="0"/>
              <a:t>2</a:t>
            </a:fld>
            <a:endParaRPr lang="en-US" dirty="0"/>
          </a:p>
        </p:txBody>
      </p:sp>
    </p:spTree>
    <p:extLst>
      <p:ext uri="{BB962C8B-B14F-4D97-AF65-F5344CB8AC3E}">
        <p14:creationId xmlns:p14="http://schemas.microsoft.com/office/powerpoint/2010/main" val="1232294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0C09753-5811-4F8C-A2BE-1F49F3D3F7FD}"/>
              </a:ext>
            </a:extLst>
          </p:cNvPr>
          <p:cNvSpPr>
            <a:spLocks noGrp="1" noRot="1" noChangeAspect="1" noChangeArrowheads="1" noTextEdit="1"/>
          </p:cNvSpPr>
          <p:nvPr>
            <p:ph type="sldImg"/>
          </p:nvPr>
        </p:nvSpPr>
        <p:spPr>
          <a:xfrm>
            <a:off x="431800" y="693738"/>
            <a:ext cx="6146800" cy="3457575"/>
          </a:xfrm>
          <a:ln/>
        </p:spPr>
      </p:sp>
      <p:sp>
        <p:nvSpPr>
          <p:cNvPr id="10243" name="Notes Placeholder 2">
            <a:extLst>
              <a:ext uri="{FF2B5EF4-FFF2-40B4-BE49-F238E27FC236}">
                <a16:creationId xmlns:a16="http://schemas.microsoft.com/office/drawing/2014/main" id="{13F7077A-7522-45E5-BEA3-B7C7CD50D1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Adaptation is about reducing vulnerability and increasing resilience to climate change and extreme weather events. </a:t>
            </a:r>
            <a:r>
              <a:rPr lang="en-US" altLang="en-US" dirty="0" smtClean="0">
                <a:latin typeface="Arial" panose="020B0604020202020204" pitchFamily="34" charset="0"/>
              </a:rPr>
              <a:t>New </a:t>
            </a:r>
            <a:r>
              <a:rPr lang="en-US" altLang="en-US" dirty="0">
                <a:latin typeface="Arial" panose="020B0604020202020204" pitchFamily="34" charset="0"/>
              </a:rPr>
              <a:t>and rapidly evolving field.  Most all sectors are looking at adaptation- natural resources, health and safety, public works. </a:t>
            </a:r>
            <a:r>
              <a:rPr lang="en-US" altLang="en-US" dirty="0" smtClean="0">
                <a:latin typeface="Arial" panose="020B0604020202020204" pitchFamily="34" charset="0"/>
              </a:rPr>
              <a:t> </a:t>
            </a:r>
            <a:endParaRPr lang="en-US" altLang="en-US" dirty="0">
              <a:latin typeface="Arial" panose="020B0604020202020204" pitchFamily="34" charset="0"/>
            </a:endParaRPr>
          </a:p>
          <a:p>
            <a:r>
              <a:rPr lang="en-US" altLang="en-US" dirty="0">
                <a:latin typeface="Arial" panose="020B0604020202020204" pitchFamily="34" charset="0"/>
              </a:rPr>
              <a:t>For DOTs… no one solution or silo for addressing – cuts across all aspects of work from asset management, planning, design and construction and maintenance. </a:t>
            </a:r>
          </a:p>
        </p:txBody>
      </p:sp>
      <p:sp>
        <p:nvSpPr>
          <p:cNvPr id="10244" name="Slide Number Placeholder 3">
            <a:extLst>
              <a:ext uri="{FF2B5EF4-FFF2-40B4-BE49-F238E27FC236}">
                <a16:creationId xmlns:a16="http://schemas.microsoft.com/office/drawing/2014/main" id="{3F1A2306-E66D-4CFC-9F37-6706264C07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92211D-D317-4070-9F7B-9651378EC86B}" type="slidenum">
              <a:rPr lang="en-US" altLang="en-US"/>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DCA80592-417C-4953-9959-7A021939E7A8}"/>
              </a:ext>
            </a:extLst>
          </p:cNvPr>
          <p:cNvSpPr>
            <a:spLocks noGrp="1" noRot="1" noChangeAspect="1" noChangeArrowheads="1" noTextEdit="1"/>
          </p:cNvSpPr>
          <p:nvPr>
            <p:ph type="sldImg"/>
          </p:nvPr>
        </p:nvSpPr>
        <p:spPr>
          <a:xfrm>
            <a:off x="431800" y="693738"/>
            <a:ext cx="6146800" cy="3457575"/>
          </a:xfrm>
          <a:ln/>
        </p:spPr>
      </p:sp>
      <p:sp>
        <p:nvSpPr>
          <p:cNvPr id="12291" name="Notes Placeholder 2">
            <a:extLst>
              <a:ext uri="{FF2B5EF4-FFF2-40B4-BE49-F238E27FC236}">
                <a16:creationId xmlns:a16="http://schemas.microsoft.com/office/drawing/2014/main" id="{69DCBD28-95D4-4E3C-A6F6-CD1600B5DF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dirty="0">
                <a:latin typeface="Arial" panose="020B0604020202020204" pitchFamily="34" charset="0"/>
              </a:rPr>
              <a:t>Impacts on infrastructure include </a:t>
            </a:r>
            <a:r>
              <a:rPr lang="en-US" altLang="en-US" dirty="0" smtClean="0">
                <a:latin typeface="Arial" panose="020B0604020202020204" pitchFamily="34" charset="0"/>
              </a:rPr>
              <a:t>things we</a:t>
            </a:r>
            <a:r>
              <a:rPr lang="en-US" altLang="en-US" baseline="0" dirty="0" smtClean="0">
                <a:latin typeface="Arial" panose="020B0604020202020204" pitchFamily="34" charset="0"/>
              </a:rPr>
              <a:t> are already used to seeing on a regular basis, but are projected to get worse. </a:t>
            </a:r>
            <a:r>
              <a:rPr lang="en-US" altLang="en-US" dirty="0" smtClean="0">
                <a:latin typeface="Arial" panose="020B0604020202020204" pitchFamily="34" charset="0"/>
              </a:rPr>
              <a:t>–-- </a:t>
            </a:r>
            <a:r>
              <a:rPr lang="en-US" altLang="en-US" dirty="0">
                <a:latin typeface="Arial" panose="020B0604020202020204" pitchFamily="34" charset="0"/>
              </a:rPr>
              <a:t>from extreme storms, flooding, </a:t>
            </a:r>
            <a:r>
              <a:rPr lang="en-US" altLang="en-US" dirty="0" smtClean="0">
                <a:latin typeface="Arial" panose="020B0604020202020204" pitchFamily="34" charset="0"/>
              </a:rPr>
              <a:t>landslides impacting roads, bridges and culverts – rising sea</a:t>
            </a:r>
            <a:r>
              <a:rPr lang="en-US" altLang="en-US" baseline="0" dirty="0" smtClean="0">
                <a:latin typeface="Arial" panose="020B0604020202020204" pitchFamily="34" charset="0"/>
              </a:rPr>
              <a:t> levels/ storms with </a:t>
            </a:r>
            <a:r>
              <a:rPr lang="en-US" altLang="en-US" dirty="0" smtClean="0">
                <a:latin typeface="Arial" panose="020B0604020202020204" pitchFamily="34" charset="0"/>
              </a:rPr>
              <a:t>coastal </a:t>
            </a:r>
            <a:r>
              <a:rPr lang="en-US" altLang="en-US" dirty="0">
                <a:latin typeface="Arial" panose="020B0604020202020204" pitchFamily="34" charset="0"/>
              </a:rPr>
              <a:t>bluff erosion, </a:t>
            </a:r>
            <a:r>
              <a:rPr lang="en-US" altLang="en-US" dirty="0" smtClean="0">
                <a:latin typeface="Arial" panose="020B0604020202020204" pitchFamily="34" charset="0"/>
              </a:rPr>
              <a:t>storm </a:t>
            </a:r>
            <a:r>
              <a:rPr lang="en-US" altLang="en-US" dirty="0">
                <a:latin typeface="Arial" panose="020B0604020202020204" pitchFamily="34" charset="0"/>
              </a:rPr>
              <a:t>surge/ wave </a:t>
            </a:r>
            <a:r>
              <a:rPr lang="en-US" altLang="en-US" dirty="0" smtClean="0">
                <a:latin typeface="Arial" panose="020B0604020202020204" pitchFamily="34" charset="0"/>
              </a:rPr>
              <a:t>scour – and heat/ </a:t>
            </a:r>
            <a:r>
              <a:rPr lang="en-US" altLang="en-US" dirty="0">
                <a:latin typeface="Arial" panose="020B0604020202020204" pitchFamily="34" charset="0"/>
              </a:rPr>
              <a:t>drought and </a:t>
            </a:r>
            <a:r>
              <a:rPr lang="en-US" altLang="en-US" dirty="0" smtClean="0">
                <a:latin typeface="Arial" panose="020B0604020202020204" pitchFamily="34" charset="0"/>
              </a:rPr>
              <a:t>impacts from wildfire..</a:t>
            </a:r>
            <a:endParaRPr lang="en-US" altLang="en-US" dirty="0">
              <a:latin typeface="Arial" panose="020B0604020202020204" pitchFamily="34" charset="0"/>
            </a:endParaRPr>
          </a:p>
        </p:txBody>
      </p:sp>
      <p:sp>
        <p:nvSpPr>
          <p:cNvPr id="12292" name="Slide Number Placeholder 3">
            <a:extLst>
              <a:ext uri="{FF2B5EF4-FFF2-40B4-BE49-F238E27FC236}">
                <a16:creationId xmlns:a16="http://schemas.microsoft.com/office/drawing/2014/main" id="{E89A8094-E201-46DE-A0CA-483A252D34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5FBB82-D999-4AF2-9345-F9B4DBAE2D2F}" type="slidenum">
              <a:rPr lang="en-US" altLang="en-US"/>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1DACC960-F8BF-4D93-BA34-3A44F79DD950}"/>
              </a:ext>
            </a:extLst>
          </p:cNvPr>
          <p:cNvSpPr>
            <a:spLocks noGrp="1" noRot="1" noChangeAspect="1" noChangeArrowheads="1" noTextEdit="1"/>
          </p:cNvSpPr>
          <p:nvPr>
            <p:ph type="sldImg"/>
          </p:nvPr>
        </p:nvSpPr>
        <p:spPr>
          <a:xfrm>
            <a:off x="431800" y="693738"/>
            <a:ext cx="6146800" cy="3457575"/>
          </a:xfrm>
          <a:ln/>
        </p:spPr>
      </p:sp>
      <p:sp>
        <p:nvSpPr>
          <p:cNvPr id="14339" name="Notes Placeholder 2">
            <a:extLst>
              <a:ext uri="{FF2B5EF4-FFF2-40B4-BE49-F238E27FC236}">
                <a16:creationId xmlns:a16="http://schemas.microsoft.com/office/drawing/2014/main" id="{A5B5B7E4-B197-4C71-9C6A-8980771575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0275"/>
            <a:r>
              <a:rPr lang="en-US" altLang="en-US" dirty="0">
                <a:latin typeface="Arial" panose="020B0604020202020204" pitchFamily="34" charset="0"/>
              </a:rPr>
              <a:t>Adaptation supports ODOT’s mission and policies for protecting and maintaining the existing system. We do some of this already reactively, primarily when a system fails due to a changed condition, however the goal is to be less reactive and more proactive to reap the cost savings and travel benefits for the public. </a:t>
            </a:r>
          </a:p>
          <a:p>
            <a:pPr defTabSz="930275"/>
            <a:endParaRPr lang="en-US" altLang="en-US" dirty="0">
              <a:latin typeface="Arial" panose="020B0604020202020204" pitchFamily="34" charset="0"/>
            </a:endParaRPr>
          </a:p>
        </p:txBody>
      </p:sp>
      <p:sp>
        <p:nvSpPr>
          <p:cNvPr id="14340" name="Slide Number Placeholder 3">
            <a:extLst>
              <a:ext uri="{FF2B5EF4-FFF2-40B4-BE49-F238E27FC236}">
                <a16:creationId xmlns:a16="http://schemas.microsoft.com/office/drawing/2014/main" id="{6A890FAB-7056-427E-956E-64D4EF07B9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1A4C03-9E77-4CDE-9C18-40E70A28D9BE}" type="slidenum">
              <a:rPr lang="en-US" altLang="en-US"/>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99E565E-2A31-4307-926A-85209119BB12}"/>
              </a:ext>
            </a:extLst>
          </p:cNvPr>
          <p:cNvSpPr>
            <a:spLocks noGrp="1" noRot="1" noChangeAspect="1" noChangeArrowheads="1" noTextEdit="1"/>
          </p:cNvSpPr>
          <p:nvPr>
            <p:ph type="sldImg"/>
          </p:nvPr>
        </p:nvSpPr>
        <p:spPr>
          <a:xfrm>
            <a:off x="431800" y="693738"/>
            <a:ext cx="6146800" cy="3457575"/>
          </a:xfrm>
          <a:ln/>
        </p:spPr>
      </p:sp>
      <p:sp>
        <p:nvSpPr>
          <p:cNvPr id="16387" name="Notes Placeholder 2">
            <a:extLst>
              <a:ext uri="{FF2B5EF4-FFF2-40B4-BE49-F238E27FC236}">
                <a16:creationId xmlns:a16="http://schemas.microsoft.com/office/drawing/2014/main" id="{88F99511-C0DD-40C8-A166-BB76E04BE2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We have</a:t>
            </a:r>
            <a:r>
              <a:rPr lang="en-US" altLang="en-US" baseline="0" dirty="0" smtClean="0">
                <a:latin typeface="Arial" panose="020B0604020202020204" pitchFamily="34" charset="0"/>
              </a:rPr>
              <a:t> been working on strategies and assessments: </a:t>
            </a:r>
          </a:p>
          <a:p>
            <a:r>
              <a:rPr lang="en-US" altLang="en-US" dirty="0" smtClean="0">
                <a:latin typeface="Arial" panose="020B0604020202020204" pitchFamily="34" charset="0"/>
              </a:rPr>
              <a:t>Adaptation </a:t>
            </a:r>
            <a:r>
              <a:rPr lang="en-US" altLang="en-US" dirty="0">
                <a:latin typeface="Arial" panose="020B0604020202020204" pitchFamily="34" charset="0"/>
              </a:rPr>
              <a:t>strategy report – </a:t>
            </a:r>
            <a:r>
              <a:rPr lang="en-US" altLang="en-US" dirty="0" smtClean="0">
                <a:latin typeface="Arial" panose="020B0604020202020204" pitchFamily="34" charset="0"/>
              </a:rPr>
              <a:t>identifies</a:t>
            </a:r>
            <a:r>
              <a:rPr lang="en-US" altLang="en-US" baseline="0" dirty="0" smtClean="0">
                <a:latin typeface="Arial" panose="020B0604020202020204" pitchFamily="34" charset="0"/>
              </a:rPr>
              <a:t> risks and strategies for mainstreaming.</a:t>
            </a:r>
            <a:r>
              <a:rPr lang="en-US" altLang="en-US" dirty="0" smtClean="0">
                <a:latin typeface="Arial" panose="020B0604020202020204" pitchFamily="34" charset="0"/>
              </a:rPr>
              <a:t> Vulnerability</a:t>
            </a:r>
            <a:r>
              <a:rPr lang="en-US" altLang="en-US" baseline="0" dirty="0" smtClean="0">
                <a:latin typeface="Arial" panose="020B0604020202020204" pitchFamily="34" charset="0"/>
              </a:rPr>
              <a:t> assessment – FHWA pilot project to test assessment framework </a:t>
            </a:r>
            <a:endParaRPr lang="en-US" altLang="en-US" dirty="0">
              <a:latin typeface="Arial" panose="020B0604020202020204" pitchFamily="34" charset="0"/>
            </a:endParaRPr>
          </a:p>
        </p:txBody>
      </p:sp>
      <p:sp>
        <p:nvSpPr>
          <p:cNvPr id="16388" name="Slide Number Placeholder 3">
            <a:extLst>
              <a:ext uri="{FF2B5EF4-FFF2-40B4-BE49-F238E27FC236}">
                <a16:creationId xmlns:a16="http://schemas.microsoft.com/office/drawing/2014/main" id="{E730AD66-09FE-43F5-AE18-8B902E86B8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3AE193-1620-445D-ADC8-308905FD4490}" type="slidenum">
              <a:rPr lang="en-US" altLang="en-US"/>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FHWA</a:t>
            </a:r>
            <a:r>
              <a:rPr lang="en-US" baseline="0" dirty="0" smtClean="0"/>
              <a:t> has a resilience program and has process tools available for DOTs.  The idea for assessment is to identify climate variables. Collect data, such a downscaled CMIP data using the FHWA Climate Data Processing Tool, and based on scale of assessment - collect input from stakeholders or engineers. Options to mitigate risks can then be developed. Incorporating the results into decision making is the hard part.  </a:t>
            </a:r>
            <a:endParaRPr lang="en-US" dirty="0"/>
          </a:p>
        </p:txBody>
      </p:sp>
      <p:sp>
        <p:nvSpPr>
          <p:cNvPr id="4" name="Slide Number Placeholder 3"/>
          <p:cNvSpPr>
            <a:spLocks noGrp="1"/>
          </p:cNvSpPr>
          <p:nvPr>
            <p:ph type="sldNum" sz="quarter" idx="10"/>
          </p:nvPr>
        </p:nvSpPr>
        <p:spPr/>
        <p:txBody>
          <a:bodyPr/>
          <a:lstStyle/>
          <a:p>
            <a:fld id="{2437E06C-AEAA-4320-98B7-EA6335524BFE}" type="slidenum">
              <a:rPr lang="en-US" smtClean="0"/>
              <a:t>7</a:t>
            </a:fld>
            <a:endParaRPr lang="en-US" dirty="0"/>
          </a:p>
        </p:txBody>
      </p:sp>
    </p:spTree>
    <p:extLst>
      <p:ext uri="{BB962C8B-B14F-4D97-AF65-F5344CB8AC3E}">
        <p14:creationId xmlns:p14="http://schemas.microsoft.com/office/powerpoint/2010/main" val="2641656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of downscaled climate data used on the north coast assessment for a portion of US 101 under a “business as usual” GHG emissions scenario. This informs change and risk levels over time. </a:t>
            </a:r>
            <a:endParaRPr lang="en-US" dirty="0"/>
          </a:p>
        </p:txBody>
      </p:sp>
      <p:sp>
        <p:nvSpPr>
          <p:cNvPr id="4" name="Slide Number Placeholder 3"/>
          <p:cNvSpPr>
            <a:spLocks noGrp="1"/>
          </p:cNvSpPr>
          <p:nvPr>
            <p:ph type="sldNum" sz="quarter" idx="10"/>
          </p:nvPr>
        </p:nvSpPr>
        <p:spPr/>
        <p:txBody>
          <a:bodyPr/>
          <a:lstStyle/>
          <a:p>
            <a:fld id="{2437E06C-AEAA-4320-98B7-EA6335524BFE}" type="slidenum">
              <a:rPr lang="en-US" smtClean="0"/>
              <a:t>8</a:t>
            </a:fld>
            <a:endParaRPr lang="en-US" dirty="0"/>
          </a:p>
        </p:txBody>
      </p:sp>
    </p:spTree>
    <p:extLst>
      <p:ext uri="{BB962C8B-B14F-4D97-AF65-F5344CB8AC3E}">
        <p14:creationId xmlns:p14="http://schemas.microsoft.com/office/powerpoint/2010/main" val="2514167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0275" rtl="0" eaLnBrk="1" fontAlgn="auto" latinLnBrk="0" hangingPunct="1">
              <a:lnSpc>
                <a:spcPct val="100000"/>
              </a:lnSpc>
              <a:spcBef>
                <a:spcPts val="0"/>
              </a:spcBef>
              <a:spcAft>
                <a:spcPts val="0"/>
              </a:spcAft>
              <a:buClrTx/>
              <a:buSzTx/>
              <a:buFontTx/>
              <a:buNone/>
              <a:tabLst/>
              <a:defRPr/>
            </a:pPr>
            <a:r>
              <a:rPr lang="en-US" dirty="0" smtClean="0"/>
              <a:t>Another</a:t>
            </a:r>
            <a:r>
              <a:rPr lang="en-US" baseline="0" dirty="0" smtClean="0"/>
              <a:t> assessment we did recently was </a:t>
            </a:r>
            <a:r>
              <a:rPr lang="en-US" dirty="0" smtClean="0"/>
              <a:t>partnering with DLCD for a SLR exposure</a:t>
            </a:r>
            <a:r>
              <a:rPr lang="en-US" baseline="0" dirty="0" smtClean="0"/>
              <a:t> inventory for state highways, there was a </a:t>
            </a:r>
            <a:r>
              <a:rPr lang="en-US" dirty="0" smtClean="0"/>
              <a:t>2012 NRC west coast study that</a:t>
            </a:r>
            <a:r>
              <a:rPr lang="en-US" baseline="0" dirty="0" smtClean="0"/>
              <a:t> projects</a:t>
            </a:r>
            <a:r>
              <a:rPr lang="en-US" dirty="0" smtClean="0"/>
              <a:t> 19-inches by 2050; we now have</a:t>
            </a:r>
            <a:r>
              <a:rPr lang="en-US" baseline="0" dirty="0" smtClean="0"/>
              <a:t> GIS data available. </a:t>
            </a:r>
            <a:endParaRPr lang="en-US" dirty="0" smtClean="0"/>
          </a:p>
        </p:txBody>
      </p:sp>
      <p:sp>
        <p:nvSpPr>
          <p:cNvPr id="4" name="Slide Number Placeholder 3"/>
          <p:cNvSpPr>
            <a:spLocks noGrp="1"/>
          </p:cNvSpPr>
          <p:nvPr>
            <p:ph type="sldNum" sz="quarter" idx="10"/>
          </p:nvPr>
        </p:nvSpPr>
        <p:spPr/>
        <p:txBody>
          <a:bodyPr/>
          <a:lstStyle/>
          <a:p>
            <a:fld id="{2437E06C-AEAA-4320-98B7-EA6335524BFE}" type="slidenum">
              <a:rPr lang="en-US" smtClean="0"/>
              <a:t>9</a:t>
            </a:fld>
            <a:endParaRPr lang="en-US" dirty="0"/>
          </a:p>
        </p:txBody>
      </p:sp>
    </p:spTree>
    <p:extLst>
      <p:ext uri="{BB962C8B-B14F-4D97-AF65-F5344CB8AC3E}">
        <p14:creationId xmlns:p14="http://schemas.microsoft.com/office/powerpoint/2010/main" val="3818272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F006AD-5E5E-4703-84AB-1C6F7F8FA02E}" type="datetimeFigureOut">
              <a:rPr lang="en-US" smtClean="0"/>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58FC7-5E9C-4DA1-B6FF-FE76EF2062D0}" type="slidenum">
              <a:rPr lang="en-US" smtClean="0"/>
              <a:t>‹#›</a:t>
            </a:fld>
            <a:endParaRPr lang="en-US" dirty="0"/>
          </a:p>
        </p:txBody>
      </p:sp>
    </p:spTree>
    <p:extLst>
      <p:ext uri="{BB962C8B-B14F-4D97-AF65-F5344CB8AC3E}">
        <p14:creationId xmlns:p14="http://schemas.microsoft.com/office/powerpoint/2010/main" val="2911044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F006AD-5E5E-4703-84AB-1C6F7F8FA02E}" type="datetimeFigureOut">
              <a:rPr lang="en-US" smtClean="0"/>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58FC7-5E9C-4DA1-B6FF-FE76EF2062D0}" type="slidenum">
              <a:rPr lang="en-US" smtClean="0"/>
              <a:t>‹#›</a:t>
            </a:fld>
            <a:endParaRPr lang="en-US" dirty="0"/>
          </a:p>
        </p:txBody>
      </p:sp>
    </p:spTree>
    <p:extLst>
      <p:ext uri="{BB962C8B-B14F-4D97-AF65-F5344CB8AC3E}">
        <p14:creationId xmlns:p14="http://schemas.microsoft.com/office/powerpoint/2010/main" val="3433734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F006AD-5E5E-4703-84AB-1C6F7F8FA02E}" type="datetimeFigureOut">
              <a:rPr lang="en-US" smtClean="0"/>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58FC7-5E9C-4DA1-B6FF-FE76EF2062D0}" type="slidenum">
              <a:rPr lang="en-US" smtClean="0"/>
              <a:t>‹#›</a:t>
            </a:fld>
            <a:endParaRPr lang="en-US" dirty="0"/>
          </a:p>
        </p:txBody>
      </p:sp>
    </p:spTree>
    <p:extLst>
      <p:ext uri="{BB962C8B-B14F-4D97-AF65-F5344CB8AC3E}">
        <p14:creationId xmlns:p14="http://schemas.microsoft.com/office/powerpoint/2010/main" val="1771434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09600" y="274638"/>
            <a:ext cx="10972800" cy="563562"/>
          </a:xfrm>
        </p:spPr>
        <p:txBody>
          <a:bodyPr>
            <a:normAutofit/>
          </a:bodyPr>
          <a:lstStyle>
            <a:lvl1pPr algn="l">
              <a:defRPr sz="2800" b="1">
                <a:effectLst/>
              </a:defRPr>
            </a:lvl1pPr>
          </a:lstStyle>
          <a:p>
            <a:r>
              <a:rPr lang="en-US" dirty="0"/>
              <a:t>Click to edit master title style</a:t>
            </a:r>
          </a:p>
        </p:txBody>
      </p:sp>
      <p:sp>
        <p:nvSpPr>
          <p:cNvPr id="7" name="Text Placeholder 10"/>
          <p:cNvSpPr>
            <a:spLocks noGrp="1"/>
          </p:cNvSpPr>
          <p:nvPr>
            <p:ph type="body" sz="quarter" idx="10" hasCustomPrompt="1"/>
          </p:nvPr>
        </p:nvSpPr>
        <p:spPr>
          <a:xfrm>
            <a:off x="609600" y="762000"/>
            <a:ext cx="10972800" cy="457200"/>
          </a:xfrm>
        </p:spPr>
        <p:txBody>
          <a:bodyPr>
            <a:noAutofit/>
          </a:bodyPr>
          <a:lstStyle>
            <a:lvl1pPr marL="0" indent="0">
              <a:buNone/>
              <a:defRPr sz="2400" baseline="0"/>
            </a:lvl1pPr>
          </a:lstStyle>
          <a:p>
            <a:pPr lvl="0"/>
            <a:r>
              <a:rPr lang="en-US" dirty="0"/>
              <a:t>Click to edit master text styles</a:t>
            </a:r>
          </a:p>
        </p:txBody>
      </p:sp>
      <p:sp>
        <p:nvSpPr>
          <p:cNvPr id="4" name="Slide Number Placeholder 2"/>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0D792-C0AE-4E50-A4F2-E451F87C23D1}" type="slidenum">
              <a:rPr lang="en-US" smtClean="0"/>
              <a:t>‹#›</a:t>
            </a:fld>
            <a:endParaRPr lang="en-US" dirty="0"/>
          </a:p>
        </p:txBody>
      </p:sp>
    </p:spTree>
    <p:extLst>
      <p:ext uri="{BB962C8B-B14F-4D97-AF65-F5344CB8AC3E}">
        <p14:creationId xmlns:p14="http://schemas.microsoft.com/office/powerpoint/2010/main" val="1796003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F006AD-5E5E-4703-84AB-1C6F7F8FA02E}" type="datetimeFigureOut">
              <a:rPr lang="en-US" smtClean="0">
                <a:solidFill>
                  <a:prstClr val="black">
                    <a:tint val="75000"/>
                  </a:prstClr>
                </a:solidFill>
              </a:rPr>
              <a:pPr/>
              <a:t>5/16/2019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2E58FC7-5E9C-4DA1-B6FF-FE76EF206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9049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F006AD-5E5E-4703-84AB-1C6F7F8FA02E}" type="datetimeFigureOut">
              <a:rPr lang="en-US" smtClean="0">
                <a:solidFill>
                  <a:prstClr val="black">
                    <a:tint val="75000"/>
                  </a:prstClr>
                </a:solidFill>
              </a:rPr>
              <a:pPr/>
              <a:t>5/16/2019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2E58FC7-5E9C-4DA1-B6FF-FE76EF206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5002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F006AD-5E5E-4703-84AB-1C6F7F8FA02E}" type="datetimeFigureOut">
              <a:rPr lang="en-US" smtClean="0">
                <a:solidFill>
                  <a:prstClr val="black">
                    <a:tint val="75000"/>
                  </a:prstClr>
                </a:solidFill>
              </a:rPr>
              <a:pPr/>
              <a:t>5/16/2019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2E58FC7-5E9C-4DA1-B6FF-FE76EF206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3535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F006AD-5E5E-4703-84AB-1C6F7F8FA02E}" type="datetimeFigureOut">
              <a:rPr lang="en-US" smtClean="0">
                <a:solidFill>
                  <a:prstClr val="black">
                    <a:tint val="75000"/>
                  </a:prstClr>
                </a:solidFill>
              </a:rPr>
              <a:pPr/>
              <a:t>5/16/2019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2E58FC7-5E9C-4DA1-B6FF-FE76EF206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3032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F006AD-5E5E-4703-84AB-1C6F7F8FA02E}" type="datetimeFigureOut">
              <a:rPr lang="en-US" smtClean="0">
                <a:solidFill>
                  <a:prstClr val="black">
                    <a:tint val="75000"/>
                  </a:prstClr>
                </a:solidFill>
              </a:rPr>
              <a:pPr/>
              <a:t>5/16/2019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2E58FC7-5E9C-4DA1-B6FF-FE76EF206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4668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F006AD-5E5E-4703-84AB-1C6F7F8FA02E}" type="datetimeFigureOut">
              <a:rPr lang="en-US" smtClean="0">
                <a:solidFill>
                  <a:prstClr val="black">
                    <a:tint val="75000"/>
                  </a:prstClr>
                </a:solidFill>
              </a:rPr>
              <a:pPr/>
              <a:t>5/16/2019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2E58FC7-5E9C-4DA1-B6FF-FE76EF206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5796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F006AD-5E5E-4703-84AB-1C6F7F8FA02E}" type="datetimeFigureOut">
              <a:rPr lang="en-US" smtClean="0">
                <a:solidFill>
                  <a:prstClr val="black">
                    <a:tint val="75000"/>
                  </a:prstClr>
                </a:solidFill>
              </a:rPr>
              <a:pPr/>
              <a:t>5/16/2019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2E58FC7-5E9C-4DA1-B6FF-FE76EF206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1911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F006AD-5E5E-4703-84AB-1C6F7F8FA02E}" type="datetimeFigureOut">
              <a:rPr lang="en-US" smtClean="0"/>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58FC7-5E9C-4DA1-B6FF-FE76EF2062D0}" type="slidenum">
              <a:rPr lang="en-US" smtClean="0"/>
              <a:t>‹#›</a:t>
            </a:fld>
            <a:endParaRPr lang="en-US" dirty="0"/>
          </a:p>
        </p:txBody>
      </p:sp>
    </p:spTree>
    <p:extLst>
      <p:ext uri="{BB962C8B-B14F-4D97-AF65-F5344CB8AC3E}">
        <p14:creationId xmlns:p14="http://schemas.microsoft.com/office/powerpoint/2010/main" val="3619027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F006AD-5E5E-4703-84AB-1C6F7F8FA02E}" type="datetimeFigureOut">
              <a:rPr lang="en-US" smtClean="0">
                <a:solidFill>
                  <a:prstClr val="black">
                    <a:tint val="75000"/>
                  </a:prstClr>
                </a:solidFill>
              </a:rPr>
              <a:pPr/>
              <a:t>5/16/2019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2E58FC7-5E9C-4DA1-B6FF-FE76EF206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5530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F006AD-5E5E-4703-84AB-1C6F7F8FA02E}" type="datetimeFigureOut">
              <a:rPr lang="en-US" smtClean="0">
                <a:solidFill>
                  <a:prstClr val="black">
                    <a:tint val="75000"/>
                  </a:prstClr>
                </a:solidFill>
              </a:rPr>
              <a:pPr/>
              <a:t>5/16/2019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2E58FC7-5E9C-4DA1-B6FF-FE76EF206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7488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F006AD-5E5E-4703-84AB-1C6F7F8FA02E}" type="datetimeFigureOut">
              <a:rPr lang="en-US" smtClean="0">
                <a:solidFill>
                  <a:prstClr val="black">
                    <a:tint val="75000"/>
                  </a:prstClr>
                </a:solidFill>
              </a:rPr>
              <a:pPr/>
              <a:t>5/16/2019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2E58FC7-5E9C-4DA1-B6FF-FE76EF206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3329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F006AD-5E5E-4703-84AB-1C6F7F8FA02E}" type="datetimeFigureOut">
              <a:rPr lang="en-US" smtClean="0">
                <a:solidFill>
                  <a:prstClr val="black">
                    <a:tint val="75000"/>
                  </a:prstClr>
                </a:solidFill>
              </a:rPr>
              <a:pPr/>
              <a:t>5/16/2019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2E58FC7-5E9C-4DA1-B6FF-FE76EF206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7265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4"/>
          <p:cNvSpPr/>
          <p:nvPr userDrawn="1"/>
        </p:nvSpPr>
        <p:spPr>
          <a:xfrm>
            <a:off x="0" y="1752600"/>
            <a:ext cx="12192000" cy="3581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Title 1"/>
          <p:cNvSpPr>
            <a:spLocks noGrp="1"/>
          </p:cNvSpPr>
          <p:nvPr>
            <p:ph type="ctrTitle" hasCustomPrompt="1"/>
          </p:nvPr>
        </p:nvSpPr>
        <p:spPr>
          <a:xfrm>
            <a:off x="5181600" y="2130426"/>
            <a:ext cx="6502400" cy="1470025"/>
          </a:xfrm>
        </p:spPr>
        <p:txBody>
          <a:bodyPr>
            <a:noAutofit/>
          </a:bodyPr>
          <a:lstStyle>
            <a:lvl1pPr algn="l">
              <a:defRPr sz="2800" b="1">
                <a:solidFill>
                  <a:schemeClr val="bg1"/>
                </a:solidFill>
              </a:defRPr>
            </a:lvl1pPr>
          </a:lstStyle>
          <a:p>
            <a:r>
              <a:rPr lang="en-US" dirty="0"/>
              <a:t>Click to edit master title</a:t>
            </a:r>
          </a:p>
        </p:txBody>
      </p:sp>
      <p:sp>
        <p:nvSpPr>
          <p:cNvPr id="3" name="Subtitle 2"/>
          <p:cNvSpPr>
            <a:spLocks noGrp="1"/>
          </p:cNvSpPr>
          <p:nvPr>
            <p:ph type="subTitle" idx="1" hasCustomPrompt="1"/>
          </p:nvPr>
        </p:nvSpPr>
        <p:spPr>
          <a:xfrm>
            <a:off x="5181600" y="3581400"/>
            <a:ext cx="6502400" cy="1676400"/>
          </a:xfrm>
        </p:spPr>
        <p:txBody>
          <a:bodyPr/>
          <a:lstStyle>
            <a:lvl1pPr marL="0" indent="0" algn="l">
              <a:spcBef>
                <a:spcPct val="20000"/>
              </a:spcBef>
              <a:buFont typeface="Arial" charset="0"/>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Picture Placeholder 8"/>
          <p:cNvSpPr>
            <a:spLocks noGrp="1"/>
          </p:cNvSpPr>
          <p:nvPr>
            <p:ph type="pic" sz="quarter" idx="10"/>
          </p:nvPr>
        </p:nvSpPr>
        <p:spPr>
          <a:xfrm>
            <a:off x="0" y="1752600"/>
            <a:ext cx="4978400" cy="3581400"/>
          </a:xfrm>
        </p:spPr>
        <p:txBody>
          <a:bodyPr rtlCol="0">
            <a:normAutofit/>
          </a:bodyPr>
          <a:lstStyle>
            <a:lvl1pPr>
              <a:defRPr>
                <a:solidFill>
                  <a:schemeClr val="bg1"/>
                </a:solidFill>
              </a:defRPr>
            </a:lvl1pPr>
          </a:lstStyle>
          <a:p>
            <a:pPr lvl="0"/>
            <a:endParaRPr lang="en-US" noProof="0" dirty="0"/>
          </a:p>
        </p:txBody>
      </p:sp>
      <p:sp>
        <p:nvSpPr>
          <p:cNvPr id="12" name="Content Placeholder 2"/>
          <p:cNvSpPr>
            <a:spLocks noGrp="1"/>
          </p:cNvSpPr>
          <p:nvPr>
            <p:ph idx="11"/>
          </p:nvPr>
        </p:nvSpPr>
        <p:spPr>
          <a:xfrm>
            <a:off x="0" y="5410200"/>
            <a:ext cx="12192000" cy="1447800"/>
          </a:xfrm>
        </p:spPr>
        <p:txBody>
          <a:bodyPr/>
          <a:lstStyle>
            <a:lvl1pPr algn="ctr">
              <a:spcBef>
                <a:spcPct val="20000"/>
              </a:spcBef>
              <a:buFont typeface="Arial" charset="0"/>
              <a:buNone/>
              <a:defRPr sz="2400"/>
            </a:lvl1pPr>
            <a:lvl2pPr>
              <a:defRPr baseline="0"/>
            </a:lvl2pPr>
          </a:lstStyle>
          <a:p>
            <a:pPr algn="ctr">
              <a:spcBef>
                <a:spcPct val="20000"/>
              </a:spcBef>
              <a:buFont typeface="Arial" charset="0"/>
              <a:buNone/>
              <a:defRPr/>
            </a:pPr>
            <a:endParaRPr lang="en-US" sz="1400" b="0" dirty="0">
              <a:solidFill>
                <a:schemeClr val="tx1"/>
              </a:solidFill>
              <a:effectLst/>
              <a:latin typeface="Century Gothic" panose="020B0502020202020204" pitchFamily="34" charset="0"/>
              <a:ea typeface="Verdana" pitchFamily="34" charset="0"/>
              <a:cs typeface="Verdana" pitchFamily="34" charset="0"/>
            </a:endParaRPr>
          </a:p>
        </p:txBody>
      </p:sp>
      <p:sp>
        <p:nvSpPr>
          <p:cNvPr id="7" name="Slide Number Placeholder 2"/>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0D792-C0AE-4E50-A4F2-E451F87C23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5733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09600" y="274638"/>
            <a:ext cx="10972800" cy="563562"/>
          </a:xfrm>
        </p:spPr>
        <p:txBody>
          <a:bodyPr>
            <a:normAutofit/>
          </a:bodyPr>
          <a:lstStyle>
            <a:lvl1pPr algn="l">
              <a:defRPr sz="2800" b="1">
                <a:effectLst/>
              </a:defRPr>
            </a:lvl1pPr>
          </a:lstStyle>
          <a:p>
            <a:r>
              <a:rPr lang="en-US" dirty="0"/>
              <a:t>Click to edit master title style</a:t>
            </a:r>
          </a:p>
        </p:txBody>
      </p:sp>
      <p:sp>
        <p:nvSpPr>
          <p:cNvPr id="7" name="Text Placeholder 10"/>
          <p:cNvSpPr>
            <a:spLocks noGrp="1"/>
          </p:cNvSpPr>
          <p:nvPr>
            <p:ph type="body" sz="quarter" idx="10" hasCustomPrompt="1"/>
          </p:nvPr>
        </p:nvSpPr>
        <p:spPr>
          <a:xfrm>
            <a:off x="609600" y="762000"/>
            <a:ext cx="10972800" cy="457200"/>
          </a:xfrm>
        </p:spPr>
        <p:txBody>
          <a:bodyPr>
            <a:noAutofit/>
          </a:bodyPr>
          <a:lstStyle>
            <a:lvl1pPr marL="0" indent="0">
              <a:buNone/>
              <a:defRPr sz="2400" baseline="0"/>
            </a:lvl1pPr>
          </a:lstStyle>
          <a:p>
            <a:pPr lvl="0"/>
            <a:r>
              <a:rPr lang="en-US" dirty="0"/>
              <a:t>Click to edit master text styles</a:t>
            </a:r>
          </a:p>
        </p:txBody>
      </p:sp>
      <p:sp>
        <p:nvSpPr>
          <p:cNvPr id="4" name="Slide Number Placeholder 2"/>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0D792-C0AE-4E50-A4F2-E451F87C23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1647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panel photo on left, title and content">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0" y="4114800"/>
            <a:ext cx="12192000" cy="2743200"/>
          </a:xfrm>
        </p:spPr>
        <p:txBody>
          <a:bodyPr/>
          <a:lstStyle/>
          <a:p>
            <a:pPr lvl="0"/>
            <a:endParaRPr lang="en-US" noProof="0"/>
          </a:p>
        </p:txBody>
      </p:sp>
      <p:sp>
        <p:nvSpPr>
          <p:cNvPr id="7" name="Title 1"/>
          <p:cNvSpPr>
            <a:spLocks noGrp="1"/>
          </p:cNvSpPr>
          <p:nvPr>
            <p:ph type="title"/>
          </p:nvPr>
        </p:nvSpPr>
        <p:spPr>
          <a:xfrm>
            <a:off x="609600" y="274638"/>
            <a:ext cx="10972800" cy="563562"/>
          </a:xfrm>
        </p:spPr>
        <p:txBody>
          <a:bodyPr>
            <a:noAutofit/>
          </a:bodyPr>
          <a:lstStyle>
            <a:lvl1pPr algn="l">
              <a:defRPr sz="2800" b="1">
                <a:effectLst/>
              </a:defRPr>
            </a:lvl1pPr>
          </a:lstStyle>
          <a:p>
            <a:r>
              <a:rPr lang="en-US"/>
              <a:t>Click to edit Master title style</a:t>
            </a:r>
            <a:endParaRPr lang="en-US" dirty="0"/>
          </a:p>
        </p:txBody>
      </p:sp>
      <p:sp>
        <p:nvSpPr>
          <p:cNvPr id="9" name="Text Placeholder 10"/>
          <p:cNvSpPr>
            <a:spLocks noGrp="1"/>
          </p:cNvSpPr>
          <p:nvPr>
            <p:ph type="body" sz="quarter" idx="16"/>
          </p:nvPr>
        </p:nvSpPr>
        <p:spPr>
          <a:xfrm>
            <a:off x="609600" y="762000"/>
            <a:ext cx="10972800" cy="457200"/>
          </a:xfrm>
        </p:spPr>
        <p:txBody>
          <a:bodyPr>
            <a:noAutofit/>
          </a:bodyPr>
          <a:lstStyle>
            <a:lvl1pPr marL="0" indent="0">
              <a:buNone/>
              <a:defRPr sz="2400" baseline="0"/>
            </a:lvl1pPr>
          </a:lstStyle>
          <a:p>
            <a:pPr lvl="0"/>
            <a:r>
              <a:rPr lang="en-US"/>
              <a:t>Click to edit Master text styles</a:t>
            </a:r>
          </a:p>
        </p:txBody>
      </p:sp>
      <p:sp>
        <p:nvSpPr>
          <p:cNvPr id="5" name="Slide Number Placeholder 2">
            <a:extLst>
              <a:ext uri="{FF2B5EF4-FFF2-40B4-BE49-F238E27FC236}">
                <a16:creationId xmlns:a16="http://schemas.microsoft.com/office/drawing/2014/main" id="{A13AAD1E-60F6-4DA6-AD6F-0C137CE3105A}"/>
              </a:ext>
            </a:extLst>
          </p:cNvPr>
          <p:cNvSpPr>
            <a:spLocks noGrp="1"/>
          </p:cNvSpPr>
          <p:nvPr>
            <p:ph type="sldNum" sz="quarter" idx="17"/>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5613" eaLnBrk="1" hangingPunct="1">
              <a:defRPr smtClean="0">
                <a:solidFill>
                  <a:srgbClr val="898989"/>
                </a:solidFill>
              </a:defRPr>
            </a:lvl1pPr>
          </a:lstStyle>
          <a:p>
            <a:pPr>
              <a:defRPr/>
            </a:pPr>
            <a:fld id="{0C4AD708-424D-4A4A-9834-33CA2AB0ADAF}" type="slidenum">
              <a:rPr lang="en-US" altLang="en-US"/>
              <a:pPr>
                <a:defRPr/>
              </a:pPr>
              <a:t>‹#›</a:t>
            </a:fld>
            <a:endParaRPr lang="en-US" altLang="en-US"/>
          </a:p>
        </p:txBody>
      </p:sp>
    </p:spTree>
    <p:extLst>
      <p:ext uri="{BB962C8B-B14F-4D97-AF65-F5344CB8AC3E}">
        <p14:creationId xmlns:p14="http://schemas.microsoft.com/office/powerpoint/2010/main" val="2429909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5" name="Picture Placeholder 4"/>
          <p:cNvSpPr>
            <a:spLocks noGrp="1"/>
          </p:cNvSpPr>
          <p:nvPr>
            <p:ph type="pic" sz="quarter" idx="20"/>
          </p:nvPr>
        </p:nvSpPr>
        <p:spPr>
          <a:xfrm>
            <a:off x="8229600" y="1600200"/>
            <a:ext cx="3352800" cy="2438400"/>
          </a:xfrm>
        </p:spPr>
        <p:txBody>
          <a:bodyPr/>
          <a:lstStyle/>
          <a:p>
            <a:pPr lvl="0"/>
            <a:endParaRPr lang="en-US" noProof="0"/>
          </a:p>
        </p:txBody>
      </p:sp>
      <p:sp>
        <p:nvSpPr>
          <p:cNvPr id="5" name="Picture Placeholder 4"/>
          <p:cNvSpPr>
            <a:spLocks noGrp="1"/>
          </p:cNvSpPr>
          <p:nvPr>
            <p:ph type="pic" sz="quarter" idx="18"/>
          </p:nvPr>
        </p:nvSpPr>
        <p:spPr>
          <a:xfrm>
            <a:off x="609600" y="1600200"/>
            <a:ext cx="3352800" cy="2438400"/>
          </a:xfrm>
        </p:spPr>
        <p:txBody>
          <a:bodyPr/>
          <a:lstStyle/>
          <a:p>
            <a:pPr lvl="0"/>
            <a:endParaRPr lang="en-US" noProof="0"/>
          </a:p>
        </p:txBody>
      </p:sp>
      <p:sp>
        <p:nvSpPr>
          <p:cNvPr id="2" name="Title 1"/>
          <p:cNvSpPr>
            <a:spLocks noGrp="1"/>
          </p:cNvSpPr>
          <p:nvPr>
            <p:ph type="title"/>
          </p:nvPr>
        </p:nvSpPr>
        <p:spPr>
          <a:xfrm>
            <a:off x="609600" y="274638"/>
            <a:ext cx="10972800" cy="563562"/>
          </a:xfrm>
        </p:spPr>
        <p:txBody>
          <a:bodyPr>
            <a:normAutofit/>
          </a:bodyPr>
          <a:lstStyle>
            <a:lvl1pPr algn="l">
              <a:defRPr sz="2800" b="1">
                <a:effectLst/>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609600" y="762000"/>
            <a:ext cx="10972800" cy="457200"/>
          </a:xfrm>
        </p:spPr>
        <p:txBody>
          <a:bodyPr>
            <a:noAutofit/>
          </a:bodyPr>
          <a:lstStyle>
            <a:lvl1pPr marL="0" indent="0">
              <a:buNone/>
              <a:defRPr sz="2400" b="0" baseline="0"/>
            </a:lvl1pPr>
          </a:lstStyle>
          <a:p>
            <a:pPr lvl="0"/>
            <a:r>
              <a:rPr lang="en-US"/>
              <a:t>Click to edit Master text styles</a:t>
            </a:r>
          </a:p>
        </p:txBody>
      </p:sp>
      <p:sp>
        <p:nvSpPr>
          <p:cNvPr id="4" name="Text Placeholder 3"/>
          <p:cNvSpPr>
            <a:spLocks noGrp="1"/>
          </p:cNvSpPr>
          <p:nvPr>
            <p:ph type="body" sz="quarter" idx="15"/>
          </p:nvPr>
        </p:nvSpPr>
        <p:spPr>
          <a:xfrm>
            <a:off x="609600" y="4038600"/>
            <a:ext cx="3352800" cy="1752600"/>
          </a:xfrm>
        </p:spPr>
        <p:txBody>
          <a:bodyPr/>
          <a:lstStyle>
            <a:lvl1pPr marL="0" indent="0">
              <a:buNone/>
              <a:defRPr sz="2400"/>
            </a:lvl1pPr>
          </a:lstStyle>
          <a:p>
            <a:pPr lvl="0"/>
            <a:r>
              <a:rPr lang="en-US" dirty="0"/>
              <a:t>Click to edit</a:t>
            </a:r>
          </a:p>
        </p:txBody>
      </p:sp>
      <p:sp>
        <p:nvSpPr>
          <p:cNvPr id="10" name="Text Placeholder 3"/>
          <p:cNvSpPr>
            <a:spLocks noGrp="1"/>
          </p:cNvSpPr>
          <p:nvPr>
            <p:ph type="body" sz="quarter" idx="16"/>
          </p:nvPr>
        </p:nvSpPr>
        <p:spPr>
          <a:xfrm>
            <a:off x="4470400" y="4038600"/>
            <a:ext cx="3352800" cy="1752600"/>
          </a:xfrm>
        </p:spPr>
        <p:txBody>
          <a:bodyPr/>
          <a:lstStyle>
            <a:lvl1pPr marL="0" indent="0">
              <a:buNone/>
              <a:defRPr sz="2400"/>
            </a:lvl1pPr>
          </a:lstStyle>
          <a:p>
            <a:pPr lvl="0"/>
            <a:r>
              <a:rPr lang="en-US" dirty="0"/>
              <a:t>Click to edit</a:t>
            </a:r>
          </a:p>
        </p:txBody>
      </p:sp>
      <p:sp>
        <p:nvSpPr>
          <p:cNvPr id="12" name="Text Placeholder 3"/>
          <p:cNvSpPr>
            <a:spLocks noGrp="1"/>
          </p:cNvSpPr>
          <p:nvPr>
            <p:ph type="body" sz="quarter" idx="17"/>
          </p:nvPr>
        </p:nvSpPr>
        <p:spPr>
          <a:xfrm>
            <a:off x="8229600" y="4038600"/>
            <a:ext cx="3352800" cy="1752600"/>
          </a:xfrm>
        </p:spPr>
        <p:txBody>
          <a:bodyPr/>
          <a:lstStyle>
            <a:lvl1pPr marL="0" indent="0">
              <a:buNone/>
              <a:defRPr sz="2400"/>
            </a:lvl1pPr>
          </a:lstStyle>
          <a:p>
            <a:pPr lvl="0"/>
            <a:r>
              <a:rPr lang="en-US" dirty="0"/>
              <a:t>Click to edit</a:t>
            </a:r>
          </a:p>
        </p:txBody>
      </p:sp>
      <p:sp>
        <p:nvSpPr>
          <p:cNvPr id="14" name="Picture Placeholder 4"/>
          <p:cNvSpPr>
            <a:spLocks noGrp="1"/>
          </p:cNvSpPr>
          <p:nvPr>
            <p:ph type="pic" sz="quarter" idx="19"/>
          </p:nvPr>
        </p:nvSpPr>
        <p:spPr>
          <a:xfrm>
            <a:off x="4470400" y="1600200"/>
            <a:ext cx="3352800" cy="2438400"/>
          </a:xfrm>
        </p:spPr>
        <p:txBody>
          <a:bodyPr/>
          <a:lstStyle/>
          <a:p>
            <a:pPr lvl="0"/>
            <a:endParaRPr lang="en-US" noProof="0" dirty="0"/>
          </a:p>
        </p:txBody>
      </p:sp>
      <p:sp>
        <p:nvSpPr>
          <p:cNvPr id="13" name="Slide Number Placeholder 2">
            <a:extLst>
              <a:ext uri="{FF2B5EF4-FFF2-40B4-BE49-F238E27FC236}">
                <a16:creationId xmlns:a16="http://schemas.microsoft.com/office/drawing/2014/main" id="{E7900674-D01B-4F32-BBC0-625BE75C8406}"/>
              </a:ext>
            </a:extLst>
          </p:cNvPr>
          <p:cNvSpPr>
            <a:spLocks noGrp="1"/>
          </p:cNvSpPr>
          <p:nvPr>
            <p:ph type="sldNum" sz="quarter" idx="21"/>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BC4864F9-322A-48A2-9029-50AAF7DE67BF}" type="slidenum">
              <a:rPr lang="en-US" altLang="en-US"/>
              <a:pPr>
                <a:defRPr/>
              </a:pPr>
              <a:t>‹#›</a:t>
            </a:fld>
            <a:endParaRPr lang="en-US" altLang="en-US"/>
          </a:p>
        </p:txBody>
      </p:sp>
    </p:spTree>
    <p:extLst>
      <p:ext uri="{BB962C8B-B14F-4D97-AF65-F5344CB8AC3E}">
        <p14:creationId xmlns:p14="http://schemas.microsoft.com/office/powerpoint/2010/main" val="3544420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F006AD-5E5E-4703-84AB-1C6F7F8FA02E}" type="datetimeFigureOut">
              <a:rPr lang="en-US" smtClean="0"/>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58FC7-5E9C-4DA1-B6FF-FE76EF2062D0}" type="slidenum">
              <a:rPr lang="en-US" smtClean="0"/>
              <a:t>‹#›</a:t>
            </a:fld>
            <a:endParaRPr lang="en-US" dirty="0"/>
          </a:p>
        </p:txBody>
      </p:sp>
    </p:spTree>
    <p:extLst>
      <p:ext uri="{BB962C8B-B14F-4D97-AF65-F5344CB8AC3E}">
        <p14:creationId xmlns:p14="http://schemas.microsoft.com/office/powerpoint/2010/main" val="251726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F006AD-5E5E-4703-84AB-1C6F7F8FA02E}" type="datetimeFigureOut">
              <a:rPr lang="en-US" smtClean="0"/>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E58FC7-5E9C-4DA1-B6FF-FE76EF2062D0}" type="slidenum">
              <a:rPr lang="en-US" smtClean="0"/>
              <a:t>‹#›</a:t>
            </a:fld>
            <a:endParaRPr lang="en-US" dirty="0"/>
          </a:p>
        </p:txBody>
      </p:sp>
    </p:spTree>
    <p:extLst>
      <p:ext uri="{BB962C8B-B14F-4D97-AF65-F5344CB8AC3E}">
        <p14:creationId xmlns:p14="http://schemas.microsoft.com/office/powerpoint/2010/main" val="861238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F006AD-5E5E-4703-84AB-1C6F7F8FA02E}" type="datetimeFigureOut">
              <a:rPr lang="en-US" smtClean="0"/>
              <a:t>5/16/2019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E58FC7-5E9C-4DA1-B6FF-FE76EF2062D0}" type="slidenum">
              <a:rPr lang="en-US" smtClean="0"/>
              <a:t>‹#›</a:t>
            </a:fld>
            <a:endParaRPr lang="en-US" dirty="0"/>
          </a:p>
        </p:txBody>
      </p:sp>
    </p:spTree>
    <p:extLst>
      <p:ext uri="{BB962C8B-B14F-4D97-AF65-F5344CB8AC3E}">
        <p14:creationId xmlns:p14="http://schemas.microsoft.com/office/powerpoint/2010/main" val="3035049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F006AD-5E5E-4703-84AB-1C6F7F8FA02E}" type="datetimeFigureOut">
              <a:rPr lang="en-US" smtClean="0"/>
              <a:t>5/16/2019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E58FC7-5E9C-4DA1-B6FF-FE76EF2062D0}" type="slidenum">
              <a:rPr lang="en-US" smtClean="0"/>
              <a:t>‹#›</a:t>
            </a:fld>
            <a:endParaRPr lang="en-US" dirty="0"/>
          </a:p>
        </p:txBody>
      </p:sp>
    </p:spTree>
    <p:extLst>
      <p:ext uri="{BB962C8B-B14F-4D97-AF65-F5344CB8AC3E}">
        <p14:creationId xmlns:p14="http://schemas.microsoft.com/office/powerpoint/2010/main" val="3456749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F006AD-5E5E-4703-84AB-1C6F7F8FA02E}" type="datetimeFigureOut">
              <a:rPr lang="en-US" smtClean="0"/>
              <a:t>5/16/2019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E58FC7-5E9C-4DA1-B6FF-FE76EF2062D0}" type="slidenum">
              <a:rPr lang="en-US" smtClean="0"/>
              <a:t>‹#›</a:t>
            </a:fld>
            <a:endParaRPr lang="en-US" dirty="0"/>
          </a:p>
        </p:txBody>
      </p:sp>
    </p:spTree>
    <p:extLst>
      <p:ext uri="{BB962C8B-B14F-4D97-AF65-F5344CB8AC3E}">
        <p14:creationId xmlns:p14="http://schemas.microsoft.com/office/powerpoint/2010/main" val="2676709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F006AD-5E5E-4703-84AB-1C6F7F8FA02E}" type="datetimeFigureOut">
              <a:rPr lang="en-US" smtClean="0"/>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E58FC7-5E9C-4DA1-B6FF-FE76EF2062D0}" type="slidenum">
              <a:rPr lang="en-US" smtClean="0"/>
              <a:t>‹#›</a:t>
            </a:fld>
            <a:endParaRPr lang="en-US" dirty="0"/>
          </a:p>
        </p:txBody>
      </p:sp>
    </p:spTree>
    <p:extLst>
      <p:ext uri="{BB962C8B-B14F-4D97-AF65-F5344CB8AC3E}">
        <p14:creationId xmlns:p14="http://schemas.microsoft.com/office/powerpoint/2010/main" val="62603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F006AD-5E5E-4703-84AB-1C6F7F8FA02E}" type="datetimeFigureOut">
              <a:rPr lang="en-US" smtClean="0"/>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E58FC7-5E9C-4DA1-B6FF-FE76EF2062D0}" type="slidenum">
              <a:rPr lang="en-US" smtClean="0"/>
              <a:t>‹#›</a:t>
            </a:fld>
            <a:endParaRPr lang="en-US" dirty="0"/>
          </a:p>
        </p:txBody>
      </p:sp>
    </p:spTree>
    <p:extLst>
      <p:ext uri="{BB962C8B-B14F-4D97-AF65-F5344CB8AC3E}">
        <p14:creationId xmlns:p14="http://schemas.microsoft.com/office/powerpoint/2010/main" val="2738280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006AD-5E5E-4703-84AB-1C6F7F8FA02E}" type="datetimeFigureOut">
              <a:rPr lang="en-US" smtClean="0"/>
              <a:t>5/16/2019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58FC7-5E9C-4DA1-B6FF-FE76EF2062D0}" type="slidenum">
              <a:rPr lang="en-US" smtClean="0"/>
              <a:t>‹#›</a:t>
            </a:fld>
            <a:endParaRPr lang="en-US" dirty="0"/>
          </a:p>
        </p:txBody>
      </p:sp>
    </p:spTree>
    <p:extLst>
      <p:ext uri="{BB962C8B-B14F-4D97-AF65-F5344CB8AC3E}">
        <p14:creationId xmlns:p14="http://schemas.microsoft.com/office/powerpoint/2010/main" val="2016022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006AD-5E5E-4703-84AB-1C6F7F8FA02E}" type="datetimeFigureOut">
              <a:rPr lang="en-US" smtClean="0">
                <a:solidFill>
                  <a:prstClr val="black">
                    <a:tint val="75000"/>
                  </a:prstClr>
                </a:solidFill>
              </a:rPr>
              <a:pPr/>
              <a:t>5/16/2019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58FC7-5E9C-4DA1-B6FF-FE76EF206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00628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http://farm8.staticflickr.com/7027/6728247427_6ff8315e42_z.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524298" y="2007030"/>
            <a:ext cx="6687755" cy="7350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kern="1200">
                <a:solidFill>
                  <a:schemeClr val="bg1"/>
                </a:solidFill>
                <a:latin typeface="+mj-lt"/>
                <a:ea typeface="+mj-ea"/>
                <a:cs typeface="+mj-cs"/>
              </a:defRPr>
            </a:lvl1pPr>
          </a:lstStyle>
          <a:p>
            <a:pPr algn="ctr"/>
            <a:r>
              <a:rPr lang="en-US" sz="3200" b="0" i="1" dirty="0" smtClean="0">
                <a:solidFill>
                  <a:prstClr val="white"/>
                </a:solidFill>
                <a:effectLst>
                  <a:outerShdw blurRad="38100" dist="38100" dir="2700000" algn="tl">
                    <a:srgbClr val="000000">
                      <a:alpha val="43137"/>
                    </a:srgbClr>
                  </a:outerShdw>
                </a:effectLst>
              </a:rPr>
              <a:t>Oregon Transportation</a:t>
            </a:r>
            <a:endParaRPr lang="en-US" sz="3200" b="0" i="1" dirty="0">
              <a:solidFill>
                <a:prstClr val="white"/>
              </a:solidFill>
              <a:effectLst>
                <a:outerShdw blurRad="38100" dist="38100" dir="2700000" algn="tl">
                  <a:srgbClr val="000000">
                    <a:alpha val="43137"/>
                  </a:srgbClr>
                </a:outerShdw>
              </a:effectLst>
            </a:endParaRPr>
          </a:p>
          <a:p>
            <a:pPr algn="ctr"/>
            <a:r>
              <a:rPr lang="en-US" sz="3200" b="0" i="1" dirty="0" smtClean="0">
                <a:solidFill>
                  <a:prstClr val="white"/>
                </a:solidFill>
                <a:effectLst>
                  <a:outerShdw blurRad="38100" dist="38100" dir="2700000" algn="tl">
                    <a:srgbClr val="000000">
                      <a:alpha val="43137"/>
                    </a:srgbClr>
                  </a:outerShdw>
                </a:effectLst>
              </a:rPr>
              <a:t>Infrastructure Impacts and Strategies</a:t>
            </a:r>
            <a:endParaRPr lang="en-US" sz="3200" b="0" i="1" dirty="0">
              <a:solidFill>
                <a:prstClr val="white"/>
              </a:solidFill>
              <a:effectLst>
                <a:outerShdw blurRad="38100" dist="38100" dir="2700000" algn="tl">
                  <a:srgbClr val="000000">
                    <a:alpha val="43137"/>
                  </a:srgbClr>
                </a:outerShdw>
              </a:effectLst>
            </a:endParaRPr>
          </a:p>
        </p:txBody>
      </p:sp>
      <p:sp>
        <p:nvSpPr>
          <p:cNvPr id="6" name="Title 1"/>
          <p:cNvSpPr txBox="1">
            <a:spLocks/>
          </p:cNvSpPr>
          <p:nvPr/>
        </p:nvSpPr>
        <p:spPr>
          <a:xfrm>
            <a:off x="1866900" y="465969"/>
            <a:ext cx="8458200" cy="15473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kern="1200">
                <a:solidFill>
                  <a:schemeClr val="bg1"/>
                </a:solidFill>
                <a:latin typeface="+mj-lt"/>
                <a:ea typeface="+mj-ea"/>
                <a:cs typeface="+mj-cs"/>
              </a:defRPr>
            </a:lvl1pPr>
          </a:lstStyle>
          <a:p>
            <a:r>
              <a:rPr lang="en-US" sz="4000" b="0" i="1" dirty="0" smtClean="0">
                <a:solidFill>
                  <a:schemeClr val="tx1"/>
                </a:solidFill>
                <a:effectLst>
                  <a:outerShdw blurRad="38100" dist="38100" dir="2700000" algn="tl">
                    <a:srgbClr val="000000">
                      <a:alpha val="43137"/>
                    </a:srgbClr>
                  </a:outerShdw>
                </a:effectLst>
              </a:rPr>
              <a:t>Adaptation of the Transportation </a:t>
            </a:r>
            <a:r>
              <a:rPr lang="en-US" sz="4000" b="0" i="1" dirty="0">
                <a:solidFill>
                  <a:schemeClr val="tx1"/>
                </a:solidFill>
                <a:effectLst>
                  <a:outerShdw blurRad="38100" dist="38100" dir="2700000" algn="tl">
                    <a:srgbClr val="000000">
                      <a:alpha val="43137"/>
                    </a:srgbClr>
                  </a:outerShdw>
                </a:effectLst>
              </a:rPr>
              <a:t>Sector</a:t>
            </a:r>
          </a:p>
        </p:txBody>
      </p:sp>
      <p:pic>
        <p:nvPicPr>
          <p:cNvPr id="10" name="Picture Placeholder 6"/>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3194" t="13644" b="917"/>
          <a:stretch/>
        </p:blipFill>
        <p:spPr>
          <a:xfrm>
            <a:off x="1524001" y="1743075"/>
            <a:ext cx="4114799" cy="3590924"/>
          </a:xfrm>
        </p:spPr>
      </p:pic>
      <p:sp>
        <p:nvSpPr>
          <p:cNvPr id="7" name="Title 1"/>
          <p:cNvSpPr txBox="1">
            <a:spLocks/>
          </p:cNvSpPr>
          <p:nvPr/>
        </p:nvSpPr>
        <p:spPr>
          <a:xfrm>
            <a:off x="1981200" y="274638"/>
            <a:ext cx="8229600" cy="5635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kern="1200">
                <a:solidFill>
                  <a:schemeClr val="bg1"/>
                </a:solidFill>
                <a:latin typeface="+mj-lt"/>
                <a:ea typeface="+mj-ea"/>
                <a:cs typeface="+mj-cs"/>
              </a:defRPr>
            </a:lvl1pPr>
          </a:lstStyle>
          <a:p>
            <a:endParaRPr lang="en-US" dirty="0">
              <a:solidFill>
                <a:schemeClr val="tx1"/>
              </a:solidFill>
            </a:endParaRPr>
          </a:p>
        </p:txBody>
      </p:sp>
      <p:sp>
        <p:nvSpPr>
          <p:cNvPr id="2" name="TextBox 1">
            <a:extLst>
              <a:ext uri="{FF2B5EF4-FFF2-40B4-BE49-F238E27FC236}">
                <a16:creationId xmlns:a16="http://schemas.microsoft.com/office/drawing/2014/main" id="{3BC890D5-B760-446A-8C4D-B8FF7FD44CAD}"/>
              </a:ext>
            </a:extLst>
          </p:cNvPr>
          <p:cNvSpPr txBox="1"/>
          <p:nvPr/>
        </p:nvSpPr>
        <p:spPr>
          <a:xfrm>
            <a:off x="5885245" y="3094859"/>
            <a:ext cx="6272996" cy="2215991"/>
          </a:xfrm>
          <a:prstGeom prst="rect">
            <a:avLst/>
          </a:prstGeom>
          <a:noFill/>
        </p:spPr>
        <p:txBody>
          <a:bodyPr wrap="square" rtlCol="0">
            <a:spAutoFit/>
          </a:bodyPr>
          <a:lstStyle/>
          <a:p>
            <a:pPr algn="ctr"/>
            <a:r>
              <a:rPr lang="en-US" sz="2400" b="1" dirty="0">
                <a:solidFill>
                  <a:schemeClr val="bg1"/>
                </a:solidFill>
              </a:rPr>
              <a:t>TRB Planning Applications Conference</a:t>
            </a:r>
          </a:p>
          <a:p>
            <a:pPr algn="ctr"/>
            <a:r>
              <a:rPr lang="en-US" sz="2400" b="1" dirty="0">
                <a:solidFill>
                  <a:schemeClr val="bg1"/>
                </a:solidFill>
              </a:rPr>
              <a:t>June 3, 2019 </a:t>
            </a:r>
          </a:p>
          <a:p>
            <a:pPr algn="ctr"/>
            <a:endParaRPr lang="en-US" b="1" dirty="0">
              <a:solidFill>
                <a:schemeClr val="bg1"/>
              </a:solidFill>
            </a:endParaRPr>
          </a:p>
          <a:p>
            <a:pPr algn="ctr"/>
            <a:endParaRPr lang="en-US" b="1" dirty="0">
              <a:solidFill>
                <a:schemeClr val="bg1"/>
              </a:solidFill>
            </a:endParaRPr>
          </a:p>
          <a:p>
            <a:pPr algn="ctr"/>
            <a:endParaRPr lang="en-US" dirty="0">
              <a:solidFill>
                <a:schemeClr val="bg1"/>
              </a:solidFill>
            </a:endParaRPr>
          </a:p>
          <a:p>
            <a:pPr algn="ctr"/>
            <a:r>
              <a:rPr lang="en-US" dirty="0">
                <a:solidFill>
                  <a:schemeClr val="bg1"/>
                </a:solidFill>
              </a:rPr>
              <a:t> </a:t>
            </a:r>
          </a:p>
          <a:p>
            <a:endParaRPr lang="en-US" dirty="0">
              <a:solidFill>
                <a:schemeClr val="bg1"/>
              </a:solidFill>
            </a:endParaRPr>
          </a:p>
        </p:txBody>
      </p:sp>
      <p:sp>
        <p:nvSpPr>
          <p:cNvPr id="3" name="TextBox 2">
            <a:extLst>
              <a:ext uri="{FF2B5EF4-FFF2-40B4-BE49-F238E27FC236}">
                <a16:creationId xmlns:a16="http://schemas.microsoft.com/office/drawing/2014/main" id="{A2CF4A4C-44D8-4BCF-9695-93C31DE673C5}"/>
              </a:ext>
            </a:extLst>
          </p:cNvPr>
          <p:cNvSpPr txBox="1"/>
          <p:nvPr/>
        </p:nvSpPr>
        <p:spPr>
          <a:xfrm>
            <a:off x="6059347" y="4263689"/>
            <a:ext cx="6098894" cy="1015663"/>
          </a:xfrm>
          <a:prstGeom prst="rect">
            <a:avLst/>
          </a:prstGeom>
          <a:noFill/>
        </p:spPr>
        <p:txBody>
          <a:bodyPr wrap="square" rtlCol="0">
            <a:spAutoFit/>
          </a:bodyPr>
          <a:lstStyle/>
          <a:p>
            <a:pPr algn="ctr"/>
            <a:r>
              <a:rPr lang="en-US" sz="2000" b="1" dirty="0">
                <a:solidFill>
                  <a:schemeClr val="bg1"/>
                </a:solidFill>
              </a:rPr>
              <a:t>Geoff Crook </a:t>
            </a:r>
          </a:p>
          <a:p>
            <a:pPr algn="ctr"/>
            <a:r>
              <a:rPr lang="en-US" sz="2000" b="1" dirty="0">
                <a:solidFill>
                  <a:schemeClr val="bg1"/>
                </a:solidFill>
              </a:rPr>
              <a:t>Oregon Department of Transportation</a:t>
            </a:r>
          </a:p>
          <a:p>
            <a:endParaRPr lang="en-US" sz="2000" dirty="0"/>
          </a:p>
        </p:txBody>
      </p:sp>
    </p:spTree>
    <p:extLst>
      <p:ext uri="{BB962C8B-B14F-4D97-AF65-F5344CB8AC3E}">
        <p14:creationId xmlns:p14="http://schemas.microsoft.com/office/powerpoint/2010/main" val="234045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5F6046-B793-4B8B-87B1-8AFF6C5E542C}"/>
              </a:ext>
            </a:extLst>
          </p:cNvPr>
          <p:cNvSpPr/>
          <p:nvPr/>
        </p:nvSpPr>
        <p:spPr>
          <a:xfrm>
            <a:off x="1282861" y="271932"/>
            <a:ext cx="1720727" cy="584775"/>
          </a:xfrm>
          <a:prstGeom prst="rect">
            <a:avLst/>
          </a:prstGeom>
        </p:spPr>
        <p:txBody>
          <a:bodyPr wrap="none">
            <a:spAutoFit/>
          </a:bodyPr>
          <a:lstStyle/>
          <a:p>
            <a:pPr eaLnBrk="1" hangingPunct="1">
              <a:defRPr/>
            </a:pPr>
            <a:r>
              <a:rPr lang="en-US" sz="3200" b="1" dirty="0">
                <a:effectLst>
                  <a:outerShdw blurRad="38100" dist="38100" dir="2700000" algn="tl">
                    <a:srgbClr val="000000">
                      <a:alpha val="43137"/>
                    </a:srgbClr>
                  </a:outerShdw>
                </a:effectLst>
                <a:latin typeface="+mj-lt"/>
              </a:rPr>
              <a:t>Research</a:t>
            </a:r>
            <a:endParaRPr lang="en-US" sz="3200" b="1" dirty="0">
              <a:latin typeface="+mj-lt"/>
            </a:endParaRPr>
          </a:p>
        </p:txBody>
      </p:sp>
      <p:sp>
        <p:nvSpPr>
          <p:cNvPr id="6" name="Rectangle 5">
            <a:extLst>
              <a:ext uri="{FF2B5EF4-FFF2-40B4-BE49-F238E27FC236}">
                <a16:creationId xmlns:a16="http://schemas.microsoft.com/office/drawing/2014/main" id="{D82C6839-7C02-4F65-A8EB-8ECEA8AA13F9}"/>
              </a:ext>
            </a:extLst>
          </p:cNvPr>
          <p:cNvSpPr/>
          <p:nvPr/>
        </p:nvSpPr>
        <p:spPr>
          <a:xfrm>
            <a:off x="1295400" y="3875590"/>
            <a:ext cx="4037013" cy="285858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b="1" dirty="0">
              <a:solidFill>
                <a:sysClr val="windowText" lastClr="000000"/>
              </a:solidFill>
              <a:latin typeface="Century Gothic" panose="020B0502020202020204" pitchFamily="34" charset="0"/>
            </a:endParaRPr>
          </a:p>
          <a:p>
            <a:pPr algn="ctr" eaLnBrk="1" hangingPunct="1">
              <a:defRPr/>
            </a:pPr>
            <a:r>
              <a:rPr lang="en-US" sz="2200" b="1" dirty="0">
                <a:solidFill>
                  <a:sysClr val="windowText" lastClr="000000"/>
                </a:solidFill>
                <a:latin typeface="Century Gothic" panose="020B0502020202020204" pitchFamily="34" charset="0"/>
              </a:rPr>
              <a:t>Automated Landslide Hot Spot Identification Tool for Climate Change and Seismic Resiliency</a:t>
            </a:r>
          </a:p>
          <a:p>
            <a:pPr algn="ctr" eaLnBrk="1" hangingPunct="1">
              <a:defRPr/>
            </a:pPr>
            <a:endParaRPr lang="en-US" sz="2200" b="1" dirty="0">
              <a:solidFill>
                <a:sysClr val="windowText" lastClr="000000"/>
              </a:solidFill>
              <a:latin typeface="Century Gothic" panose="020B0502020202020204" pitchFamily="34" charset="0"/>
            </a:endParaRPr>
          </a:p>
        </p:txBody>
      </p:sp>
      <p:pic>
        <p:nvPicPr>
          <p:cNvPr id="22532" name="Picture 2">
            <a:extLst>
              <a:ext uri="{FF2B5EF4-FFF2-40B4-BE49-F238E27FC236}">
                <a16:creationId xmlns:a16="http://schemas.microsoft.com/office/drawing/2014/main" id="{3B9BB46E-6B47-41E4-9F61-C4D769230B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90600"/>
            <a:ext cx="5257800" cy="272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a:extLst>
              <a:ext uri="{FF2B5EF4-FFF2-40B4-BE49-F238E27FC236}">
                <a16:creationId xmlns:a16="http://schemas.microsoft.com/office/drawing/2014/main" id="{130D0731-7CF4-4B00-AA88-890C52748B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8464" y="3886201"/>
            <a:ext cx="52578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3D62238-CF64-4005-8C26-ED0088B83F8A}"/>
              </a:ext>
            </a:extLst>
          </p:cNvPr>
          <p:cNvSpPr/>
          <p:nvPr/>
        </p:nvSpPr>
        <p:spPr>
          <a:xfrm>
            <a:off x="6700167" y="990600"/>
            <a:ext cx="4037013" cy="272469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b="1" dirty="0">
              <a:solidFill>
                <a:sysClr val="windowText" lastClr="000000"/>
              </a:solidFill>
              <a:latin typeface="Century Gothic" panose="020B0502020202020204" pitchFamily="34" charset="0"/>
            </a:endParaRPr>
          </a:p>
          <a:p>
            <a:pPr algn="ctr" eaLnBrk="1" hangingPunct="1">
              <a:defRPr/>
            </a:pPr>
            <a:r>
              <a:rPr lang="en-US" sz="2200" b="1" dirty="0">
                <a:solidFill>
                  <a:sysClr val="windowText" lastClr="000000"/>
                </a:solidFill>
                <a:latin typeface="Century Gothic" panose="020B0502020202020204" pitchFamily="34" charset="0"/>
              </a:rPr>
              <a:t>Coastal Landslide and Bluff Retreat Monitoring </a:t>
            </a:r>
          </a:p>
          <a:p>
            <a:pPr algn="ctr" eaLnBrk="1" hangingPunct="1">
              <a:defRPr/>
            </a:pPr>
            <a:endParaRPr lang="en-US" sz="2200" b="1" dirty="0">
              <a:solidFill>
                <a:sysClr val="windowText" lastClr="000000"/>
              </a:solidFill>
              <a:latin typeface="Century Gothic" panose="020B0502020202020204"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403" y="438249"/>
            <a:ext cx="10972800" cy="563562"/>
          </a:xfrm>
        </p:spPr>
        <p:txBody>
          <a:bodyPr>
            <a:noAutofit/>
          </a:bodyPr>
          <a:lstStyle/>
          <a:p>
            <a:r>
              <a:rPr lang="en-US" sz="3200" dirty="0">
                <a:effectLst>
                  <a:outerShdw blurRad="38100" dist="38100" dir="2700000" algn="tl">
                    <a:srgbClr val="000000">
                      <a:alpha val="43137"/>
                    </a:srgbClr>
                  </a:outerShdw>
                </a:effectLst>
              </a:rPr>
              <a:t>Preparing for the future… </a:t>
            </a:r>
          </a:p>
        </p:txBody>
      </p:sp>
      <p:grpSp>
        <p:nvGrpSpPr>
          <p:cNvPr id="4" name="Group 3"/>
          <p:cNvGrpSpPr/>
          <p:nvPr/>
        </p:nvGrpSpPr>
        <p:grpSpPr>
          <a:xfrm>
            <a:off x="-685800" y="1371600"/>
            <a:ext cx="5029200" cy="4800600"/>
            <a:chOff x="6417197" y="1295400"/>
            <a:chExt cx="5029200" cy="4343400"/>
          </a:xfrm>
        </p:grpSpPr>
        <p:sp>
          <p:nvSpPr>
            <p:cNvPr id="3" name="TextBox 2"/>
            <p:cNvSpPr txBox="1"/>
            <p:nvPr/>
          </p:nvSpPr>
          <p:spPr>
            <a:xfrm>
              <a:off x="7331596" y="1295400"/>
              <a:ext cx="3373005" cy="4343400"/>
            </a:xfrm>
            <a:prstGeom prst="rect">
              <a:avLst/>
            </a:prstGeom>
            <a:solidFill>
              <a:schemeClr val="bg2">
                <a:lumMod val="90000"/>
              </a:schemeClr>
            </a:solidFill>
          </p:spPr>
          <p:txBody>
            <a:bodyPr wrap="square" rtlCol="0">
              <a:spAutoFit/>
            </a:bodyPr>
            <a:lstStyle/>
            <a:p>
              <a:endParaRPr lang="en-US" dirty="0"/>
            </a:p>
          </p:txBody>
        </p:sp>
        <p:sp>
          <p:nvSpPr>
            <p:cNvPr id="17" name="TextBox 16"/>
            <p:cNvSpPr txBox="1"/>
            <p:nvPr/>
          </p:nvSpPr>
          <p:spPr>
            <a:xfrm>
              <a:off x="6417197" y="1778000"/>
              <a:ext cx="5029200" cy="3090956"/>
            </a:xfrm>
            <a:prstGeom prst="rect">
              <a:avLst/>
            </a:prstGeom>
            <a:noFill/>
          </p:spPr>
          <p:txBody>
            <a:bodyPr wrap="square" rtlCol="0">
              <a:spAutoFit/>
            </a:bodyPr>
            <a:lstStyle/>
            <a:p>
              <a:pPr algn="ctr"/>
              <a:r>
                <a:rPr lang="en-US" sz="2400" b="1" i="1" dirty="0"/>
                <a:t>An Adaptation Menu</a:t>
              </a:r>
            </a:p>
            <a:p>
              <a:pPr algn="ctr"/>
              <a:r>
                <a:rPr lang="en-US" sz="2400" b="1" i="1" dirty="0"/>
                <a:t> of Investment Options</a:t>
              </a:r>
            </a:p>
            <a:p>
              <a:pPr algn="ctr"/>
              <a:endParaRPr lang="en-US" sz="2400" b="1" i="1" dirty="0"/>
            </a:p>
            <a:p>
              <a:pPr algn="ctr"/>
              <a:r>
                <a:rPr lang="en-US" sz="2400" dirty="0" smtClean="0"/>
                <a:t> </a:t>
              </a:r>
              <a:r>
                <a:rPr lang="en-US" sz="2400" dirty="0"/>
                <a:t>Asset </a:t>
              </a:r>
              <a:r>
                <a:rPr lang="en-US" sz="2400" dirty="0" smtClean="0"/>
                <a:t>Programs</a:t>
              </a:r>
            </a:p>
            <a:p>
              <a:pPr marL="342900" indent="-342900" algn="ctr">
                <a:buFont typeface="Arial" panose="020B0604020202020204" pitchFamily="34" charset="0"/>
                <a:buChar char="•"/>
              </a:pPr>
              <a:endParaRPr lang="en-US" sz="2400" dirty="0"/>
            </a:p>
            <a:p>
              <a:pPr algn="ctr"/>
              <a:r>
                <a:rPr lang="en-US" sz="2400" dirty="0"/>
                <a:t> </a:t>
              </a:r>
              <a:r>
                <a:rPr lang="en-US" sz="2400" dirty="0" smtClean="0"/>
                <a:t>   Priority Corridors</a:t>
              </a:r>
              <a:endParaRPr lang="en-US" sz="2400" dirty="0"/>
            </a:p>
            <a:p>
              <a:pPr algn="ctr"/>
              <a:r>
                <a:rPr lang="en-US" sz="2400" dirty="0"/>
                <a:t>       </a:t>
              </a:r>
              <a:endParaRPr lang="en-US" sz="2400" dirty="0" smtClean="0"/>
            </a:p>
            <a:p>
              <a:pPr algn="ctr"/>
              <a:r>
                <a:rPr lang="en-US" sz="2400" dirty="0" smtClean="0"/>
                <a:t>Maintenance/</a:t>
              </a:r>
            </a:p>
            <a:p>
              <a:pPr algn="ctr"/>
              <a:r>
                <a:rPr lang="en-US" sz="2400" dirty="0" smtClean="0"/>
                <a:t>Operations </a:t>
              </a:r>
              <a:endParaRPr lang="en-US" sz="2400" dirty="0"/>
            </a:p>
          </p:txBody>
        </p:sp>
      </p:grpSp>
      <p:sp>
        <p:nvSpPr>
          <p:cNvPr id="5" name="TextBox 4"/>
          <p:cNvSpPr txBox="1"/>
          <p:nvPr/>
        </p:nvSpPr>
        <p:spPr>
          <a:xfrm>
            <a:off x="5308517" y="274638"/>
            <a:ext cx="7146403" cy="1477328"/>
          </a:xfrm>
          <a:prstGeom prst="rect">
            <a:avLst/>
          </a:prstGeom>
          <a:noFill/>
        </p:spPr>
        <p:txBody>
          <a:bodyPr wrap="square" rtlCol="0">
            <a:spAutoFit/>
          </a:bodyPr>
          <a:lstStyle/>
          <a:p>
            <a:pPr lvl="2"/>
            <a:endParaRPr lang="en-US" dirty="0"/>
          </a:p>
          <a:p>
            <a:pPr lvl="2"/>
            <a:endParaRPr lang="en-US" sz="2400" dirty="0" smtClean="0"/>
          </a:p>
          <a:p>
            <a:pPr lvl="2"/>
            <a:endParaRPr lang="en-US" sz="2400" dirty="0"/>
          </a:p>
          <a:p>
            <a:endParaRPr lang="en-US" sz="2400" dirty="0"/>
          </a:p>
        </p:txBody>
      </p:sp>
      <p:pic>
        <p:nvPicPr>
          <p:cNvPr id="8" name="Picture 7"/>
          <p:cNvPicPr>
            <a:picLocks noChangeAspect="1"/>
          </p:cNvPicPr>
          <p:nvPr/>
        </p:nvPicPr>
        <p:blipFill>
          <a:blip r:embed="rId3"/>
          <a:stretch>
            <a:fillRect/>
          </a:stretch>
        </p:blipFill>
        <p:spPr>
          <a:xfrm>
            <a:off x="3864524" y="1371600"/>
            <a:ext cx="8327476" cy="4935938"/>
          </a:xfrm>
          <a:prstGeom prst="rect">
            <a:avLst/>
          </a:prstGeom>
        </p:spPr>
      </p:pic>
    </p:spTree>
    <p:extLst>
      <p:ext uri="{BB962C8B-B14F-4D97-AF65-F5344CB8AC3E}">
        <p14:creationId xmlns:p14="http://schemas.microsoft.com/office/powerpoint/2010/main" val="31000713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203" y="552727"/>
            <a:ext cx="8229600" cy="563562"/>
          </a:xfrm>
        </p:spPr>
        <p:txBody>
          <a:bodyPr/>
          <a:lstStyle/>
          <a:p>
            <a:r>
              <a:rPr lang="en-US" dirty="0">
                <a:effectLst>
                  <a:outerShdw blurRad="38100" dist="38100" dir="2700000" algn="tl">
                    <a:srgbClr val="000000">
                      <a:alpha val="43137"/>
                    </a:srgbClr>
                  </a:outerShdw>
                </a:effectLst>
              </a:rPr>
              <a:t>Asset </a:t>
            </a:r>
            <a:r>
              <a:rPr lang="en-US" dirty="0" smtClean="0">
                <a:effectLst>
                  <a:outerShdw blurRad="38100" dist="38100" dir="2700000" algn="tl">
                    <a:srgbClr val="000000">
                      <a:alpha val="43137"/>
                    </a:srgbClr>
                  </a:outerShdw>
                </a:effectLst>
              </a:rPr>
              <a:t>Programs</a:t>
            </a:r>
            <a:r>
              <a:rPr lang="en-US" dirty="0" smtClean="0"/>
              <a:t> </a:t>
            </a:r>
            <a:endParaRPr lang="en-US" dirty="0"/>
          </a:p>
        </p:txBody>
      </p:sp>
      <p:pic>
        <p:nvPicPr>
          <p:cNvPr id="5" name="Picture 4"/>
          <p:cNvPicPr>
            <a:picLocks noChangeAspect="1"/>
          </p:cNvPicPr>
          <p:nvPr/>
        </p:nvPicPr>
        <p:blipFill rotWithShape="1">
          <a:blip r:embed="rId3"/>
          <a:srcRect l="18425" t="7760" r="11691" b="14838"/>
          <a:stretch/>
        </p:blipFill>
        <p:spPr>
          <a:xfrm>
            <a:off x="916203" y="1752600"/>
            <a:ext cx="5103597" cy="4897002"/>
          </a:xfrm>
          <a:prstGeom prst="rect">
            <a:avLst/>
          </a:prstGeom>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445"/>
          <a:stretch/>
        </p:blipFill>
        <p:spPr bwMode="auto">
          <a:xfrm>
            <a:off x="6248400" y="1709146"/>
            <a:ext cx="5225141" cy="490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916203" y="1074683"/>
            <a:ext cx="5334000" cy="461665"/>
          </a:xfrm>
          <a:prstGeom prst="rect">
            <a:avLst/>
          </a:prstGeom>
          <a:noFill/>
        </p:spPr>
        <p:txBody>
          <a:bodyPr wrap="square" rtlCol="0">
            <a:spAutoFit/>
          </a:bodyPr>
          <a:lstStyle/>
          <a:p>
            <a:r>
              <a:rPr lang="en-US" sz="2400" dirty="0"/>
              <a:t>Investment Options</a:t>
            </a:r>
          </a:p>
        </p:txBody>
      </p:sp>
      <p:sp>
        <p:nvSpPr>
          <p:cNvPr id="3" name="Rectangle 2"/>
          <p:cNvSpPr/>
          <p:nvPr/>
        </p:nvSpPr>
        <p:spPr>
          <a:xfrm>
            <a:off x="3200400" y="444145"/>
            <a:ext cx="6096000" cy="1200329"/>
          </a:xfrm>
          <a:prstGeom prst="rect">
            <a:avLst/>
          </a:prstGeom>
        </p:spPr>
        <p:txBody>
          <a:bodyPr>
            <a:spAutoFit/>
          </a:bodyPr>
          <a:lstStyle/>
          <a:p>
            <a:pPr marL="1200150" lvl="2" indent="-285750">
              <a:buFont typeface="Arial" panose="020B0604020202020204" pitchFamily="34" charset="0"/>
              <a:buChar char="•"/>
            </a:pPr>
            <a:r>
              <a:rPr lang="en-US" sz="2400" dirty="0" smtClean="0"/>
              <a:t>Culverts</a:t>
            </a:r>
            <a:endParaRPr lang="en-US" sz="2400" dirty="0"/>
          </a:p>
          <a:p>
            <a:pPr marL="1200150" lvl="2" indent="-285750">
              <a:buFont typeface="Arial" panose="020B0604020202020204" pitchFamily="34" charset="0"/>
              <a:buChar char="•"/>
            </a:pPr>
            <a:r>
              <a:rPr lang="en-US" sz="2400" dirty="0"/>
              <a:t>Landslides and </a:t>
            </a:r>
            <a:r>
              <a:rPr lang="en-US" sz="2400" dirty="0" err="1" smtClean="0"/>
              <a:t>rockfall</a:t>
            </a:r>
            <a:endParaRPr lang="en-US" sz="2400" dirty="0" smtClean="0"/>
          </a:p>
          <a:p>
            <a:pPr marL="1200150" lvl="2" indent="-285750">
              <a:buFont typeface="Arial" panose="020B0604020202020204" pitchFamily="34" charset="0"/>
              <a:buChar char="•"/>
            </a:pPr>
            <a:r>
              <a:rPr lang="en-US" sz="2400" dirty="0" smtClean="0"/>
              <a:t>Bridges</a:t>
            </a:r>
            <a:endParaRPr lang="en-US" sz="2400" dirty="0"/>
          </a:p>
        </p:txBody>
      </p:sp>
    </p:spTree>
    <p:extLst>
      <p:ext uri="{BB962C8B-B14F-4D97-AF65-F5344CB8AC3E}">
        <p14:creationId xmlns:p14="http://schemas.microsoft.com/office/powerpoint/2010/main" val="2396520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9905"/>
            <a:ext cx="8229600" cy="563562"/>
          </a:xfrm>
        </p:spPr>
        <p:txBody>
          <a:bodyPr/>
          <a:lstStyle/>
          <a:p>
            <a:r>
              <a:rPr lang="en-US" dirty="0">
                <a:effectLst>
                  <a:outerShdw blurRad="38100" dist="38100" dir="2700000" algn="tl">
                    <a:srgbClr val="000000">
                      <a:alpha val="43137"/>
                    </a:srgbClr>
                  </a:outerShdw>
                </a:effectLst>
              </a:rPr>
              <a:t>Priority</a:t>
            </a:r>
            <a:r>
              <a:rPr lang="en-US" dirty="0"/>
              <a:t> </a:t>
            </a:r>
            <a:r>
              <a:rPr lang="en-US" dirty="0" smtClean="0">
                <a:effectLst>
                  <a:outerShdw blurRad="38100" dist="38100" dir="2700000" algn="tl">
                    <a:srgbClr val="000000">
                      <a:alpha val="43137"/>
                    </a:srgbClr>
                  </a:outerShdw>
                </a:effectLst>
              </a:rPr>
              <a:t>Corridors</a:t>
            </a:r>
            <a:endParaRPr lang="en-US" dirty="0">
              <a:effectLst>
                <a:outerShdw blurRad="38100" dist="38100" dir="2700000" algn="tl">
                  <a:srgbClr val="000000">
                    <a:alpha val="43137"/>
                  </a:srgbClr>
                </a:outerShdw>
              </a:effectLst>
            </a:endParaRPr>
          </a:p>
        </p:txBody>
      </p:sp>
      <p:pic>
        <p:nvPicPr>
          <p:cNvPr id="7174" name="Picture 6" descr="http://www.beachconnection.net/news/oside_happycamp_work.jpg"/>
          <p:cNvPicPr>
            <a:picLocks noChangeAspect="1" noChangeArrowheads="1"/>
          </p:cNvPicPr>
          <p:nvPr/>
        </p:nvPicPr>
        <p:blipFill rotWithShape="1">
          <a:blip r:embed="rId3">
            <a:extLst>
              <a:ext uri="{28A0092B-C50C-407E-A947-70E740481C1C}">
                <a14:useLocalDpi xmlns:a14="http://schemas.microsoft.com/office/drawing/2010/main" val="0"/>
              </a:ext>
            </a:extLst>
          </a:blip>
          <a:srcRect l="21907" r="34626" b="1949"/>
          <a:stretch/>
        </p:blipFill>
        <p:spPr bwMode="auto">
          <a:xfrm>
            <a:off x="4298043" y="1740234"/>
            <a:ext cx="3595914" cy="48224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www.ayresassociates.com/wp-content/ayres_images/1IMG_0204-WEB.jpg"/>
          <p:cNvPicPr>
            <a:picLocks noChangeAspect="1" noChangeArrowheads="1"/>
          </p:cNvPicPr>
          <p:nvPr/>
        </p:nvPicPr>
        <p:blipFill rotWithShape="1">
          <a:blip r:embed="rId4">
            <a:extLst>
              <a:ext uri="{28A0092B-C50C-407E-A947-70E740481C1C}">
                <a14:useLocalDpi xmlns:a14="http://schemas.microsoft.com/office/drawing/2010/main" val="0"/>
              </a:ext>
            </a:extLst>
          </a:blip>
          <a:srcRect l="49209" r="9199"/>
          <a:stretch/>
        </p:blipFill>
        <p:spPr bwMode="auto">
          <a:xfrm>
            <a:off x="8001000" y="1740234"/>
            <a:ext cx="3401992" cy="48224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7728" t="19995" r="22809"/>
          <a:stretch/>
        </p:blipFill>
        <p:spPr>
          <a:xfrm>
            <a:off x="762000" y="1740235"/>
            <a:ext cx="3429000" cy="4842544"/>
          </a:xfrm>
          <a:prstGeom prst="rect">
            <a:avLst/>
          </a:prstGeom>
        </p:spPr>
      </p:pic>
      <p:sp>
        <p:nvSpPr>
          <p:cNvPr id="9" name="TextBox 8"/>
          <p:cNvSpPr txBox="1"/>
          <p:nvPr/>
        </p:nvSpPr>
        <p:spPr>
          <a:xfrm>
            <a:off x="762000" y="1066800"/>
            <a:ext cx="5334000" cy="461665"/>
          </a:xfrm>
          <a:prstGeom prst="rect">
            <a:avLst/>
          </a:prstGeom>
          <a:noFill/>
        </p:spPr>
        <p:txBody>
          <a:bodyPr wrap="square" rtlCol="0">
            <a:spAutoFit/>
          </a:bodyPr>
          <a:lstStyle/>
          <a:p>
            <a:r>
              <a:rPr lang="en-US" sz="2400" dirty="0"/>
              <a:t>Investment Options</a:t>
            </a:r>
          </a:p>
        </p:txBody>
      </p:sp>
      <p:sp>
        <p:nvSpPr>
          <p:cNvPr id="3" name="Rectangle 2"/>
          <p:cNvSpPr/>
          <p:nvPr/>
        </p:nvSpPr>
        <p:spPr>
          <a:xfrm>
            <a:off x="3276600" y="377929"/>
            <a:ext cx="6096000" cy="1200329"/>
          </a:xfrm>
          <a:prstGeom prst="rect">
            <a:avLst/>
          </a:prstGeom>
        </p:spPr>
        <p:txBody>
          <a:bodyPr>
            <a:spAutoFit/>
          </a:bodyPr>
          <a:lstStyle/>
          <a:p>
            <a:pPr marL="1200150" lvl="2" indent="-285750">
              <a:buFont typeface="Arial" panose="020B0604020202020204" pitchFamily="34" charset="0"/>
              <a:buChar char="•"/>
            </a:pPr>
            <a:r>
              <a:rPr lang="en-US" sz="2400" dirty="0" smtClean="0"/>
              <a:t>Fix </a:t>
            </a:r>
            <a:r>
              <a:rPr lang="en-US" sz="2400" dirty="0"/>
              <a:t>It Priority Corridors </a:t>
            </a:r>
          </a:p>
          <a:p>
            <a:pPr marL="1200150" lvl="2" indent="-285750">
              <a:buFont typeface="Arial" panose="020B0604020202020204" pitchFamily="34" charset="0"/>
              <a:buChar char="•"/>
            </a:pPr>
            <a:r>
              <a:rPr lang="en-US" sz="2400" dirty="0"/>
              <a:t>Seismic Lifeline Routes</a:t>
            </a:r>
          </a:p>
          <a:p>
            <a:pPr marL="1200150" lvl="2" indent="-285750">
              <a:buFont typeface="Arial" panose="020B0604020202020204" pitchFamily="34" charset="0"/>
              <a:buChar char="•"/>
            </a:pPr>
            <a:r>
              <a:rPr lang="en-US" sz="2400" dirty="0" smtClean="0"/>
              <a:t>Highest Vulnerability</a:t>
            </a:r>
            <a:endParaRPr lang="en-US" sz="2400" dirty="0"/>
          </a:p>
        </p:txBody>
      </p:sp>
    </p:spTree>
    <p:extLst>
      <p:ext uri="{BB962C8B-B14F-4D97-AF65-F5344CB8AC3E}">
        <p14:creationId xmlns:p14="http://schemas.microsoft.com/office/powerpoint/2010/main" val="2611186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537" y="452251"/>
            <a:ext cx="11049000" cy="563562"/>
          </a:xfrm>
        </p:spPr>
        <p:txBody>
          <a:bodyPr/>
          <a:lstStyle/>
          <a:p>
            <a:r>
              <a:rPr lang="en-US" dirty="0">
                <a:effectLst>
                  <a:outerShdw blurRad="38100" dist="38100" dir="2700000" algn="tl">
                    <a:srgbClr val="000000">
                      <a:alpha val="43137"/>
                    </a:srgbClr>
                  </a:outerShdw>
                </a:effectLst>
              </a:rPr>
              <a:t>Maintenance and </a:t>
            </a:r>
            <a:r>
              <a:rPr lang="en-US" dirty="0" smtClean="0">
                <a:effectLst>
                  <a:outerShdw blurRad="38100" dist="38100" dir="2700000" algn="tl">
                    <a:srgbClr val="000000">
                      <a:alpha val="43137"/>
                    </a:srgbClr>
                  </a:outerShdw>
                </a:effectLst>
              </a:rPr>
              <a:t>Operations</a:t>
            </a:r>
            <a:endParaRPr lang="en-US" dirty="0">
              <a:effectLst>
                <a:outerShdw blurRad="38100" dist="38100" dir="2700000" algn="tl">
                  <a:srgbClr val="000000">
                    <a:alpha val="43137"/>
                  </a:srgbClr>
                </a:outerShdw>
              </a:effectLst>
            </a:endParaRPr>
          </a:p>
        </p:txBody>
      </p:sp>
      <p:pic>
        <p:nvPicPr>
          <p:cNvPr id="10"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19952" t="799" r="22476" b="5743"/>
          <a:stretch/>
        </p:blipFill>
        <p:spPr bwMode="auto">
          <a:xfrm>
            <a:off x="990600" y="1612898"/>
            <a:ext cx="3429000" cy="448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descr="https://countyprogress.com/wp-content/uploads/2015/06/bridge-debris.jpg"/>
          <p:cNvPicPr>
            <a:picLocks noChangeAspect="1" noChangeArrowheads="1"/>
          </p:cNvPicPr>
          <p:nvPr/>
        </p:nvPicPr>
        <p:blipFill rotWithShape="1">
          <a:blip r:embed="rId4">
            <a:extLst>
              <a:ext uri="{28A0092B-C50C-407E-A947-70E740481C1C}">
                <a14:useLocalDpi xmlns:a14="http://schemas.microsoft.com/office/drawing/2010/main" val="0"/>
              </a:ext>
            </a:extLst>
          </a:blip>
          <a:srcRect l="21023" t="17072" r="49253"/>
          <a:stretch/>
        </p:blipFill>
        <p:spPr bwMode="auto">
          <a:xfrm>
            <a:off x="4572000" y="1612899"/>
            <a:ext cx="3124200" cy="44812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66537" y="1015813"/>
            <a:ext cx="5334000" cy="461665"/>
          </a:xfrm>
          <a:prstGeom prst="rect">
            <a:avLst/>
          </a:prstGeom>
          <a:noFill/>
        </p:spPr>
        <p:txBody>
          <a:bodyPr wrap="square" rtlCol="0">
            <a:spAutoFit/>
          </a:bodyPr>
          <a:lstStyle/>
          <a:p>
            <a:r>
              <a:rPr lang="en-US" sz="2400" dirty="0"/>
              <a:t>Investment Options</a:t>
            </a:r>
          </a:p>
        </p:txBody>
      </p:sp>
      <p:sp>
        <p:nvSpPr>
          <p:cNvPr id="4" name="TextBox 3"/>
          <p:cNvSpPr txBox="1"/>
          <p:nvPr/>
        </p:nvSpPr>
        <p:spPr>
          <a:xfrm>
            <a:off x="7239000" y="381000"/>
            <a:ext cx="4495800" cy="6001643"/>
          </a:xfrm>
          <a:prstGeom prst="rect">
            <a:avLst/>
          </a:prstGeom>
          <a:noFill/>
        </p:spPr>
        <p:txBody>
          <a:bodyPr wrap="square" rtlCol="0">
            <a:spAutoFit/>
          </a:bodyPr>
          <a:lstStyle/>
          <a:p>
            <a:pPr lvl="2" algn="ctr"/>
            <a:endParaRPr lang="en-US" sz="2400" dirty="0" smtClean="0"/>
          </a:p>
          <a:p>
            <a:pPr lvl="2"/>
            <a:endParaRPr lang="en-US" sz="2400" dirty="0"/>
          </a:p>
          <a:p>
            <a:pPr marL="1200150" lvl="2" indent="-285750">
              <a:buFont typeface="Arial" panose="020B0604020202020204" pitchFamily="34" charset="0"/>
              <a:buChar char="•"/>
            </a:pPr>
            <a:r>
              <a:rPr lang="en-US" sz="2400" dirty="0"/>
              <a:t>Drainage, slope stability, erosion control</a:t>
            </a:r>
          </a:p>
          <a:p>
            <a:pPr marL="1200150" lvl="2" indent="-285750">
              <a:buFont typeface="Arial" panose="020B0604020202020204" pitchFamily="34" charset="0"/>
              <a:buChar char="•"/>
            </a:pPr>
            <a:endParaRPr lang="en-US" sz="2400" dirty="0" smtClean="0"/>
          </a:p>
          <a:p>
            <a:pPr marL="1200150" lvl="2" indent="-285750">
              <a:buFont typeface="Arial" panose="020B0604020202020204" pitchFamily="34" charset="0"/>
              <a:buChar char="•"/>
            </a:pPr>
            <a:r>
              <a:rPr lang="en-US" sz="2400" dirty="0" smtClean="0"/>
              <a:t>Vegetation </a:t>
            </a:r>
            <a:r>
              <a:rPr lang="en-US" sz="2400" dirty="0"/>
              <a:t>management</a:t>
            </a:r>
          </a:p>
          <a:p>
            <a:pPr marL="1200150" lvl="2" indent="-285750">
              <a:buFont typeface="Arial" panose="020B0604020202020204" pitchFamily="34" charset="0"/>
              <a:buChar char="•"/>
            </a:pPr>
            <a:endParaRPr lang="en-US" sz="2400" dirty="0" smtClean="0"/>
          </a:p>
          <a:p>
            <a:pPr marL="1200150" lvl="2" indent="-285750">
              <a:buFont typeface="Arial" panose="020B0604020202020204" pitchFamily="34" charset="0"/>
              <a:buChar char="•"/>
            </a:pPr>
            <a:r>
              <a:rPr lang="en-US" sz="2400" dirty="0" smtClean="0"/>
              <a:t>Surface </a:t>
            </a:r>
            <a:r>
              <a:rPr lang="en-US" sz="2400" dirty="0"/>
              <a:t>and shoulder </a:t>
            </a:r>
            <a:r>
              <a:rPr lang="en-US" sz="2400" dirty="0" smtClean="0"/>
              <a:t>maintenance</a:t>
            </a:r>
          </a:p>
          <a:p>
            <a:pPr marL="1200150" lvl="2" indent="-285750">
              <a:buFont typeface="Arial" panose="020B0604020202020204" pitchFamily="34" charset="0"/>
              <a:buChar char="•"/>
            </a:pPr>
            <a:endParaRPr lang="en-US" sz="2400" dirty="0" smtClean="0"/>
          </a:p>
          <a:p>
            <a:pPr marL="1200150" lvl="2" indent="-285750">
              <a:buFont typeface="Arial" panose="020B0604020202020204" pitchFamily="34" charset="0"/>
              <a:buChar char="•"/>
            </a:pPr>
            <a:r>
              <a:rPr lang="en-US" sz="2400" dirty="0" smtClean="0"/>
              <a:t>Structure and scour protection </a:t>
            </a:r>
            <a:endParaRPr lang="en-US" sz="2400" dirty="0"/>
          </a:p>
          <a:p>
            <a:pPr marL="1200150" lvl="2" indent="-285750">
              <a:buFont typeface="Arial" panose="020B0604020202020204" pitchFamily="34" charset="0"/>
              <a:buChar char="•"/>
            </a:pPr>
            <a:endParaRPr lang="en-US" sz="2400" dirty="0" smtClean="0"/>
          </a:p>
          <a:p>
            <a:pPr marL="1200150" lvl="2" indent="-285750">
              <a:buFont typeface="Arial" panose="020B0604020202020204" pitchFamily="34" charset="0"/>
              <a:buChar char="•"/>
            </a:pPr>
            <a:r>
              <a:rPr lang="en-US" sz="2400" dirty="0" smtClean="0"/>
              <a:t>Snow </a:t>
            </a:r>
            <a:r>
              <a:rPr lang="en-US" sz="2400" dirty="0"/>
              <a:t>and ice removal</a:t>
            </a:r>
          </a:p>
          <a:p>
            <a:pPr marL="1200150" lvl="2" indent="-285750">
              <a:buFont typeface="Arial" panose="020B0604020202020204" pitchFamily="34" charset="0"/>
              <a:buChar char="•"/>
            </a:pPr>
            <a:endParaRPr lang="en-US" sz="2400" dirty="0" smtClean="0"/>
          </a:p>
          <a:p>
            <a:pPr marL="1200150" lvl="2" indent="-285750">
              <a:buFont typeface="Arial" panose="020B0604020202020204" pitchFamily="34" charset="0"/>
              <a:buChar char="•"/>
            </a:pPr>
            <a:r>
              <a:rPr lang="en-US" sz="2400" dirty="0" smtClean="0"/>
              <a:t>Advanced </a:t>
            </a:r>
            <a:r>
              <a:rPr lang="en-US" sz="2400" dirty="0"/>
              <a:t>signage (ITS)</a:t>
            </a:r>
          </a:p>
        </p:txBody>
      </p:sp>
    </p:spTree>
    <p:extLst>
      <p:ext uri="{BB962C8B-B14F-4D97-AF65-F5344CB8AC3E}">
        <p14:creationId xmlns:p14="http://schemas.microsoft.com/office/powerpoint/2010/main" val="2603776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a:spLocks noGrp="1"/>
          </p:cNvSpPr>
          <p:nvPr>
            <p:ph type="title"/>
          </p:nvPr>
        </p:nvSpPr>
        <p:spPr>
          <a:xfrm>
            <a:off x="533401" y="609600"/>
            <a:ext cx="8458200" cy="563562"/>
          </a:xfrm>
        </p:spPr>
        <p:txBody>
          <a:bodyPr>
            <a:normAutofit fontScale="90000"/>
          </a:bodyPr>
          <a:lstStyle/>
          <a:p>
            <a:r>
              <a:rPr lang="en-US" sz="3600" dirty="0" smtClean="0">
                <a:effectLst>
                  <a:outerShdw blurRad="38100" dist="38100" dir="2700000" algn="tl">
                    <a:srgbClr val="000000">
                      <a:alpha val="43137"/>
                    </a:srgbClr>
                  </a:outerShdw>
                </a:effectLst>
              </a:rPr>
              <a:t>Next steps </a:t>
            </a:r>
            <a:endParaRPr lang="en-US" dirty="0">
              <a:effectLst>
                <a:outerShdw blurRad="38100" dist="38100" dir="2700000" algn="tl">
                  <a:srgbClr val="000000">
                    <a:alpha val="43137"/>
                  </a:srgbClr>
                </a:outerShdw>
              </a:effectLst>
            </a:endParaRPr>
          </a:p>
        </p:txBody>
      </p:sp>
      <p:sp>
        <p:nvSpPr>
          <p:cNvPr id="3" name="TextBox 2"/>
          <p:cNvSpPr txBox="1"/>
          <p:nvPr/>
        </p:nvSpPr>
        <p:spPr>
          <a:xfrm>
            <a:off x="6324600" y="228600"/>
            <a:ext cx="5715000" cy="6955750"/>
          </a:xfrm>
          <a:prstGeom prst="rect">
            <a:avLst/>
          </a:prstGeom>
          <a:noFill/>
        </p:spPr>
        <p:txBody>
          <a:bodyPr wrap="square" rtlCol="0">
            <a:spAutoFit/>
          </a:bodyPr>
          <a:lstStyle/>
          <a:p>
            <a:pPr algn="ctr"/>
            <a:r>
              <a:rPr lang="en-US" sz="2800" b="1" dirty="0" smtClean="0"/>
              <a:t>Statewide Vulnerability Assessment </a:t>
            </a:r>
          </a:p>
          <a:p>
            <a:pPr algn="ctr"/>
            <a:r>
              <a:rPr lang="en-US" sz="2800" b="1" dirty="0" smtClean="0"/>
              <a:t>and Adaptation Plan </a:t>
            </a:r>
          </a:p>
          <a:p>
            <a:endParaRPr lang="en-US" sz="2800" dirty="0"/>
          </a:p>
          <a:p>
            <a:pPr marL="285750" indent="-285750">
              <a:buFont typeface="Arial" panose="020B0604020202020204" pitchFamily="34" charset="0"/>
              <a:buChar char="•"/>
            </a:pPr>
            <a:r>
              <a:rPr lang="en-US" sz="2800" dirty="0"/>
              <a:t>How </a:t>
            </a:r>
            <a:r>
              <a:rPr lang="en-US" sz="2800" dirty="0" smtClean="0"/>
              <a:t>will extreme weather and climate change impact the </a:t>
            </a:r>
            <a:r>
              <a:rPr lang="en-US" sz="2800" dirty="0"/>
              <a:t>transportation system </a:t>
            </a:r>
            <a:r>
              <a:rPr lang="en-US" sz="2800" dirty="0" smtClean="0"/>
              <a:t>into </a:t>
            </a:r>
            <a:r>
              <a:rPr lang="en-US" sz="2800" dirty="0"/>
              <a:t>the future?</a:t>
            </a:r>
          </a:p>
          <a:p>
            <a:endParaRPr lang="en-US" sz="2800" dirty="0" smtClean="0"/>
          </a:p>
          <a:p>
            <a:pPr marL="285750" indent="-285750">
              <a:buFont typeface="Arial" panose="020B0604020202020204" pitchFamily="34" charset="0"/>
              <a:buChar char="•"/>
            </a:pPr>
            <a:r>
              <a:rPr lang="en-US" sz="2800" dirty="0" smtClean="0"/>
              <a:t>What </a:t>
            </a:r>
            <a:r>
              <a:rPr lang="en-US" sz="2800" dirty="0"/>
              <a:t>projects </a:t>
            </a:r>
            <a:r>
              <a:rPr lang="en-US" sz="2800" dirty="0" smtClean="0"/>
              <a:t>and investments </a:t>
            </a:r>
            <a:r>
              <a:rPr lang="en-US" sz="2800" dirty="0"/>
              <a:t>are </a:t>
            </a:r>
            <a:r>
              <a:rPr lang="en-US" sz="2800" dirty="0" smtClean="0"/>
              <a:t>needed?</a:t>
            </a:r>
            <a:endParaRPr lang="en-US" sz="2800" dirty="0"/>
          </a:p>
          <a:p>
            <a:pPr lvl="0"/>
            <a:endParaRPr lang="en-US" sz="2800" dirty="0" smtClean="0"/>
          </a:p>
          <a:p>
            <a:pPr marL="285750" indent="-285750">
              <a:buFont typeface="Arial" panose="020B0604020202020204" pitchFamily="34" charset="0"/>
              <a:buChar char="•"/>
            </a:pPr>
            <a:r>
              <a:rPr lang="en-US" sz="2800" dirty="0" smtClean="0"/>
              <a:t>How </a:t>
            </a:r>
            <a:r>
              <a:rPr lang="en-US" sz="2800" dirty="0"/>
              <a:t>do we select </a:t>
            </a:r>
            <a:r>
              <a:rPr lang="en-US" sz="2800" dirty="0" smtClean="0"/>
              <a:t>and prioritize programs</a:t>
            </a:r>
            <a:r>
              <a:rPr lang="en-US" sz="2800" dirty="0"/>
              <a:t>, investments, and projects?</a:t>
            </a:r>
          </a:p>
          <a:p>
            <a:endParaRPr lang="en-US" dirty="0" smtClean="0"/>
          </a:p>
          <a:p>
            <a:endParaRPr lang="en-US" dirty="0" smtClean="0"/>
          </a:p>
          <a:p>
            <a:endParaRPr lang="en-US" dirty="0"/>
          </a:p>
        </p:txBody>
      </p:sp>
      <p:pic>
        <p:nvPicPr>
          <p:cNvPr id="5" name="Picture 6" descr="C:\Users\hwye04n\Desktop\Green_Infrastructure_FHWA_Aug10\IMG_0378.JPG">
            <a:extLst>
              <a:ext uri="{FF2B5EF4-FFF2-40B4-BE49-F238E27FC236}">
                <a16:creationId xmlns:a16="http://schemas.microsoft.com/office/drawing/2014/main" id="{BDDE8D83-570E-47AC-A43D-4A2565601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1" y="1401762"/>
            <a:ext cx="55626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293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304800"/>
            <a:ext cx="10668000" cy="6400800"/>
          </a:xfrm>
          <a:prstGeom prst="rect">
            <a:avLst/>
          </a:prstGeom>
        </p:spPr>
      </p:pic>
      <p:sp>
        <p:nvSpPr>
          <p:cNvPr id="5" name="Rectangle 4"/>
          <p:cNvSpPr/>
          <p:nvPr/>
        </p:nvSpPr>
        <p:spPr>
          <a:xfrm>
            <a:off x="7010400" y="1066800"/>
            <a:ext cx="6096000" cy="1200329"/>
          </a:xfrm>
          <a:prstGeom prst="rect">
            <a:avLst/>
          </a:prstGeom>
        </p:spPr>
        <p:txBody>
          <a:bodyPr>
            <a:spAutoFit/>
          </a:bodyPr>
          <a:lstStyle/>
          <a:p>
            <a:r>
              <a:rPr lang="en-US" sz="2400" b="1" dirty="0">
                <a:solidFill>
                  <a:schemeClr val="bg1"/>
                </a:solidFill>
              </a:rPr>
              <a:t>Geoff Crook </a:t>
            </a:r>
          </a:p>
          <a:p>
            <a:r>
              <a:rPr lang="en-US" sz="2400" b="1" dirty="0">
                <a:solidFill>
                  <a:schemeClr val="bg1"/>
                </a:solidFill>
              </a:rPr>
              <a:t>ODOT Sustainability Program </a:t>
            </a:r>
          </a:p>
          <a:p>
            <a:r>
              <a:rPr lang="en-US" sz="2400" b="1" dirty="0">
                <a:solidFill>
                  <a:schemeClr val="bg1"/>
                </a:solidFill>
              </a:rPr>
              <a:t>503-986-3425</a:t>
            </a:r>
          </a:p>
        </p:txBody>
      </p:sp>
      <p:sp>
        <p:nvSpPr>
          <p:cNvPr id="6" name="TextBox 5"/>
          <p:cNvSpPr txBox="1"/>
          <p:nvPr/>
        </p:nvSpPr>
        <p:spPr>
          <a:xfrm>
            <a:off x="914400" y="304800"/>
            <a:ext cx="419100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Questions</a:t>
            </a:r>
            <a:r>
              <a:rPr lang="en-US" sz="2800" b="1" dirty="0" smtClean="0">
                <a:effectLst>
                  <a:outerShdw blurRad="38100" dist="38100" dir="2700000" algn="tl">
                    <a:srgbClr val="000000">
                      <a:alpha val="43137"/>
                    </a:srgbClr>
                  </a:outerShdw>
                </a:effectLst>
              </a:rPr>
              <a:t>? </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5139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Mitigation vs. Adaptation </a:t>
            </a:r>
          </a:p>
        </p:txBody>
      </p:sp>
      <p:sp>
        <p:nvSpPr>
          <p:cNvPr id="3" name="Text Placeholder 2"/>
          <p:cNvSpPr>
            <a:spLocks noGrp="1"/>
          </p:cNvSpPr>
          <p:nvPr>
            <p:ph type="body" sz="quarter" idx="10"/>
          </p:nvPr>
        </p:nvSpPr>
        <p:spPr/>
        <p:txBody>
          <a:bodyPr/>
          <a:lstStyle/>
          <a:p>
            <a:r>
              <a:rPr lang="en-US" dirty="0"/>
              <a:t>Statewide Transportation Strategy… to Climate Change Adaptation Strategy</a:t>
            </a:r>
          </a:p>
        </p:txBody>
      </p:sp>
      <p:sp>
        <p:nvSpPr>
          <p:cNvPr id="4" name="Oval 3"/>
          <p:cNvSpPr>
            <a:spLocks noChangeAspect="1"/>
          </p:cNvSpPr>
          <p:nvPr/>
        </p:nvSpPr>
        <p:spPr>
          <a:xfrm>
            <a:off x="2133600" y="1390650"/>
            <a:ext cx="1885950" cy="1885950"/>
          </a:xfrm>
          <a:prstGeom prst="ellipse">
            <a:avLst/>
          </a:prstGeom>
          <a:blipFill>
            <a:blip r:embed="rId3"/>
            <a:srcRect/>
            <a:stretch>
              <a:fillRect l="-505" t="2020" r="3788" b="2020"/>
            </a:stretch>
          </a:blip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a:spLocks noChangeAspect="1"/>
          </p:cNvSpPr>
          <p:nvPr/>
        </p:nvSpPr>
        <p:spPr>
          <a:xfrm>
            <a:off x="2133600" y="4191000"/>
            <a:ext cx="1885950" cy="1885950"/>
          </a:xfrm>
          <a:prstGeom prst="ellipse">
            <a:avLst/>
          </a:prstGeom>
          <a:blipFill>
            <a:blip r:embed="rId4"/>
            <a:srcRect/>
            <a:stretch>
              <a:fillRect l="14395" t="4167" r="505" b="-1893"/>
            </a:stretch>
          </a:blip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ight Arrow 5"/>
          <p:cNvSpPr/>
          <p:nvPr/>
        </p:nvSpPr>
        <p:spPr>
          <a:xfrm rot="5400000">
            <a:off x="2905125" y="3511550"/>
            <a:ext cx="342900" cy="419100"/>
          </a:xfrm>
          <a:prstGeom prs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053991386"/>
              </p:ext>
            </p:extLst>
          </p:nvPr>
        </p:nvGraphicFramePr>
        <p:xfrm>
          <a:off x="4191000" y="1219200"/>
          <a:ext cx="5943600" cy="518795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485900">
                  <a:extLst>
                    <a:ext uri="{9D8B030D-6E8A-4147-A177-3AD203B41FA5}">
                      <a16:colId xmlns:a16="http://schemas.microsoft.com/office/drawing/2014/main" val="20002"/>
                    </a:ext>
                  </a:extLst>
                </a:gridCol>
                <a:gridCol w="1485900">
                  <a:extLst>
                    <a:ext uri="{9D8B030D-6E8A-4147-A177-3AD203B41FA5}">
                      <a16:colId xmlns:a16="http://schemas.microsoft.com/office/drawing/2014/main" val="20003"/>
                    </a:ext>
                  </a:extLst>
                </a:gridCol>
              </a:tblGrid>
              <a:tr h="2593975">
                <a:tc>
                  <a:txBody>
                    <a:bodyPr/>
                    <a:lstStyle/>
                    <a:p>
                      <a:pPr algn="ctr"/>
                      <a:endParaRPr lang="en-US" b="0" dirty="0">
                        <a:solidFill>
                          <a:schemeClr val="tx1"/>
                        </a:solidFill>
                      </a:endParaRPr>
                    </a:p>
                    <a:p>
                      <a:pPr algn="ctr"/>
                      <a:endParaRPr lang="en-US" b="0" dirty="0">
                        <a:solidFill>
                          <a:schemeClr val="tx1"/>
                        </a:solidFill>
                      </a:endParaRPr>
                    </a:p>
                    <a:p>
                      <a:pPr algn="ctr"/>
                      <a:endParaRPr lang="en-US" b="0" dirty="0">
                        <a:solidFill>
                          <a:schemeClr val="tx1"/>
                        </a:solidFill>
                      </a:endParaRPr>
                    </a:p>
                    <a:p>
                      <a:pPr algn="ctr"/>
                      <a:r>
                        <a:rPr lang="en-US" b="0" dirty="0">
                          <a:solidFill>
                            <a:schemeClr val="tx1"/>
                          </a:solidFill>
                        </a:rPr>
                        <a:t>Mitigation</a:t>
                      </a:r>
                    </a:p>
                  </a:txBody>
                  <a:tcPr>
                    <a:solidFill>
                      <a:schemeClr val="accent3">
                        <a:lumMod val="40000"/>
                        <a:lumOff val="60000"/>
                      </a:schemeClr>
                    </a:solidFill>
                  </a:tcPr>
                </a:tc>
                <a:tc>
                  <a:txBody>
                    <a:bodyPr/>
                    <a:lstStyle/>
                    <a:p>
                      <a:pPr algn="ctr"/>
                      <a:endParaRPr lang="en-US" b="0" dirty="0">
                        <a:solidFill>
                          <a:schemeClr val="tx1"/>
                        </a:solidFill>
                      </a:endParaRPr>
                    </a:p>
                    <a:p>
                      <a:pPr algn="ctr"/>
                      <a:endParaRPr lang="en-US" b="0" dirty="0">
                        <a:solidFill>
                          <a:schemeClr val="tx1"/>
                        </a:solidFill>
                      </a:endParaRPr>
                    </a:p>
                    <a:p>
                      <a:pPr algn="ctr"/>
                      <a:endParaRPr lang="en-US" b="0" dirty="0">
                        <a:solidFill>
                          <a:schemeClr val="tx1"/>
                        </a:solidFill>
                      </a:endParaRPr>
                    </a:p>
                    <a:p>
                      <a:pPr algn="ctr"/>
                      <a:r>
                        <a:rPr lang="en-US" b="0" dirty="0">
                          <a:solidFill>
                            <a:schemeClr val="tx1"/>
                          </a:solidFill>
                        </a:rPr>
                        <a:t>Comprehensive (Everyone</a:t>
                      </a:r>
                      <a:r>
                        <a:rPr lang="en-US" b="0" baseline="0" dirty="0">
                          <a:solidFill>
                            <a:schemeClr val="tx1"/>
                          </a:solidFill>
                        </a:rPr>
                        <a:t>)</a:t>
                      </a:r>
                      <a:endParaRPr lang="en-US" b="0" dirty="0">
                        <a:solidFill>
                          <a:schemeClr val="tx1"/>
                        </a:solidFill>
                      </a:endParaRPr>
                    </a:p>
                  </a:txBody>
                  <a:tcPr>
                    <a:solidFill>
                      <a:schemeClr val="accent3">
                        <a:lumMod val="40000"/>
                        <a:lumOff val="60000"/>
                      </a:schemeClr>
                    </a:solidFill>
                  </a:tcPr>
                </a:tc>
                <a:tc>
                  <a:txBody>
                    <a:bodyPr/>
                    <a:lstStyle/>
                    <a:p>
                      <a:pPr algn="ctr"/>
                      <a:endParaRPr lang="en-US" b="0" dirty="0">
                        <a:solidFill>
                          <a:schemeClr val="tx1"/>
                        </a:solidFill>
                      </a:endParaRPr>
                    </a:p>
                    <a:p>
                      <a:pPr algn="ctr"/>
                      <a:endParaRPr lang="en-US" b="0" dirty="0">
                        <a:solidFill>
                          <a:schemeClr val="tx1"/>
                        </a:solidFill>
                      </a:endParaRPr>
                    </a:p>
                    <a:p>
                      <a:pPr algn="ctr"/>
                      <a:endParaRPr lang="en-US" b="0" dirty="0">
                        <a:solidFill>
                          <a:schemeClr val="tx1"/>
                        </a:solidFill>
                      </a:endParaRPr>
                    </a:p>
                    <a:p>
                      <a:pPr algn="ctr"/>
                      <a:r>
                        <a:rPr lang="en-US" b="0" dirty="0">
                          <a:solidFill>
                            <a:schemeClr val="tx1"/>
                          </a:solidFill>
                        </a:rPr>
                        <a:t>Publically</a:t>
                      </a:r>
                      <a:r>
                        <a:rPr lang="en-US" b="0" baseline="0" dirty="0">
                          <a:solidFill>
                            <a:schemeClr val="tx1"/>
                          </a:solidFill>
                        </a:rPr>
                        <a:t> vetted</a:t>
                      </a:r>
                      <a:endParaRPr lang="en-US" b="0" dirty="0">
                        <a:solidFill>
                          <a:schemeClr val="tx1"/>
                        </a:solidFill>
                      </a:endParaRPr>
                    </a:p>
                  </a:txBody>
                  <a:tcPr>
                    <a:solidFill>
                      <a:schemeClr val="accent3">
                        <a:lumMod val="40000"/>
                        <a:lumOff val="60000"/>
                      </a:schemeClr>
                    </a:solidFill>
                  </a:tcPr>
                </a:tc>
                <a:tc>
                  <a:txBody>
                    <a:bodyPr/>
                    <a:lstStyle/>
                    <a:p>
                      <a:pPr algn="ctr"/>
                      <a:endParaRPr lang="en-US" b="0" dirty="0">
                        <a:solidFill>
                          <a:schemeClr val="tx1"/>
                        </a:solidFill>
                      </a:endParaRPr>
                    </a:p>
                    <a:p>
                      <a:pPr algn="ctr"/>
                      <a:endParaRPr lang="en-US" b="0" dirty="0">
                        <a:solidFill>
                          <a:schemeClr val="tx1"/>
                        </a:solidFill>
                      </a:endParaRPr>
                    </a:p>
                    <a:p>
                      <a:pPr algn="ctr"/>
                      <a:endParaRPr lang="en-US" b="0" dirty="0">
                        <a:solidFill>
                          <a:schemeClr val="tx1"/>
                        </a:solidFill>
                      </a:endParaRPr>
                    </a:p>
                    <a:p>
                      <a:pPr algn="ctr"/>
                      <a:r>
                        <a:rPr lang="en-US" b="0" dirty="0">
                          <a:solidFill>
                            <a:schemeClr val="tx1"/>
                          </a:solidFill>
                        </a:rPr>
                        <a:t>Complete Assessment</a:t>
                      </a:r>
                    </a:p>
                  </a:txBody>
                  <a:tcPr>
                    <a:solidFill>
                      <a:schemeClr val="accent3">
                        <a:lumMod val="40000"/>
                        <a:lumOff val="60000"/>
                      </a:schemeClr>
                    </a:solidFill>
                  </a:tcPr>
                </a:tc>
                <a:extLst>
                  <a:ext uri="{0D108BD9-81ED-4DB2-BD59-A6C34878D82A}">
                    <a16:rowId xmlns:a16="http://schemas.microsoft.com/office/drawing/2014/main" val="10000"/>
                  </a:ext>
                </a:extLst>
              </a:tr>
              <a:tr h="2593975">
                <a:tc>
                  <a:txBody>
                    <a:bodyPr/>
                    <a:lstStyle/>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Adaptation</a:t>
                      </a:r>
                    </a:p>
                  </a:txBody>
                  <a:tcPr>
                    <a:solidFill>
                      <a:schemeClr val="accent1">
                        <a:lumMod val="60000"/>
                        <a:lumOff val="40000"/>
                      </a:schemeClr>
                    </a:solidFill>
                  </a:tcPr>
                </a:tc>
                <a:tc>
                  <a:txBody>
                    <a:bodyPr/>
                    <a:lstStyle/>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Inward Facing (ODOT only)</a:t>
                      </a:r>
                    </a:p>
                  </a:txBody>
                  <a:tcPr>
                    <a:solidFill>
                      <a:schemeClr val="accent1">
                        <a:lumMod val="60000"/>
                        <a:lumOff val="40000"/>
                      </a:schemeClr>
                    </a:solidFill>
                  </a:tcPr>
                </a:tc>
                <a:tc>
                  <a:txBody>
                    <a:bodyPr/>
                    <a:lstStyle/>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Internally developed</a:t>
                      </a:r>
                    </a:p>
                  </a:txBody>
                  <a:tcPr>
                    <a:solidFill>
                      <a:schemeClr val="accent1">
                        <a:lumMod val="60000"/>
                        <a:lumOff val="40000"/>
                      </a:schemeClr>
                    </a:solidFill>
                  </a:tcPr>
                </a:tc>
                <a:tc>
                  <a:txBody>
                    <a:bodyPr/>
                    <a:lstStyle/>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Preliminary Assessment</a:t>
                      </a:r>
                    </a:p>
                  </a:txBody>
                  <a:tcPr>
                    <a:solidFill>
                      <a:schemeClr val="accent1">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52868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X:\Adaptation_Pilot\Site Photos\2013-09-18 AdaptSites 9.17.13\Silver Point AdaptSites 9.17.13 070.JPG">
            <a:extLst>
              <a:ext uri="{FF2B5EF4-FFF2-40B4-BE49-F238E27FC236}">
                <a16:creationId xmlns:a16="http://schemas.microsoft.com/office/drawing/2014/main" id="{BE95BBE5-39C4-4877-90FB-27982383BAF0}"/>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t="15855" b="15855"/>
          <a:stretch>
            <a:fillRect/>
          </a:stretch>
        </p:blipFill>
        <p:spPr>
          <a:xfrm>
            <a:off x="0" y="1512490"/>
            <a:ext cx="12192000" cy="5345510"/>
          </a:xfrm>
        </p:spPr>
      </p:pic>
      <p:sp>
        <p:nvSpPr>
          <p:cNvPr id="9218" name="Slide Number Placeholder 2">
            <a:extLst>
              <a:ext uri="{FF2B5EF4-FFF2-40B4-BE49-F238E27FC236}">
                <a16:creationId xmlns:a16="http://schemas.microsoft.com/office/drawing/2014/main" id="{41DE95C8-17C2-4475-BA40-20A175BB39CF}"/>
              </a:ext>
            </a:extLst>
          </p:cNvPr>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spcBef>
                <a:spcPct val="20000"/>
              </a:spcBef>
              <a:buChar char="•"/>
              <a:defRPr sz="2800">
                <a:solidFill>
                  <a:schemeClr val="tx1"/>
                </a:solidFill>
                <a:latin typeface="Trebuchet MS" panose="020B0603020202020204" pitchFamily="34" charset="0"/>
              </a:defRPr>
            </a:lvl1pPr>
            <a:lvl2pPr marL="742950" indent="-285750" defTabSz="455613">
              <a:spcBef>
                <a:spcPct val="20000"/>
              </a:spcBef>
              <a:buChar char="–"/>
              <a:defRPr sz="2400">
                <a:solidFill>
                  <a:schemeClr val="tx1"/>
                </a:solidFill>
                <a:latin typeface="Trebuchet MS" panose="020B0603020202020204" pitchFamily="34" charset="0"/>
              </a:defRPr>
            </a:lvl2pPr>
            <a:lvl3pPr marL="1143000" indent="-228600" defTabSz="455613">
              <a:spcBef>
                <a:spcPct val="20000"/>
              </a:spcBef>
              <a:buChar char="•"/>
              <a:defRPr sz="2400">
                <a:solidFill>
                  <a:schemeClr val="tx1"/>
                </a:solidFill>
                <a:latin typeface="Trebuchet MS" panose="020B0603020202020204" pitchFamily="34" charset="0"/>
              </a:defRPr>
            </a:lvl3pPr>
            <a:lvl4pPr marL="1600200" indent="-228600" defTabSz="455613">
              <a:spcBef>
                <a:spcPct val="20000"/>
              </a:spcBef>
              <a:buChar char="–"/>
              <a:defRPr>
                <a:solidFill>
                  <a:schemeClr val="tx1"/>
                </a:solidFill>
                <a:latin typeface="Trebuchet MS" panose="020B0603020202020204" pitchFamily="34" charset="0"/>
              </a:defRPr>
            </a:lvl4pPr>
            <a:lvl5pPr marL="2057400" indent="-228600" defTabSz="455613">
              <a:spcBef>
                <a:spcPct val="20000"/>
              </a:spcBef>
              <a:buChar char="»"/>
              <a:defRPr>
                <a:solidFill>
                  <a:schemeClr val="tx1"/>
                </a:solidFill>
                <a:latin typeface="Trebuchet MS" panose="020B0603020202020204" pitchFamily="34" charset="0"/>
              </a:defRPr>
            </a:lvl5pPr>
            <a:lvl6pPr marL="2514600" indent="-228600" defTabSz="455613"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defTabSz="455613"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defTabSz="455613"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defTabSz="455613" eaLnBrk="0" fontAlgn="base" hangingPunct="0">
              <a:spcBef>
                <a:spcPct val="20000"/>
              </a:spcBef>
              <a:spcAft>
                <a:spcPct val="0"/>
              </a:spcAft>
              <a:buChar char="»"/>
              <a:defRPr>
                <a:solidFill>
                  <a:schemeClr val="tx1"/>
                </a:solidFill>
                <a:latin typeface="Trebuchet MS" panose="020B0603020202020204" pitchFamily="34" charset="0"/>
              </a:defRPr>
            </a:lvl9pPr>
          </a:lstStyle>
          <a:p>
            <a:pPr>
              <a:spcBef>
                <a:spcPct val="0"/>
              </a:spcBef>
              <a:buFontTx/>
              <a:buNone/>
            </a:pPr>
            <a:fld id="{87624697-CBD7-4701-9427-3D38CF9A23D0}" type="slidenum">
              <a:rPr lang="en-US" altLang="en-US" sz="2000">
                <a:solidFill>
                  <a:srgbClr val="898989"/>
                </a:solidFill>
                <a:latin typeface="Arial" panose="020B0604020202020204" pitchFamily="34" charset="0"/>
              </a:rPr>
              <a:pPr>
                <a:spcBef>
                  <a:spcPct val="0"/>
                </a:spcBef>
                <a:buFontTx/>
                <a:buNone/>
              </a:pPr>
              <a:t>3</a:t>
            </a:fld>
            <a:endParaRPr lang="en-US" altLang="en-US" sz="2000">
              <a:solidFill>
                <a:srgbClr val="898989"/>
              </a:solidFill>
              <a:latin typeface="Arial" panose="020B0604020202020204" pitchFamily="34" charset="0"/>
            </a:endParaRPr>
          </a:p>
        </p:txBody>
      </p:sp>
      <p:sp>
        <p:nvSpPr>
          <p:cNvPr id="4" name="Title 3">
            <a:extLst>
              <a:ext uri="{FF2B5EF4-FFF2-40B4-BE49-F238E27FC236}">
                <a16:creationId xmlns:a16="http://schemas.microsoft.com/office/drawing/2014/main" id="{EDB42C4F-8215-4ECE-9975-05B9ECE7D6CA}"/>
              </a:ext>
            </a:extLst>
          </p:cNvPr>
          <p:cNvSpPr>
            <a:spLocks noGrp="1"/>
          </p:cNvSpPr>
          <p:nvPr>
            <p:ph type="title"/>
          </p:nvPr>
        </p:nvSpPr>
        <p:spPr>
          <a:xfrm>
            <a:off x="1524965" y="327818"/>
            <a:ext cx="8229600" cy="563563"/>
          </a:xfrm>
        </p:spPr>
        <p:txBody>
          <a:bodyPr/>
          <a:lstStyle/>
          <a:p>
            <a:pPr>
              <a:defRPr/>
            </a:pPr>
            <a:r>
              <a:rPr lang="en-US" sz="3200" dirty="0">
                <a:effectLst>
                  <a:outerShdw blurRad="38100" dist="38100" dir="2700000" algn="tl">
                    <a:srgbClr val="000000">
                      <a:alpha val="43137"/>
                    </a:srgbClr>
                  </a:outerShdw>
                </a:effectLst>
              </a:rPr>
              <a:t>Adaptation</a:t>
            </a:r>
          </a:p>
        </p:txBody>
      </p:sp>
      <p:sp>
        <p:nvSpPr>
          <p:cNvPr id="9220" name="Text Placeholder 4">
            <a:extLst>
              <a:ext uri="{FF2B5EF4-FFF2-40B4-BE49-F238E27FC236}">
                <a16:creationId xmlns:a16="http://schemas.microsoft.com/office/drawing/2014/main" id="{6F91D2C0-394F-4859-80C0-FE982E78717B}"/>
              </a:ext>
            </a:extLst>
          </p:cNvPr>
          <p:cNvSpPr>
            <a:spLocks noGrp="1" noChangeArrowheads="1"/>
          </p:cNvSpPr>
          <p:nvPr>
            <p:ph type="body" sz="quarter" idx="16"/>
          </p:nvPr>
        </p:nvSpPr>
        <p:spPr>
          <a:xfrm>
            <a:off x="1930400" y="1055290"/>
            <a:ext cx="8229600" cy="457200"/>
          </a:xfrm>
        </p:spPr>
        <p:txBody>
          <a:bodyPr/>
          <a:lstStyle/>
          <a:p>
            <a:r>
              <a:rPr lang="en-US" altLang="en-US" b="1" dirty="0"/>
              <a:t>Actions to reduce the vulnerability </a:t>
            </a:r>
            <a:r>
              <a:rPr lang="en-US" altLang="en-US" dirty="0"/>
              <a:t>of</a:t>
            </a:r>
            <a:r>
              <a:rPr lang="en-US" altLang="en-US" b="1" dirty="0"/>
              <a:t> </a:t>
            </a:r>
            <a:r>
              <a:rPr lang="en-US" altLang="en-US" dirty="0"/>
              <a:t>natural and human systems or to increase system resiliency in light of expected climate change or extreme weather events.  </a:t>
            </a:r>
          </a:p>
          <a:p>
            <a:pPr marL="1828800" lvl="4" indent="0">
              <a:buNone/>
            </a:pPr>
            <a:r>
              <a:rPr lang="en-US" altLang="en-US" dirty="0"/>
              <a:t>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D3CF2-1364-4349-AE5C-8C220582A53C}"/>
              </a:ext>
            </a:extLst>
          </p:cNvPr>
          <p:cNvSpPr>
            <a:spLocks noGrp="1"/>
          </p:cNvSpPr>
          <p:nvPr>
            <p:ph type="title"/>
          </p:nvPr>
        </p:nvSpPr>
        <p:spPr>
          <a:xfrm>
            <a:off x="508000" y="330032"/>
            <a:ext cx="8229600" cy="563563"/>
          </a:xfrm>
        </p:spPr>
        <p:txBody>
          <a:bodyPr>
            <a:noAutofit/>
          </a:bodyPr>
          <a:lstStyle/>
          <a:p>
            <a:pPr>
              <a:defRPr/>
            </a:pPr>
            <a:r>
              <a:rPr lang="en-US" sz="3200" dirty="0">
                <a:effectLst>
                  <a:outerShdw blurRad="38100" dist="38100" dir="2700000" algn="tl">
                    <a:srgbClr val="000000">
                      <a:alpha val="43137"/>
                    </a:srgbClr>
                  </a:outerShdw>
                </a:effectLst>
                <a:cs typeface="Arial" panose="020B0604020202020204" pitchFamily="34" charset="0"/>
              </a:rPr>
              <a:t>Impacts on Transportation</a:t>
            </a:r>
          </a:p>
        </p:txBody>
      </p:sp>
      <p:sp>
        <p:nvSpPr>
          <p:cNvPr id="11267" name="Slide Number Placeholder 8">
            <a:extLst>
              <a:ext uri="{FF2B5EF4-FFF2-40B4-BE49-F238E27FC236}">
                <a16:creationId xmlns:a16="http://schemas.microsoft.com/office/drawing/2014/main" id="{3A0E995C-DA80-4ACA-B6E1-ACCDEAEA7EE4}"/>
              </a:ext>
            </a:extLst>
          </p:cNvPr>
          <p:cNvSpPr>
            <a:spLocks noGrp="1" noChangeArrowheads="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spcBef>
                <a:spcPct val="0"/>
              </a:spcBef>
              <a:buFontTx/>
              <a:buNone/>
            </a:pPr>
            <a:fld id="{1A7A0C43-F8A3-477F-8BFB-EFABF0C8E571}" type="slidenum">
              <a:rPr lang="en-US" altLang="en-US" sz="1200">
                <a:solidFill>
                  <a:srgbClr val="898989"/>
                </a:solidFill>
                <a:latin typeface="Arial" panose="020B0604020202020204" pitchFamily="34" charset="0"/>
              </a:rPr>
              <a:pPr>
                <a:spcBef>
                  <a:spcPct val="0"/>
                </a:spcBef>
                <a:buFontTx/>
                <a:buNone/>
              </a:pPr>
              <a:t>4</a:t>
            </a:fld>
            <a:endParaRPr lang="en-US" altLang="en-US" sz="1200">
              <a:solidFill>
                <a:srgbClr val="898989"/>
              </a:solidFill>
              <a:latin typeface="Arial" panose="020B0604020202020204" pitchFamily="34" charset="0"/>
            </a:endParaRPr>
          </a:p>
        </p:txBody>
      </p:sp>
      <p:pic>
        <p:nvPicPr>
          <p:cNvPr id="11268" name="yui_3_7_3_3_1366387198410_296" descr="http://farm8.staticflickr.com/7027/6728247427_6ff8315e42_z.jpg">
            <a:extLst>
              <a:ext uri="{FF2B5EF4-FFF2-40B4-BE49-F238E27FC236}">
                <a16:creationId xmlns:a16="http://schemas.microsoft.com/office/drawing/2014/main" id="{9C80CA99-2211-4746-BC9E-4ACF27BBBC0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267200" y="995155"/>
            <a:ext cx="3429000"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1269" name="Content Placeholder 2">
            <a:extLst>
              <a:ext uri="{FF2B5EF4-FFF2-40B4-BE49-F238E27FC236}">
                <a16:creationId xmlns:a16="http://schemas.microsoft.com/office/drawing/2014/main" id="{362A8EDA-5800-4E97-9163-5FF7A87CE4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75138" y="3774724"/>
            <a:ext cx="3421062"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C:\Users\hwye04n\AppData\Local\Microsoft\Windows\Temporary Internet Files\Content.Outlook\74ZMKPUX\Nehalem flood (2).jpg">
            <a:extLst>
              <a:ext uri="{FF2B5EF4-FFF2-40B4-BE49-F238E27FC236}">
                <a16:creationId xmlns:a16="http://schemas.microsoft.com/office/drawing/2014/main" id="{B7DA5963-56EB-40A7-94F8-C2EE31331D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001714"/>
            <a:ext cx="3657600"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5" descr="X:\Adaptation_Pilot\Document Production\Photos\BevBeach erosion.jpg">
            <a:extLst>
              <a:ext uri="{FF2B5EF4-FFF2-40B4-BE49-F238E27FC236}">
                <a16:creationId xmlns:a16="http://schemas.microsoft.com/office/drawing/2014/main" id="{CDB2BAB9-E310-4DF4-AAF9-4AD2078A6B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752602"/>
            <a:ext cx="3733800"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162800" y="487025"/>
            <a:ext cx="4736432" cy="6370975"/>
          </a:xfrm>
          <a:prstGeom prst="rect">
            <a:avLst/>
          </a:prstGeom>
          <a:noFill/>
        </p:spPr>
        <p:txBody>
          <a:bodyPr wrap="square" rtlCol="0">
            <a:spAutoFit/>
          </a:bodyPr>
          <a:lstStyle/>
          <a:p>
            <a:pPr lvl="2"/>
            <a:endParaRPr lang="en-US" dirty="0" smtClean="0"/>
          </a:p>
          <a:p>
            <a:pPr lvl="2"/>
            <a:endParaRPr lang="en-US" dirty="0"/>
          </a:p>
          <a:p>
            <a:pPr marL="1371600" lvl="2" indent="-457200">
              <a:buFont typeface="Arial" panose="020B0604020202020204" pitchFamily="34" charset="0"/>
              <a:buChar char="•"/>
            </a:pPr>
            <a:r>
              <a:rPr lang="en-US" sz="2800" dirty="0" smtClean="0"/>
              <a:t>Extreme temperatures, drought, wildfires  </a:t>
            </a:r>
          </a:p>
          <a:p>
            <a:pPr lvl="2"/>
            <a:endParaRPr lang="en-US" sz="2800" dirty="0" smtClean="0"/>
          </a:p>
          <a:p>
            <a:pPr marL="1371600" lvl="2" indent="-457200">
              <a:buFont typeface="Arial" panose="020B0604020202020204" pitchFamily="34" charset="0"/>
              <a:buChar char="•"/>
            </a:pPr>
            <a:r>
              <a:rPr lang="en-US" sz="2800" dirty="0" smtClean="0"/>
              <a:t>Coastal storm surge, sea level rise, bluff erosion</a:t>
            </a:r>
          </a:p>
          <a:p>
            <a:pPr lvl="2"/>
            <a:endParaRPr lang="en-US" sz="2800" dirty="0"/>
          </a:p>
          <a:p>
            <a:pPr marL="1371600" lvl="2" indent="-457200">
              <a:buFont typeface="Arial" panose="020B0604020202020204" pitchFamily="34" charset="0"/>
              <a:buChar char="•"/>
            </a:pPr>
            <a:r>
              <a:rPr lang="en-US" sz="2800" dirty="0" smtClean="0"/>
              <a:t>Increased frequency and magnitude </a:t>
            </a:r>
            <a:r>
              <a:rPr lang="en-US" sz="2800" dirty="0"/>
              <a:t>of </a:t>
            </a:r>
            <a:r>
              <a:rPr lang="en-US" sz="2800" dirty="0" smtClean="0"/>
              <a:t>extreme storms, flooding, landslides</a:t>
            </a:r>
            <a:endParaRPr lang="en-US" sz="2800" dirty="0"/>
          </a:p>
          <a:p>
            <a:pPr lvl="2"/>
            <a:endParaRPr lang="en-US" dirty="0" smtClean="0"/>
          </a:p>
          <a:p>
            <a:endParaRPr lang="en-US"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D73E1F-7F9A-48F1-8929-3EFCD7C16E33}"/>
              </a:ext>
            </a:extLst>
          </p:cNvPr>
          <p:cNvSpPr>
            <a:spLocks noGrp="1"/>
          </p:cNvSpPr>
          <p:nvPr>
            <p:ph type="title"/>
          </p:nvPr>
        </p:nvSpPr>
        <p:spPr>
          <a:xfrm>
            <a:off x="1962150" y="579438"/>
            <a:ext cx="8229600" cy="563562"/>
          </a:xfrm>
        </p:spPr>
        <p:txBody>
          <a:bodyPr>
            <a:noAutofit/>
          </a:bodyPr>
          <a:lstStyle/>
          <a:p>
            <a:pPr>
              <a:defRPr/>
            </a:pPr>
            <a:r>
              <a:rPr lang="en-US" sz="3200" dirty="0">
                <a:effectLst>
                  <a:outerShdw blurRad="38100" dist="38100" dir="2700000" algn="tl">
                    <a:srgbClr val="000000">
                      <a:alpha val="43137"/>
                    </a:srgbClr>
                  </a:outerShdw>
                </a:effectLst>
              </a:rPr>
              <a:t>Benefits</a:t>
            </a:r>
          </a:p>
        </p:txBody>
      </p:sp>
      <p:sp>
        <p:nvSpPr>
          <p:cNvPr id="13315" name="Text Placeholder 4">
            <a:extLst>
              <a:ext uri="{FF2B5EF4-FFF2-40B4-BE49-F238E27FC236}">
                <a16:creationId xmlns:a16="http://schemas.microsoft.com/office/drawing/2014/main" id="{61D58CCD-791F-4F34-9E6D-066F4853DF50}"/>
              </a:ext>
            </a:extLst>
          </p:cNvPr>
          <p:cNvSpPr>
            <a:spLocks noGrp="1" noChangeArrowheads="1"/>
          </p:cNvSpPr>
          <p:nvPr>
            <p:ph type="body" sz="quarter" idx="10"/>
          </p:nvPr>
        </p:nvSpPr>
        <p:spPr>
          <a:xfrm>
            <a:off x="1962150" y="1066800"/>
            <a:ext cx="8229600" cy="457200"/>
          </a:xfrm>
        </p:spPr>
        <p:txBody>
          <a:bodyPr/>
          <a:lstStyle/>
          <a:p>
            <a:r>
              <a:rPr lang="en-US" altLang="en-US"/>
              <a:t>Proactive strategies that support ODOT’s mission</a:t>
            </a:r>
          </a:p>
          <a:p>
            <a:endParaRPr lang="en-US" altLang="en-US"/>
          </a:p>
        </p:txBody>
      </p:sp>
      <p:sp>
        <p:nvSpPr>
          <p:cNvPr id="13316" name="Text Placeholder 5">
            <a:extLst>
              <a:ext uri="{FF2B5EF4-FFF2-40B4-BE49-F238E27FC236}">
                <a16:creationId xmlns:a16="http://schemas.microsoft.com/office/drawing/2014/main" id="{987FC747-45E0-4061-9326-36B76625AF82}"/>
              </a:ext>
            </a:extLst>
          </p:cNvPr>
          <p:cNvSpPr>
            <a:spLocks noGrp="1" noChangeArrowheads="1"/>
          </p:cNvSpPr>
          <p:nvPr>
            <p:ph type="body" sz="quarter" idx="15"/>
          </p:nvPr>
        </p:nvSpPr>
        <p:spPr>
          <a:xfrm>
            <a:off x="1812925" y="4871013"/>
            <a:ext cx="2514600" cy="1752600"/>
          </a:xfrm>
        </p:spPr>
        <p:txBody>
          <a:bodyPr>
            <a:normAutofit/>
          </a:bodyPr>
          <a:lstStyle/>
          <a:p>
            <a:pPr algn="ctr"/>
            <a:r>
              <a:rPr lang="en-US" altLang="en-US" sz="2800" dirty="0"/>
              <a:t>Considers future hazards and risks</a:t>
            </a:r>
          </a:p>
          <a:p>
            <a:pPr algn="ctr"/>
            <a:endParaRPr lang="en-US" altLang="en-US" sz="2800" dirty="0"/>
          </a:p>
        </p:txBody>
      </p:sp>
      <p:sp>
        <p:nvSpPr>
          <p:cNvPr id="13317" name="Text Placeholder 6">
            <a:extLst>
              <a:ext uri="{FF2B5EF4-FFF2-40B4-BE49-F238E27FC236}">
                <a16:creationId xmlns:a16="http://schemas.microsoft.com/office/drawing/2014/main" id="{29A4B281-69B8-4999-8D32-E9D58CF82615}"/>
              </a:ext>
            </a:extLst>
          </p:cNvPr>
          <p:cNvSpPr>
            <a:spLocks noGrp="1" noChangeArrowheads="1"/>
          </p:cNvSpPr>
          <p:nvPr>
            <p:ph type="body" sz="quarter" idx="16"/>
          </p:nvPr>
        </p:nvSpPr>
        <p:spPr>
          <a:xfrm>
            <a:off x="4953000" y="4809462"/>
            <a:ext cx="2514600" cy="1752600"/>
          </a:xfrm>
        </p:spPr>
        <p:txBody>
          <a:bodyPr>
            <a:noAutofit/>
          </a:bodyPr>
          <a:lstStyle/>
          <a:p>
            <a:pPr algn="ctr"/>
            <a:r>
              <a:rPr lang="en-US" altLang="en-US" sz="2800" dirty="0"/>
              <a:t>Lower maintenance and operations costs</a:t>
            </a:r>
          </a:p>
          <a:p>
            <a:pPr algn="ctr"/>
            <a:endParaRPr lang="en-US" altLang="en-US" sz="2800" dirty="0"/>
          </a:p>
        </p:txBody>
      </p:sp>
      <p:sp>
        <p:nvSpPr>
          <p:cNvPr id="13318" name="Text Placeholder 7">
            <a:extLst>
              <a:ext uri="{FF2B5EF4-FFF2-40B4-BE49-F238E27FC236}">
                <a16:creationId xmlns:a16="http://schemas.microsoft.com/office/drawing/2014/main" id="{6A92C7DC-F49B-4A54-953F-197DC98EEF17}"/>
              </a:ext>
            </a:extLst>
          </p:cNvPr>
          <p:cNvSpPr>
            <a:spLocks noGrp="1" noChangeArrowheads="1"/>
          </p:cNvSpPr>
          <p:nvPr>
            <p:ph type="body" sz="quarter" idx="17"/>
          </p:nvPr>
        </p:nvSpPr>
        <p:spPr>
          <a:xfrm>
            <a:off x="7960489" y="4871013"/>
            <a:ext cx="2844799" cy="1752600"/>
          </a:xfrm>
        </p:spPr>
        <p:txBody>
          <a:bodyPr>
            <a:normAutofit/>
          </a:bodyPr>
          <a:lstStyle/>
          <a:p>
            <a:pPr algn="ctr"/>
            <a:r>
              <a:rPr lang="en-US" altLang="en-US" sz="2800" dirty="0"/>
              <a:t>Informs investment decisions</a:t>
            </a:r>
          </a:p>
          <a:p>
            <a:pPr algn="ctr"/>
            <a:endParaRPr lang="en-US" altLang="en-US" sz="2800" dirty="0"/>
          </a:p>
        </p:txBody>
      </p:sp>
      <p:sp>
        <p:nvSpPr>
          <p:cNvPr id="13319" name="Slide Number Placeholder 8">
            <a:extLst>
              <a:ext uri="{FF2B5EF4-FFF2-40B4-BE49-F238E27FC236}">
                <a16:creationId xmlns:a16="http://schemas.microsoft.com/office/drawing/2014/main" id="{27AA0113-69E2-4A4B-9A64-2A139A8B6634}"/>
              </a:ext>
            </a:extLst>
          </p:cNvPr>
          <p:cNvSpPr>
            <a:spLocks noGrp="1" noChangeArrowheads="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spcBef>
                <a:spcPct val="0"/>
              </a:spcBef>
              <a:buFontTx/>
              <a:buNone/>
            </a:pPr>
            <a:fld id="{3EDD9BCE-E4FD-4A72-89A1-6E4B1773D33A}" type="slidenum">
              <a:rPr lang="en-US" altLang="en-US" sz="1200">
                <a:solidFill>
                  <a:srgbClr val="898989"/>
                </a:solidFill>
                <a:latin typeface="Arial" panose="020B0604020202020204" pitchFamily="34" charset="0"/>
              </a:rPr>
              <a:pPr>
                <a:spcBef>
                  <a:spcPct val="0"/>
                </a:spcBef>
                <a:buFontTx/>
                <a:buNone/>
              </a:pPr>
              <a:t>5</a:t>
            </a:fld>
            <a:endParaRPr lang="en-US" altLang="en-US" sz="1200">
              <a:solidFill>
                <a:srgbClr val="898989"/>
              </a:solidFill>
              <a:latin typeface="Arial" panose="020B0604020202020204" pitchFamily="34" charset="0"/>
            </a:endParaRPr>
          </a:p>
        </p:txBody>
      </p:sp>
      <p:pic>
        <p:nvPicPr>
          <p:cNvPr id="13320" name="Picture 3">
            <a:extLst>
              <a:ext uri="{FF2B5EF4-FFF2-40B4-BE49-F238E27FC236}">
                <a16:creationId xmlns:a16="http://schemas.microsoft.com/office/drawing/2014/main" id="{7EFFB68E-114B-48EF-AACA-8779AB045955}"/>
              </a:ext>
            </a:extLst>
          </p:cNvPr>
          <p:cNvPicPr>
            <a:picLocks noGrp="1" noChangeAspect="1" noChangeArrowheads="1"/>
          </p:cNvPicPr>
          <p:nvPr>
            <p:ph type="pic" sz="quarter" idx="19"/>
          </p:nvPr>
        </p:nvPicPr>
        <p:blipFill>
          <a:blip r:embed="rId3">
            <a:extLst>
              <a:ext uri="{28A0092B-C50C-407E-A947-70E740481C1C}">
                <a14:useLocalDpi xmlns:a14="http://schemas.microsoft.com/office/drawing/2010/main" val="0"/>
              </a:ext>
            </a:extLst>
          </a:blip>
          <a:srcRect l="11848" r="11848"/>
          <a:stretch>
            <a:fillRect/>
          </a:stretch>
        </p:blipFill>
        <p:spPr>
          <a:xfrm>
            <a:off x="4648200" y="1981199"/>
            <a:ext cx="3124200" cy="2666999"/>
          </a:xfrm>
        </p:spPr>
      </p:pic>
      <p:pic>
        <p:nvPicPr>
          <p:cNvPr id="13321" name="Picture 5">
            <a:extLst>
              <a:ext uri="{FF2B5EF4-FFF2-40B4-BE49-F238E27FC236}">
                <a16:creationId xmlns:a16="http://schemas.microsoft.com/office/drawing/2014/main" id="{8BD9B62F-4109-4C2F-9DBE-560327CA1148}"/>
              </a:ext>
            </a:extLst>
          </p:cNvPr>
          <p:cNvPicPr>
            <a:picLocks noGrp="1" noChangeAspect="1" noChangeArrowheads="1"/>
          </p:cNvPicPr>
          <p:nvPr>
            <p:ph type="pic" sz="quarter" idx="20"/>
          </p:nvPr>
        </p:nvPicPr>
        <p:blipFill>
          <a:blip r:embed="rId4" cstate="print">
            <a:extLst>
              <a:ext uri="{28A0092B-C50C-407E-A947-70E740481C1C}">
                <a14:useLocalDpi xmlns:a14="http://schemas.microsoft.com/office/drawing/2010/main" val="0"/>
              </a:ext>
            </a:extLst>
          </a:blip>
          <a:srcRect l="18721" t="1675" r="23515" b="1448"/>
          <a:stretch>
            <a:fillRect/>
          </a:stretch>
        </p:blipFill>
        <p:spPr>
          <a:xfrm>
            <a:off x="7924800" y="2039073"/>
            <a:ext cx="2809874" cy="266699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2">
            <a:extLst>
              <a:ext uri="{FF2B5EF4-FFF2-40B4-BE49-F238E27FC236}">
                <a16:creationId xmlns:a16="http://schemas.microsoft.com/office/drawing/2014/main" id="{31FA2A47-ACAD-4D7B-8839-D51B27F8E5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981200"/>
            <a:ext cx="28098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87847E-F2A3-494F-9F68-C9E62AF7FF59}"/>
              </a:ext>
            </a:extLst>
          </p:cNvPr>
          <p:cNvSpPr/>
          <p:nvPr/>
        </p:nvSpPr>
        <p:spPr>
          <a:xfrm>
            <a:off x="1466849" y="1447800"/>
            <a:ext cx="2209800" cy="245586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ysClr val="windowText" lastClr="000000"/>
                </a:solidFill>
                <a:latin typeface="Century Gothic" panose="020B0502020202020204" pitchFamily="34" charset="0"/>
              </a:rPr>
              <a:t>Adaptation Strategy Report</a:t>
            </a:r>
          </a:p>
        </p:txBody>
      </p:sp>
      <p:sp>
        <p:nvSpPr>
          <p:cNvPr id="7" name="Rectangle 6">
            <a:extLst>
              <a:ext uri="{FF2B5EF4-FFF2-40B4-BE49-F238E27FC236}">
                <a16:creationId xmlns:a16="http://schemas.microsoft.com/office/drawing/2014/main" id="{46F70C34-1B70-4263-BDC2-A6313F3FF02D}"/>
              </a:ext>
            </a:extLst>
          </p:cNvPr>
          <p:cNvSpPr/>
          <p:nvPr/>
        </p:nvSpPr>
        <p:spPr>
          <a:xfrm>
            <a:off x="6305553" y="1057417"/>
            <a:ext cx="2209800" cy="245586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ysClr val="windowText" lastClr="000000"/>
                </a:solidFill>
                <a:latin typeface="Century Gothic" panose="020B0502020202020204" pitchFamily="34" charset="0"/>
              </a:rPr>
              <a:t>Vulnerability Assessment and </a:t>
            </a:r>
          </a:p>
          <a:p>
            <a:pPr algn="ctr" eaLnBrk="1" hangingPunct="1">
              <a:defRPr/>
            </a:pPr>
            <a:r>
              <a:rPr lang="en-US" sz="2400" b="1" dirty="0">
                <a:solidFill>
                  <a:sysClr val="windowText" lastClr="000000"/>
                </a:solidFill>
                <a:latin typeface="Century Gothic" panose="020B0502020202020204" pitchFamily="34" charset="0"/>
              </a:rPr>
              <a:t>Options Study </a:t>
            </a:r>
          </a:p>
        </p:txBody>
      </p:sp>
      <p:pic>
        <p:nvPicPr>
          <p:cNvPr id="15364" name="Picture 3">
            <a:extLst>
              <a:ext uri="{FF2B5EF4-FFF2-40B4-BE49-F238E27FC236}">
                <a16:creationId xmlns:a16="http://schemas.microsoft.com/office/drawing/2014/main" id="{2DED1224-9A3C-4003-AB9D-6FF57BAED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6425" y="3416461"/>
            <a:ext cx="2603500" cy="333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4">
            <a:extLst>
              <a:ext uri="{FF2B5EF4-FFF2-40B4-BE49-F238E27FC236}">
                <a16:creationId xmlns:a16="http://schemas.microsoft.com/office/drawing/2014/main" id="{29BB4017-7598-479E-A692-D1736F8F34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1819" y="2962536"/>
            <a:ext cx="2619375" cy="34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26128B15-27E4-4B8A-AEB3-B7E256900D41}"/>
              </a:ext>
            </a:extLst>
          </p:cNvPr>
          <p:cNvSpPr>
            <a:spLocks noGrp="1"/>
          </p:cNvSpPr>
          <p:nvPr>
            <p:ph type="title"/>
          </p:nvPr>
        </p:nvSpPr>
        <p:spPr>
          <a:xfrm>
            <a:off x="1205154" y="493854"/>
            <a:ext cx="8229600" cy="563563"/>
          </a:xfrm>
        </p:spPr>
        <p:txBody>
          <a:bodyPr/>
          <a:lstStyle/>
          <a:p>
            <a:pPr>
              <a:defRPr/>
            </a:pPr>
            <a:r>
              <a:rPr lang="en-US" sz="3200" dirty="0">
                <a:effectLst>
                  <a:outerShdw blurRad="38100" dist="38100" dir="2700000" algn="tl">
                    <a:srgbClr val="000000">
                      <a:alpha val="43137"/>
                    </a:srgbClr>
                  </a:outerShdw>
                </a:effectLst>
              </a:rPr>
              <a:t>Strategies and Assessments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33D545-2F1F-4AE3-B8A4-4C344CE258CD}"/>
              </a:ext>
            </a:extLst>
          </p:cNvPr>
          <p:cNvSpPr>
            <a:spLocks noGrp="1"/>
          </p:cNvSpPr>
          <p:nvPr>
            <p:ph type="title"/>
          </p:nvPr>
        </p:nvSpPr>
        <p:spPr>
          <a:xfrm>
            <a:off x="-3060058" y="442471"/>
            <a:ext cx="10972800" cy="563562"/>
          </a:xfrm>
        </p:spPr>
        <p:txBody>
          <a:bodyPr/>
          <a:lstStyle/>
          <a:p>
            <a:pPr algn="ctr"/>
            <a:r>
              <a:rPr lang="en-US" dirty="0"/>
              <a:t/>
            </a:r>
            <a:br>
              <a:rPr lang="en-US" dirty="0"/>
            </a:b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FHWA Vulnerability</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Assessment and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Adaptation Framework </a:t>
            </a:r>
          </a:p>
        </p:txBody>
      </p:sp>
      <p:sp>
        <p:nvSpPr>
          <p:cNvPr id="4" name="Text Placeholder 3">
            <a:extLst>
              <a:ext uri="{FF2B5EF4-FFF2-40B4-BE49-F238E27FC236}">
                <a16:creationId xmlns:a16="http://schemas.microsoft.com/office/drawing/2014/main" id="{401DC0D8-348C-48B3-A8E2-F4953DE296CC}"/>
              </a:ext>
            </a:extLst>
          </p:cNvPr>
          <p:cNvSpPr>
            <a:spLocks noGrp="1"/>
          </p:cNvSpPr>
          <p:nvPr>
            <p:ph type="body" sz="quarter" idx="16"/>
          </p:nvPr>
        </p:nvSpPr>
        <p:spPr/>
        <p:txBody>
          <a:bodyPr/>
          <a:lstStyle/>
          <a:p>
            <a:endParaRPr lang="en-US" dirty="0"/>
          </a:p>
          <a:p>
            <a:endParaRPr lang="en-US" dirty="0"/>
          </a:p>
          <a:p>
            <a:endParaRPr lang="en-US" dirty="0"/>
          </a:p>
        </p:txBody>
      </p:sp>
      <p:grpSp>
        <p:nvGrpSpPr>
          <p:cNvPr id="6" name="Group 5">
            <a:extLst>
              <a:ext uri="{FF2B5EF4-FFF2-40B4-BE49-F238E27FC236}">
                <a16:creationId xmlns:a16="http://schemas.microsoft.com/office/drawing/2014/main" id="{2A03793C-92A0-4C2E-BB98-D16C38030BA5}"/>
              </a:ext>
            </a:extLst>
          </p:cNvPr>
          <p:cNvGrpSpPr/>
          <p:nvPr/>
        </p:nvGrpSpPr>
        <p:grpSpPr>
          <a:xfrm>
            <a:off x="4953000" y="-1026366"/>
            <a:ext cx="5867399" cy="7879543"/>
            <a:chOff x="3276601" y="-1021543"/>
            <a:chExt cx="5486400" cy="7879543"/>
          </a:xfrm>
        </p:grpSpPr>
        <p:pic>
          <p:nvPicPr>
            <p:cNvPr id="1026" name="Picture 2" descr="Graphic: Vulnerability Assessment and Adaptation Framework. This graphic shows the primary steps involved in conducting a vulnerability assessment. The first step is to set objectives and define scope, which involves four elements: articulate objectives, define study scope, select and characterize relevant assets, and identify key climate variables. The second step is to compile data, including asset data, temperature and precipitation projections, riverine hydrology, and coastal hydrology. The third step is to assess vulnerability, through stakeholder input, indicator-based desk review, or an engineering-informed assessment. The fourth step is to analyze adaptation options through either a multi-criteria analysis or an economic analysis. The final step is to incorporate results into decisionmaking, in transportation planning, environmental review, engineering design, transportation systems management and operations and asset management. Arrows connect the last step with the first step indicating the iterative process of conducting an assessment.">
              <a:extLst>
                <a:ext uri="{FF2B5EF4-FFF2-40B4-BE49-F238E27FC236}">
                  <a16:creationId xmlns:a16="http://schemas.microsoft.com/office/drawing/2014/main" id="{93C60A06-7DA3-4E8B-9AE6-82B1B1266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1021543"/>
              <a:ext cx="5486400" cy="78795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BF02AC-537E-4F7B-B317-1036E2EE4B2B}"/>
                </a:ext>
              </a:extLst>
            </p:cNvPr>
            <p:cNvSpPr txBox="1"/>
            <p:nvPr/>
          </p:nvSpPr>
          <p:spPr>
            <a:xfrm>
              <a:off x="3276601" y="-1021543"/>
              <a:ext cx="5486400" cy="1021543"/>
            </a:xfrm>
            <a:prstGeom prst="rect">
              <a:avLst/>
            </a:prstGeom>
            <a:solidFill>
              <a:schemeClr val="bg1"/>
            </a:solidFill>
          </p:spPr>
          <p:txBody>
            <a:bodyPr wrap="square" rtlCol="0">
              <a:spAutoFit/>
            </a:bodyPr>
            <a:lstStyle/>
            <a:p>
              <a:endParaRPr lang="en-US" dirty="0"/>
            </a:p>
          </p:txBody>
        </p:sp>
      </p:grpSp>
      <p:sp>
        <p:nvSpPr>
          <p:cNvPr id="8" name="TextBox 7">
            <a:extLst>
              <a:ext uri="{FF2B5EF4-FFF2-40B4-BE49-F238E27FC236}">
                <a16:creationId xmlns:a16="http://schemas.microsoft.com/office/drawing/2014/main" id="{F8421770-C120-4E55-8426-FC01AEA39020}"/>
              </a:ext>
            </a:extLst>
          </p:cNvPr>
          <p:cNvSpPr txBox="1"/>
          <p:nvPr/>
        </p:nvSpPr>
        <p:spPr>
          <a:xfrm>
            <a:off x="152400" y="2743200"/>
            <a:ext cx="4572000" cy="3046988"/>
          </a:xfrm>
          <a:prstGeom prst="rect">
            <a:avLst/>
          </a:prstGeom>
          <a:noFill/>
        </p:spPr>
        <p:txBody>
          <a:bodyPr wrap="square" rtlCol="0">
            <a:spAutoFit/>
          </a:bodyPr>
          <a:lstStyle/>
          <a:p>
            <a:pPr algn="ctr"/>
            <a:r>
              <a:rPr lang="en-US" sz="2400" b="1" u="sng" dirty="0"/>
              <a:t>VULNERABILITY </a:t>
            </a:r>
          </a:p>
          <a:p>
            <a:pPr algn="ctr"/>
            <a:r>
              <a:rPr lang="en-US" sz="2400" b="1" dirty="0"/>
              <a:t>Exposure </a:t>
            </a:r>
          </a:p>
          <a:p>
            <a:pPr algn="ctr"/>
            <a:r>
              <a:rPr lang="en-US" sz="2400" b="1" dirty="0"/>
              <a:t>Sensitivity </a:t>
            </a:r>
          </a:p>
          <a:p>
            <a:pPr algn="ctr"/>
            <a:r>
              <a:rPr lang="en-US" sz="2400" b="1" dirty="0"/>
              <a:t>Adaptative Capacity </a:t>
            </a:r>
          </a:p>
          <a:p>
            <a:pPr algn="ctr"/>
            <a:endParaRPr lang="en-US" sz="2400" b="1" dirty="0"/>
          </a:p>
          <a:p>
            <a:pPr algn="ctr"/>
            <a:r>
              <a:rPr lang="en-US" sz="2400" b="1" u="sng" dirty="0"/>
              <a:t>RISK</a:t>
            </a:r>
          </a:p>
          <a:p>
            <a:pPr algn="ctr"/>
            <a:r>
              <a:rPr lang="en-US" sz="2400" b="1" dirty="0" smtClean="0"/>
              <a:t>Probability - </a:t>
            </a:r>
            <a:r>
              <a:rPr lang="en-US" sz="2400" b="1" dirty="0"/>
              <a:t>likelihood </a:t>
            </a:r>
          </a:p>
          <a:p>
            <a:pPr algn="ctr"/>
            <a:r>
              <a:rPr lang="en-US" sz="2400" b="1" dirty="0" smtClean="0"/>
              <a:t>Consequences – costs - </a:t>
            </a:r>
            <a:r>
              <a:rPr lang="en-US" sz="2400" b="1" dirty="0"/>
              <a:t>criticality</a:t>
            </a:r>
          </a:p>
        </p:txBody>
      </p:sp>
    </p:spTree>
    <p:extLst>
      <p:ext uri="{BB962C8B-B14F-4D97-AF65-F5344CB8AC3E}">
        <p14:creationId xmlns:p14="http://schemas.microsoft.com/office/powerpoint/2010/main" val="1121032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243255-F0DA-456B-892C-6F8EB5C65095}"/>
              </a:ext>
            </a:extLst>
          </p:cNvPr>
          <p:cNvSpPr>
            <a:spLocks noGrp="1"/>
          </p:cNvSpPr>
          <p:nvPr>
            <p:ph type="title"/>
          </p:nvPr>
        </p:nvSpPr>
        <p:spPr/>
        <p:txBody>
          <a:bodyPr/>
          <a:lstStyle/>
          <a:p>
            <a:r>
              <a:rPr lang="en-US" dirty="0"/>
              <a:t>Climate Data </a:t>
            </a:r>
          </a:p>
        </p:txBody>
      </p:sp>
      <p:sp>
        <p:nvSpPr>
          <p:cNvPr id="4" name="Text Placeholder 3">
            <a:extLst>
              <a:ext uri="{FF2B5EF4-FFF2-40B4-BE49-F238E27FC236}">
                <a16:creationId xmlns:a16="http://schemas.microsoft.com/office/drawing/2014/main" id="{02D5C622-32E7-4586-90CE-0E9853278BED}"/>
              </a:ext>
            </a:extLst>
          </p:cNvPr>
          <p:cNvSpPr>
            <a:spLocks noGrp="1"/>
          </p:cNvSpPr>
          <p:nvPr>
            <p:ph type="body" sz="quarter" idx="16"/>
          </p:nvPr>
        </p:nvSpPr>
        <p:spPr/>
        <p:txBody>
          <a:bodyPr/>
          <a:lstStyle/>
          <a:p>
            <a:r>
              <a:rPr lang="en-US" dirty="0" smtClean="0"/>
              <a:t>Downscaled climate data - ODOT’s North Coast pilot (CMIP5)</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50226217"/>
              </p:ext>
            </p:extLst>
          </p:nvPr>
        </p:nvGraphicFramePr>
        <p:xfrm>
          <a:off x="609600" y="1219200"/>
          <a:ext cx="10972798" cy="5626911"/>
        </p:xfrm>
        <a:graphic>
          <a:graphicData uri="http://schemas.openxmlformats.org/drawingml/2006/table">
            <a:tbl>
              <a:tblPr/>
              <a:tblGrid>
                <a:gridCol w="550971">
                  <a:extLst>
                    <a:ext uri="{9D8B030D-6E8A-4147-A177-3AD203B41FA5}">
                      <a16:colId xmlns:a16="http://schemas.microsoft.com/office/drawing/2014/main" val="20000"/>
                    </a:ext>
                  </a:extLst>
                </a:gridCol>
                <a:gridCol w="5552998">
                  <a:extLst>
                    <a:ext uri="{9D8B030D-6E8A-4147-A177-3AD203B41FA5}">
                      <a16:colId xmlns:a16="http://schemas.microsoft.com/office/drawing/2014/main" val="20001"/>
                    </a:ext>
                  </a:extLst>
                </a:gridCol>
                <a:gridCol w="716971">
                  <a:extLst>
                    <a:ext uri="{9D8B030D-6E8A-4147-A177-3AD203B41FA5}">
                      <a16:colId xmlns:a16="http://schemas.microsoft.com/office/drawing/2014/main" val="20002"/>
                    </a:ext>
                  </a:extLst>
                </a:gridCol>
                <a:gridCol w="745084">
                  <a:extLst>
                    <a:ext uri="{9D8B030D-6E8A-4147-A177-3AD203B41FA5}">
                      <a16:colId xmlns:a16="http://schemas.microsoft.com/office/drawing/2014/main" val="20003"/>
                    </a:ext>
                  </a:extLst>
                </a:gridCol>
                <a:gridCol w="646679">
                  <a:extLst>
                    <a:ext uri="{9D8B030D-6E8A-4147-A177-3AD203B41FA5}">
                      <a16:colId xmlns:a16="http://schemas.microsoft.com/office/drawing/2014/main" val="20004"/>
                    </a:ext>
                  </a:extLst>
                </a:gridCol>
                <a:gridCol w="233984">
                  <a:extLst>
                    <a:ext uri="{9D8B030D-6E8A-4147-A177-3AD203B41FA5}">
                      <a16:colId xmlns:a16="http://schemas.microsoft.com/office/drawing/2014/main" val="20005"/>
                    </a:ext>
                  </a:extLst>
                </a:gridCol>
                <a:gridCol w="849713">
                  <a:extLst>
                    <a:ext uri="{9D8B030D-6E8A-4147-A177-3AD203B41FA5}">
                      <a16:colId xmlns:a16="http://schemas.microsoft.com/office/drawing/2014/main" val="668540348"/>
                    </a:ext>
                  </a:extLst>
                </a:gridCol>
                <a:gridCol w="532995">
                  <a:extLst>
                    <a:ext uri="{9D8B030D-6E8A-4147-A177-3AD203B41FA5}">
                      <a16:colId xmlns:a16="http://schemas.microsoft.com/office/drawing/2014/main" val="20006"/>
                    </a:ext>
                  </a:extLst>
                </a:gridCol>
                <a:gridCol w="275052">
                  <a:extLst>
                    <a:ext uri="{9D8B030D-6E8A-4147-A177-3AD203B41FA5}">
                      <a16:colId xmlns:a16="http://schemas.microsoft.com/office/drawing/2014/main" val="20007"/>
                    </a:ext>
                  </a:extLst>
                </a:gridCol>
                <a:gridCol w="789410">
                  <a:extLst>
                    <a:ext uri="{9D8B030D-6E8A-4147-A177-3AD203B41FA5}">
                      <a16:colId xmlns:a16="http://schemas.microsoft.com/office/drawing/2014/main" val="1163976125"/>
                    </a:ext>
                  </a:extLst>
                </a:gridCol>
                <a:gridCol w="78941">
                  <a:extLst>
                    <a:ext uri="{9D8B030D-6E8A-4147-A177-3AD203B41FA5}">
                      <a16:colId xmlns:a16="http://schemas.microsoft.com/office/drawing/2014/main" val="1084751400"/>
                    </a:ext>
                  </a:extLst>
                </a:gridCol>
              </a:tblGrid>
              <a:tr h="343952">
                <a:tc gridSpan="11">
                  <a:txBody>
                    <a:bodyPr/>
                    <a:lstStyle/>
                    <a:p>
                      <a:pPr algn="ctr" fontAlgn="b"/>
                      <a:r>
                        <a:rPr lang="en-US" sz="2000" b="1" i="0" u="none" strike="noStrike" dirty="0">
                          <a:solidFill>
                            <a:srgbClr val="000000"/>
                          </a:solidFill>
                          <a:effectLst/>
                          <a:latin typeface="Calibri"/>
                        </a:rPr>
                        <a:t>RCP 8.5</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38D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4820">
                <a:tc gridSpan="11">
                  <a:txBody>
                    <a:bodyPr/>
                    <a:lstStyle/>
                    <a:p>
                      <a:pPr algn="ctr" fontAlgn="b"/>
                      <a:r>
                        <a:rPr lang="en-US" sz="2000" b="1" i="1" u="none" strike="noStrike" dirty="0">
                          <a:solidFill>
                            <a:srgbClr val="000000"/>
                          </a:solidFill>
                          <a:effectLst/>
                          <a:latin typeface="Calibri"/>
                        </a:rPr>
                        <a:t>Oregon Coast- Gallagher Slough to Rockaway</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538D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51856">
                <a:tc>
                  <a:txBody>
                    <a:bodyPr/>
                    <a:lstStyle/>
                    <a:p>
                      <a:pPr algn="ctr" fontAlgn="b"/>
                      <a:r>
                        <a:rPr lang="en-US" sz="1600" b="1"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a:rPr>
                        <a:t> </a:t>
                      </a:r>
                      <a:endParaRPr lang="en-US" sz="1100" b="0" i="0" u="none" strike="noStrike" dirty="0">
                        <a:solidFill>
                          <a:srgbClr val="000000"/>
                        </a:solidFill>
                        <a:effectLst/>
                        <a:latin typeface="Calibri"/>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a:solidFill>
                            <a:srgbClr val="000000"/>
                          </a:solidFill>
                          <a:effectLst/>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600" b="1" i="0" u="none" strike="noStrike">
                          <a:solidFill>
                            <a:srgbClr val="000000"/>
                          </a:solidFill>
                          <a:effectLst/>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a:solidFill>
                            <a:srgbClr val="000000"/>
                          </a:solidFill>
                          <a:effectLst/>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6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73891">
                <a:tc>
                  <a:txBody>
                    <a:bodyPr/>
                    <a:lstStyle/>
                    <a:p>
                      <a:pPr algn="l" fontAlgn="b"/>
                      <a:r>
                        <a:rPr lang="en-U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l" fontAlgn="b"/>
                      <a:r>
                        <a:rPr lang="en-US" sz="1600" b="1" i="0" u="none" strike="noStrike">
                          <a:solidFill>
                            <a:srgbClr val="000000"/>
                          </a:solidFill>
                          <a:effectLst/>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2F2F2"/>
                    </a:solidFill>
                  </a:tcPr>
                </a:tc>
                <a:tc gridSpan="2">
                  <a:txBody>
                    <a:bodyPr/>
                    <a:lstStyle/>
                    <a:p>
                      <a:pPr algn="ctr" fontAlgn="b"/>
                      <a:r>
                        <a:rPr lang="en-US" sz="2000" b="1" i="0" u="none" strike="noStrike" dirty="0">
                          <a:solidFill>
                            <a:srgbClr val="000000"/>
                          </a:solidFill>
                          <a:effectLst/>
                          <a:latin typeface="Calibri"/>
                        </a:rPr>
                        <a:t>Baseline (1950-1999)</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DCE6F1"/>
                    </a:solidFill>
                  </a:tcPr>
                </a:tc>
                <a:tc hMerge="1">
                  <a:txBody>
                    <a:bodyPr/>
                    <a:lstStyle/>
                    <a:p>
                      <a:endParaRPr lang="en-US"/>
                    </a:p>
                  </a:txBody>
                  <a:tcPr/>
                </a:tc>
                <a:tc gridSpan="3">
                  <a:txBody>
                    <a:bodyPr/>
                    <a:lstStyle/>
                    <a:p>
                      <a:pPr algn="ctr" fontAlgn="b"/>
                      <a:r>
                        <a:rPr lang="en-US" sz="2000" b="1" i="0" u="none" strike="noStrike" dirty="0">
                          <a:solidFill>
                            <a:srgbClr val="000000"/>
                          </a:solidFill>
                          <a:effectLst/>
                          <a:latin typeface="Calibri"/>
                        </a:rPr>
                        <a:t>Mid-Century </a:t>
                      </a:r>
                      <a:endParaRPr lang="en-US" sz="2000" b="1" i="0" u="none" strike="noStrike" dirty="0" smtClean="0">
                        <a:solidFill>
                          <a:srgbClr val="000000"/>
                        </a:solidFill>
                        <a:effectLst/>
                        <a:latin typeface="Calibri"/>
                      </a:endParaRPr>
                    </a:p>
                    <a:p>
                      <a:pPr algn="ctr" fontAlgn="b"/>
                      <a:r>
                        <a:rPr lang="en-US" sz="2000" b="1" i="0" u="none" strike="noStrike" dirty="0" smtClean="0">
                          <a:solidFill>
                            <a:srgbClr val="000000"/>
                          </a:solidFill>
                          <a:effectLst/>
                          <a:latin typeface="Calibri"/>
                        </a:rPr>
                        <a:t>(</a:t>
                      </a:r>
                      <a:r>
                        <a:rPr lang="en-US" sz="2000" b="1" i="0" u="none" strike="noStrike" dirty="0">
                          <a:solidFill>
                            <a:srgbClr val="000000"/>
                          </a:solidFill>
                          <a:effectLst/>
                          <a:latin typeface="Calibri"/>
                        </a:rPr>
                        <a:t>2046-2065)</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B8CCE4"/>
                    </a:solidFill>
                  </a:tcPr>
                </a:tc>
                <a:tc hMerge="1">
                  <a:txBody>
                    <a:bodyPr/>
                    <a:lstStyle/>
                    <a:p>
                      <a:endParaRPr lang="en-US"/>
                    </a:p>
                  </a:txBody>
                  <a:tcPr/>
                </a:tc>
                <a:tc hMerge="1">
                  <a:txBody>
                    <a:bodyPr/>
                    <a:lstStyle/>
                    <a:p>
                      <a:endParaRPr lang="en-US"/>
                    </a:p>
                  </a:txBody>
                  <a:tcPr/>
                </a:tc>
                <a:tc gridSpan="3">
                  <a:txBody>
                    <a:bodyPr/>
                    <a:lstStyle/>
                    <a:p>
                      <a:pPr algn="ctr" fontAlgn="b"/>
                      <a:r>
                        <a:rPr lang="en-US" sz="2000" b="1" i="0" u="none" strike="noStrike" dirty="0" smtClean="0">
                          <a:solidFill>
                            <a:srgbClr val="000000"/>
                          </a:solidFill>
                          <a:effectLst/>
                          <a:latin typeface="Calibri"/>
                        </a:rPr>
                        <a:t>End-of-Century</a:t>
                      </a:r>
                    </a:p>
                    <a:p>
                      <a:pPr algn="ctr" fontAlgn="b"/>
                      <a:r>
                        <a:rPr lang="en-US" sz="2000" b="1" i="0" u="none" strike="noStrike" dirty="0" smtClean="0">
                          <a:solidFill>
                            <a:srgbClr val="000000"/>
                          </a:solidFill>
                          <a:effectLst/>
                          <a:latin typeface="Calibri"/>
                        </a:rPr>
                        <a:t> </a:t>
                      </a:r>
                      <a:r>
                        <a:rPr lang="en-US" sz="2000" b="1" i="0" u="none" strike="noStrike" dirty="0">
                          <a:solidFill>
                            <a:srgbClr val="000000"/>
                          </a:solidFill>
                          <a:effectLst/>
                          <a:latin typeface="Calibri"/>
                        </a:rPr>
                        <a:t>(2081-2099)</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95B3D7"/>
                    </a:solidFill>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0003"/>
                  </a:ext>
                </a:extLst>
              </a:tr>
              <a:tr h="564296">
                <a:tc>
                  <a:txBody>
                    <a:bodyPr/>
                    <a:lstStyle/>
                    <a:p>
                      <a:pPr algn="l" fontAlgn="b"/>
                      <a:r>
                        <a:rPr lang="en-U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2F2F2"/>
                    </a:solidFill>
                  </a:tcPr>
                </a:tc>
                <a:tc rowSpan="2">
                  <a:txBody>
                    <a:bodyPr/>
                    <a:lstStyle/>
                    <a:p>
                      <a:pPr algn="ctr" fontAlgn="ctr"/>
                      <a:endParaRPr lang="en-US" sz="1100" b="0" i="1" u="none" strike="noStrike" dirty="0">
                        <a:solidFill>
                          <a:srgbClr val="000000"/>
                        </a:solidFill>
                        <a:effectLst/>
                        <a:latin typeface="Calibri"/>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rowSpan="2" gridSpan="2">
                  <a:txBody>
                    <a:bodyPr/>
                    <a:lstStyle/>
                    <a:p>
                      <a:pPr algn="ctr" fontAlgn="ctr"/>
                      <a:r>
                        <a:rPr lang="en-US" sz="2000" b="1" i="1" u="none" strike="noStrike">
                          <a:solidFill>
                            <a:srgbClr val="000000"/>
                          </a:solidFill>
                          <a:effectLst/>
                          <a:latin typeface="Calibri"/>
                        </a:rPr>
                        <a:t>Observed Value</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DCE6F1"/>
                    </a:solidFill>
                  </a:tcPr>
                </a:tc>
                <a:tc rowSpan="2" hMerge="1">
                  <a:txBody>
                    <a:bodyPr/>
                    <a:lstStyle/>
                    <a:p>
                      <a:endParaRPr lang="en-US"/>
                    </a:p>
                  </a:txBody>
                  <a:tcPr/>
                </a:tc>
                <a:tc rowSpan="2" gridSpan="3">
                  <a:txBody>
                    <a:bodyPr/>
                    <a:lstStyle/>
                    <a:p>
                      <a:pPr algn="ctr" fontAlgn="ctr"/>
                      <a:r>
                        <a:rPr lang="en-US" sz="2000" b="1" i="1" u="none" strike="noStrike" dirty="0">
                          <a:solidFill>
                            <a:srgbClr val="000000"/>
                          </a:solidFill>
                          <a:effectLst/>
                          <a:latin typeface="Calibri"/>
                        </a:rPr>
                        <a:t>Projected Value</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B8CCE4"/>
                    </a:solidFill>
                  </a:tcPr>
                </a:tc>
                <a:tc rowSpan="2" hMerge="1">
                  <a:txBody>
                    <a:bodyPr/>
                    <a:lstStyle/>
                    <a:p>
                      <a:endParaRPr lang="en-US"/>
                    </a:p>
                  </a:txBody>
                  <a:tcPr/>
                </a:tc>
                <a:tc rowSpan="2" hMerge="1">
                  <a:txBody>
                    <a:bodyPr/>
                    <a:lstStyle/>
                    <a:p>
                      <a:endParaRPr lang="en-US"/>
                    </a:p>
                  </a:txBody>
                  <a:tcPr/>
                </a:tc>
                <a:tc rowSpan="2" gridSpan="3">
                  <a:txBody>
                    <a:bodyPr/>
                    <a:lstStyle/>
                    <a:p>
                      <a:pPr algn="ctr" fontAlgn="ctr"/>
                      <a:r>
                        <a:rPr lang="en-US" sz="2000" b="1" i="1" u="none" strike="noStrike" dirty="0">
                          <a:solidFill>
                            <a:srgbClr val="000000"/>
                          </a:solidFill>
                          <a:effectLst/>
                          <a:latin typeface="Calibri"/>
                        </a:rPr>
                        <a:t>Projected Value</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95B3D7"/>
                    </a:solidFill>
                  </a:tcPr>
                </a:tc>
                <a:tc rowSpan="2" hMerge="1">
                  <a:txBody>
                    <a:bodyPr/>
                    <a:lstStyle/>
                    <a:p>
                      <a:endParaRPr lang="en-US"/>
                    </a:p>
                  </a:txBody>
                  <a:tcPr/>
                </a:tc>
                <a:tc rowSpan="2" hMerge="1">
                  <a:txBody>
                    <a:bodyPr/>
                    <a:lstStyle/>
                    <a:p>
                      <a:endParaRPr lang="en-US"/>
                    </a:p>
                  </a:txBody>
                  <a:tcPr/>
                </a:tc>
                <a:tc>
                  <a:txBody>
                    <a:bodyPr/>
                    <a:lstStyle/>
                    <a:p>
                      <a:pPr algn="l" fontAlgn="b"/>
                      <a:r>
                        <a:rPr lang="en-US" sz="1100" b="0" i="0" u="none" strike="noStrike">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10004"/>
                  </a:ext>
                </a:extLst>
              </a:tr>
              <a:tr h="173151">
                <a:tc>
                  <a:txBody>
                    <a:bodyPr/>
                    <a:lstStyle/>
                    <a:p>
                      <a:pPr algn="l" fontAlgn="b"/>
                      <a:r>
                        <a:rPr lang="en-U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r>
                        <a:rPr lang="en-US" sz="1100" b="1" i="1" u="none" strike="noStrike">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5"/>
                  </a:ext>
                </a:extLst>
              </a:tr>
              <a:tr h="231056">
                <a:tc>
                  <a:txBody>
                    <a:bodyPr/>
                    <a:lstStyle/>
                    <a:p>
                      <a:pPr algn="l" fontAlgn="b"/>
                      <a:r>
                        <a:rPr lang="en-U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en-US" sz="1100" b="0" i="0" u="none" strike="noStrike">
                          <a:solidFill>
                            <a:srgbClr val="000000"/>
                          </a:solidFill>
                          <a:effectLst/>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100" b="0" i="0" u="none" strike="noStrike">
                          <a:solidFill>
                            <a:srgbClr val="000000"/>
                          </a:solidFill>
                          <a:effectLst/>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100" b="0" i="0" u="none" strike="noStrike">
                          <a:solidFill>
                            <a:srgbClr val="000000"/>
                          </a:solidFill>
                          <a:effectLst/>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l" fontAlgn="b"/>
                      <a:r>
                        <a:rPr lang="en-US" sz="1100" b="0" i="0" u="none" strike="noStrike">
                          <a:solidFill>
                            <a:srgbClr val="000000"/>
                          </a:solidFill>
                          <a:effectLst/>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b"/>
                      <a:endParaRPr lang="en-US" sz="1100" b="0" i="0" u="none" strike="noStrike">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100" b="0" i="0" u="none" strike="noStrike" dirty="0">
                          <a:solidFill>
                            <a:srgbClr val="000000"/>
                          </a:solidFill>
                          <a:effectLst/>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l" fontAlgn="b"/>
                      <a:r>
                        <a:rPr lang="en-US" sz="1100" b="0" i="0" u="none" strike="noStrike">
                          <a:solidFill>
                            <a:srgbClr val="000000"/>
                          </a:solidFill>
                          <a:effectLst/>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b"/>
                      <a:endParaRPr lang="en-US" sz="1100" b="0" i="0" u="none" strike="noStrike">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100" b="0" i="0" u="none" strike="noStrike" dirty="0">
                          <a:solidFill>
                            <a:srgbClr val="000000"/>
                          </a:solidFill>
                          <a:effectLst/>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100" b="0" i="0" u="none" strike="noStrike">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0006"/>
                  </a:ext>
                </a:extLst>
              </a:tr>
              <a:tr h="314820">
                <a:tc>
                  <a:txBody>
                    <a:bodyPr/>
                    <a:lstStyle/>
                    <a:p>
                      <a:pPr algn="l" fontAlgn="b"/>
                      <a:r>
                        <a:rPr lang="en-U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2000" b="1" i="0" u="none" strike="noStrike" dirty="0">
                          <a:solidFill>
                            <a:srgbClr val="000000"/>
                          </a:solidFill>
                          <a:effectLst/>
                          <a:latin typeface="Calibri"/>
                        </a:rPr>
                        <a:t>Average Total Annual Rainfall</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800" b="0" i="0" u="none" strike="noStrike">
                          <a:solidFill>
                            <a:srgbClr val="000000"/>
                          </a:solidFill>
                          <a:effectLst/>
                          <a:latin typeface="Calibri"/>
                        </a:rPr>
                        <a:t>95.0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800" b="0" i="0" u="none" strike="noStrike" dirty="0" smtClean="0">
                          <a:solidFill>
                            <a:srgbClr val="000000"/>
                          </a:solidFill>
                          <a:effectLst/>
                          <a:latin typeface="Calibri"/>
                        </a:rPr>
                        <a:t>  inches</a:t>
                      </a:r>
                      <a:endParaRPr lang="en-US" sz="18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gridSpan="2">
                  <a:txBody>
                    <a:bodyPr/>
                    <a:lstStyle/>
                    <a:p>
                      <a:pPr algn="r" fontAlgn="b"/>
                      <a:r>
                        <a:rPr lang="en-US" sz="1800" b="0" i="0" u="none" strike="noStrike" dirty="0">
                          <a:solidFill>
                            <a:srgbClr val="000000"/>
                          </a:solidFill>
                          <a:effectLst/>
                          <a:latin typeface="Calibri"/>
                        </a:rPr>
                        <a:t>119.4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pPr algn="ctr" fontAlgn="b"/>
                      <a:endParaRPr lang="en-US" sz="14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800" b="0" i="0" u="none" strike="noStrike" dirty="0">
                          <a:solidFill>
                            <a:srgbClr val="000000"/>
                          </a:solidFill>
                          <a:effectLst/>
                          <a:latin typeface="Calibri"/>
                        </a:rPr>
                        <a:t>inches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gridSpan="2">
                  <a:txBody>
                    <a:bodyPr/>
                    <a:lstStyle/>
                    <a:p>
                      <a:pPr algn="r" fontAlgn="b"/>
                      <a:r>
                        <a:rPr lang="en-US" sz="1800" b="0" i="0" u="none" strike="noStrike">
                          <a:solidFill>
                            <a:srgbClr val="000000"/>
                          </a:solidFill>
                          <a:effectLst/>
                          <a:latin typeface="Calibri"/>
                        </a:rPr>
                        <a:t>117.7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pPr algn="ctr" fontAlgn="b"/>
                      <a:endParaRPr lang="en-US" sz="14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800" b="0" i="0" u="none" strike="noStrike" dirty="0">
                          <a:solidFill>
                            <a:srgbClr val="000000"/>
                          </a:solidFill>
                          <a:effectLst/>
                          <a:latin typeface="Calibri"/>
                        </a:rPr>
                        <a:t>inches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r>
                        <a:rPr lang="en-US" sz="1100" b="0" i="0" u="none" strike="noStrike">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10007"/>
                  </a:ext>
                </a:extLst>
              </a:tr>
              <a:tr h="629640">
                <a:tc>
                  <a:txBody>
                    <a:bodyPr/>
                    <a:lstStyle/>
                    <a:p>
                      <a:pPr algn="l" fontAlgn="b"/>
                      <a:r>
                        <a:rPr lang="en-U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2000" b="1" i="0" u="none" strike="noStrike" dirty="0">
                          <a:solidFill>
                            <a:srgbClr val="000000"/>
                          </a:solidFill>
                          <a:effectLst/>
                          <a:latin typeface="Calibri"/>
                        </a:rPr>
                        <a:t>"Very Heavy" 24-hr Precipitation Amount</a:t>
                      </a:r>
                      <a:r>
                        <a:rPr lang="en-US" sz="2000" b="0" i="0" u="none" strike="noStrike" dirty="0">
                          <a:solidFill>
                            <a:srgbClr val="000000"/>
                          </a:solidFill>
                          <a:effectLst/>
                          <a:latin typeface="Calibri"/>
                        </a:rPr>
                        <a:t> (defined as 95th percentile precipitation)</a:t>
                      </a:r>
                      <a:endParaRPr lang="en-US" sz="20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800" b="0" i="0" u="none" strike="noStrike" dirty="0">
                          <a:solidFill>
                            <a:srgbClr val="000000"/>
                          </a:solidFill>
                          <a:effectLst/>
                          <a:latin typeface="Calibri"/>
                        </a:rPr>
                        <a:t>1.2</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800" b="0" i="0" u="none" strike="noStrike" dirty="0">
                          <a:solidFill>
                            <a:srgbClr val="000000"/>
                          </a:solidFill>
                          <a:effectLst/>
                          <a:latin typeface="Calibri"/>
                        </a:rPr>
                        <a:t>inches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gridSpan="2">
                  <a:txBody>
                    <a:bodyPr/>
                    <a:lstStyle/>
                    <a:p>
                      <a:pPr algn="r" fontAlgn="b"/>
                      <a:r>
                        <a:rPr lang="en-US" sz="1800" b="0" i="0" u="none" strike="noStrike">
                          <a:solidFill>
                            <a:srgbClr val="000000"/>
                          </a:solidFill>
                          <a:effectLst/>
                          <a:latin typeface="Calibri"/>
                        </a:rPr>
                        <a:t>1.6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pPr algn="ctr" fontAlgn="b"/>
                      <a:endParaRPr lang="en-US" sz="14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800" b="0" i="0" u="none" strike="noStrike" dirty="0">
                          <a:solidFill>
                            <a:srgbClr val="000000"/>
                          </a:solidFill>
                          <a:effectLst/>
                          <a:latin typeface="Calibri"/>
                        </a:rPr>
                        <a:t>inches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gridSpan="2">
                  <a:txBody>
                    <a:bodyPr/>
                    <a:lstStyle/>
                    <a:p>
                      <a:pPr algn="r" fontAlgn="b"/>
                      <a:r>
                        <a:rPr lang="en-US" sz="1800" b="0" i="0" u="none" strike="noStrike" dirty="0">
                          <a:solidFill>
                            <a:srgbClr val="000000"/>
                          </a:solidFill>
                          <a:effectLst/>
                          <a:latin typeface="Calibri"/>
                        </a:rPr>
                        <a:t>1.6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pPr algn="ctr" fontAlgn="b"/>
                      <a:endParaRPr lang="en-US" sz="14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800" b="0" i="0" u="none" strike="noStrike" dirty="0">
                          <a:solidFill>
                            <a:srgbClr val="000000"/>
                          </a:solidFill>
                          <a:effectLst/>
                          <a:latin typeface="Calibri"/>
                        </a:rPr>
                        <a:t>inches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r>
                        <a:rPr lang="en-US" sz="1100" b="0" i="0" u="none" strike="noStrike">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10008"/>
                  </a:ext>
                </a:extLst>
              </a:tr>
              <a:tr h="629640">
                <a:tc>
                  <a:txBody>
                    <a:bodyPr/>
                    <a:lstStyle/>
                    <a:p>
                      <a:pPr algn="l" fontAlgn="b"/>
                      <a:r>
                        <a:rPr lang="en-U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2000" b="1" i="0" u="none" strike="noStrike" dirty="0">
                          <a:solidFill>
                            <a:srgbClr val="000000"/>
                          </a:solidFill>
                          <a:effectLst/>
                          <a:latin typeface="Calibri"/>
                        </a:rPr>
                        <a:t>"Extremely Heavy" 24-hr Precipitation Amount</a:t>
                      </a:r>
                      <a:r>
                        <a:rPr lang="en-US" sz="2000" b="0" i="0" u="none" strike="noStrike" dirty="0">
                          <a:solidFill>
                            <a:srgbClr val="000000"/>
                          </a:solidFill>
                          <a:effectLst/>
                          <a:latin typeface="Calibri"/>
                        </a:rPr>
                        <a:t> (defined as 99th percentile precipitation)</a:t>
                      </a:r>
                      <a:endParaRPr lang="en-US" sz="20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800" b="0" i="0" u="none" strike="noStrike" dirty="0">
                          <a:solidFill>
                            <a:srgbClr val="000000"/>
                          </a:solidFill>
                          <a:effectLst/>
                          <a:latin typeface="Calibri"/>
                        </a:rPr>
                        <a:t>2.1</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800" b="0" i="0" u="none" strike="noStrike" dirty="0">
                          <a:solidFill>
                            <a:srgbClr val="000000"/>
                          </a:solidFill>
                          <a:effectLst/>
                          <a:latin typeface="Calibri"/>
                        </a:rPr>
                        <a:t>inches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gridSpan="2">
                  <a:txBody>
                    <a:bodyPr/>
                    <a:lstStyle/>
                    <a:p>
                      <a:pPr algn="r" fontAlgn="b"/>
                      <a:r>
                        <a:rPr lang="en-US" sz="1800" b="0" i="0" u="none" strike="noStrike" dirty="0">
                          <a:solidFill>
                            <a:srgbClr val="000000"/>
                          </a:solidFill>
                          <a:effectLst/>
                          <a:latin typeface="Calibri"/>
                        </a:rPr>
                        <a:t>2.9</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pPr algn="ctr" fontAlgn="b"/>
                      <a:endParaRPr lang="en-US" sz="14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800" b="0" i="0" u="none" strike="noStrike" dirty="0">
                          <a:solidFill>
                            <a:srgbClr val="000000"/>
                          </a:solidFill>
                          <a:effectLst/>
                          <a:latin typeface="Calibri"/>
                        </a:rPr>
                        <a:t>inches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gridSpan="2">
                  <a:txBody>
                    <a:bodyPr/>
                    <a:lstStyle/>
                    <a:p>
                      <a:pPr algn="r" fontAlgn="b"/>
                      <a:r>
                        <a:rPr lang="en-US" sz="1800" b="0" i="0" u="none" strike="noStrike">
                          <a:solidFill>
                            <a:srgbClr val="000000"/>
                          </a:solidFill>
                          <a:effectLst/>
                          <a:latin typeface="Calibri"/>
                        </a:rPr>
                        <a:t>3.0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pPr algn="ctr" fontAlgn="b"/>
                      <a:endParaRPr lang="en-US" sz="14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800" b="0" i="0" u="none" strike="noStrike" dirty="0">
                          <a:solidFill>
                            <a:srgbClr val="000000"/>
                          </a:solidFill>
                          <a:effectLst/>
                          <a:latin typeface="Calibri"/>
                        </a:rPr>
                        <a:t>inches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r>
                        <a:rPr lang="en-US" sz="1100" b="0" i="0" u="none" strike="noStrike">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10009"/>
                  </a:ext>
                </a:extLst>
              </a:tr>
              <a:tr h="629640">
                <a:tc>
                  <a:txBody>
                    <a:bodyPr/>
                    <a:lstStyle/>
                    <a:p>
                      <a:pPr algn="l" fontAlgn="b"/>
                      <a:r>
                        <a:rPr lang="en-U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2000" b="1" i="0" u="none" strike="noStrike" dirty="0">
                          <a:solidFill>
                            <a:srgbClr val="000000"/>
                          </a:solidFill>
                          <a:effectLst/>
                          <a:latin typeface="Calibri"/>
                        </a:rPr>
                        <a:t>Average Number of Baseline "Very Heavy" Rainfall Events per Year (1.2 inches in 24 </a:t>
                      </a:r>
                      <a:r>
                        <a:rPr lang="en-US" sz="2000" b="1" i="0" u="none" strike="noStrike" dirty="0" smtClean="0">
                          <a:solidFill>
                            <a:srgbClr val="000000"/>
                          </a:solidFill>
                          <a:effectLst/>
                          <a:latin typeface="Calibri"/>
                        </a:rPr>
                        <a:t>hrs.)</a:t>
                      </a:r>
                      <a:endParaRPr lang="en-US" sz="20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800" b="0" i="0" u="none" strike="noStrike">
                          <a:solidFill>
                            <a:srgbClr val="000000"/>
                          </a:solidFill>
                          <a:effectLst/>
                          <a:latin typeface="Calibri"/>
                        </a:rPr>
                        <a:t>13</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800" b="0" i="0" u="none" strike="noStrike" dirty="0">
                          <a:solidFill>
                            <a:srgbClr val="000000"/>
                          </a:solidFill>
                          <a:effectLst/>
                          <a:latin typeface="Calibri"/>
                        </a:rPr>
                        <a:t>times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gridSpan="2">
                  <a:txBody>
                    <a:bodyPr/>
                    <a:lstStyle/>
                    <a:p>
                      <a:pPr algn="r" fontAlgn="b"/>
                      <a:r>
                        <a:rPr lang="en-US" sz="1800" b="0" i="0" u="none" strike="noStrike" dirty="0">
                          <a:solidFill>
                            <a:srgbClr val="000000"/>
                          </a:solidFill>
                          <a:effectLst/>
                          <a:latin typeface="Calibri"/>
                        </a:rPr>
                        <a:t>27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pPr algn="ctr" fontAlgn="b"/>
                      <a:endParaRPr lang="en-US" sz="14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800" b="0" i="0" u="none" strike="noStrike" dirty="0">
                          <a:solidFill>
                            <a:srgbClr val="000000"/>
                          </a:solidFill>
                          <a:effectLst/>
                          <a:latin typeface="Calibri"/>
                        </a:rPr>
                        <a:t>times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gridSpan="2">
                  <a:txBody>
                    <a:bodyPr/>
                    <a:lstStyle/>
                    <a:p>
                      <a:pPr algn="r" fontAlgn="b"/>
                      <a:r>
                        <a:rPr lang="en-US" sz="1800" b="0" i="0" u="none" strike="noStrike" dirty="0">
                          <a:solidFill>
                            <a:srgbClr val="000000"/>
                          </a:solidFill>
                          <a:effectLst/>
                          <a:latin typeface="Calibri"/>
                        </a:rPr>
                        <a:t>28</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pPr algn="ctr" fontAlgn="b"/>
                      <a:endParaRPr lang="en-US" sz="14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800" b="0" i="0" u="none" strike="noStrike" dirty="0">
                          <a:solidFill>
                            <a:srgbClr val="000000"/>
                          </a:solidFill>
                          <a:effectLst/>
                          <a:latin typeface="Calibri"/>
                        </a:rPr>
                        <a:t>times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r>
                        <a:rPr lang="en-US" sz="1100" b="0" i="0" u="none" strike="noStrike">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10010"/>
                  </a:ext>
                </a:extLst>
              </a:tr>
              <a:tr h="629640">
                <a:tc>
                  <a:txBody>
                    <a:bodyPr/>
                    <a:lstStyle/>
                    <a:p>
                      <a:pPr algn="l" fontAlgn="b"/>
                      <a:r>
                        <a:rPr lang="en-U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2000" b="1" i="0" u="none" strike="noStrike" dirty="0">
                          <a:solidFill>
                            <a:srgbClr val="000000"/>
                          </a:solidFill>
                          <a:effectLst/>
                          <a:latin typeface="Calibri"/>
                        </a:rPr>
                        <a:t>Average Number of Baseline "Extremely Heavy" Rainfall Events per Year (2.1 inches in 24 </a:t>
                      </a:r>
                      <a:r>
                        <a:rPr lang="en-US" sz="2000" b="1" i="0" u="none" strike="noStrike" dirty="0" smtClean="0">
                          <a:solidFill>
                            <a:srgbClr val="000000"/>
                          </a:solidFill>
                          <a:effectLst/>
                          <a:latin typeface="Calibri"/>
                        </a:rPr>
                        <a:t>hrs.)</a:t>
                      </a:r>
                      <a:endParaRPr lang="en-US" sz="20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800" b="0" i="0" u="none" strike="noStrike" dirty="0">
                          <a:solidFill>
                            <a:srgbClr val="000000"/>
                          </a:solidFill>
                          <a:effectLst/>
                          <a:latin typeface="Calibri"/>
                        </a:rPr>
                        <a:t>3</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800" b="0" i="0" u="none" strike="noStrike" dirty="0">
                          <a:solidFill>
                            <a:srgbClr val="000000"/>
                          </a:solidFill>
                          <a:effectLst/>
                          <a:latin typeface="Calibri"/>
                        </a:rPr>
                        <a:t>times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gridSpan="2">
                  <a:txBody>
                    <a:bodyPr/>
                    <a:lstStyle/>
                    <a:p>
                      <a:pPr algn="r" fontAlgn="b"/>
                      <a:r>
                        <a:rPr lang="en-US" sz="1800" b="0" i="0" u="none" strike="noStrike">
                          <a:solidFill>
                            <a:srgbClr val="000000"/>
                          </a:solidFill>
                          <a:effectLst/>
                          <a:latin typeface="Calibri"/>
                        </a:rPr>
                        <a:t>10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pPr algn="ctr" fontAlgn="b"/>
                      <a:endParaRPr lang="en-US" sz="14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800" b="0" i="0" u="none" strike="noStrike" dirty="0">
                          <a:solidFill>
                            <a:srgbClr val="000000"/>
                          </a:solidFill>
                          <a:effectLst/>
                          <a:latin typeface="Calibri"/>
                        </a:rPr>
                        <a:t>times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gridSpan="2">
                  <a:txBody>
                    <a:bodyPr/>
                    <a:lstStyle/>
                    <a:p>
                      <a:pPr algn="r" fontAlgn="b"/>
                      <a:r>
                        <a:rPr lang="en-US" sz="1800" b="0" i="0" u="none" strike="noStrike" dirty="0">
                          <a:solidFill>
                            <a:srgbClr val="000000"/>
                          </a:solidFill>
                          <a:effectLst/>
                          <a:latin typeface="Calibri"/>
                        </a:rPr>
                        <a:t>11</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pPr algn="ctr" fontAlgn="b"/>
                      <a:endParaRPr lang="en-US" sz="14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800" b="0" i="0" u="none" strike="noStrike" dirty="0">
                          <a:solidFill>
                            <a:srgbClr val="000000"/>
                          </a:solidFill>
                          <a:effectLst/>
                          <a:latin typeface="Calibri"/>
                        </a:rPr>
                        <a:t>times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r>
                        <a:rPr lang="en-US" sz="11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852678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1035"/>
            <a:ext cx="4876800" cy="6750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descr="\\wpdotfill09\R_VMP7_USERS\hwye04n\My Pictures\2013-09-18 AdaptSites 9.17.13\SL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71036"/>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Oregon Coast faces flood risk from high tide, rain"/>
          <p:cNvPicPr>
            <a:picLocks noChangeAspect="1" noChangeArrowheads="1"/>
          </p:cNvPicPr>
          <p:nvPr/>
        </p:nvPicPr>
        <p:blipFill>
          <a:blip r:embed="rId5">
            <a:extLst>
              <a:ext uri="{28A0092B-C50C-407E-A947-70E740481C1C}">
                <a14:useLocalDpi xmlns:a14="http://schemas.microsoft.com/office/drawing/2010/main" val="0"/>
              </a:ext>
            </a:extLst>
          </a:blip>
          <a:srcRect l="17081" r="17081"/>
          <a:stretch>
            <a:fillRect/>
          </a:stretch>
        </p:blipFill>
        <p:spPr bwMode="auto">
          <a:xfrm>
            <a:off x="9488904" y="71035"/>
            <a:ext cx="255069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4296060718_4dbfbc7f7e"/>
          <p:cNvPicPr>
            <a:picLocks noChangeAspect="1" noChangeArrowheads="1"/>
          </p:cNvPicPr>
          <p:nvPr/>
        </p:nvPicPr>
        <p:blipFill>
          <a:blip r:embed="rId6">
            <a:extLst>
              <a:ext uri="{28A0092B-C50C-407E-A947-70E740481C1C}">
                <a14:useLocalDpi xmlns:a14="http://schemas.microsoft.com/office/drawing/2010/main" val="0"/>
              </a:ext>
            </a:extLst>
          </a:blip>
          <a:srcRect t="27612" b="27612"/>
          <a:stretch>
            <a:fillRect/>
          </a:stretch>
        </p:blipFill>
        <p:spPr bwMode="auto">
          <a:xfrm>
            <a:off x="5181599" y="3410375"/>
            <a:ext cx="6858000" cy="323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121442" y="3410373"/>
            <a:ext cx="3412957" cy="329522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ysClr val="windowText" lastClr="000000"/>
                </a:solidFill>
                <a:latin typeface="Century Gothic" panose="020B0502020202020204" pitchFamily="34" charset="0"/>
              </a:rPr>
              <a:t>Sea Level </a:t>
            </a:r>
            <a:r>
              <a:rPr lang="en-US" sz="2400" b="1" dirty="0" smtClean="0">
                <a:solidFill>
                  <a:sysClr val="windowText" lastClr="000000"/>
                </a:solidFill>
                <a:latin typeface="Century Gothic" panose="020B0502020202020204" pitchFamily="34" charset="0"/>
              </a:rPr>
              <a:t>Rise</a:t>
            </a:r>
          </a:p>
          <a:p>
            <a:pPr algn="ctr">
              <a:defRPr/>
            </a:pPr>
            <a:r>
              <a:rPr lang="en-US" sz="2400" b="1" dirty="0" smtClean="0">
                <a:solidFill>
                  <a:sysClr val="windowText" lastClr="000000"/>
                </a:solidFill>
                <a:latin typeface="Century Gothic" panose="020B0502020202020204" pitchFamily="34" charset="0"/>
              </a:rPr>
              <a:t> Mapping</a:t>
            </a:r>
          </a:p>
          <a:p>
            <a:pPr algn="ctr">
              <a:defRPr/>
            </a:pPr>
            <a:r>
              <a:rPr lang="en-US" sz="2400" b="1" dirty="0" smtClean="0">
                <a:solidFill>
                  <a:sysClr val="windowText" lastClr="000000"/>
                </a:solidFill>
                <a:latin typeface="Century Gothic" panose="020B0502020202020204" pitchFamily="34" charset="0"/>
              </a:rPr>
              <a:t> </a:t>
            </a:r>
            <a:r>
              <a:rPr lang="en-US" sz="2400" b="1" dirty="0">
                <a:solidFill>
                  <a:sysClr val="windowText" lastClr="000000"/>
                </a:solidFill>
                <a:latin typeface="Century Gothic" panose="020B0502020202020204" pitchFamily="34" charset="0"/>
              </a:rPr>
              <a:t>and </a:t>
            </a:r>
            <a:endParaRPr lang="en-US" sz="2400" b="1" dirty="0" smtClean="0">
              <a:solidFill>
                <a:sysClr val="windowText" lastClr="000000"/>
              </a:solidFill>
              <a:latin typeface="Century Gothic" panose="020B0502020202020204" pitchFamily="34" charset="0"/>
            </a:endParaRPr>
          </a:p>
          <a:p>
            <a:pPr algn="ctr">
              <a:defRPr/>
            </a:pPr>
            <a:r>
              <a:rPr lang="en-US" sz="2400" b="1" dirty="0" smtClean="0">
                <a:solidFill>
                  <a:sysClr val="windowText" lastClr="000000"/>
                </a:solidFill>
                <a:latin typeface="Century Gothic" panose="020B0502020202020204" pitchFamily="34" charset="0"/>
              </a:rPr>
              <a:t>Risk </a:t>
            </a:r>
            <a:r>
              <a:rPr lang="en-US" sz="2400" b="1" dirty="0">
                <a:solidFill>
                  <a:sysClr val="windowText" lastClr="000000"/>
                </a:solidFill>
                <a:latin typeface="Century Gothic" panose="020B0502020202020204" pitchFamily="34" charset="0"/>
              </a:rPr>
              <a:t>Assessments </a:t>
            </a:r>
          </a:p>
        </p:txBody>
      </p:sp>
    </p:spTree>
    <p:extLst>
      <p:ext uri="{BB962C8B-B14F-4D97-AF65-F5344CB8AC3E}">
        <p14:creationId xmlns:p14="http://schemas.microsoft.com/office/powerpoint/2010/main" val="142610164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D3BB71EFFE804FA96E474E570144B3" ma:contentTypeVersion="4" ma:contentTypeDescription="Create a new document." ma:contentTypeScope="" ma:versionID="710ff23731b636ba19d9aced1624232f">
  <xsd:schema xmlns:xsd="http://www.w3.org/2001/XMLSchema" xmlns:xs="http://www.w3.org/2001/XMLSchema" xmlns:p="http://schemas.microsoft.com/office/2006/metadata/properties" xmlns:ns2="d7f10592-6afc-4e49-b3ee-7ac0e12b4ce3" targetNamespace="http://schemas.microsoft.com/office/2006/metadata/properties" ma:root="true" ma:fieldsID="c4f9f3c5e1747b34b90c25e4a7d8562c" ns2:_="">
    <xsd:import namespace="d7f10592-6afc-4e49-b3ee-7ac0e12b4ce3"/>
    <xsd:element name="properties">
      <xsd:complexType>
        <xsd:sequence>
          <xsd:element name="documentManagement">
            <xsd:complexType>
              <xsd:all>
                <xsd:element ref="ns2:Document_type" minOccurs="0"/>
                <xsd:element ref="ns2:Year" minOccurs="0"/>
                <xsd:element ref="ns2:Month" minOccurs="0"/>
                <xsd:element ref="ns2:Draft_x0020_or_x0020_Fina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f10592-6afc-4e49-b3ee-7ac0e12b4ce3" elementFormDefault="qualified">
    <xsd:import namespace="http://schemas.microsoft.com/office/2006/documentManagement/types"/>
    <xsd:import namespace="http://schemas.microsoft.com/office/infopath/2007/PartnerControls"/>
    <xsd:element name="Document_type" ma:index="8" nillable="true" ma:displayName="Document_type" ma:description="Type of OTC document" ma:format="Dropdown" ma:internalName="Document_type">
      <xsd:simpleType>
        <xsd:restriction base="dms:Choice">
          <xsd:enumeration value="Agenda"/>
          <xsd:enumeration value="Correspondence"/>
          <xsd:enumeration value="Policies"/>
          <xsd:enumeration value="PowerPoint presentations"/>
        </xsd:restriction>
      </xsd:simpleType>
    </xsd:element>
    <xsd:element name="Year" ma:index="9" nillable="true" ma:displayName="Year" ma:format="Dropdown" ma:internalName="Year">
      <xsd:simpleType>
        <xsd:restriction base="dms:Choice">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restriction>
      </xsd:simpleType>
    </xsd:element>
    <xsd:element name="Month" ma:index="10" nillable="true" ma:displayName="Month" ma:format="Dropdown" ma:internalName="Month">
      <xsd:simpleType>
        <xsd:restriction base="dms:Choice">
          <xsd:enumeration value="January"/>
          <xsd:enumeration value="February"/>
          <xsd:enumeration value="March"/>
          <xsd:enumeration value="April"/>
          <xsd:enumeration value="May"/>
          <xsd:enumeration value="June"/>
          <xsd:enumeration value="July"/>
          <xsd:enumeration value="August"/>
          <xsd:enumeration value="September"/>
          <xsd:enumeration value="October"/>
          <xsd:enumeration value="November"/>
          <xsd:enumeration value="December"/>
        </xsd:restriction>
      </xsd:simpleType>
    </xsd:element>
    <xsd:element name="Draft_x0020_or_x0020_Final" ma:index="11" nillable="true" ma:displayName="Draft or Final" ma:format="Dropdown" ma:internalName="Draft_x0020_or_x0020_Final">
      <xsd:simpleType>
        <xsd:restriction base="dms:Choice">
          <xsd:enumeration value="Draft"/>
          <xsd:enumeration value="Final"/>
          <xsd:enumeration value="Edit"/>
          <xsd:enumeration value="Travis to Edit"/>
          <xsd:enumeration value="Tom to Edit"/>
          <xsd:enumeration value="Joanna to Edit"/>
          <xsd:enumeration value="Ready for Signatur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onth xmlns="d7f10592-6afc-4e49-b3ee-7ac0e12b4ce3">June</Month>
    <Year xmlns="d7f10592-6afc-4e49-b3ee-7ac0e12b4ce3">2017</Year>
    <Draft_x0020_or_x0020_Final xmlns="d7f10592-6afc-4e49-b3ee-7ac0e12b4ce3">Final</Draft_x0020_or_x0020_Final>
    <Document_type xmlns="d7f10592-6afc-4e49-b3ee-7ac0e12b4ce3">PowerPoint presentations</Document_typ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7EA6AF-1FB7-4671-8BB5-DB74A1498D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f10592-6afc-4e49-b3ee-7ac0e12b4c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E7551C-FC84-4946-A6B0-6C85D2EF6263}">
  <ds:schemaRefs>
    <ds:schemaRef ds:uri="http://purl.org/dc/elements/1.1/"/>
    <ds:schemaRef ds:uri="http://schemas.microsoft.com/office/2006/metadata/properties"/>
    <ds:schemaRef ds:uri="d7f10592-6afc-4e49-b3ee-7ac0e12b4ce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E17C67D2-A222-4C18-AF29-76852804C9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33981</TotalTime>
  <Words>1387</Words>
  <Application>Microsoft Office PowerPoint</Application>
  <PresentationFormat>Widescreen</PresentationFormat>
  <Paragraphs>260</Paragraphs>
  <Slides>16</Slides>
  <Notes>15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Century Gothic</vt:lpstr>
      <vt:lpstr>Verdana</vt:lpstr>
      <vt:lpstr>Office Theme</vt:lpstr>
      <vt:lpstr>1_Office Theme</vt:lpstr>
      <vt:lpstr>PowerPoint Presentation</vt:lpstr>
      <vt:lpstr>Mitigation vs. Adaptation </vt:lpstr>
      <vt:lpstr>Adaptation</vt:lpstr>
      <vt:lpstr>Impacts on Transportation</vt:lpstr>
      <vt:lpstr>Benefits</vt:lpstr>
      <vt:lpstr>Strategies and Assessments</vt:lpstr>
      <vt:lpstr>  FHWA Vulnerability Assessment and  Adaptation Framework </vt:lpstr>
      <vt:lpstr>Climate Data </vt:lpstr>
      <vt:lpstr>PowerPoint Presentation</vt:lpstr>
      <vt:lpstr>PowerPoint Presentation</vt:lpstr>
      <vt:lpstr>Preparing for the future… </vt:lpstr>
      <vt:lpstr>Asset Programs </vt:lpstr>
      <vt:lpstr>Priority Corridors</vt:lpstr>
      <vt:lpstr>Maintenance and Operations</vt:lpstr>
      <vt:lpstr>Next steps </vt:lpstr>
      <vt:lpstr>PowerPoint Presentation</vt:lpstr>
    </vt:vector>
  </TitlesOfParts>
  <Company>Oregon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CMAQ Program</dc:title>
  <dc:creator>PEITHMAN Susan</dc:creator>
  <cp:lastModifiedBy>CROOK Geoff S</cp:lastModifiedBy>
  <cp:revision>423</cp:revision>
  <cp:lastPrinted>2018-10-30T21:55:20Z</cp:lastPrinted>
  <dcterms:created xsi:type="dcterms:W3CDTF">2017-02-21T02:03:37Z</dcterms:created>
  <dcterms:modified xsi:type="dcterms:W3CDTF">2019-05-16T16:47:57Z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0x01010047D3BB71EFFE804FA96E474E570144B3</vt:lpwstr>
  </property>
</Properties>
</file>