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333" r:id="rId5"/>
    <p:sldId id="384" r:id="rId6"/>
    <p:sldId id="387" r:id="rId7"/>
    <p:sldId id="385" r:id="rId8"/>
    <p:sldId id="388" r:id="rId9"/>
    <p:sldId id="390" r:id="rId10"/>
    <p:sldId id="391" r:id="rId11"/>
    <p:sldId id="392" r:id="rId12"/>
    <p:sldId id="422" r:id="rId13"/>
    <p:sldId id="852" r:id="rId14"/>
    <p:sldId id="853" r:id="rId15"/>
    <p:sldId id="855" r:id="rId16"/>
    <p:sldId id="42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7">
          <p15:clr>
            <a:srgbClr val="A4A3A4"/>
          </p15:clr>
        </p15:guide>
        <p15:guide id="2" pos="5457">
          <p15:clr>
            <a:srgbClr val="A4A3A4"/>
          </p15:clr>
        </p15:guide>
        <p15:guide id="3" pos="3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B3B6"/>
    <a:srgbClr val="48484A"/>
    <a:srgbClr val="F12564"/>
    <a:srgbClr val="262626"/>
    <a:srgbClr val="DCDDDE"/>
    <a:srgbClr val="77787B"/>
    <a:srgbClr val="BA1222"/>
    <a:srgbClr val="524D85"/>
    <a:srgbClr val="FFC20E"/>
    <a:srgbClr val="63AF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20" autoAdjust="0"/>
    <p:restoredTop sz="88235" autoAdjust="0"/>
  </p:normalViewPr>
  <p:slideViewPr>
    <p:cSldViewPr snapToGrid="0" snapToObjects="1">
      <p:cViewPr varScale="1">
        <p:scale>
          <a:sx n="97" d="100"/>
          <a:sy n="97" d="100"/>
        </p:scale>
        <p:origin x="2076" y="78"/>
      </p:cViewPr>
      <p:guideLst>
        <p:guide orient="horz" pos="777"/>
        <p:guide pos="5457"/>
        <p:guide pos="3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3132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BB3D4B-E7F6-4A42-853B-40C1A88C262E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C7C1A-D5B2-4BB7-A8A5-88681A8C6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649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86A57-3D42-1746-A4F9-9BA3F9944E9C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6EF74-4753-DA47-9B34-F93D23E42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06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690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will make sense with anecdote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99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" y="-6968"/>
            <a:ext cx="9153292" cy="6864968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59844" y="2950340"/>
            <a:ext cx="4938712" cy="934919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56" y="3094355"/>
            <a:ext cx="2419518" cy="687652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3105823" y="2950340"/>
            <a:ext cx="0" cy="1794016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3259844" y="4372053"/>
            <a:ext cx="4938712" cy="27554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  <a:lvl2pPr marL="457200" indent="0">
              <a:buNone/>
              <a:defRPr sz="1200">
                <a:solidFill>
                  <a:srgbClr val="F48024"/>
                </a:solidFill>
              </a:defRPr>
            </a:lvl2pPr>
            <a:lvl3pPr marL="914400" indent="0">
              <a:buNone/>
              <a:defRPr sz="1200">
                <a:solidFill>
                  <a:srgbClr val="F48024"/>
                </a:solidFill>
              </a:defRPr>
            </a:lvl3pPr>
            <a:lvl4pPr marL="1371600" indent="0">
              <a:buNone/>
              <a:defRPr sz="1200">
                <a:solidFill>
                  <a:srgbClr val="F48024"/>
                </a:solidFill>
              </a:defRPr>
            </a:lvl4pPr>
            <a:lvl5pPr marL="1828800" indent="0">
              <a:buNone/>
              <a:defRPr sz="1200">
                <a:solidFill>
                  <a:srgbClr val="F48024"/>
                </a:solidFill>
              </a:defRPr>
            </a:lvl5pPr>
          </a:lstStyle>
          <a:p>
            <a:pPr lvl="0"/>
            <a:fld id="{39FCBEF0-3C4C-914F-863F-22A07B9ADD49}" type="datetime4">
              <a:rPr lang="en-US" smtClean="0"/>
              <a:t>April 4, 2014</a:t>
            </a:fld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3" hasCustomPrompt="1"/>
          </p:nvPr>
        </p:nvSpPr>
        <p:spPr>
          <a:xfrm>
            <a:off x="3259138" y="4116388"/>
            <a:ext cx="4938712" cy="255587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9941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2138" y="1436688"/>
            <a:ext cx="8094662" cy="4370387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63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grey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92666" y="1454150"/>
            <a:ext cx="8094134" cy="1143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400">
                <a:solidFill>
                  <a:schemeClr val="tx2"/>
                </a:solidFill>
              </a:defRPr>
            </a:lvl2pPr>
            <a:lvl3pPr marL="9144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92666" y="2724150"/>
            <a:ext cx="8094134" cy="3005138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F68B1F"/>
                </a:solidFill>
              </a:defRPr>
            </a:lvl1pPr>
            <a:lvl2pPr marL="344488" indent="-225425">
              <a:buFont typeface="Arial"/>
              <a:buChar char="•"/>
              <a:defRPr sz="1800">
                <a:solidFill>
                  <a:schemeClr val="tx2"/>
                </a:solidFill>
              </a:defRPr>
            </a:lvl2pPr>
            <a:lvl3pPr marL="688975" indent="-227013">
              <a:buFont typeface="Lucida Grande"/>
              <a:buChar char="-"/>
              <a:defRPr sz="1800">
                <a:solidFill>
                  <a:schemeClr val="tx2"/>
                </a:solidFill>
              </a:defRPr>
            </a:lvl3pPr>
            <a:lvl4pPr marL="741363" indent="0">
              <a:buFontTx/>
              <a:buNone/>
              <a:defRPr sz="1800" i="1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87416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1206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_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572"/>
            <a:ext cx="9190094" cy="6892571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-1" y="3756115"/>
            <a:ext cx="2702327" cy="999738"/>
          </a:xfrm>
          <a:prstGeom prst="roundRect">
            <a:avLst>
              <a:gd name="adj" fmla="val 1153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57943" y="4816174"/>
            <a:ext cx="2544384" cy="553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b="1" spc="100" dirty="0" err="1">
                <a:solidFill>
                  <a:srgbClr val="FFFFFF"/>
                </a:solidFill>
                <a:latin typeface="Arial"/>
                <a:cs typeface="Arial"/>
              </a:rPr>
              <a:t>www.rsginc.com</a:t>
            </a:r>
            <a:endParaRPr lang="en-US" sz="1600" b="1" spc="1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 defTabSz="914608">
              <a:tabLst>
                <a:tab pos="4665639" algn="l"/>
              </a:tabLst>
            </a:pPr>
            <a:endParaRPr lang="en-US" sz="1400" spc="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88"/>
          <a:stretch/>
        </p:blipFill>
        <p:spPr>
          <a:xfrm>
            <a:off x="469900" y="4045304"/>
            <a:ext cx="446703" cy="6858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54110" y="3926260"/>
            <a:ext cx="1305973" cy="65564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Arial"/>
                <a:cs typeface="Arial"/>
              </a:rPr>
              <a:t>Contacts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026651" y="3926260"/>
            <a:ext cx="0" cy="655641"/>
          </a:xfrm>
          <a:prstGeom prst="line">
            <a:avLst/>
          </a:prstGeom>
          <a:ln w="19050" cmpd="sng">
            <a:solidFill>
              <a:srgbClr val="F480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195638" y="3660775"/>
            <a:ext cx="4412720" cy="285219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MANAGER NAME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195638" y="3888632"/>
            <a:ext cx="4413250" cy="22240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3195638" y="4196178"/>
            <a:ext cx="4413250" cy="46007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196697" y="5118126"/>
            <a:ext cx="4412720" cy="285219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ANOTHER NAME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196696" y="5319212"/>
            <a:ext cx="4413250" cy="29527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3196697" y="5700263"/>
            <a:ext cx="4413250" cy="55491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A553DC-A9D1-6B4A-9AD8-59E1CFCCF1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281" y="-166642"/>
            <a:ext cx="5964221" cy="460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58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2666" y="274638"/>
            <a:ext cx="8094133" cy="96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77058" y="275704"/>
            <a:ext cx="0" cy="959662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471215"/>
            <a:ext cx="299283" cy="29928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" y="6265266"/>
            <a:ext cx="9143999" cy="89537"/>
            <a:chOff x="1" y="6276051"/>
            <a:chExt cx="9143999" cy="89537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1" y="6365588"/>
              <a:ext cx="8565430" cy="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8565431" y="6276051"/>
              <a:ext cx="95250" cy="89537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660681" y="6276051"/>
              <a:ext cx="81015" cy="89537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8741696" y="6365588"/>
              <a:ext cx="402304" cy="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8457258" y="6439474"/>
            <a:ext cx="381000" cy="2308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r"/>
            <a:fld id="{6AFB2962-CD7A-BA4A-83EB-E335D01B9653}" type="slidenum">
              <a:rPr lang="en-US" sz="900" smtClean="0">
                <a:solidFill>
                  <a:schemeClr val="tx2"/>
                </a:solidFill>
              </a:rPr>
              <a:pPr algn="r"/>
              <a:t>‹#›</a:t>
            </a:fld>
            <a:endParaRPr lang="en-US" sz="900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6482" y="6428882"/>
            <a:ext cx="2429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262626"/>
                </a:solidFill>
              </a:rPr>
              <a:t>06.04.2019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6483" y="6584527"/>
            <a:ext cx="2079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262626"/>
                </a:solidFill>
              </a:rPr>
              <a:t>RSG</a:t>
            </a:r>
          </a:p>
        </p:txBody>
      </p:sp>
    </p:spTree>
    <p:extLst>
      <p:ext uri="{BB962C8B-B14F-4D97-AF65-F5344CB8AC3E}">
        <p14:creationId xmlns:p14="http://schemas.microsoft.com/office/powerpoint/2010/main" val="41755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4" r:id="rId2"/>
    <p:sldLayoutId id="2147483660" r:id="rId3"/>
    <p:sldLayoutId id="2147483661" r:id="rId4"/>
    <p:sldLayoutId id="2147483669" r:id="rId5"/>
  </p:sldLayoutIdLst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98463" indent="-2794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59844" y="2950340"/>
            <a:ext cx="4938712" cy="121824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Identifying Intermediate Stops to Improve Commercial Truck Passive Data Processing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59844" y="5931569"/>
            <a:ext cx="4938712" cy="275543"/>
          </a:xfrm>
        </p:spPr>
        <p:txBody>
          <a:bodyPr/>
          <a:lstStyle/>
          <a:p>
            <a:r>
              <a:rPr lang="en-US" dirty="0"/>
              <a:t>June 4, 2019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259138" y="4579486"/>
            <a:ext cx="5269400" cy="1352083"/>
          </a:xfrm>
        </p:spPr>
        <p:txBody>
          <a:bodyPr/>
          <a:lstStyle/>
          <a:p>
            <a:r>
              <a:rPr lang="en-US" dirty="0"/>
              <a:t>Theodore Mansfield, PhD, RSG</a:t>
            </a:r>
          </a:p>
          <a:p>
            <a:r>
              <a:rPr lang="en-US" dirty="0"/>
              <a:t>Steven Trevino, RSG</a:t>
            </a:r>
          </a:p>
          <a:p>
            <a:r>
              <a:rPr lang="en-US" dirty="0"/>
              <a:t>Vince Bernardin, PhD, RSG</a:t>
            </a:r>
          </a:p>
        </p:txBody>
      </p:sp>
    </p:spTree>
    <p:extLst>
      <p:ext uri="{BB962C8B-B14F-4D97-AF65-F5344CB8AC3E}">
        <p14:creationId xmlns:p14="http://schemas.microsoft.com/office/powerpoint/2010/main" val="1077122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DDDFFF-F9E2-4CB6-A3AE-508FCB3F0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667" y="274638"/>
            <a:ext cx="2728016" cy="2478394"/>
          </a:xfrm>
        </p:spPr>
        <p:txBody>
          <a:bodyPr anchor="t">
            <a:normAutofit/>
          </a:bodyPr>
          <a:lstStyle/>
          <a:p>
            <a:r>
              <a:rPr lang="en-US" dirty="0"/>
              <a:t>Density of Derived Stops </a:t>
            </a:r>
            <a:r>
              <a:rPr lang="en-US" u="sng" dirty="0"/>
              <a:t>With</a:t>
            </a:r>
            <a:r>
              <a:rPr lang="en-US" dirty="0"/>
              <a:t> Intermediate Stop Filtering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8FEF16A-C81A-4495-9DF3-6155019A6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019" y="461931"/>
            <a:ext cx="402336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65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DDDFFF-F9E2-4CB6-A3AE-508FCB3F0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667" y="274638"/>
            <a:ext cx="2543823" cy="2478394"/>
          </a:xfrm>
        </p:spPr>
        <p:txBody>
          <a:bodyPr anchor="t"/>
          <a:lstStyle/>
          <a:p>
            <a:r>
              <a:rPr lang="en-US" dirty="0"/>
              <a:t>Density of Filtered Intermediate Stops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AC3D233-F8A2-4C0C-BDB8-7ECDC9008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019" y="465195"/>
            <a:ext cx="402336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36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477058" y="275704"/>
            <a:ext cx="0" cy="959662"/>
          </a:xfrm>
          <a:prstGeom prst="line">
            <a:avLst/>
          </a:prstGeom>
          <a:ln w="19050" cmpd="sng">
            <a:solidFill>
              <a:srgbClr val="E271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087556" y="592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15-20% Intermediate Stops Removed From </a:t>
            </a:r>
            <a:br>
              <a:rPr lang="en-US" dirty="0"/>
            </a:br>
            <a:r>
              <a:rPr lang="en-US" dirty="0"/>
              <a:t>O-D Data in Three Statewide Applications</a:t>
            </a:r>
            <a:endParaRPr lang="en-US" dirty="0">
              <a:solidFill>
                <a:srgbClr val="262626"/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E6722A5-982B-4852-ADA2-397654E0BA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963910"/>
              </p:ext>
            </p:extLst>
          </p:nvPr>
        </p:nvGraphicFramePr>
        <p:xfrm>
          <a:off x="1712576" y="2349319"/>
          <a:ext cx="5651116" cy="21593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3889">
                  <a:extLst>
                    <a:ext uri="{9D8B030D-6E8A-4147-A177-3AD203B41FA5}">
                      <a16:colId xmlns:a16="http://schemas.microsoft.com/office/drawing/2014/main" val="2220432845"/>
                    </a:ext>
                  </a:extLst>
                </a:gridCol>
                <a:gridCol w="1689602">
                  <a:extLst>
                    <a:ext uri="{9D8B030D-6E8A-4147-A177-3AD203B41FA5}">
                      <a16:colId xmlns:a16="http://schemas.microsoft.com/office/drawing/2014/main" val="769336053"/>
                    </a:ext>
                  </a:extLst>
                </a:gridCol>
                <a:gridCol w="2337625">
                  <a:extLst>
                    <a:ext uri="{9D8B030D-6E8A-4147-A177-3AD203B41FA5}">
                      <a16:colId xmlns:a16="http://schemas.microsoft.com/office/drawing/2014/main" val="3036759834"/>
                    </a:ext>
                  </a:extLst>
                </a:gridCol>
              </a:tblGrid>
              <a:tr h="8779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State</a:t>
                      </a:r>
                      <a:endParaRPr lang="en-US" sz="1800" dirty="0">
                        <a:solidFill>
                          <a:srgbClr val="262626"/>
                        </a:solidFill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Unexpanded trip count</a:t>
                      </a:r>
                      <a:endParaRPr lang="en-US" sz="1800" dirty="0">
                        <a:solidFill>
                          <a:srgbClr val="262626"/>
                        </a:solidFill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Trips with 1+ intermediate stop</a:t>
                      </a:r>
                      <a:endParaRPr lang="en-US" sz="1800" dirty="0">
                        <a:solidFill>
                          <a:srgbClr val="262626"/>
                        </a:solidFill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678505"/>
                  </a:ext>
                </a:extLst>
              </a:tr>
              <a:tr h="427123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Illinois</a:t>
                      </a:r>
                    </a:p>
                  </a:txBody>
                  <a:tcPr marL="68580" marR="68580" marT="0" marB="0" anchor="ctr">
                    <a:solidFill>
                      <a:srgbClr val="CBD3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5,954,313</a:t>
                      </a:r>
                    </a:p>
                  </a:txBody>
                  <a:tcPr marL="7620" marR="7620" marT="7620" marB="0" anchor="ctr">
                    <a:solidFill>
                      <a:srgbClr val="CBD3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976,694 (16.4%)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24544206"/>
                  </a:ext>
                </a:extLst>
              </a:tr>
              <a:tr h="42712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Michigan</a:t>
                      </a:r>
                    </a:p>
                  </a:txBody>
                  <a:tcPr marL="68580" marR="68580" marT="0" marB="0" anchor="ctr">
                    <a:solidFill>
                      <a:srgbClr val="E7E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2,597,523</a:t>
                      </a:r>
                      <a:endParaRPr lang="en-US" sz="1800" dirty="0">
                        <a:solidFill>
                          <a:srgbClr val="262626"/>
                        </a:solidFill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E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437,998 (16.9%)</a:t>
                      </a:r>
                      <a:endParaRPr lang="en-US" sz="1800" dirty="0">
                        <a:solidFill>
                          <a:srgbClr val="262626"/>
                        </a:solidFill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4831578"/>
                  </a:ext>
                </a:extLst>
              </a:tr>
              <a:tr h="42712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Nebraska</a:t>
                      </a:r>
                    </a:p>
                  </a:txBody>
                  <a:tcPr marL="68580" marR="68580" marT="0" marB="0" anchor="ctr">
                    <a:solidFill>
                      <a:srgbClr val="CBD3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dirty="0"/>
                        <a:t>1,027,573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dirty="0"/>
                        <a:t>211,629 (20.6%)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5263100"/>
                  </a:ext>
                </a:extLst>
              </a:tr>
            </a:tbl>
          </a:graphicData>
        </a:graphic>
      </p:graphicFrame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47A555A-7F4D-4FFB-B913-B478BD53C9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9440" y="5053542"/>
            <a:ext cx="7462173" cy="960728"/>
          </a:xfrm>
        </p:spPr>
        <p:txBody>
          <a:bodyPr/>
          <a:lstStyle/>
          <a:p>
            <a:pPr algn="ctr"/>
            <a:r>
              <a:rPr lang="en-US" sz="2600" dirty="0"/>
              <a:t>Stick around for Big Data 2 to hear how these were used!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176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-1" y="3756115"/>
            <a:ext cx="2702327" cy="999738"/>
          </a:xfrm>
          <a:prstGeom prst="roundRect">
            <a:avLst>
              <a:gd name="adj" fmla="val 1153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7943" y="4816174"/>
            <a:ext cx="25443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100" dirty="0" err="1">
                <a:solidFill>
                  <a:srgbClr val="FFFFFF"/>
                </a:solidFill>
                <a:cs typeface="Arial"/>
              </a:rPr>
              <a:t>www.rsginc.com</a:t>
            </a:r>
            <a:endParaRPr lang="en-US" sz="1600" b="1" spc="100" dirty="0">
              <a:solidFill>
                <a:srgbClr val="FFFFFF"/>
              </a:solidFill>
              <a:cs typeface="Arial"/>
            </a:endParaRPr>
          </a:p>
          <a:p>
            <a:pPr algn="ctr" defTabSz="914608">
              <a:tabLst>
                <a:tab pos="4665639" algn="l"/>
              </a:tabLst>
            </a:pPr>
            <a:endParaRPr lang="en-US" sz="1400" spc="100" dirty="0">
              <a:solidFill>
                <a:prstClr val="white"/>
              </a:solidFill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1488"/>
          <a:stretch/>
        </p:blipFill>
        <p:spPr>
          <a:xfrm>
            <a:off x="469900" y="4045304"/>
            <a:ext cx="446703" cy="685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54110" y="3632938"/>
            <a:ext cx="489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595959"/>
              </a:solidFill>
              <a:cs typeface="Arial"/>
            </a:endParaRPr>
          </a:p>
          <a:p>
            <a:r>
              <a:rPr lang="en-US" sz="2000" b="1" dirty="0">
                <a:solidFill>
                  <a:srgbClr val="48484A"/>
                </a:solidFill>
                <a:cs typeface="Arial"/>
              </a:rPr>
              <a:t>Contact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026651" y="3926260"/>
            <a:ext cx="0" cy="655641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24263" y="4534063"/>
            <a:ext cx="4412720" cy="285219"/>
          </a:xfrm>
        </p:spPr>
        <p:txBody>
          <a:bodyPr/>
          <a:lstStyle/>
          <a:p>
            <a:pPr algn="ctr"/>
            <a:r>
              <a:rPr lang="en-US" sz="1600" dirty="0"/>
              <a:t>Theodore Mansfield, PhD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24263" y="4771445"/>
            <a:ext cx="4413250" cy="222407"/>
          </a:xfrm>
        </p:spPr>
        <p:txBody>
          <a:bodyPr/>
          <a:lstStyle/>
          <a:p>
            <a:pPr algn="ctr"/>
            <a:r>
              <a:rPr lang="en-US" dirty="0"/>
              <a:t>SENIOR ANALYST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624263" y="5069466"/>
            <a:ext cx="4413250" cy="460077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dirty="0"/>
              <a:t>theodore.mansfield@rsginc.com</a:t>
            </a:r>
          </a:p>
        </p:txBody>
      </p:sp>
    </p:spTree>
    <p:extLst>
      <p:ext uri="{BB962C8B-B14F-4D97-AF65-F5344CB8AC3E}">
        <p14:creationId xmlns:p14="http://schemas.microsoft.com/office/powerpoint/2010/main" val="2931892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7A35A-D895-4D2E-A02F-50E840D76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Data is a Powerful Tool in Contemporary Travel Forecasting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CB210-AE77-4D12-8EEE-0724A57196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2138" y="1436688"/>
            <a:ext cx="8438116" cy="4370387"/>
          </a:xfrm>
        </p:spPr>
        <p:txBody>
          <a:bodyPr/>
          <a:lstStyle/>
          <a:p>
            <a:r>
              <a:rPr lang="en-US" sz="2600" dirty="0"/>
              <a:t>ATRI: largest sample of truck GPS data in the US</a:t>
            </a:r>
          </a:p>
          <a:p>
            <a:pPr lvl="1">
              <a:defRPr/>
            </a:pPr>
            <a:r>
              <a:rPr lang="en-US" sz="2200" dirty="0">
                <a:solidFill>
                  <a:srgbClr val="262626"/>
                </a:solidFill>
              </a:rPr>
              <a:t>Over 2 billion truck positions every day </a:t>
            </a:r>
          </a:p>
          <a:p>
            <a:pPr lvl="1">
              <a:defRPr/>
            </a:pPr>
            <a:r>
              <a:rPr lang="en-US" sz="2200" dirty="0">
                <a:solidFill>
                  <a:srgbClr val="262626"/>
                </a:solidFill>
              </a:rPr>
              <a:t>Over 800,000 trucks ~ nearly 30% of all semis in US</a:t>
            </a:r>
          </a:p>
          <a:p>
            <a:pPr marL="119063" indent="0">
              <a:buNone/>
            </a:pPr>
            <a:endParaRPr lang="en-US" b="1" dirty="0"/>
          </a:p>
          <a:p>
            <a:endParaRPr lang="en-US" dirty="0"/>
          </a:p>
        </p:txBody>
      </p:sp>
      <p:pic>
        <p:nvPicPr>
          <p:cNvPr id="4" name="Picture 3" descr="C:\Users\jshort\Desktop\national.jpg">
            <a:extLst>
              <a:ext uri="{FF2B5EF4-FFF2-40B4-BE49-F238E27FC236}">
                <a16:creationId xmlns:a16="http://schemas.microsoft.com/office/drawing/2014/main" id="{5217B1BF-9E43-412E-892C-6B1E673C9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9212" y="2947595"/>
            <a:ext cx="4748244" cy="259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5D8416-2749-4778-91FE-E2141EBCF1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952" y="2927238"/>
            <a:ext cx="3406051" cy="263173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A690E3C-6FC8-468A-A2CF-E5BA62008A29}"/>
              </a:ext>
            </a:extLst>
          </p:cNvPr>
          <p:cNvSpPr txBox="1">
            <a:spLocks/>
          </p:cNvSpPr>
          <p:nvPr/>
        </p:nvSpPr>
        <p:spPr>
          <a:xfrm>
            <a:off x="1413940" y="5644888"/>
            <a:ext cx="7137922" cy="5807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1800"/>
              </a:spcBef>
              <a:buFont typeface="Arial"/>
              <a:buNone/>
            </a:pPr>
            <a:r>
              <a:rPr lang="en-US" sz="2200" i="1" dirty="0">
                <a:solidFill>
                  <a:schemeClr val="tx2"/>
                </a:solidFill>
              </a:rPr>
              <a:t>One day of ATRI data…		 	 …in lower Manhattan</a:t>
            </a:r>
          </a:p>
          <a:p>
            <a:pPr marL="233363" lvl="1" indent="-233363" algn="r">
              <a:spcBef>
                <a:spcPts val="18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745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7A35A-D895-4D2E-A02F-50E840D76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666" y="274638"/>
            <a:ext cx="8094133" cy="960728"/>
          </a:xfrm>
        </p:spPr>
        <p:txBody>
          <a:bodyPr/>
          <a:lstStyle/>
          <a:p>
            <a:r>
              <a:rPr lang="en-US" dirty="0"/>
              <a:t>Big Data Processing Can Be Improved By Integrating Additional Data Sources</a:t>
            </a:r>
          </a:p>
        </p:txBody>
      </p:sp>
      <p:pic>
        <p:nvPicPr>
          <p:cNvPr id="1026" name="Picture 2" descr="https://images-na.ssl-images-amazon.com/images/I/511gWV02mDL._SL1030_.jpg">
            <a:extLst>
              <a:ext uri="{FF2B5EF4-FFF2-40B4-BE49-F238E27FC236}">
                <a16:creationId xmlns:a16="http://schemas.microsoft.com/office/drawing/2014/main" id="{E0D3D6C0-F17E-4658-AC41-47DFCA2658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" t="25634" r="4399" b="29696"/>
          <a:stretch/>
        </p:blipFill>
        <p:spPr bwMode="auto">
          <a:xfrm>
            <a:off x="960120" y="1619502"/>
            <a:ext cx="7093354" cy="337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641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7A35A-D895-4D2E-A02F-50E840D76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All ‘Stops’ Are Freight Origins or Destinations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CB210-AE77-4D12-8EEE-0724A57196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2138" y="1552800"/>
            <a:ext cx="8460422" cy="1640343"/>
          </a:xfrm>
        </p:spPr>
        <p:txBody>
          <a:bodyPr/>
          <a:lstStyle/>
          <a:p>
            <a:r>
              <a:rPr lang="en-US" sz="2400" dirty="0"/>
              <a:t>If intermediate stops are not filtered out, </a:t>
            </a:r>
            <a:r>
              <a:rPr lang="en-US" sz="2400" b="1" dirty="0"/>
              <a:t>false positive </a:t>
            </a:r>
            <a:r>
              <a:rPr lang="en-US" sz="2400" dirty="0"/>
              <a:t>will remain in aggregated OD data</a:t>
            </a:r>
          </a:p>
          <a:p>
            <a:r>
              <a:rPr lang="en-US" sz="2400" dirty="0"/>
              <a:t>Passive data alone may not be adequate to identify intermediate stops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2050" name="Picture 2" descr="https://upload.wikimedia.org/wikipedia/commons/c/cb/Calgary_Husky_Travel_Center.jpg">
            <a:extLst>
              <a:ext uri="{FF2B5EF4-FFF2-40B4-BE49-F238E27FC236}">
                <a16:creationId xmlns:a16="http://schemas.microsoft.com/office/drawing/2014/main" id="{B33E1A91-DBED-4970-93B0-82B80A0FB3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30001" r="241" b="9998"/>
          <a:stretch/>
        </p:blipFill>
        <p:spPr bwMode="auto">
          <a:xfrm>
            <a:off x="1698829" y="3395519"/>
            <a:ext cx="5717974" cy="262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869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DDDFFF-F9E2-4CB6-A3AE-508FCB3F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Identifying Intermediate Stops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B9AF16-3FB0-4590-A2A7-BECD4D986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2" y="1478503"/>
            <a:ext cx="6574968" cy="473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92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DDDFFF-F9E2-4CB6-A3AE-508FCB3F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Identifying Intermediate Stops</a:t>
            </a:r>
          </a:p>
        </p:txBody>
      </p:sp>
      <p:pic>
        <p:nvPicPr>
          <p:cNvPr id="6" name="Picture 5" descr="A map of a building&#10;&#10;Description automatically generated">
            <a:extLst>
              <a:ext uri="{FF2B5EF4-FFF2-40B4-BE49-F238E27FC236}">
                <a16:creationId xmlns:a16="http://schemas.microsoft.com/office/drawing/2014/main" id="{EEF122E3-F291-415F-B824-3390292CE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911" y="1438303"/>
            <a:ext cx="5760720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35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DDDFFF-F9E2-4CB6-A3AE-508FCB3F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Identifying Intermediate Stops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9787E28-88D8-4715-925A-81843995D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911" y="1438305"/>
            <a:ext cx="5760720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90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DDDFFF-F9E2-4CB6-A3AE-508FCB3F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Identifying Intermediate Stops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757DB9D-8B7F-4DB8-BCAE-6D42523B7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911" y="1434816"/>
            <a:ext cx="5760720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62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DDDFFF-F9E2-4CB6-A3AE-508FCB3F0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667" y="274638"/>
            <a:ext cx="2728016" cy="2773362"/>
          </a:xfrm>
        </p:spPr>
        <p:txBody>
          <a:bodyPr anchor="t">
            <a:noAutofit/>
          </a:bodyPr>
          <a:lstStyle/>
          <a:p>
            <a:r>
              <a:rPr lang="en-US" dirty="0"/>
              <a:t>Density of Derived Stops </a:t>
            </a:r>
            <a:r>
              <a:rPr lang="en-US" u="sng" dirty="0"/>
              <a:t>Without</a:t>
            </a:r>
            <a:r>
              <a:rPr lang="en-US" dirty="0"/>
              <a:t> Intermediate Stop Filtering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CA0211F0-EB7F-4DD6-9785-4B6D1ED2F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019" y="465853"/>
            <a:ext cx="402336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4768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Presentation">
  <a:themeElements>
    <a:clrScheme name="RSG Colors">
      <a:dk1>
        <a:sysClr val="windowText" lastClr="000000"/>
      </a:dk1>
      <a:lt1>
        <a:sysClr val="window" lastClr="FFFFFF"/>
      </a:lt1>
      <a:dk2>
        <a:srgbClr val="262626"/>
      </a:dk2>
      <a:lt2>
        <a:srgbClr val="F68B1F"/>
      </a:lt2>
      <a:accent1>
        <a:srgbClr val="006494"/>
      </a:accent1>
      <a:accent2>
        <a:srgbClr val="88CADE"/>
      </a:accent2>
      <a:accent3>
        <a:srgbClr val="65B360"/>
      </a:accent3>
      <a:accent4>
        <a:srgbClr val="E9D665"/>
      </a:accent4>
      <a:accent5>
        <a:srgbClr val="514D85"/>
      </a:accent5>
      <a:accent6>
        <a:srgbClr val="9C122B"/>
      </a:accent6>
      <a:hlink>
        <a:srgbClr val="0000FF"/>
      </a:hlink>
      <a:folHlink>
        <a:srgbClr val="B1B3B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Presentation.potx [Read-Only] [Compatibility Mode]" id="{689EC285-45AE-4327-9BFC-EF3E6922283D}" vid="{794B8006-8772-4200-9CCD-B45A754AB3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030349183ACF43A2F40C21123182E8" ma:contentTypeVersion="6" ma:contentTypeDescription="Create a new document." ma:contentTypeScope="" ma:versionID="de424a1ea10b20364a2ff76a9eb36257">
  <xsd:schema xmlns:xsd="http://www.w3.org/2001/XMLSchema" xmlns:xs="http://www.w3.org/2001/XMLSchema" xmlns:p="http://schemas.microsoft.com/office/2006/metadata/properties" xmlns:ns2="1710771d-2930-4066-8043-824c291268fe" targetNamespace="http://schemas.microsoft.com/office/2006/metadata/properties" ma:root="true" ma:fieldsID="4670a4ccf9c1ecc3672b246be149338e" ns2:_="">
    <xsd:import namespace="1710771d-2930-4066-8043-824c291268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10771d-2930-4066-8043-824c291268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AB548D2-16E5-4D59-9228-B99A31CAF826}">
  <ds:schemaRefs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1710771d-2930-4066-8043-824c291268f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CA4638D-91BE-4BBF-89D6-0B50410180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10771d-2930-4066-8043-824c291268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23E702B-A4A8-49D1-8100-74D24C5D8E8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Presentation</Template>
  <TotalTime>4301</TotalTime>
  <Words>234</Words>
  <Application>Microsoft Office PowerPoint</Application>
  <PresentationFormat>On-screen Show (4:3)</PresentationFormat>
  <Paragraphs>44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Garamond</vt:lpstr>
      <vt:lpstr>Lucida Grande</vt:lpstr>
      <vt:lpstr>PowerPoint Presentation</vt:lpstr>
      <vt:lpstr>PowerPoint Presentation</vt:lpstr>
      <vt:lpstr>Passive Data is a Powerful Tool in Contemporary Travel Forecasting </vt:lpstr>
      <vt:lpstr>Big Data Processing Can Be Improved By Integrating Additional Data Sources</vt:lpstr>
      <vt:lpstr>Not All ‘Stops’ Are Freight Origins or Destinations</vt:lpstr>
      <vt:lpstr>Identifying Intermediate Stops</vt:lpstr>
      <vt:lpstr>Identifying Intermediate Stops</vt:lpstr>
      <vt:lpstr>Identifying Intermediate Stops</vt:lpstr>
      <vt:lpstr>Identifying Intermediate Stops</vt:lpstr>
      <vt:lpstr>Density of Derived Stops Without Intermediate Stop Filtering</vt:lpstr>
      <vt:lpstr>Density of Derived Stops With Intermediate Stop Filtering</vt:lpstr>
      <vt:lpstr>Density of Filtered Intermediate Stops</vt:lpstr>
      <vt:lpstr>15-20% Intermediate Stops Removed From  O-D Data in Three Statewide Applications</vt:lpstr>
      <vt:lpstr>PowerPoint Presentation</vt:lpstr>
    </vt:vector>
  </TitlesOfParts>
  <Company>Resource Systems Group,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 Bernardin</dc:creator>
  <cp:lastModifiedBy>Theodore Mansfield</cp:lastModifiedBy>
  <cp:revision>157</cp:revision>
  <dcterms:created xsi:type="dcterms:W3CDTF">2015-12-15T17:57:08Z</dcterms:created>
  <dcterms:modified xsi:type="dcterms:W3CDTF">2019-05-31T21:16:30Z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0x0101001C030349183ACF43A2F40C21123182E8</vt:lpwstr>
  </property>
</Properties>
</file>