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65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0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6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29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8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7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4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F2727B-47A0-4BB2-BB3B-68D3DA0D88B9}" type="datetimeFigureOut">
              <a:rPr lang="en-US" smtClean="0"/>
              <a:t>23/05/2019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DFCE26-B7FA-4630-A4B4-E5142FE5BD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13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002AA-C637-460F-915E-11CDE3AA6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Big Data to Estimate Weekend VMT for Crash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0274-CFD2-4C71-B4FC-EEF38D060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797697"/>
          </a:xfrm>
        </p:spPr>
        <p:txBody>
          <a:bodyPr>
            <a:noAutofit/>
          </a:bodyPr>
          <a:lstStyle/>
          <a:p>
            <a:r>
              <a:rPr lang="en-US" sz="2000" dirty="0"/>
              <a:t>Joseph Flood, </a:t>
            </a:r>
            <a:r>
              <a:rPr lang="en-US" sz="2000" i="1" dirty="0"/>
              <a:t>Delaware Valley Regional Planning Commission</a:t>
            </a:r>
          </a:p>
          <a:p>
            <a:r>
              <a:rPr lang="en-US" sz="2000" dirty="0"/>
              <a:t>Andrew Swenson, </a:t>
            </a:r>
            <a:r>
              <a:rPr lang="en-US" sz="2000" i="1" dirty="0"/>
              <a:t>Indianapolis Metropolitan Planning Organization</a:t>
            </a:r>
          </a:p>
          <a:p>
            <a:r>
              <a:rPr lang="en-US" sz="2000" dirty="0"/>
              <a:t>Catherine </a:t>
            </a:r>
            <a:r>
              <a:rPr lang="en-US" sz="2000" dirty="0" err="1"/>
              <a:t>Kostyn</a:t>
            </a:r>
            <a:r>
              <a:rPr lang="en-US" sz="2000" dirty="0"/>
              <a:t>, </a:t>
            </a:r>
            <a:r>
              <a:rPr lang="en-US" sz="2000" i="1" dirty="0"/>
              <a:t>Indianapolis Metropolitan Planning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609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31A272-33D1-4BD1-8D64-B5E720FF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D118D-F2AF-423A-9EAD-7D758166C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Safety was a long-range plan goal</a:t>
            </a:r>
          </a:p>
          <a:p>
            <a:r>
              <a:rPr lang="en-US" sz="3600" dirty="0"/>
              <a:t>Wanted to identify projects that addressed dangerous areas</a:t>
            </a:r>
          </a:p>
          <a:p>
            <a:r>
              <a:rPr lang="en-US" sz="3600" dirty="0"/>
              <a:t>Had data</a:t>
            </a:r>
          </a:p>
          <a:p>
            <a:pPr lvl="1"/>
            <a:r>
              <a:rPr lang="en-US" sz="3200" dirty="0"/>
              <a:t>Point-Level Fatalities and Serious Injuries (KSI)</a:t>
            </a:r>
          </a:p>
          <a:p>
            <a:pPr lvl="1"/>
            <a:r>
              <a:rPr lang="en-US" sz="3200" dirty="0"/>
              <a:t>1-km Grid of the Region</a:t>
            </a:r>
          </a:p>
          <a:p>
            <a:r>
              <a:rPr lang="en-US" sz="3600" dirty="0"/>
              <a:t>Metric: Identify grid cells with high KSI per VMT</a:t>
            </a:r>
          </a:p>
        </p:txBody>
      </p:sp>
    </p:spTree>
    <p:extLst>
      <p:ext uri="{BB962C8B-B14F-4D97-AF65-F5344CB8AC3E}">
        <p14:creationId xmlns:p14="http://schemas.microsoft.com/office/powerpoint/2010/main" val="30753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6C180-6049-41F9-8BE0-ECED09E2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576FD-42C4-4B94-9B7C-59FDD5AF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Said measure had an inherent bias due to the source data</a:t>
            </a:r>
          </a:p>
          <a:p>
            <a:pPr lvl="1"/>
            <a:r>
              <a:rPr lang="en-US" sz="2800" dirty="0"/>
              <a:t>KSI data was for all days of the week</a:t>
            </a:r>
          </a:p>
          <a:p>
            <a:pPr lvl="1"/>
            <a:r>
              <a:rPr lang="en-US" sz="2800" dirty="0"/>
              <a:t>VMT was for typical weekday</a:t>
            </a:r>
          </a:p>
          <a:p>
            <a:pPr lvl="1"/>
            <a:r>
              <a:rPr lang="en-US" sz="2800" dirty="0"/>
              <a:t>Result: Measure was biased towards areas with higher relative weekend travel</a:t>
            </a:r>
          </a:p>
          <a:p>
            <a:r>
              <a:rPr lang="en-US" sz="3200" dirty="0"/>
              <a:t>Example: Grand Park in Westfield</a:t>
            </a:r>
          </a:p>
          <a:p>
            <a:pPr lvl="1"/>
            <a:r>
              <a:rPr lang="en-US" sz="2800" dirty="0"/>
              <a:t>Sports complex that opened on fringe of Urbanized Area in 2014</a:t>
            </a:r>
          </a:p>
          <a:p>
            <a:pPr lvl="1"/>
            <a:r>
              <a:rPr lang="en-US" sz="2800" dirty="0"/>
              <a:t>Has many events over the weekend</a:t>
            </a:r>
          </a:p>
          <a:p>
            <a:pPr lvl="1"/>
            <a:r>
              <a:rPr lang="en-US" sz="2800" dirty="0"/>
              <a:t>Such events generate a lot of traffic</a:t>
            </a:r>
          </a:p>
        </p:txBody>
      </p:sp>
    </p:spTree>
    <p:extLst>
      <p:ext uri="{BB962C8B-B14F-4D97-AF65-F5344CB8AC3E}">
        <p14:creationId xmlns:p14="http://schemas.microsoft.com/office/powerpoint/2010/main" val="31431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71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5466-2548-4D2B-96AC-F4B92ADE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97D76E-BABD-4A3C-B4A9-DE0EB384BA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600" dirty="0"/>
                  <a:t>Needed way to get weekend VMT</a:t>
                </a:r>
              </a:p>
              <a:p>
                <a:r>
                  <a:rPr lang="en-US" sz="3600" dirty="0"/>
                  <a:t>Had 1-year trial subscription of Streetlight Data</a:t>
                </a:r>
              </a:p>
              <a:p>
                <a:r>
                  <a:rPr lang="en-US" sz="3600" dirty="0"/>
                  <a:t>Divided region into 2km grid</a:t>
                </a:r>
              </a:p>
              <a:p>
                <a:r>
                  <a:rPr lang="en-US" sz="3600" dirty="0"/>
                  <a:t>Got streetlight index for typical weekday and typical weekend day for each grid cell</a:t>
                </a:r>
              </a:p>
              <a:p>
                <a:pPr lvl="1"/>
                <a:r>
                  <a:rPr lang="en-US" sz="3200" dirty="0"/>
                  <a:t>Index is directly proportional to the number of trips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Index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Trips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Unknown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Constant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97D76E-BABD-4A3C-B4A9-DE0EB384BA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3788"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90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A2B5D-7ECF-445B-9EBA-2920C683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31196-A1A8-4ADF-AF3E-6D55503AEB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Weekend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Index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Weekday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Index</m:t>
                        </m:r>
                      </m:den>
                    </m:f>
                  </m:oMath>
                </a14:m>
                <a:endParaRPr lang="en-US" sz="32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Weekend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Daily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Trips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Unknown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Constant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Weekday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Daily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Trips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Unknown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Constant</m:t>
                        </m:r>
                      </m:den>
                    </m:f>
                  </m:oMath>
                </a14:m>
                <a:endParaRPr lang="en-US" sz="3200" b="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Weekend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Daily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Trips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Weekday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Daily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Trips</m:t>
                        </m:r>
                      </m:den>
                    </m:f>
                  </m:oMath>
                </a14:m>
                <a:endParaRPr lang="en-US" sz="32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Weekly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VMT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Weekday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VMT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Weekend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Weekday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Weekday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VMT</m:t>
                    </m:r>
                  </m:oMath>
                </a14:m>
                <a:endParaRPr lang="en-US" sz="3200" b="0" dirty="0"/>
              </a:p>
              <a:p>
                <a:r>
                  <a:rPr lang="en-US" sz="3200" b="0" dirty="0"/>
                  <a:t>Allowed for calculation of unbiased measure</a:t>
                </a:r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31196-A1A8-4ADF-AF3E-6D55503AEB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b="-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566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221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Cambria</vt:lpstr>
      <vt:lpstr>Cambria Math</vt:lpstr>
      <vt:lpstr>Retrospect</vt:lpstr>
      <vt:lpstr>Using Big Data to Estimate Weekend VMT for Crash Analysis</vt:lpstr>
      <vt:lpstr>The Problem</vt:lpstr>
      <vt:lpstr>The Problem</vt:lpstr>
      <vt:lpstr>PowerPoint Presentation</vt:lpstr>
      <vt:lpstr>The Solution</vt:lpstr>
      <vt:lpstr>The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Big Data to Estimate Weekend VMT for Crash Analysis</dc:title>
  <dc:creator>Joe Flood</dc:creator>
  <cp:lastModifiedBy>Joe Flood</cp:lastModifiedBy>
  <cp:revision>11</cp:revision>
  <dcterms:created xsi:type="dcterms:W3CDTF">2019-04-16T23:24:45Z</dcterms:created>
  <dcterms:modified xsi:type="dcterms:W3CDTF">2019-05-23T21:19:20Z</dcterms:modified>
</cp:coreProperties>
</file>