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56" r:id="rId5"/>
    <p:sldId id="269" r:id="rId6"/>
    <p:sldId id="291" r:id="rId7"/>
    <p:sldId id="289" r:id="rId8"/>
    <p:sldId id="292" r:id="rId9"/>
    <p:sldId id="281" r:id="rId10"/>
    <p:sldId id="282" r:id="rId11"/>
    <p:sldId id="290" r:id="rId12"/>
    <p:sldId id="295" r:id="rId13"/>
    <p:sldId id="293" r:id="rId14"/>
    <p:sldId id="261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ranklin Gothic Heavy" panose="020B0903020102020204" pitchFamily="34" charset="0"/>
      <p:regular r:id="rId21"/>
      <p:italic r:id="rId22"/>
    </p:embeddedFont>
    <p:embeddedFont>
      <p:font typeface="Merriweather Sans" panose="020005030600000200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BF2"/>
    <a:srgbClr val="66A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87168" autoAdjust="0"/>
  </p:normalViewPr>
  <p:slideViewPr>
    <p:cSldViewPr snapToGrid="0">
      <p:cViewPr varScale="1">
        <p:scale>
          <a:sx n="68" d="100"/>
          <a:sy n="68" d="100"/>
        </p:scale>
        <p:origin x="19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D6E0F-465C-4046-B66F-B4F75ADBDF17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6E6A2-F5EE-4C17-B2B8-DA36ADDC55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6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clip for Dash and Plotly.JS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2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clip for Vue.JS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1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459855" y="1102181"/>
            <a:ext cx="8786323" cy="1845128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59855" y="3230880"/>
            <a:ext cx="8786323" cy="867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59855" y="4245427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459855" y="4702631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59855" y="5159835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4619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0333" y="1343599"/>
            <a:ext cx="5301343" cy="513184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2333" y="1334268"/>
            <a:ext cx="5301343" cy="513184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89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33" y="1343600"/>
            <a:ext cx="11383343" cy="5141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Add slide content or add a single photo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123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0331" y="5394622"/>
            <a:ext cx="3519196" cy="566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32904" y="5394622"/>
            <a:ext cx="3519196" cy="566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275476" y="5394622"/>
            <a:ext cx="3528527" cy="566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18407" y="1641021"/>
            <a:ext cx="3665764" cy="3649436"/>
          </a:xfrm>
          <a:prstGeom prst="rect">
            <a:avLst/>
          </a:prstGeom>
        </p:spPr>
        <p:txBody>
          <a:bodyPr/>
          <a:lstStyle>
            <a:lvl1pPr>
              <a:defRPr baseline="-25000"/>
            </a:lvl1pPr>
          </a:lstStyle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259620" y="1641021"/>
            <a:ext cx="3665764" cy="3649436"/>
          </a:xfrm>
          <a:prstGeom prst="rect">
            <a:avLst/>
          </a:prstGeom>
        </p:spPr>
        <p:txBody>
          <a:bodyPr/>
          <a:lstStyle>
            <a:lvl1pPr>
              <a:defRPr baseline="-25000"/>
            </a:lvl1pPr>
          </a:lstStyle>
          <a:p>
            <a:endParaRPr lang="en-US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206857" y="1641021"/>
            <a:ext cx="3665764" cy="3649436"/>
          </a:xfrm>
          <a:prstGeom prst="rect">
            <a:avLst/>
          </a:prstGeom>
        </p:spPr>
        <p:txBody>
          <a:bodyPr/>
          <a:lstStyle>
            <a:lvl1pPr>
              <a:defRPr baseline="-25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517499" y="1660395"/>
            <a:ext cx="6260841" cy="4599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0333" y="1575707"/>
            <a:ext cx="4720510" cy="4751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40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83871" y="1322613"/>
            <a:ext cx="9029700" cy="52251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Tha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98321" y="2465615"/>
            <a:ext cx="6115050" cy="710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/>
              <a:t>End  Message Here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00976" y="3331029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00976" y="3788233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E-mail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00976" y="4245437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32326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8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62" r:id="rId3"/>
    <p:sldLayoutId id="2147483653" r:id="rId4"/>
    <p:sldLayoutId id="2147483654" r:id="rId5"/>
    <p:sldLayoutId id="2147483663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520" y="767445"/>
            <a:ext cx="10164109" cy="1845128"/>
          </a:xfrm>
        </p:spPr>
        <p:txBody>
          <a:bodyPr/>
          <a:lstStyle/>
          <a:p>
            <a:r>
              <a:rPr lang="en-US" altLang="zh-TW" sz="4000" dirty="0"/>
              <a:t>Open-Source Interactive and Narrative Visualization Tool for Activity-based Travel Demand Model: Application in SCAG ABM Development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2486" y="3397614"/>
            <a:ext cx="4083696" cy="310247"/>
          </a:xfrm>
        </p:spPr>
        <p:txBody>
          <a:bodyPr/>
          <a:lstStyle/>
          <a:p>
            <a:r>
              <a:rPr lang="en-US" sz="1800" dirty="0"/>
              <a:t>Prof. Chih-Hsiao (Vincent) Tsai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02542" y="3781052"/>
            <a:ext cx="5616064" cy="342598"/>
          </a:xfrm>
        </p:spPr>
        <p:txBody>
          <a:bodyPr/>
          <a:lstStyle/>
          <a:p>
            <a:r>
              <a:rPr lang="en-US" sz="1600" dirty="0"/>
              <a:t>Takming Univ. of Science &amp; Technology, Taiwan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70219" y="5542241"/>
            <a:ext cx="4083696" cy="310247"/>
          </a:xfrm>
        </p:spPr>
        <p:txBody>
          <a:bodyPr/>
          <a:lstStyle/>
          <a:p>
            <a:r>
              <a:rPr lang="en-US" sz="1800" dirty="0"/>
              <a:t>June 3, 2019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C4ABC-0D81-48AB-A2BA-3AB71D64203F}"/>
              </a:ext>
            </a:extLst>
          </p:cNvPr>
          <p:cNvSpPr txBox="1">
            <a:spLocks/>
          </p:cNvSpPr>
          <p:nvPr/>
        </p:nvSpPr>
        <p:spPr>
          <a:xfrm>
            <a:off x="5456347" y="4331495"/>
            <a:ext cx="4083696" cy="3102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Yang Wang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CB9ABAC-B1D1-4EF0-8A51-B1C70F6D86FD}"/>
              </a:ext>
            </a:extLst>
          </p:cNvPr>
          <p:cNvSpPr txBox="1">
            <a:spLocks/>
          </p:cNvSpPr>
          <p:nvPr/>
        </p:nvSpPr>
        <p:spPr>
          <a:xfrm>
            <a:off x="3837851" y="4678288"/>
            <a:ext cx="5616064" cy="3425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Southern California Association of Governments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7036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Graphic User Interface for EMFAC: PyQt5</a:t>
            </a:r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1196-34D3-43A7-9A06-1C08EE75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883" y="1130368"/>
            <a:ext cx="5971179" cy="56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1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00976" y="4014693"/>
            <a:ext cx="4083696" cy="310247"/>
          </a:xfrm>
        </p:spPr>
        <p:txBody>
          <a:bodyPr/>
          <a:lstStyle/>
          <a:p>
            <a:r>
              <a:rPr lang="en-US" sz="1600" dirty="0"/>
              <a:t>Yang Wang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00976" y="4471897"/>
            <a:ext cx="4083696" cy="310247"/>
          </a:xfrm>
        </p:spPr>
        <p:txBody>
          <a:bodyPr/>
          <a:lstStyle/>
          <a:p>
            <a:r>
              <a:rPr lang="en-US" sz="1600" dirty="0"/>
              <a:t>wangy@scag.ca.gov</a:t>
            </a:r>
          </a:p>
        </p:txBody>
      </p:sp>
    </p:spTree>
    <p:extLst>
      <p:ext uri="{BB962C8B-B14F-4D97-AF65-F5344CB8AC3E}">
        <p14:creationId xmlns:p14="http://schemas.microsoft.com/office/powerpoint/2010/main" val="267281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Motivation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Open-Source Tools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Web-Based Data Visualization Approach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Dash + Plotly.js 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Vue.js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Graphic User Interface for EMFAC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PyQt5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0170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Visualize model outputs in interactive and narrative charts/graphics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Explore suitable tools for data analysts (may not be web programmers)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Simplify the process of customize and distribute dashboards/reports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Streamline data processing for better user experience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657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14" y="3213200"/>
            <a:ext cx="2841040" cy="585653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Open-Source Tools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32" y="970384"/>
            <a:ext cx="3391958" cy="11427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30" y="2184452"/>
            <a:ext cx="3391959" cy="16144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b="36507"/>
          <a:stretch/>
        </p:blipFill>
        <p:spPr>
          <a:xfrm>
            <a:off x="370222" y="5140173"/>
            <a:ext cx="7354358" cy="131604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014" y="972990"/>
            <a:ext cx="4664362" cy="11401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014" y="2171773"/>
            <a:ext cx="5353050" cy="10001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30" y="3850388"/>
            <a:ext cx="7334250" cy="1238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C636D-E8C5-4371-ACBC-03F7257DF1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31" y="3613324"/>
            <a:ext cx="1417333" cy="14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0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Dash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Open-source Python library for creating reactive, analytical web-based applications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Part of Plotly open-source tools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Customizable, concurrency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Pure Python, no JavaScript knowledge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Reactive decorator for binding custom data analysis code to Dash user interface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Flask + React.js </a:t>
            </a:r>
            <a:endParaRPr lang="en-US" altLang="zh-TW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Vue.js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Popular JavaScript front-end framework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Modular design, focus on view layer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chemeClr val="bg1"/>
                </a:solidFill>
              </a:rPr>
              <a:t>Simple, light-weight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 Visualization Approach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646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 and Plotly.js</a:t>
            </a:r>
          </a:p>
        </p:txBody>
      </p:sp>
      <p:pic>
        <p:nvPicPr>
          <p:cNvPr id="4" name="PlotlyDas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919" end="254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4578"/>
            <a:ext cx="10661631" cy="60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Vue.js</a:t>
            </a:r>
          </a:p>
        </p:txBody>
      </p:sp>
      <p:pic>
        <p:nvPicPr>
          <p:cNvPr id="4" name="VueJavaScrip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57" end="14117.3333"/>
                </p14:media>
              </p:ext>
            </p:extLst>
          </p:nvPr>
        </p:nvPicPr>
        <p:blipFill rotWithShape="1">
          <a:blip r:embed="rId5"/>
          <a:srcRect b="3894"/>
          <a:stretch/>
        </p:blipFill>
        <p:spPr>
          <a:xfrm>
            <a:off x="0" y="825938"/>
            <a:ext cx="10665151" cy="60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dirty="0"/>
              <a:t>Problems to solve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bg1"/>
                </a:solidFill>
              </a:rPr>
              <a:t> System update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bg1"/>
                </a:solidFill>
              </a:rPr>
              <a:t> Different software version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bg1"/>
                </a:solidFill>
              </a:rPr>
              <a:t> Cross-platform</a:t>
            </a:r>
          </a:p>
          <a:p>
            <a:pPr lvl="1">
              <a:buFont typeface="Wingdings" panose="05000000000000000000" pitchFamily="2" charset="2"/>
              <a:buChar char="u"/>
            </a:pPr>
            <a:endParaRPr lang="en-US" altLang="zh-TW" dirty="0">
              <a:solidFill>
                <a:schemeClr val="bg1"/>
              </a:solidFill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TW" dirty="0"/>
              <a:t>Objectives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bg1"/>
                </a:solidFill>
              </a:rPr>
              <a:t> Integrated user interface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bg1"/>
                </a:solidFill>
              </a:rPr>
              <a:t> Simplified operating procedures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bg1"/>
                </a:solidFill>
              </a:rPr>
              <a:t> More flexible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</p:spPr>
        <p:txBody>
          <a:bodyPr/>
          <a:lstStyle/>
          <a:p>
            <a:r>
              <a:rPr lang="en-US" altLang="zh-TW" dirty="0"/>
              <a:t>Graphic User Interface for EMFAC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235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0333" y="270588"/>
            <a:ext cx="10515600" cy="699796"/>
          </a:xfrm>
        </p:spPr>
        <p:txBody>
          <a:bodyPr/>
          <a:lstStyle/>
          <a:p>
            <a:r>
              <a:rPr lang="en-US" altLang="zh-TW" dirty="0"/>
              <a:t>Graphic User Interface for EMFAC</a:t>
            </a:r>
            <a:endParaRPr lang="zh-TW" alt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B3F878-DAFF-4E81-8A5C-A94E5A404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70DD2F4-B61E-4611-B353-48610F557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38" y="1503004"/>
            <a:ext cx="9553019" cy="49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AG Them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46BFC2"/>
      </a:accent1>
      <a:accent2>
        <a:srgbClr val="C91783"/>
      </a:accent2>
      <a:accent3>
        <a:srgbClr val="F9A01B"/>
      </a:accent3>
      <a:accent4>
        <a:srgbClr val="F15A29"/>
      </a:accent4>
      <a:accent5>
        <a:srgbClr val="ADD136"/>
      </a:accent5>
      <a:accent6>
        <a:srgbClr val="7F506B"/>
      </a:accent6>
      <a:hlink>
        <a:srgbClr val="7F7F7F"/>
      </a:hlink>
      <a:folHlink>
        <a:srgbClr val="E7E6E6"/>
      </a:folHlink>
    </a:clrScheme>
    <a:fontScheme name="Custom 1">
      <a:majorFont>
        <a:latin typeface="Beba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fabed6f5-8750-4eea-b3a5-9e7eb90a93c5" xsi:nil="true"/>
    <Sub_x002d_Category xmlns="fabed6f5-8750-4eea-b3a5-9e7eb90a93c5" xsi:nil="true"/>
    <Title_x0020_Link xmlns="fabed6f5-8750-4eea-b3a5-9e7eb90a93c5">
      <Url xsi:nil="true"/>
      <Description xsi:nil="true"/>
    </Title_x0020_Link>
    <Category xmlns="fabed6f5-8750-4eea-b3a5-9e7eb90a93c5">Presentation &amp; Letterhead Templates</Category>
    <Supporting_x0020_Documentation xmlns="fabed6f5-8750-4eea-b3a5-9e7eb90a93c5">
      <Url xsi:nil="true"/>
      <Description xsi:nil="true"/>
    </Supporting_x0020_Documenta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26828A55918458FC762B397759123" ma:contentTypeVersion="12" ma:contentTypeDescription="Create a new document." ma:contentTypeScope="" ma:versionID="600c4e00dad3f539e731cec53614a313">
  <xsd:schema xmlns:xsd="http://www.w3.org/2001/XMLSchema" xmlns:xs="http://www.w3.org/2001/XMLSchema" xmlns:p="http://schemas.microsoft.com/office/2006/metadata/properties" xmlns:ns2="fabed6f5-8750-4eea-b3a5-9e7eb90a93c5" xmlns:ns3="9897849a-1360-4dbd-82e7-408245be37ff" targetNamespace="http://schemas.microsoft.com/office/2006/metadata/properties" ma:root="true" ma:fieldsID="560cd97d8d1461d24ced1528c33e6e06" ns2:_="" ns3:_="">
    <xsd:import namespace="fabed6f5-8750-4eea-b3a5-9e7eb90a93c5"/>
    <xsd:import namespace="9897849a-1360-4dbd-82e7-408245be37ff"/>
    <xsd:element name="properties">
      <xsd:complexType>
        <xsd:sequence>
          <xsd:element name="documentManagement">
            <xsd:complexType>
              <xsd:all>
                <xsd:element ref="ns2:Category"/>
                <xsd:element ref="ns2:Notes0" minOccurs="0"/>
                <xsd:element ref="ns2:Supporting_x0020_Documentation" minOccurs="0"/>
                <xsd:element ref="ns2:Title_x0020_Link" minOccurs="0"/>
                <xsd:element ref="ns2:MediaServiceMetadata" minOccurs="0"/>
                <xsd:element ref="ns2:MediaServiceFastMetadata" minOccurs="0"/>
                <xsd:element ref="ns2:Sub_x002d_Categor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ed6f5-8750-4eea-b3a5-9e7eb90a93c5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internalName="Category">
      <xsd:simpleType>
        <xsd:restriction base="dms:Text">
          <xsd:maxLength value="255"/>
        </xsd:restriction>
      </xsd:simpleType>
    </xsd:element>
    <xsd:element name="Notes0" ma:index="9" nillable="true" ma:displayName="Notes" ma:internalName="Notes0">
      <xsd:simpleType>
        <xsd:restriction base="dms:Note">
          <xsd:maxLength value="255"/>
        </xsd:restriction>
      </xsd:simpleType>
    </xsd:element>
    <xsd:element name="Supporting_x0020_Documentation" ma:index="10" nillable="true" ma:displayName="Supporting Documentation" ma:description="Add a hyperlink to any supporting documentation for this form.  For example: policies, procedures or instructions" ma:format="Hyperlink" ma:internalName="Supporting_x0020_Document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itle_x0020_Link" ma:index="11" nillable="true" ma:displayName="Title Link" ma:format="Hyperlink" ma:internalName="Title_x0020_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ub_x002d_Category" ma:index="14" nillable="true" ma:displayName="Sub-Category" ma:internalName="Sub_x002d_Categor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849a-1360-4dbd-82e7-408245be3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06FDD9-6FA5-44BB-A10A-260F5434EB0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fabed6f5-8750-4eea-b3a5-9e7eb90a93c5"/>
    <ds:schemaRef ds:uri="http://purl.org/dc/elements/1.1/"/>
    <ds:schemaRef ds:uri="http://schemas.microsoft.com/office/2006/metadata/properties"/>
    <ds:schemaRef ds:uri="http://schemas.microsoft.com/office/infopath/2007/PartnerControls"/>
    <ds:schemaRef ds:uri="9897849a-1360-4dbd-82e7-408245be37f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37C1CC-E8B5-4542-B2E7-4FD954D88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bed6f5-8750-4eea-b3a5-9e7eb90a93c5"/>
    <ds:schemaRef ds:uri="9897849a-1360-4dbd-82e7-408245be3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2085CB-7BB2-4026-86A4-15F6303C2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247</Words>
  <Application>Microsoft Office PowerPoint</Application>
  <PresentationFormat>Widescreen</PresentationFormat>
  <Paragraphs>53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Franklin Gothic Heavy</vt:lpstr>
      <vt:lpstr>Merriweather Sans</vt:lpstr>
      <vt:lpstr>Arial</vt:lpstr>
      <vt:lpstr>Wingdings</vt:lpstr>
      <vt:lpstr>Calibri</vt:lpstr>
      <vt:lpstr>Office Theme</vt:lpstr>
      <vt:lpstr>Open-Source Interactive and Narrative Visualization Tool for Activity-based Travel Demand Model: Application in SCAG ABM Development</vt:lpstr>
      <vt:lpstr>Outline</vt:lpstr>
      <vt:lpstr>Motivation</vt:lpstr>
      <vt:lpstr>Open-Source Tools</vt:lpstr>
      <vt:lpstr>Data Visualization Approach</vt:lpstr>
      <vt:lpstr>Dash and Plotly.js</vt:lpstr>
      <vt:lpstr>Vue.js</vt:lpstr>
      <vt:lpstr>Graphic User Interface for EMFAC</vt:lpstr>
      <vt:lpstr>Graphic User Interface for EMFAC</vt:lpstr>
      <vt:lpstr>Graphic User Interface for EMFAC: PyQt5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Agency PowerPoint Presentation Template</dc:title>
  <dc:creator>Daniela D'Elia</dc:creator>
  <cp:lastModifiedBy>Yang Wang</cp:lastModifiedBy>
  <cp:revision>77</cp:revision>
  <dcterms:created xsi:type="dcterms:W3CDTF">2018-02-08T20:20:35Z</dcterms:created>
  <dcterms:modified xsi:type="dcterms:W3CDTF">2019-06-02T22:50:28Z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0x01010034C26828A55918458FC762B397759123</vt:lpwstr>
  </property>
</Properties>
</file>