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66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E0B4E-744B-40A9-BF94-98F5D857F77A}" type="datetimeFigureOut">
              <a:rPr lang="en-US" smtClean="0"/>
              <a:t>01/07/2019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25738-C113-49FB-8FB1-22C479113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0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ms_aerial.jp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(upper left): </a:t>
            </a:r>
            <a:r>
              <a:rPr lang="en-US" dirty="0">
                <a:hlinkClick r:id="rId3"/>
              </a:rPr>
              <a:t>https://commons.wikimedia.org/wiki/File:Ims_aerial.jpg</a:t>
            </a:r>
            <a:endParaRPr lang="en-US" dirty="0"/>
          </a:p>
          <a:p>
            <a:r>
              <a:rPr lang="en-US" dirty="0"/>
              <a:t>Lower left and right images by presentation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25738-C113-49FB-8FB1-22C479113F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CF0A2B4-6F72-48CE-A320-5B14C3965AA8}" type="datetime1">
              <a:rPr lang="en-US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78D442D-3551-41C5-A968-A4B04086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7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F863-2263-494C-8FDD-E7CBE5A6C5BA}" type="datetime1">
              <a:rPr lang="en-US" smtClean="0"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8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518D1C-9B0C-40BB-B574-801E71CF35E9}" type="datetime1">
              <a:rPr lang="en-US" smtClean="0"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78D442D-3551-41C5-A968-A4B04086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7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FD52EC4-F3BA-47FF-86E1-BC71D079D396}" type="datetime1">
              <a:rPr lang="en-US" smtClean="0"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78D442D-3551-41C5-A968-A4B0408600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1432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60CAC0-309E-4C4C-B331-2933B7A72D2F}" type="datetime1">
              <a:rPr lang="en-US" smtClean="0"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78D442D-3551-41C5-A968-A4B04086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86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F666-3575-45D2-9525-9A66BD6C2AF5}" type="datetime1">
              <a:rPr lang="en-US" smtClean="0"/>
              <a:t>01/07/2019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1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66B6-D417-402B-A5E8-8B8434CC8319}" type="datetime1">
              <a:rPr lang="en-US" smtClean="0"/>
              <a:t>01/07/2019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60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B2BE-EE4B-4C20-BB86-6266E0755F45}" type="datetime1">
              <a:rPr lang="en-US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3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33FE3C3-DA49-4DD3-885C-6DE4D1400852}" type="datetime1">
              <a:rPr lang="en-US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78D442D-3551-41C5-A968-A4B04086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8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C551-BFE6-4A09-9B51-059BEA8488A4}" type="datetime1">
              <a:rPr lang="en-US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6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E295A0-6E72-42EC-8714-B420FCC0C6EC}" type="datetime1">
              <a:rPr lang="en-US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78D442D-3551-41C5-A968-A4B04086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8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D222-34F1-4F86-AEAD-C8EB400729A4}" type="datetime1">
              <a:rPr lang="en-US" smtClean="0"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8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3DD5-750E-41FB-A838-1B5396C21EB4}" type="datetime1">
              <a:rPr lang="en-US" smtClean="0"/>
              <a:t>01/07/2019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1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DC13-2991-47AC-967D-3AD79C9A18FF}" type="datetime1">
              <a:rPr lang="en-US" smtClean="0"/>
              <a:t>01/07/2019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2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4FBF-9BF4-47F7-A6B7-8C4EF1F94910}" type="datetime1">
              <a:rPr lang="en-US" smtClean="0"/>
              <a:t>01/07/2019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4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6BD1-6C5E-4B1A-8485-9BC6F561CF21}" type="datetime1">
              <a:rPr lang="en-US" smtClean="0"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A6B-7F9B-4781-A1CA-462DC660660D}" type="datetime1">
              <a:rPr lang="en-US" smtClean="0"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436D-C324-4133-8149-8FA3F39BE818}" type="datetime1">
              <a:rPr lang="en-US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D442D-3551-41C5-A968-A4B040860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70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1979F-0E2A-4C93-835E-94BED1031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Use of Ensemble Modeling in Socio-Economic Forecasting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53C1A-BF48-48FF-9A45-3CCA370AAE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Joseph Flood, </a:t>
            </a:r>
            <a:r>
              <a:rPr lang="en-US" i="1" dirty="0"/>
              <a:t>Delaware Valley Regional Planning Commission</a:t>
            </a:r>
          </a:p>
          <a:p>
            <a:r>
              <a:rPr lang="en-US" dirty="0"/>
              <a:t>Andrew Swenson, </a:t>
            </a:r>
            <a:r>
              <a:rPr lang="en-US" i="1" dirty="0"/>
              <a:t>Indianapolis Metropolitan Planning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86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8761-C03C-44FF-A01E-069EA1BC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Forecast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F4580-4D6C-4253-9E56-3256C0C1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models were found to be significant in the OLS analysis</a:t>
            </a:r>
          </a:p>
          <a:p>
            <a:pPr lvl="1"/>
            <a:r>
              <a:rPr lang="en-US" dirty="0"/>
              <a:t>Township Forecast = 0.1613×Cube Land + 0.1583×LUCI-2 + 0.6592×County Growth Rates</a:t>
            </a:r>
          </a:p>
          <a:p>
            <a:pPr lvl="1"/>
            <a:r>
              <a:rPr lang="en-US" dirty="0"/>
              <a:t>Adjusted R</a:t>
            </a:r>
            <a:r>
              <a:rPr lang="en-US" baseline="30000" dirty="0"/>
              <a:t>2</a:t>
            </a:r>
            <a:r>
              <a:rPr lang="en-US" dirty="0"/>
              <a:t>: 0.994</a:t>
            </a:r>
          </a:p>
          <a:p>
            <a:pPr lvl="1"/>
            <a:r>
              <a:rPr lang="en-US" dirty="0"/>
              <a:t>Coefficients don’t add up to one in case models are collectively biased</a:t>
            </a:r>
          </a:p>
          <a:p>
            <a:r>
              <a:rPr lang="en-US" dirty="0"/>
              <a:t>Result</a:t>
            </a:r>
          </a:p>
          <a:p>
            <a:pPr lvl="1"/>
            <a:r>
              <a:rPr lang="en-US" dirty="0"/>
              <a:t>Most established urbanized areas saw little growth</a:t>
            </a:r>
          </a:p>
          <a:p>
            <a:pPr lvl="1"/>
            <a:r>
              <a:rPr lang="en-US" dirty="0"/>
              <a:t>Rural areas far from the city center saw no growth</a:t>
            </a:r>
          </a:p>
          <a:p>
            <a:pPr lvl="1"/>
            <a:r>
              <a:rPr lang="en-US" dirty="0"/>
              <a:t>Largest growth was in suburban areas</a:t>
            </a:r>
          </a:p>
          <a:p>
            <a:pPr lvl="2"/>
            <a:r>
              <a:rPr lang="en-US" dirty="0"/>
              <a:t>North Suburbs in particular</a:t>
            </a:r>
          </a:p>
          <a:p>
            <a:pPr lvl="1"/>
            <a:r>
              <a:rPr lang="en-US" dirty="0"/>
              <a:t>Small, localized population decline in some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56E15-FCDE-41AB-93E1-1736E666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0251-989A-4193-B221-FE5C59D0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Population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39E869-3612-4120-A35B-887A5C9B9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2193925"/>
            <a:ext cx="6438900" cy="40243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E1E10-4327-4C40-B1C6-084A81A6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3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2B17-8B61-4B09-8DC1-BBF93038F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County Growth Rates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9DE4BC-DC2D-41F6-AECC-F26E89383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2193925"/>
            <a:ext cx="6438900" cy="40243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2C34F-1A84-44EC-84DF-C0F1DD56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95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79DB-25B6-42D0-83E0-C7E05904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LUCI-2 (Favors Sprawl)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70B9DA-FAF0-4A71-B6E9-B02DB2622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2193925"/>
            <a:ext cx="6438900" cy="40243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847A0-1CCF-4FF8-B6A8-DBAFDDC8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90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A9852-F307-46A8-812D-5F712ADC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Cube Land (Favors Accessibility)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D25662-BBC4-49E4-BB4C-1FEA1255D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2193925"/>
            <a:ext cx="6438900" cy="40243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592BF-EE53-4CA4-8583-091F259E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9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D62BB-8F88-448C-9C2B-776941E9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F815C4-0B44-4C5A-9EE2-07959706C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2193925"/>
            <a:ext cx="6438900" cy="40243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145A0-B37F-4948-A9FF-3FE7E3C5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98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E07C2-1625-45FC-B2DB-CEC5005D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Using Ensemble Forecast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77AEF-EE4E-436B-A626-AF26CAC00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different models can offset separate biases</a:t>
            </a:r>
          </a:p>
          <a:p>
            <a:pPr lvl="1"/>
            <a:r>
              <a:rPr lang="en-US" dirty="0"/>
              <a:t>“All models are wrong”</a:t>
            </a:r>
          </a:p>
          <a:p>
            <a:pPr lvl="1"/>
            <a:r>
              <a:rPr lang="en-US" dirty="0"/>
              <a:t>Makes the forecast “less wrong”</a:t>
            </a:r>
          </a:p>
          <a:p>
            <a:r>
              <a:rPr lang="en-US" dirty="0"/>
              <a:t>Time to fine-tune model calibration may not be needed</a:t>
            </a:r>
          </a:p>
          <a:p>
            <a:pPr lvl="1"/>
            <a:r>
              <a:rPr lang="en-US" dirty="0"/>
              <a:t>Could be spent developing other model</a:t>
            </a:r>
          </a:p>
          <a:p>
            <a:r>
              <a:rPr lang="en-US" dirty="0"/>
              <a:t>If forecasts not available, methods such as principal component analysis can be used to combine forecasts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8DB2C-EFDB-48E6-9014-58108875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24476-F72B-48C2-9F2D-CA10E6DA9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11044"/>
            <a:ext cx="10820400" cy="5746955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96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BF5D8-9D6E-4DB4-9C02-B1859A93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2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9F2F1B-8F8A-4CC0-8045-C938AB06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Indianapolis Metropolitan Area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684B8D-491F-42A1-845C-F7798B9F24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Largest in State of Indiana</a:t>
            </a:r>
          </a:p>
          <a:p>
            <a:pPr lvl="1"/>
            <a:r>
              <a:rPr lang="en-US" dirty="0"/>
              <a:t>State Capital</a:t>
            </a:r>
          </a:p>
          <a:p>
            <a:r>
              <a:rPr lang="en-US" dirty="0"/>
              <a:t>MPO Planning Area covers 8 counties</a:t>
            </a:r>
          </a:p>
          <a:p>
            <a:r>
              <a:rPr lang="en-US" dirty="0"/>
              <a:t>Population ~1.8 million</a:t>
            </a:r>
          </a:p>
          <a:p>
            <a:r>
              <a:rPr lang="en-US" dirty="0"/>
              <a:t>Employment ~1.1 million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EE3002A-065A-4D76-BBA3-9FDB98E8C9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82347"/>
            <a:ext cx="5334000" cy="344746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B436B-5B67-451E-8F37-3C7ABFC8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E9D7-A017-4789-9676-A30BDEE9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542C4-B982-4111-AD85-B898EEA33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previous plans, INDOT county growth rates were uniformly applied to TAZs in modeling area</a:t>
            </a:r>
          </a:p>
          <a:p>
            <a:r>
              <a:rPr lang="en-US" dirty="0"/>
              <a:t>Meant that already urbanized TAZs, growing TAZs, and rural TAZs all growing at the same rate</a:t>
            </a:r>
          </a:p>
          <a:p>
            <a:pPr lvl="1"/>
            <a:r>
              <a:rPr lang="en-US" dirty="0"/>
              <a:t>Not realistic</a:t>
            </a:r>
          </a:p>
          <a:p>
            <a:pPr lvl="1"/>
            <a:r>
              <a:rPr lang="en-US" dirty="0"/>
              <a:t>No way to forecast decline</a:t>
            </a:r>
          </a:p>
          <a:p>
            <a:r>
              <a:rPr lang="en-US" dirty="0"/>
              <a:t>For 2017 Long-Range Plan Update, MPO undertook efforts to improve precision of land use forecasting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1A467-21FB-407E-B244-ADD4F09E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7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9EB9E-6B62-4313-A1CC-B0351685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LUCI-2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60365-9D89-4DCD-B457-4695B8FEF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 Use Model developed at Indiana University-Purdue University Indianapolis (IUPUI)</a:t>
            </a:r>
          </a:p>
          <a:p>
            <a:r>
              <a:rPr lang="en-US" dirty="0"/>
              <a:t>Divided the region into half-mile by half-mile grid cells</a:t>
            </a:r>
          </a:p>
          <a:p>
            <a:pPr lvl="1"/>
            <a:r>
              <a:rPr lang="en-US" dirty="0"/>
              <a:t>Cells would have an amount of urbanization</a:t>
            </a:r>
          </a:p>
          <a:p>
            <a:pPr lvl="1"/>
            <a:r>
              <a:rPr lang="en-US" dirty="0"/>
              <a:t>Probabilistic model to determine if unurbanized land would become urbanized</a:t>
            </a:r>
          </a:p>
          <a:p>
            <a:pPr lvl="1"/>
            <a:r>
              <a:rPr lang="en-US" dirty="0"/>
              <a:t>Urban cells would then be used to derive population and employment</a:t>
            </a:r>
          </a:p>
          <a:p>
            <a:r>
              <a:rPr lang="en-US" dirty="0"/>
              <a:t>Urbanization would diffuse out</a:t>
            </a:r>
          </a:p>
          <a:p>
            <a:pPr lvl="1"/>
            <a:r>
              <a:rPr lang="en-US" dirty="0"/>
              <a:t>Resulted in sprawling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4877E-5AE6-4931-BAAA-23E3DA10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4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AF69B-C02D-4241-845A-E3F95873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Cube 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35DC0-8CC6-4835-86B6-F896EC18C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TAZ-Level real estate market model</a:t>
            </a:r>
          </a:p>
          <a:p>
            <a:r>
              <a:rPr lang="en-US" dirty="0"/>
              <a:t>Households and employers place bids on real-estate units or job sites</a:t>
            </a:r>
          </a:p>
          <a:p>
            <a:pPr lvl="1"/>
            <a:r>
              <a:rPr lang="en-US" dirty="0"/>
              <a:t>Several different household and employer types</a:t>
            </a:r>
          </a:p>
          <a:p>
            <a:pPr lvl="1"/>
            <a:r>
              <a:rPr lang="en-US" dirty="0"/>
              <a:t>Several different residence and job site types</a:t>
            </a:r>
          </a:p>
          <a:p>
            <a:r>
              <a:rPr lang="en-US" dirty="0"/>
              <a:t>Residence and employment locations had functions to estimate how desirable they were to modeled bidders</a:t>
            </a:r>
          </a:p>
          <a:p>
            <a:pPr lvl="1"/>
            <a:r>
              <a:rPr lang="en-US" dirty="0"/>
              <a:t>Largely driven by accessibility to people and jobs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B096A-8C73-4DC6-9AAA-1E902B3C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B3FB-226C-4096-99FD-F6891D1F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Cube 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EE4C-F917-4A5A-8D7E-2A91005C6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speed up model development, transferred coefficients from model used by Metropolitan Council in the Twin Cities</a:t>
            </a:r>
          </a:p>
          <a:p>
            <a:pPr lvl="1"/>
            <a:r>
              <a:rPr lang="en-US" dirty="0"/>
              <a:t>Not all data was available</a:t>
            </a:r>
          </a:p>
          <a:p>
            <a:pPr lvl="1"/>
            <a:r>
              <a:rPr lang="en-US" dirty="0"/>
              <a:t>Poor quality of data on access to water, a very significant variable</a:t>
            </a:r>
          </a:p>
          <a:p>
            <a:r>
              <a:rPr lang="en-US" dirty="0"/>
              <a:t>Some areas had decline forecasted, but was unreasonable</a:t>
            </a:r>
          </a:p>
          <a:p>
            <a:r>
              <a:rPr lang="en-US" dirty="0"/>
              <a:t>Largely driven by accessibility, so compact growth was favored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6E9C2-3638-4D91-86D9-AF10DCCA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F5EC6-47FB-405C-BE73-1CFCCE1AD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810AA-5959-4EDC-BA8C-655379FFD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had two things that we did not want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Multiple forecasts that were not as good as we wanted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deadline of a couple of days</a:t>
            </a:r>
          </a:p>
          <a:p>
            <a:r>
              <a:rPr lang="en-US" dirty="0"/>
              <a:t>Forecasts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Uniform county growth rates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LUCI-2 (favored sprawling growth)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Cube Land (favored compact growth)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Township-level logistic forecast from Census data</a:t>
            </a:r>
          </a:p>
          <a:p>
            <a:r>
              <a:rPr lang="en-US" dirty="0"/>
              <a:t>Each forecast was based on different assumptions and had its own biases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E0ABF-4685-4AC3-9286-1FDFB536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2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7CA8-2FAF-4B1F-A396-6041D5D9B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Forecast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DE5FD-8FED-4ED0-824B-B75A0339E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ensemble forecast </a:t>
            </a:r>
            <a:r>
              <a:rPr lang="en-US" dirty="0"/>
              <a:t>is a forecast made up of several other forecasts</a:t>
            </a:r>
          </a:p>
          <a:p>
            <a:r>
              <a:rPr lang="en-US" dirty="0"/>
              <a:t>By combining multiple forecasts, we could offset each component forecast’s biases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50AF6-7950-45E4-B52A-378223FD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6F94-FC36-4CF3-8778-1114C5928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Forecast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7611E-5642-4B0B-B51F-F95DDE1ED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had access to the demographic forecasts used in an Interstate construction project in our area</a:t>
            </a:r>
          </a:p>
          <a:p>
            <a:pPr lvl="1"/>
            <a:r>
              <a:rPr lang="en-US" dirty="0"/>
              <a:t>Included 4 counties in our modeling area</a:t>
            </a:r>
          </a:p>
          <a:p>
            <a:pPr lvl="1"/>
            <a:r>
              <a:rPr lang="en-US" dirty="0"/>
              <a:t>Had been approved</a:t>
            </a:r>
          </a:p>
          <a:p>
            <a:r>
              <a:rPr lang="en-US" dirty="0"/>
              <a:t>Ordinary Least-Squares regression was used to find the best combination of component models to match the approved forecasts</a:t>
            </a:r>
          </a:p>
          <a:p>
            <a:pPr lvl="1"/>
            <a:r>
              <a:rPr lang="en-US" dirty="0"/>
              <a:t>Done at the township level (TAZ-level too noisy)</a:t>
            </a:r>
          </a:p>
          <a:p>
            <a:pPr lvl="1"/>
            <a:r>
              <a:rPr lang="en-US" dirty="0"/>
              <a:t>Done separately for population and employment</a:t>
            </a:r>
          </a:p>
          <a:p>
            <a:r>
              <a:rPr lang="en-US" dirty="0"/>
              <a:t>Models estimated with subset of region then applied in whole region</a:t>
            </a:r>
          </a:p>
          <a:p>
            <a:r>
              <a:rPr lang="en-US" dirty="0"/>
              <a:t>Each TAZ was given its township’s growth rate</a:t>
            </a:r>
          </a:p>
          <a:p>
            <a:pPr lvl="1"/>
            <a:r>
              <a:rPr lang="en-US" dirty="0"/>
              <a:t>Same problems as using county-level growth rate but on a smaller 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D3ECE-E32D-4144-A1E9-FF398A22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442D-3551-41C5-A968-A4B0408600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224</TotalTime>
  <Words>662</Words>
  <Application>Microsoft Office PowerPoint</Application>
  <PresentationFormat>Widescreen</PresentationFormat>
  <Paragraphs>102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Vapor Trail</vt:lpstr>
      <vt:lpstr>The Use of Ensemble Modeling in Socio-Economic Forecasting</vt:lpstr>
      <vt:lpstr>Indianapolis Metropolitan Area</vt:lpstr>
      <vt:lpstr>Background</vt:lpstr>
      <vt:lpstr>LUCI-2</vt:lpstr>
      <vt:lpstr>Cube Land</vt:lpstr>
      <vt:lpstr>Cube Land</vt:lpstr>
      <vt:lpstr>Problem</vt:lpstr>
      <vt:lpstr>Ensemble Forecast</vt:lpstr>
      <vt:lpstr>Ensemble Forecast</vt:lpstr>
      <vt:lpstr>Ensemble Forecast</vt:lpstr>
      <vt:lpstr>2015 Population</vt:lpstr>
      <vt:lpstr>County Growth Rates</vt:lpstr>
      <vt:lpstr>LUCI-2 (Favors Sprawl)</vt:lpstr>
      <vt:lpstr>Cube Land (Favors Accessibility)</vt:lpstr>
      <vt:lpstr>Ensemble</vt:lpstr>
      <vt:lpstr>Advantages of Using Ensemble Forecast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Ensemble Modeling in Socio-Economic Forecasting</dc:title>
  <dc:creator>Joe Flood</dc:creator>
  <cp:lastModifiedBy>Joe Flood</cp:lastModifiedBy>
  <cp:revision>25</cp:revision>
  <dcterms:created xsi:type="dcterms:W3CDTF">2019-04-17T00:12:21Z</dcterms:created>
  <dcterms:modified xsi:type="dcterms:W3CDTF">2019-07-02T00:32:58Z</dcterms:modified>
</cp:coreProperties>
</file>