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ngh, Gargi" initials="SG" lastIdx="1" clrIdx="0">
    <p:extLst>
      <p:ext uri="{19B8F6BF-5375-455C-9EA6-DF929625EA0E}">
        <p15:presenceInfo xmlns:p15="http://schemas.microsoft.com/office/powerpoint/2012/main" userId="S-1-5-21-1120367096-779962018-1349916565-43456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000"/>
    <a:srgbClr val="D5D5D5"/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3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1FA20-65F2-407B-8FCF-621F5661B18C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4B966-7187-4057-AAD2-4B071B9E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7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72D22-FA74-411C-AFC7-3808BCA81A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9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72D22-FA74-411C-AFC7-3808BCA81A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4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6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0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9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4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1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2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3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3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2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6F8B-FEBF-46D7-AE98-D28B2E95A833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F5F1-1A4A-4153-ADB7-EC30C1C1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0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6"/>
          <a:stretch/>
        </p:blipFill>
        <p:spPr>
          <a:xfrm>
            <a:off x="0" y="1024705"/>
            <a:ext cx="5121754" cy="4095408"/>
          </a:xfrm>
          <a:prstGeom prst="rect">
            <a:avLst/>
          </a:prstGeom>
        </p:spPr>
      </p:pic>
      <p:sp>
        <p:nvSpPr>
          <p:cNvPr id="43" name="Freeform 42"/>
          <p:cNvSpPr/>
          <p:nvPr/>
        </p:nvSpPr>
        <p:spPr>
          <a:xfrm flipV="1">
            <a:off x="2593420" y="6335851"/>
            <a:ext cx="9598581" cy="522149"/>
          </a:xfrm>
          <a:custGeom>
            <a:avLst/>
            <a:gdLst>
              <a:gd name="connsiteX0" fmla="*/ 828979 w 9598581"/>
              <a:gd name="connsiteY0" fmla="*/ 522149 h 522149"/>
              <a:gd name="connsiteX1" fmla="*/ 9598581 w 9598581"/>
              <a:gd name="connsiteY1" fmla="*/ 522149 h 522149"/>
              <a:gd name="connsiteX2" fmla="*/ 9598581 w 9598581"/>
              <a:gd name="connsiteY2" fmla="*/ 464838 h 522149"/>
              <a:gd name="connsiteX3" fmla="*/ 8554640 w 9598581"/>
              <a:gd name="connsiteY3" fmla="*/ 464838 h 522149"/>
              <a:gd name="connsiteX4" fmla="*/ 8554640 w 9598581"/>
              <a:gd name="connsiteY4" fmla="*/ 419119 h 522149"/>
              <a:gd name="connsiteX5" fmla="*/ 9598581 w 9598581"/>
              <a:gd name="connsiteY5" fmla="*/ 419119 h 522149"/>
              <a:gd name="connsiteX6" fmla="*/ 9598581 w 9598581"/>
              <a:gd name="connsiteY6" fmla="*/ 342090 h 522149"/>
              <a:gd name="connsiteX7" fmla="*/ 7730727 w 9598581"/>
              <a:gd name="connsiteY7" fmla="*/ 342090 h 522149"/>
              <a:gd name="connsiteX8" fmla="*/ 7730727 w 9598581"/>
              <a:gd name="connsiteY8" fmla="*/ 296371 h 522149"/>
              <a:gd name="connsiteX9" fmla="*/ 9598581 w 9598581"/>
              <a:gd name="connsiteY9" fmla="*/ 296371 h 522149"/>
              <a:gd name="connsiteX10" fmla="*/ 9598581 w 9598581"/>
              <a:gd name="connsiteY10" fmla="*/ 217604 h 522149"/>
              <a:gd name="connsiteX11" fmla="*/ 7067787 w 9598581"/>
              <a:gd name="connsiteY11" fmla="*/ 217604 h 522149"/>
              <a:gd name="connsiteX12" fmla="*/ 7067787 w 9598581"/>
              <a:gd name="connsiteY12" fmla="*/ 171885 h 522149"/>
              <a:gd name="connsiteX13" fmla="*/ 9598581 w 9598581"/>
              <a:gd name="connsiteY13" fmla="*/ 171885 h 522149"/>
              <a:gd name="connsiteX14" fmla="*/ 9598581 w 9598581"/>
              <a:gd name="connsiteY14" fmla="*/ 108015 h 522149"/>
              <a:gd name="connsiteX15" fmla="*/ 6358174 w 9598581"/>
              <a:gd name="connsiteY15" fmla="*/ 108015 h 522149"/>
              <a:gd name="connsiteX16" fmla="*/ 6358174 w 9598581"/>
              <a:gd name="connsiteY16" fmla="*/ 62296 h 522149"/>
              <a:gd name="connsiteX17" fmla="*/ 9598581 w 9598581"/>
              <a:gd name="connsiteY17" fmla="*/ 62296 h 522149"/>
              <a:gd name="connsiteX18" fmla="*/ 9598581 w 9598581"/>
              <a:gd name="connsiteY18" fmla="*/ 0 h 522149"/>
              <a:gd name="connsiteX19" fmla="*/ 0 w 9598581"/>
              <a:gd name="connsiteY19" fmla="*/ 0 h 522149"/>
              <a:gd name="connsiteX20" fmla="*/ 828979 w 9598581"/>
              <a:gd name="connsiteY20" fmla="*/ 522149 h 52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598581" h="522149">
                <a:moveTo>
                  <a:pt x="828979" y="522149"/>
                </a:moveTo>
                <a:lnTo>
                  <a:pt x="9598581" y="522149"/>
                </a:lnTo>
                <a:lnTo>
                  <a:pt x="9598581" y="464838"/>
                </a:lnTo>
                <a:lnTo>
                  <a:pt x="8554640" y="464838"/>
                </a:lnTo>
                <a:lnTo>
                  <a:pt x="8554640" y="419119"/>
                </a:lnTo>
                <a:lnTo>
                  <a:pt x="9598581" y="419119"/>
                </a:lnTo>
                <a:lnTo>
                  <a:pt x="9598581" y="342090"/>
                </a:lnTo>
                <a:lnTo>
                  <a:pt x="7730727" y="342090"/>
                </a:lnTo>
                <a:lnTo>
                  <a:pt x="7730727" y="296371"/>
                </a:lnTo>
                <a:lnTo>
                  <a:pt x="9598581" y="296371"/>
                </a:lnTo>
                <a:lnTo>
                  <a:pt x="9598581" y="217604"/>
                </a:lnTo>
                <a:lnTo>
                  <a:pt x="7067787" y="217604"/>
                </a:lnTo>
                <a:lnTo>
                  <a:pt x="7067787" y="171885"/>
                </a:lnTo>
                <a:lnTo>
                  <a:pt x="9598581" y="171885"/>
                </a:lnTo>
                <a:lnTo>
                  <a:pt x="9598581" y="108015"/>
                </a:lnTo>
                <a:lnTo>
                  <a:pt x="6358174" y="108015"/>
                </a:lnTo>
                <a:lnTo>
                  <a:pt x="6358174" y="62296"/>
                </a:lnTo>
                <a:lnTo>
                  <a:pt x="9598581" y="62296"/>
                </a:lnTo>
                <a:lnTo>
                  <a:pt x="9598581" y="0"/>
                </a:lnTo>
                <a:lnTo>
                  <a:pt x="0" y="0"/>
                </a:lnTo>
                <a:lnTo>
                  <a:pt x="828979" y="522149"/>
                </a:lnTo>
                <a:close/>
              </a:path>
            </a:pathLst>
          </a:cu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9518" y="1332230"/>
            <a:ext cx="6704344" cy="23876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MAP MATCHING</a:t>
            </a:r>
            <a:b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using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Linear Referencing System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4792979"/>
            <a:ext cx="6203992" cy="902971"/>
          </a:xfrm>
        </p:spPr>
        <p:txBody>
          <a:bodyPr>
            <a:normAutofit fontScale="40000" lnSpcReduction="20000"/>
          </a:bodyPr>
          <a:lstStyle/>
          <a:p>
            <a:r>
              <a:rPr lang="en-US" sz="75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Gargi Singh </a:t>
            </a:r>
            <a:r>
              <a:rPr lang="en-US" sz="7500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|</a:t>
            </a:r>
            <a:r>
              <a:rPr lang="en-US" sz="75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Byron </a:t>
            </a:r>
            <a:r>
              <a:rPr lang="en-US" sz="75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Chigoy</a:t>
            </a:r>
          </a:p>
          <a:p>
            <a:r>
              <a:rPr lang="en-US" sz="45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Texas A&amp;M Transportation Institute</a:t>
            </a:r>
          </a:p>
        </p:txBody>
      </p:sp>
      <p:pic>
        <p:nvPicPr>
          <p:cNvPr id="1026" name="Picture 2" descr="Image result for texas A&amp;M transportation institu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20" y="6335851"/>
            <a:ext cx="1866900" cy="52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eform 13"/>
          <p:cNvSpPr/>
          <p:nvPr/>
        </p:nvSpPr>
        <p:spPr>
          <a:xfrm>
            <a:off x="0" y="6335851"/>
            <a:ext cx="1202458" cy="517650"/>
          </a:xfrm>
          <a:custGeom>
            <a:avLst/>
            <a:gdLst>
              <a:gd name="connsiteX0" fmla="*/ 0 w 1202458"/>
              <a:gd name="connsiteY0" fmla="*/ 0 h 517650"/>
              <a:gd name="connsiteX1" fmla="*/ 1202458 w 1202458"/>
              <a:gd name="connsiteY1" fmla="*/ 0 h 517650"/>
              <a:gd name="connsiteX2" fmla="*/ 0 w 1202458"/>
              <a:gd name="connsiteY2" fmla="*/ 517650 h 517650"/>
              <a:gd name="connsiteX3" fmla="*/ 0 w 1202458"/>
              <a:gd name="connsiteY3" fmla="*/ 0 h 51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2458" h="517650">
                <a:moveTo>
                  <a:pt x="0" y="0"/>
                </a:moveTo>
                <a:lnTo>
                  <a:pt x="1202458" y="0"/>
                </a:lnTo>
                <a:lnTo>
                  <a:pt x="0" y="517650"/>
                </a:lnTo>
                <a:lnTo>
                  <a:pt x="0" y="0"/>
                </a:lnTo>
                <a:close/>
              </a:path>
            </a:pathLst>
          </a:cu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 flipH="1">
            <a:off x="99062" y="122987"/>
            <a:ext cx="12009118" cy="136093"/>
            <a:chOff x="142875" y="382067"/>
            <a:chExt cx="3240407" cy="402542"/>
          </a:xfrm>
          <a:solidFill>
            <a:srgbClr val="500000"/>
          </a:solidFill>
        </p:grpSpPr>
        <p:sp>
          <p:nvSpPr>
            <p:cNvPr id="47" name="Freeform 46"/>
            <p:cNvSpPr/>
            <p:nvPr/>
          </p:nvSpPr>
          <p:spPr>
            <a:xfrm flipV="1">
              <a:off x="2339341" y="382067"/>
              <a:ext cx="1043941" cy="45719"/>
            </a:xfrm>
            <a:custGeom>
              <a:avLst/>
              <a:gdLst>
                <a:gd name="connsiteX0" fmla="*/ 0 w 1043941"/>
                <a:gd name="connsiteY0" fmla="*/ 45719 h 45719"/>
                <a:gd name="connsiteX1" fmla="*/ 1043941 w 1043941"/>
                <a:gd name="connsiteY1" fmla="*/ 45719 h 45719"/>
                <a:gd name="connsiteX2" fmla="*/ 1043941 w 1043941"/>
                <a:gd name="connsiteY2" fmla="*/ 0 h 45719"/>
                <a:gd name="connsiteX3" fmla="*/ 0 w 1043941"/>
                <a:gd name="connsiteY3" fmla="*/ 0 h 45719"/>
                <a:gd name="connsiteX4" fmla="*/ 0 w 104394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3941" h="45719">
                  <a:moveTo>
                    <a:pt x="0" y="45719"/>
                  </a:moveTo>
                  <a:lnTo>
                    <a:pt x="1043941" y="45719"/>
                  </a:lnTo>
                  <a:lnTo>
                    <a:pt x="1043941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 flipV="1">
              <a:off x="1515427" y="504815"/>
              <a:ext cx="1867854" cy="45719"/>
            </a:xfrm>
            <a:custGeom>
              <a:avLst/>
              <a:gdLst>
                <a:gd name="connsiteX0" fmla="*/ 0 w 1867854"/>
                <a:gd name="connsiteY0" fmla="*/ 45719 h 45719"/>
                <a:gd name="connsiteX1" fmla="*/ 1867854 w 1867854"/>
                <a:gd name="connsiteY1" fmla="*/ 45719 h 45719"/>
                <a:gd name="connsiteX2" fmla="*/ 1867854 w 1867854"/>
                <a:gd name="connsiteY2" fmla="*/ 0 h 45719"/>
                <a:gd name="connsiteX3" fmla="*/ 0 w 1867854"/>
                <a:gd name="connsiteY3" fmla="*/ 0 h 45719"/>
                <a:gd name="connsiteX4" fmla="*/ 0 w 1867854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854" h="45719">
                  <a:moveTo>
                    <a:pt x="0" y="45719"/>
                  </a:moveTo>
                  <a:lnTo>
                    <a:pt x="1867854" y="45719"/>
                  </a:lnTo>
                  <a:lnTo>
                    <a:pt x="1867854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flipV="1">
              <a:off x="852487" y="629301"/>
              <a:ext cx="2530794" cy="45719"/>
            </a:xfrm>
            <a:custGeom>
              <a:avLst/>
              <a:gdLst>
                <a:gd name="connsiteX0" fmla="*/ 0 w 2530794"/>
                <a:gd name="connsiteY0" fmla="*/ 45719 h 45719"/>
                <a:gd name="connsiteX1" fmla="*/ 2530794 w 2530794"/>
                <a:gd name="connsiteY1" fmla="*/ 45719 h 45719"/>
                <a:gd name="connsiteX2" fmla="*/ 2530794 w 2530794"/>
                <a:gd name="connsiteY2" fmla="*/ 0 h 45719"/>
                <a:gd name="connsiteX3" fmla="*/ 0 w 2530794"/>
                <a:gd name="connsiteY3" fmla="*/ 0 h 45719"/>
                <a:gd name="connsiteX4" fmla="*/ 0 w 2530794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0794" h="45719">
                  <a:moveTo>
                    <a:pt x="0" y="45719"/>
                  </a:moveTo>
                  <a:lnTo>
                    <a:pt x="2530794" y="45719"/>
                  </a:lnTo>
                  <a:lnTo>
                    <a:pt x="2530794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flipV="1">
              <a:off x="142875" y="738890"/>
              <a:ext cx="3240407" cy="45719"/>
            </a:xfrm>
            <a:custGeom>
              <a:avLst/>
              <a:gdLst>
                <a:gd name="connsiteX0" fmla="*/ 0 w 3240407"/>
                <a:gd name="connsiteY0" fmla="*/ 45719 h 45719"/>
                <a:gd name="connsiteX1" fmla="*/ 3240407 w 3240407"/>
                <a:gd name="connsiteY1" fmla="*/ 45719 h 45719"/>
                <a:gd name="connsiteX2" fmla="*/ 3240407 w 3240407"/>
                <a:gd name="connsiteY2" fmla="*/ 0 h 45719"/>
                <a:gd name="connsiteX3" fmla="*/ 0 w 3240407"/>
                <a:gd name="connsiteY3" fmla="*/ 0 h 45719"/>
                <a:gd name="connsiteX4" fmla="*/ 0 w 3240407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0407" h="45719">
                  <a:moveTo>
                    <a:pt x="0" y="45719"/>
                  </a:moveTo>
                  <a:lnTo>
                    <a:pt x="3240407" y="45719"/>
                  </a:lnTo>
                  <a:lnTo>
                    <a:pt x="3240407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610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/>
          <p:cNvSpPr/>
          <p:nvPr/>
        </p:nvSpPr>
        <p:spPr>
          <a:xfrm flipV="1">
            <a:off x="2593420" y="6335851"/>
            <a:ext cx="9598581" cy="522149"/>
          </a:xfrm>
          <a:custGeom>
            <a:avLst/>
            <a:gdLst>
              <a:gd name="connsiteX0" fmla="*/ 828979 w 9598581"/>
              <a:gd name="connsiteY0" fmla="*/ 522149 h 522149"/>
              <a:gd name="connsiteX1" fmla="*/ 9598581 w 9598581"/>
              <a:gd name="connsiteY1" fmla="*/ 522149 h 522149"/>
              <a:gd name="connsiteX2" fmla="*/ 9598581 w 9598581"/>
              <a:gd name="connsiteY2" fmla="*/ 464838 h 522149"/>
              <a:gd name="connsiteX3" fmla="*/ 8554640 w 9598581"/>
              <a:gd name="connsiteY3" fmla="*/ 464838 h 522149"/>
              <a:gd name="connsiteX4" fmla="*/ 8554640 w 9598581"/>
              <a:gd name="connsiteY4" fmla="*/ 419119 h 522149"/>
              <a:gd name="connsiteX5" fmla="*/ 9598581 w 9598581"/>
              <a:gd name="connsiteY5" fmla="*/ 419119 h 522149"/>
              <a:gd name="connsiteX6" fmla="*/ 9598581 w 9598581"/>
              <a:gd name="connsiteY6" fmla="*/ 342090 h 522149"/>
              <a:gd name="connsiteX7" fmla="*/ 7730727 w 9598581"/>
              <a:gd name="connsiteY7" fmla="*/ 342090 h 522149"/>
              <a:gd name="connsiteX8" fmla="*/ 7730727 w 9598581"/>
              <a:gd name="connsiteY8" fmla="*/ 296371 h 522149"/>
              <a:gd name="connsiteX9" fmla="*/ 9598581 w 9598581"/>
              <a:gd name="connsiteY9" fmla="*/ 296371 h 522149"/>
              <a:gd name="connsiteX10" fmla="*/ 9598581 w 9598581"/>
              <a:gd name="connsiteY10" fmla="*/ 217604 h 522149"/>
              <a:gd name="connsiteX11" fmla="*/ 7067787 w 9598581"/>
              <a:gd name="connsiteY11" fmla="*/ 217604 h 522149"/>
              <a:gd name="connsiteX12" fmla="*/ 7067787 w 9598581"/>
              <a:gd name="connsiteY12" fmla="*/ 171885 h 522149"/>
              <a:gd name="connsiteX13" fmla="*/ 9598581 w 9598581"/>
              <a:gd name="connsiteY13" fmla="*/ 171885 h 522149"/>
              <a:gd name="connsiteX14" fmla="*/ 9598581 w 9598581"/>
              <a:gd name="connsiteY14" fmla="*/ 108015 h 522149"/>
              <a:gd name="connsiteX15" fmla="*/ 6358174 w 9598581"/>
              <a:gd name="connsiteY15" fmla="*/ 108015 h 522149"/>
              <a:gd name="connsiteX16" fmla="*/ 6358174 w 9598581"/>
              <a:gd name="connsiteY16" fmla="*/ 62296 h 522149"/>
              <a:gd name="connsiteX17" fmla="*/ 9598581 w 9598581"/>
              <a:gd name="connsiteY17" fmla="*/ 62296 h 522149"/>
              <a:gd name="connsiteX18" fmla="*/ 9598581 w 9598581"/>
              <a:gd name="connsiteY18" fmla="*/ 0 h 522149"/>
              <a:gd name="connsiteX19" fmla="*/ 0 w 9598581"/>
              <a:gd name="connsiteY19" fmla="*/ 0 h 522149"/>
              <a:gd name="connsiteX20" fmla="*/ 828979 w 9598581"/>
              <a:gd name="connsiteY20" fmla="*/ 522149 h 52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598581" h="522149">
                <a:moveTo>
                  <a:pt x="828979" y="522149"/>
                </a:moveTo>
                <a:lnTo>
                  <a:pt x="9598581" y="522149"/>
                </a:lnTo>
                <a:lnTo>
                  <a:pt x="9598581" y="464838"/>
                </a:lnTo>
                <a:lnTo>
                  <a:pt x="8554640" y="464838"/>
                </a:lnTo>
                <a:lnTo>
                  <a:pt x="8554640" y="419119"/>
                </a:lnTo>
                <a:lnTo>
                  <a:pt x="9598581" y="419119"/>
                </a:lnTo>
                <a:lnTo>
                  <a:pt x="9598581" y="342090"/>
                </a:lnTo>
                <a:lnTo>
                  <a:pt x="7730727" y="342090"/>
                </a:lnTo>
                <a:lnTo>
                  <a:pt x="7730727" y="296371"/>
                </a:lnTo>
                <a:lnTo>
                  <a:pt x="9598581" y="296371"/>
                </a:lnTo>
                <a:lnTo>
                  <a:pt x="9598581" y="217604"/>
                </a:lnTo>
                <a:lnTo>
                  <a:pt x="7067787" y="217604"/>
                </a:lnTo>
                <a:lnTo>
                  <a:pt x="7067787" y="171885"/>
                </a:lnTo>
                <a:lnTo>
                  <a:pt x="9598581" y="171885"/>
                </a:lnTo>
                <a:lnTo>
                  <a:pt x="9598581" y="108015"/>
                </a:lnTo>
                <a:lnTo>
                  <a:pt x="6358174" y="108015"/>
                </a:lnTo>
                <a:lnTo>
                  <a:pt x="6358174" y="62296"/>
                </a:lnTo>
                <a:lnTo>
                  <a:pt x="9598581" y="62296"/>
                </a:lnTo>
                <a:lnTo>
                  <a:pt x="9598581" y="0"/>
                </a:lnTo>
                <a:lnTo>
                  <a:pt x="0" y="0"/>
                </a:lnTo>
                <a:lnTo>
                  <a:pt x="828979" y="522149"/>
                </a:lnTo>
                <a:close/>
              </a:path>
            </a:pathLst>
          </a:cu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texas A&amp;M transportation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20" y="6335851"/>
            <a:ext cx="1866900" cy="52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eform 13"/>
          <p:cNvSpPr/>
          <p:nvPr/>
        </p:nvSpPr>
        <p:spPr>
          <a:xfrm>
            <a:off x="0" y="6335851"/>
            <a:ext cx="1202458" cy="517650"/>
          </a:xfrm>
          <a:custGeom>
            <a:avLst/>
            <a:gdLst>
              <a:gd name="connsiteX0" fmla="*/ 0 w 1202458"/>
              <a:gd name="connsiteY0" fmla="*/ 0 h 517650"/>
              <a:gd name="connsiteX1" fmla="*/ 1202458 w 1202458"/>
              <a:gd name="connsiteY1" fmla="*/ 0 h 517650"/>
              <a:gd name="connsiteX2" fmla="*/ 0 w 1202458"/>
              <a:gd name="connsiteY2" fmla="*/ 517650 h 517650"/>
              <a:gd name="connsiteX3" fmla="*/ 0 w 1202458"/>
              <a:gd name="connsiteY3" fmla="*/ 0 h 51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2458" h="517650">
                <a:moveTo>
                  <a:pt x="0" y="0"/>
                </a:moveTo>
                <a:lnTo>
                  <a:pt x="1202458" y="0"/>
                </a:lnTo>
                <a:lnTo>
                  <a:pt x="0" y="517650"/>
                </a:lnTo>
                <a:lnTo>
                  <a:pt x="0" y="0"/>
                </a:lnTo>
                <a:close/>
              </a:path>
            </a:pathLst>
          </a:cu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902971" y="330293"/>
            <a:ext cx="3955235" cy="5926421"/>
            <a:chOff x="890417" y="297081"/>
            <a:chExt cx="3955235" cy="592642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/>
            <a:srcRect l="10487" t="8975" r="5506" b="9730"/>
            <a:stretch/>
          </p:blipFill>
          <p:spPr>
            <a:xfrm>
              <a:off x="890417" y="758746"/>
              <a:ext cx="3955235" cy="546475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90417" y="297081"/>
              <a:ext cx="39552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</a:rPr>
                <a:t>BEFORE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067354" y="338145"/>
            <a:ext cx="3964626" cy="5903872"/>
            <a:chOff x="6834003" y="305057"/>
            <a:chExt cx="3964626" cy="590387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/>
            <a:srcRect l="10225" t="7292" r="1396"/>
            <a:stretch/>
          </p:blipFill>
          <p:spPr>
            <a:xfrm>
              <a:off x="6834003" y="758746"/>
              <a:ext cx="3964626" cy="5450183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834004" y="305057"/>
              <a:ext cx="39646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</a:rPr>
                <a:t>AFTER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99062" y="122987"/>
            <a:ext cx="12009118" cy="136093"/>
            <a:chOff x="142875" y="382067"/>
            <a:chExt cx="3240407" cy="402542"/>
          </a:xfrm>
          <a:solidFill>
            <a:srgbClr val="500000"/>
          </a:solidFill>
        </p:grpSpPr>
        <p:sp>
          <p:nvSpPr>
            <p:cNvPr id="17" name="Freeform 16"/>
            <p:cNvSpPr/>
            <p:nvPr/>
          </p:nvSpPr>
          <p:spPr>
            <a:xfrm flipV="1">
              <a:off x="2339341" y="382067"/>
              <a:ext cx="1043941" cy="45719"/>
            </a:xfrm>
            <a:custGeom>
              <a:avLst/>
              <a:gdLst>
                <a:gd name="connsiteX0" fmla="*/ 0 w 1043941"/>
                <a:gd name="connsiteY0" fmla="*/ 45719 h 45719"/>
                <a:gd name="connsiteX1" fmla="*/ 1043941 w 1043941"/>
                <a:gd name="connsiteY1" fmla="*/ 45719 h 45719"/>
                <a:gd name="connsiteX2" fmla="*/ 1043941 w 1043941"/>
                <a:gd name="connsiteY2" fmla="*/ 0 h 45719"/>
                <a:gd name="connsiteX3" fmla="*/ 0 w 1043941"/>
                <a:gd name="connsiteY3" fmla="*/ 0 h 45719"/>
                <a:gd name="connsiteX4" fmla="*/ 0 w 104394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3941" h="45719">
                  <a:moveTo>
                    <a:pt x="0" y="45719"/>
                  </a:moveTo>
                  <a:lnTo>
                    <a:pt x="1043941" y="45719"/>
                  </a:lnTo>
                  <a:lnTo>
                    <a:pt x="1043941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V="1">
              <a:off x="1515427" y="504815"/>
              <a:ext cx="1867854" cy="45719"/>
            </a:xfrm>
            <a:custGeom>
              <a:avLst/>
              <a:gdLst>
                <a:gd name="connsiteX0" fmla="*/ 0 w 1867854"/>
                <a:gd name="connsiteY0" fmla="*/ 45719 h 45719"/>
                <a:gd name="connsiteX1" fmla="*/ 1867854 w 1867854"/>
                <a:gd name="connsiteY1" fmla="*/ 45719 h 45719"/>
                <a:gd name="connsiteX2" fmla="*/ 1867854 w 1867854"/>
                <a:gd name="connsiteY2" fmla="*/ 0 h 45719"/>
                <a:gd name="connsiteX3" fmla="*/ 0 w 1867854"/>
                <a:gd name="connsiteY3" fmla="*/ 0 h 45719"/>
                <a:gd name="connsiteX4" fmla="*/ 0 w 1867854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854" h="45719">
                  <a:moveTo>
                    <a:pt x="0" y="45719"/>
                  </a:moveTo>
                  <a:lnTo>
                    <a:pt x="1867854" y="45719"/>
                  </a:lnTo>
                  <a:lnTo>
                    <a:pt x="1867854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flipV="1">
              <a:off x="852487" y="629301"/>
              <a:ext cx="2530794" cy="45719"/>
            </a:xfrm>
            <a:custGeom>
              <a:avLst/>
              <a:gdLst>
                <a:gd name="connsiteX0" fmla="*/ 0 w 2530794"/>
                <a:gd name="connsiteY0" fmla="*/ 45719 h 45719"/>
                <a:gd name="connsiteX1" fmla="*/ 2530794 w 2530794"/>
                <a:gd name="connsiteY1" fmla="*/ 45719 h 45719"/>
                <a:gd name="connsiteX2" fmla="*/ 2530794 w 2530794"/>
                <a:gd name="connsiteY2" fmla="*/ 0 h 45719"/>
                <a:gd name="connsiteX3" fmla="*/ 0 w 2530794"/>
                <a:gd name="connsiteY3" fmla="*/ 0 h 45719"/>
                <a:gd name="connsiteX4" fmla="*/ 0 w 2530794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0794" h="45719">
                  <a:moveTo>
                    <a:pt x="0" y="45719"/>
                  </a:moveTo>
                  <a:lnTo>
                    <a:pt x="2530794" y="45719"/>
                  </a:lnTo>
                  <a:lnTo>
                    <a:pt x="2530794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flipV="1">
              <a:off x="142875" y="738890"/>
              <a:ext cx="3240407" cy="45719"/>
            </a:xfrm>
            <a:custGeom>
              <a:avLst/>
              <a:gdLst>
                <a:gd name="connsiteX0" fmla="*/ 0 w 3240407"/>
                <a:gd name="connsiteY0" fmla="*/ 45719 h 45719"/>
                <a:gd name="connsiteX1" fmla="*/ 3240407 w 3240407"/>
                <a:gd name="connsiteY1" fmla="*/ 45719 h 45719"/>
                <a:gd name="connsiteX2" fmla="*/ 3240407 w 3240407"/>
                <a:gd name="connsiteY2" fmla="*/ 0 h 45719"/>
                <a:gd name="connsiteX3" fmla="*/ 0 w 3240407"/>
                <a:gd name="connsiteY3" fmla="*/ 0 h 45719"/>
                <a:gd name="connsiteX4" fmla="*/ 0 w 3240407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0407" h="45719">
                  <a:moveTo>
                    <a:pt x="0" y="45719"/>
                  </a:moveTo>
                  <a:lnTo>
                    <a:pt x="3240407" y="45719"/>
                  </a:lnTo>
                  <a:lnTo>
                    <a:pt x="3240407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7953375" y="799810"/>
            <a:ext cx="0" cy="5442207"/>
          </a:xfrm>
          <a:prstGeom prst="line">
            <a:avLst/>
          </a:prstGeom>
          <a:ln w="19050">
            <a:solidFill>
              <a:srgbClr val="BF9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9573" y="799810"/>
            <a:ext cx="352425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BF9000"/>
                </a:solidFill>
                <a:latin typeface="Century Gothic" panose="020B0502020202020204" pitchFamily="34" charset="0"/>
              </a:rPr>
              <a:t>What?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Century Gothic" panose="020B0502020202020204" pitchFamily="34" charset="0"/>
              </a:rPr>
              <a:t>Snapping inaccurate waypoints to correct segments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Century Gothic" panose="020B0502020202020204" pitchFamily="34" charset="0"/>
              </a:rPr>
              <a:t>Filling in the gaps between waypoints with road segments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b="1" dirty="0" smtClean="0">
                <a:solidFill>
                  <a:srgbClr val="BF9000"/>
                </a:solidFill>
                <a:latin typeface="Century Gothic" panose="020B0502020202020204" pitchFamily="34" charset="0"/>
              </a:rPr>
              <a:t>Why?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Century Gothic" panose="020B0502020202020204" pitchFamily="34" charset="0"/>
              </a:rPr>
              <a:t>Correct representation of trips on any given  segment of road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r>
              <a:rPr lang="en-US" sz="1600" b="1" dirty="0">
                <a:solidFill>
                  <a:srgbClr val="BF9000"/>
                </a:solidFill>
                <a:latin typeface="Century Gothic" panose="020B0502020202020204" pitchFamily="34" charset="0"/>
              </a:rPr>
              <a:t>How?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Century Gothic" panose="020B0502020202020204" pitchFamily="34" charset="0"/>
              </a:rPr>
              <a:t>Linear Referencing: Distance of features from the origin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endParaRPr lang="en-US" sz="1600" b="1" dirty="0">
              <a:solidFill>
                <a:srgbClr val="BF9000"/>
              </a:solidFill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3285" y="5171506"/>
            <a:ext cx="3584516" cy="401611"/>
            <a:chOff x="223285" y="4695825"/>
            <a:chExt cx="3584516" cy="48633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8172" y="4695825"/>
              <a:ext cx="3307052" cy="0"/>
            </a:xfrm>
            <a:prstGeom prst="line">
              <a:avLst/>
            </a:prstGeom>
            <a:ln w="79375">
              <a:solidFill>
                <a:srgbClr val="BF9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23285" y="4809453"/>
              <a:ext cx="3584516" cy="37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  <a:latin typeface="Century Gothic" panose="020B0502020202020204" pitchFamily="34" charset="0"/>
                </a:rPr>
                <a:t>0        1     1        2   2          3   3           4       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287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63</Words>
  <Application>Microsoft Office PowerPoint</Application>
  <PresentationFormat>Widescreen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MAP MATCHING using Linear Referencing System </vt:lpstr>
      <vt:lpstr>PowerPoint Presentation</vt:lpstr>
    </vt:vector>
  </TitlesOfParts>
  <Company>Texas A&amp;M Transportation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Singh, Gargi</dc:creator>
  <cp:lastModifiedBy>Singh, Gargi</cp:lastModifiedBy>
  <cp:revision>18</cp:revision>
  <dcterms:created xsi:type="dcterms:W3CDTF">2019-05-02T18:58:26Z</dcterms:created>
  <dcterms:modified xsi:type="dcterms:W3CDTF">2019-05-18T19:38:24Z</dcterms:modified>
</cp:coreProperties>
</file>