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8" r:id="rId5"/>
    <p:sldId id="279" r:id="rId6"/>
    <p:sldId id="280" r:id="rId7"/>
    <p:sldId id="298" r:id="rId8"/>
    <p:sldId id="281" r:id="rId9"/>
    <p:sldId id="284" r:id="rId10"/>
    <p:sldId id="289" r:id="rId11"/>
    <p:sldId id="291" r:id="rId12"/>
    <p:sldId id="292" r:id="rId13"/>
    <p:sldId id="293" r:id="rId14"/>
    <p:sldId id="295" r:id="rId15"/>
    <p:sldId id="294" r:id="rId16"/>
    <p:sldId id="303" r:id="rId17"/>
    <p:sldId id="304" r:id="rId18"/>
    <p:sldId id="305" r:id="rId19"/>
    <p:sldId id="306" r:id="rId20"/>
    <p:sldId id="297" r:id="rId21"/>
    <p:sldId id="296" r:id="rId22"/>
    <p:sldId id="265" r:id="rId23"/>
  </p:sldIdLst>
  <p:sldSz cx="12192000" cy="6858000"/>
  <p:notesSz cx="6858000" cy="9144000"/>
  <p:embeddedFontLst>
    <p:embeddedFont>
      <p:font typeface="Gentium Basic" panose="02000503060000020004" pitchFamily="2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 SemiBold" panose="00000700000000000000" pitchFamily="2" charset="0"/>
      <p:bold r:id="rId38"/>
      <p:boldItalic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685"/>
    <a:srgbClr val="FA716A"/>
    <a:srgbClr val="84D2CB"/>
    <a:srgbClr val="D4E4F3"/>
    <a:srgbClr val="FFEA94"/>
    <a:srgbClr val="FFDE59"/>
    <a:srgbClr val="778C9F"/>
    <a:srgbClr val="AAE0DB"/>
    <a:srgbClr val="A5CBEF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22" autoAdjust="0"/>
    <p:restoredTop sz="95667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12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61" d="100"/>
          <a:sy n="161" d="100"/>
        </p:scale>
        <p:origin x="49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-amnyc-d-sag12\c$\Projects\NYMTC-RHTS2010\Regression_size_Variables\1_Sample_Evaluation_Method%203_ALT_1-7_V7_For_Firm_Distribu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-amnyc-d-sag12\c$\Projects\NYMTC-RHTS2010\Regression_size_Variables\1_Sample_Evaluation_Method%203_ALT_1-7_V7_For_Firm_Distribu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Trip length distribution by Establishment size</a:t>
            </a:r>
          </a:p>
        </c:rich>
      </c:tx>
      <c:layout>
        <c:manualLayout>
          <c:xMode val="edge"/>
          <c:yMode val="edge"/>
          <c:x val="0.23932858333644108"/>
          <c:y val="2.2221559758691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b="0" i="0" u="none" strike="noStrike" kern="1200" cap="none" spc="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374104083996132E-2"/>
          <c:y val="0.10480834235313487"/>
          <c:w val="0.89022286146827923"/>
          <c:h val="0.5956274103887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Destination_choice!$A$15:$B$15</c:f>
              <c:strCache>
                <c:ptCount val="1"/>
                <c:pt idx="0">
                  <c:v>Small firm - Mostly Urban</c:v>
                </c:pt>
              </c:strCache>
            </c:strRef>
          </c:tx>
          <c:spPr>
            <a:solidFill>
              <a:srgbClr val="FA716A"/>
            </a:solidFill>
            <a:ln>
              <a:noFill/>
            </a:ln>
            <a:effectLst/>
          </c:spPr>
          <c:invertIfNegative val="0"/>
          <c:cat>
            <c:strRef>
              <c:f>Destination_choice!$C$13:$G$13</c:f>
              <c:strCache>
                <c:ptCount val="5"/>
                <c:pt idx="0">
                  <c:v>0-5 miles</c:v>
                </c:pt>
                <c:pt idx="1">
                  <c:v>5-10 miles</c:v>
                </c:pt>
                <c:pt idx="2">
                  <c:v>10-15 miles</c:v>
                </c:pt>
                <c:pt idx="3">
                  <c:v>15-25 miles</c:v>
                </c:pt>
                <c:pt idx="4">
                  <c:v>25+ miles</c:v>
                </c:pt>
              </c:strCache>
            </c:strRef>
          </c:cat>
          <c:val>
            <c:numRef>
              <c:f>Destination_choice!$C$15:$G$15</c:f>
              <c:numCache>
                <c:formatCode>0%</c:formatCode>
                <c:ptCount val="5"/>
                <c:pt idx="0">
                  <c:v>0.83698130271038695</c:v>
                </c:pt>
                <c:pt idx="1">
                  <c:v>5.9159362065576697E-2</c:v>
                </c:pt>
                <c:pt idx="2">
                  <c:v>4.5000000000000012E-2</c:v>
                </c:pt>
                <c:pt idx="3">
                  <c:v>4.0000000000000022E-2</c:v>
                </c:pt>
                <c:pt idx="4">
                  <c:v>1.8859335224036301E-2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C0-4D15-9946-F95A4E5A9CDD}"/>
            </c:ext>
          </c:extLst>
        </c:ser>
        <c:ser>
          <c:idx val="1"/>
          <c:order val="1"/>
          <c:tx>
            <c:strRef>
              <c:f>Destination_choice!$A$18:$B$18</c:f>
              <c:strCache>
                <c:ptCount val="1"/>
                <c:pt idx="0">
                  <c:v>Medium firm - Mostly Urban</c:v>
                </c:pt>
              </c:strCache>
            </c:strRef>
          </c:tx>
          <c:spPr>
            <a:solidFill>
              <a:srgbClr val="84D2CB"/>
            </a:solidFill>
            <a:ln>
              <a:noFill/>
            </a:ln>
            <a:effectLst/>
          </c:spPr>
          <c:invertIfNegative val="0"/>
          <c:val>
            <c:numRef>
              <c:f>Destination_choice!$C$18:$G$18</c:f>
              <c:numCache>
                <c:formatCode>0%</c:formatCode>
                <c:ptCount val="5"/>
                <c:pt idx="0">
                  <c:v>0.82000549555167501</c:v>
                </c:pt>
                <c:pt idx="1">
                  <c:v>0.13</c:v>
                </c:pt>
                <c:pt idx="2">
                  <c:v>1.3318169430135177E-2</c:v>
                </c:pt>
                <c:pt idx="3">
                  <c:v>6.6763350181906194E-3</c:v>
                </c:pt>
                <c:pt idx="4">
                  <c:v>3.0000000000000002E-2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C0-4D15-9946-F95A4E5A9CDD}"/>
            </c:ext>
          </c:extLst>
        </c:ser>
        <c:ser>
          <c:idx val="2"/>
          <c:order val="2"/>
          <c:tx>
            <c:strRef>
              <c:f>Destination_choice!$A$21:$B$21</c:f>
              <c:strCache>
                <c:ptCount val="1"/>
                <c:pt idx="0">
                  <c:v>Large firm - Mostly Urban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Destination_choice!$C$21:$G$21</c:f>
              <c:numCache>
                <c:formatCode>0%</c:formatCode>
                <c:ptCount val="5"/>
                <c:pt idx="0">
                  <c:v>0.7327956954291498</c:v>
                </c:pt>
                <c:pt idx="1">
                  <c:v>0.10811622191578613</c:v>
                </c:pt>
                <c:pt idx="2">
                  <c:v>7.9270358120602263E-2</c:v>
                </c:pt>
                <c:pt idx="3">
                  <c:v>3.9817724534463556E-2</c:v>
                </c:pt>
                <c:pt idx="4">
                  <c:v>4.0000000000000022E-2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C0-4D15-9946-F95A4E5A9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axId val="141380992"/>
        <c:axId val="141387264"/>
      </c:barChart>
      <c:catAx>
        <c:axId val="141380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lang="en-US" sz="1197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87264"/>
        <c:crosses val="autoZero"/>
        <c:auto val="1"/>
        <c:lblAlgn val="ctr"/>
        <c:lblOffset val="100"/>
        <c:noMultiLvlLbl val="0"/>
      </c:catAx>
      <c:valAx>
        <c:axId val="14138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809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en-US" sz="1197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800" b="0" i="0" u="none" strike="noStrike" kern="1200" cap="none" spc="0" normalizeH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kern="1200" cap="none" spc="0" normalizeH="0" baseline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Time-of-Day distribution by Industry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800" b="0" i="0" u="none" strike="noStrike" kern="1200" cap="none" spc="0" normalizeH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84884169854238E-2"/>
          <c:y val="8.9290618179715828E-2"/>
          <c:w val="0.90040844061505254"/>
          <c:h val="0.605550480458403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TOD_choice!$A$14:$B$14</c:f>
              <c:strCache>
                <c:ptCount val="1"/>
                <c:pt idx="0">
                  <c:v>44=Retail - CBDs</c:v>
                </c:pt>
              </c:strCache>
            </c:strRef>
          </c:tx>
          <c:spPr>
            <a:solidFill>
              <a:srgbClr val="FA716A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TOD_choice!$D$13:$I$13</c:f>
              <c:strCache>
                <c:ptCount val="4"/>
                <c:pt idx="0">
                  <c:v>AM (6AM-10AM)</c:v>
                </c:pt>
                <c:pt idx="1">
                  <c:v>MD (10AM-4PM)</c:v>
                </c:pt>
                <c:pt idx="2">
                  <c:v>PM (4PM-8PM)</c:v>
                </c:pt>
                <c:pt idx="3">
                  <c:v>NT (8PM-6AM)</c:v>
                </c:pt>
              </c:strCache>
            </c:strRef>
          </c:cat>
          <c:val>
            <c:numRef>
              <c:f>TOD_choice!$D$14:$I$14</c:f>
              <c:numCache>
                <c:formatCode>0%</c:formatCode>
                <c:ptCount val="4"/>
                <c:pt idx="0">
                  <c:v>0.15644584056931435</c:v>
                </c:pt>
                <c:pt idx="1">
                  <c:v>0.40977034160753412</c:v>
                </c:pt>
                <c:pt idx="2">
                  <c:v>0.35726200220521487</c:v>
                </c:pt>
                <c:pt idx="3">
                  <c:v>7.6521815617937167E-2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C4-4009-B245-1BC09A8766D3}"/>
            </c:ext>
          </c:extLst>
        </c:ser>
        <c:ser>
          <c:idx val="1"/>
          <c:order val="1"/>
          <c:tx>
            <c:strRef>
              <c:f>TOD_choice!$A$17:$B$17</c:f>
              <c:strCache>
                <c:ptCount val="1"/>
                <c:pt idx="0">
                  <c:v>52=FIRE - CBDs</c:v>
                </c:pt>
              </c:strCache>
            </c:strRef>
          </c:tx>
          <c:spPr>
            <a:solidFill>
              <a:srgbClr val="FFDE59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TOD_choice!$D$13:$I$13</c:f>
              <c:strCache>
                <c:ptCount val="4"/>
                <c:pt idx="0">
                  <c:v>AM (6AM-10AM)</c:v>
                </c:pt>
                <c:pt idx="1">
                  <c:v>MD (10AM-4PM)</c:v>
                </c:pt>
                <c:pt idx="2">
                  <c:v>PM (4PM-8PM)</c:v>
                </c:pt>
                <c:pt idx="3">
                  <c:v>NT (8PM-6AM)</c:v>
                </c:pt>
              </c:strCache>
            </c:strRef>
          </c:cat>
          <c:val>
            <c:numRef>
              <c:f>TOD_choice!$D$17:$I$17</c:f>
              <c:numCache>
                <c:formatCode>0%</c:formatCode>
                <c:ptCount val="4"/>
                <c:pt idx="0">
                  <c:v>0.20978790952647108</c:v>
                </c:pt>
                <c:pt idx="1">
                  <c:v>0.45794867545857282</c:v>
                </c:pt>
                <c:pt idx="2">
                  <c:v>0.27260673254298684</c:v>
                </c:pt>
                <c:pt idx="3">
                  <c:v>5.9656682471969882E-2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C4-4009-B245-1BC09A8766D3}"/>
            </c:ext>
          </c:extLst>
        </c:ser>
        <c:ser>
          <c:idx val="2"/>
          <c:order val="2"/>
          <c:tx>
            <c:strRef>
              <c:f>TOD_choice!$A$20:$B$20</c:f>
              <c:strCache>
                <c:ptCount val="1"/>
                <c:pt idx="0">
                  <c:v>62=Health care - CBDs</c:v>
                </c:pt>
              </c:strCache>
            </c:strRef>
          </c:tx>
          <c:spPr>
            <a:solidFill>
              <a:srgbClr val="FFEA94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TOD_choice!$D$13:$I$13</c:f>
              <c:strCache>
                <c:ptCount val="4"/>
                <c:pt idx="0">
                  <c:v>AM (6AM-10AM)</c:v>
                </c:pt>
                <c:pt idx="1">
                  <c:v>MD (10AM-4PM)</c:v>
                </c:pt>
                <c:pt idx="2">
                  <c:v>PM (4PM-8PM)</c:v>
                </c:pt>
                <c:pt idx="3">
                  <c:v>NT (8PM-6AM)</c:v>
                </c:pt>
              </c:strCache>
            </c:strRef>
          </c:cat>
          <c:val>
            <c:numRef>
              <c:f>TOD_choice!$D$20:$I$20</c:f>
              <c:numCache>
                <c:formatCode>0%</c:formatCode>
                <c:ptCount val="4"/>
                <c:pt idx="0">
                  <c:v>0.25025984392769351</c:v>
                </c:pt>
                <c:pt idx="1">
                  <c:v>0.45060181823750628</c:v>
                </c:pt>
                <c:pt idx="2">
                  <c:v>0.25266249954494285</c:v>
                </c:pt>
                <c:pt idx="3">
                  <c:v>4.6475838289857629E-2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C4-4009-B245-1BC09A8766D3}"/>
            </c:ext>
          </c:extLst>
        </c:ser>
        <c:ser>
          <c:idx val="3"/>
          <c:order val="3"/>
          <c:tx>
            <c:strRef>
              <c:f>TOD_choice!$A$23:$B$23</c:f>
              <c:strCache>
                <c:ptCount val="1"/>
                <c:pt idx="0">
                  <c:v>71=Recreation - CBDs</c:v>
                </c:pt>
              </c:strCache>
            </c:strRef>
          </c:tx>
          <c:spPr>
            <a:solidFill>
              <a:srgbClr val="D4E4F3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TOD_choice!$D$13:$I$13</c:f>
              <c:strCache>
                <c:ptCount val="4"/>
                <c:pt idx="0">
                  <c:v>AM (6AM-10AM)</c:v>
                </c:pt>
                <c:pt idx="1">
                  <c:v>MD (10AM-4PM)</c:v>
                </c:pt>
                <c:pt idx="2">
                  <c:v>PM (4PM-8PM)</c:v>
                </c:pt>
                <c:pt idx="3">
                  <c:v>NT (8PM-6AM)</c:v>
                </c:pt>
              </c:strCache>
            </c:strRef>
          </c:cat>
          <c:val>
            <c:numRef>
              <c:f>TOD_choice!$D$23:$I$23</c:f>
              <c:numCache>
                <c:formatCode>0%</c:formatCode>
                <c:ptCount val="4"/>
                <c:pt idx="0">
                  <c:v>0.15644584056931435</c:v>
                </c:pt>
                <c:pt idx="1">
                  <c:v>0.40977034160753412</c:v>
                </c:pt>
                <c:pt idx="2">
                  <c:v>0.35726200220521487</c:v>
                </c:pt>
                <c:pt idx="3">
                  <c:v>7.6521815617937167E-2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C4-4009-B245-1BC09A8766D3}"/>
            </c:ext>
          </c:extLst>
        </c:ser>
        <c:ser>
          <c:idx val="4"/>
          <c:order val="4"/>
          <c:tx>
            <c:strRef>
              <c:f>TOD_choice!$A$26:$B$26</c:f>
              <c:strCache>
                <c:ptCount val="1"/>
                <c:pt idx="0">
                  <c:v>72=Food services - CBDs</c:v>
                </c:pt>
              </c:strCache>
            </c:strRef>
          </c:tx>
          <c:spPr>
            <a:solidFill>
              <a:srgbClr val="84D2CB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TOD_choice!$D$13:$I$13</c:f>
              <c:strCache>
                <c:ptCount val="4"/>
                <c:pt idx="0">
                  <c:v>AM (6AM-10AM)</c:v>
                </c:pt>
                <c:pt idx="1">
                  <c:v>MD (10AM-4PM)</c:v>
                </c:pt>
                <c:pt idx="2">
                  <c:v>PM (4PM-8PM)</c:v>
                </c:pt>
                <c:pt idx="3">
                  <c:v>NT (8PM-6AM)</c:v>
                </c:pt>
              </c:strCache>
            </c:strRef>
          </c:cat>
          <c:val>
            <c:numRef>
              <c:f>TOD_choice!$D$26:$I$26</c:f>
              <c:numCache>
                <c:formatCode>0%</c:formatCode>
                <c:ptCount val="4"/>
                <c:pt idx="0">
                  <c:v>0.16947915931729093</c:v>
                </c:pt>
                <c:pt idx="1">
                  <c:v>0.45304658249288132</c:v>
                </c:pt>
                <c:pt idx="2">
                  <c:v>0.30003218639335022</c:v>
                </c:pt>
                <c:pt idx="3">
                  <c:v>7.7442071796478162E-2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C4-4009-B245-1BC09A8766D3}"/>
            </c:ext>
          </c:extLst>
        </c:ser>
        <c:ser>
          <c:idx val="5"/>
          <c:order val="5"/>
          <c:tx>
            <c:strRef>
              <c:f>TOD_choice!$A$29:$B$29</c:f>
              <c:strCache>
                <c:ptCount val="1"/>
                <c:pt idx="0">
                  <c:v>92=Public administration - CBDs</c:v>
                </c:pt>
              </c:strCache>
            </c:strRef>
          </c:tx>
          <c:spPr>
            <a:solidFill>
              <a:srgbClr val="778C9F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TOD_choice!$D$13:$I$13</c:f>
              <c:strCache>
                <c:ptCount val="4"/>
                <c:pt idx="0">
                  <c:v>AM (6AM-10AM)</c:v>
                </c:pt>
                <c:pt idx="1">
                  <c:v>MD (10AM-4PM)</c:v>
                </c:pt>
                <c:pt idx="2">
                  <c:v>PM (4PM-8PM)</c:v>
                </c:pt>
                <c:pt idx="3">
                  <c:v>NT (8PM-6AM)</c:v>
                </c:pt>
              </c:strCache>
            </c:strRef>
          </c:cat>
          <c:val>
            <c:numRef>
              <c:f>TOD_choice!$D$29:$I$29</c:f>
              <c:numCache>
                <c:formatCode>0%</c:formatCode>
                <c:ptCount val="4"/>
                <c:pt idx="0">
                  <c:v>0.24657005119352504</c:v>
                </c:pt>
                <c:pt idx="1">
                  <c:v>0.68217066894345868</c:v>
                </c:pt>
                <c:pt idx="2">
                  <c:v>4.1727176646518302E-2</c:v>
                </c:pt>
                <c:pt idx="3">
                  <c:v>2.9532103216498008E-2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C4-4009-B245-1BC09A876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axId val="143738752"/>
        <c:axId val="143753216"/>
      </c:barChart>
      <c:catAx>
        <c:axId val="143738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/>
                  <a:t>Time-of-Day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53216"/>
        <c:crosses val="autoZero"/>
        <c:auto val="1"/>
        <c:lblAlgn val="ctr"/>
        <c:lblOffset val="100"/>
        <c:noMultiLvlLbl val="0"/>
      </c:catAx>
      <c:valAx>
        <c:axId val="14375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3875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79206197971015"/>
          <c:y val="9.333628997841853E-2"/>
          <c:w val="0.30135771521335664"/>
          <c:h val="0.307676830070754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en-US" sz="1800" b="0" dirty="0"/>
              <a:t>Mode choice distribution</a:t>
            </a:r>
            <a:r>
              <a:rPr lang="en-US" sz="1800" b="0" baseline="0" dirty="0"/>
              <a:t> by Establishment</a:t>
            </a:r>
            <a:r>
              <a:rPr lang="en-US" sz="1800" b="0" dirty="0"/>
              <a:t> size</a:t>
            </a:r>
          </a:p>
        </c:rich>
      </c:tx>
      <c:layout>
        <c:manualLayout>
          <c:xMode val="edge"/>
          <c:yMode val="edge"/>
          <c:x val="0.29268845273712457"/>
          <c:y val="1.98943095225600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434675382675752E-2"/>
          <c:y val="0.10710168106915466"/>
          <c:w val="0.90432780283059511"/>
          <c:h val="0.60807661972183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Mode_choice!$A$16:$B$16</c:f>
              <c:strCache>
                <c:ptCount val="1"/>
                <c:pt idx="0">
                  <c:v>Small firm - All Other</c:v>
                </c:pt>
              </c:strCache>
            </c:strRef>
          </c:tx>
          <c:spPr>
            <a:solidFill>
              <a:srgbClr val="FA716A"/>
            </a:solidFill>
            <a:ln>
              <a:noFill/>
            </a:ln>
            <a:effectLst/>
          </c:spPr>
          <c:invertIfNegative val="0"/>
          <c:cat>
            <c:strRef>
              <c:f>Mode_choice!$C$13:$G$13</c:f>
              <c:strCache>
                <c:ptCount val="5"/>
                <c:pt idx="0">
                  <c:v>SOV</c:v>
                </c:pt>
                <c:pt idx="1">
                  <c:v>HOV</c:v>
                </c:pt>
                <c:pt idx="2">
                  <c:v>Transit</c:v>
                </c:pt>
                <c:pt idx="3">
                  <c:v>Taxi</c:v>
                </c:pt>
                <c:pt idx="4">
                  <c:v>Non-motorized</c:v>
                </c:pt>
              </c:strCache>
            </c:strRef>
          </c:cat>
          <c:val>
            <c:numRef>
              <c:f>Mode_choice!$C$16:$G$16</c:f>
              <c:numCache>
                <c:formatCode>0%</c:formatCode>
                <c:ptCount val="5"/>
                <c:pt idx="0">
                  <c:v>0.72000000000000064</c:v>
                </c:pt>
                <c:pt idx="1">
                  <c:v>0.18227490765829271</c:v>
                </c:pt>
                <c:pt idx="2">
                  <c:v>2.5214684485462192E-2</c:v>
                </c:pt>
                <c:pt idx="3">
                  <c:v>1.2510407856245262E-2</c:v>
                </c:pt>
                <c:pt idx="4">
                  <c:v>6.0000000000000032E-2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BD-4E1C-9307-04368E8DAB00}"/>
            </c:ext>
          </c:extLst>
        </c:ser>
        <c:ser>
          <c:idx val="1"/>
          <c:order val="1"/>
          <c:tx>
            <c:strRef>
              <c:f>Mode_choice!$A$19:$B$19</c:f>
              <c:strCache>
                <c:ptCount val="1"/>
                <c:pt idx="0">
                  <c:v>Medium firm - All Other</c:v>
                </c:pt>
              </c:strCache>
            </c:strRef>
          </c:tx>
          <c:spPr>
            <a:solidFill>
              <a:srgbClr val="84D2C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AC8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2B-4A18-B8B6-FF4082FF34E8}"/>
              </c:ext>
            </c:extLst>
          </c:dPt>
          <c:cat>
            <c:strRef>
              <c:f>Mode_choice!$C$13:$G$13</c:f>
              <c:strCache>
                <c:ptCount val="5"/>
                <c:pt idx="0">
                  <c:v>SOV</c:v>
                </c:pt>
                <c:pt idx="1">
                  <c:v>HOV</c:v>
                </c:pt>
                <c:pt idx="2">
                  <c:v>Transit</c:v>
                </c:pt>
                <c:pt idx="3">
                  <c:v>Taxi</c:v>
                </c:pt>
                <c:pt idx="4">
                  <c:v>Non-motorized</c:v>
                </c:pt>
              </c:strCache>
            </c:strRef>
          </c:cat>
          <c:val>
            <c:numRef>
              <c:f>Mode_choice!$C$19:$G$19</c:f>
              <c:numCache>
                <c:formatCode>0%</c:formatCode>
                <c:ptCount val="5"/>
                <c:pt idx="0">
                  <c:v>0.50388983232095563</c:v>
                </c:pt>
                <c:pt idx="1">
                  <c:v>0.44255659851774692</c:v>
                </c:pt>
                <c:pt idx="2">
                  <c:v>2.0814620071625201E-2</c:v>
                </c:pt>
                <c:pt idx="3">
                  <c:v>0</c:v>
                </c:pt>
                <c:pt idx="4">
                  <c:v>3.2738949089672682E-2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BD-4E1C-9307-04368E8DAB00}"/>
            </c:ext>
          </c:extLst>
        </c:ser>
        <c:ser>
          <c:idx val="2"/>
          <c:order val="2"/>
          <c:tx>
            <c:strRef>
              <c:f>Mode_choice!$A$22:$B$22</c:f>
              <c:strCache>
                <c:ptCount val="1"/>
                <c:pt idx="0">
                  <c:v>Large firm - All Other</c:v>
                </c:pt>
              </c:strCache>
            </c:strRef>
          </c:tx>
          <c:spPr>
            <a:solidFill>
              <a:srgbClr val="778C9F"/>
            </a:solidFill>
            <a:ln>
              <a:noFill/>
            </a:ln>
            <a:effectLst/>
          </c:spPr>
          <c:invertIfNegative val="0"/>
          <c:cat>
            <c:strRef>
              <c:f>Mode_choice!$C$13:$G$13</c:f>
              <c:strCache>
                <c:ptCount val="5"/>
                <c:pt idx="0">
                  <c:v>SOV</c:v>
                </c:pt>
                <c:pt idx="1">
                  <c:v>HOV</c:v>
                </c:pt>
                <c:pt idx="2">
                  <c:v>Transit</c:v>
                </c:pt>
                <c:pt idx="3">
                  <c:v>Taxi</c:v>
                </c:pt>
                <c:pt idx="4">
                  <c:v>Non-motorized</c:v>
                </c:pt>
              </c:strCache>
            </c:strRef>
          </c:cat>
          <c:val>
            <c:numRef>
              <c:f>Mode_choice!$C$22:$G$22</c:f>
              <c:numCache>
                <c:formatCode>0%</c:formatCode>
                <c:ptCount val="5"/>
                <c:pt idx="0">
                  <c:v>0.55000000000000004</c:v>
                </c:pt>
                <c:pt idx="1">
                  <c:v>0.40918537992837511</c:v>
                </c:pt>
                <c:pt idx="2">
                  <c:v>2.0814620071625201E-2</c:v>
                </c:pt>
                <c:pt idx="3">
                  <c:v>0</c:v>
                </c:pt>
                <c:pt idx="4">
                  <c:v>2.0000000000000011E-2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BD-4E1C-9307-04368E8DA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axId val="143820672"/>
        <c:axId val="143831040"/>
      </c:barChart>
      <c:catAx>
        <c:axId val="143820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/>
                  <a:t>Trip mode</a:t>
                </a:r>
              </a:p>
            </c:rich>
          </c:tx>
          <c:layout>
            <c:manualLayout>
              <c:xMode val="edge"/>
              <c:yMode val="edge"/>
              <c:x val="0.44612868101857156"/>
              <c:y val="0.856785839324470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831040"/>
        <c:crosses val="autoZero"/>
        <c:auto val="1"/>
        <c:lblAlgn val="ctr"/>
        <c:lblOffset val="100"/>
        <c:noMultiLvlLbl val="0"/>
      </c:catAx>
      <c:valAx>
        <c:axId val="14383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0"/>
                  <a:t>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82067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83602151600064"/>
          <c:y val="0.926778758830058"/>
          <c:w val="0.64484430146114347"/>
          <c:h val="5.0840142957061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0DD2C0-94C8-4F74-B07D-4EB901A2445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08AC45-6DE3-43EE-8EE3-2FF487827EA2}" type="pres">
      <dgm:prSet presAssocID="{4A0DD2C0-94C8-4F74-B07D-4EB901A2445C}" presName="Name0" presStyleCnt="0">
        <dgm:presLayoutVars>
          <dgm:dir/>
          <dgm:resizeHandles val="exact"/>
        </dgm:presLayoutVars>
      </dgm:prSet>
      <dgm:spPr/>
    </dgm:pt>
  </dgm:ptLst>
  <dgm:cxnLst>
    <dgm:cxn modelId="{8B65648E-0E7D-4D1F-A367-F89452512E54}" type="presOf" srcId="{4A0DD2C0-94C8-4F74-B07D-4EB901A2445C}" destId="{6D08AC45-6DE3-43EE-8EE3-2FF487827EA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5A6C41-49C0-4A3B-954E-810A96FE330A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EA7158-AF25-412A-AF18-EACA03394EBC}">
      <dgm:prSet phldrT="[Text]"/>
      <dgm:spPr/>
      <dgm:t>
        <a:bodyPr/>
        <a:lstStyle/>
        <a:p>
          <a:r>
            <a:rPr lang="en-US" dirty="0"/>
            <a:t>HTS</a:t>
          </a:r>
        </a:p>
      </dgm:t>
    </dgm:pt>
    <dgm:pt modelId="{467000A2-F8CC-44A9-B0B7-917E0D9FA781}" type="parTrans" cxnId="{25121890-22AA-4F2F-8997-8EAF9F3A7E37}">
      <dgm:prSet/>
      <dgm:spPr/>
      <dgm:t>
        <a:bodyPr/>
        <a:lstStyle/>
        <a:p>
          <a:endParaRPr lang="en-US"/>
        </a:p>
      </dgm:t>
    </dgm:pt>
    <dgm:pt modelId="{87469F86-F88A-4F63-BC8B-3DB357F1D015}" type="sibTrans" cxnId="{25121890-22AA-4F2F-8997-8EAF9F3A7E37}">
      <dgm:prSet custT="1"/>
      <dgm:spPr/>
      <dgm:t>
        <a:bodyPr/>
        <a:lstStyle/>
        <a:p>
          <a:pPr algn="ctr"/>
          <a:r>
            <a:rPr lang="en-US" sz="2000" dirty="0"/>
            <a:t>    Trips</a:t>
          </a:r>
        </a:p>
      </dgm:t>
    </dgm:pt>
    <dgm:pt modelId="{BEB39409-4098-48A4-966B-325438867874}">
      <dgm:prSet phldrT="[Text]" custT="1"/>
      <dgm:spPr/>
      <dgm:t>
        <a:bodyPr/>
        <a:lstStyle/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2000" dirty="0"/>
            <a:t>Individual Activity Patterns</a:t>
          </a:r>
        </a:p>
      </dgm:t>
    </dgm:pt>
    <dgm:pt modelId="{CA3CC51F-66C7-4C44-AB8F-FCA6A4368810}" type="parTrans" cxnId="{8DCE97C8-7F6F-458C-9B60-8975ED78A031}">
      <dgm:prSet/>
      <dgm:spPr/>
      <dgm:t>
        <a:bodyPr/>
        <a:lstStyle/>
        <a:p>
          <a:endParaRPr lang="en-US"/>
        </a:p>
      </dgm:t>
    </dgm:pt>
    <dgm:pt modelId="{4C26BAED-0545-4013-AC14-90CA542EB129}" type="sibTrans" cxnId="{8DCE97C8-7F6F-458C-9B60-8975ED78A031}">
      <dgm:prSet/>
      <dgm:spPr/>
      <dgm:t>
        <a:bodyPr/>
        <a:lstStyle/>
        <a:p>
          <a:endParaRPr lang="en-US"/>
        </a:p>
      </dgm:t>
    </dgm:pt>
    <dgm:pt modelId="{F38ED03B-626B-43FB-A87A-F677682B6FDA}">
      <dgm:prSet phldrT="[Text]"/>
      <dgm:spPr/>
      <dgm:t>
        <a:bodyPr/>
        <a:lstStyle/>
        <a:p>
          <a:r>
            <a:rPr lang="en-US" dirty="0"/>
            <a:t>ES</a:t>
          </a:r>
        </a:p>
      </dgm:t>
    </dgm:pt>
    <dgm:pt modelId="{A3BEFA37-4B8A-417C-9064-3003656D7C0D}" type="parTrans" cxnId="{7848049B-4CE2-4DD1-ADAF-EEAD8DE5BC6D}">
      <dgm:prSet/>
      <dgm:spPr/>
      <dgm:t>
        <a:bodyPr/>
        <a:lstStyle/>
        <a:p>
          <a:endParaRPr lang="en-US"/>
        </a:p>
      </dgm:t>
    </dgm:pt>
    <dgm:pt modelId="{A3178C4E-68BA-43BF-B1A8-58309C172544}" type="sibTrans" cxnId="{7848049B-4CE2-4DD1-ADAF-EEAD8DE5BC6D}">
      <dgm:prSet/>
      <dgm:spPr/>
      <dgm:t>
        <a:bodyPr/>
        <a:lstStyle/>
        <a:p>
          <a:endParaRPr lang="en-US"/>
        </a:p>
      </dgm:t>
    </dgm:pt>
    <dgm:pt modelId="{2EDAEA55-BB31-4C69-8DA3-09D0D98DE1ED}">
      <dgm:prSet phldrT="[Text]" custT="1"/>
      <dgm:spPr/>
      <dgm:t>
        <a:bodyPr/>
        <a:lstStyle/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2000" dirty="0"/>
            <a:t>Individual Activity Participation</a:t>
          </a:r>
        </a:p>
      </dgm:t>
    </dgm:pt>
    <dgm:pt modelId="{2379DDF3-A37D-457F-B7F6-2BA4FE39A3D4}" type="parTrans" cxnId="{AE7E0FAD-B609-4873-8894-F8BC84A7CC51}">
      <dgm:prSet/>
      <dgm:spPr/>
      <dgm:t>
        <a:bodyPr/>
        <a:lstStyle/>
        <a:p>
          <a:endParaRPr lang="en-US"/>
        </a:p>
      </dgm:t>
    </dgm:pt>
    <dgm:pt modelId="{7483A3E7-F0F6-40CD-9872-69ED9DC81348}" type="sibTrans" cxnId="{AE7E0FAD-B609-4873-8894-F8BC84A7CC51}">
      <dgm:prSet/>
      <dgm:spPr/>
      <dgm:t>
        <a:bodyPr/>
        <a:lstStyle/>
        <a:p>
          <a:endParaRPr lang="en-US"/>
        </a:p>
      </dgm:t>
    </dgm:pt>
    <dgm:pt modelId="{6AB50EA2-62D3-4A8A-A2A7-9A39CA3D3F25}">
      <dgm:prSet phldrT="[Text]" custT="1"/>
      <dgm:spPr/>
      <dgm:t>
        <a:bodyPr/>
        <a:lstStyle/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2000" dirty="0"/>
            <a:t>Trips organized by individual daily activity patterns</a:t>
          </a:r>
        </a:p>
      </dgm:t>
    </dgm:pt>
    <dgm:pt modelId="{177ACFC6-2707-45EA-992D-4769DD907B24}" type="parTrans" cxnId="{6D7C3B3A-ABA7-497D-B9AE-B91FA1F22678}">
      <dgm:prSet/>
      <dgm:spPr/>
      <dgm:t>
        <a:bodyPr/>
        <a:lstStyle/>
        <a:p>
          <a:endParaRPr lang="en-US"/>
        </a:p>
      </dgm:t>
    </dgm:pt>
    <dgm:pt modelId="{6E756AB1-D30B-4681-881F-B5DE3967E5DA}" type="sibTrans" cxnId="{6D7C3B3A-ABA7-497D-B9AE-B91FA1F22678}">
      <dgm:prSet/>
      <dgm:spPr/>
      <dgm:t>
        <a:bodyPr/>
        <a:lstStyle/>
        <a:p>
          <a:endParaRPr lang="en-US"/>
        </a:p>
      </dgm:t>
    </dgm:pt>
    <dgm:pt modelId="{D9E45C4C-F095-4611-8954-BCC8843E6A2F}">
      <dgm:prSet phldrT="[Text]" custT="1"/>
      <dgm:spPr/>
      <dgm:t>
        <a:bodyPr/>
        <a:lstStyle/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2000" dirty="0"/>
            <a:t>Trips organized by Establishments</a:t>
          </a:r>
        </a:p>
      </dgm:t>
    </dgm:pt>
    <dgm:pt modelId="{D315BF57-CC1B-460A-A771-D9594D1613FE}" type="parTrans" cxnId="{BAFF05C6-5827-4A20-BD1A-7942AAC8E803}">
      <dgm:prSet/>
      <dgm:spPr/>
      <dgm:t>
        <a:bodyPr/>
        <a:lstStyle/>
        <a:p>
          <a:endParaRPr lang="en-US"/>
        </a:p>
      </dgm:t>
    </dgm:pt>
    <dgm:pt modelId="{C8521BAA-9A7B-4CA4-8FB1-DC38D174A750}" type="sibTrans" cxnId="{BAFF05C6-5827-4A20-BD1A-7942AAC8E803}">
      <dgm:prSet/>
      <dgm:spPr/>
      <dgm:t>
        <a:bodyPr/>
        <a:lstStyle/>
        <a:p>
          <a:endParaRPr lang="en-US"/>
        </a:p>
      </dgm:t>
    </dgm:pt>
    <dgm:pt modelId="{D5850A39-864F-4313-8548-1D96352B861A}" type="pres">
      <dgm:prSet presAssocID="{215A6C41-49C0-4A3B-954E-810A96FE330A}" presName="linearFlow" presStyleCnt="0">
        <dgm:presLayoutVars>
          <dgm:dir/>
          <dgm:animLvl val="lvl"/>
          <dgm:resizeHandles val="exact"/>
        </dgm:presLayoutVars>
      </dgm:prSet>
      <dgm:spPr/>
    </dgm:pt>
    <dgm:pt modelId="{DD9A31B6-7ACE-4C96-B66C-C4BC088A8424}" type="pres">
      <dgm:prSet presAssocID="{36EA7158-AF25-412A-AF18-EACA03394EBC}" presName="composite" presStyleCnt="0"/>
      <dgm:spPr/>
    </dgm:pt>
    <dgm:pt modelId="{51349E48-C89F-4D25-9745-26C1448D07AE}" type="pres">
      <dgm:prSet presAssocID="{36EA7158-AF25-412A-AF18-EACA03394EBC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99CC247A-FC50-4758-B80E-5C783409A8E9}" type="pres">
      <dgm:prSet presAssocID="{36EA7158-AF25-412A-AF18-EACA03394EBC}" presName="parSh" presStyleLbl="node1" presStyleIdx="0" presStyleCnt="2" custScaleX="105758" custScaleY="101232"/>
      <dgm:spPr/>
    </dgm:pt>
    <dgm:pt modelId="{9E0EF597-FA6D-4ED1-9AEA-E4ABDC5A9FAC}" type="pres">
      <dgm:prSet presAssocID="{36EA7158-AF25-412A-AF18-EACA03394EBC}" presName="desTx" presStyleLbl="fgAcc1" presStyleIdx="0" presStyleCnt="2" custScaleX="100397" custScaleY="100000">
        <dgm:presLayoutVars>
          <dgm:bulletEnabled val="1"/>
        </dgm:presLayoutVars>
      </dgm:prSet>
      <dgm:spPr/>
    </dgm:pt>
    <dgm:pt modelId="{A3690163-0CFD-4BF0-B1D3-189EEAC44F81}" type="pres">
      <dgm:prSet presAssocID="{87469F86-F88A-4F63-BC8B-3DB357F1D015}" presName="sibTrans" presStyleLbl="sibTrans2D1" presStyleIdx="0" presStyleCnt="1" custScaleX="155722"/>
      <dgm:spPr>
        <a:prstGeom prst="leftRightArrow">
          <a:avLst/>
        </a:prstGeom>
      </dgm:spPr>
    </dgm:pt>
    <dgm:pt modelId="{74A8BF9F-5D9C-4B45-9FF1-95356EC79E9A}" type="pres">
      <dgm:prSet presAssocID="{87469F86-F88A-4F63-BC8B-3DB357F1D015}" presName="connTx" presStyleLbl="sibTrans2D1" presStyleIdx="0" presStyleCnt="1"/>
      <dgm:spPr/>
    </dgm:pt>
    <dgm:pt modelId="{D44771A9-0213-4A84-A0B6-2626B491F78A}" type="pres">
      <dgm:prSet presAssocID="{F38ED03B-626B-43FB-A87A-F677682B6FDA}" presName="composite" presStyleCnt="0"/>
      <dgm:spPr/>
    </dgm:pt>
    <dgm:pt modelId="{7CDF45EF-B5C5-413B-85B1-4DC1C464B456}" type="pres">
      <dgm:prSet presAssocID="{F38ED03B-626B-43FB-A87A-F677682B6FDA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8773143A-7983-4FD0-A921-D1D3F500AA23}" type="pres">
      <dgm:prSet presAssocID="{F38ED03B-626B-43FB-A87A-F677682B6FDA}" presName="parSh" presStyleLbl="node1" presStyleIdx="1" presStyleCnt="2" custScaleY="101232"/>
      <dgm:spPr/>
    </dgm:pt>
    <dgm:pt modelId="{63C289B5-531C-40D9-8985-960BBA2F4B2C}" type="pres">
      <dgm:prSet presAssocID="{F38ED03B-626B-43FB-A87A-F677682B6FDA}" presName="desTx" presStyleLbl="fgAcc1" presStyleIdx="1" presStyleCnt="2" custScaleX="100397" custScaleY="100000">
        <dgm:presLayoutVars>
          <dgm:bulletEnabled val="1"/>
        </dgm:presLayoutVars>
      </dgm:prSet>
      <dgm:spPr/>
    </dgm:pt>
  </dgm:ptLst>
  <dgm:cxnLst>
    <dgm:cxn modelId="{D6522B5E-51A6-4310-97A5-B78B1F52097E}" type="presOf" srcId="{36EA7158-AF25-412A-AF18-EACA03394EBC}" destId="{51349E48-C89F-4D25-9745-26C1448D07AE}" srcOrd="0" destOrd="0" presId="urn:microsoft.com/office/officeart/2005/8/layout/process3"/>
    <dgm:cxn modelId="{25121890-22AA-4F2F-8997-8EAF9F3A7E37}" srcId="{215A6C41-49C0-4A3B-954E-810A96FE330A}" destId="{36EA7158-AF25-412A-AF18-EACA03394EBC}" srcOrd="0" destOrd="0" parTransId="{467000A2-F8CC-44A9-B0B7-917E0D9FA781}" sibTransId="{87469F86-F88A-4F63-BC8B-3DB357F1D015}"/>
    <dgm:cxn modelId="{854C79EA-5268-4BD3-85A2-C689ED5E1EA0}" type="presOf" srcId="{87469F86-F88A-4F63-BC8B-3DB357F1D015}" destId="{74A8BF9F-5D9C-4B45-9FF1-95356EC79E9A}" srcOrd="1" destOrd="0" presId="urn:microsoft.com/office/officeart/2005/8/layout/process3"/>
    <dgm:cxn modelId="{0F081637-6015-4C2E-88FF-666BD27BFCC8}" type="presOf" srcId="{2EDAEA55-BB31-4C69-8DA3-09D0D98DE1ED}" destId="{63C289B5-531C-40D9-8985-960BBA2F4B2C}" srcOrd="0" destOrd="0" presId="urn:microsoft.com/office/officeart/2005/8/layout/process3"/>
    <dgm:cxn modelId="{C67C110F-DB75-4F64-9CED-B999B132CD89}" type="presOf" srcId="{36EA7158-AF25-412A-AF18-EACA03394EBC}" destId="{99CC247A-FC50-4758-B80E-5C783409A8E9}" srcOrd="1" destOrd="0" presId="urn:microsoft.com/office/officeart/2005/8/layout/process3"/>
    <dgm:cxn modelId="{7B0CC78D-0FAF-4D90-B6D7-88DCD49619FC}" type="presOf" srcId="{F38ED03B-626B-43FB-A87A-F677682B6FDA}" destId="{7CDF45EF-B5C5-413B-85B1-4DC1C464B456}" srcOrd="0" destOrd="0" presId="urn:microsoft.com/office/officeart/2005/8/layout/process3"/>
    <dgm:cxn modelId="{9EA1D6A0-392E-4F7F-9780-964E55D9FB99}" type="presOf" srcId="{BEB39409-4098-48A4-966B-325438867874}" destId="{9E0EF597-FA6D-4ED1-9AEA-E4ABDC5A9FAC}" srcOrd="0" destOrd="0" presId="urn:microsoft.com/office/officeart/2005/8/layout/process3"/>
    <dgm:cxn modelId="{BAFF05C6-5827-4A20-BD1A-7942AAC8E803}" srcId="{F38ED03B-626B-43FB-A87A-F677682B6FDA}" destId="{D9E45C4C-F095-4611-8954-BCC8843E6A2F}" srcOrd="1" destOrd="0" parTransId="{D315BF57-CC1B-460A-A771-D9594D1613FE}" sibTransId="{C8521BAA-9A7B-4CA4-8FB1-DC38D174A750}"/>
    <dgm:cxn modelId="{8DCE97C8-7F6F-458C-9B60-8975ED78A031}" srcId="{36EA7158-AF25-412A-AF18-EACA03394EBC}" destId="{BEB39409-4098-48A4-966B-325438867874}" srcOrd="0" destOrd="0" parTransId="{CA3CC51F-66C7-4C44-AB8F-FCA6A4368810}" sibTransId="{4C26BAED-0545-4013-AC14-90CA542EB129}"/>
    <dgm:cxn modelId="{AE7E0FAD-B609-4873-8894-F8BC84A7CC51}" srcId="{F38ED03B-626B-43FB-A87A-F677682B6FDA}" destId="{2EDAEA55-BB31-4C69-8DA3-09D0D98DE1ED}" srcOrd="0" destOrd="0" parTransId="{2379DDF3-A37D-457F-B7F6-2BA4FE39A3D4}" sibTransId="{7483A3E7-F0F6-40CD-9872-69ED9DC81348}"/>
    <dgm:cxn modelId="{2AB78344-BD49-4BB8-8238-FFED2CA66D38}" type="presOf" srcId="{87469F86-F88A-4F63-BC8B-3DB357F1D015}" destId="{A3690163-0CFD-4BF0-B1D3-189EEAC44F81}" srcOrd="0" destOrd="0" presId="urn:microsoft.com/office/officeart/2005/8/layout/process3"/>
    <dgm:cxn modelId="{682F2717-EBBB-417E-A13F-826ADD1F7B8D}" type="presOf" srcId="{F38ED03B-626B-43FB-A87A-F677682B6FDA}" destId="{8773143A-7983-4FD0-A921-D1D3F500AA23}" srcOrd="1" destOrd="0" presId="urn:microsoft.com/office/officeart/2005/8/layout/process3"/>
    <dgm:cxn modelId="{3AD06802-30A9-4034-9209-5D01A5710E50}" type="presOf" srcId="{215A6C41-49C0-4A3B-954E-810A96FE330A}" destId="{D5850A39-864F-4313-8548-1D96352B861A}" srcOrd="0" destOrd="0" presId="urn:microsoft.com/office/officeart/2005/8/layout/process3"/>
    <dgm:cxn modelId="{7848049B-4CE2-4DD1-ADAF-EEAD8DE5BC6D}" srcId="{215A6C41-49C0-4A3B-954E-810A96FE330A}" destId="{F38ED03B-626B-43FB-A87A-F677682B6FDA}" srcOrd="1" destOrd="0" parTransId="{A3BEFA37-4B8A-417C-9064-3003656D7C0D}" sibTransId="{A3178C4E-68BA-43BF-B1A8-58309C172544}"/>
    <dgm:cxn modelId="{7B2446F1-1715-4C49-AFC6-8E2EF626533C}" type="presOf" srcId="{D9E45C4C-F095-4611-8954-BCC8843E6A2F}" destId="{63C289B5-531C-40D9-8985-960BBA2F4B2C}" srcOrd="0" destOrd="1" presId="urn:microsoft.com/office/officeart/2005/8/layout/process3"/>
    <dgm:cxn modelId="{26F78B67-C010-4071-BF1E-F6FA1B21A28E}" type="presOf" srcId="{6AB50EA2-62D3-4A8A-A2A7-9A39CA3D3F25}" destId="{9E0EF597-FA6D-4ED1-9AEA-E4ABDC5A9FAC}" srcOrd="0" destOrd="1" presId="urn:microsoft.com/office/officeart/2005/8/layout/process3"/>
    <dgm:cxn modelId="{6D7C3B3A-ABA7-497D-B9AE-B91FA1F22678}" srcId="{36EA7158-AF25-412A-AF18-EACA03394EBC}" destId="{6AB50EA2-62D3-4A8A-A2A7-9A39CA3D3F25}" srcOrd="1" destOrd="0" parTransId="{177ACFC6-2707-45EA-992D-4769DD907B24}" sibTransId="{6E756AB1-D30B-4681-881F-B5DE3967E5DA}"/>
    <dgm:cxn modelId="{86D44153-0C13-4E70-8AFF-C087F74750DC}" type="presParOf" srcId="{D5850A39-864F-4313-8548-1D96352B861A}" destId="{DD9A31B6-7ACE-4C96-B66C-C4BC088A8424}" srcOrd="0" destOrd="0" presId="urn:microsoft.com/office/officeart/2005/8/layout/process3"/>
    <dgm:cxn modelId="{574A8783-7290-4A1D-BCE9-D02B2A2D69C8}" type="presParOf" srcId="{DD9A31B6-7ACE-4C96-B66C-C4BC088A8424}" destId="{51349E48-C89F-4D25-9745-26C1448D07AE}" srcOrd="0" destOrd="0" presId="urn:microsoft.com/office/officeart/2005/8/layout/process3"/>
    <dgm:cxn modelId="{05832443-086B-4E5C-B162-82BCB33D0C30}" type="presParOf" srcId="{DD9A31B6-7ACE-4C96-B66C-C4BC088A8424}" destId="{99CC247A-FC50-4758-B80E-5C783409A8E9}" srcOrd="1" destOrd="0" presId="urn:microsoft.com/office/officeart/2005/8/layout/process3"/>
    <dgm:cxn modelId="{E53AD629-877E-4DB1-874B-A8944D77258D}" type="presParOf" srcId="{DD9A31B6-7ACE-4C96-B66C-C4BC088A8424}" destId="{9E0EF597-FA6D-4ED1-9AEA-E4ABDC5A9FAC}" srcOrd="2" destOrd="0" presId="urn:microsoft.com/office/officeart/2005/8/layout/process3"/>
    <dgm:cxn modelId="{8465B79F-04D1-4CAB-97A9-33AB9342D11D}" type="presParOf" srcId="{D5850A39-864F-4313-8548-1D96352B861A}" destId="{A3690163-0CFD-4BF0-B1D3-189EEAC44F81}" srcOrd="1" destOrd="0" presId="urn:microsoft.com/office/officeart/2005/8/layout/process3"/>
    <dgm:cxn modelId="{937E65F7-F24B-4EC3-B255-4EFC1B497508}" type="presParOf" srcId="{A3690163-0CFD-4BF0-B1D3-189EEAC44F81}" destId="{74A8BF9F-5D9C-4B45-9FF1-95356EC79E9A}" srcOrd="0" destOrd="0" presId="urn:microsoft.com/office/officeart/2005/8/layout/process3"/>
    <dgm:cxn modelId="{E2A997CA-C45E-4F35-B084-1A7C48A15BAB}" type="presParOf" srcId="{D5850A39-864F-4313-8548-1D96352B861A}" destId="{D44771A9-0213-4A84-A0B6-2626B491F78A}" srcOrd="2" destOrd="0" presId="urn:microsoft.com/office/officeart/2005/8/layout/process3"/>
    <dgm:cxn modelId="{1DC8BEF0-3389-4395-BC6C-251AD26756F2}" type="presParOf" srcId="{D44771A9-0213-4A84-A0B6-2626B491F78A}" destId="{7CDF45EF-B5C5-413B-85B1-4DC1C464B456}" srcOrd="0" destOrd="0" presId="urn:microsoft.com/office/officeart/2005/8/layout/process3"/>
    <dgm:cxn modelId="{AEAC658C-2D99-48BE-B926-C6BECCFD3D7F}" type="presParOf" srcId="{D44771A9-0213-4A84-A0B6-2626B491F78A}" destId="{8773143A-7983-4FD0-A921-D1D3F500AA23}" srcOrd="1" destOrd="0" presId="urn:microsoft.com/office/officeart/2005/8/layout/process3"/>
    <dgm:cxn modelId="{F372BA2F-DDDA-48E7-94EC-D5AEEE49BED1}" type="presParOf" srcId="{D44771A9-0213-4A84-A0B6-2626B491F78A}" destId="{63C289B5-531C-40D9-8985-960BBA2F4B2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FCFDA-A170-40DF-874C-0C353BF45F5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CA5B60-911C-4161-9FD1-BF8DA3174C2C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Variable Segmentation</a:t>
          </a:r>
        </a:p>
      </dgm:t>
    </dgm:pt>
    <dgm:pt modelId="{0009C375-8F96-404B-9728-2D9605623EF9}" type="parTrans" cxnId="{4121F268-D639-4053-9F3A-7EEE3A54D4C8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4D7A8FDA-F7A0-4E71-B0A5-3F91A395A789}" type="sibTrans" cxnId="{4121F268-D639-4053-9F3A-7EEE3A54D4C8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C8345429-B651-4F1B-AFD7-D1E0B3105D74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Categorization of Jobs by NAICS sectors</a:t>
          </a:r>
        </a:p>
      </dgm:t>
    </dgm:pt>
    <dgm:pt modelId="{C17A5B64-62DD-4106-872E-0D276BF6C90F}" type="parTrans" cxnId="{219904C1-81EA-459B-BDE8-01D5AD36A22B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B5E13CD3-B4A2-4878-96AC-57B60A973C17}" type="sibTrans" cxnId="{219904C1-81EA-459B-BDE8-01D5AD36A22B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A8B3ACDC-AA2C-4A1B-82F9-45526C5590F0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Categorization of Non-Work Trip Purpose</a:t>
          </a:r>
        </a:p>
      </dgm:t>
    </dgm:pt>
    <dgm:pt modelId="{41866C5A-B775-401E-968C-C58DE8292E73}" type="parTrans" cxnId="{09C7FA93-ED7D-4CA1-A187-8116E0E5139C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8847DB91-CF20-44AB-A2DC-7DA9A2AC0CC9}" type="sibTrans" cxnId="{09C7FA93-ED7D-4CA1-A187-8116E0E5139C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D7A83CF3-40D8-4FAC-BA74-1A9668FBC06D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Synthesis of Individual Establishments</a:t>
          </a:r>
        </a:p>
      </dgm:t>
    </dgm:pt>
    <dgm:pt modelId="{D9132277-B584-438F-8232-871C806BED5F}" type="parTrans" cxnId="{492D17F5-1E28-4769-B081-C664DC385FEF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85F033CC-FA1F-4831-A783-2523F307EAF1}" type="sibTrans" cxnId="{492D17F5-1E28-4769-B081-C664DC385FEF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4B476159-0627-4516-A1E8-C5F7CC7C1350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Choice of Individual Location based on:</a:t>
          </a:r>
        </a:p>
      </dgm:t>
    </dgm:pt>
    <dgm:pt modelId="{38180370-EB2B-4112-A23D-6ECB61649360}" type="parTrans" cxnId="{BFF7BF5A-013B-4185-B674-9BD6F2BC7DA9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3609FA68-E661-4BFD-9290-E7BDBB7619F7}" type="sibTrans" cxnId="{BFF7BF5A-013B-4185-B674-9BD6F2BC7DA9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3FE2557B-A170-44D5-8F29-CCF9E3B0A758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Establishment/ Event:</a:t>
          </a:r>
        </a:p>
      </dgm:t>
    </dgm:pt>
    <dgm:pt modelId="{DE225F19-D5A1-4076-9595-E8CAA5A985E0}" type="parTrans" cxnId="{472F979B-3B6D-4CF0-AFC8-4CA2D0D1381F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8885782F-8DAB-4000-9376-6E5126417527}" type="sibTrans" cxnId="{472F979B-3B6D-4CF0-AFC8-4CA2D0D1381F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E871214C-8EA9-4445-8E0D-4A069367EC32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Type</a:t>
          </a:r>
        </a:p>
      </dgm:t>
    </dgm:pt>
    <dgm:pt modelId="{2ADB9A11-D2D9-4010-A4BD-B00EAFD8A8C3}" type="parTrans" cxnId="{A8987F65-0BB1-4668-92C9-137205C41FE6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465B17CA-FE66-4EF0-A08C-B52F3F86E3D8}" type="sibTrans" cxnId="{A8987F65-0BB1-4668-92C9-137205C41FE6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C38E655F-B7C1-452E-81E5-A1F7C9DA9237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Size</a:t>
          </a:r>
        </a:p>
      </dgm:t>
    </dgm:pt>
    <dgm:pt modelId="{6C150806-0C8D-48E8-A3E3-C1692C953E8D}" type="parTrans" cxnId="{126EF0C8-269A-4892-956C-5FA69A78C89A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58706082-7BED-4C0D-92AB-C76E314118A0}" type="sibTrans" cxnId="{126EF0C8-269A-4892-956C-5FA69A78C89A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442DF579-7464-4296-AB5F-89C0A6BF5DA5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Income</a:t>
          </a:r>
        </a:p>
      </dgm:t>
    </dgm:pt>
    <dgm:pt modelId="{8E2BBCEE-AAD9-42EC-9AF9-AA228D8D9B1A}" type="parTrans" cxnId="{C81BD0E6-A975-493F-AAD2-121EF266686E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246FAFB1-2E56-42BA-9BF1-7F35FC898DFC}" type="sibTrans" cxnId="{C81BD0E6-A975-493F-AAD2-121EF266686E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23FEEF58-65D8-475B-9C2A-FB93357B4FA1}">
      <dgm:prSet phldrT="[Text]" custT="1"/>
      <dgm:spPr>
        <a:solidFill>
          <a:srgbClr val="FF8E85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Social Determinants</a:t>
          </a:r>
        </a:p>
      </dgm:t>
    </dgm:pt>
    <dgm:pt modelId="{600120ED-BA09-4DBE-BD7B-DA97B144BF9E}" type="parTrans" cxnId="{CF808DD9-192D-4CB5-B316-4C30A0416D00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DFA1BDC6-7923-441E-9918-ED3D88000B3C}" type="sibTrans" cxnId="{CF808DD9-192D-4CB5-B316-4C30A0416D00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FDAE3BA5-27A1-4E0E-B01E-D96C65978D44}">
      <dgm:prSet custT="1"/>
      <dgm:spPr>
        <a:solidFill>
          <a:srgbClr val="FA544C"/>
        </a:solidFill>
      </dgm:spPr>
      <dgm:t>
        <a:bodyPr/>
        <a:lstStyle/>
        <a:p>
          <a:r>
            <a:rPr lang="en-US" sz="1600" dirty="0" err="1">
              <a:latin typeface="+mn-lt"/>
              <a:cs typeface="Calibri" panose="020F0502020204030204" pitchFamily="34" charset="0"/>
            </a:rPr>
            <a:t>Spatio</a:t>
          </a:r>
          <a:r>
            <a:rPr lang="en-US" sz="1600" dirty="0">
              <a:latin typeface="+mn-lt"/>
              <a:cs typeface="Calibri" panose="020F0502020204030204" pitchFamily="34" charset="0"/>
            </a:rPr>
            <a:t>-Temporal Equilibrium</a:t>
          </a:r>
        </a:p>
      </dgm:t>
    </dgm:pt>
    <dgm:pt modelId="{2B0BE352-30AC-4DDB-AA1D-C3A049CADCF6}" type="parTrans" cxnId="{BBADD8E3-E10C-42D6-9B4A-E83553016291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1BCF3F63-7616-4CD9-A03A-B11E865B356E}" type="sibTrans" cxnId="{BBADD8E3-E10C-42D6-9B4A-E83553016291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E5A6D5B1-F1AB-41AF-A560-63AAC94B361B}">
      <dgm:prSet phldrT="[Text]" custT="1"/>
      <dgm:spPr>
        <a:solidFill>
          <a:srgbClr val="FA544C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Two-way implications of activity-demand and supply side in Time and Space</a:t>
          </a:r>
        </a:p>
      </dgm:t>
    </dgm:pt>
    <dgm:pt modelId="{F4C3210F-F662-474A-B1BD-C56C95083B64}" type="sibTrans" cxnId="{6A309086-EFE6-430E-813B-14F8AD0830BF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1EC75A61-89B5-411E-BAF3-704E933B7388}" type="parTrans" cxnId="{6A309086-EFE6-430E-813B-14F8AD0830BF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9F437AD3-C91B-4EF5-86BD-766AC0C3B8B2}">
      <dgm:prSet phldrT="[Text]" custT="1"/>
      <dgm:spPr>
        <a:solidFill>
          <a:srgbClr val="FA544C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Supply-Driven Approach</a:t>
          </a:r>
        </a:p>
      </dgm:t>
    </dgm:pt>
    <dgm:pt modelId="{449F8C20-D018-40F2-8183-A05DDEBD649E}" type="parTrans" cxnId="{EA1A412A-95FF-4B67-B421-6F77EA9261FF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E253806B-96F4-48C1-B5B7-4665690FA999}" type="sibTrans" cxnId="{EA1A412A-95FF-4B67-B421-6F77EA9261FF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0E165F27-F7D8-4863-BBA8-89653D9540DD}">
      <dgm:prSet custT="1"/>
      <dgm:spPr>
        <a:solidFill>
          <a:srgbClr val="FA544C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Participant Generation</a:t>
          </a:r>
        </a:p>
      </dgm:t>
    </dgm:pt>
    <dgm:pt modelId="{292DF0C5-F915-4AD0-8B7B-CA662E64203A}" type="parTrans" cxnId="{9E1C756B-248F-48D4-BEE1-4207A709D359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973F11BB-6803-446E-8895-C7131F785247}" type="sibTrans" cxnId="{9E1C756B-248F-48D4-BEE1-4207A709D359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8483DDB1-4556-47AA-9928-57D044F722BF}">
      <dgm:prSet custT="1"/>
      <dgm:spPr>
        <a:solidFill>
          <a:srgbClr val="FA544C"/>
        </a:solidFill>
      </dgm:spPr>
      <dgm:t>
        <a:bodyPr/>
        <a:lstStyle/>
        <a:p>
          <a:r>
            <a:rPr lang="en-US" sz="1600" dirty="0">
              <a:latin typeface="+mn-lt"/>
              <a:cs typeface="Calibri" panose="020F0502020204030204" pitchFamily="34" charset="0"/>
            </a:rPr>
            <a:t>Allocation to Synthetic Population</a:t>
          </a:r>
        </a:p>
      </dgm:t>
    </dgm:pt>
    <dgm:pt modelId="{185DDCA6-6B1F-4671-AB63-155DB2856146}" type="parTrans" cxnId="{B2938156-626A-48D3-BF77-1339C50D8F8E}">
      <dgm:prSet custT="1"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1B37BF1A-92AB-4BE2-8200-8C922E1CB2EB}" type="sibTrans" cxnId="{B2938156-626A-48D3-BF77-1339C50D8F8E}">
      <dgm:prSet/>
      <dgm:spPr/>
      <dgm:t>
        <a:bodyPr/>
        <a:lstStyle/>
        <a:p>
          <a:endParaRPr lang="en-US" sz="1600">
            <a:latin typeface="+mn-lt"/>
            <a:cs typeface="Calibri" panose="020F0502020204030204" pitchFamily="34" charset="0"/>
          </a:endParaRPr>
        </a:p>
      </dgm:t>
    </dgm:pt>
    <dgm:pt modelId="{D8FE8781-2598-47F7-8C7B-302797CD9375}" type="pres">
      <dgm:prSet presAssocID="{CEBFCFDA-A170-40DF-874C-0C353BF45F5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2FB62F1-1CB3-45F2-8ADA-44952EAAF706}" type="pres">
      <dgm:prSet presAssocID="{80CA5B60-911C-4161-9FD1-BF8DA3174C2C}" presName="root1" presStyleCnt="0"/>
      <dgm:spPr/>
    </dgm:pt>
    <dgm:pt modelId="{15B72669-CD1D-4317-A2B2-FEDE382F4FB0}" type="pres">
      <dgm:prSet presAssocID="{80CA5B60-911C-4161-9FD1-BF8DA3174C2C}" presName="LevelOneTextNode" presStyleLbl="node0" presStyleIdx="0" presStyleCnt="4" custScaleX="127850" custScaleY="83002" custLinFactNeighborX="-383" custLinFactNeighborY="-51033">
        <dgm:presLayoutVars>
          <dgm:chPref val="3"/>
        </dgm:presLayoutVars>
      </dgm:prSet>
      <dgm:spPr/>
    </dgm:pt>
    <dgm:pt modelId="{12589A44-6D52-4B61-AEAF-27DC8BC0FDFF}" type="pres">
      <dgm:prSet presAssocID="{80CA5B60-911C-4161-9FD1-BF8DA3174C2C}" presName="level2hierChild" presStyleCnt="0"/>
      <dgm:spPr/>
    </dgm:pt>
    <dgm:pt modelId="{22F02600-63E1-48D0-9195-118D335DE73A}" type="pres">
      <dgm:prSet presAssocID="{C17A5B64-62DD-4106-872E-0D276BF6C90F}" presName="conn2-1" presStyleLbl="parChTrans1D2" presStyleIdx="0" presStyleCnt="5"/>
      <dgm:spPr>
        <a:prstGeom prst="bentUpArrow">
          <a:avLst/>
        </a:prstGeom>
      </dgm:spPr>
    </dgm:pt>
    <dgm:pt modelId="{2B55D03C-73C5-46DC-AD1B-42A51F653DFE}" type="pres">
      <dgm:prSet presAssocID="{C17A5B64-62DD-4106-872E-0D276BF6C90F}" presName="connTx" presStyleLbl="parChTrans1D2" presStyleIdx="0" presStyleCnt="5"/>
      <dgm:spPr/>
    </dgm:pt>
    <dgm:pt modelId="{E1D3BC8A-F5AA-4498-8C45-AB4E01B4B0FC}" type="pres">
      <dgm:prSet presAssocID="{C8345429-B651-4F1B-AFD7-D1E0B3105D74}" presName="root2" presStyleCnt="0"/>
      <dgm:spPr/>
    </dgm:pt>
    <dgm:pt modelId="{B82E2FE9-2281-4E63-95F8-2AD5C9A8EFC7}" type="pres">
      <dgm:prSet presAssocID="{C8345429-B651-4F1B-AFD7-D1E0B3105D74}" presName="LevelTwoTextNode" presStyleLbl="node2" presStyleIdx="0" presStyleCnt="5" custScaleX="127850" custScaleY="59946" custLinFactNeighborX="748" custLinFactNeighborY="-47582">
        <dgm:presLayoutVars>
          <dgm:chPref val="3"/>
        </dgm:presLayoutVars>
      </dgm:prSet>
      <dgm:spPr/>
    </dgm:pt>
    <dgm:pt modelId="{60B25EC0-E0B7-4018-85F9-4ED805E0EFE5}" type="pres">
      <dgm:prSet presAssocID="{C8345429-B651-4F1B-AFD7-D1E0B3105D74}" presName="level3hierChild" presStyleCnt="0"/>
      <dgm:spPr/>
    </dgm:pt>
    <dgm:pt modelId="{38F03E9D-A1D4-4006-B584-06A45A103B0A}" type="pres">
      <dgm:prSet presAssocID="{41866C5A-B775-401E-968C-C58DE8292E73}" presName="conn2-1" presStyleLbl="parChTrans1D2" presStyleIdx="1" presStyleCnt="5"/>
      <dgm:spPr>
        <a:prstGeom prst="bentUpArrow">
          <a:avLst/>
        </a:prstGeom>
      </dgm:spPr>
    </dgm:pt>
    <dgm:pt modelId="{11A18520-18BF-4A03-AC85-5FBD520CFDDE}" type="pres">
      <dgm:prSet presAssocID="{41866C5A-B775-401E-968C-C58DE8292E73}" presName="connTx" presStyleLbl="parChTrans1D2" presStyleIdx="1" presStyleCnt="5"/>
      <dgm:spPr/>
    </dgm:pt>
    <dgm:pt modelId="{4A96AF0B-00EB-4C8A-B9C8-BB9798208DE8}" type="pres">
      <dgm:prSet presAssocID="{A8B3ACDC-AA2C-4A1B-82F9-45526C5590F0}" presName="root2" presStyleCnt="0"/>
      <dgm:spPr/>
    </dgm:pt>
    <dgm:pt modelId="{4BBDCA68-5CA9-4713-B1DB-7A4E22669989}" type="pres">
      <dgm:prSet presAssocID="{A8B3ACDC-AA2C-4A1B-82F9-45526C5590F0}" presName="LevelTwoTextNode" presStyleLbl="node2" presStyleIdx="1" presStyleCnt="5" custScaleX="127850" custScaleY="59946" custLinFactNeighborX="-55" custLinFactNeighborY="-54052">
        <dgm:presLayoutVars>
          <dgm:chPref val="3"/>
        </dgm:presLayoutVars>
      </dgm:prSet>
      <dgm:spPr/>
    </dgm:pt>
    <dgm:pt modelId="{45730AB7-63AF-4065-829E-54405EF990A0}" type="pres">
      <dgm:prSet presAssocID="{A8B3ACDC-AA2C-4A1B-82F9-45526C5590F0}" presName="level3hierChild" presStyleCnt="0"/>
      <dgm:spPr/>
    </dgm:pt>
    <dgm:pt modelId="{D936C6A7-F73F-442E-945C-479C6EEC8392}" type="pres">
      <dgm:prSet presAssocID="{D7A83CF3-40D8-4FAC-BA74-1A9668FBC06D}" presName="root1" presStyleCnt="0"/>
      <dgm:spPr/>
    </dgm:pt>
    <dgm:pt modelId="{2B8EB488-5C04-4CBC-B470-26698F23ECE5}" type="pres">
      <dgm:prSet presAssocID="{D7A83CF3-40D8-4FAC-BA74-1A9668FBC06D}" presName="LevelOneTextNode" presStyleLbl="node0" presStyleIdx="1" presStyleCnt="4" custScaleX="127850" custScaleY="83002" custLinFactNeighborX="-383" custLinFactNeighborY="-94637">
        <dgm:presLayoutVars>
          <dgm:chPref val="3"/>
        </dgm:presLayoutVars>
      </dgm:prSet>
      <dgm:spPr/>
    </dgm:pt>
    <dgm:pt modelId="{FF642557-7F79-4BC2-8032-953B67FDE9F1}" type="pres">
      <dgm:prSet presAssocID="{D7A83CF3-40D8-4FAC-BA74-1A9668FBC06D}" presName="level2hierChild" presStyleCnt="0"/>
      <dgm:spPr/>
    </dgm:pt>
    <dgm:pt modelId="{9867494B-5D9F-4A41-B0F2-24E92042961D}" type="pres">
      <dgm:prSet presAssocID="{38180370-EB2B-4112-A23D-6ECB61649360}" presName="conn2-1" presStyleLbl="parChTrans1D2" presStyleIdx="2" presStyleCnt="5"/>
      <dgm:spPr>
        <a:prstGeom prst="bentUpArrow">
          <a:avLst/>
        </a:prstGeom>
      </dgm:spPr>
    </dgm:pt>
    <dgm:pt modelId="{553DBBBE-17D6-4135-9EAD-8EC907774CFD}" type="pres">
      <dgm:prSet presAssocID="{38180370-EB2B-4112-A23D-6ECB61649360}" presName="connTx" presStyleLbl="parChTrans1D2" presStyleIdx="2" presStyleCnt="5"/>
      <dgm:spPr/>
    </dgm:pt>
    <dgm:pt modelId="{56578987-EB1F-4447-9E58-E75CAF253B01}" type="pres">
      <dgm:prSet presAssocID="{4B476159-0627-4516-A1E8-C5F7CC7C1350}" presName="root2" presStyleCnt="0"/>
      <dgm:spPr/>
    </dgm:pt>
    <dgm:pt modelId="{1CA9DB4E-BF7D-48AE-928E-B0781E4F3EBE}" type="pres">
      <dgm:prSet presAssocID="{4B476159-0627-4516-A1E8-C5F7CC7C1350}" presName="LevelTwoTextNode" presStyleLbl="node2" presStyleIdx="2" presStyleCnt="5" custScaleX="114418" custScaleY="59946" custLinFactNeighborX="-89" custLinFactNeighborY="-93376">
        <dgm:presLayoutVars>
          <dgm:chPref val="3"/>
        </dgm:presLayoutVars>
      </dgm:prSet>
      <dgm:spPr/>
    </dgm:pt>
    <dgm:pt modelId="{16937A93-CB68-4503-B164-F1E39DC99012}" type="pres">
      <dgm:prSet presAssocID="{4B476159-0627-4516-A1E8-C5F7CC7C1350}" presName="level3hierChild" presStyleCnt="0"/>
      <dgm:spPr/>
    </dgm:pt>
    <dgm:pt modelId="{B93D8BD9-8F7C-46B2-817B-D877611EA846}" type="pres">
      <dgm:prSet presAssocID="{DE225F19-D5A1-4076-9595-E8CAA5A985E0}" presName="conn2-1" presStyleLbl="parChTrans1D3" presStyleIdx="0" presStyleCnt="4"/>
      <dgm:spPr>
        <a:prstGeom prst="bentUpArrow">
          <a:avLst/>
        </a:prstGeom>
      </dgm:spPr>
    </dgm:pt>
    <dgm:pt modelId="{6355C6A6-220F-4E19-818B-5A6FBBD6B339}" type="pres">
      <dgm:prSet presAssocID="{DE225F19-D5A1-4076-9595-E8CAA5A985E0}" presName="connTx" presStyleLbl="parChTrans1D3" presStyleIdx="0" presStyleCnt="4"/>
      <dgm:spPr/>
    </dgm:pt>
    <dgm:pt modelId="{51E4D9FC-E808-49E4-8CB8-4ED6F65CEBE6}" type="pres">
      <dgm:prSet presAssocID="{3FE2557B-A170-44D5-8F29-CCF9E3B0A758}" presName="root2" presStyleCnt="0"/>
      <dgm:spPr/>
    </dgm:pt>
    <dgm:pt modelId="{3D3FF61A-01A8-4451-B3FD-8BFA467AB4FF}" type="pres">
      <dgm:prSet presAssocID="{3FE2557B-A170-44D5-8F29-CCF9E3B0A758}" presName="LevelTwoTextNode" presStyleLbl="node3" presStyleIdx="0" presStyleCnt="4" custScaleX="118850" custScaleY="32278" custLinFactNeighborX="-12019" custLinFactNeighborY="-92054">
        <dgm:presLayoutVars>
          <dgm:chPref val="3"/>
        </dgm:presLayoutVars>
      </dgm:prSet>
      <dgm:spPr/>
    </dgm:pt>
    <dgm:pt modelId="{7DD05856-5FF1-456F-A2FC-A5D4409ABE43}" type="pres">
      <dgm:prSet presAssocID="{3FE2557B-A170-44D5-8F29-CCF9E3B0A758}" presName="level3hierChild" presStyleCnt="0"/>
      <dgm:spPr/>
    </dgm:pt>
    <dgm:pt modelId="{385C54E8-C9E3-40CB-A905-61BA41981144}" type="pres">
      <dgm:prSet presAssocID="{2ADB9A11-D2D9-4010-A4BD-B00EAFD8A8C3}" presName="conn2-1" presStyleLbl="parChTrans1D4" presStyleIdx="0" presStyleCnt="2"/>
      <dgm:spPr>
        <a:prstGeom prst="bentUpArrow">
          <a:avLst/>
        </a:prstGeom>
      </dgm:spPr>
    </dgm:pt>
    <dgm:pt modelId="{DB716098-3CA6-43BD-9F91-F8FC0CC79397}" type="pres">
      <dgm:prSet presAssocID="{2ADB9A11-D2D9-4010-A4BD-B00EAFD8A8C3}" presName="connTx" presStyleLbl="parChTrans1D4" presStyleIdx="0" presStyleCnt="2"/>
      <dgm:spPr/>
    </dgm:pt>
    <dgm:pt modelId="{03A37CCC-963C-4321-A2E8-445AE2647BB5}" type="pres">
      <dgm:prSet presAssocID="{E871214C-8EA9-4445-8E0D-4A069367EC32}" presName="root2" presStyleCnt="0"/>
      <dgm:spPr/>
    </dgm:pt>
    <dgm:pt modelId="{AB8FF8AF-CE2C-447F-8206-DE06E1D9629C}" type="pres">
      <dgm:prSet presAssocID="{E871214C-8EA9-4445-8E0D-4A069367EC32}" presName="LevelTwoTextNode" presStyleLbl="node4" presStyleIdx="0" presStyleCnt="2" custScaleX="47044" custScaleY="32278" custLinFactNeighborX="-38650" custLinFactNeighborY="-91870">
        <dgm:presLayoutVars>
          <dgm:chPref val="3"/>
        </dgm:presLayoutVars>
      </dgm:prSet>
      <dgm:spPr/>
    </dgm:pt>
    <dgm:pt modelId="{D22B63E7-E252-401D-884F-A41896AA0657}" type="pres">
      <dgm:prSet presAssocID="{E871214C-8EA9-4445-8E0D-4A069367EC32}" presName="level3hierChild" presStyleCnt="0"/>
      <dgm:spPr/>
    </dgm:pt>
    <dgm:pt modelId="{C0A82532-6AC6-46FB-A428-DFBBD3EBAC6B}" type="pres">
      <dgm:prSet presAssocID="{6C150806-0C8D-48E8-A3E3-C1692C953E8D}" presName="conn2-1" presStyleLbl="parChTrans1D4" presStyleIdx="1" presStyleCnt="2"/>
      <dgm:spPr>
        <a:prstGeom prst="bentUpArrow">
          <a:avLst/>
        </a:prstGeom>
      </dgm:spPr>
    </dgm:pt>
    <dgm:pt modelId="{C7B96DAD-BAA8-426D-8688-D8B07F759573}" type="pres">
      <dgm:prSet presAssocID="{6C150806-0C8D-48E8-A3E3-C1692C953E8D}" presName="connTx" presStyleLbl="parChTrans1D4" presStyleIdx="1" presStyleCnt="2"/>
      <dgm:spPr/>
    </dgm:pt>
    <dgm:pt modelId="{A896BBC2-0FE9-4911-B991-12E73166C5D7}" type="pres">
      <dgm:prSet presAssocID="{C38E655F-B7C1-452E-81E5-A1F7C9DA9237}" presName="root2" presStyleCnt="0"/>
      <dgm:spPr/>
    </dgm:pt>
    <dgm:pt modelId="{795C9CCD-2334-4415-90A0-8F33C3D6C74C}" type="pres">
      <dgm:prSet presAssocID="{C38E655F-B7C1-452E-81E5-A1F7C9DA9237}" presName="LevelTwoTextNode" presStyleLbl="node4" presStyleIdx="1" presStyleCnt="2" custScaleX="46951" custScaleY="32278" custLinFactNeighborX="-39613" custLinFactNeighborY="-92130">
        <dgm:presLayoutVars>
          <dgm:chPref val="3"/>
        </dgm:presLayoutVars>
      </dgm:prSet>
      <dgm:spPr/>
    </dgm:pt>
    <dgm:pt modelId="{D1EBFD0A-35A9-4954-B750-146675D3B774}" type="pres">
      <dgm:prSet presAssocID="{C38E655F-B7C1-452E-81E5-A1F7C9DA9237}" presName="level3hierChild" presStyleCnt="0"/>
      <dgm:spPr/>
    </dgm:pt>
    <dgm:pt modelId="{3847394F-F667-4640-B058-13DD18A583C1}" type="pres">
      <dgm:prSet presAssocID="{8E2BBCEE-AAD9-42EC-9AF9-AA228D8D9B1A}" presName="conn2-1" presStyleLbl="parChTrans1D3" presStyleIdx="1" presStyleCnt="4"/>
      <dgm:spPr>
        <a:prstGeom prst="bentUpArrow">
          <a:avLst/>
        </a:prstGeom>
      </dgm:spPr>
    </dgm:pt>
    <dgm:pt modelId="{B7139325-9895-4B8C-9E8D-AC175090B7F6}" type="pres">
      <dgm:prSet presAssocID="{8E2BBCEE-AAD9-42EC-9AF9-AA228D8D9B1A}" presName="connTx" presStyleLbl="parChTrans1D3" presStyleIdx="1" presStyleCnt="4"/>
      <dgm:spPr/>
    </dgm:pt>
    <dgm:pt modelId="{D248AC5B-E66A-4EC4-A39B-901188F42D78}" type="pres">
      <dgm:prSet presAssocID="{442DF579-7464-4296-AB5F-89C0A6BF5DA5}" presName="root2" presStyleCnt="0"/>
      <dgm:spPr/>
    </dgm:pt>
    <dgm:pt modelId="{3B8501B6-900D-44BE-B8F2-B6E1C2121BDD}" type="pres">
      <dgm:prSet presAssocID="{442DF579-7464-4296-AB5F-89C0A6BF5DA5}" presName="LevelTwoTextNode" presStyleLbl="node3" presStyleIdx="1" presStyleCnt="4" custScaleX="47103" custScaleY="32278" custLinFactNeighborX="-12019" custLinFactNeighborY="-92054">
        <dgm:presLayoutVars>
          <dgm:chPref val="3"/>
        </dgm:presLayoutVars>
      </dgm:prSet>
      <dgm:spPr/>
    </dgm:pt>
    <dgm:pt modelId="{233D9E6F-DDC2-45F3-B290-FD19FA521B4A}" type="pres">
      <dgm:prSet presAssocID="{442DF579-7464-4296-AB5F-89C0A6BF5DA5}" presName="level3hierChild" presStyleCnt="0"/>
      <dgm:spPr/>
    </dgm:pt>
    <dgm:pt modelId="{8DACD17D-2DED-4384-96AF-691B60DA0D08}" type="pres">
      <dgm:prSet presAssocID="{600120ED-BA09-4DBE-BD7B-DA97B144BF9E}" presName="conn2-1" presStyleLbl="parChTrans1D3" presStyleIdx="2" presStyleCnt="4"/>
      <dgm:spPr>
        <a:prstGeom prst="bentUpArrow">
          <a:avLst/>
        </a:prstGeom>
      </dgm:spPr>
    </dgm:pt>
    <dgm:pt modelId="{7EF817F0-64ED-4677-ACC4-C86503D80B43}" type="pres">
      <dgm:prSet presAssocID="{600120ED-BA09-4DBE-BD7B-DA97B144BF9E}" presName="connTx" presStyleLbl="parChTrans1D3" presStyleIdx="2" presStyleCnt="4"/>
      <dgm:spPr/>
    </dgm:pt>
    <dgm:pt modelId="{ED8310B4-5541-48D1-BE6E-511AAF849E50}" type="pres">
      <dgm:prSet presAssocID="{23FEEF58-65D8-475B-9C2A-FB93357B4FA1}" presName="root2" presStyleCnt="0"/>
      <dgm:spPr/>
    </dgm:pt>
    <dgm:pt modelId="{D05AC89E-FC6D-427F-9B00-A8134AC822E2}" type="pres">
      <dgm:prSet presAssocID="{23FEEF58-65D8-475B-9C2A-FB93357B4FA1}" presName="LevelTwoTextNode" presStyleLbl="node3" presStyleIdx="2" presStyleCnt="4" custScaleX="114497" custScaleY="32278" custLinFactNeighborX="-12019" custLinFactNeighborY="-92054">
        <dgm:presLayoutVars>
          <dgm:chPref val="3"/>
        </dgm:presLayoutVars>
      </dgm:prSet>
      <dgm:spPr/>
    </dgm:pt>
    <dgm:pt modelId="{58D896E6-EE52-4681-AED7-524FDFBE652B}" type="pres">
      <dgm:prSet presAssocID="{23FEEF58-65D8-475B-9C2A-FB93357B4FA1}" presName="level3hierChild" presStyleCnt="0"/>
      <dgm:spPr/>
    </dgm:pt>
    <dgm:pt modelId="{1B8228AB-84A5-4B54-9420-B90EBB0CC632}" type="pres">
      <dgm:prSet presAssocID="{9F437AD3-C91B-4EF5-86BD-766AC0C3B8B2}" presName="root1" presStyleCnt="0"/>
      <dgm:spPr/>
    </dgm:pt>
    <dgm:pt modelId="{6EA1EF03-0E16-41F4-88EC-769778796755}" type="pres">
      <dgm:prSet presAssocID="{9F437AD3-C91B-4EF5-86BD-766AC0C3B8B2}" presName="LevelOneTextNode" presStyleLbl="node0" presStyleIdx="2" presStyleCnt="4" custScaleX="127850" custScaleY="83002" custLinFactNeighborX="-383" custLinFactNeighborY="-75756">
        <dgm:presLayoutVars>
          <dgm:chPref val="3"/>
        </dgm:presLayoutVars>
      </dgm:prSet>
      <dgm:spPr/>
    </dgm:pt>
    <dgm:pt modelId="{2CC7002C-FB19-4230-BAD8-07EA4D2D2736}" type="pres">
      <dgm:prSet presAssocID="{9F437AD3-C91B-4EF5-86BD-766AC0C3B8B2}" presName="level2hierChild" presStyleCnt="0"/>
      <dgm:spPr/>
    </dgm:pt>
    <dgm:pt modelId="{3E871E38-C76B-46C8-ADA7-CC2F5BDDFCAD}" type="pres">
      <dgm:prSet presAssocID="{292DF0C5-F915-4AD0-8B7B-CA662E64203A}" presName="conn2-1" presStyleLbl="parChTrans1D2" presStyleIdx="3" presStyleCnt="5"/>
      <dgm:spPr>
        <a:prstGeom prst="bentUpArrow">
          <a:avLst/>
        </a:prstGeom>
      </dgm:spPr>
    </dgm:pt>
    <dgm:pt modelId="{47E27D06-89D0-4C14-8F20-DBCAE1073FBA}" type="pres">
      <dgm:prSet presAssocID="{292DF0C5-F915-4AD0-8B7B-CA662E64203A}" presName="connTx" presStyleLbl="parChTrans1D2" presStyleIdx="3" presStyleCnt="5"/>
      <dgm:spPr/>
    </dgm:pt>
    <dgm:pt modelId="{4729AB7E-D1F9-4260-9508-E21B649C69CF}" type="pres">
      <dgm:prSet presAssocID="{0E165F27-F7D8-4863-BBA8-89653D9540DD}" presName="root2" presStyleCnt="0"/>
      <dgm:spPr/>
    </dgm:pt>
    <dgm:pt modelId="{0231BCE5-61B0-4D26-8C3E-CBA45512B55A}" type="pres">
      <dgm:prSet presAssocID="{0E165F27-F7D8-4863-BBA8-89653D9540DD}" presName="LevelTwoTextNode" presStyleLbl="node2" presStyleIdx="3" presStyleCnt="5" custScaleX="147881" custScaleY="35888" custLinFactNeighborX="-13680" custLinFactNeighborY="-75803">
        <dgm:presLayoutVars>
          <dgm:chPref val="3"/>
        </dgm:presLayoutVars>
      </dgm:prSet>
      <dgm:spPr/>
    </dgm:pt>
    <dgm:pt modelId="{BBD1A858-7BC2-4C0F-9064-D63007C9F9DC}" type="pres">
      <dgm:prSet presAssocID="{0E165F27-F7D8-4863-BBA8-89653D9540DD}" presName="level3hierChild" presStyleCnt="0"/>
      <dgm:spPr/>
    </dgm:pt>
    <dgm:pt modelId="{E60D7724-298E-4236-AD15-C48C02B11DF5}" type="pres">
      <dgm:prSet presAssocID="{185DDCA6-6B1F-4671-AB63-155DB2856146}" presName="conn2-1" presStyleLbl="parChTrans1D3" presStyleIdx="3" presStyleCnt="4"/>
      <dgm:spPr/>
    </dgm:pt>
    <dgm:pt modelId="{E461D294-1B5D-4FD2-AAB2-265E27028A57}" type="pres">
      <dgm:prSet presAssocID="{185DDCA6-6B1F-4671-AB63-155DB2856146}" presName="connTx" presStyleLbl="parChTrans1D3" presStyleIdx="3" presStyleCnt="4"/>
      <dgm:spPr/>
    </dgm:pt>
    <dgm:pt modelId="{6F1F7F5B-B6E9-433E-8F7D-66C6C5708531}" type="pres">
      <dgm:prSet presAssocID="{8483DDB1-4556-47AA-9928-57D044F722BF}" presName="root2" presStyleCnt="0"/>
      <dgm:spPr/>
    </dgm:pt>
    <dgm:pt modelId="{D19DD0DB-7C05-4CEF-BA0C-83B91673398E}" type="pres">
      <dgm:prSet presAssocID="{8483DDB1-4556-47AA-9928-57D044F722BF}" presName="LevelTwoTextNode" presStyleLbl="node3" presStyleIdx="3" presStyleCnt="4" custScaleX="121889" custScaleY="59946" custLinFactNeighborX="-31000" custLinFactNeighborY="-75804">
        <dgm:presLayoutVars>
          <dgm:chPref val="3"/>
        </dgm:presLayoutVars>
      </dgm:prSet>
      <dgm:spPr/>
    </dgm:pt>
    <dgm:pt modelId="{E62BF6FD-4808-43D8-8FFE-F3160D7AD742}" type="pres">
      <dgm:prSet presAssocID="{8483DDB1-4556-47AA-9928-57D044F722BF}" presName="level3hierChild" presStyleCnt="0"/>
      <dgm:spPr/>
    </dgm:pt>
    <dgm:pt modelId="{92590978-4F9D-49C4-B7C8-221486232594}" type="pres">
      <dgm:prSet presAssocID="{FDAE3BA5-27A1-4E0E-B01E-D96C65978D44}" presName="root1" presStyleCnt="0"/>
      <dgm:spPr/>
    </dgm:pt>
    <dgm:pt modelId="{9AEFBC6A-BFA5-4D8A-A1E9-BC5DE2C81451}" type="pres">
      <dgm:prSet presAssocID="{FDAE3BA5-27A1-4E0E-B01E-D96C65978D44}" presName="LevelOneTextNode" presStyleLbl="node0" presStyleIdx="3" presStyleCnt="4" custScaleX="127850" custScaleY="83002" custLinFactNeighborX="-383" custLinFactNeighborY="-54995">
        <dgm:presLayoutVars>
          <dgm:chPref val="3"/>
        </dgm:presLayoutVars>
      </dgm:prSet>
      <dgm:spPr/>
    </dgm:pt>
    <dgm:pt modelId="{2949D52D-5F34-4FA0-A595-51C42A8E5B8E}" type="pres">
      <dgm:prSet presAssocID="{FDAE3BA5-27A1-4E0E-B01E-D96C65978D44}" presName="level2hierChild" presStyleCnt="0"/>
      <dgm:spPr/>
    </dgm:pt>
    <dgm:pt modelId="{94064094-4D7F-4D78-990D-F6FBD77A9028}" type="pres">
      <dgm:prSet presAssocID="{1EC75A61-89B5-411E-BAF3-704E933B7388}" presName="conn2-1" presStyleLbl="parChTrans1D2" presStyleIdx="4" presStyleCnt="5"/>
      <dgm:spPr>
        <a:prstGeom prst="bentUpArrow">
          <a:avLst/>
        </a:prstGeom>
      </dgm:spPr>
    </dgm:pt>
    <dgm:pt modelId="{54B4431F-424F-426E-992F-AE4DCE91EEC6}" type="pres">
      <dgm:prSet presAssocID="{1EC75A61-89B5-411E-BAF3-704E933B7388}" presName="connTx" presStyleLbl="parChTrans1D2" presStyleIdx="4" presStyleCnt="5"/>
      <dgm:spPr/>
    </dgm:pt>
    <dgm:pt modelId="{EA75D1B5-4AFD-4453-A522-AE0C385A5A68}" type="pres">
      <dgm:prSet presAssocID="{E5A6D5B1-F1AB-41AF-A560-63AAC94B361B}" presName="root2" presStyleCnt="0"/>
      <dgm:spPr/>
    </dgm:pt>
    <dgm:pt modelId="{8D64F63A-3B41-4A58-9890-A59DF82B4511}" type="pres">
      <dgm:prSet presAssocID="{E5A6D5B1-F1AB-41AF-A560-63AAC94B361B}" presName="LevelTwoTextNode" presStyleLbl="node2" presStyleIdx="4" presStyleCnt="5" custScaleX="220386" custScaleY="59946" custLinFactNeighborX="-15433" custLinFactNeighborY="-54995">
        <dgm:presLayoutVars>
          <dgm:chPref val="3"/>
        </dgm:presLayoutVars>
      </dgm:prSet>
      <dgm:spPr/>
    </dgm:pt>
    <dgm:pt modelId="{0958C778-4896-4423-9EF9-5F1C30A7E1C1}" type="pres">
      <dgm:prSet presAssocID="{E5A6D5B1-F1AB-41AF-A560-63AAC94B361B}" presName="level3hierChild" presStyleCnt="0"/>
      <dgm:spPr/>
    </dgm:pt>
  </dgm:ptLst>
  <dgm:cxnLst>
    <dgm:cxn modelId="{ABAE9494-892C-4960-B429-D2C490A033ED}" type="presOf" srcId="{8E2BBCEE-AAD9-42EC-9AF9-AA228D8D9B1A}" destId="{3847394F-F667-4640-B058-13DD18A583C1}" srcOrd="0" destOrd="0" presId="urn:microsoft.com/office/officeart/2005/8/layout/hierarchy2"/>
    <dgm:cxn modelId="{75135461-2C49-4EE6-A8F3-0423F7167564}" type="presOf" srcId="{FDAE3BA5-27A1-4E0E-B01E-D96C65978D44}" destId="{9AEFBC6A-BFA5-4D8A-A1E9-BC5DE2C81451}" srcOrd="0" destOrd="0" presId="urn:microsoft.com/office/officeart/2005/8/layout/hierarchy2"/>
    <dgm:cxn modelId="{B5245279-2BF4-4C01-9E9D-EE9731B20351}" type="presOf" srcId="{41866C5A-B775-401E-968C-C58DE8292E73}" destId="{38F03E9D-A1D4-4006-B584-06A45A103B0A}" srcOrd="0" destOrd="0" presId="urn:microsoft.com/office/officeart/2005/8/layout/hierarchy2"/>
    <dgm:cxn modelId="{C15CEB97-FC60-4918-96B3-66E1B22AF37B}" type="presOf" srcId="{C8345429-B651-4F1B-AFD7-D1E0B3105D74}" destId="{B82E2FE9-2281-4E63-95F8-2AD5C9A8EFC7}" srcOrd="0" destOrd="0" presId="urn:microsoft.com/office/officeart/2005/8/layout/hierarchy2"/>
    <dgm:cxn modelId="{ADBD8546-E298-49B4-82DC-EE7692423881}" type="presOf" srcId="{DE225F19-D5A1-4076-9595-E8CAA5A985E0}" destId="{6355C6A6-220F-4E19-818B-5A6FBBD6B339}" srcOrd="1" destOrd="0" presId="urn:microsoft.com/office/officeart/2005/8/layout/hierarchy2"/>
    <dgm:cxn modelId="{CF808DD9-192D-4CB5-B316-4C30A0416D00}" srcId="{4B476159-0627-4516-A1E8-C5F7CC7C1350}" destId="{23FEEF58-65D8-475B-9C2A-FB93357B4FA1}" srcOrd="2" destOrd="0" parTransId="{600120ED-BA09-4DBE-BD7B-DA97B144BF9E}" sibTransId="{DFA1BDC6-7923-441E-9918-ED3D88000B3C}"/>
    <dgm:cxn modelId="{BBADD8E3-E10C-42D6-9B4A-E83553016291}" srcId="{CEBFCFDA-A170-40DF-874C-0C353BF45F50}" destId="{FDAE3BA5-27A1-4E0E-B01E-D96C65978D44}" srcOrd="3" destOrd="0" parTransId="{2B0BE352-30AC-4DDB-AA1D-C3A049CADCF6}" sibTransId="{1BCF3F63-7616-4CD9-A03A-B11E865B356E}"/>
    <dgm:cxn modelId="{6A309086-EFE6-430E-813B-14F8AD0830BF}" srcId="{FDAE3BA5-27A1-4E0E-B01E-D96C65978D44}" destId="{E5A6D5B1-F1AB-41AF-A560-63AAC94B361B}" srcOrd="0" destOrd="0" parTransId="{1EC75A61-89B5-411E-BAF3-704E933B7388}" sibTransId="{F4C3210F-F662-474A-B1BD-C56C95083B64}"/>
    <dgm:cxn modelId="{10C849D6-2A35-4219-86C2-CE06DA8D4893}" type="presOf" srcId="{C38E655F-B7C1-452E-81E5-A1F7C9DA9237}" destId="{795C9CCD-2334-4415-90A0-8F33C3D6C74C}" srcOrd="0" destOrd="0" presId="urn:microsoft.com/office/officeart/2005/8/layout/hierarchy2"/>
    <dgm:cxn modelId="{1CFC5F77-F495-47B8-84B3-42DB1F94E124}" type="presOf" srcId="{A8B3ACDC-AA2C-4A1B-82F9-45526C5590F0}" destId="{4BBDCA68-5CA9-4713-B1DB-7A4E22669989}" srcOrd="0" destOrd="0" presId="urn:microsoft.com/office/officeart/2005/8/layout/hierarchy2"/>
    <dgm:cxn modelId="{9E1C756B-248F-48D4-BEE1-4207A709D359}" srcId="{9F437AD3-C91B-4EF5-86BD-766AC0C3B8B2}" destId="{0E165F27-F7D8-4863-BBA8-89653D9540DD}" srcOrd="0" destOrd="0" parTransId="{292DF0C5-F915-4AD0-8B7B-CA662E64203A}" sibTransId="{973F11BB-6803-446E-8895-C7131F785247}"/>
    <dgm:cxn modelId="{D55CDC72-8667-4B29-A7E1-56EF5FBF78AD}" type="presOf" srcId="{292DF0C5-F915-4AD0-8B7B-CA662E64203A}" destId="{47E27D06-89D0-4C14-8F20-DBCAE1073FBA}" srcOrd="1" destOrd="0" presId="urn:microsoft.com/office/officeart/2005/8/layout/hierarchy2"/>
    <dgm:cxn modelId="{313B4B12-9443-49BD-8D82-0189639EDEF7}" type="presOf" srcId="{C17A5B64-62DD-4106-872E-0D276BF6C90F}" destId="{22F02600-63E1-48D0-9195-118D335DE73A}" srcOrd="0" destOrd="0" presId="urn:microsoft.com/office/officeart/2005/8/layout/hierarchy2"/>
    <dgm:cxn modelId="{EA1A412A-95FF-4B67-B421-6F77EA9261FF}" srcId="{CEBFCFDA-A170-40DF-874C-0C353BF45F50}" destId="{9F437AD3-C91B-4EF5-86BD-766AC0C3B8B2}" srcOrd="2" destOrd="0" parTransId="{449F8C20-D018-40F2-8183-A05DDEBD649E}" sibTransId="{E253806B-96F4-48C1-B5B7-4665690FA999}"/>
    <dgm:cxn modelId="{0E4AF1BA-7145-433C-A94F-081064471257}" type="presOf" srcId="{9F437AD3-C91B-4EF5-86BD-766AC0C3B8B2}" destId="{6EA1EF03-0E16-41F4-88EC-769778796755}" srcOrd="0" destOrd="0" presId="urn:microsoft.com/office/officeart/2005/8/layout/hierarchy2"/>
    <dgm:cxn modelId="{AAA99469-EE97-478C-AD3D-CCCC27EDF818}" type="presOf" srcId="{4B476159-0627-4516-A1E8-C5F7CC7C1350}" destId="{1CA9DB4E-BF7D-48AE-928E-B0781E4F3EBE}" srcOrd="0" destOrd="0" presId="urn:microsoft.com/office/officeart/2005/8/layout/hierarchy2"/>
    <dgm:cxn modelId="{EE8DB266-CBB1-446E-B1D4-793985178A6B}" type="presOf" srcId="{DE225F19-D5A1-4076-9595-E8CAA5A985E0}" destId="{B93D8BD9-8F7C-46B2-817B-D877611EA846}" srcOrd="0" destOrd="0" presId="urn:microsoft.com/office/officeart/2005/8/layout/hierarchy2"/>
    <dgm:cxn modelId="{BFF7BF5A-013B-4185-B674-9BD6F2BC7DA9}" srcId="{D7A83CF3-40D8-4FAC-BA74-1A9668FBC06D}" destId="{4B476159-0627-4516-A1E8-C5F7CC7C1350}" srcOrd="0" destOrd="0" parTransId="{38180370-EB2B-4112-A23D-6ECB61649360}" sibTransId="{3609FA68-E661-4BFD-9290-E7BDBB7619F7}"/>
    <dgm:cxn modelId="{26DA805A-5588-42E0-809A-D3FF71C52507}" type="presOf" srcId="{1EC75A61-89B5-411E-BAF3-704E933B7388}" destId="{94064094-4D7F-4D78-990D-F6FBD77A9028}" srcOrd="0" destOrd="0" presId="urn:microsoft.com/office/officeart/2005/8/layout/hierarchy2"/>
    <dgm:cxn modelId="{7A9A1B86-03F5-4D77-BF95-7ED28BD59722}" type="presOf" srcId="{CEBFCFDA-A170-40DF-874C-0C353BF45F50}" destId="{D8FE8781-2598-47F7-8C7B-302797CD9375}" srcOrd="0" destOrd="0" presId="urn:microsoft.com/office/officeart/2005/8/layout/hierarchy2"/>
    <dgm:cxn modelId="{96B95813-B080-448D-8C80-913F5CFBB1F7}" type="presOf" srcId="{6C150806-0C8D-48E8-A3E3-C1692C953E8D}" destId="{C7B96DAD-BAA8-426D-8688-D8B07F759573}" srcOrd="1" destOrd="0" presId="urn:microsoft.com/office/officeart/2005/8/layout/hierarchy2"/>
    <dgm:cxn modelId="{472F979B-3B6D-4CF0-AFC8-4CA2D0D1381F}" srcId="{4B476159-0627-4516-A1E8-C5F7CC7C1350}" destId="{3FE2557B-A170-44D5-8F29-CCF9E3B0A758}" srcOrd="0" destOrd="0" parTransId="{DE225F19-D5A1-4076-9595-E8CAA5A985E0}" sibTransId="{8885782F-8DAB-4000-9376-6E5126417527}"/>
    <dgm:cxn modelId="{BFCFE73C-1293-4303-BB27-AD707B578CD9}" type="presOf" srcId="{E871214C-8EA9-4445-8E0D-4A069367EC32}" destId="{AB8FF8AF-CE2C-447F-8206-DE06E1D9629C}" srcOrd="0" destOrd="0" presId="urn:microsoft.com/office/officeart/2005/8/layout/hierarchy2"/>
    <dgm:cxn modelId="{75640460-D234-43B3-B1CE-BFA482218DD4}" type="presOf" srcId="{3FE2557B-A170-44D5-8F29-CCF9E3B0A758}" destId="{3D3FF61A-01A8-4451-B3FD-8BFA467AB4FF}" srcOrd="0" destOrd="0" presId="urn:microsoft.com/office/officeart/2005/8/layout/hierarchy2"/>
    <dgm:cxn modelId="{65C9E6D8-817A-4480-A6A7-FA2601C896E6}" type="presOf" srcId="{D7A83CF3-40D8-4FAC-BA74-1A9668FBC06D}" destId="{2B8EB488-5C04-4CBC-B470-26698F23ECE5}" srcOrd="0" destOrd="0" presId="urn:microsoft.com/office/officeart/2005/8/layout/hierarchy2"/>
    <dgm:cxn modelId="{4FDF3ACB-E54C-4CB1-9594-449E7EDBAD2D}" type="presOf" srcId="{80CA5B60-911C-4161-9FD1-BF8DA3174C2C}" destId="{15B72669-CD1D-4317-A2B2-FEDE382F4FB0}" srcOrd="0" destOrd="0" presId="urn:microsoft.com/office/officeart/2005/8/layout/hierarchy2"/>
    <dgm:cxn modelId="{5A391176-D61B-466B-BC74-44DD41E227FB}" type="presOf" srcId="{442DF579-7464-4296-AB5F-89C0A6BF5DA5}" destId="{3B8501B6-900D-44BE-B8F2-B6E1C2121BDD}" srcOrd="0" destOrd="0" presId="urn:microsoft.com/office/officeart/2005/8/layout/hierarchy2"/>
    <dgm:cxn modelId="{7909A8C6-6C6E-45F9-83F3-3A4464A6F349}" type="presOf" srcId="{2ADB9A11-D2D9-4010-A4BD-B00EAFD8A8C3}" destId="{385C54E8-C9E3-40CB-A905-61BA41981144}" srcOrd="0" destOrd="0" presId="urn:microsoft.com/office/officeart/2005/8/layout/hierarchy2"/>
    <dgm:cxn modelId="{8616639F-F682-468C-90CE-44C33C2285D1}" type="presOf" srcId="{600120ED-BA09-4DBE-BD7B-DA97B144BF9E}" destId="{7EF817F0-64ED-4677-ACC4-C86503D80B43}" srcOrd="1" destOrd="0" presId="urn:microsoft.com/office/officeart/2005/8/layout/hierarchy2"/>
    <dgm:cxn modelId="{D1F1E416-08EE-40F7-B0E5-1D1A9D9981B2}" type="presOf" srcId="{185DDCA6-6B1F-4671-AB63-155DB2856146}" destId="{E461D294-1B5D-4FD2-AAB2-265E27028A57}" srcOrd="1" destOrd="0" presId="urn:microsoft.com/office/officeart/2005/8/layout/hierarchy2"/>
    <dgm:cxn modelId="{B07B7E52-47CF-410E-9520-C4E84E28B454}" type="presOf" srcId="{8483DDB1-4556-47AA-9928-57D044F722BF}" destId="{D19DD0DB-7C05-4CEF-BA0C-83B91673398E}" srcOrd="0" destOrd="0" presId="urn:microsoft.com/office/officeart/2005/8/layout/hierarchy2"/>
    <dgm:cxn modelId="{A8987F65-0BB1-4668-92C9-137205C41FE6}" srcId="{3FE2557B-A170-44D5-8F29-CCF9E3B0A758}" destId="{E871214C-8EA9-4445-8E0D-4A069367EC32}" srcOrd="0" destOrd="0" parTransId="{2ADB9A11-D2D9-4010-A4BD-B00EAFD8A8C3}" sibTransId="{465B17CA-FE66-4EF0-A08C-B52F3F86E3D8}"/>
    <dgm:cxn modelId="{C81BD0E6-A975-493F-AAD2-121EF266686E}" srcId="{4B476159-0627-4516-A1E8-C5F7CC7C1350}" destId="{442DF579-7464-4296-AB5F-89C0A6BF5DA5}" srcOrd="1" destOrd="0" parTransId="{8E2BBCEE-AAD9-42EC-9AF9-AA228D8D9B1A}" sibTransId="{246FAFB1-2E56-42BA-9BF1-7F35FC898DFC}"/>
    <dgm:cxn modelId="{8646C701-CC49-4FD8-A760-958055B40869}" type="presOf" srcId="{292DF0C5-F915-4AD0-8B7B-CA662E64203A}" destId="{3E871E38-C76B-46C8-ADA7-CC2F5BDDFCAD}" srcOrd="0" destOrd="0" presId="urn:microsoft.com/office/officeart/2005/8/layout/hierarchy2"/>
    <dgm:cxn modelId="{1291BC98-0BE0-444E-9E78-F436A65B9B18}" type="presOf" srcId="{6C150806-0C8D-48E8-A3E3-C1692C953E8D}" destId="{C0A82532-6AC6-46FB-A428-DFBBD3EBAC6B}" srcOrd="0" destOrd="0" presId="urn:microsoft.com/office/officeart/2005/8/layout/hierarchy2"/>
    <dgm:cxn modelId="{126EF0C8-269A-4892-956C-5FA69A78C89A}" srcId="{3FE2557B-A170-44D5-8F29-CCF9E3B0A758}" destId="{C38E655F-B7C1-452E-81E5-A1F7C9DA9237}" srcOrd="1" destOrd="0" parTransId="{6C150806-0C8D-48E8-A3E3-C1692C953E8D}" sibTransId="{58706082-7BED-4C0D-92AB-C76E314118A0}"/>
    <dgm:cxn modelId="{EDB378C3-DF6D-46EA-882E-BBA12B4D5D0A}" type="presOf" srcId="{2ADB9A11-D2D9-4010-A4BD-B00EAFD8A8C3}" destId="{DB716098-3CA6-43BD-9F91-F8FC0CC79397}" srcOrd="1" destOrd="0" presId="urn:microsoft.com/office/officeart/2005/8/layout/hierarchy2"/>
    <dgm:cxn modelId="{492D17F5-1E28-4769-B081-C664DC385FEF}" srcId="{CEBFCFDA-A170-40DF-874C-0C353BF45F50}" destId="{D7A83CF3-40D8-4FAC-BA74-1A9668FBC06D}" srcOrd="1" destOrd="0" parTransId="{D9132277-B584-438F-8232-871C806BED5F}" sibTransId="{85F033CC-FA1F-4831-A783-2523F307EAF1}"/>
    <dgm:cxn modelId="{A8F4E5F5-A80E-4FEF-B937-CD59DAA82FEC}" type="presOf" srcId="{185DDCA6-6B1F-4671-AB63-155DB2856146}" destId="{E60D7724-298E-4236-AD15-C48C02B11DF5}" srcOrd="0" destOrd="0" presId="urn:microsoft.com/office/officeart/2005/8/layout/hierarchy2"/>
    <dgm:cxn modelId="{B2938156-626A-48D3-BF77-1339C50D8F8E}" srcId="{0E165F27-F7D8-4863-BBA8-89653D9540DD}" destId="{8483DDB1-4556-47AA-9928-57D044F722BF}" srcOrd="0" destOrd="0" parTransId="{185DDCA6-6B1F-4671-AB63-155DB2856146}" sibTransId="{1B37BF1A-92AB-4BE2-8200-8C922E1CB2EB}"/>
    <dgm:cxn modelId="{79F8B40B-DFF3-421B-892A-6FE036B36A0F}" type="presOf" srcId="{8E2BBCEE-AAD9-42EC-9AF9-AA228D8D9B1A}" destId="{B7139325-9895-4B8C-9E8D-AC175090B7F6}" srcOrd="1" destOrd="0" presId="urn:microsoft.com/office/officeart/2005/8/layout/hierarchy2"/>
    <dgm:cxn modelId="{4121F268-D639-4053-9F3A-7EEE3A54D4C8}" srcId="{CEBFCFDA-A170-40DF-874C-0C353BF45F50}" destId="{80CA5B60-911C-4161-9FD1-BF8DA3174C2C}" srcOrd="0" destOrd="0" parTransId="{0009C375-8F96-404B-9728-2D9605623EF9}" sibTransId="{4D7A8FDA-F7A0-4E71-B0A5-3F91A395A789}"/>
    <dgm:cxn modelId="{E1E25998-0BCB-418D-90D9-A5EB661911EF}" type="presOf" srcId="{23FEEF58-65D8-475B-9C2A-FB93357B4FA1}" destId="{D05AC89E-FC6D-427F-9B00-A8134AC822E2}" srcOrd="0" destOrd="0" presId="urn:microsoft.com/office/officeart/2005/8/layout/hierarchy2"/>
    <dgm:cxn modelId="{7C666B5C-BB32-455C-BBFC-8C4E0FD12B56}" type="presOf" srcId="{C17A5B64-62DD-4106-872E-0D276BF6C90F}" destId="{2B55D03C-73C5-46DC-AD1B-42A51F653DFE}" srcOrd="1" destOrd="0" presId="urn:microsoft.com/office/officeart/2005/8/layout/hierarchy2"/>
    <dgm:cxn modelId="{115CCA4B-FF61-4E28-B5F0-AE45E1C46F36}" type="presOf" srcId="{0E165F27-F7D8-4863-BBA8-89653D9540DD}" destId="{0231BCE5-61B0-4D26-8C3E-CBA45512B55A}" srcOrd="0" destOrd="0" presId="urn:microsoft.com/office/officeart/2005/8/layout/hierarchy2"/>
    <dgm:cxn modelId="{4DEC75BF-688D-4CB4-AAEA-6A7F058E3647}" type="presOf" srcId="{38180370-EB2B-4112-A23D-6ECB61649360}" destId="{553DBBBE-17D6-4135-9EAD-8EC907774CFD}" srcOrd="1" destOrd="0" presId="urn:microsoft.com/office/officeart/2005/8/layout/hierarchy2"/>
    <dgm:cxn modelId="{91671B9D-7E71-4060-8740-620DC8AD5ADE}" type="presOf" srcId="{E5A6D5B1-F1AB-41AF-A560-63AAC94B361B}" destId="{8D64F63A-3B41-4A58-9890-A59DF82B4511}" srcOrd="0" destOrd="0" presId="urn:microsoft.com/office/officeart/2005/8/layout/hierarchy2"/>
    <dgm:cxn modelId="{094B6772-7CB8-4B69-A3C7-35A21AD50E9B}" type="presOf" srcId="{41866C5A-B775-401E-968C-C58DE8292E73}" destId="{11A18520-18BF-4A03-AC85-5FBD520CFDDE}" srcOrd="1" destOrd="0" presId="urn:microsoft.com/office/officeart/2005/8/layout/hierarchy2"/>
    <dgm:cxn modelId="{6440F13F-89E5-4C69-800A-EDE478DD04AC}" type="presOf" srcId="{600120ED-BA09-4DBE-BD7B-DA97B144BF9E}" destId="{8DACD17D-2DED-4384-96AF-691B60DA0D08}" srcOrd="0" destOrd="0" presId="urn:microsoft.com/office/officeart/2005/8/layout/hierarchy2"/>
    <dgm:cxn modelId="{CC753580-1FA5-4606-B076-DB1502329DE7}" type="presOf" srcId="{1EC75A61-89B5-411E-BAF3-704E933B7388}" destId="{54B4431F-424F-426E-992F-AE4DCE91EEC6}" srcOrd="1" destOrd="0" presId="urn:microsoft.com/office/officeart/2005/8/layout/hierarchy2"/>
    <dgm:cxn modelId="{09C7FA93-ED7D-4CA1-A187-8116E0E5139C}" srcId="{80CA5B60-911C-4161-9FD1-BF8DA3174C2C}" destId="{A8B3ACDC-AA2C-4A1B-82F9-45526C5590F0}" srcOrd="1" destOrd="0" parTransId="{41866C5A-B775-401E-968C-C58DE8292E73}" sibTransId="{8847DB91-CF20-44AB-A2DC-7DA9A2AC0CC9}"/>
    <dgm:cxn modelId="{64EB8B15-2965-4C71-A42A-E247B7B4FDCF}" type="presOf" srcId="{38180370-EB2B-4112-A23D-6ECB61649360}" destId="{9867494B-5D9F-4A41-B0F2-24E92042961D}" srcOrd="0" destOrd="0" presId="urn:microsoft.com/office/officeart/2005/8/layout/hierarchy2"/>
    <dgm:cxn modelId="{219904C1-81EA-459B-BDE8-01D5AD36A22B}" srcId="{80CA5B60-911C-4161-9FD1-BF8DA3174C2C}" destId="{C8345429-B651-4F1B-AFD7-D1E0B3105D74}" srcOrd="0" destOrd="0" parTransId="{C17A5B64-62DD-4106-872E-0D276BF6C90F}" sibTransId="{B5E13CD3-B4A2-4878-96AC-57B60A973C17}"/>
    <dgm:cxn modelId="{E9254A95-167A-4C08-A785-02BD91C65CC2}" type="presParOf" srcId="{D8FE8781-2598-47F7-8C7B-302797CD9375}" destId="{22FB62F1-1CB3-45F2-8ADA-44952EAAF706}" srcOrd="0" destOrd="0" presId="urn:microsoft.com/office/officeart/2005/8/layout/hierarchy2"/>
    <dgm:cxn modelId="{2C6A0E92-99A3-44E6-A943-26DF55D6767B}" type="presParOf" srcId="{22FB62F1-1CB3-45F2-8ADA-44952EAAF706}" destId="{15B72669-CD1D-4317-A2B2-FEDE382F4FB0}" srcOrd="0" destOrd="0" presId="urn:microsoft.com/office/officeart/2005/8/layout/hierarchy2"/>
    <dgm:cxn modelId="{B411C797-3B7C-4D00-8DE2-EC1E27D58B1E}" type="presParOf" srcId="{22FB62F1-1CB3-45F2-8ADA-44952EAAF706}" destId="{12589A44-6D52-4B61-AEAF-27DC8BC0FDFF}" srcOrd="1" destOrd="0" presId="urn:microsoft.com/office/officeart/2005/8/layout/hierarchy2"/>
    <dgm:cxn modelId="{CA67A96D-3A42-4BE0-BFC0-008AA93696CF}" type="presParOf" srcId="{12589A44-6D52-4B61-AEAF-27DC8BC0FDFF}" destId="{22F02600-63E1-48D0-9195-118D335DE73A}" srcOrd="0" destOrd="0" presId="urn:microsoft.com/office/officeart/2005/8/layout/hierarchy2"/>
    <dgm:cxn modelId="{C6167FF9-66E4-4846-8F8D-C857F507FF98}" type="presParOf" srcId="{22F02600-63E1-48D0-9195-118D335DE73A}" destId="{2B55D03C-73C5-46DC-AD1B-42A51F653DFE}" srcOrd="0" destOrd="0" presId="urn:microsoft.com/office/officeart/2005/8/layout/hierarchy2"/>
    <dgm:cxn modelId="{F5D6F60A-1E35-4638-85F2-54E88C0BA37F}" type="presParOf" srcId="{12589A44-6D52-4B61-AEAF-27DC8BC0FDFF}" destId="{E1D3BC8A-F5AA-4498-8C45-AB4E01B4B0FC}" srcOrd="1" destOrd="0" presId="urn:microsoft.com/office/officeart/2005/8/layout/hierarchy2"/>
    <dgm:cxn modelId="{483955C2-F89C-438F-A7EF-9C6E87171209}" type="presParOf" srcId="{E1D3BC8A-F5AA-4498-8C45-AB4E01B4B0FC}" destId="{B82E2FE9-2281-4E63-95F8-2AD5C9A8EFC7}" srcOrd="0" destOrd="0" presId="urn:microsoft.com/office/officeart/2005/8/layout/hierarchy2"/>
    <dgm:cxn modelId="{9401D1F1-A139-49F2-BF0A-FABE85D1AA09}" type="presParOf" srcId="{E1D3BC8A-F5AA-4498-8C45-AB4E01B4B0FC}" destId="{60B25EC0-E0B7-4018-85F9-4ED805E0EFE5}" srcOrd="1" destOrd="0" presId="urn:microsoft.com/office/officeart/2005/8/layout/hierarchy2"/>
    <dgm:cxn modelId="{FE30D8EF-64C0-4E8A-BDD6-5341704955D8}" type="presParOf" srcId="{12589A44-6D52-4B61-AEAF-27DC8BC0FDFF}" destId="{38F03E9D-A1D4-4006-B584-06A45A103B0A}" srcOrd="2" destOrd="0" presId="urn:microsoft.com/office/officeart/2005/8/layout/hierarchy2"/>
    <dgm:cxn modelId="{22894D2B-2C2C-43F6-9C8B-AC2CA074F51A}" type="presParOf" srcId="{38F03E9D-A1D4-4006-B584-06A45A103B0A}" destId="{11A18520-18BF-4A03-AC85-5FBD520CFDDE}" srcOrd="0" destOrd="0" presId="urn:microsoft.com/office/officeart/2005/8/layout/hierarchy2"/>
    <dgm:cxn modelId="{30A4518A-544B-4E20-82D7-E2E0E93E0918}" type="presParOf" srcId="{12589A44-6D52-4B61-AEAF-27DC8BC0FDFF}" destId="{4A96AF0B-00EB-4C8A-B9C8-BB9798208DE8}" srcOrd="3" destOrd="0" presId="urn:microsoft.com/office/officeart/2005/8/layout/hierarchy2"/>
    <dgm:cxn modelId="{786E7A08-2597-4952-8744-20B3E0DB1790}" type="presParOf" srcId="{4A96AF0B-00EB-4C8A-B9C8-BB9798208DE8}" destId="{4BBDCA68-5CA9-4713-B1DB-7A4E22669989}" srcOrd="0" destOrd="0" presId="urn:microsoft.com/office/officeart/2005/8/layout/hierarchy2"/>
    <dgm:cxn modelId="{B933006C-435F-49E6-9CEB-0B43ACC1D4E3}" type="presParOf" srcId="{4A96AF0B-00EB-4C8A-B9C8-BB9798208DE8}" destId="{45730AB7-63AF-4065-829E-54405EF990A0}" srcOrd="1" destOrd="0" presId="urn:microsoft.com/office/officeart/2005/8/layout/hierarchy2"/>
    <dgm:cxn modelId="{62780EF3-6A75-45A1-A876-1E248ED3499A}" type="presParOf" srcId="{D8FE8781-2598-47F7-8C7B-302797CD9375}" destId="{D936C6A7-F73F-442E-945C-479C6EEC8392}" srcOrd="1" destOrd="0" presId="urn:microsoft.com/office/officeart/2005/8/layout/hierarchy2"/>
    <dgm:cxn modelId="{F9641167-2DB9-4972-A361-8F0C3C78FBB4}" type="presParOf" srcId="{D936C6A7-F73F-442E-945C-479C6EEC8392}" destId="{2B8EB488-5C04-4CBC-B470-26698F23ECE5}" srcOrd="0" destOrd="0" presId="urn:microsoft.com/office/officeart/2005/8/layout/hierarchy2"/>
    <dgm:cxn modelId="{CB1EE13A-ED66-4EC9-9DF0-DEBE3CAABB6C}" type="presParOf" srcId="{D936C6A7-F73F-442E-945C-479C6EEC8392}" destId="{FF642557-7F79-4BC2-8032-953B67FDE9F1}" srcOrd="1" destOrd="0" presId="urn:microsoft.com/office/officeart/2005/8/layout/hierarchy2"/>
    <dgm:cxn modelId="{ABCED9B4-78FE-481C-A6D0-766AB82E51E6}" type="presParOf" srcId="{FF642557-7F79-4BC2-8032-953B67FDE9F1}" destId="{9867494B-5D9F-4A41-B0F2-24E92042961D}" srcOrd="0" destOrd="0" presId="urn:microsoft.com/office/officeart/2005/8/layout/hierarchy2"/>
    <dgm:cxn modelId="{2AD62CCF-AEA0-4838-8D6E-814F1AF42627}" type="presParOf" srcId="{9867494B-5D9F-4A41-B0F2-24E92042961D}" destId="{553DBBBE-17D6-4135-9EAD-8EC907774CFD}" srcOrd="0" destOrd="0" presId="urn:microsoft.com/office/officeart/2005/8/layout/hierarchy2"/>
    <dgm:cxn modelId="{D8F4AB7A-E612-4C8C-9589-A5DA1FBCEA8C}" type="presParOf" srcId="{FF642557-7F79-4BC2-8032-953B67FDE9F1}" destId="{56578987-EB1F-4447-9E58-E75CAF253B01}" srcOrd="1" destOrd="0" presId="urn:microsoft.com/office/officeart/2005/8/layout/hierarchy2"/>
    <dgm:cxn modelId="{C64F8BF2-F061-48D6-8034-E11ED25943A9}" type="presParOf" srcId="{56578987-EB1F-4447-9E58-E75CAF253B01}" destId="{1CA9DB4E-BF7D-48AE-928E-B0781E4F3EBE}" srcOrd="0" destOrd="0" presId="urn:microsoft.com/office/officeart/2005/8/layout/hierarchy2"/>
    <dgm:cxn modelId="{7B3CF102-16E6-4365-ACF5-CA64EFE39C20}" type="presParOf" srcId="{56578987-EB1F-4447-9E58-E75CAF253B01}" destId="{16937A93-CB68-4503-B164-F1E39DC99012}" srcOrd="1" destOrd="0" presId="urn:microsoft.com/office/officeart/2005/8/layout/hierarchy2"/>
    <dgm:cxn modelId="{3CF94919-EAF3-4529-A2E5-1766F8BB8981}" type="presParOf" srcId="{16937A93-CB68-4503-B164-F1E39DC99012}" destId="{B93D8BD9-8F7C-46B2-817B-D877611EA846}" srcOrd="0" destOrd="0" presId="urn:microsoft.com/office/officeart/2005/8/layout/hierarchy2"/>
    <dgm:cxn modelId="{A3E0E2F5-6BBE-4314-8597-4CB8BC4084D7}" type="presParOf" srcId="{B93D8BD9-8F7C-46B2-817B-D877611EA846}" destId="{6355C6A6-220F-4E19-818B-5A6FBBD6B339}" srcOrd="0" destOrd="0" presId="urn:microsoft.com/office/officeart/2005/8/layout/hierarchy2"/>
    <dgm:cxn modelId="{38F1DCAB-7941-44FB-931A-5FCB6033F17B}" type="presParOf" srcId="{16937A93-CB68-4503-B164-F1E39DC99012}" destId="{51E4D9FC-E808-49E4-8CB8-4ED6F65CEBE6}" srcOrd="1" destOrd="0" presId="urn:microsoft.com/office/officeart/2005/8/layout/hierarchy2"/>
    <dgm:cxn modelId="{2CA0E2DF-6FD3-4505-A0F2-5C3DA0EC75DC}" type="presParOf" srcId="{51E4D9FC-E808-49E4-8CB8-4ED6F65CEBE6}" destId="{3D3FF61A-01A8-4451-B3FD-8BFA467AB4FF}" srcOrd="0" destOrd="0" presId="urn:microsoft.com/office/officeart/2005/8/layout/hierarchy2"/>
    <dgm:cxn modelId="{A58F34A0-792F-47DF-9307-4E0742B04304}" type="presParOf" srcId="{51E4D9FC-E808-49E4-8CB8-4ED6F65CEBE6}" destId="{7DD05856-5FF1-456F-A2FC-A5D4409ABE43}" srcOrd="1" destOrd="0" presId="urn:microsoft.com/office/officeart/2005/8/layout/hierarchy2"/>
    <dgm:cxn modelId="{EF69156C-D8C3-4442-9427-DAB9488D0C0C}" type="presParOf" srcId="{7DD05856-5FF1-456F-A2FC-A5D4409ABE43}" destId="{385C54E8-C9E3-40CB-A905-61BA41981144}" srcOrd="0" destOrd="0" presId="urn:microsoft.com/office/officeart/2005/8/layout/hierarchy2"/>
    <dgm:cxn modelId="{2D0CD91B-53DC-434B-A5ED-21C88198D97A}" type="presParOf" srcId="{385C54E8-C9E3-40CB-A905-61BA41981144}" destId="{DB716098-3CA6-43BD-9F91-F8FC0CC79397}" srcOrd="0" destOrd="0" presId="urn:microsoft.com/office/officeart/2005/8/layout/hierarchy2"/>
    <dgm:cxn modelId="{C9298E64-3E92-4435-969C-313577B97519}" type="presParOf" srcId="{7DD05856-5FF1-456F-A2FC-A5D4409ABE43}" destId="{03A37CCC-963C-4321-A2E8-445AE2647BB5}" srcOrd="1" destOrd="0" presId="urn:microsoft.com/office/officeart/2005/8/layout/hierarchy2"/>
    <dgm:cxn modelId="{AF8CE250-678F-4F1E-A0A5-80345549AAA2}" type="presParOf" srcId="{03A37CCC-963C-4321-A2E8-445AE2647BB5}" destId="{AB8FF8AF-CE2C-447F-8206-DE06E1D9629C}" srcOrd="0" destOrd="0" presId="urn:microsoft.com/office/officeart/2005/8/layout/hierarchy2"/>
    <dgm:cxn modelId="{5138F699-F554-4730-8296-09100C04FF16}" type="presParOf" srcId="{03A37CCC-963C-4321-A2E8-445AE2647BB5}" destId="{D22B63E7-E252-401D-884F-A41896AA0657}" srcOrd="1" destOrd="0" presId="urn:microsoft.com/office/officeart/2005/8/layout/hierarchy2"/>
    <dgm:cxn modelId="{B5C1B573-AB98-4511-AF2C-2BAC6373DE3E}" type="presParOf" srcId="{7DD05856-5FF1-456F-A2FC-A5D4409ABE43}" destId="{C0A82532-6AC6-46FB-A428-DFBBD3EBAC6B}" srcOrd="2" destOrd="0" presId="urn:microsoft.com/office/officeart/2005/8/layout/hierarchy2"/>
    <dgm:cxn modelId="{EA97B7AF-3E1C-4A7F-8E55-B3A237513E64}" type="presParOf" srcId="{C0A82532-6AC6-46FB-A428-DFBBD3EBAC6B}" destId="{C7B96DAD-BAA8-426D-8688-D8B07F759573}" srcOrd="0" destOrd="0" presId="urn:microsoft.com/office/officeart/2005/8/layout/hierarchy2"/>
    <dgm:cxn modelId="{0BBB6C27-5EF9-4DD0-8E91-7D333DFCDFFC}" type="presParOf" srcId="{7DD05856-5FF1-456F-A2FC-A5D4409ABE43}" destId="{A896BBC2-0FE9-4911-B991-12E73166C5D7}" srcOrd="3" destOrd="0" presId="urn:microsoft.com/office/officeart/2005/8/layout/hierarchy2"/>
    <dgm:cxn modelId="{C369D29E-3028-46DA-9682-322690513CA9}" type="presParOf" srcId="{A896BBC2-0FE9-4911-B991-12E73166C5D7}" destId="{795C9CCD-2334-4415-90A0-8F33C3D6C74C}" srcOrd="0" destOrd="0" presId="urn:microsoft.com/office/officeart/2005/8/layout/hierarchy2"/>
    <dgm:cxn modelId="{789C94F3-180F-454B-AE98-7B4A908BCDD8}" type="presParOf" srcId="{A896BBC2-0FE9-4911-B991-12E73166C5D7}" destId="{D1EBFD0A-35A9-4954-B750-146675D3B774}" srcOrd="1" destOrd="0" presId="urn:microsoft.com/office/officeart/2005/8/layout/hierarchy2"/>
    <dgm:cxn modelId="{B43D26D9-5594-4BE7-9F16-70CCCE3FB74F}" type="presParOf" srcId="{16937A93-CB68-4503-B164-F1E39DC99012}" destId="{3847394F-F667-4640-B058-13DD18A583C1}" srcOrd="2" destOrd="0" presId="urn:microsoft.com/office/officeart/2005/8/layout/hierarchy2"/>
    <dgm:cxn modelId="{F89A6E3D-9220-47C6-BB23-F31F0BD97BF6}" type="presParOf" srcId="{3847394F-F667-4640-B058-13DD18A583C1}" destId="{B7139325-9895-4B8C-9E8D-AC175090B7F6}" srcOrd="0" destOrd="0" presId="urn:microsoft.com/office/officeart/2005/8/layout/hierarchy2"/>
    <dgm:cxn modelId="{41D455B2-8C04-4FF6-A513-45D2872BE357}" type="presParOf" srcId="{16937A93-CB68-4503-B164-F1E39DC99012}" destId="{D248AC5B-E66A-4EC4-A39B-901188F42D78}" srcOrd="3" destOrd="0" presId="urn:microsoft.com/office/officeart/2005/8/layout/hierarchy2"/>
    <dgm:cxn modelId="{1EBB18B7-BA6C-4BA8-810C-E5653D7F5D3A}" type="presParOf" srcId="{D248AC5B-E66A-4EC4-A39B-901188F42D78}" destId="{3B8501B6-900D-44BE-B8F2-B6E1C2121BDD}" srcOrd="0" destOrd="0" presId="urn:microsoft.com/office/officeart/2005/8/layout/hierarchy2"/>
    <dgm:cxn modelId="{513D7A7B-3F2B-4B34-9BFC-4B9C5056A66A}" type="presParOf" srcId="{D248AC5B-E66A-4EC4-A39B-901188F42D78}" destId="{233D9E6F-DDC2-45F3-B290-FD19FA521B4A}" srcOrd="1" destOrd="0" presId="urn:microsoft.com/office/officeart/2005/8/layout/hierarchy2"/>
    <dgm:cxn modelId="{B55CFFA3-F92C-42B5-A766-E817DAB2525D}" type="presParOf" srcId="{16937A93-CB68-4503-B164-F1E39DC99012}" destId="{8DACD17D-2DED-4384-96AF-691B60DA0D08}" srcOrd="4" destOrd="0" presId="urn:microsoft.com/office/officeart/2005/8/layout/hierarchy2"/>
    <dgm:cxn modelId="{5AE6AC76-F5AA-452C-A0F8-A3C4F176A421}" type="presParOf" srcId="{8DACD17D-2DED-4384-96AF-691B60DA0D08}" destId="{7EF817F0-64ED-4677-ACC4-C86503D80B43}" srcOrd="0" destOrd="0" presId="urn:microsoft.com/office/officeart/2005/8/layout/hierarchy2"/>
    <dgm:cxn modelId="{15A21913-4B6F-4DFD-803D-A3F133F37F80}" type="presParOf" srcId="{16937A93-CB68-4503-B164-F1E39DC99012}" destId="{ED8310B4-5541-48D1-BE6E-511AAF849E50}" srcOrd="5" destOrd="0" presId="urn:microsoft.com/office/officeart/2005/8/layout/hierarchy2"/>
    <dgm:cxn modelId="{632D6138-1970-494F-9B77-252B0235A677}" type="presParOf" srcId="{ED8310B4-5541-48D1-BE6E-511AAF849E50}" destId="{D05AC89E-FC6D-427F-9B00-A8134AC822E2}" srcOrd="0" destOrd="0" presId="urn:microsoft.com/office/officeart/2005/8/layout/hierarchy2"/>
    <dgm:cxn modelId="{ACD2B2E6-219D-45D2-AE4C-C69ACF722543}" type="presParOf" srcId="{ED8310B4-5541-48D1-BE6E-511AAF849E50}" destId="{58D896E6-EE52-4681-AED7-524FDFBE652B}" srcOrd="1" destOrd="0" presId="urn:microsoft.com/office/officeart/2005/8/layout/hierarchy2"/>
    <dgm:cxn modelId="{E0740FE4-5198-4054-9246-6C56970D96E1}" type="presParOf" srcId="{D8FE8781-2598-47F7-8C7B-302797CD9375}" destId="{1B8228AB-84A5-4B54-9420-B90EBB0CC632}" srcOrd="2" destOrd="0" presId="urn:microsoft.com/office/officeart/2005/8/layout/hierarchy2"/>
    <dgm:cxn modelId="{0F59B4CA-6789-423B-A54C-478B359E4B0C}" type="presParOf" srcId="{1B8228AB-84A5-4B54-9420-B90EBB0CC632}" destId="{6EA1EF03-0E16-41F4-88EC-769778796755}" srcOrd="0" destOrd="0" presId="urn:microsoft.com/office/officeart/2005/8/layout/hierarchy2"/>
    <dgm:cxn modelId="{25C191E2-3F1D-4393-AD91-08A832A4CE9B}" type="presParOf" srcId="{1B8228AB-84A5-4B54-9420-B90EBB0CC632}" destId="{2CC7002C-FB19-4230-BAD8-07EA4D2D2736}" srcOrd="1" destOrd="0" presId="urn:microsoft.com/office/officeart/2005/8/layout/hierarchy2"/>
    <dgm:cxn modelId="{6799C95B-D3F1-4825-BB9B-04445E896516}" type="presParOf" srcId="{2CC7002C-FB19-4230-BAD8-07EA4D2D2736}" destId="{3E871E38-C76B-46C8-ADA7-CC2F5BDDFCAD}" srcOrd="0" destOrd="0" presId="urn:microsoft.com/office/officeart/2005/8/layout/hierarchy2"/>
    <dgm:cxn modelId="{B252E50C-0C9A-471B-B82E-8CEE279589C8}" type="presParOf" srcId="{3E871E38-C76B-46C8-ADA7-CC2F5BDDFCAD}" destId="{47E27D06-89D0-4C14-8F20-DBCAE1073FBA}" srcOrd="0" destOrd="0" presId="urn:microsoft.com/office/officeart/2005/8/layout/hierarchy2"/>
    <dgm:cxn modelId="{9D9071C8-07B9-4395-B864-4530C9F64E8F}" type="presParOf" srcId="{2CC7002C-FB19-4230-BAD8-07EA4D2D2736}" destId="{4729AB7E-D1F9-4260-9508-E21B649C69CF}" srcOrd="1" destOrd="0" presId="urn:microsoft.com/office/officeart/2005/8/layout/hierarchy2"/>
    <dgm:cxn modelId="{7B6C1D47-C4B8-4E31-B28E-79C9816ED8A3}" type="presParOf" srcId="{4729AB7E-D1F9-4260-9508-E21B649C69CF}" destId="{0231BCE5-61B0-4D26-8C3E-CBA45512B55A}" srcOrd="0" destOrd="0" presId="urn:microsoft.com/office/officeart/2005/8/layout/hierarchy2"/>
    <dgm:cxn modelId="{F5790BC8-8BEA-4957-AB1E-679C189F835E}" type="presParOf" srcId="{4729AB7E-D1F9-4260-9508-E21B649C69CF}" destId="{BBD1A858-7BC2-4C0F-9064-D63007C9F9DC}" srcOrd="1" destOrd="0" presId="urn:microsoft.com/office/officeart/2005/8/layout/hierarchy2"/>
    <dgm:cxn modelId="{F206C435-9FD3-44BC-BC5A-35C69F4FA386}" type="presParOf" srcId="{BBD1A858-7BC2-4C0F-9064-D63007C9F9DC}" destId="{E60D7724-298E-4236-AD15-C48C02B11DF5}" srcOrd="0" destOrd="0" presId="urn:microsoft.com/office/officeart/2005/8/layout/hierarchy2"/>
    <dgm:cxn modelId="{07B36C2D-0A93-40E3-B74B-EE7B37C3DD94}" type="presParOf" srcId="{E60D7724-298E-4236-AD15-C48C02B11DF5}" destId="{E461D294-1B5D-4FD2-AAB2-265E27028A57}" srcOrd="0" destOrd="0" presId="urn:microsoft.com/office/officeart/2005/8/layout/hierarchy2"/>
    <dgm:cxn modelId="{E60F2395-931E-48E2-A156-5072D57C4C2B}" type="presParOf" srcId="{BBD1A858-7BC2-4C0F-9064-D63007C9F9DC}" destId="{6F1F7F5B-B6E9-433E-8F7D-66C6C5708531}" srcOrd="1" destOrd="0" presId="urn:microsoft.com/office/officeart/2005/8/layout/hierarchy2"/>
    <dgm:cxn modelId="{113916F3-0B77-4A88-AE63-CFF38860F699}" type="presParOf" srcId="{6F1F7F5B-B6E9-433E-8F7D-66C6C5708531}" destId="{D19DD0DB-7C05-4CEF-BA0C-83B91673398E}" srcOrd="0" destOrd="0" presId="urn:microsoft.com/office/officeart/2005/8/layout/hierarchy2"/>
    <dgm:cxn modelId="{F83351DF-2908-48BC-8EAF-2BE04507DA0F}" type="presParOf" srcId="{6F1F7F5B-B6E9-433E-8F7D-66C6C5708531}" destId="{E62BF6FD-4808-43D8-8FFE-F3160D7AD742}" srcOrd="1" destOrd="0" presId="urn:microsoft.com/office/officeart/2005/8/layout/hierarchy2"/>
    <dgm:cxn modelId="{0E479BCE-7868-4635-A938-59ED61208977}" type="presParOf" srcId="{D8FE8781-2598-47F7-8C7B-302797CD9375}" destId="{92590978-4F9D-49C4-B7C8-221486232594}" srcOrd="3" destOrd="0" presId="urn:microsoft.com/office/officeart/2005/8/layout/hierarchy2"/>
    <dgm:cxn modelId="{D8EB5CDE-90A5-40AD-9B43-6E05D762AD06}" type="presParOf" srcId="{92590978-4F9D-49C4-B7C8-221486232594}" destId="{9AEFBC6A-BFA5-4D8A-A1E9-BC5DE2C81451}" srcOrd="0" destOrd="0" presId="urn:microsoft.com/office/officeart/2005/8/layout/hierarchy2"/>
    <dgm:cxn modelId="{C6D2D75E-E748-4834-AAC4-3C9D1D7B8022}" type="presParOf" srcId="{92590978-4F9D-49C4-B7C8-221486232594}" destId="{2949D52D-5F34-4FA0-A595-51C42A8E5B8E}" srcOrd="1" destOrd="0" presId="urn:microsoft.com/office/officeart/2005/8/layout/hierarchy2"/>
    <dgm:cxn modelId="{FB7A6344-4BCB-4B3E-944B-0F7F6B489EEF}" type="presParOf" srcId="{2949D52D-5F34-4FA0-A595-51C42A8E5B8E}" destId="{94064094-4D7F-4D78-990D-F6FBD77A9028}" srcOrd="0" destOrd="0" presId="urn:microsoft.com/office/officeart/2005/8/layout/hierarchy2"/>
    <dgm:cxn modelId="{8484CACA-2974-415E-9905-DA627F8E27A8}" type="presParOf" srcId="{94064094-4D7F-4D78-990D-F6FBD77A9028}" destId="{54B4431F-424F-426E-992F-AE4DCE91EEC6}" srcOrd="0" destOrd="0" presId="urn:microsoft.com/office/officeart/2005/8/layout/hierarchy2"/>
    <dgm:cxn modelId="{5B47BD5C-5D2D-43AE-A281-E54EDE557D91}" type="presParOf" srcId="{2949D52D-5F34-4FA0-A595-51C42A8E5B8E}" destId="{EA75D1B5-4AFD-4453-A522-AE0C385A5A68}" srcOrd="1" destOrd="0" presId="urn:microsoft.com/office/officeart/2005/8/layout/hierarchy2"/>
    <dgm:cxn modelId="{BBBB2AF8-FC31-4237-81F7-5377A657AC91}" type="presParOf" srcId="{EA75D1B5-4AFD-4453-A522-AE0C385A5A68}" destId="{8D64F63A-3B41-4A58-9890-A59DF82B4511}" srcOrd="0" destOrd="0" presId="urn:microsoft.com/office/officeart/2005/8/layout/hierarchy2"/>
    <dgm:cxn modelId="{AB8F1090-B4FE-49C7-B4F5-730A334862DC}" type="presParOf" srcId="{EA75D1B5-4AFD-4453-A522-AE0C385A5A68}" destId="{0958C778-4896-4423-9EF9-5F1C30A7E1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C247A-FC50-4758-B80E-5C783409A8E9}">
      <dsp:nvSpPr>
        <dsp:cNvPr id="0" name=""/>
        <dsp:cNvSpPr/>
      </dsp:nvSpPr>
      <dsp:spPr>
        <a:xfrm>
          <a:off x="3142" y="640797"/>
          <a:ext cx="3288458" cy="218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HTS</a:t>
          </a:r>
        </a:p>
      </dsp:txBody>
      <dsp:txXfrm>
        <a:off x="3142" y="640797"/>
        <a:ext cx="3288458" cy="1259090"/>
      </dsp:txXfrm>
    </dsp:sp>
    <dsp:sp modelId="{9E0EF597-FA6D-4ED1-9AEA-E4ABDC5A9FAC}">
      <dsp:nvSpPr>
        <dsp:cNvPr id="0" name=""/>
        <dsp:cNvSpPr/>
      </dsp:nvSpPr>
      <dsp:spPr>
        <a:xfrm>
          <a:off x="723359" y="1897869"/>
          <a:ext cx="3121762" cy="288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kern="1200" dirty="0"/>
            <a:t>Individual Activity Patterns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kern="1200" dirty="0"/>
            <a:t>Trips organized by individual daily activity patterns</a:t>
          </a:r>
        </a:p>
      </dsp:txBody>
      <dsp:txXfrm>
        <a:off x="807711" y="1982221"/>
        <a:ext cx="2953058" cy="2711296"/>
      </dsp:txXfrm>
    </dsp:sp>
    <dsp:sp modelId="{A3690163-0CFD-4BF0-B1D3-189EEAC44F81}">
      <dsp:nvSpPr>
        <dsp:cNvPr id="0" name=""/>
        <dsp:cNvSpPr/>
      </dsp:nvSpPr>
      <dsp:spPr>
        <a:xfrm>
          <a:off x="3476027" y="883264"/>
          <a:ext cx="1487369" cy="77415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   Trips</a:t>
          </a:r>
        </a:p>
      </dsp:txBody>
      <dsp:txXfrm>
        <a:off x="3476027" y="1038095"/>
        <a:ext cx="1255123" cy="464493"/>
      </dsp:txXfrm>
    </dsp:sp>
    <dsp:sp modelId="{8773143A-7983-4FD0-A921-D1D3F500AA23}">
      <dsp:nvSpPr>
        <dsp:cNvPr id="0" name=""/>
        <dsp:cNvSpPr/>
      </dsp:nvSpPr>
      <dsp:spPr>
        <a:xfrm>
          <a:off x="5093758" y="640797"/>
          <a:ext cx="3109417" cy="218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ES</a:t>
          </a:r>
        </a:p>
      </dsp:txBody>
      <dsp:txXfrm>
        <a:off x="5093758" y="640797"/>
        <a:ext cx="3109417" cy="1259090"/>
      </dsp:txXfrm>
    </dsp:sp>
    <dsp:sp modelId="{63C289B5-531C-40D9-8985-960BBA2F4B2C}">
      <dsp:nvSpPr>
        <dsp:cNvPr id="0" name=""/>
        <dsp:cNvSpPr/>
      </dsp:nvSpPr>
      <dsp:spPr>
        <a:xfrm>
          <a:off x="5724455" y="1897869"/>
          <a:ext cx="3121762" cy="2880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kern="1200" dirty="0"/>
            <a:t>Individual Activity Participation</a:t>
          </a:r>
        </a:p>
        <a:p>
          <a:pPr marL="228600" lvl="1" indent="-228600" algn="l" defTabSz="8890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2000" kern="1200" dirty="0"/>
            <a:t>Trips organized by Establishments</a:t>
          </a:r>
        </a:p>
      </dsp:txBody>
      <dsp:txXfrm>
        <a:off x="5808807" y="1982221"/>
        <a:ext cx="2953058" cy="2711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72669-CD1D-4317-A2B2-FEDE382F4FB0}">
      <dsp:nvSpPr>
        <dsp:cNvPr id="0" name=""/>
        <dsp:cNvSpPr/>
      </dsp:nvSpPr>
      <dsp:spPr>
        <a:xfrm>
          <a:off x="0" y="685217"/>
          <a:ext cx="2535261" cy="822963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Variable Segmentation</a:t>
          </a:r>
        </a:p>
      </dsp:txBody>
      <dsp:txXfrm>
        <a:off x="24104" y="709321"/>
        <a:ext cx="2487053" cy="774755"/>
      </dsp:txXfrm>
    </dsp:sp>
    <dsp:sp modelId="{22F02600-63E1-48D0-9195-118D335DE73A}">
      <dsp:nvSpPr>
        <dsp:cNvPr id="0" name=""/>
        <dsp:cNvSpPr/>
      </dsp:nvSpPr>
      <dsp:spPr>
        <a:xfrm rot="20251845">
          <a:off x="2501759" y="914666"/>
          <a:ext cx="882623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2921005" y="905969"/>
        <a:ext cx="44131" cy="44131"/>
      </dsp:txXfrm>
    </dsp:sp>
    <dsp:sp modelId="{B82E2FE9-2281-4E63-95F8-2AD5C9A8EFC7}">
      <dsp:nvSpPr>
        <dsp:cNvPr id="0" name=""/>
        <dsp:cNvSpPr/>
      </dsp:nvSpPr>
      <dsp:spPr>
        <a:xfrm>
          <a:off x="3350880" y="462189"/>
          <a:ext cx="2535261" cy="594363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Categorization of Jobs by NAICS sectors</a:t>
          </a:r>
        </a:p>
      </dsp:txBody>
      <dsp:txXfrm>
        <a:off x="3368288" y="479597"/>
        <a:ext cx="2500445" cy="559547"/>
      </dsp:txXfrm>
    </dsp:sp>
    <dsp:sp modelId="{38F03E9D-A1D4-4006-B584-06A45A103B0A}">
      <dsp:nvSpPr>
        <dsp:cNvPr id="0" name=""/>
        <dsp:cNvSpPr/>
      </dsp:nvSpPr>
      <dsp:spPr>
        <a:xfrm rot="1387861">
          <a:off x="2500307" y="1254136"/>
          <a:ext cx="869603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2913369" y="1245764"/>
        <a:ext cx="43480" cy="43480"/>
      </dsp:txXfrm>
    </dsp:sp>
    <dsp:sp modelId="{4BBDCA68-5CA9-4713-B1DB-7A4E22669989}">
      <dsp:nvSpPr>
        <dsp:cNvPr id="0" name=""/>
        <dsp:cNvSpPr/>
      </dsp:nvSpPr>
      <dsp:spPr>
        <a:xfrm>
          <a:off x="3334957" y="1141127"/>
          <a:ext cx="2535261" cy="594363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Categorization of Non-Work Trip Purpose</a:t>
          </a:r>
        </a:p>
      </dsp:txBody>
      <dsp:txXfrm>
        <a:off x="3352365" y="1158535"/>
        <a:ext cx="2500445" cy="559547"/>
      </dsp:txXfrm>
    </dsp:sp>
    <dsp:sp modelId="{2B8EB488-5C04-4CBC-B470-26698F23ECE5}">
      <dsp:nvSpPr>
        <dsp:cNvPr id="0" name=""/>
        <dsp:cNvSpPr/>
      </dsp:nvSpPr>
      <dsp:spPr>
        <a:xfrm>
          <a:off x="0" y="1933493"/>
          <a:ext cx="2535261" cy="822963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Synthesis of Individual Establishments</a:t>
          </a:r>
        </a:p>
      </dsp:txBody>
      <dsp:txXfrm>
        <a:off x="24104" y="1957597"/>
        <a:ext cx="2487053" cy="774755"/>
      </dsp:txXfrm>
    </dsp:sp>
    <dsp:sp modelId="{9867494B-5D9F-4A41-B0F2-24E92042961D}">
      <dsp:nvSpPr>
        <dsp:cNvPr id="0" name=""/>
        <dsp:cNvSpPr/>
      </dsp:nvSpPr>
      <dsp:spPr>
        <a:xfrm rot="53788">
          <a:off x="2535212" y="2337858"/>
          <a:ext cx="799119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2914794" y="2331249"/>
        <a:ext cx="39955" cy="39955"/>
      </dsp:txXfrm>
    </dsp:sp>
    <dsp:sp modelId="{1CA9DB4E-BF7D-48AE-928E-B0781E4F3EBE}">
      <dsp:nvSpPr>
        <dsp:cNvPr id="0" name=""/>
        <dsp:cNvSpPr/>
      </dsp:nvSpPr>
      <dsp:spPr>
        <a:xfrm>
          <a:off x="3334283" y="2060296"/>
          <a:ext cx="2268905" cy="594363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Choice of Individual Location based on:</a:t>
          </a:r>
        </a:p>
      </dsp:txBody>
      <dsp:txXfrm>
        <a:off x="3351691" y="2077704"/>
        <a:ext cx="2234089" cy="559547"/>
      </dsp:txXfrm>
    </dsp:sp>
    <dsp:sp modelId="{B93D8BD9-8F7C-46B2-817B-D877611EA846}">
      <dsp:nvSpPr>
        <dsp:cNvPr id="0" name=""/>
        <dsp:cNvSpPr/>
      </dsp:nvSpPr>
      <dsp:spPr>
        <a:xfrm rot="19241782">
          <a:off x="5521831" y="2116283"/>
          <a:ext cx="719342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5863518" y="2111668"/>
        <a:ext cx="35967" cy="35967"/>
      </dsp:txXfrm>
    </dsp:sp>
    <dsp:sp modelId="{3D3FF61A-01A8-4451-B3FD-8BFA467AB4FF}">
      <dsp:nvSpPr>
        <dsp:cNvPr id="0" name=""/>
        <dsp:cNvSpPr/>
      </dsp:nvSpPr>
      <dsp:spPr>
        <a:xfrm>
          <a:off x="6159816" y="1741807"/>
          <a:ext cx="2356792" cy="320035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Establishment/ Event:</a:t>
          </a:r>
        </a:p>
      </dsp:txBody>
      <dsp:txXfrm>
        <a:off x="6169190" y="1751181"/>
        <a:ext cx="2338044" cy="301287"/>
      </dsp:txXfrm>
    </dsp:sp>
    <dsp:sp modelId="{385C54E8-C9E3-40CB-A905-61BA41981144}">
      <dsp:nvSpPr>
        <dsp:cNvPr id="0" name=""/>
        <dsp:cNvSpPr/>
      </dsp:nvSpPr>
      <dsp:spPr>
        <a:xfrm rot="19124535">
          <a:off x="8472835" y="1772179"/>
          <a:ext cx="352652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8640345" y="1776731"/>
        <a:ext cx="17632" cy="17632"/>
      </dsp:txXfrm>
    </dsp:sp>
    <dsp:sp modelId="{AB8FF8AF-CE2C-447F-8206-DE06E1D9629C}">
      <dsp:nvSpPr>
        <dsp:cNvPr id="0" name=""/>
        <dsp:cNvSpPr/>
      </dsp:nvSpPr>
      <dsp:spPr>
        <a:xfrm>
          <a:off x="8781715" y="1509251"/>
          <a:ext cx="932881" cy="320035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Type</a:t>
          </a:r>
        </a:p>
      </dsp:txBody>
      <dsp:txXfrm>
        <a:off x="8791089" y="1518625"/>
        <a:ext cx="914133" cy="301287"/>
      </dsp:txXfrm>
    </dsp:sp>
    <dsp:sp modelId="{C0A82532-6AC6-46FB-A428-DFBBD3EBAC6B}">
      <dsp:nvSpPr>
        <dsp:cNvPr id="0" name=""/>
        <dsp:cNvSpPr/>
      </dsp:nvSpPr>
      <dsp:spPr>
        <a:xfrm rot="2611260">
          <a:off x="8469979" y="2005270"/>
          <a:ext cx="339267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8631131" y="2010157"/>
        <a:ext cx="16963" cy="16963"/>
      </dsp:txXfrm>
    </dsp:sp>
    <dsp:sp modelId="{795C9CCD-2334-4415-90A0-8F33C3D6C74C}">
      <dsp:nvSpPr>
        <dsp:cNvPr id="0" name=""/>
        <dsp:cNvSpPr/>
      </dsp:nvSpPr>
      <dsp:spPr>
        <a:xfrm>
          <a:off x="8762618" y="1975434"/>
          <a:ext cx="931037" cy="320035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Size</a:t>
          </a:r>
        </a:p>
      </dsp:txBody>
      <dsp:txXfrm>
        <a:off x="8771992" y="1984808"/>
        <a:ext cx="912289" cy="301287"/>
      </dsp:txXfrm>
    </dsp:sp>
    <dsp:sp modelId="{3847394F-F667-4640-B058-13DD18A583C1}">
      <dsp:nvSpPr>
        <dsp:cNvPr id="0" name=""/>
        <dsp:cNvSpPr/>
      </dsp:nvSpPr>
      <dsp:spPr>
        <a:xfrm rot="80938">
          <a:off x="5603111" y="2350664"/>
          <a:ext cx="556781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5867582" y="2350112"/>
        <a:ext cx="27839" cy="27839"/>
      </dsp:txXfrm>
    </dsp:sp>
    <dsp:sp modelId="{3B8501B6-900D-44BE-B8F2-B6E1C2121BDD}">
      <dsp:nvSpPr>
        <dsp:cNvPr id="0" name=""/>
        <dsp:cNvSpPr/>
      </dsp:nvSpPr>
      <dsp:spPr>
        <a:xfrm>
          <a:off x="6159816" y="2210568"/>
          <a:ext cx="934051" cy="320035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Income</a:t>
          </a:r>
        </a:p>
      </dsp:txBody>
      <dsp:txXfrm>
        <a:off x="6169190" y="2219942"/>
        <a:ext cx="915303" cy="301287"/>
      </dsp:txXfrm>
    </dsp:sp>
    <dsp:sp modelId="{8DACD17D-2DED-4384-96AF-691B60DA0D08}">
      <dsp:nvSpPr>
        <dsp:cNvPr id="0" name=""/>
        <dsp:cNvSpPr/>
      </dsp:nvSpPr>
      <dsp:spPr>
        <a:xfrm rot="2452950">
          <a:off x="5513388" y="2585044"/>
          <a:ext cx="736227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5863096" y="2580006"/>
        <a:ext cx="36811" cy="36811"/>
      </dsp:txXfrm>
    </dsp:sp>
    <dsp:sp modelId="{D05AC89E-FC6D-427F-9B00-A8134AC822E2}">
      <dsp:nvSpPr>
        <dsp:cNvPr id="0" name=""/>
        <dsp:cNvSpPr/>
      </dsp:nvSpPr>
      <dsp:spPr>
        <a:xfrm>
          <a:off x="6159816" y="2679328"/>
          <a:ext cx="2270472" cy="320035"/>
        </a:xfrm>
        <a:prstGeom prst="roundRect">
          <a:avLst>
            <a:gd name="adj" fmla="val 10000"/>
          </a:avLst>
        </a:prstGeom>
        <a:solidFill>
          <a:srgbClr val="FF8E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Social Determinants</a:t>
          </a:r>
        </a:p>
      </dsp:txBody>
      <dsp:txXfrm>
        <a:off x="6169190" y="2688702"/>
        <a:ext cx="2251724" cy="301287"/>
      </dsp:txXfrm>
    </dsp:sp>
    <dsp:sp modelId="{6EA1EF03-0E16-41F4-88EC-769778796755}">
      <dsp:nvSpPr>
        <dsp:cNvPr id="0" name=""/>
        <dsp:cNvSpPr/>
      </dsp:nvSpPr>
      <dsp:spPr>
        <a:xfrm>
          <a:off x="0" y="3195384"/>
          <a:ext cx="2535261" cy="822963"/>
        </a:xfrm>
        <a:prstGeom prst="roundRect">
          <a:avLst>
            <a:gd name="adj" fmla="val 10000"/>
          </a:avLst>
        </a:prstGeom>
        <a:solidFill>
          <a:srgbClr val="FA54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Supply-Driven Approach</a:t>
          </a:r>
        </a:p>
      </dsp:txBody>
      <dsp:txXfrm>
        <a:off x="24104" y="3219488"/>
        <a:ext cx="2487053" cy="774755"/>
      </dsp:txXfrm>
    </dsp:sp>
    <dsp:sp modelId="{3E871E38-C76B-46C8-ADA7-CC2F5BDDFCAD}">
      <dsp:nvSpPr>
        <dsp:cNvPr id="0" name=""/>
        <dsp:cNvSpPr/>
      </dsp:nvSpPr>
      <dsp:spPr>
        <a:xfrm rot="21596975">
          <a:off x="2535261" y="3593264"/>
          <a:ext cx="529512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2786780" y="3593395"/>
        <a:ext cx="26475" cy="26475"/>
      </dsp:txXfrm>
    </dsp:sp>
    <dsp:sp modelId="{0231BCE5-61B0-4D26-8C3E-CBA45512B55A}">
      <dsp:nvSpPr>
        <dsp:cNvPr id="0" name=""/>
        <dsp:cNvSpPr/>
      </dsp:nvSpPr>
      <dsp:spPr>
        <a:xfrm>
          <a:off x="3064773" y="3428485"/>
          <a:ext cx="2932476" cy="355829"/>
        </a:xfrm>
        <a:prstGeom prst="roundRect">
          <a:avLst>
            <a:gd name="adj" fmla="val 10000"/>
          </a:avLst>
        </a:prstGeom>
        <a:solidFill>
          <a:srgbClr val="FA54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Participant Generation</a:t>
          </a:r>
        </a:p>
      </dsp:txBody>
      <dsp:txXfrm>
        <a:off x="3075195" y="3438907"/>
        <a:ext cx="2911632" cy="334985"/>
      </dsp:txXfrm>
    </dsp:sp>
    <dsp:sp modelId="{E60D7724-298E-4236-AD15-C48C02B11DF5}">
      <dsp:nvSpPr>
        <dsp:cNvPr id="0" name=""/>
        <dsp:cNvSpPr/>
      </dsp:nvSpPr>
      <dsp:spPr>
        <a:xfrm rot="21599924">
          <a:off x="5997250" y="3593026"/>
          <a:ext cx="449743" cy="26736"/>
        </a:xfrm>
        <a:custGeom>
          <a:avLst/>
          <a:gdLst/>
          <a:ahLst/>
          <a:cxnLst/>
          <a:rect l="0" t="0" r="0" b="0"/>
          <a:pathLst>
            <a:path>
              <a:moveTo>
                <a:pt x="0" y="13368"/>
              </a:moveTo>
              <a:lnTo>
                <a:pt x="449743" y="133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6210878" y="3595151"/>
        <a:ext cx="22487" cy="22487"/>
      </dsp:txXfrm>
    </dsp:sp>
    <dsp:sp modelId="{D19DD0DB-7C05-4CEF-BA0C-83B91673398E}">
      <dsp:nvSpPr>
        <dsp:cNvPr id="0" name=""/>
        <dsp:cNvSpPr/>
      </dsp:nvSpPr>
      <dsp:spPr>
        <a:xfrm>
          <a:off x="6446993" y="3309208"/>
          <a:ext cx="2417055" cy="594363"/>
        </a:xfrm>
        <a:prstGeom prst="roundRect">
          <a:avLst>
            <a:gd name="adj" fmla="val 10000"/>
          </a:avLst>
        </a:prstGeom>
        <a:solidFill>
          <a:srgbClr val="FA54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Allocation to Synthetic Population</a:t>
          </a:r>
        </a:p>
      </dsp:txBody>
      <dsp:txXfrm>
        <a:off x="6464401" y="3326616"/>
        <a:ext cx="2382239" cy="559547"/>
      </dsp:txXfrm>
    </dsp:sp>
    <dsp:sp modelId="{9AEFBC6A-BFA5-4D8A-A1E9-BC5DE2C81451}">
      <dsp:nvSpPr>
        <dsp:cNvPr id="0" name=""/>
        <dsp:cNvSpPr/>
      </dsp:nvSpPr>
      <dsp:spPr>
        <a:xfrm>
          <a:off x="0" y="4372917"/>
          <a:ext cx="2535261" cy="822963"/>
        </a:xfrm>
        <a:prstGeom prst="roundRect">
          <a:avLst>
            <a:gd name="adj" fmla="val 10000"/>
          </a:avLst>
        </a:prstGeom>
        <a:solidFill>
          <a:srgbClr val="FA54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+mn-lt"/>
              <a:cs typeface="Calibri" panose="020F0502020204030204" pitchFamily="34" charset="0"/>
            </a:rPr>
            <a:t>Spatio</a:t>
          </a:r>
          <a:r>
            <a:rPr lang="en-US" sz="1600" kern="1200" dirty="0">
              <a:latin typeface="+mn-lt"/>
              <a:cs typeface="Calibri" panose="020F0502020204030204" pitchFamily="34" charset="0"/>
            </a:rPr>
            <a:t>-Temporal Equilibrium</a:t>
          </a:r>
        </a:p>
      </dsp:txBody>
      <dsp:txXfrm>
        <a:off x="24104" y="4397021"/>
        <a:ext cx="2487053" cy="774755"/>
      </dsp:txXfrm>
    </dsp:sp>
    <dsp:sp modelId="{94064094-4D7F-4D78-990D-F6FBD77A9028}">
      <dsp:nvSpPr>
        <dsp:cNvPr id="0" name=""/>
        <dsp:cNvSpPr/>
      </dsp:nvSpPr>
      <dsp:spPr>
        <a:xfrm>
          <a:off x="2535261" y="4771031"/>
          <a:ext cx="494750" cy="26736"/>
        </a:xfrm>
        <a:prstGeom prst="bentUpArrow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+mn-lt"/>
            <a:cs typeface="Calibri" panose="020F0502020204030204" pitchFamily="34" charset="0"/>
          </a:endParaRPr>
        </a:p>
      </dsp:txBody>
      <dsp:txXfrm>
        <a:off x="2770268" y="4772030"/>
        <a:ext cx="24737" cy="24737"/>
      </dsp:txXfrm>
    </dsp:sp>
    <dsp:sp modelId="{8D64F63A-3B41-4A58-9890-A59DF82B4511}">
      <dsp:nvSpPr>
        <dsp:cNvPr id="0" name=""/>
        <dsp:cNvSpPr/>
      </dsp:nvSpPr>
      <dsp:spPr>
        <a:xfrm>
          <a:off x="3030012" y="4487217"/>
          <a:ext cx="4370248" cy="594363"/>
        </a:xfrm>
        <a:prstGeom prst="roundRect">
          <a:avLst>
            <a:gd name="adj" fmla="val 10000"/>
          </a:avLst>
        </a:prstGeom>
        <a:solidFill>
          <a:srgbClr val="FA54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n-lt"/>
              <a:cs typeface="Calibri" panose="020F0502020204030204" pitchFamily="34" charset="0"/>
            </a:rPr>
            <a:t>Two-way implications of activity-demand and supply side in Time and Space</a:t>
          </a:r>
        </a:p>
      </dsp:txBody>
      <dsp:txXfrm>
        <a:off x="3047420" y="4504625"/>
        <a:ext cx="4335432" cy="559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>
              <a:latin typeface="Montserrat" panose="00000500000000000000" pitchFamily="2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12493-3EF0-F140-9DE3-73B6E60D87D3}" type="datetimeFigureOut">
              <a:rPr lang="fr-FR" smtClean="0">
                <a:latin typeface="Montserrat" panose="00000500000000000000" pitchFamily="2" charset="0"/>
              </a:rPr>
              <a:t>03/06/2019</a:t>
            </a:fld>
            <a:endParaRPr lang="fr-FR">
              <a:latin typeface="Montserrat" panose="00000500000000000000" pitchFamily="2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>
              <a:latin typeface="Montserrat" panose="00000500000000000000" pitchFamily="2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393B7-D41B-414F-B16D-BEE219EAF2BF}" type="slidenum">
              <a:rPr lang="fr-FR" smtClean="0">
                <a:latin typeface="Montserrat" panose="00000500000000000000" pitchFamily="2" charset="0"/>
              </a:rPr>
              <a:t>‹#›</a:t>
            </a:fld>
            <a:endParaRPr lang="fr-FR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95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6EABAEEB-E490-AF48-B0D1-7B00A0A50865}" type="datetimeFigureOut">
              <a:rPr lang="en-CA" smtClean="0"/>
              <a:pPr/>
              <a:t>2019-06-03</a:t>
            </a:fld>
            <a:endParaRPr lang="en-CA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>
              <a:latin typeface="Montserrat" panose="00000500000000000000" pitchFamily="2" charset="0"/>
            </a:endParaRPr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523C7FC6-2EB7-DC4F-9390-156888BAA8A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999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Highest</a:t>
            </a:r>
            <a:r>
              <a:rPr lang="en-CA" baseline="0" dirty="0">
                <a:latin typeface="Montserrat" panose="00000500000000000000" pitchFamily="2" charset="0"/>
              </a:rPr>
              <a:t> proportion of eating out trips observed during lunch-time irrespective of size of the establishments. 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10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145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11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02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12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59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13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843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For the New York Metro-Region,</a:t>
            </a:r>
            <a:r>
              <a:rPr lang="en-CA" baseline="0" dirty="0">
                <a:latin typeface="Montserrat" panose="00000500000000000000" pitchFamily="2" charset="0"/>
              </a:rPr>
              <a:t> irrespective of size majority of the trips are taken within 0-5 mile distance. Comparison wise we do see a pattern of longer trips correlating to larger establishments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14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03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Looking</a:t>
            </a:r>
            <a:r>
              <a:rPr lang="en-CA" baseline="0" dirty="0">
                <a:latin typeface="Montserrat" panose="00000500000000000000" pitchFamily="2" charset="0"/>
              </a:rPr>
              <a:t> at the TOD distribution we se a higher portion of recreation trips undertaken during the PM period. 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15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9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Similar to the MAG Survey</a:t>
            </a:r>
            <a:r>
              <a:rPr lang="en-CA" baseline="0" dirty="0">
                <a:latin typeface="Montserrat" panose="00000500000000000000" pitchFamily="2" charset="0"/>
              </a:rPr>
              <a:t> findings majority </a:t>
            </a:r>
            <a:r>
              <a:rPr lang="en-CA" baseline="0" dirty="0" err="1">
                <a:latin typeface="Montserrat" panose="00000500000000000000" pitchFamily="2" charset="0"/>
              </a:rPr>
              <a:t>fo</a:t>
            </a:r>
            <a:r>
              <a:rPr lang="en-CA" baseline="0" dirty="0">
                <a:latin typeface="Montserrat" panose="00000500000000000000" pitchFamily="2" charset="0"/>
              </a:rPr>
              <a:t> the Trips irrespective of establishment size is SOV. Considering the geography, Non-motorized trips Small and Medium sized are also observed 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16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92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17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52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Setting</a:t>
            </a:r>
            <a:r>
              <a:rPr lang="en-CA" baseline="0" dirty="0">
                <a:latin typeface="Montserrat" panose="00000500000000000000" pitchFamily="2" charset="0"/>
              </a:rPr>
              <a:t> a </a:t>
            </a:r>
            <a:r>
              <a:rPr lang="en-CA" baseline="0" dirty="0" err="1">
                <a:latin typeface="Montserrat" panose="00000500000000000000" pitchFamily="2" charset="0"/>
              </a:rPr>
              <a:t>spatio</a:t>
            </a:r>
            <a:r>
              <a:rPr lang="en-CA" baseline="0" dirty="0">
                <a:latin typeface="Montserrat" panose="00000500000000000000" pitchFamily="2" charset="0"/>
              </a:rPr>
              <a:t>-temporal equilibrium for both work and non-work related activities where </a:t>
            </a:r>
          </a:p>
          <a:p>
            <a:r>
              <a:rPr lang="en-CA" baseline="0" dirty="0">
                <a:latin typeface="Montserrat" panose="00000500000000000000" pitchFamily="2" charset="0"/>
              </a:rPr>
              <a:t>Store Opening and Closing Hours have an impact on TOD and Destination Choice for Non-work related activities (.generating demand) or TOD choice of workers by occupation industry and location (generating labor supply)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18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48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19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2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1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3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34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4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8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5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21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Healthcare facilities</a:t>
            </a:r>
            <a:r>
              <a:rPr lang="en-CA" baseline="0" dirty="0">
                <a:latin typeface="Montserrat" panose="00000500000000000000" pitchFamily="2" charset="0"/>
              </a:rPr>
              <a:t> – preference is given to facilities at shorter distances for small clinical visits, longer distances to larger institutions with more facilities. Similarly for Retail: larger big box stores often tend to be located further away requiring longer distances to be travelled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6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96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Preference</a:t>
            </a:r>
            <a:r>
              <a:rPr lang="en-CA" baseline="0" dirty="0">
                <a:latin typeface="Montserrat" panose="00000500000000000000" pitchFamily="2" charset="0"/>
              </a:rPr>
              <a:t> is given to taking up social activities closer rather than further away from primary locations irrespective of size. – Similar trends observed in eating out.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7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1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These findings</a:t>
            </a:r>
            <a:r>
              <a:rPr lang="en-CA" baseline="0" dirty="0">
                <a:latin typeface="Montserrat" panose="00000500000000000000" pitchFamily="2" charset="0"/>
              </a:rPr>
              <a:t> for eating-out trips were observed to be slightly counter intuitive (here we see a distinct increase in Walk Trips to larger dining establishments. The could be a possible correlation between Establishments and Density and could be explored further.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8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87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Montserrat" panose="00000500000000000000" pitchFamily="2" charset="0"/>
              </a:rPr>
              <a:t>We see that in case</a:t>
            </a:r>
            <a:r>
              <a:rPr lang="en-CA" baseline="0" dirty="0">
                <a:latin typeface="Montserrat" panose="00000500000000000000" pitchFamily="2" charset="0"/>
              </a:rPr>
              <a:t> of all trip purposes majority of the trips are Single Occupant trips – could be a result of coinciding time commitments. Fore shorter distances (Which require less time commitment), multiple occupants can be </a:t>
            </a:r>
            <a:r>
              <a:rPr lang="en-CA" baseline="0" dirty="0" err="1">
                <a:latin typeface="Montserrat" panose="00000500000000000000" pitchFamily="2" charset="0"/>
              </a:rPr>
              <a:t>accomodated</a:t>
            </a:r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9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: Hero Red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anchor="t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82035"/>
            <a:ext cx="5832475" cy="1889251"/>
          </a:xfrm>
        </p:spPr>
        <p:txBody>
          <a:bodyPr anchor="b">
            <a:normAutofit/>
          </a:bodyPr>
          <a:lstStyle>
            <a:lvl1pPr algn="l">
              <a:defRPr sz="2800" baseline="0"/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i="1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087" y="2250830"/>
            <a:ext cx="5127644" cy="24386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ection: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dirty="0"/>
              <a:t>Insert section 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190662" y="0"/>
            <a:ext cx="9001338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Project: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10488612" cy="6876364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2208214" y="620713"/>
            <a:ext cx="9251949" cy="115252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dirty="0"/>
              <a:t>Insert project title here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Project: 1 Photo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6805612" cy="6903695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8580438" y="620713"/>
            <a:ext cx="3384550" cy="1152526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6" hasCustomPrompt="1"/>
          </p:nvPr>
        </p:nvSpPr>
        <p:spPr>
          <a:xfrm>
            <a:off x="8580438" y="1844675"/>
            <a:ext cx="3384549" cy="4358875"/>
          </a:xfrm>
        </p:spPr>
        <p:txBody>
          <a:bodyPr anchor="b"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CA" dirty="0"/>
              <a:t>Insert project description here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roject: 2 Photo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6794219" y="225425"/>
            <a:ext cx="5170769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1930400" y="3281137"/>
            <a:ext cx="4597400" cy="754748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6" hasCustomPrompt="1"/>
          </p:nvPr>
        </p:nvSpPr>
        <p:spPr>
          <a:xfrm>
            <a:off x="1930400" y="4257675"/>
            <a:ext cx="4597400" cy="1945876"/>
          </a:xfrm>
        </p:spPr>
        <p:txBody>
          <a:bodyPr anchor="b"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CA" dirty="0"/>
              <a:t>Insert project description here</a:t>
            </a:r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7" hasCustomPrompt="1"/>
          </p:nvPr>
        </p:nvSpPr>
        <p:spPr>
          <a:xfrm>
            <a:off x="1703389" y="225425"/>
            <a:ext cx="5090830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quarter" idx="18" hasCustomPrompt="1"/>
          </p:nvPr>
        </p:nvSpPr>
        <p:spPr>
          <a:xfrm>
            <a:off x="7104063" y="4257675"/>
            <a:ext cx="4860925" cy="1945876"/>
          </a:xfrm>
        </p:spPr>
        <p:txBody>
          <a:bodyPr anchor="b"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CA" dirty="0"/>
              <a:t>Insert project description here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794219" y="3254188"/>
            <a:ext cx="0" cy="2949363"/>
          </a:xfrm>
          <a:prstGeom prst="line">
            <a:avLst/>
          </a:prstGeom>
          <a:ln>
            <a:solidFill>
              <a:srgbClr val="FF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9" hasCustomPrompt="1"/>
          </p:nvPr>
        </p:nvSpPr>
        <p:spPr>
          <a:xfrm>
            <a:off x="7104063" y="3281363"/>
            <a:ext cx="4860925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FF4337"/>
                </a:solidFill>
                <a:effectLst/>
                <a:uLnTx/>
                <a:uFillTx/>
                <a:latin typeface="Montserrat SemiBold" charset="0"/>
                <a:ea typeface="Montserrat SemiBold" charset="0"/>
                <a:cs typeface="Montserrat SemiBold" charset="0"/>
              </a:rPr>
              <a:t>Insert project title here</a:t>
            </a:r>
            <a:b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FF4337"/>
                </a:solidFill>
                <a:effectLst/>
                <a:uLnTx/>
                <a:uFillTx/>
                <a:latin typeface="Montserrat SemiBold" charset="0"/>
                <a:ea typeface="Montserrat SemiBold" charset="0"/>
                <a:cs typeface="Montserrat SemiBold" charset="0"/>
              </a:rPr>
            </a:br>
            <a:endParaRPr lang="en-CA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Content 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63984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3" y="1844675"/>
            <a:ext cx="9251950" cy="4356100"/>
          </a:xfrm>
        </p:spPr>
        <p:txBody>
          <a:bodyPr/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Content 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63984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2208214" y="620713"/>
            <a:ext cx="9251949" cy="1152526"/>
          </a:xfrm>
        </p:spPr>
        <p:txBody>
          <a:bodyPr/>
          <a:lstStyle/>
          <a:p>
            <a:r>
              <a:rPr lang="en-CA" dirty="0"/>
              <a:t>Insert slide title here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3" y="1844675"/>
            <a:ext cx="4319587" cy="4356100"/>
          </a:xfrm>
        </p:spPr>
        <p:txBody>
          <a:bodyPr/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7104064" y="1844675"/>
            <a:ext cx="4356100" cy="4356100"/>
          </a:xfrm>
        </p:spPr>
        <p:txBody>
          <a:bodyPr/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cxnSp>
        <p:nvCxnSpPr>
          <p:cNvPr id="4" name="Connecteur droit 3"/>
          <p:cNvCxnSpPr>
            <a:stCxn id="13" idx="2"/>
          </p:cNvCxnSpPr>
          <p:nvPr userDrawn="1"/>
        </p:nvCxnSpPr>
        <p:spPr>
          <a:xfrm flipH="1">
            <a:off x="6790765" y="1773239"/>
            <a:ext cx="43424" cy="4427536"/>
          </a:xfrm>
          <a:prstGeom prst="line">
            <a:avLst/>
          </a:prstGeom>
          <a:ln>
            <a:solidFill>
              <a:srgbClr val="FF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: Hero White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anchor="t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68589"/>
            <a:ext cx="5832475" cy="1902698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95" y="2241550"/>
            <a:ext cx="5173385" cy="24603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: Hero Red logo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7104063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0" y="1047583"/>
            <a:ext cx="3270722" cy="584320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104063" y="0"/>
            <a:ext cx="5087938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689475"/>
            <a:ext cx="5832475" cy="1381811"/>
          </a:xfrm>
        </p:spPr>
        <p:txBody>
          <a:bodyPr anchor="b">
            <a:normAutofit/>
          </a:bodyPr>
          <a:lstStyle>
            <a:lvl1pPr algn="l">
              <a:defRPr sz="2800" baseline="0"/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i="1" baseline="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087" y="2250830"/>
            <a:ext cx="5127644" cy="24386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: Red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7339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rmAutofit/>
          </a:bodyPr>
          <a:lstStyle>
            <a:lvl1pPr algn="ctr">
              <a:defRPr sz="54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tle: Red Text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1706148" y="1052513"/>
            <a:ext cx="3267962" cy="58382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22206"/>
          </a:xfrm>
        </p:spPr>
        <p:txBody>
          <a:bodyPr anchor="ctr">
            <a:normAutofit/>
          </a:bodyPr>
          <a:lstStyle>
            <a:lvl1pPr algn="ctr">
              <a:defRPr sz="54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: White Text +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solidFill>
            <a:srgbClr val="FF4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4337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rm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</a:t>
            </a:r>
            <a:br>
              <a:rPr lang="en-CA" dirty="0"/>
            </a:br>
            <a:r>
              <a:rPr lang="en-CA" dirty="0"/>
              <a:t>here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itle: White Text + Im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rm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ection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5832475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Insert section title here</a:t>
            </a:r>
          </a:p>
        </p:txBody>
      </p:sp>
      <p:sp>
        <p:nvSpPr>
          <p:cNvPr id="14" name="Espace réservé pour une image  5"/>
          <p:cNvSpPr>
            <a:spLocks noGrp="1"/>
          </p:cNvSpPr>
          <p:nvPr>
            <p:ph type="pic" sz="quarter" idx="14" hasCustomPrompt="1"/>
          </p:nvPr>
        </p:nvSpPr>
        <p:spPr>
          <a:xfrm>
            <a:off x="9010651" y="0"/>
            <a:ext cx="3181349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413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ection: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9012237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/>
          <a:p>
            <a:r>
              <a:rPr lang="en-CA" dirty="0"/>
              <a:t>Insert section title here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03388" y="2231048"/>
            <a:ext cx="9756775" cy="396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27014" y="3465513"/>
            <a:ext cx="1404936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52326D77-2960-1A4A-B5CA-B95B3484A0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227014" y="225425"/>
            <a:ext cx="1326016" cy="7556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2019 Transportation Planning Applications Conference</a:t>
            </a:r>
            <a:endParaRPr lang="en-CA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23" y="6202800"/>
            <a:ext cx="900111" cy="429024"/>
          </a:xfrm>
          <a:prstGeom prst="rect">
            <a:avLst/>
          </a:prstGeom>
        </p:spPr>
      </p:pic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1703388" y="620713"/>
            <a:ext cx="9756775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196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58" r:id="rId5"/>
    <p:sldLayoutId id="2147483666" r:id="rId6"/>
    <p:sldLayoutId id="2147483661" r:id="rId7"/>
    <p:sldLayoutId id="2147483649" r:id="rId8"/>
    <p:sldLayoutId id="2147483664" r:id="rId9"/>
    <p:sldLayoutId id="2147483662" r:id="rId10"/>
    <p:sldLayoutId id="2147483663" r:id="rId11"/>
    <p:sldLayoutId id="2147483665" r:id="rId12"/>
    <p:sldLayoutId id="2147483668" r:id="rId13"/>
    <p:sldLayoutId id="2147483650" r:id="rId14"/>
    <p:sldLayoutId id="2147483660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FF4337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403225" indent="-403225" algn="l" defTabSz="914400" rtl="0" eaLnBrk="1" latinLnBrk="0" hangingPunct="1">
        <a:lnSpc>
          <a:spcPct val="90000"/>
        </a:lnSpc>
        <a:spcBef>
          <a:spcPts val="1000"/>
        </a:spcBef>
        <a:buFont typeface=".HelveticaNeueDeskInterface-Regular" charset="0"/>
        <a:buChar char="—"/>
        <a:tabLst/>
        <a:defRPr sz="240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tabLst/>
        <a:defRPr sz="2000" b="0" i="1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defRPr sz="1600" b="0" i="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defRPr sz="1600" b="0" i="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defRPr sz="1600" b="0" i="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pos="7537">
          <p15:clr>
            <a:srgbClr val="F26B43"/>
          </p15:clr>
        </p15:guide>
        <p15:guide id="3" pos="3863">
          <p15:clr>
            <a:srgbClr val="F26B43"/>
          </p15:clr>
        </p15:guide>
        <p15:guide id="4" pos="3817">
          <p15:clr>
            <a:srgbClr val="F26B43"/>
          </p15:clr>
        </p15:guide>
        <p15:guide id="5" pos="415">
          <p15:clr>
            <a:srgbClr val="F26B43"/>
          </p15:clr>
        </p15:guide>
        <p15:guide id="6" pos="710">
          <p15:clr>
            <a:srgbClr val="F26B43"/>
          </p15:clr>
        </p15:guide>
        <p15:guide id="7" pos="756">
          <p15:clr>
            <a:srgbClr val="F26B43"/>
          </p15:clr>
        </p15:guide>
        <p15:guide id="8" pos="461">
          <p15:clr>
            <a:srgbClr val="F26B43"/>
          </p15:clr>
        </p15:guide>
        <p15:guide id="9" pos="1028">
          <p15:clr>
            <a:srgbClr val="F26B43"/>
          </p15:clr>
        </p15:guide>
        <p15:guide id="10" pos="1073">
          <p15:clr>
            <a:srgbClr val="F26B43"/>
          </p15:clr>
        </p15:guide>
        <p15:guide id="11" pos="1345">
          <p15:clr>
            <a:srgbClr val="F26B43"/>
          </p15:clr>
        </p15:guide>
        <p15:guide id="12" pos="1391">
          <p15:clr>
            <a:srgbClr val="F26B43"/>
          </p15:clr>
        </p15:guide>
        <p15:guide id="13" pos="1640">
          <p15:clr>
            <a:srgbClr val="F26B43"/>
          </p15:clr>
        </p15:guide>
        <p15:guide id="14" pos="1685">
          <p15:clr>
            <a:srgbClr val="F26B43"/>
          </p15:clr>
        </p15:guide>
        <p15:guide id="15" pos="1958">
          <p15:clr>
            <a:srgbClr val="F26B43"/>
          </p15:clr>
        </p15:guide>
        <p15:guide id="16" pos="2003">
          <p15:clr>
            <a:srgbClr val="F26B43"/>
          </p15:clr>
        </p15:guide>
        <p15:guide id="17" pos="2275">
          <p15:clr>
            <a:srgbClr val="F26B43"/>
          </p15:clr>
        </p15:guide>
        <p15:guide id="18" pos="2320">
          <p15:clr>
            <a:srgbClr val="F26B43"/>
          </p15:clr>
        </p15:guide>
        <p15:guide id="19" pos="2570">
          <p15:clr>
            <a:srgbClr val="F26B43"/>
          </p15:clr>
        </p15:guide>
        <p15:guide id="20" pos="2615">
          <p15:clr>
            <a:srgbClr val="F26B43"/>
          </p15:clr>
        </p15:guide>
        <p15:guide id="21" pos="2865">
          <p15:clr>
            <a:srgbClr val="F26B43"/>
          </p15:clr>
        </p15:guide>
        <p15:guide id="22" pos="2933">
          <p15:clr>
            <a:srgbClr val="F26B43"/>
          </p15:clr>
        </p15:guide>
        <p15:guide id="23" pos="3205">
          <p15:clr>
            <a:srgbClr val="F26B43"/>
          </p15:clr>
        </p15:guide>
        <p15:guide id="24" pos="3250">
          <p15:clr>
            <a:srgbClr val="F26B43"/>
          </p15:clr>
        </p15:guide>
        <p15:guide id="25" pos="3500">
          <p15:clr>
            <a:srgbClr val="F26B43"/>
          </p15:clr>
        </p15:guide>
        <p15:guide id="26" pos="3545">
          <p15:clr>
            <a:srgbClr val="F26B43"/>
          </p15:clr>
        </p15:guide>
        <p15:guide id="27" pos="4112">
          <p15:clr>
            <a:srgbClr val="F26B43"/>
          </p15:clr>
        </p15:guide>
        <p15:guide id="28" pos="4158">
          <p15:clr>
            <a:srgbClr val="F26B43"/>
          </p15:clr>
        </p15:guide>
        <p15:guide id="29" pos="4430">
          <p15:clr>
            <a:srgbClr val="F26B43"/>
          </p15:clr>
        </p15:guide>
        <p15:guide id="30" pos="4475">
          <p15:clr>
            <a:srgbClr val="F26B43"/>
          </p15:clr>
        </p15:guide>
        <p15:guide id="31" pos="4747">
          <p15:clr>
            <a:srgbClr val="F26B43"/>
          </p15:clr>
        </p15:guide>
        <p15:guide id="32" pos="4793">
          <p15:clr>
            <a:srgbClr val="F26B43"/>
          </p15:clr>
        </p15:guide>
        <p15:guide id="33" pos="5042">
          <p15:clr>
            <a:srgbClr val="F26B43"/>
          </p15:clr>
        </p15:guide>
        <p15:guide id="34" pos="5087">
          <p15:clr>
            <a:srgbClr val="F26B43"/>
          </p15:clr>
        </p15:guide>
        <p15:guide id="35" pos="5360">
          <p15:clr>
            <a:srgbClr val="F26B43"/>
          </p15:clr>
        </p15:guide>
        <p15:guide id="36" pos="5677">
          <p15:clr>
            <a:srgbClr val="F26B43"/>
          </p15:clr>
        </p15:guide>
        <p15:guide id="37" pos="5722">
          <p15:clr>
            <a:srgbClr val="F26B43"/>
          </p15:clr>
        </p15:guide>
        <p15:guide id="38" pos="5405">
          <p15:clr>
            <a:srgbClr val="F26B43"/>
          </p15:clr>
        </p15:guide>
        <p15:guide id="39" pos="5972">
          <p15:clr>
            <a:srgbClr val="F26B43"/>
          </p15:clr>
        </p15:guide>
        <p15:guide id="40" pos="6017">
          <p15:clr>
            <a:srgbClr val="F26B43"/>
          </p15:clr>
        </p15:guide>
        <p15:guide id="41" pos="6289">
          <p15:clr>
            <a:srgbClr val="F26B43"/>
          </p15:clr>
        </p15:guide>
        <p15:guide id="42" pos="6335">
          <p15:clr>
            <a:srgbClr val="F26B43"/>
          </p15:clr>
        </p15:guide>
        <p15:guide id="43" pos="6607">
          <p15:clr>
            <a:srgbClr val="F26B43"/>
          </p15:clr>
        </p15:guide>
        <p15:guide id="44" pos="6652">
          <p15:clr>
            <a:srgbClr val="F26B43"/>
          </p15:clr>
        </p15:guide>
        <p15:guide id="45" pos="6902">
          <p15:clr>
            <a:srgbClr val="F26B43"/>
          </p15:clr>
        </p15:guide>
        <p15:guide id="46" pos="6947">
          <p15:clr>
            <a:srgbClr val="F26B43"/>
          </p15:clr>
        </p15:guide>
        <p15:guide id="47" pos="7219">
          <p15:clr>
            <a:srgbClr val="F26B43"/>
          </p15:clr>
        </p15:guide>
        <p15:guide id="48" pos="7265">
          <p15:clr>
            <a:srgbClr val="F26B43"/>
          </p15:clr>
        </p15:guide>
        <p15:guide id="49" orient="horz" pos="142">
          <p15:clr>
            <a:srgbClr val="F26B43"/>
          </p15:clr>
        </p15:guide>
        <p15:guide id="50" orient="horz" pos="346">
          <p15:clr>
            <a:srgbClr val="F26B43"/>
          </p15:clr>
        </p15:guide>
        <p15:guide id="51" orient="horz" pos="391">
          <p15:clr>
            <a:srgbClr val="F26B43"/>
          </p15:clr>
        </p15:guide>
        <p15:guide id="52" orient="horz" pos="618">
          <p15:clr>
            <a:srgbClr val="F26B43"/>
          </p15:clr>
        </p15:guide>
        <p15:guide id="53" orient="horz" pos="663">
          <p15:clr>
            <a:srgbClr val="F26B43"/>
          </p15:clr>
        </p15:guide>
        <p15:guide id="54" orient="horz" pos="867">
          <p15:clr>
            <a:srgbClr val="F26B43"/>
          </p15:clr>
        </p15:guide>
        <p15:guide id="55" orient="horz" pos="913">
          <p15:clr>
            <a:srgbClr val="F26B43"/>
          </p15:clr>
        </p15:guide>
        <p15:guide id="56" orient="horz" pos="1117">
          <p15:clr>
            <a:srgbClr val="F26B43"/>
          </p15:clr>
        </p15:guide>
        <p15:guide id="57" orient="horz" pos="1162">
          <p15:clr>
            <a:srgbClr val="F26B43"/>
          </p15:clr>
        </p15:guide>
        <p15:guide id="58" orient="horz" pos="1366">
          <p15:clr>
            <a:srgbClr val="F26B43"/>
          </p15:clr>
        </p15:guide>
        <p15:guide id="59" orient="horz" pos="1412">
          <p15:clr>
            <a:srgbClr val="F26B43"/>
          </p15:clr>
        </p15:guide>
        <p15:guide id="60" orient="horz" pos="1616">
          <p15:clr>
            <a:srgbClr val="F26B43"/>
          </p15:clr>
        </p15:guide>
        <p15:guide id="61" orient="horz" pos="1684">
          <p15:clr>
            <a:srgbClr val="F26B43"/>
          </p15:clr>
        </p15:guide>
        <p15:guide id="62" orient="horz" pos="1888">
          <p15:clr>
            <a:srgbClr val="F26B43"/>
          </p15:clr>
        </p15:guide>
        <p15:guide id="63" orient="horz" pos="1933">
          <p15:clr>
            <a:srgbClr val="F26B43"/>
          </p15:clr>
        </p15:guide>
        <p15:guide id="64" orient="horz" pos="2137">
          <p15:clr>
            <a:srgbClr val="F26B43"/>
          </p15:clr>
        </p15:guide>
        <p15:guide id="65" orient="horz" pos="2183">
          <p15:clr>
            <a:srgbClr val="F26B43"/>
          </p15:clr>
        </p15:guide>
        <p15:guide id="66" orient="horz" pos="2387">
          <p15:clr>
            <a:srgbClr val="F26B43"/>
          </p15:clr>
        </p15:guide>
        <p15:guide id="67" orient="horz" pos="2432">
          <p15:clr>
            <a:srgbClr val="F26B43"/>
          </p15:clr>
        </p15:guide>
        <p15:guide id="68" orient="horz" pos="2636">
          <p15:clr>
            <a:srgbClr val="F26B43"/>
          </p15:clr>
        </p15:guide>
        <p15:guide id="69" orient="horz" pos="2682">
          <p15:clr>
            <a:srgbClr val="F26B43"/>
          </p15:clr>
        </p15:guide>
        <p15:guide id="70" orient="horz" pos="2908">
          <p15:clr>
            <a:srgbClr val="F26B43"/>
          </p15:clr>
        </p15:guide>
        <p15:guide id="71" orient="horz" pos="2954">
          <p15:clr>
            <a:srgbClr val="F26B43"/>
          </p15:clr>
        </p15:guide>
        <p15:guide id="72" orient="horz" pos="3158">
          <p15:clr>
            <a:srgbClr val="F26B43"/>
          </p15:clr>
        </p15:guide>
        <p15:guide id="73" orient="horz" pos="3203">
          <p15:clr>
            <a:srgbClr val="F26B43"/>
          </p15:clr>
        </p15:guide>
        <p15:guide id="74" orient="horz" pos="3407">
          <p15:clr>
            <a:srgbClr val="F26B43"/>
          </p15:clr>
        </p15:guide>
        <p15:guide id="75" orient="horz" pos="3453">
          <p15:clr>
            <a:srgbClr val="F26B43"/>
          </p15:clr>
        </p15:guide>
        <p15:guide id="76" orient="horz" pos="3657">
          <p15:clr>
            <a:srgbClr val="F26B43"/>
          </p15:clr>
        </p15:guide>
        <p15:guide id="77" orient="horz" pos="3702">
          <p15:clr>
            <a:srgbClr val="F26B43"/>
          </p15:clr>
        </p15:guide>
        <p15:guide id="78" orient="horz" pos="3906">
          <p15:clr>
            <a:srgbClr val="F26B43"/>
          </p15:clr>
        </p15:guide>
        <p15:guide id="79" orient="horz" pos="3952">
          <p15:clr>
            <a:srgbClr val="F26B43"/>
          </p15:clr>
        </p15:guide>
        <p15:guide id="80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5" Type="http://schemas.openxmlformats.org/officeDocument/2006/relationships/chart" Target="../charts/char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5" Type="http://schemas.openxmlformats.org/officeDocument/2006/relationships/chart" Target="../charts/char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9.png"/><Relationship Id="rId5" Type="http://schemas.openxmlformats.org/officeDocument/2006/relationships/diagramData" Target="../diagrams/data3.xml"/><Relationship Id="rId10" Type="http://schemas.openxmlformats.org/officeDocument/2006/relationships/image" Target="../media/image8.emf"/><Relationship Id="rId4" Type="http://schemas.microsoft.com/office/2007/relationships/hdphoto" Target="../media/hdphoto2.wdp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8.emf"/><Relationship Id="rId10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emf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space réservé pour une image  2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5233" t="7266" r="27385" b="19613"/>
          <a:stretch/>
        </p:blipFill>
        <p:spPr>
          <a:xfrm>
            <a:off x="7104063" y="1"/>
            <a:ext cx="5091322" cy="6071285"/>
          </a:xfrm>
        </p:spPr>
      </p:pic>
      <p:pic>
        <p:nvPicPr>
          <p:cNvPr id="27" name="Espace réservé pour une image  2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661" t="9725" r="623" b="19503"/>
          <a:stretch/>
        </p:blipFill>
        <p:spPr>
          <a:xfrm>
            <a:off x="-1" y="-47189"/>
            <a:ext cx="7104064" cy="6077379"/>
          </a:xfr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2023878"/>
            <a:ext cx="6354147" cy="1889251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Improving travel models on the Activity-Supply side through Establishment Surveys</a:t>
            </a: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-3386" y="5513516"/>
            <a:ext cx="7104062" cy="557770"/>
          </a:xfrm>
        </p:spPr>
        <p:txBody>
          <a:bodyPr>
            <a:normAutofit/>
          </a:bodyPr>
          <a:lstStyle/>
          <a:p>
            <a:r>
              <a:rPr lang="en-CA" sz="1200" dirty="0"/>
              <a:t>Gayathri Shivaraman, Gaurav Vyas, Peter Vovsha, Vladimir Livshits, Shuyao Hong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-6093"/>
            <a:ext cx="3032425" cy="5949194"/>
          </a:xfrm>
          <a:prstGeom prst="rect">
            <a:avLst/>
          </a:prstGeom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645" y="6230187"/>
            <a:ext cx="1001693" cy="172589"/>
          </a:xfrm>
          <a:prstGeom prst="rect">
            <a:avLst/>
          </a:prstGeom>
        </p:spPr>
      </p:pic>
      <p:pic>
        <p:nvPicPr>
          <p:cNvPr id="10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2408" y="6116316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0201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408" y="1053561"/>
            <a:ext cx="8701743" cy="564943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b="0" dirty="0">
                <a:latin typeface="Calibri" panose="020F0502020204030204" pitchFamily="34" charset="0"/>
                <a:cs typeface="Calibri" panose="020F0502020204030204" pitchFamily="34" charset="0"/>
              </a:rPr>
              <a:t>Trip Distribution by Purpose of Travel: by Arrival Time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11" name="Arrow: Right 10"/>
          <p:cNvSpPr/>
          <p:nvPr/>
        </p:nvSpPr>
        <p:spPr>
          <a:xfrm>
            <a:off x="3176419" y="1805520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/>
          <p:cNvSpPr/>
          <p:nvPr/>
        </p:nvSpPr>
        <p:spPr>
          <a:xfrm flipH="1">
            <a:off x="6607465" y="1896960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2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110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  <a:t>Insights into travel behavior and impacts of establishment type and size 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 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997" y="225425"/>
            <a:ext cx="1404938" cy="755650"/>
          </a:xfrm>
        </p:spPr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69306" y="1773239"/>
            <a:ext cx="9756776" cy="2308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600" b="1" i="0" baseline="0">
                <a:solidFill>
                  <a:srgbClr val="FF4337"/>
                </a:solidFill>
                <a:latin typeface="Calibri" panose="020F0502020204030204" pitchFamily="34" charset="0"/>
                <a:ea typeface="Montserrat SemiBold" charset="0"/>
                <a:cs typeface="Calibri" panose="020F0502020204030204" pitchFamily="34" charset="0"/>
              </a:defRPr>
            </a:lvl1pPr>
          </a:lstStyle>
          <a:p>
            <a:r>
              <a:rPr lang="en-CA" dirty="0"/>
              <a:t>Comparison between MAG HTS 2008, HTS 2017 and Establishment Survey</a:t>
            </a:r>
            <a:br>
              <a:rPr lang="en-CA" dirty="0"/>
            </a:br>
            <a:endParaRPr lang="en-US" b="0" dirty="0"/>
          </a:p>
        </p:txBody>
      </p:sp>
      <p:sp>
        <p:nvSpPr>
          <p:cNvPr id="9" name="Sous-titre 4"/>
          <p:cNvSpPr txBox="1">
            <a:spLocks/>
          </p:cNvSpPr>
          <p:nvPr/>
        </p:nvSpPr>
        <p:spPr>
          <a:xfrm>
            <a:off x="3045041" y="6418262"/>
            <a:ext cx="9146959" cy="439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.HelveticaNeueDeskInterface-Regular" charset="0"/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2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69692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089" y="1098960"/>
            <a:ext cx="10447912" cy="5064164"/>
          </a:xfrm>
          <a:prstGeom prst="rect">
            <a:avLst/>
          </a:prstGeom>
        </p:spPr>
      </p:pic>
      <p:sp>
        <p:nvSpPr>
          <p:cNvPr id="8" name="Arrow: Right 7"/>
          <p:cNvSpPr/>
          <p:nvPr/>
        </p:nvSpPr>
        <p:spPr>
          <a:xfrm>
            <a:off x="1820545" y="1832222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b="0" dirty="0">
                <a:latin typeface="Calibri" panose="020F0502020204030204" pitchFamily="34" charset="0"/>
                <a:cs typeface="Calibri" panose="020F0502020204030204" pitchFamily="34" charset="0"/>
              </a:rPr>
              <a:t>Trip Length Distribution: Comparing HTS vs. ES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pic>
        <p:nvPicPr>
          <p:cNvPr id="11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3874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  <a:t>Insights into travel behavior and impacts of establishment type and size 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 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997" y="225425"/>
            <a:ext cx="1404938" cy="755650"/>
          </a:xfrm>
        </p:spPr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69306" y="1773239"/>
            <a:ext cx="9756776" cy="2308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600" b="1" i="0" baseline="0">
                <a:solidFill>
                  <a:srgbClr val="FF4337"/>
                </a:solidFill>
                <a:latin typeface="Calibri" panose="020F0502020204030204" pitchFamily="34" charset="0"/>
                <a:ea typeface="Montserrat SemiBold" charset="0"/>
                <a:cs typeface="Calibri" panose="020F0502020204030204" pitchFamily="34" charset="0"/>
              </a:defRPr>
            </a:lvl1pPr>
          </a:lstStyle>
          <a:p>
            <a:r>
              <a:rPr lang="en-CA" sz="2800" dirty="0">
                <a:latin typeface="+mj-lt"/>
              </a:rPr>
              <a:t>Findings from the NYMTC Establishment Survey</a:t>
            </a:r>
            <a:br>
              <a:rPr lang="en-CA" sz="2800" dirty="0">
                <a:latin typeface="+mj-lt"/>
              </a:rPr>
            </a:br>
            <a:r>
              <a:rPr lang="en-US" sz="2800" b="0" dirty="0">
                <a:latin typeface="+mj-lt"/>
              </a:rPr>
              <a:t>Insights into travel behavior and impacts of establishment type and size </a:t>
            </a:r>
          </a:p>
          <a:p>
            <a:r>
              <a:rPr lang="en-US" sz="2100" b="0" dirty="0">
                <a:latin typeface="+mj-lt"/>
              </a:rPr>
              <a:t>(Establishment sample size: 219)</a:t>
            </a:r>
          </a:p>
        </p:txBody>
      </p:sp>
      <p:sp>
        <p:nvSpPr>
          <p:cNvPr id="9" name="Sous-titre 4"/>
          <p:cNvSpPr txBox="1">
            <a:spLocks/>
          </p:cNvSpPr>
          <p:nvPr/>
        </p:nvSpPr>
        <p:spPr>
          <a:xfrm>
            <a:off x="3045041" y="6418262"/>
            <a:ext cx="9146959" cy="439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.HelveticaNeueDeskInterface-Regular" charset="0"/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2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962592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the NYMTC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Observed Trip Length Distribution by Establishment Size &amp; Urban Area Type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688445094"/>
              </p:ext>
            </p:extLst>
          </p:nvPr>
        </p:nvGraphicFramePr>
        <p:xfrm>
          <a:off x="1986989" y="1173192"/>
          <a:ext cx="9921410" cy="5132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2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328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the NYMTC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Observed TOD Distribution by Industry Type &amp; Area Type (CBD)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631592148"/>
              </p:ext>
            </p:extLst>
          </p:nvPr>
        </p:nvGraphicFramePr>
        <p:xfrm>
          <a:off x="1749107" y="1147313"/>
          <a:ext cx="10198478" cy="548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2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0681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418264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the NYMTC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Observed Trip Mode Distribution by Establishment Size &amp; Area Type</a:t>
            </a: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952107596"/>
              </p:ext>
            </p:extLst>
          </p:nvPr>
        </p:nvGraphicFramePr>
        <p:xfrm>
          <a:off x="1749107" y="1138687"/>
          <a:ext cx="10120840" cy="510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2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442325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  <a:t>Insights into travel behavior and impacts of establishment type and size 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 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997" y="225425"/>
            <a:ext cx="1404938" cy="755650"/>
          </a:xfrm>
        </p:spPr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69306" y="1773239"/>
            <a:ext cx="9756776" cy="2308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600" b="1" i="0" baseline="0">
                <a:solidFill>
                  <a:srgbClr val="FF4337"/>
                </a:solidFill>
                <a:latin typeface="Calibri" panose="020F0502020204030204" pitchFamily="34" charset="0"/>
                <a:ea typeface="Montserrat SemiBold" charset="0"/>
                <a:cs typeface="Calibri" panose="020F0502020204030204" pitchFamily="34" charset="0"/>
              </a:defRPr>
            </a:lvl1pPr>
          </a:lstStyle>
          <a:p>
            <a:r>
              <a:rPr lang="en-US" sz="2900" dirty="0">
                <a:latin typeface="+mj-lt"/>
              </a:rPr>
              <a:t>Incorporation of activity-supply side in travel demand models</a:t>
            </a:r>
            <a:endParaRPr lang="en-CA" sz="2900" dirty="0">
              <a:latin typeface="+mj-lt"/>
            </a:endParaRPr>
          </a:p>
          <a:p>
            <a:r>
              <a:rPr lang="en-CA" sz="2800" b="0" dirty="0">
                <a:latin typeface="+mj-lt"/>
              </a:rPr>
              <a:t>Potential avenues of Implementation</a:t>
            </a:r>
            <a:endParaRPr lang="en-US" sz="2800" b="0" dirty="0">
              <a:latin typeface="+mj-lt"/>
            </a:endParaRPr>
          </a:p>
        </p:txBody>
      </p:sp>
      <p:sp>
        <p:nvSpPr>
          <p:cNvPr id="9" name="Sous-titre 4"/>
          <p:cNvSpPr txBox="1">
            <a:spLocks/>
          </p:cNvSpPr>
          <p:nvPr/>
        </p:nvSpPr>
        <p:spPr>
          <a:xfrm>
            <a:off x="3045041" y="6418262"/>
            <a:ext cx="9146959" cy="439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.HelveticaNeueDeskInterface-Regular" charset="0"/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2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98350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dirty="0">
                <a:latin typeface="+mj-lt"/>
                <a:cs typeface="Calibri" panose="020F0502020204030204" pitchFamily="34" charset="0"/>
              </a:rPr>
              <a:t>Potential Model Improvements focused on activity-supply side</a:t>
            </a:r>
            <a:br>
              <a:rPr lang="en-US" b="0" dirty="0">
                <a:latin typeface="+mj-lt"/>
                <a:cs typeface="Calibri" panose="020F0502020204030204" pitchFamily="34" charset="0"/>
              </a:rPr>
            </a:br>
            <a:br>
              <a:rPr lang="en-CA" dirty="0">
                <a:latin typeface="+mj-lt"/>
              </a:rPr>
            </a:br>
            <a:endParaRPr lang="en-CA" dirty="0">
              <a:latin typeface="+mj-lt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59689836"/>
              </p:ext>
            </p:extLst>
          </p:nvPr>
        </p:nvGraphicFramePr>
        <p:xfrm>
          <a:off x="2138761" y="801688"/>
          <a:ext cx="10488612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9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117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Thank you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CA" sz="4800" dirty="0"/>
              <a:t>wsp.com</a:t>
            </a:r>
          </a:p>
          <a:p>
            <a:r>
              <a:rPr lang="en-CA" sz="4800" dirty="0"/>
              <a:t>inrosoftware.com</a:t>
            </a:r>
          </a:p>
          <a:p>
            <a:r>
              <a:rPr lang="en-CA" sz="4800" dirty="0"/>
              <a:t>azmag.gov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36944" y="0"/>
            <a:ext cx="10279652" cy="619283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74911"/>
            <a:ext cx="9251949" cy="11525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sz="2400" dirty="0">
                <a:latin typeface="+mj-lt"/>
                <a:cs typeface="Calibri" panose="020F0502020204030204" pitchFamily="34" charset="0"/>
              </a:rPr>
              <a:t>Significance of Activity-Supply Side</a:t>
            </a:r>
            <a:br>
              <a:rPr lang="en-CA" sz="2400" dirty="0">
                <a:latin typeface="+mj-lt"/>
                <a:cs typeface="Calibri" panose="020F0502020204030204" pitchFamily="34" charset="0"/>
              </a:rPr>
            </a:br>
            <a:r>
              <a:rPr lang="en-CA" sz="2400" b="0" dirty="0">
                <a:latin typeface="+mj-lt"/>
                <a:cs typeface="Calibri" panose="020F0502020204030204" pitchFamily="34" charset="0"/>
              </a:rPr>
              <a:t>Existing</a:t>
            </a:r>
            <a:r>
              <a:rPr lang="en-CA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en-CA" sz="2400" b="0" dirty="0">
                <a:latin typeface="+mj-lt"/>
                <a:cs typeface="Calibri" panose="020F0502020204030204" pitchFamily="34" charset="0"/>
              </a:rPr>
              <a:t>Practices</a:t>
            </a:r>
            <a:br>
              <a:rPr lang="en-CA" sz="2400" dirty="0">
                <a:latin typeface="+mj-lt"/>
              </a:rPr>
            </a:br>
            <a:endParaRPr lang="en-CA" sz="2400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69306" y="1427437"/>
            <a:ext cx="97567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Activity Demand-Side determinants in Activity Based Models: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Person and Household Variables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Aggregate Density and Accessibility Measures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Activity Supply-Side determinants (attraction variables):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Zonal employment variables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Similar to 4-step model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9" name="Sous-titre 4"/>
          <p:cNvSpPr txBox="1">
            <a:spLocks/>
          </p:cNvSpPr>
          <p:nvPr/>
        </p:nvSpPr>
        <p:spPr>
          <a:xfrm>
            <a:off x="3045041" y="6418262"/>
            <a:ext cx="9146959" cy="4397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.HelveticaNeueDeskInterface-Regular" charset="0"/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6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8296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36944" y="0"/>
            <a:ext cx="10488612" cy="619283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4"/>
            <a:ext cx="9251949" cy="16810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CA" sz="2400" dirty="0">
                <a:latin typeface="+mj-lt"/>
                <a:cs typeface="Calibri" panose="020F0502020204030204" pitchFamily="34" charset="0"/>
              </a:rPr>
              <a:t>Significance of Activity-Supply Side</a:t>
            </a:r>
            <a:br>
              <a:rPr lang="en-CA" sz="2400" dirty="0">
                <a:latin typeface="+mj-lt"/>
                <a:cs typeface="Calibri" panose="020F0502020204030204" pitchFamily="34" charset="0"/>
              </a:rPr>
            </a:br>
            <a:r>
              <a:rPr lang="en-CA" sz="2400" b="0" dirty="0">
                <a:latin typeface="+mj-lt"/>
                <a:cs typeface="Calibri" panose="020F0502020204030204" pitchFamily="34" charset="0"/>
              </a:rPr>
              <a:t>Potential systematic differences in travel demand due to activity supply-side determinants</a:t>
            </a:r>
            <a:br>
              <a:rPr lang="en-CA" sz="2400" dirty="0">
                <a:latin typeface="+mj-lt"/>
              </a:rPr>
            </a:br>
            <a:endParaRPr lang="en-CA" sz="2400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69306" y="1859499"/>
            <a:ext cx="97567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Large shopping malls vs. smaller shops (Attraction rate by size and type of establishment 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Small Cinemas vs. Carnegie Hall (Uniqueness of activity supply)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Night life in the CBD vs. suburbs (Time-of-day by business hours)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Calibri" panose="020F0502020204030204" pitchFamily="34" charset="0"/>
              </a:rPr>
              <a:t>Match Household income and job wages (Workplace location choice)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9" name="Sous-titre 4"/>
          <p:cNvSpPr txBox="1">
            <a:spLocks/>
          </p:cNvSpPr>
          <p:nvPr/>
        </p:nvSpPr>
        <p:spPr>
          <a:xfrm>
            <a:off x="3045041" y="6418262"/>
            <a:ext cx="9146959" cy="4397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.HelveticaNeueDeskInterface-Regular" charset="0"/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6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4990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sz="2400" dirty="0">
                <a:latin typeface="+mj-lt"/>
              </a:rPr>
              <a:t>Assessing Activity Demand-Side and Activity Supply-Side</a:t>
            </a:r>
            <a:br>
              <a:rPr lang="en-CA" sz="2400" dirty="0">
                <a:latin typeface="+mj-lt"/>
              </a:rPr>
            </a:br>
            <a:r>
              <a:rPr lang="en-CA" sz="2400" b="0" dirty="0">
                <a:latin typeface="+mj-lt"/>
              </a:rPr>
              <a:t>Household Travel Surveys v. Establishment Surveys</a:t>
            </a:r>
            <a:endParaRPr lang="en-CA" sz="2400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sp>
        <p:nvSpPr>
          <p:cNvPr id="9" name="Sous-titre 4"/>
          <p:cNvSpPr txBox="1">
            <a:spLocks/>
          </p:cNvSpPr>
          <p:nvPr/>
        </p:nvSpPr>
        <p:spPr>
          <a:xfrm>
            <a:off x="3045041" y="6418262"/>
            <a:ext cx="9146959" cy="439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.HelveticaNeueDeskInterface-Regular" charset="0"/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2993664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228739"/>
              </p:ext>
            </p:extLst>
          </p:nvPr>
        </p:nvGraphicFramePr>
        <p:xfrm>
          <a:off x="2270600" y="864987"/>
          <a:ext cx="88493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5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5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  <a:t>Insights into travel behavior and impacts of establishment type and size 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 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997" y="225425"/>
            <a:ext cx="1404938" cy="755650"/>
          </a:xfrm>
        </p:spPr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69306" y="1773239"/>
            <a:ext cx="9756776" cy="2308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600" b="1" i="0" baseline="0">
                <a:solidFill>
                  <a:srgbClr val="FF4337"/>
                </a:solidFill>
                <a:latin typeface="Calibri" panose="020F0502020204030204" pitchFamily="34" charset="0"/>
                <a:ea typeface="Montserrat SemiBold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CA" sz="2800" dirty="0">
                <a:latin typeface="+mj-lt"/>
              </a:rPr>
              <a:t>Findings from MAG 2017 Establishment Survey</a:t>
            </a:r>
            <a:br>
              <a:rPr lang="en-CA" sz="2800" dirty="0">
                <a:latin typeface="+mj-lt"/>
              </a:rPr>
            </a:br>
            <a:r>
              <a:rPr lang="en-US" sz="2800" b="0" dirty="0">
                <a:latin typeface="+mj-lt"/>
              </a:rPr>
              <a:t>Insights into travel behavior and impacts of establishment type and size </a:t>
            </a:r>
          </a:p>
          <a:p>
            <a:pPr>
              <a:lnSpc>
                <a:spcPct val="150000"/>
              </a:lnSpc>
            </a:pPr>
            <a:r>
              <a:rPr lang="en-US" sz="2100" b="0" i="1" dirty="0">
                <a:latin typeface="+mj-lt"/>
              </a:rPr>
              <a:t>(Establishment sample size: 423)</a:t>
            </a:r>
            <a:endParaRPr lang="en-US" sz="1800" b="0" i="1" dirty="0">
              <a:latin typeface="+mj-lt"/>
            </a:endParaRPr>
          </a:p>
        </p:txBody>
      </p:sp>
      <p:sp>
        <p:nvSpPr>
          <p:cNvPr id="9" name="Sous-titre 4"/>
          <p:cNvSpPr txBox="1">
            <a:spLocks/>
          </p:cNvSpPr>
          <p:nvPr/>
        </p:nvSpPr>
        <p:spPr>
          <a:xfrm>
            <a:off x="3045041" y="6418262"/>
            <a:ext cx="9146959" cy="439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.HelveticaNeueDeskInterface-Regular" charset="0"/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6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6623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  <a:solidFill>
            <a:schemeClr val="bg1">
              <a:alpha val="40000"/>
            </a:schemeClr>
          </a:solidFill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b="0" dirty="0">
                <a:latin typeface="Calibri" panose="020F0502020204030204" pitchFamily="34" charset="0"/>
                <a:cs typeface="Calibri" panose="020F0502020204030204" pitchFamily="34" charset="0"/>
              </a:rPr>
              <a:t>Tour Length Distribution by Establishment Size: by Industry Type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562" y="1128020"/>
            <a:ext cx="8643435" cy="5611030"/>
          </a:xfrm>
          <a:prstGeom prst="rect">
            <a:avLst/>
          </a:prstGeom>
        </p:spPr>
      </p:pic>
      <p:sp>
        <p:nvSpPr>
          <p:cNvPr id="11" name="Arrow: Right 10"/>
          <p:cNvSpPr/>
          <p:nvPr/>
        </p:nvSpPr>
        <p:spPr>
          <a:xfrm flipH="1">
            <a:off x="10913574" y="4175637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/>
          <p:cNvSpPr/>
          <p:nvPr/>
        </p:nvSpPr>
        <p:spPr>
          <a:xfrm>
            <a:off x="3016488" y="1880264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15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579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542" y="1111281"/>
            <a:ext cx="8597475" cy="5581745"/>
          </a:xfrm>
          <a:prstGeom prst="rect">
            <a:avLst/>
          </a:prstGeom>
        </p:spPr>
      </p:pic>
      <p:sp>
        <p:nvSpPr>
          <p:cNvPr id="9" name="Arrow: Right 8"/>
          <p:cNvSpPr/>
          <p:nvPr/>
        </p:nvSpPr>
        <p:spPr>
          <a:xfrm>
            <a:off x="2954916" y="1922122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 flipH="1">
            <a:off x="6003102" y="1786421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b="0" dirty="0">
                <a:latin typeface="Calibri" panose="020F0502020204030204" pitchFamily="34" charset="0"/>
                <a:cs typeface="Calibri" panose="020F0502020204030204" pitchFamily="34" charset="0"/>
              </a:rPr>
              <a:t>Tour Length Distribution by Purpose of Travel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7523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921" y="1077644"/>
            <a:ext cx="8632717" cy="560462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b="0" dirty="0">
                <a:latin typeface="Calibri" panose="020F0502020204030204" pitchFamily="34" charset="0"/>
                <a:cs typeface="Calibri" panose="020F0502020204030204" pitchFamily="34" charset="0"/>
              </a:rPr>
              <a:t>Trip Distribution by Purpose of Travel: by Mode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11" name="Arrow: Right 10"/>
          <p:cNvSpPr/>
          <p:nvPr/>
        </p:nvSpPr>
        <p:spPr>
          <a:xfrm>
            <a:off x="7485328" y="2856533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  <p:pic>
        <p:nvPicPr>
          <p:cNvPr id="9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880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1060" b="26813"/>
          <a:stretch/>
        </p:blipFill>
        <p:spPr>
          <a:xfrm>
            <a:off x="1703388" y="0"/>
            <a:ext cx="10488612" cy="6192838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2019 Transportation Planning Applications Conference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780" y="1057612"/>
            <a:ext cx="8637000" cy="560740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69306" y="225425"/>
            <a:ext cx="9251949" cy="11525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CA" sz="3600" dirty="0">
                <a:latin typeface="Calibri" panose="020F0502020204030204" pitchFamily="34" charset="0"/>
                <a:cs typeface="Calibri" panose="020F0502020204030204" pitchFamily="34" charset="0"/>
              </a:rPr>
              <a:t>Findings from MAG Establishment Survey: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b="0" dirty="0">
                <a:latin typeface="Calibri" panose="020F0502020204030204" pitchFamily="34" charset="0"/>
                <a:cs typeface="Calibri" panose="020F0502020204030204" pitchFamily="34" charset="0"/>
              </a:rPr>
              <a:t>Trip Distribution by Purpose of Travel: by Car Occupancy</a:t>
            </a:r>
            <a:br>
              <a:rPr lang="en-US" sz="27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dirty="0">
                <a:latin typeface="Montserrat" panose="00000500000000000000" pitchFamily="2" charset="0"/>
              </a:rPr>
            </a:br>
            <a:endParaRPr lang="en-CA" dirty="0">
              <a:latin typeface="Gentium Basic" panose="02000503060000020004" pitchFamily="2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4294967295"/>
          </p:nvPr>
        </p:nvSpPr>
        <p:spPr>
          <a:xfrm>
            <a:off x="4154750" y="6418264"/>
            <a:ext cx="8037251" cy="435868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travel models on the activity-supply side through Establishment Surveys</a:t>
            </a:r>
            <a:endParaRPr lang="en-CA" sz="1200" i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rrow: Right 8"/>
          <p:cNvSpPr/>
          <p:nvPr/>
        </p:nvSpPr>
        <p:spPr>
          <a:xfrm flipH="1">
            <a:off x="6294291" y="2328697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flipH="1">
            <a:off x="6205143" y="4940817"/>
            <a:ext cx="426128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03388" y="0"/>
            <a:ext cx="45719" cy="6192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" descr="mag-logo-vert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2408" y="6230185"/>
            <a:ext cx="604270" cy="4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645" y="6344056"/>
            <a:ext cx="1001693" cy="1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5196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WSP Corporate">
      <a:dk1>
        <a:sysClr val="windowText" lastClr="000000"/>
      </a:dk1>
      <a:lt1>
        <a:srgbClr val="FFFFFF"/>
      </a:lt1>
      <a:dk2>
        <a:srgbClr val="F9423A"/>
      </a:dk2>
      <a:lt2>
        <a:srgbClr val="FFFFFF"/>
      </a:lt2>
      <a:accent1>
        <a:srgbClr val="F9423A"/>
      </a:accent1>
      <a:accent2>
        <a:srgbClr val="D8E6F0"/>
      </a:accent2>
      <a:accent3>
        <a:srgbClr val="1E252B"/>
      </a:accent3>
      <a:accent4>
        <a:srgbClr val="333E48"/>
      </a:accent4>
      <a:accent5>
        <a:srgbClr val="D9D9D6"/>
      </a:accent5>
      <a:accent6>
        <a:srgbClr val="EFECEA"/>
      </a:accent6>
      <a:hlink>
        <a:srgbClr val="0046AD"/>
      </a:hlink>
      <a:folHlink>
        <a:srgbClr val="0098DB"/>
      </a:folHlink>
    </a:clrScheme>
    <a:fontScheme name="Personnalisé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P Presentation - HD Light.potm" id="{2C334889-7AF7-4C1A-B81D-3D0D99B2F100}" vid="{8B8F4C6A-3C47-4575-83EC-CCF4BD651943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C4EC06882FD74BB8A4889891ABF69F" ma:contentTypeVersion="0" ma:contentTypeDescription="Create a new document." ma:contentTypeScope="" ma:versionID="8fb925bdc91a76e408ffd01f0b9893d2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2EE0D15-0C5A-4704-AFC6-EED1C09DB9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42B9AE-6C39-457D-A7E8-652A8DCF940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06BA26B-6B6C-4E80-9F9B-8E54C4412B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13451</TotalTime>
  <Words>966</Words>
  <Application>Microsoft Office PowerPoint</Application>
  <PresentationFormat>Widescreen</PresentationFormat>
  <Paragraphs>139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Gentium Basic</vt:lpstr>
      <vt:lpstr>Arial</vt:lpstr>
      <vt:lpstr>.HelveticaNeueDeskInterface-Regular</vt:lpstr>
      <vt:lpstr>Montserrat</vt:lpstr>
      <vt:lpstr>Wingdings</vt:lpstr>
      <vt:lpstr>Calibri</vt:lpstr>
      <vt:lpstr>Montserrat SemiBold</vt:lpstr>
      <vt:lpstr>Thème Office</vt:lpstr>
      <vt:lpstr>Improving travel models on the Activity-Supply side through Establishment Surveys </vt:lpstr>
      <vt:lpstr>Significance of Activity-Supply Side Existing Practices </vt:lpstr>
      <vt:lpstr>Significance of Activity-Supply Side Potential systematic differences in travel demand due to activity supply-side determinants </vt:lpstr>
      <vt:lpstr>Assessing Activity Demand-Side and Activity Supply-Side Household Travel Surveys v. Establishment Surveys</vt:lpstr>
      <vt:lpstr>Findings from MAG Establishment Survey Insights into travel behavior and impacts of establishment type and size   </vt:lpstr>
      <vt:lpstr>Findings from MAG Establishment Survey: Tour Length Distribution by Establishment Size: by Industry Type  </vt:lpstr>
      <vt:lpstr>Findings from MAG Establishment Survey: Tour Length Distribution by Purpose of Travel  </vt:lpstr>
      <vt:lpstr>Findings from MAG Establishment Survey: Trip Distribution by Purpose of Travel: by Mode  </vt:lpstr>
      <vt:lpstr>Findings from MAG Establishment Survey: Trip Distribution by Purpose of Travel: by Car Occupancy  </vt:lpstr>
      <vt:lpstr>Findings from MAG Establishment Survey: Trip Distribution by Purpose of Travel: by Arrival Time  </vt:lpstr>
      <vt:lpstr>Findings from MAG Establishment Survey Insights into travel behavior and impacts of establishment type and size   </vt:lpstr>
      <vt:lpstr>Findings from MAG Establishment Survey: Trip Length Distribution: Comparing HTS vs. ES  </vt:lpstr>
      <vt:lpstr>Findings from MAG Establishment Survey Insights into travel behavior and impacts of establishment type and size   </vt:lpstr>
      <vt:lpstr>Findings from the NYMTC Establishment Survey: Observed Trip Length Distribution by Establishment Size &amp; Urban Area Type  </vt:lpstr>
      <vt:lpstr>Findings from the NYMTC Establishment Survey: Observed TOD Distribution by Industry Type &amp; Area Type (CBD)  </vt:lpstr>
      <vt:lpstr>Findings from the NYMTC Establishment Survey: Observed Trip Mode Distribution by Establishment Size &amp; Area Type </vt:lpstr>
      <vt:lpstr>Findings from MAG Establishment Survey Insights into travel behavior and impacts of establishment type and size   </vt:lpstr>
      <vt:lpstr>Potential Model Improvements focused on activity-supply side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Shivaraman, Gayathri</cp:lastModifiedBy>
  <cp:revision>204</cp:revision>
  <dcterms:created xsi:type="dcterms:W3CDTF">2017-03-24T13:23:52Z</dcterms:created>
  <dcterms:modified xsi:type="dcterms:W3CDTF">2019-06-04T04:18:32Z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0x01010041C4EC06882FD74BB8A4889891ABF69F</vt:lpwstr>
  </property>
</Properties>
</file>