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4" r:id="rId3"/>
    <p:sldId id="257" r:id="rId4"/>
    <p:sldId id="259" r:id="rId5"/>
    <p:sldId id="260" r:id="rId6"/>
    <p:sldId id="261" r:id="rId7"/>
    <p:sldId id="258" r:id="rId8"/>
    <p:sldId id="262" r:id="rId9"/>
    <p:sldId id="263" r:id="rId10"/>
    <p:sldId id="267" r:id="rId11"/>
    <p:sldId id="265" r:id="rId12"/>
    <p:sldId id="266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5151"/>
    <a:srgbClr val="1055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6"/>
    <p:restoredTop sz="94694"/>
  </p:normalViewPr>
  <p:slideViewPr>
    <p:cSldViewPr snapToGrid="0" snapToObjects="1">
      <p:cViewPr varScale="1">
        <p:scale>
          <a:sx n="171" d="100"/>
          <a:sy n="171" d="100"/>
        </p:scale>
        <p:origin x="68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977AB1-F15D-314A-9F5B-67C18C9CE64C}"/>
              </a:ext>
            </a:extLst>
          </p:cNvPr>
          <p:cNvSpPr/>
          <p:nvPr userDrawn="1"/>
        </p:nvSpPr>
        <p:spPr>
          <a:xfrm>
            <a:off x="7427626" y="4489554"/>
            <a:ext cx="1484026" cy="653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E60DA1-4821-1A42-9A6C-153D3F685A61}"/>
              </a:ext>
            </a:extLst>
          </p:cNvPr>
          <p:cNvSpPr/>
          <p:nvPr userDrawn="1"/>
        </p:nvSpPr>
        <p:spPr>
          <a:xfrm>
            <a:off x="7427626" y="4489554"/>
            <a:ext cx="1484026" cy="653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6/13/19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33A36AC-63AC-A64D-BBE1-569A7B147A43}"/>
              </a:ext>
            </a:extLst>
          </p:cNvPr>
          <p:cNvSpPr/>
          <p:nvPr userDrawn="1"/>
        </p:nvSpPr>
        <p:spPr>
          <a:xfrm>
            <a:off x="7427626" y="4489554"/>
            <a:ext cx="1484026" cy="653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6/13/19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DC66BAD-AEE8-E849-AFC9-8C084B01EF4C}"/>
              </a:ext>
            </a:extLst>
          </p:cNvPr>
          <p:cNvSpPr/>
          <p:nvPr userDrawn="1"/>
        </p:nvSpPr>
        <p:spPr>
          <a:xfrm>
            <a:off x="7427626" y="4489554"/>
            <a:ext cx="1484026" cy="653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6/13/19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3F81FE-5A73-DE40-9462-FC228EF4DE42}"/>
              </a:ext>
            </a:extLst>
          </p:cNvPr>
          <p:cNvSpPr/>
          <p:nvPr userDrawn="1"/>
        </p:nvSpPr>
        <p:spPr>
          <a:xfrm>
            <a:off x="7427626" y="4489554"/>
            <a:ext cx="1484026" cy="6539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7EAE3-EAEE-764E-AAD1-7A1592AB86FA}" type="datetimeFigureOut">
              <a:rPr lang="en-US" smtClean="0"/>
              <a:t>6/13/19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2487"/>
            <a:ext cx="8229600" cy="747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7EAE3-EAEE-764E-AAD1-7A1592AB86FA}" type="datetimeFigureOut">
              <a:rPr lang="en-US" smtClean="0"/>
              <a:t>6/13/19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72C8B-EB62-D54A-AB52-C5107C622D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ctr" defTabSz="342892" rtl="0" eaLnBrk="1" latinLnBrk="0" hangingPunct="1">
        <a:spcBef>
          <a:spcPct val="0"/>
        </a:spcBef>
        <a:buNone/>
        <a:defRPr sz="27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57168" indent="-257168" algn="l" defTabSz="34289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Arial"/>
          <a:ea typeface="+mn-ea"/>
          <a:cs typeface="Arial"/>
        </a:defRPr>
      </a:lvl1pPr>
      <a:lvl2pPr marL="557199" indent="-214308" algn="l" defTabSz="342892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857228" indent="-171446" algn="l" defTabSz="342892" rtl="0" eaLnBrk="1" latinLnBrk="0" hangingPunct="1">
        <a:spcBef>
          <a:spcPct val="20000"/>
        </a:spcBef>
        <a:buFont typeface="Arial"/>
        <a:buChar char="•"/>
        <a:defRPr sz="1575" kern="1200">
          <a:solidFill>
            <a:schemeClr val="tx1"/>
          </a:solidFill>
          <a:latin typeface="Arial"/>
          <a:ea typeface="+mn-ea"/>
          <a:cs typeface="Arial"/>
        </a:defRPr>
      </a:lvl3pPr>
      <a:lvl4pPr marL="1200120" indent="-171446" algn="l" defTabSz="342892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Arial"/>
          <a:ea typeface="+mn-ea"/>
          <a:cs typeface="Arial"/>
        </a:defRPr>
      </a:lvl4pPr>
      <a:lvl5pPr marL="1543012" indent="-171446" algn="l" defTabSz="342892" rtl="0" eaLnBrk="1" latinLnBrk="0" hangingPunct="1">
        <a:spcBef>
          <a:spcPct val="20000"/>
        </a:spcBef>
        <a:buFont typeface="Arial"/>
        <a:buChar char="»"/>
        <a:defRPr sz="1350" kern="1200">
          <a:solidFill>
            <a:schemeClr val="tx1"/>
          </a:solidFill>
          <a:latin typeface="Arial"/>
          <a:ea typeface="+mn-ea"/>
          <a:cs typeface="Arial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tudio.com/products/shiny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3784"/>
            <a:ext cx="7772400" cy="15671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05594"/>
                </a:solidFill>
              </a:rPr>
              <a:t>Shiny Transit Tools</a:t>
            </a:r>
            <a:br>
              <a:rPr lang="en-US" dirty="0">
                <a:solidFill>
                  <a:srgbClr val="105594"/>
                </a:solidFill>
              </a:rPr>
            </a:br>
            <a:br>
              <a:rPr lang="en-US" sz="1600" dirty="0">
                <a:solidFill>
                  <a:srgbClr val="105594"/>
                </a:solidFill>
              </a:rPr>
            </a:br>
            <a:r>
              <a:rPr lang="en-US" sz="2000" dirty="0" err="1">
                <a:solidFill>
                  <a:srgbClr val="105594"/>
                </a:solidFill>
              </a:rPr>
              <a:t>TRBAppCon</a:t>
            </a:r>
            <a:br>
              <a:rPr lang="en-US" sz="1600" dirty="0">
                <a:solidFill>
                  <a:srgbClr val="105594"/>
                </a:solidFill>
              </a:rPr>
            </a:br>
            <a:r>
              <a:rPr lang="en-US" sz="1800" dirty="0">
                <a:solidFill>
                  <a:srgbClr val="105594"/>
                </a:solidFill>
              </a:rPr>
              <a:t>3 June 2019</a:t>
            </a:r>
            <a:endParaRPr lang="en-US" dirty="0">
              <a:solidFill>
                <a:srgbClr val="10559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4968" y="2692608"/>
            <a:ext cx="4906109" cy="2343722"/>
          </a:xfrm>
        </p:spPr>
        <p:txBody>
          <a:bodyPr>
            <a:normAutofit/>
          </a:bodyPr>
          <a:lstStyle/>
          <a:p>
            <a:r>
              <a:rPr lang="en-US" b="1" dirty="0"/>
              <a:t>Eric Lind, Joey Reid</a:t>
            </a:r>
          </a:p>
          <a:p>
            <a:r>
              <a:rPr lang="en-US" dirty="0"/>
              <a:t>Metro Transit</a:t>
            </a:r>
          </a:p>
          <a:p>
            <a:r>
              <a:rPr lang="en-US" b="1" dirty="0"/>
              <a:t>Jessica Shen</a:t>
            </a:r>
          </a:p>
          <a:p>
            <a:r>
              <a:rPr lang="en-US" dirty="0"/>
              <a:t>WMATA</a:t>
            </a:r>
          </a:p>
          <a:p>
            <a:r>
              <a:rPr lang="en-US" b="1" dirty="0"/>
              <a:t>Jonathan Ehrlich, Joel </a:t>
            </a:r>
            <a:r>
              <a:rPr lang="en-US" b="1" dirty="0" err="1"/>
              <a:t>Huting</a:t>
            </a:r>
            <a:endParaRPr lang="en-US" b="1" dirty="0"/>
          </a:p>
          <a:p>
            <a:r>
              <a:rPr lang="en-US" dirty="0"/>
              <a:t>Metropolitan Council</a:t>
            </a:r>
          </a:p>
        </p:txBody>
      </p:sp>
      <p:pic>
        <p:nvPicPr>
          <p:cNvPr id="5" name="Picture 4" descr="New_logo_small.JPG">
            <a:extLst>
              <a:ext uri="{FF2B5EF4-FFF2-40B4-BE49-F238E27FC236}">
                <a16:creationId xmlns:a16="http://schemas.microsoft.com/office/drawing/2014/main" id="{4EC3F419-8DAE-DB40-AECC-AF288300A26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299" y="4352278"/>
            <a:ext cx="900235" cy="68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WMATA Metro Logo.svg">
            <a:extLst>
              <a:ext uri="{FF2B5EF4-FFF2-40B4-BE49-F238E27FC236}">
                <a16:creationId xmlns:a16="http://schemas.microsoft.com/office/drawing/2014/main" id="{B2DDC1C8-908E-1243-A136-63E63F91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5" y="4376909"/>
            <a:ext cx="514670" cy="6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0835-9856-FD4E-8F29-6B8D236B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Shiny Transit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A558-1C22-5243-83F5-87056A94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2277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Introduction &amp; Motivation	10:30 – 10:40</a:t>
            </a:r>
          </a:p>
          <a:p>
            <a:r>
              <a:rPr lang="en-US" sz="2800" dirty="0"/>
              <a:t>Shiny architecture				10:40 – 11:00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Examples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Travel behavior data			11:00 – 11:10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Ridership trends				11:10 – 11:30</a:t>
            </a:r>
          </a:p>
          <a:p>
            <a:pPr lvl="1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Bus speeds						11:30 – 11:55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Wrap-up								</a:t>
            </a:r>
          </a:p>
          <a:p>
            <a:pPr lvl="1"/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Challenges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4719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83784"/>
            <a:ext cx="7772400" cy="15671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05594"/>
                </a:solidFill>
              </a:rPr>
              <a:t>Shiny Basics</a:t>
            </a:r>
            <a:br>
              <a:rPr lang="en-US" sz="1600" dirty="0">
                <a:solidFill>
                  <a:srgbClr val="105594"/>
                </a:solidFill>
              </a:rPr>
            </a:br>
            <a:r>
              <a:rPr lang="en-US" sz="2000" dirty="0" err="1">
                <a:solidFill>
                  <a:srgbClr val="105594"/>
                </a:solidFill>
              </a:rPr>
              <a:t>TRBAppCon</a:t>
            </a:r>
            <a:br>
              <a:rPr lang="en-US" sz="1600" dirty="0">
                <a:solidFill>
                  <a:srgbClr val="105594"/>
                </a:solidFill>
              </a:rPr>
            </a:br>
            <a:r>
              <a:rPr lang="en-US" sz="1800" dirty="0">
                <a:solidFill>
                  <a:srgbClr val="105594"/>
                </a:solidFill>
              </a:rPr>
              <a:t>3 June 2019</a:t>
            </a:r>
            <a:endParaRPr lang="en-US" dirty="0">
              <a:solidFill>
                <a:srgbClr val="105594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4968" y="2692608"/>
            <a:ext cx="4906109" cy="2343722"/>
          </a:xfrm>
        </p:spPr>
        <p:txBody>
          <a:bodyPr>
            <a:normAutofit/>
          </a:bodyPr>
          <a:lstStyle/>
          <a:p>
            <a:r>
              <a:rPr lang="en-US" b="1" dirty="0"/>
              <a:t>Eric Lind, Joey Reid</a:t>
            </a:r>
          </a:p>
          <a:p>
            <a:r>
              <a:rPr lang="en-US" dirty="0"/>
              <a:t>Metro Transit</a:t>
            </a:r>
          </a:p>
        </p:txBody>
      </p:sp>
    </p:spTree>
    <p:extLst>
      <p:ext uri="{BB962C8B-B14F-4D97-AF65-F5344CB8AC3E}">
        <p14:creationId xmlns:p14="http://schemas.microsoft.com/office/powerpoint/2010/main" val="2101278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A73FF1-2715-FA4E-90A0-934BE7BCF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02" y="758452"/>
            <a:ext cx="3777906" cy="1895656"/>
          </a:xfrm>
          <a:prstGeom prst="rect">
            <a:avLst/>
          </a:prstGeom>
          <a:ln>
            <a:solidFill>
              <a:srgbClr val="515151"/>
            </a:solidFill>
          </a:ln>
        </p:spPr>
      </p:pic>
      <p:sp>
        <p:nvSpPr>
          <p:cNvPr id="16" name="Cube 15">
            <a:extLst>
              <a:ext uri="{FF2B5EF4-FFF2-40B4-BE49-F238E27FC236}">
                <a16:creationId xmlns:a16="http://schemas.microsoft.com/office/drawing/2014/main" id="{B1FB7BC3-4836-B941-B7E1-61BE29542677}"/>
              </a:ext>
            </a:extLst>
          </p:cNvPr>
          <p:cNvSpPr/>
          <p:nvPr/>
        </p:nvSpPr>
        <p:spPr>
          <a:xfrm>
            <a:off x="5814391" y="758453"/>
            <a:ext cx="2643809" cy="1895654"/>
          </a:xfrm>
          <a:prstGeom prst="cube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899515-B3DF-E847-B02F-2FDC773B1759}"/>
              </a:ext>
            </a:extLst>
          </p:cNvPr>
          <p:cNvSpPr txBox="1"/>
          <p:nvPr/>
        </p:nvSpPr>
        <p:spPr>
          <a:xfrm>
            <a:off x="239202" y="422013"/>
            <a:ext cx="150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 Interface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BB2502-B9CE-DD45-813E-EE75695C61DA}"/>
              </a:ext>
            </a:extLst>
          </p:cNvPr>
          <p:cNvSpPr txBox="1"/>
          <p:nvPr/>
        </p:nvSpPr>
        <p:spPr>
          <a:xfrm>
            <a:off x="7780624" y="446069"/>
            <a:ext cx="78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Server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FCDB00-0D2A-4243-8683-5F2CCB20D996}"/>
              </a:ext>
            </a:extLst>
          </p:cNvPr>
          <p:cNvSpPr txBox="1"/>
          <p:nvPr/>
        </p:nvSpPr>
        <p:spPr>
          <a:xfrm>
            <a:off x="5959608" y="1672835"/>
            <a:ext cx="190308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i="1" dirty="0"/>
              <a:t>output = f(input)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10016FE-661E-7841-BDDB-E3474F0D7220}"/>
              </a:ext>
            </a:extLst>
          </p:cNvPr>
          <p:cNvCxnSpPr/>
          <p:nvPr/>
        </p:nvCxnSpPr>
        <p:spPr>
          <a:xfrm>
            <a:off x="4017108" y="1262270"/>
            <a:ext cx="1797283" cy="0"/>
          </a:xfrm>
          <a:prstGeom prst="straightConnector1">
            <a:avLst/>
          </a:prstGeom>
          <a:ln w="50800">
            <a:solidFill>
              <a:srgbClr val="51515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AFDA65-6D5E-EC49-956D-D815D805D0B0}"/>
              </a:ext>
            </a:extLst>
          </p:cNvPr>
          <p:cNvCxnSpPr>
            <a:cxnSpLocks/>
          </p:cNvCxnSpPr>
          <p:nvPr/>
        </p:nvCxnSpPr>
        <p:spPr>
          <a:xfrm flipH="1">
            <a:off x="4017107" y="2160105"/>
            <a:ext cx="1797283" cy="0"/>
          </a:xfrm>
          <a:prstGeom prst="straightConnector1">
            <a:avLst/>
          </a:prstGeom>
          <a:ln w="50800">
            <a:solidFill>
              <a:srgbClr val="51515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9967504-9BF9-F747-A271-51F21AF4E70B}"/>
              </a:ext>
            </a:extLst>
          </p:cNvPr>
          <p:cNvSpPr txBox="1"/>
          <p:nvPr/>
        </p:nvSpPr>
        <p:spPr>
          <a:xfrm>
            <a:off x="4557084" y="825695"/>
            <a:ext cx="894521" cy="369332"/>
          </a:xfrm>
          <a:prstGeom prst="rect">
            <a:avLst/>
          </a:prstGeom>
          <a:noFill/>
          <a:ln>
            <a:solidFill>
              <a:srgbClr val="5151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input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645F8B-AB8F-6B4E-84A8-D07606DD4BBF}"/>
              </a:ext>
            </a:extLst>
          </p:cNvPr>
          <p:cNvSpPr txBox="1"/>
          <p:nvPr/>
        </p:nvSpPr>
        <p:spPr>
          <a:xfrm>
            <a:off x="4474421" y="2221468"/>
            <a:ext cx="1059845" cy="369332"/>
          </a:xfrm>
          <a:prstGeom prst="rect">
            <a:avLst/>
          </a:prstGeom>
          <a:noFill/>
          <a:ln>
            <a:solidFill>
              <a:srgbClr val="5151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Geneva" panose="020B0503030404040204" pitchFamily="34" charset="0"/>
                <a:ea typeface="Geneva" panose="020B0503030404040204" pitchFamily="34" charset="0"/>
              </a:rPr>
              <a:t>output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C86281-EF79-A740-85ED-2FE637F6C46A}"/>
              </a:ext>
            </a:extLst>
          </p:cNvPr>
          <p:cNvGrpSpPr/>
          <p:nvPr/>
        </p:nvGrpSpPr>
        <p:grpSpPr>
          <a:xfrm>
            <a:off x="486109" y="2654109"/>
            <a:ext cx="2405583" cy="2298699"/>
            <a:chOff x="486109" y="2654109"/>
            <a:chExt cx="2405583" cy="22986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06FFEB-A92B-1142-9D29-7069D0B10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109" y="3140765"/>
              <a:ext cx="1858506" cy="1812043"/>
            </a:xfrm>
            <a:prstGeom prst="rect">
              <a:avLst/>
            </a:prstGeom>
          </p:spPr>
        </p:pic>
        <p:cxnSp>
          <p:nvCxnSpPr>
            <p:cNvPr id="7" name="Elbow Connector 6">
              <a:extLst>
                <a:ext uri="{FF2B5EF4-FFF2-40B4-BE49-F238E27FC236}">
                  <a16:creationId xmlns:a16="http://schemas.microsoft.com/office/drawing/2014/main" id="{45519D1E-92C4-7548-AEF8-2C036347A161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2344615" y="2654109"/>
              <a:ext cx="547077" cy="1392678"/>
            </a:xfrm>
            <a:prstGeom prst="bentConnector2">
              <a:avLst/>
            </a:prstGeom>
            <a:ln w="50800">
              <a:solidFill>
                <a:srgbClr val="51515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D5235C-487C-0144-B3E6-5D988D95BBAC}"/>
                </a:ext>
              </a:extLst>
            </p:cNvPr>
            <p:cNvSpPr txBox="1"/>
            <p:nvPr/>
          </p:nvSpPr>
          <p:spPr>
            <a:xfrm>
              <a:off x="2294027" y="4583475"/>
              <a:ext cx="5421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ui.R</a:t>
              </a:r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1C456-2E67-EF47-8008-38D20A59D867}"/>
              </a:ext>
            </a:extLst>
          </p:cNvPr>
          <p:cNvGrpSpPr/>
          <p:nvPr/>
        </p:nvGrpSpPr>
        <p:grpSpPr>
          <a:xfrm>
            <a:off x="5762588" y="2654106"/>
            <a:ext cx="2787670" cy="2298701"/>
            <a:chOff x="5762588" y="2654106"/>
            <a:chExt cx="2787670" cy="2298701"/>
          </a:xfrm>
        </p:grpSpPr>
        <p:cxnSp>
          <p:nvCxnSpPr>
            <p:cNvPr id="9" name="Elbow Connector 8">
              <a:extLst>
                <a:ext uri="{FF2B5EF4-FFF2-40B4-BE49-F238E27FC236}">
                  <a16:creationId xmlns:a16="http://schemas.microsoft.com/office/drawing/2014/main" id="{5919AFE6-A38D-134A-9C9C-54AC9AB0BD3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44693" y="2654106"/>
              <a:ext cx="547077" cy="1317430"/>
            </a:xfrm>
            <a:prstGeom prst="bentConnector2">
              <a:avLst/>
            </a:prstGeom>
            <a:ln w="50800">
              <a:solidFill>
                <a:srgbClr val="515151"/>
              </a:solidFill>
              <a:prstDash val="dash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F809DA6-3CD8-344F-9C80-03E0E7ADF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91753" y="3140765"/>
              <a:ext cx="1858505" cy="1812042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C924D98-84A4-C948-B47D-0E5F3A683C3D}"/>
                </a:ext>
              </a:extLst>
            </p:cNvPr>
            <p:cNvSpPr txBox="1"/>
            <p:nvPr/>
          </p:nvSpPr>
          <p:spPr>
            <a:xfrm>
              <a:off x="5762588" y="4583475"/>
              <a:ext cx="9291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dirty="0" err="1"/>
                <a:t>server.R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3473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0835-9856-FD4E-8F29-6B8D236B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Shiny Transit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A558-1C22-5243-83F5-87056A94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22777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Introduction &amp; Motivation	10:30 – 10:40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Shiny architecture				10:40 – 11:00</a:t>
            </a:r>
          </a:p>
          <a:p>
            <a:r>
              <a:rPr lang="en-US" sz="2800" dirty="0"/>
              <a:t>Examples</a:t>
            </a:r>
          </a:p>
          <a:p>
            <a:pPr lvl="1"/>
            <a:r>
              <a:rPr lang="en-US" sz="2400" dirty="0"/>
              <a:t>Travel behavior data			11:00 – 11:10</a:t>
            </a:r>
          </a:p>
          <a:p>
            <a:pPr lvl="1"/>
            <a:r>
              <a:rPr lang="en-US" sz="2400" dirty="0"/>
              <a:t>Ridership trends				11:10 – 11:30</a:t>
            </a:r>
          </a:p>
          <a:p>
            <a:pPr lvl="1"/>
            <a:r>
              <a:rPr lang="en-US" sz="2400" dirty="0"/>
              <a:t>Bus speeds						11:30 – 11:55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Wrap-up								</a:t>
            </a:r>
          </a:p>
          <a:p>
            <a:pPr lvl="1"/>
            <a:r>
              <a:rPr lang="en-US" sz="2500" dirty="0">
                <a:solidFill>
                  <a:schemeClr val="bg1">
                    <a:lumMod val="50000"/>
                  </a:schemeClr>
                </a:solidFill>
              </a:rPr>
              <a:t>Challenges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691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B6E7-677A-3045-A366-210F5B11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0640-E5EC-6249-A41C-45BB1427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Demonstrate </a:t>
            </a:r>
            <a:r>
              <a:rPr lang="en-US" dirty="0"/>
              <a:t>utility of making data interactive</a:t>
            </a:r>
          </a:p>
          <a:p>
            <a:endParaRPr lang="en-US" i="1" dirty="0"/>
          </a:p>
          <a:p>
            <a:r>
              <a:rPr lang="en-US" i="1" dirty="0"/>
              <a:t>Describe</a:t>
            </a:r>
            <a:r>
              <a:rPr lang="en-US" dirty="0"/>
              <a:t> how one agency/MPO uses Shiny to do so</a:t>
            </a:r>
          </a:p>
          <a:p>
            <a:endParaRPr lang="en-US" i="1" dirty="0"/>
          </a:p>
          <a:p>
            <a:r>
              <a:rPr lang="en-US" i="1" dirty="0"/>
              <a:t>Share</a:t>
            </a:r>
            <a:r>
              <a:rPr lang="en-US" dirty="0"/>
              <a:t> the code so you can:</a:t>
            </a:r>
          </a:p>
          <a:p>
            <a:pPr lvl="1"/>
            <a:r>
              <a:rPr lang="en-US" dirty="0"/>
              <a:t>try it yourself</a:t>
            </a:r>
          </a:p>
          <a:p>
            <a:pPr lvl="1"/>
            <a:r>
              <a:rPr lang="en-US" dirty="0"/>
              <a:t>suggest improvements and changes</a:t>
            </a:r>
          </a:p>
          <a:p>
            <a:endParaRPr lang="en-US" i="1" dirty="0"/>
          </a:p>
          <a:p>
            <a:r>
              <a:rPr lang="en-US" i="1" dirty="0"/>
              <a:t>Continue conversation</a:t>
            </a:r>
            <a:r>
              <a:rPr lang="en-US" dirty="0"/>
              <a:t> about code sharing, data visualization, &amp;c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6582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60835-9856-FD4E-8F29-6B8D236B0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Shiny Transit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8A558-1C22-5243-83F5-87056A94B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2277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Introduction &amp; Motivation	10:30 – 10:40</a:t>
            </a:r>
          </a:p>
          <a:p>
            <a:r>
              <a:rPr lang="en-US" sz="2800" dirty="0"/>
              <a:t>Shiny architecture				10:40 – 11:00</a:t>
            </a:r>
          </a:p>
          <a:p>
            <a:r>
              <a:rPr lang="en-US" sz="2800" dirty="0"/>
              <a:t>Examples</a:t>
            </a:r>
          </a:p>
          <a:p>
            <a:pPr lvl="1"/>
            <a:r>
              <a:rPr lang="en-US" sz="2400" dirty="0"/>
              <a:t>Travel behavior data			11:00 – 11:10</a:t>
            </a:r>
          </a:p>
          <a:p>
            <a:pPr lvl="1"/>
            <a:r>
              <a:rPr lang="en-US" sz="2400" dirty="0"/>
              <a:t>Ridership trends				11:10 – 11:30</a:t>
            </a:r>
          </a:p>
          <a:p>
            <a:pPr lvl="1"/>
            <a:r>
              <a:rPr lang="en-US" sz="2400" dirty="0"/>
              <a:t>Bus speeds						11:30 – 11:55</a:t>
            </a:r>
          </a:p>
          <a:p>
            <a:r>
              <a:rPr lang="en-US" sz="2800" dirty="0"/>
              <a:t>Wrap-up								</a:t>
            </a:r>
          </a:p>
          <a:p>
            <a:pPr lvl="1"/>
            <a:r>
              <a:rPr lang="en-US" sz="2500" dirty="0"/>
              <a:t>Challenges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3573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AD0A0-ADB2-CF4F-AE96-993E814E0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487"/>
            <a:ext cx="8229600" cy="747664"/>
          </a:xfrm>
        </p:spPr>
        <p:txBody>
          <a:bodyPr/>
          <a:lstStyle/>
          <a:p>
            <a:r>
              <a:rPr lang="en-US" b="0" dirty="0"/>
              <a:t>motivation: why Shiny?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7C5F6-522A-894E-A07E-E013394B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147" y="1368266"/>
            <a:ext cx="7338646" cy="34121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601370A-32DA-B242-A669-F978E825A253}"/>
              </a:ext>
            </a:extLst>
          </p:cNvPr>
          <p:cNvGrpSpPr/>
          <p:nvPr/>
        </p:nvGrpSpPr>
        <p:grpSpPr>
          <a:xfrm>
            <a:off x="4423991" y="609600"/>
            <a:ext cx="889987" cy="844466"/>
            <a:chOff x="4423991" y="609600"/>
            <a:chExt cx="889987" cy="844466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EFBB763-97D4-0545-BE13-C065541216C3}"/>
                </a:ext>
              </a:extLst>
            </p:cNvPr>
            <p:cNvCxnSpPr/>
            <p:nvPr/>
          </p:nvCxnSpPr>
          <p:spPr>
            <a:xfrm>
              <a:off x="4501662" y="609600"/>
              <a:ext cx="734646" cy="42203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2E18315-973E-2D4C-8D6F-13DDE43A11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1662" y="609600"/>
              <a:ext cx="734646" cy="422031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5EDDF8-D55A-1245-95BD-2962CA52FD36}"/>
                </a:ext>
              </a:extLst>
            </p:cNvPr>
            <p:cNvSpPr txBox="1"/>
            <p:nvPr/>
          </p:nvSpPr>
          <p:spPr>
            <a:xfrm>
              <a:off x="4423991" y="946235"/>
              <a:ext cx="889987" cy="5078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700" dirty="0"/>
                <a:t>what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A29E6CA-79A9-AD4E-8828-C24D54A9E3E3}"/>
              </a:ext>
            </a:extLst>
          </p:cNvPr>
          <p:cNvSpPr txBox="1"/>
          <p:nvPr/>
        </p:nvSpPr>
        <p:spPr>
          <a:xfrm>
            <a:off x="2721787" y="4595745"/>
            <a:ext cx="414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https://www.rstudio.com/products/shiny/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83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F34E-BA49-3448-9A47-480B9D48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90" y="610143"/>
            <a:ext cx="2685393" cy="747664"/>
          </a:xfrm>
        </p:spPr>
        <p:txBody>
          <a:bodyPr/>
          <a:lstStyle/>
          <a:p>
            <a:r>
              <a:rPr lang="en-US" dirty="0"/>
              <a:t>interactivity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8CFBCD-F059-194C-B433-B42034482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396" y="814694"/>
            <a:ext cx="5281611" cy="378789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2407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0F34E-BA49-3448-9A47-480B9D48D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490" y="610143"/>
            <a:ext cx="2685393" cy="747664"/>
          </a:xfrm>
        </p:spPr>
        <p:txBody>
          <a:bodyPr/>
          <a:lstStyle/>
          <a:p>
            <a:r>
              <a:rPr lang="en-US" dirty="0"/>
              <a:t>dimensionality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F21527-B581-CC49-9943-9F20F0973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910" y="1523455"/>
            <a:ext cx="6094325" cy="335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2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60C60A-524B-984C-A9CD-207FEC2C7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45" y="2258654"/>
            <a:ext cx="6204563" cy="2884846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8FA9E6C-B10E-1742-B6B9-58506931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250" y="689471"/>
            <a:ext cx="2958123" cy="747664"/>
          </a:xfrm>
        </p:spPr>
        <p:txBody>
          <a:bodyPr/>
          <a:lstStyle/>
          <a:p>
            <a:r>
              <a:rPr lang="en-US" dirty="0"/>
              <a:t>statistical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2422F7-1AB0-6448-82FE-318FED226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014" y="615615"/>
            <a:ext cx="3445783" cy="391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54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FA9E6C-B10E-1742-B6B9-585069311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63" y="1696402"/>
            <a:ext cx="2958123" cy="747664"/>
          </a:xfrm>
        </p:spPr>
        <p:txBody>
          <a:bodyPr>
            <a:normAutofit fontScale="90000"/>
          </a:bodyPr>
          <a:lstStyle/>
          <a:p>
            <a:r>
              <a:rPr lang="en-US" dirty="0"/>
              <a:t>scripting</a:t>
            </a:r>
            <a:br>
              <a:rPr lang="en-US" dirty="0"/>
            </a:br>
            <a:br>
              <a:rPr lang="en-US" sz="2200" dirty="0"/>
            </a:br>
            <a:r>
              <a:rPr lang="en-US" sz="2200" b="0" dirty="0"/>
              <a:t>* reproducibility</a:t>
            </a:r>
            <a:br>
              <a:rPr lang="en-US" sz="2200" b="0" dirty="0"/>
            </a:br>
            <a:br>
              <a:rPr lang="en-US" sz="2200" b="0" dirty="0"/>
            </a:br>
            <a:r>
              <a:rPr lang="en-US" sz="2200" b="0" dirty="0"/>
              <a:t>* sharing &amp; collaboration</a:t>
            </a:r>
            <a:br>
              <a:rPr lang="en-US" b="0" dirty="0"/>
            </a:br>
            <a:endParaRPr lang="en-US" b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31D01B-357B-074D-AF1F-2DB9CB046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86" y="762699"/>
            <a:ext cx="5770154" cy="3301859"/>
          </a:xfrm>
          <a:prstGeom prst="rect">
            <a:avLst/>
          </a:prstGeom>
        </p:spPr>
      </p:pic>
      <p:pic>
        <p:nvPicPr>
          <p:cNvPr id="4" name="Picture 2" descr="File:R logo.svg">
            <a:extLst>
              <a:ext uri="{FF2B5EF4-FFF2-40B4-BE49-F238E27FC236}">
                <a16:creationId xmlns:a16="http://schemas.microsoft.com/office/drawing/2014/main" id="{2A80035D-4382-4145-B98E-58EA2147F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98" y="4380801"/>
            <a:ext cx="544530" cy="42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6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DA2C-C8D7-F548-9CDB-FD0E968E9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user perspective</a:t>
            </a:r>
          </a:p>
        </p:txBody>
      </p:sp>
    </p:spTree>
    <p:extLst>
      <p:ext uri="{BB962C8B-B14F-4D97-AF65-F5344CB8AC3E}">
        <p14:creationId xmlns:p14="http://schemas.microsoft.com/office/powerpoint/2010/main" val="3048484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7" id="{1A5A4BC4-2C40-374B-8161-3D9FC492C249}" vid="{5F121404-789E-9546-8C99-96AE6CEEF8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19488</TotalTime>
  <Words>133</Words>
  <Application>Microsoft Macintosh PowerPoint</Application>
  <PresentationFormat>On-screen Show (16:9)</PresentationFormat>
  <Paragraphs>62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Geneva</vt:lpstr>
      <vt:lpstr>Office Theme</vt:lpstr>
      <vt:lpstr>Shiny Transit Tools  TRBAppCon 3 June 2019</vt:lpstr>
      <vt:lpstr>Objectives</vt:lpstr>
      <vt:lpstr>Shiny Transit Tools</vt:lpstr>
      <vt:lpstr>motivation: why Shiny?</vt:lpstr>
      <vt:lpstr>interactivity</vt:lpstr>
      <vt:lpstr>dimensionality</vt:lpstr>
      <vt:lpstr>statistical tools</vt:lpstr>
      <vt:lpstr>scripting  * reproducibility  * sharing &amp; collaboration </vt:lpstr>
      <vt:lpstr>end user perspective</vt:lpstr>
      <vt:lpstr>Shiny Transit Tools</vt:lpstr>
      <vt:lpstr>Shiny Basics TRBAppCon 3 June 2019</vt:lpstr>
      <vt:lpstr>PowerPoint Presentation</vt:lpstr>
      <vt:lpstr>Shiny Transit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Shiny Transit Tools  TRBAppCon 3 June 2019</dc:title>
  <dc:creator>Lind, Eric</dc:creator>
  <cp:lastModifiedBy>Lind, Eric</cp:lastModifiedBy>
  <cp:revision>17</cp:revision>
  <dcterms:created xsi:type="dcterms:W3CDTF">2019-05-28T19:52:22Z</dcterms:created>
  <dcterms:modified xsi:type="dcterms:W3CDTF">2019-06-13T21:45:02Z</dcterms:modified>
</cp:coreProperties>
</file>