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6" r:id="rId8"/>
    <p:sldId id="279" r:id="rId9"/>
    <p:sldId id="275" r:id="rId10"/>
    <p:sldId id="268" r:id="rId11"/>
    <p:sldId id="276" r:id="rId12"/>
    <p:sldId id="277" r:id="rId13"/>
    <p:sldId id="278" r:id="rId14"/>
    <p:sldId id="273" r:id="rId15"/>
    <p:sldId id="272" r:id="rId16"/>
    <p:sldId id="274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>
        <p:scale>
          <a:sx n="50" d="100"/>
          <a:sy n="50" d="100"/>
        </p:scale>
        <p:origin x="1172" y="4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roach\workspaces\trbappcon2019\analysis\SP_df_long_fix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roach\workspaces\trbappcon2019\analysis\SP_df_long_fix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Sheet4!$A$9:$A$15</c:f>
              <c:strCache>
                <c:ptCount val="6"/>
                <c:pt idx="0">
                  <c:v>ridehail:av</c:v>
                </c:pt>
                <c:pt idx="1">
                  <c:v>shared ride-hail:av</c:v>
                </c:pt>
                <c:pt idx="2">
                  <c:v>bikeshare</c:v>
                </c:pt>
                <c:pt idx="3">
                  <c:v>carshare</c:v>
                </c:pt>
                <c:pt idx="4">
                  <c:v>shared ride-hail</c:v>
                </c:pt>
                <c:pt idx="5">
                  <c:v>ridehail</c:v>
                </c:pt>
              </c:strCache>
            </c:strRef>
          </c:cat>
          <c:val>
            <c:numRef>
              <c:f>Sheet4!$C$9:$C$15</c:f>
              <c:numCache>
                <c:formatCode>0.00</c:formatCode>
                <c:ptCount val="6"/>
                <c:pt idx="0">
                  <c:v>-1.2506574000000001</c:v>
                </c:pt>
                <c:pt idx="1">
                  <c:v>-1.2974117000000001</c:v>
                </c:pt>
                <c:pt idx="2">
                  <c:v>-2.0397358000000003</c:v>
                </c:pt>
                <c:pt idx="3">
                  <c:v>-2.0978791999999999</c:v>
                </c:pt>
                <c:pt idx="4">
                  <c:v>-2.1917162000000001</c:v>
                </c:pt>
                <c:pt idx="5">
                  <c:v>-2.2191583000000001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4023840"/>
        <c:axId val="424026192"/>
      </c:barChart>
      <c:catAx>
        <c:axId val="42402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026192"/>
        <c:crosses val="autoZero"/>
        <c:auto val="1"/>
        <c:lblAlgn val="ctr"/>
        <c:lblOffset val="100"/>
        <c:noMultiLvlLbl val="0"/>
      </c:catAx>
      <c:valAx>
        <c:axId val="424026192"/>
        <c:scaling>
          <c:orientation val="minMax"/>
          <c:max val="0.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mode bias constant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crossAx val="42402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Sheet3!$D$24:$D$29</c:f>
              <c:strCache>
                <c:ptCount val="6"/>
                <c:pt idx="0">
                  <c:v>shared ride-hail:av</c:v>
                </c:pt>
                <c:pt idx="1">
                  <c:v>ride-hail:av</c:v>
                </c:pt>
                <c:pt idx="2">
                  <c:v>bike share</c:v>
                </c:pt>
                <c:pt idx="3">
                  <c:v>shared ride-hail</c:v>
                </c:pt>
                <c:pt idx="4">
                  <c:v>car share</c:v>
                </c:pt>
                <c:pt idx="5">
                  <c:v>ride-hail</c:v>
                </c:pt>
              </c:strCache>
            </c:strRef>
          </c:cat>
          <c:val>
            <c:numRef>
              <c:f>Sheet3!$E$24:$E$29</c:f>
              <c:numCache>
                <c:formatCode>0.00</c:formatCode>
                <c:ptCount val="6"/>
                <c:pt idx="0">
                  <c:v>9.3963717913926742E-2</c:v>
                </c:pt>
                <c:pt idx="1">
                  <c:v>0.11808784154713445</c:v>
                </c:pt>
                <c:pt idx="2">
                  <c:v>0.20129614503114115</c:v>
                </c:pt>
                <c:pt idx="3">
                  <c:v>0.24846965191891512</c:v>
                </c:pt>
                <c:pt idx="4">
                  <c:v>0.25879932529242344</c:v>
                </c:pt>
                <c:pt idx="5">
                  <c:v>0.29753831051350271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6032368"/>
        <c:axId val="426032760"/>
      </c:barChart>
      <c:catAx>
        <c:axId val="42603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032760"/>
        <c:crosses val="autoZero"/>
        <c:auto val="1"/>
        <c:lblAlgn val="ctr"/>
        <c:lblOffset val="100"/>
        <c:noMultiLvlLbl val="0"/>
      </c:catAx>
      <c:valAx>
        <c:axId val="426032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Impact </a:t>
                </a:r>
                <a:r>
                  <a:rPr lang="en-US" sz="1800" baseline="0" dirty="0"/>
                  <a:t>of </a:t>
                </a:r>
                <a:r>
                  <a:rPr lang="en-US" sz="1800" baseline="0" dirty="0" smtClean="0"/>
                  <a:t>omitting mode </a:t>
                </a:r>
                <a:r>
                  <a:rPr lang="en-US" sz="1800" baseline="0" dirty="0"/>
                  <a:t>bias on predicted probability</a:t>
                </a:r>
                <a:endParaRPr lang="en-US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crossAx val="42603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79FC-190C-4BD4-91B6-A9BBDB7E0554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E1E7-D5FF-4FE1-A72D-E02B34783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9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79FC-190C-4BD4-91B6-A9BBDB7E0554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E1E7-D5FF-4FE1-A72D-E02B34783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1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79FC-190C-4BD4-91B6-A9BBDB7E0554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E1E7-D5FF-4FE1-A72D-E02B34783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6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79FC-190C-4BD4-91B6-A9BBDB7E0554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E1E7-D5FF-4FE1-A72D-E02B34783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1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79FC-190C-4BD4-91B6-A9BBDB7E0554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E1E7-D5FF-4FE1-A72D-E02B34783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0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79FC-190C-4BD4-91B6-A9BBDB7E0554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E1E7-D5FF-4FE1-A72D-E02B34783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5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79FC-190C-4BD4-91B6-A9BBDB7E0554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E1E7-D5FF-4FE1-A72D-E02B34783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3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79FC-190C-4BD4-91B6-A9BBDB7E0554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E1E7-D5FF-4FE1-A72D-E02B34783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0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79FC-190C-4BD4-91B6-A9BBDB7E0554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E1E7-D5FF-4FE1-A72D-E02B34783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6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79FC-190C-4BD4-91B6-A9BBDB7E0554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E1E7-D5FF-4FE1-A72D-E02B34783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2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79FC-190C-4BD4-91B6-A9BBDB7E0554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E1E7-D5FF-4FE1-A72D-E02B34783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2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879FC-190C-4BD4-91B6-A9BBDB7E0554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8E1E7-D5FF-4FE1-A72D-E02B34783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6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sioneval.org/" TargetMode="External"/><Relationship Id="rId2" Type="http://schemas.openxmlformats.org/officeDocument/2006/relationships/hyperlink" Target="https://nitc.trec.pdx.edu/research/project/881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portlandstate.qualtrics.com/jfe/form/SV_2uwDJ3vPn7wc0iV?source=test" TargetMode="External"/><Relationship Id="rId4" Type="http://schemas.openxmlformats.org/officeDocument/2006/relationships/hyperlink" Target="https://github.com/cities/VETravelDeman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dirty="0" smtClean="0"/>
              <a:t>Emerging Modes in Strategic Planning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025511"/>
          </a:xfrm>
          <a:solidFill>
            <a:schemeClr val="bg1">
              <a:alpha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Evidence from a National Stated choice Experiment</a:t>
            </a:r>
          </a:p>
          <a:p>
            <a:endParaRPr lang="en-US" sz="3500" dirty="0" smtClean="0"/>
          </a:p>
          <a:p>
            <a:r>
              <a:rPr lang="en-US" b="1" dirty="0" smtClean="0"/>
              <a:t>Joe </a:t>
            </a:r>
            <a:r>
              <a:rPr lang="en-US" b="1" smtClean="0"/>
              <a:t>Broach </a:t>
            </a:r>
            <a:r>
              <a:rPr lang="en-US" b="1" smtClean="0"/>
              <a:t>– Oregon </a:t>
            </a:r>
            <a:r>
              <a:rPr lang="en-US" b="1"/>
              <a:t>Metro/Portland </a:t>
            </a:r>
            <a:r>
              <a:rPr lang="en-US" b="1" smtClean="0"/>
              <a:t>State University </a:t>
            </a:r>
            <a:endParaRPr lang="en-US" b="1" dirty="0" smtClean="0"/>
          </a:p>
          <a:p>
            <a:r>
              <a:rPr lang="en-US" dirty="0" smtClean="0"/>
              <a:t>Liming Wang – Portland State University</a:t>
            </a:r>
          </a:p>
          <a:p>
            <a:r>
              <a:rPr lang="en-US" dirty="0" err="1" smtClean="0"/>
              <a:t>Huajie</a:t>
            </a:r>
            <a:r>
              <a:rPr lang="en-US" dirty="0" smtClean="0"/>
              <a:t> Yang – Portland State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27893" y="6488668"/>
            <a:ext cx="4464107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Background image: disruptionhub.com - 2017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</a:t>
            </a:r>
            <a:r>
              <a:rPr lang="en-US" dirty="0" smtClean="0"/>
              <a:t>preliminary </a:t>
            </a:r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Results from ~</a:t>
            </a:r>
            <a:r>
              <a:rPr lang="en-US" dirty="0" smtClean="0"/>
              <a:t>900</a:t>
            </a:r>
            <a:r>
              <a:rPr lang="en-US" dirty="0" smtClean="0"/>
              <a:t> </a:t>
            </a:r>
            <a:r>
              <a:rPr lang="en-US" dirty="0" smtClean="0"/>
              <a:t>initial </a:t>
            </a:r>
            <a:r>
              <a:rPr lang="en-US" dirty="0" smtClean="0"/>
              <a:t>respondents presented here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/>
              <a:t>~1000 additional available)</a:t>
            </a:r>
          </a:p>
          <a:p>
            <a:pPr lvl="1"/>
            <a:r>
              <a:rPr lang="en-US" dirty="0" smtClean="0"/>
              <a:t>~1600 RP trips</a:t>
            </a:r>
          </a:p>
          <a:p>
            <a:pPr lvl="1"/>
            <a:r>
              <a:rPr lang="en-US" dirty="0" smtClean="0"/>
              <a:t>~8000 SC scenarios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What is likely demand potential of emerging modes?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Directly from experiment…</a:t>
            </a:r>
          </a:p>
          <a:p>
            <a:pPr lvl="1"/>
            <a:r>
              <a:rPr lang="en-US" dirty="0"/>
              <a:t>Stated mode shift rates – What do people prefer given cost/time </a:t>
            </a:r>
            <a:r>
              <a:rPr lang="en-US" dirty="0" smtClean="0"/>
              <a:t>diffs and mode </a:t>
            </a:r>
            <a:r>
              <a:rPr lang="en-US" dirty="0" err="1" smtClean="0"/>
              <a:t>prefs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r>
              <a:rPr lang="en-US" dirty="0" smtClean="0"/>
              <a:t>From the model…</a:t>
            </a:r>
          </a:p>
          <a:p>
            <a:pPr lvl="1"/>
            <a:r>
              <a:rPr lang="en-US" dirty="0" smtClean="0"/>
              <a:t>Mode bias in a vacuum – What do people prefer all else equal?</a:t>
            </a:r>
          </a:p>
          <a:p>
            <a:pPr lvl="1"/>
            <a:r>
              <a:rPr lang="en-US" dirty="0" smtClean="0"/>
              <a:t>Residual mode bias – What errors would we make by assuming no mode bias?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6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Stated mode shift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Lowest among current private vehicle users (bike, drive, get a ride)</a:t>
            </a:r>
          </a:p>
          <a:p>
            <a:pPr lvl="1"/>
            <a:r>
              <a:rPr lang="en-US" b="1" dirty="0" smtClean="0"/>
              <a:t>~25% of scenarios </a:t>
            </a:r>
            <a:r>
              <a:rPr lang="en-US" dirty="0" smtClean="0"/>
              <a:t>shift to emerging modes</a:t>
            </a:r>
          </a:p>
          <a:p>
            <a:r>
              <a:rPr lang="en-US" dirty="0" smtClean="0"/>
              <a:t>Higher among current public transit riders and those walking</a:t>
            </a:r>
          </a:p>
          <a:p>
            <a:pPr lvl="1"/>
            <a:r>
              <a:rPr lang="en-US" b="1" dirty="0" smtClean="0"/>
              <a:t>~40-50% of scenarios </a:t>
            </a:r>
            <a:r>
              <a:rPr lang="en-US" dirty="0" smtClean="0"/>
              <a:t>shift to emerging modes</a:t>
            </a:r>
          </a:p>
          <a:p>
            <a:r>
              <a:rPr lang="en-US" dirty="0" smtClean="0"/>
              <a:t>Highest among those already using emerging or shared modes</a:t>
            </a:r>
          </a:p>
          <a:p>
            <a:pPr lvl="1"/>
            <a:r>
              <a:rPr lang="en-US" b="1" dirty="0" smtClean="0"/>
              <a:t>~60-75% of scenarios</a:t>
            </a:r>
            <a:r>
              <a:rPr lang="en-US" dirty="0" smtClean="0"/>
              <a:t> shift to a different mode</a:t>
            </a:r>
          </a:p>
          <a:p>
            <a:pPr lvl="1"/>
            <a:r>
              <a:rPr lang="en-US" dirty="0" smtClean="0"/>
              <a:t>Most likely to shift: bike share, car/vanpool, non-shared ride-hail</a:t>
            </a:r>
          </a:p>
        </p:txBody>
      </p:sp>
    </p:spTree>
    <p:extLst>
      <p:ext uri="{BB962C8B-B14F-4D97-AF65-F5344CB8AC3E}">
        <p14:creationId xmlns:p14="http://schemas.microsoft.com/office/powerpoint/2010/main" val="22851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mode bias (fixed cost + time)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201651"/>
              </p:ext>
            </p:extLst>
          </p:nvPr>
        </p:nvGraphicFramePr>
        <p:xfrm>
          <a:off x="1981200" y="1598611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85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bias if mode-specific </a:t>
            </a:r>
            <a:r>
              <a:rPr lang="en-US" dirty="0" err="1" smtClean="0"/>
              <a:t>prefs</a:t>
            </a:r>
            <a:r>
              <a:rPr lang="en-US" smtClean="0"/>
              <a:t> ignored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334607"/>
              </p:ext>
            </p:extLst>
          </p:nvPr>
        </p:nvGraphicFramePr>
        <p:xfrm>
          <a:off x="1981200" y="1603374"/>
          <a:ext cx="8229600" cy="50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3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into strategic planning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1 produced a multi-modal choice module for RSPM (</a:t>
            </a:r>
            <a:r>
              <a:rPr lang="en-US" dirty="0" err="1" smtClean="0"/>
              <a:t>VETravelDemand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Results here are being tested in simulations and will be added to module as options</a:t>
            </a:r>
          </a:p>
          <a:p>
            <a:r>
              <a:rPr lang="en-US" dirty="0" smtClean="0"/>
              <a:t>Raises questions about how to forecast trends in technology attitudes/preferences when structural breaks (self-driving) occur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Conclusions &amp;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Emerging modes generally NOT preferred at this time, all else equal (technology skepticism?); will need to be considerably cheaper/faster than existing </a:t>
            </a:r>
            <a:r>
              <a:rPr lang="en-US" dirty="0" smtClean="0"/>
              <a:t>options</a:t>
            </a:r>
          </a:p>
          <a:p>
            <a:r>
              <a:rPr lang="en-US" dirty="0"/>
              <a:t>Failure to incorporate mode-specific preferences in strategic planning models could lead to significant </a:t>
            </a:r>
            <a:r>
              <a:rPr lang="en-US" dirty="0" smtClean="0"/>
              <a:t>over-prediction of emerging modes studied</a:t>
            </a:r>
            <a:endParaRPr lang="en-US" dirty="0" smtClean="0"/>
          </a:p>
          <a:p>
            <a:r>
              <a:rPr lang="en-US" dirty="0" smtClean="0"/>
              <a:t>Inertia varies by current travel mode, with </a:t>
            </a:r>
            <a:r>
              <a:rPr lang="en-US" dirty="0" smtClean="0"/>
              <a:t>personal vehicle (incl. bicycle) users </a:t>
            </a:r>
            <a:r>
              <a:rPr lang="en-US" dirty="0" smtClean="0"/>
              <a:t>most reluctant to shift in short-run (did not examine </a:t>
            </a:r>
            <a:r>
              <a:rPr lang="en-US" dirty="0" smtClean="0"/>
              <a:t>longer-term </a:t>
            </a:r>
            <a:r>
              <a:rPr lang="en-US" dirty="0" smtClean="0"/>
              <a:t>decisions)</a:t>
            </a:r>
          </a:p>
          <a:p>
            <a:r>
              <a:rPr lang="en-US" dirty="0" smtClean="0"/>
              <a:t>If self-driving technology declines in cost as much as theoretical research suggests, changes in urban travel patterns could be </a:t>
            </a:r>
            <a:r>
              <a:rPr lang="en-US" dirty="0" smtClean="0"/>
              <a:t>substantial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particularly challenging </a:t>
            </a:r>
            <a:r>
              <a:rPr lang="en-US" dirty="0" smtClean="0"/>
              <a:t>for bike share and public </a:t>
            </a:r>
            <a:r>
              <a:rPr lang="en-US" dirty="0" smtClean="0"/>
              <a:t>transit markets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84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nitc.trec.pdx.edu/research/project/881/</a:t>
            </a:r>
            <a:endParaRPr lang="en-US" dirty="0" smtClean="0"/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://visioneval.org/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github.com/cities/VETravelDemand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you’d like to see the web survey instrument: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https://portlandstate.qualtrics.com/jfe/form/SV_2uwDJ3vPn7wc0iV?source=test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1627188"/>
            <a:ext cx="28575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8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318" y="395372"/>
            <a:ext cx="5945363" cy="606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2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2" b="18618"/>
          <a:stretch/>
        </p:blipFill>
        <p:spPr>
          <a:xfrm>
            <a:off x="3236679" y="4630782"/>
            <a:ext cx="3714751" cy="2164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80642"/>
          </a:xfrm>
        </p:spPr>
        <p:txBody>
          <a:bodyPr/>
          <a:lstStyle/>
          <a:p>
            <a:r>
              <a:rPr lang="en-US" dirty="0" smtClean="0"/>
              <a:t>Strategic Planning Models becoming more capable, widespread</a:t>
            </a:r>
          </a:p>
          <a:p>
            <a:r>
              <a:rPr lang="en-US" dirty="0" smtClean="0"/>
              <a:t>Only as good as their future inputs</a:t>
            </a:r>
          </a:p>
          <a:p>
            <a:r>
              <a:rPr lang="en-US" dirty="0" smtClean="0"/>
              <a:t>Large uncertainty around supply characteristics and demand responses to emerging mobility </a:t>
            </a:r>
            <a:r>
              <a:rPr lang="en-US" dirty="0" smtClean="0"/>
              <a:t>options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30" y="3570145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" y="3719513"/>
            <a:ext cx="3257550" cy="2443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" t="4423" r="8530"/>
          <a:stretch/>
        </p:blipFill>
        <p:spPr>
          <a:xfrm>
            <a:off x="8720137" y="4714269"/>
            <a:ext cx="3133725" cy="19613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118" y="6162675"/>
            <a:ext cx="1936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Flickr user monsieur </a:t>
            </a:r>
            <a:r>
              <a:rPr lang="en-US" sz="1200" dirty="0" err="1" smtClean="0"/>
              <a:t>paradis</a:t>
            </a:r>
            <a:endParaRPr lang="en-US" sz="1200" dirty="0" smtClean="0"/>
          </a:p>
          <a:p>
            <a:r>
              <a:rPr lang="en-US" sz="1200" dirty="0" smtClean="0"/>
              <a:t>CC-BY-NC, 2017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481667" y="4180042"/>
            <a:ext cx="1207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Flickr user Ken C</a:t>
            </a:r>
          </a:p>
          <a:p>
            <a:r>
              <a:rPr lang="en-US" sz="1200" dirty="0" smtClean="0"/>
              <a:t>CC-BY-NC, 2007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025376" y="5628906"/>
            <a:ext cx="1571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Transitwire.com, 2018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9981250" y="4180042"/>
            <a:ext cx="1769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Flickr user Andres Gomez</a:t>
            </a:r>
          </a:p>
          <a:p>
            <a:r>
              <a:rPr lang="en-US" sz="1200" dirty="0" smtClean="0"/>
              <a:t>CC-BY,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39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486775" cy="4351338"/>
          </a:xfrm>
        </p:spPr>
        <p:txBody>
          <a:bodyPr/>
          <a:lstStyle/>
          <a:p>
            <a:pPr marL="514350" indent="-514350">
              <a:spcAft>
                <a:spcPts val="2800"/>
              </a:spcAft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 smtClean="0"/>
              <a:t>reasonable range of supply attributes for emerging modes</a:t>
            </a:r>
          </a:p>
          <a:p>
            <a:pPr marL="514350" indent="-514350">
              <a:spcAft>
                <a:spcPts val="2800"/>
              </a:spcAft>
              <a:buFont typeface="+mj-lt"/>
              <a:buAutoNum type="arabicPeriod"/>
            </a:pPr>
            <a:r>
              <a:rPr lang="en-US" dirty="0" smtClean="0"/>
              <a:t>Explore </a:t>
            </a:r>
            <a:r>
              <a:rPr lang="en-US" dirty="0" smtClean="0"/>
              <a:t>individual </a:t>
            </a:r>
            <a:r>
              <a:rPr lang="en-US" dirty="0" smtClean="0"/>
              <a:t>demand response to new options based on current travel patterns</a:t>
            </a:r>
          </a:p>
          <a:p>
            <a:pPr marL="514350" indent="-514350">
              <a:spcAft>
                <a:spcPts val="2800"/>
              </a:spcAft>
              <a:buFont typeface="+mj-lt"/>
              <a:buAutoNum type="arabicPeriod"/>
            </a:pPr>
            <a:r>
              <a:rPr lang="en-US" dirty="0" smtClean="0"/>
              <a:t>Incorporate results into RSPM/</a:t>
            </a:r>
            <a:r>
              <a:rPr lang="en-US" dirty="0" err="1" smtClean="0"/>
              <a:t>VisionEval</a:t>
            </a:r>
            <a:r>
              <a:rPr lang="en-US" dirty="0" smtClean="0"/>
              <a:t>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830" y="3022708"/>
            <a:ext cx="879707" cy="1221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59877" y="4265154"/>
            <a:ext cx="101071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173236" y="3639189"/>
            <a:ext cx="0" cy="6259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418" y="4367899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2016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798490" y="3639189"/>
            <a:ext cx="0" cy="6259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48624" y="4367899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2017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479406" y="3639189"/>
            <a:ext cx="0" cy="6259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21588" y="4367899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2018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9009247" y="3639189"/>
            <a:ext cx="0" cy="6259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51429" y="4367899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2019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38770" y="2685081"/>
            <a:ext cx="4619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Phase 1: Develop multi-modal</a:t>
            </a:r>
          </a:p>
          <a:p>
            <a:pPr algn="ctr"/>
            <a:r>
              <a:rPr lang="en-US" sz="2800" dirty="0" smtClean="0"/>
              <a:t>Module for RSPM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075634" y="1674706"/>
            <a:ext cx="3364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Emerging modes review/survey design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942490" y="728590"/>
            <a:ext cx="3364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Stated choice survey</a:t>
            </a:r>
          </a:p>
          <a:p>
            <a:pPr algn="ctr"/>
            <a:r>
              <a:rPr lang="en-US" sz="2800" dirty="0" smtClean="0"/>
              <a:t>(Summer 2018)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242608" y="1803306"/>
            <a:ext cx="3364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Initial Analysis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8106603" y="2454701"/>
            <a:ext cx="3364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Additional Analysis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8708902" y="3090539"/>
            <a:ext cx="3364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RSPM Module Update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986" y="5059712"/>
            <a:ext cx="3500737" cy="62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modes</a:t>
            </a:r>
            <a:endParaRPr lang="en-US" dirty="0"/>
          </a:p>
        </p:txBody>
      </p:sp>
      <p:grpSp>
        <p:nvGrpSpPr>
          <p:cNvPr id="5" name="组合 1"/>
          <p:cNvGrpSpPr>
            <a:grpSpLocks/>
          </p:cNvGrpSpPr>
          <p:nvPr/>
        </p:nvGrpSpPr>
        <p:grpSpPr bwMode="auto">
          <a:xfrm>
            <a:off x="3105150" y="1690688"/>
            <a:ext cx="6191250" cy="4569230"/>
            <a:chOff x="142500" y="0"/>
            <a:chExt cx="3929400" cy="2637260"/>
          </a:xfrm>
        </p:grpSpPr>
        <p:sp>
          <p:nvSpPr>
            <p:cNvPr id="6" name="文本框 2"/>
            <p:cNvSpPr txBox="1">
              <a:spLocks noChangeArrowheads="1"/>
            </p:cNvSpPr>
            <p:nvPr/>
          </p:nvSpPr>
          <p:spPr bwMode="auto">
            <a:xfrm>
              <a:off x="458250" y="550250"/>
              <a:ext cx="873600" cy="38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25" tIns="91425" rIns="91425" bIns="91425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/>
                <a:t>Self-driving (ride-hail)</a:t>
              </a:r>
              <a:endParaRPr lang="en-US" dirty="0"/>
            </a:p>
          </p:txBody>
        </p:sp>
        <p:sp>
          <p:nvSpPr>
            <p:cNvPr id="7" name="文本框 3"/>
            <p:cNvSpPr txBox="1">
              <a:spLocks noChangeArrowheads="1"/>
            </p:cNvSpPr>
            <p:nvPr/>
          </p:nvSpPr>
          <p:spPr bwMode="auto">
            <a:xfrm>
              <a:off x="142500" y="1203250"/>
              <a:ext cx="873600" cy="38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25" tIns="91425" rIns="91425" bIns="91425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/>
                <a:t>Shared vehicle</a:t>
              </a:r>
            </a:p>
          </p:txBody>
        </p:sp>
        <p:sp>
          <p:nvSpPr>
            <p:cNvPr id="8" name="文本框 4"/>
            <p:cNvSpPr txBox="1">
              <a:spLocks noChangeArrowheads="1"/>
            </p:cNvSpPr>
            <p:nvPr/>
          </p:nvSpPr>
          <p:spPr bwMode="auto">
            <a:xfrm>
              <a:off x="856939" y="1203135"/>
              <a:ext cx="689700" cy="38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25" tIns="91425" rIns="91425" bIns="91425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/>
                <a:t>Shared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/>
                <a:t>ride</a:t>
              </a:r>
            </a:p>
          </p:txBody>
        </p:sp>
        <p:cxnSp>
          <p:nvCxnSpPr>
            <p:cNvPr id="9" name="直接箭头连接符 5"/>
            <p:cNvCxnSpPr>
              <a:cxnSpLocks noChangeShapeType="1"/>
            </p:cNvCxnSpPr>
            <p:nvPr/>
          </p:nvCxnSpPr>
          <p:spPr bwMode="auto">
            <a:xfrm flipH="1">
              <a:off x="579150" y="934850"/>
              <a:ext cx="315900" cy="2685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直接箭头连接符 6"/>
            <p:cNvCxnSpPr>
              <a:cxnSpLocks noChangeShapeType="1"/>
            </p:cNvCxnSpPr>
            <p:nvPr/>
          </p:nvCxnSpPr>
          <p:spPr bwMode="auto">
            <a:xfrm>
              <a:off x="895050" y="934850"/>
              <a:ext cx="306600" cy="268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文本框 7"/>
            <p:cNvSpPr txBox="1">
              <a:spLocks noChangeArrowheads="1"/>
            </p:cNvSpPr>
            <p:nvPr/>
          </p:nvSpPr>
          <p:spPr bwMode="auto">
            <a:xfrm>
              <a:off x="2149498" y="550250"/>
              <a:ext cx="810600" cy="38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25" tIns="91425" rIns="91425" bIns="91425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/>
                <a:t>Non self-driving</a:t>
              </a:r>
            </a:p>
          </p:txBody>
        </p:sp>
        <p:sp>
          <p:nvSpPr>
            <p:cNvPr id="12" name="文本框 8"/>
            <p:cNvSpPr txBox="1">
              <a:spLocks noChangeArrowheads="1"/>
            </p:cNvSpPr>
            <p:nvPr/>
          </p:nvSpPr>
          <p:spPr bwMode="auto">
            <a:xfrm>
              <a:off x="1507950" y="1203280"/>
              <a:ext cx="689700" cy="38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25" tIns="91425" rIns="91425" bIns="91425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/>
                <a:t>Shared vehicle</a:t>
              </a:r>
            </a:p>
          </p:txBody>
        </p:sp>
        <p:sp>
          <p:nvSpPr>
            <p:cNvPr id="13" name="文本框 9"/>
            <p:cNvSpPr txBox="1">
              <a:spLocks noChangeArrowheads="1"/>
            </p:cNvSpPr>
            <p:nvPr/>
          </p:nvSpPr>
          <p:spPr bwMode="auto">
            <a:xfrm>
              <a:off x="2811439" y="1203285"/>
              <a:ext cx="689700" cy="38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25" tIns="91425" rIns="91425" bIns="91425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/>
                <a:t>Ride-hail</a:t>
              </a:r>
            </a:p>
          </p:txBody>
        </p:sp>
        <p:cxnSp>
          <p:nvCxnSpPr>
            <p:cNvPr id="14" name="直接箭头连接符 10"/>
            <p:cNvCxnSpPr>
              <a:cxnSpLocks noChangeShapeType="1"/>
            </p:cNvCxnSpPr>
            <p:nvPr/>
          </p:nvCxnSpPr>
          <p:spPr bwMode="auto">
            <a:xfrm flipH="1">
              <a:off x="1852798" y="934850"/>
              <a:ext cx="702000" cy="2685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接箭头连接符 11"/>
            <p:cNvCxnSpPr>
              <a:cxnSpLocks noChangeShapeType="1"/>
            </p:cNvCxnSpPr>
            <p:nvPr/>
          </p:nvCxnSpPr>
          <p:spPr bwMode="auto">
            <a:xfrm>
              <a:off x="2554798" y="934850"/>
              <a:ext cx="601500" cy="2685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文本框 12"/>
            <p:cNvSpPr txBox="1">
              <a:spLocks noChangeArrowheads="1"/>
            </p:cNvSpPr>
            <p:nvPr/>
          </p:nvSpPr>
          <p:spPr bwMode="auto">
            <a:xfrm>
              <a:off x="1090275" y="2022025"/>
              <a:ext cx="810600" cy="525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25" tIns="91425" rIns="91425" bIns="91425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/>
                <a:t>Floating car share (e.g. Car2go)</a:t>
              </a:r>
            </a:p>
          </p:txBody>
        </p:sp>
        <p:sp>
          <p:nvSpPr>
            <p:cNvPr id="17" name="文本框 13"/>
            <p:cNvSpPr txBox="1">
              <a:spLocks noChangeArrowheads="1"/>
            </p:cNvSpPr>
            <p:nvPr/>
          </p:nvSpPr>
          <p:spPr bwMode="auto">
            <a:xfrm>
              <a:off x="1804714" y="2021910"/>
              <a:ext cx="689700" cy="38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25" tIns="91425" rIns="91425" bIns="91425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/>
                <a:t>Public bike share</a:t>
              </a:r>
            </a:p>
          </p:txBody>
        </p:sp>
        <p:cxnSp>
          <p:nvCxnSpPr>
            <p:cNvPr id="18" name="直接箭头连接符 14"/>
            <p:cNvCxnSpPr>
              <a:cxnSpLocks noChangeShapeType="1"/>
            </p:cNvCxnSpPr>
            <p:nvPr/>
          </p:nvCxnSpPr>
          <p:spPr bwMode="auto">
            <a:xfrm flipH="1">
              <a:off x="1495500" y="1587880"/>
              <a:ext cx="357300" cy="4341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直接箭头连接符 15"/>
            <p:cNvCxnSpPr>
              <a:cxnSpLocks noChangeShapeType="1"/>
            </p:cNvCxnSpPr>
            <p:nvPr/>
          </p:nvCxnSpPr>
          <p:spPr bwMode="auto">
            <a:xfrm>
              <a:off x="1852800" y="1587880"/>
              <a:ext cx="296700" cy="4341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文本框 16"/>
            <p:cNvSpPr txBox="1">
              <a:spLocks noChangeArrowheads="1"/>
            </p:cNvSpPr>
            <p:nvPr/>
          </p:nvSpPr>
          <p:spPr bwMode="auto">
            <a:xfrm>
              <a:off x="2443688" y="1976075"/>
              <a:ext cx="735300" cy="38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25" tIns="91425" rIns="91425" bIns="91425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/>
                <a:t>Shared vehicle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/>
                <a:t>(e.g. UberX, Lyft)</a:t>
              </a:r>
            </a:p>
          </p:txBody>
        </p:sp>
        <p:sp>
          <p:nvSpPr>
            <p:cNvPr id="21" name="文本框 17"/>
            <p:cNvSpPr txBox="1">
              <a:spLocks noChangeArrowheads="1"/>
            </p:cNvSpPr>
            <p:nvPr/>
          </p:nvSpPr>
          <p:spPr bwMode="auto">
            <a:xfrm>
              <a:off x="3156300" y="1975747"/>
              <a:ext cx="915600" cy="66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25" tIns="91425" rIns="91425" bIns="91425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/>
                <a:t>Shared ride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/>
                <a:t>(e.g. </a:t>
              </a:r>
              <a:r>
                <a:rPr lang="en-US" dirty="0" err="1"/>
                <a:t>UberPOOL</a:t>
              </a:r>
              <a:r>
                <a:rPr lang="en-US" dirty="0"/>
                <a:t>, Lyft Line)</a:t>
              </a:r>
            </a:p>
          </p:txBody>
        </p:sp>
        <p:cxnSp>
          <p:nvCxnSpPr>
            <p:cNvPr id="22" name="直接箭头连接符 18"/>
            <p:cNvCxnSpPr>
              <a:cxnSpLocks noChangeShapeType="1"/>
            </p:cNvCxnSpPr>
            <p:nvPr/>
          </p:nvCxnSpPr>
          <p:spPr bwMode="auto">
            <a:xfrm flipH="1">
              <a:off x="2811289" y="1587885"/>
              <a:ext cx="345000" cy="388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直接箭头连接符 19"/>
            <p:cNvCxnSpPr>
              <a:cxnSpLocks noChangeShapeType="1"/>
            </p:cNvCxnSpPr>
            <p:nvPr/>
          </p:nvCxnSpPr>
          <p:spPr bwMode="auto">
            <a:xfrm>
              <a:off x="3156289" y="1587885"/>
              <a:ext cx="457800" cy="388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文本框 20"/>
            <p:cNvSpPr txBox="1">
              <a:spLocks noChangeArrowheads="1"/>
            </p:cNvSpPr>
            <p:nvPr/>
          </p:nvSpPr>
          <p:spPr bwMode="auto">
            <a:xfrm>
              <a:off x="1125306" y="0"/>
              <a:ext cx="1097700" cy="38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25" tIns="91425" rIns="91425" bIns="91425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/>
                <a:t>Emerging mode alternatives</a:t>
              </a:r>
            </a:p>
          </p:txBody>
        </p:sp>
        <p:cxnSp>
          <p:nvCxnSpPr>
            <p:cNvPr id="25" name="直接箭头连接符 21"/>
            <p:cNvCxnSpPr>
              <a:cxnSpLocks noChangeShapeType="1"/>
            </p:cNvCxnSpPr>
            <p:nvPr/>
          </p:nvCxnSpPr>
          <p:spPr bwMode="auto">
            <a:xfrm>
              <a:off x="1674156" y="384600"/>
              <a:ext cx="880500" cy="1656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接箭头连接符 22"/>
            <p:cNvCxnSpPr>
              <a:cxnSpLocks noChangeShapeType="1"/>
            </p:cNvCxnSpPr>
            <p:nvPr/>
          </p:nvCxnSpPr>
          <p:spPr bwMode="auto">
            <a:xfrm flipH="1">
              <a:off x="895056" y="384600"/>
              <a:ext cx="779100" cy="1656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074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Supply </a:t>
            </a:r>
            <a:r>
              <a:rPr lang="en-US" dirty="0" smtClean="0"/>
              <a:t>characteristics</a:t>
            </a:r>
            <a:endParaRPr lang="en-US" dirty="0" smtClean="0"/>
          </a:p>
          <a:p>
            <a:pPr lvl="1"/>
            <a:r>
              <a:rPr lang="en-US" dirty="0" smtClean="0"/>
              <a:t>Modes in wide </a:t>
            </a:r>
            <a:r>
              <a:rPr lang="en-US" dirty="0" smtClean="0"/>
              <a:t>operation (car/bike share, ride-hail): scan </a:t>
            </a:r>
            <a:r>
              <a:rPr lang="en-US" dirty="0" smtClean="0"/>
              <a:t>of market rates</a:t>
            </a:r>
          </a:p>
          <a:p>
            <a:pPr lvl="1"/>
            <a:r>
              <a:rPr lang="en-US" dirty="0" smtClean="0"/>
              <a:t>Self-driving </a:t>
            </a:r>
            <a:r>
              <a:rPr lang="en-US" dirty="0" smtClean="0"/>
              <a:t>options: literature review</a:t>
            </a:r>
          </a:p>
          <a:p>
            <a:r>
              <a:rPr lang="en-US" dirty="0" smtClean="0"/>
              <a:t>Demand response: stated choice survey</a:t>
            </a:r>
          </a:p>
          <a:p>
            <a:pPr lvl="1"/>
            <a:r>
              <a:rPr lang="en-US" dirty="0" smtClean="0"/>
              <a:t>National (Top 50 UZAs)</a:t>
            </a:r>
          </a:p>
          <a:p>
            <a:pPr lvl="1"/>
            <a:r>
              <a:rPr lang="en-US" dirty="0" smtClean="0"/>
              <a:t>Adaptive (trip attributes adjusted </a:t>
            </a:r>
            <a:r>
              <a:rPr lang="en-US" dirty="0" smtClean="0"/>
              <a:t>to RP trip &amp; UAZ context via NHTS)</a:t>
            </a:r>
            <a:endParaRPr lang="en-US" dirty="0" smtClean="0"/>
          </a:p>
          <a:p>
            <a:pPr lvl="1"/>
            <a:r>
              <a:rPr lang="en-US" dirty="0" smtClean="0"/>
              <a:t>Web-based</a:t>
            </a:r>
          </a:p>
          <a:p>
            <a:r>
              <a:rPr lang="en-US" dirty="0" smtClean="0"/>
              <a:t>Discrete choice models fitted</a:t>
            </a:r>
          </a:p>
        </p:txBody>
      </p:sp>
    </p:spTree>
    <p:extLst>
      <p:ext uri="{BB962C8B-B14F-4D97-AF65-F5344CB8AC3E}">
        <p14:creationId xmlns:p14="http://schemas.microsoft.com/office/powerpoint/2010/main" val="31899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532659" cy="4351338"/>
          </a:xfrm>
        </p:spPr>
        <p:txBody>
          <a:bodyPr/>
          <a:lstStyle/>
          <a:p>
            <a:r>
              <a:rPr lang="en-US" dirty="0" err="1" smtClean="0"/>
              <a:t>Qualtrics</a:t>
            </a:r>
            <a:r>
              <a:rPr lang="en-US" dirty="0" smtClean="0"/>
              <a:t>/Python</a:t>
            </a:r>
          </a:p>
          <a:p>
            <a:r>
              <a:rPr lang="en-US" dirty="0" smtClean="0"/>
              <a:t>smartphone option</a:t>
            </a:r>
          </a:p>
          <a:p>
            <a:r>
              <a:rPr lang="en-US" dirty="0" smtClean="0"/>
              <a:t>Top 50 UZAs (email + </a:t>
            </a:r>
            <a:r>
              <a:rPr lang="en-US" dirty="0" err="1" smtClean="0"/>
              <a:t>mTurk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393" y="432729"/>
            <a:ext cx="3512881" cy="6152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53" y="4083592"/>
            <a:ext cx="7361139" cy="250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2" b="13148"/>
          <a:stretch/>
        </p:blipFill>
        <p:spPr>
          <a:xfrm>
            <a:off x="665311" y="292100"/>
            <a:ext cx="10848060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characteristics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282406"/>
              </p:ext>
            </p:extLst>
          </p:nvPr>
        </p:nvGraphicFramePr>
        <p:xfrm>
          <a:off x="990600" y="1440486"/>
          <a:ext cx="10172699" cy="47570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38983"/>
                <a:gridCol w="1353099"/>
                <a:gridCol w="1418309"/>
                <a:gridCol w="1809567"/>
                <a:gridCol w="1646542"/>
                <a:gridCol w="1418309"/>
                <a:gridCol w="1287890"/>
              </a:tblGrid>
              <a:tr h="3624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Self-driving alternatives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Non-self-driving alternatives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2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Attribute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Self-driving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Self-driving (shared ride)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Ride-hail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Ride-hail (shared ride)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Car Share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Bike Share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>
                    <a:solidFill>
                      <a:schemeClr val="bg2"/>
                    </a:solidFill>
                  </a:tcPr>
                </a:tc>
              </a:tr>
              <a:tr h="8284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In-vehicle travel time (mins)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/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revealed driving time or </a:t>
                      </a:r>
                      <a:r>
                        <a:rPr lang="en-US" sz="1800" dirty="0" smtClean="0">
                          <a:effectLst/>
                        </a:rPr>
                        <a:t>NHTS-based </a:t>
                      </a:r>
                      <a:r>
                        <a:rPr lang="en-US" sz="1800" dirty="0">
                          <a:effectLst/>
                        </a:rPr>
                        <a:t>estimate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RP </a:t>
                      </a:r>
                      <a:r>
                        <a:rPr lang="en-US" sz="1800" dirty="0">
                          <a:effectLst/>
                        </a:rPr>
                        <a:t>distance at assumed 10 mi/</a:t>
                      </a:r>
                      <a:r>
                        <a:rPr lang="en-US" sz="1800" dirty="0" err="1">
                          <a:effectLst/>
                        </a:rPr>
                        <a:t>hr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 anchor="ctr"/>
                </a:tc>
              </a:tr>
              <a:tr h="1035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Out of pocket cost ($)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 smtClean="0"/>
                        <a:t>$0.30 - $2.00 </a:t>
                      </a:r>
                      <a:r>
                        <a:rPr lang="en-US" sz="1800" b="1" dirty="0" smtClean="0">
                          <a:effectLst/>
                        </a:rPr>
                        <a:t>/mi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0.5</a:t>
                      </a:r>
                      <a:r>
                        <a:rPr lang="en-US" sz="1800" baseline="0" dirty="0" smtClean="0">
                          <a:effectLst/>
                        </a:rPr>
                        <a:t>x – 0.8x</a:t>
                      </a:r>
                      <a:r>
                        <a:rPr lang="en-US" sz="1800" dirty="0" smtClean="0">
                          <a:effectLst/>
                        </a:rPr>
                        <a:t> Self-driving $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$0.80 - $1.50 </a:t>
                      </a:r>
                      <a:r>
                        <a:rPr lang="en-US" sz="1800" dirty="0">
                          <a:effectLst/>
                        </a:rPr>
                        <a:t>/mi +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$0.10</a:t>
                      </a:r>
                      <a:r>
                        <a:rPr lang="en-US" sz="1800" baseline="0" dirty="0" smtClean="0">
                          <a:effectLst/>
                        </a:rPr>
                        <a:t> -</a:t>
                      </a:r>
                      <a:r>
                        <a:rPr lang="en-US" sz="1800" dirty="0" smtClean="0">
                          <a:effectLst/>
                        </a:rPr>
                        <a:t> 0.30/min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+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$2.00 - 4.00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0.5</a:t>
                      </a:r>
                      <a:r>
                        <a:rPr lang="en-US" sz="1800" baseline="0" dirty="0" smtClean="0">
                          <a:effectLst/>
                        </a:rPr>
                        <a:t>x – 0.8x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Ride-hail </a:t>
                      </a:r>
                      <a:r>
                        <a:rPr lang="en-US" sz="1800" dirty="0" smtClean="0">
                          <a:effectLst/>
                        </a:rPr>
                        <a:t>$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[0.35, 0.40, 0.45, 0.50] /min + 1.00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[1.00, 2.00, 3.00] /trip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 anchor="ctr"/>
                </a:tc>
              </a:tr>
              <a:tr h="8284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Walk time (mins)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NHTS city-specific model estimate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– 10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 anchor="ctr"/>
                </a:tc>
              </a:tr>
              <a:tr h="4142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Wait time (mins)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 – 10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 – 15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 – 10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 – 15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3198" marR="9319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9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767</Words>
  <Application>Microsoft Office PowerPoint</Application>
  <PresentationFormat>Widescreen</PresentationFormat>
  <Paragraphs>140</Paragraphs>
  <Slides>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Emerging Modes in Strategic Planning Models</vt:lpstr>
      <vt:lpstr>Motivation</vt:lpstr>
      <vt:lpstr>Key Objectives</vt:lpstr>
      <vt:lpstr>Timeline</vt:lpstr>
      <vt:lpstr>Emerging modes</vt:lpstr>
      <vt:lpstr>Approach</vt:lpstr>
      <vt:lpstr>Survey implementation</vt:lpstr>
      <vt:lpstr>PowerPoint Presentation</vt:lpstr>
      <vt:lpstr>Supply characteristics</vt:lpstr>
      <vt:lpstr>Selected preliminary findings</vt:lpstr>
      <vt:lpstr>Stated mode shift rates</vt:lpstr>
      <vt:lpstr>Emerging mode bias (fixed cost + time)</vt:lpstr>
      <vt:lpstr>Prediction bias if mode-specific prefs ignored</vt:lpstr>
      <vt:lpstr>Integrating into strategic planning models</vt:lpstr>
      <vt:lpstr>Preliminary Conclusions &amp; Implications</vt:lpstr>
      <vt:lpstr>Further resources</vt:lpstr>
      <vt:lpstr>PowerPoint Presentation</vt:lpstr>
    </vt:vector>
  </TitlesOfParts>
  <Company>Metro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Modes in Strategic Planning Models</dc:title>
  <dc:creator>Joe Broach</dc:creator>
  <cp:lastModifiedBy>Joseph Broach</cp:lastModifiedBy>
  <cp:revision>41</cp:revision>
  <dcterms:created xsi:type="dcterms:W3CDTF">2019-05-17T14:38:33Z</dcterms:created>
  <dcterms:modified xsi:type="dcterms:W3CDTF">2019-06-03T07:31:07Z</dcterms:modified>
</cp:coreProperties>
</file>