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8" r:id="rId5"/>
    <p:sldId id="313" r:id="rId6"/>
    <p:sldId id="330" r:id="rId7"/>
    <p:sldId id="331" r:id="rId8"/>
    <p:sldId id="334" r:id="rId9"/>
    <p:sldId id="333" r:id="rId10"/>
    <p:sldId id="332" r:id="rId11"/>
    <p:sldId id="319" r:id="rId12"/>
    <p:sldId id="320" r:id="rId13"/>
    <p:sldId id="322" r:id="rId14"/>
    <p:sldId id="321" r:id="rId15"/>
    <p:sldId id="325" r:id="rId16"/>
    <p:sldId id="329" r:id="rId17"/>
    <p:sldId id="326" r:id="rId18"/>
    <p:sldId id="327" r:id="rId19"/>
    <p:sldId id="328" r:id="rId20"/>
    <p:sldId id="323" r:id="rId21"/>
    <p:sldId id="324" r:id="rId22"/>
    <p:sldId id="31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 userDrawn="1">
          <p15:clr>
            <a:srgbClr val="A4A3A4"/>
          </p15:clr>
        </p15:guide>
        <p15:guide id="2" pos="7276" userDrawn="1">
          <p15:clr>
            <a:srgbClr val="A4A3A4"/>
          </p15:clr>
        </p15:guide>
        <p15:guide id="3" pos="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48484A"/>
    <a:srgbClr val="DCDDDE"/>
    <a:srgbClr val="B1B3B6"/>
    <a:srgbClr val="77787B"/>
    <a:srgbClr val="BA1222"/>
    <a:srgbClr val="524D85"/>
    <a:srgbClr val="FFC20E"/>
    <a:srgbClr val="63AF5E"/>
    <a:srgbClr val="75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74" autoAdjust="0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>
        <p:guide orient="horz" pos="4264"/>
        <p:guide pos="7276"/>
        <p:guide pos="4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" y="-6968"/>
            <a:ext cx="12204389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3094355"/>
            <a:ext cx="3226024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8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1031885" y="3131031"/>
            <a:ext cx="797785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8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46082" y="2824745"/>
            <a:ext cx="10941740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959033" y="3142804"/>
            <a:ext cx="687016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4572"/>
            <a:ext cx="12253459" cy="689257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3603103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0591" y="4816174"/>
            <a:ext cx="3392512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626534" y="4045304"/>
            <a:ext cx="595604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405481" y="3926261"/>
            <a:ext cx="1741297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8868" y="3926261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60851" y="3660775"/>
            <a:ext cx="5883627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60851" y="3888633"/>
            <a:ext cx="5884333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60851" y="4196179"/>
            <a:ext cx="5884333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62263" y="5118127"/>
            <a:ext cx="5883627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62262" y="5319213"/>
            <a:ext cx="5884333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62263" y="5700264"/>
            <a:ext cx="5884333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30" y="-269463"/>
            <a:ext cx="5533381" cy="42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4572"/>
            <a:ext cx="12253459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3603103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626534" y="1312334"/>
            <a:ext cx="595604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405480" y="1193291"/>
            <a:ext cx="1805581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368868" y="1193291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454677" y="1994315"/>
            <a:ext cx="3025953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8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60851" y="1233489"/>
            <a:ext cx="5883627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60851" y="1461346"/>
            <a:ext cx="5884333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60851" y="1768891"/>
            <a:ext cx="5884333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62263" y="2690840"/>
            <a:ext cx="5883627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62262" y="2891926"/>
            <a:ext cx="5884333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62263" y="3272977"/>
            <a:ext cx="5884333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6349"/>
            <a:ext cx="12203287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46082" y="2824745"/>
            <a:ext cx="10941740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35" y="3094355"/>
            <a:ext cx="2438667" cy="68861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46459" y="4076096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73" y="179015"/>
            <a:ext cx="11805760" cy="43738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10589" y="4755511"/>
            <a:ext cx="11785600" cy="19319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10"/>
          <p:cNvSpPr/>
          <p:nvPr userDrawn="1"/>
        </p:nvSpPr>
        <p:spPr>
          <a:xfrm>
            <a:off x="146082" y="4054971"/>
            <a:ext cx="10941740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7644" y="4198682"/>
            <a:ext cx="6584949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4342697"/>
            <a:ext cx="3226024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141097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27644" y="5324438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644" y="5620396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471216"/>
            <a:ext cx="399044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" y="6265267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439474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Moving Governance Concepts</a:t>
            </a:r>
            <a:br>
              <a:rPr lang="en-US" i="1" dirty="0"/>
            </a:br>
            <a:r>
              <a:rPr lang="en-US" i="1" dirty="0"/>
              <a:t>into Practice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6460" y="4251941"/>
            <a:ext cx="5899510" cy="295957"/>
          </a:xfrm>
        </p:spPr>
        <p:txBody>
          <a:bodyPr/>
          <a:lstStyle/>
          <a:p>
            <a:r>
              <a:rPr lang="en-US" i="1" dirty="0"/>
              <a:t>A Discussion of New Collaborative and Open Source Initiatives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400" dirty="0"/>
              <a:t>Sunday, June 2, 3:30 to 5:00</a:t>
            </a:r>
          </a:p>
        </p:txBody>
      </p:sp>
    </p:spTree>
    <p:extLst>
      <p:ext uri="{BB962C8B-B14F-4D97-AF65-F5344CB8AC3E}">
        <p14:creationId xmlns:p14="http://schemas.microsoft.com/office/powerpoint/2010/main" val="24368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 and Answers with Audience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42534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Getting off the ground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606062"/>
            <a:ext cx="7399428" cy="4123226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Why did you decide an open source solution was right for your problem?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What were some important steps in getting your project off the ground?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I’ve heard about pooled funds, what is this?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What are some good resources for getting an open source project going?</a:t>
            </a:r>
          </a:p>
        </p:txBody>
      </p:sp>
    </p:spTree>
    <p:extLst>
      <p:ext uri="{BB962C8B-B14F-4D97-AF65-F5344CB8AC3E}">
        <p14:creationId xmlns:p14="http://schemas.microsoft.com/office/powerpoint/2010/main" val="25106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Governance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606062"/>
            <a:ext cx="7399428" cy="4123226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How did you develop a governance plan?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How do you make decisions collectively?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What collective decision-making issues have you experienced, and how did they get resolved?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9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Contracting/Licenses/Legalities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606062"/>
            <a:ext cx="7399428" cy="4123226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What contracting challenges do you face and how have they been overcome?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I’m concerned about copyright, ownership, and licensing.  How does your project deal with this?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How does your project interface with closed source or proprietary solutions?</a:t>
            </a:r>
          </a:p>
        </p:txBody>
      </p:sp>
    </p:spTree>
    <p:extLst>
      <p:ext uri="{BB962C8B-B14F-4D97-AF65-F5344CB8AC3E}">
        <p14:creationId xmlns:p14="http://schemas.microsoft.com/office/powerpoint/2010/main" val="308010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Funding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606062"/>
            <a:ext cx="7399428" cy="4123226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What funding challenges do you face and how have they been overcome?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What is done to recognize paying members?  Do they have move voice in governance?</a:t>
            </a:r>
          </a:p>
        </p:txBody>
      </p:sp>
    </p:spTree>
    <p:extLst>
      <p:ext uri="{BB962C8B-B14F-4D97-AF65-F5344CB8AC3E}">
        <p14:creationId xmlns:p14="http://schemas.microsoft.com/office/powerpoint/2010/main" val="288000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Outreach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606062"/>
            <a:ext cx="7399428" cy="4123226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How do you market your project? 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How are you expanding your community beyond your initial base?  For example, from agencies to academics and vice versa.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How do people get involved with your project?  How do you ensure quality contribution?</a:t>
            </a:r>
          </a:p>
        </p:txBody>
      </p:sp>
    </p:spTree>
    <p:extLst>
      <p:ext uri="{BB962C8B-B14F-4D97-AF65-F5344CB8AC3E}">
        <p14:creationId xmlns:p14="http://schemas.microsoft.com/office/powerpoint/2010/main" val="33921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Maintenance/Sustainability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606062"/>
            <a:ext cx="7399428" cy="4123226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New projects need dedicated champions.  What happens when the champions move on?  How do you, or have you, ensured long term success?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How can foundations, non-profits, etc. help sustain these initiatives?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What are your plans for the future?</a:t>
            </a:r>
          </a:p>
        </p:txBody>
      </p:sp>
    </p:spTree>
    <p:extLst>
      <p:ext uri="{BB962C8B-B14F-4D97-AF65-F5344CB8AC3E}">
        <p14:creationId xmlns:p14="http://schemas.microsoft.com/office/powerpoint/2010/main" val="288751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Additional Audience Questions</a:t>
            </a:r>
          </a:p>
        </p:txBody>
      </p:sp>
    </p:spTree>
    <p:extLst>
      <p:ext uri="{BB962C8B-B14F-4D97-AF65-F5344CB8AC3E}">
        <p14:creationId xmlns:p14="http://schemas.microsoft.com/office/powerpoint/2010/main" val="128722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Additional Audience Questions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606062"/>
            <a:ext cx="7399428" cy="4123226"/>
          </a:xfrm>
        </p:spPr>
        <p:txBody>
          <a:bodyPr/>
          <a:lstStyle/>
          <a:p>
            <a:pPr algn="ctr" fontAlgn="base"/>
            <a:r>
              <a:rPr lang="en-US" sz="19900" b="0" dirty="0">
                <a:solidFill>
                  <a:schemeClr val="tx2"/>
                </a:solidFill>
              </a:rPr>
              <a:t>?</a:t>
            </a:r>
            <a:endParaRPr lang="en-US" sz="13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8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9638" y="3942128"/>
            <a:ext cx="4412720" cy="285219"/>
          </a:xfrm>
        </p:spPr>
        <p:txBody>
          <a:bodyPr/>
          <a:lstStyle/>
          <a:p>
            <a:r>
              <a:rPr lang="en-US" dirty="0"/>
              <a:t>Ben Stabler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9638" y="4169985"/>
            <a:ext cx="4413250" cy="222407"/>
          </a:xfrm>
        </p:spPr>
        <p:txBody>
          <a:bodyPr/>
          <a:lstStyle/>
          <a:p>
            <a:r>
              <a:rPr lang="en-US" b="1" dirty="0"/>
              <a:t>Director, RSG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19638" y="4254500"/>
            <a:ext cx="4413250" cy="460077"/>
          </a:xfrm>
        </p:spPr>
        <p:txBody>
          <a:bodyPr/>
          <a:lstStyle/>
          <a:p>
            <a:r>
              <a:rPr lang="en-US" dirty="0"/>
              <a:t>ben.stabler@rsginc.com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20697" y="4825052"/>
            <a:ext cx="4412720" cy="285219"/>
          </a:xfrm>
        </p:spPr>
        <p:txBody>
          <a:bodyPr/>
          <a:lstStyle/>
          <a:p>
            <a:r>
              <a:rPr lang="en-US" dirty="0"/>
              <a:t>Tara Weidner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44142" y="5026138"/>
            <a:ext cx="4413250" cy="295275"/>
          </a:xfrm>
        </p:spPr>
        <p:txBody>
          <a:bodyPr/>
          <a:lstStyle/>
          <a:p>
            <a:r>
              <a:rPr lang="en-US" b="1" dirty="0"/>
              <a:t>Integrated Transportation Analysis Engineer, Oregon DOT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20697" y="5219621"/>
            <a:ext cx="4413250" cy="554919"/>
          </a:xfrm>
        </p:spPr>
        <p:txBody>
          <a:bodyPr/>
          <a:lstStyle/>
          <a:p>
            <a:r>
              <a:rPr lang="sv-SE" dirty="0"/>
              <a:t>Tara.J.WEIDNER@odot.state.or.us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6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Our plan today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606062"/>
            <a:ext cx="8310224" cy="4123226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Purpose of this workshop – 5 min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Introduction of our panelists and their projects – 25 min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Facilitated Q and A with audience participation – 50 min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Additional audience questions – 10 min</a:t>
            </a:r>
          </a:p>
        </p:txBody>
      </p:sp>
    </p:spTree>
    <p:extLst>
      <p:ext uri="{BB962C8B-B14F-4D97-AF65-F5344CB8AC3E}">
        <p14:creationId xmlns:p14="http://schemas.microsoft.com/office/powerpoint/2010/main" val="3035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Purpose of this workshop</a:t>
            </a:r>
          </a:p>
        </p:txBody>
      </p:sp>
    </p:spTree>
    <p:extLst>
      <p:ext uri="{BB962C8B-B14F-4D97-AF65-F5344CB8AC3E}">
        <p14:creationId xmlns:p14="http://schemas.microsoft.com/office/powerpoint/2010/main" val="266169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Workshop need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606062"/>
            <a:ext cx="8310224" cy="4123226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Community developed and maintained (i.e. open source) tools are an emerging best practice for transportation modeling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Unlike privately owned tools, or tools developed by and for a single user, community-based tools require collaborative governance and stewardship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Therefore, today we will share lessons learned and ideas for improved project governance, followed by a facilitated question and answer session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5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16667" y="274638"/>
            <a:ext cx="8094133" cy="96072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is governance?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478900"/>
            <a:ext cx="8310224" cy="1368702"/>
          </a:xfrm>
        </p:spPr>
        <p:txBody>
          <a:bodyPr/>
          <a:lstStyle/>
          <a:p>
            <a:pPr fontAlgn="base"/>
            <a:r>
              <a:rPr lang="en-US" sz="2400" b="0" dirty="0">
                <a:solidFill>
                  <a:schemeClr val="tx2"/>
                </a:solidFill>
              </a:rPr>
              <a:t>Getting the right people around the right table to make the right decisions to guide overall program processes and standards to decide what initiatives to take on and when</a:t>
            </a:r>
          </a:p>
        </p:txBody>
      </p:sp>
      <p:pic>
        <p:nvPicPr>
          <p:cNvPr id="1028" name="Picture 4" descr="http://sustainableconvos.com/wp-content/uploads/2018/08/bnjkllpnm.690.jpg">
            <a:extLst>
              <a:ext uri="{FF2B5EF4-FFF2-40B4-BE49-F238E27FC236}">
                <a16:creationId xmlns:a16="http://schemas.microsoft.com/office/drawing/2014/main" id="{95DF93B7-7973-4567-8362-3325D0EE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86" y="3181203"/>
            <a:ext cx="3465816" cy="271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267714-8E8F-43B4-A878-B69F77DD0D99}"/>
              </a:ext>
            </a:extLst>
          </p:cNvPr>
          <p:cNvSpPr/>
          <p:nvPr/>
        </p:nvSpPr>
        <p:spPr>
          <a:xfrm>
            <a:off x="3022820" y="6472378"/>
            <a:ext cx="2913382" cy="246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https://blog.v-comply.com/governance-styles/</a:t>
            </a:r>
          </a:p>
        </p:txBody>
      </p:sp>
      <p:pic>
        <p:nvPicPr>
          <p:cNvPr id="1030" name="Picture 6" descr="Image result for governance cartoon">
            <a:extLst>
              <a:ext uri="{FF2B5EF4-FFF2-40B4-BE49-F238E27FC236}">
                <a16:creationId xmlns:a16="http://schemas.microsoft.com/office/drawing/2014/main" id="{E2970CEA-96A0-4FD4-8D92-3ED63522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96" y="3181203"/>
            <a:ext cx="2645467" cy="2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C8B2B5-4088-4A50-A2FB-6B7A3CF35915}"/>
              </a:ext>
            </a:extLst>
          </p:cNvPr>
          <p:cNvSpPr/>
          <p:nvPr/>
        </p:nvSpPr>
        <p:spPr>
          <a:xfrm>
            <a:off x="6688531" y="6395433"/>
            <a:ext cx="3182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http://www.ft.lk/columns/what-hr-can-do-to-improve</a:t>
            </a:r>
          </a:p>
          <a:p>
            <a:r>
              <a:rPr lang="en-US" sz="1000" i="1" dirty="0"/>
              <a:t>governance-in-enterprises/4-572160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7050747-6D85-4CDD-8540-DEEB4CAA83B6}"/>
              </a:ext>
            </a:extLst>
          </p:cNvPr>
          <p:cNvSpPr txBox="1">
            <a:spLocks/>
          </p:cNvSpPr>
          <p:nvPr/>
        </p:nvSpPr>
        <p:spPr>
          <a:xfrm>
            <a:off x="8762958" y="2568482"/>
            <a:ext cx="1412208" cy="236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000" b="0" i="1" dirty="0">
                <a:solidFill>
                  <a:schemeClr val="tx2"/>
                </a:solidFill>
              </a:rPr>
              <a:t>From Oregon DOT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F6F28DF-BC5E-4A5A-A508-C5748142C1B2}"/>
              </a:ext>
            </a:extLst>
          </p:cNvPr>
          <p:cNvSpPr txBox="1">
            <a:spLocks/>
          </p:cNvSpPr>
          <p:nvPr/>
        </p:nvSpPr>
        <p:spPr>
          <a:xfrm>
            <a:off x="5601186" y="5739804"/>
            <a:ext cx="1412208" cy="236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000" b="0" i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3DBA13E-5B19-4966-9FEE-A125F471B8EC}"/>
              </a:ext>
            </a:extLst>
          </p:cNvPr>
          <p:cNvSpPr txBox="1">
            <a:spLocks/>
          </p:cNvSpPr>
          <p:nvPr/>
        </p:nvSpPr>
        <p:spPr>
          <a:xfrm>
            <a:off x="9384014" y="5553624"/>
            <a:ext cx="1412208" cy="236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000" b="0" i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991D6D6-AF96-481F-9FA9-8FC1078F547E}"/>
              </a:ext>
            </a:extLst>
          </p:cNvPr>
          <p:cNvSpPr txBox="1">
            <a:spLocks/>
          </p:cNvSpPr>
          <p:nvPr/>
        </p:nvSpPr>
        <p:spPr>
          <a:xfrm>
            <a:off x="2939363" y="6370960"/>
            <a:ext cx="1412208" cy="236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000" b="0" i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0C520D9-316E-4DF1-98EE-FC5D170B8DA3}"/>
              </a:ext>
            </a:extLst>
          </p:cNvPr>
          <p:cNvSpPr txBox="1">
            <a:spLocks/>
          </p:cNvSpPr>
          <p:nvPr/>
        </p:nvSpPr>
        <p:spPr>
          <a:xfrm>
            <a:off x="6576869" y="6370960"/>
            <a:ext cx="1412208" cy="236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000" b="0" i="1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594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Topics to be discussed today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606062"/>
            <a:ext cx="8679556" cy="4563919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An overview of the expanding open source toolkit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Ownership and collaboration challenges across contracts, agencies, schedules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Discussion of the contribution and review process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Identification of common needs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Suggestions for future practice and industry collaborations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55562" lvl="1" indent="0">
              <a:buNone/>
            </a:pPr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3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will the takeaways be for the audience?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606062"/>
            <a:ext cx="8494890" cy="4123226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Knowledge of new easily accessible tools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Awareness of partnerships and their value for developing and maintaining agency tools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Ideas and suggestions for improving collaborative projects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Understanding the benefits/challenges of collaborative and open source projects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9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480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Project Introductions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606062"/>
            <a:ext cx="7399428" cy="4123226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Bill Keyrouze, AMPO, ActivitySim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Bibiana McHugh, TriMet, OpenTripPlanner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Billy Charlton, TU-Berlin, matsim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Tara Weidner, Oregon DOT, VisionEval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2"/>
                </a:solidFill>
              </a:rPr>
              <a:t>Elizabeth Sall, UrbanLabs, Zephyr Transport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234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Custom 7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88CADE"/>
      </a:accent2>
      <a:accent3>
        <a:srgbClr val="65B360"/>
      </a:accent3>
      <a:accent4>
        <a:srgbClr val="FFC20E"/>
      </a:accent4>
      <a:accent5>
        <a:srgbClr val="51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Presentation.potx" id="{2282F849-DE3D-4F9B-9A95-78CD204BD376}" vid="{D2DCF89A-21CE-4BD2-9314-40B42567F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B548D2-16E5-4D59-9228-B99A31CAF826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4c265f44-5553-4b88-8776-487c6beffe03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96</TotalTime>
  <Words>513</Words>
  <Application>Microsoft Office PowerPoint</Application>
  <PresentationFormat>Widescreen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Lucida Grande</vt:lpstr>
      <vt:lpstr>PowerPoint Presentation</vt:lpstr>
      <vt:lpstr>PowerPoint Presentation</vt:lpstr>
      <vt:lpstr>Our plan today</vt:lpstr>
      <vt:lpstr>PowerPoint Presentation</vt:lpstr>
      <vt:lpstr>Workshop need</vt:lpstr>
      <vt:lpstr>What is governance?</vt:lpstr>
      <vt:lpstr>Topics to be discussed today</vt:lpstr>
      <vt:lpstr>What will the takeaways be for the audience?</vt:lpstr>
      <vt:lpstr>PowerPoint Presentation</vt:lpstr>
      <vt:lpstr>Project Introductions</vt:lpstr>
      <vt:lpstr>PowerPoint Presentation</vt:lpstr>
      <vt:lpstr>Getting off the ground</vt:lpstr>
      <vt:lpstr>Governance</vt:lpstr>
      <vt:lpstr>Contracting/Licenses/Legalities</vt:lpstr>
      <vt:lpstr>Funding</vt:lpstr>
      <vt:lpstr>Outreach</vt:lpstr>
      <vt:lpstr>Maintenance/Sustainability</vt:lpstr>
      <vt:lpstr>PowerPoint Presentation</vt:lpstr>
      <vt:lpstr>Additional Audience Questions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Stabler</dc:creator>
  <cp:lastModifiedBy>Ben Stabler</cp:lastModifiedBy>
  <cp:revision>12</cp:revision>
  <dcterms:created xsi:type="dcterms:W3CDTF">2019-05-30T21:29:09Z</dcterms:created>
  <dcterms:modified xsi:type="dcterms:W3CDTF">2019-06-02T17:46:54Z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