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02" r:id="rId2"/>
    <p:sldMasterId id="2147483693" r:id="rId3"/>
  </p:sldMasterIdLst>
  <p:notesMasterIdLst>
    <p:notesMasterId r:id="rId31"/>
  </p:notesMasterIdLst>
  <p:handoutMasterIdLst>
    <p:handoutMasterId r:id="rId32"/>
  </p:handoutMasterIdLst>
  <p:sldIdLst>
    <p:sldId id="471" r:id="rId4"/>
    <p:sldId id="407" r:id="rId5"/>
    <p:sldId id="430" r:id="rId6"/>
    <p:sldId id="433" r:id="rId7"/>
    <p:sldId id="434" r:id="rId8"/>
    <p:sldId id="448" r:id="rId9"/>
    <p:sldId id="449" r:id="rId10"/>
    <p:sldId id="450" r:id="rId11"/>
    <p:sldId id="470" r:id="rId12"/>
    <p:sldId id="451" r:id="rId13"/>
    <p:sldId id="452" r:id="rId14"/>
    <p:sldId id="453" r:id="rId15"/>
    <p:sldId id="454" r:id="rId16"/>
    <p:sldId id="460" r:id="rId17"/>
    <p:sldId id="465" r:id="rId18"/>
    <p:sldId id="455" r:id="rId19"/>
    <p:sldId id="466" r:id="rId20"/>
    <p:sldId id="457" r:id="rId21"/>
    <p:sldId id="458" r:id="rId22"/>
    <p:sldId id="459" r:id="rId23"/>
    <p:sldId id="461" r:id="rId24"/>
    <p:sldId id="468" r:id="rId25"/>
    <p:sldId id="462" r:id="rId26"/>
    <p:sldId id="463" r:id="rId27"/>
    <p:sldId id="469" r:id="rId28"/>
    <p:sldId id="464" r:id="rId29"/>
    <p:sldId id="428" r:id="rId30"/>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B"/>
    <a:srgbClr val="80C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1" autoAdjust="0"/>
    <p:restoredTop sz="50000" autoAdjust="0"/>
  </p:normalViewPr>
  <p:slideViewPr>
    <p:cSldViewPr>
      <p:cViewPr>
        <p:scale>
          <a:sx n="150" d="100"/>
          <a:sy n="150" d="100"/>
        </p:scale>
        <p:origin x="420" y="252"/>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87" d="100"/>
          <a:sy n="87" d="100"/>
        </p:scale>
        <p:origin x="3480" y="9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STM\Cubetown\AV%20adoption%20ra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STM\Cubetown\AV%20impac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STM\Cubetown\AV%20impac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STM\Cubetown\AV%20impac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STM\Cubetown\AV%20impac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STM\Cubetown\AV%20impac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STM\Cubetown\AV%20impac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STM\Cubetown\AV%20impact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1750" cap="rnd">
              <a:solidFill>
                <a:srgbClr val="0070C0"/>
              </a:solidFill>
              <a:round/>
            </a:ln>
            <a:effectLst/>
          </c:spPr>
          <c:marker>
            <c:symbol val="circle"/>
            <c:size val="5"/>
            <c:spPr>
              <a:solidFill>
                <a:schemeClr val="accent1"/>
              </a:solidFill>
              <a:ln w="9525">
                <a:solidFill>
                  <a:schemeClr val="accent1"/>
                </a:solidFill>
              </a:ln>
              <a:effectLst/>
            </c:spPr>
          </c:marker>
          <c:xVal>
            <c:numRef>
              <c:f>Sheet1!$A$2:$A$15</c:f>
              <c:numCache>
                <c:formatCode>General</c:formatCode>
                <c:ptCount val="14"/>
                <c:pt idx="0">
                  <c:v>2018</c:v>
                </c:pt>
                <c:pt idx="1">
                  <c:v>2020</c:v>
                </c:pt>
                <c:pt idx="2">
                  <c:v>2025</c:v>
                </c:pt>
                <c:pt idx="3">
                  <c:v>2030</c:v>
                </c:pt>
                <c:pt idx="4">
                  <c:v>2035</c:v>
                </c:pt>
                <c:pt idx="5">
                  <c:v>2040</c:v>
                </c:pt>
                <c:pt idx="6">
                  <c:v>2045</c:v>
                </c:pt>
                <c:pt idx="7">
                  <c:v>2050</c:v>
                </c:pt>
                <c:pt idx="8">
                  <c:v>2055</c:v>
                </c:pt>
                <c:pt idx="9">
                  <c:v>2060</c:v>
                </c:pt>
                <c:pt idx="10">
                  <c:v>2065</c:v>
                </c:pt>
                <c:pt idx="11">
                  <c:v>2070</c:v>
                </c:pt>
                <c:pt idx="12">
                  <c:v>2075</c:v>
                </c:pt>
                <c:pt idx="13">
                  <c:v>2080</c:v>
                </c:pt>
              </c:numCache>
            </c:numRef>
          </c:xVal>
          <c:yVal>
            <c:numRef>
              <c:f>Sheet1!$B$2:$B$15</c:f>
              <c:numCache>
                <c:formatCode>General</c:formatCode>
                <c:ptCount val="14"/>
                <c:pt idx="0" formatCode="0">
                  <c:v>0</c:v>
                </c:pt>
                <c:pt idx="1">
                  <c:v>2</c:v>
                </c:pt>
                <c:pt idx="2">
                  <c:v>9</c:v>
                </c:pt>
                <c:pt idx="3">
                  <c:v>17</c:v>
                </c:pt>
                <c:pt idx="4">
                  <c:v>21</c:v>
                </c:pt>
                <c:pt idx="5">
                  <c:v>26</c:v>
                </c:pt>
                <c:pt idx="6">
                  <c:v>34</c:v>
                </c:pt>
                <c:pt idx="7">
                  <c:v>40</c:v>
                </c:pt>
                <c:pt idx="8">
                  <c:v>52</c:v>
                </c:pt>
                <c:pt idx="9">
                  <c:v>62</c:v>
                </c:pt>
                <c:pt idx="10">
                  <c:v>68</c:v>
                </c:pt>
                <c:pt idx="11">
                  <c:v>70</c:v>
                </c:pt>
                <c:pt idx="12">
                  <c:v>78</c:v>
                </c:pt>
                <c:pt idx="13">
                  <c:v>85</c:v>
                </c:pt>
              </c:numCache>
            </c:numRef>
          </c:yVal>
          <c:smooth val="0"/>
          <c:extLst>
            <c:ext xmlns:c16="http://schemas.microsoft.com/office/drawing/2014/chart" uri="{C3380CC4-5D6E-409C-BE32-E72D297353CC}">
              <c16:uniqueId val="{00000000-BF48-4F1C-89DF-E5AFF3288B4B}"/>
            </c:ext>
          </c:extLst>
        </c:ser>
        <c:dLbls>
          <c:showLegendKey val="0"/>
          <c:showVal val="0"/>
          <c:showCatName val="0"/>
          <c:showSerName val="0"/>
          <c:showPercent val="0"/>
          <c:showBubbleSize val="0"/>
        </c:dLbls>
        <c:axId val="48975232"/>
        <c:axId val="49014656"/>
      </c:scatterChart>
      <c:valAx>
        <c:axId val="48975232"/>
        <c:scaling>
          <c:orientation val="minMax"/>
          <c:max val="20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014656"/>
        <c:crosses val="autoZero"/>
        <c:crossBetween val="midCat"/>
      </c:valAx>
      <c:valAx>
        <c:axId val="49014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 of Total Vehicle Fleet that is Autonomous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9752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Vehicle Ownership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38100" cap="rnd">
              <a:solidFill>
                <a:srgbClr val="0070C0"/>
              </a:solidFill>
              <a:round/>
            </a:ln>
            <a:effectLst/>
          </c:spPr>
          <c:marker>
            <c:symbol val="none"/>
          </c:marker>
          <c:xVal>
            <c:numRef>
              <c:f>data!$A$15:$A$25</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data!$B$15:$B$25</c:f>
              <c:numCache>
                <c:formatCode>0.0%</c:formatCode>
                <c:ptCount val="11"/>
                <c:pt idx="0">
                  <c:v>0</c:v>
                </c:pt>
                <c:pt idx="1">
                  <c:v>-3.5729622949411954E-3</c:v>
                </c:pt>
                <c:pt idx="2">
                  <c:v>-5.4453319591171168E-3</c:v>
                </c:pt>
                <c:pt idx="3">
                  <c:v>-8.7434510006012545E-3</c:v>
                </c:pt>
                <c:pt idx="4">
                  <c:v>-1.2900455209138517E-2</c:v>
                </c:pt>
                <c:pt idx="5">
                  <c:v>-1.5064845830112472E-2</c:v>
                </c:pt>
                <c:pt idx="6">
                  <c:v>-1.7778922958000543E-2</c:v>
                </c:pt>
                <c:pt idx="7">
                  <c:v>-1.9359271665378319E-2</c:v>
                </c:pt>
                <c:pt idx="8">
                  <c:v>-2.0647599415958062E-2</c:v>
                </c:pt>
                <c:pt idx="9">
                  <c:v>-2.5732199604912798E-2</c:v>
                </c:pt>
                <c:pt idx="10">
                  <c:v>-3.1383664004122624E-2</c:v>
                </c:pt>
              </c:numCache>
            </c:numRef>
          </c:yVal>
          <c:smooth val="0"/>
          <c:extLst>
            <c:ext xmlns:c16="http://schemas.microsoft.com/office/drawing/2014/chart" uri="{C3380CC4-5D6E-409C-BE32-E72D297353CC}">
              <c16:uniqueId val="{00000000-EABC-4988-AF83-9A9BFFB778CA}"/>
            </c:ext>
          </c:extLst>
        </c:ser>
        <c:dLbls>
          <c:showLegendKey val="0"/>
          <c:showVal val="0"/>
          <c:showCatName val="0"/>
          <c:showSerName val="0"/>
          <c:showPercent val="0"/>
          <c:showBubbleSize val="0"/>
        </c:dLbls>
        <c:axId val="49865088"/>
        <c:axId val="49867008"/>
      </c:scatterChart>
      <c:valAx>
        <c:axId val="49865088"/>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Autonomous Vehicle Fleet Penetration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67008"/>
        <c:crossesAt val="-3.5000000000000003E-2"/>
        <c:crossBetween val="midCat"/>
      </c:valAx>
      <c:valAx>
        <c:axId val="49867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Change from Base (no AV)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650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Tours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38100" cap="rnd">
              <a:solidFill>
                <a:srgbClr val="0070C0"/>
              </a:solidFill>
              <a:round/>
            </a:ln>
            <a:effectLst/>
          </c:spPr>
          <c:marker>
            <c:symbol val="none"/>
          </c:marker>
          <c:xVal>
            <c:numRef>
              <c:f>data!$A$15:$A$25</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data!$C$15:$C$25</c:f>
              <c:numCache>
                <c:formatCode>0.0%</c:formatCode>
                <c:ptCount val="11"/>
                <c:pt idx="0">
                  <c:v>0</c:v>
                </c:pt>
                <c:pt idx="1">
                  <c:v>9.3828975784588931E-3</c:v>
                </c:pt>
                <c:pt idx="2">
                  <c:v>1.8389008868262557E-2</c:v>
                </c:pt>
                <c:pt idx="3">
                  <c:v>3.0813766484400151E-2</c:v>
                </c:pt>
                <c:pt idx="4">
                  <c:v>4.1565960575288274E-2</c:v>
                </c:pt>
                <c:pt idx="5">
                  <c:v>4.9974727748931747E-2</c:v>
                </c:pt>
                <c:pt idx="6">
                  <c:v>6.113127785691308E-2</c:v>
                </c:pt>
                <c:pt idx="7">
                  <c:v>7.0799062629233189E-2</c:v>
                </c:pt>
                <c:pt idx="8">
                  <c:v>8.2892983504112561E-2</c:v>
                </c:pt>
                <c:pt idx="9">
                  <c:v>9.3966824426779505E-2</c:v>
                </c:pt>
                <c:pt idx="10">
                  <c:v>0.10012406377797189</c:v>
                </c:pt>
              </c:numCache>
            </c:numRef>
          </c:yVal>
          <c:smooth val="0"/>
          <c:extLst>
            <c:ext xmlns:c16="http://schemas.microsoft.com/office/drawing/2014/chart" uri="{C3380CC4-5D6E-409C-BE32-E72D297353CC}">
              <c16:uniqueId val="{00000000-834B-4EAC-9F30-89267626D444}"/>
            </c:ext>
          </c:extLst>
        </c:ser>
        <c:dLbls>
          <c:showLegendKey val="0"/>
          <c:showVal val="0"/>
          <c:showCatName val="0"/>
          <c:showSerName val="0"/>
          <c:showPercent val="0"/>
          <c:showBubbleSize val="0"/>
        </c:dLbls>
        <c:axId val="49714304"/>
        <c:axId val="49716224"/>
      </c:scatterChart>
      <c:valAx>
        <c:axId val="49714304"/>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Autonomous Vehicle Fleet Penetration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6224"/>
        <c:crossesAt val="-3.5000000000000003E-2"/>
        <c:crossBetween val="midCat"/>
      </c:valAx>
      <c:valAx>
        <c:axId val="49716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Change from Base (no AV)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43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Tour Length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Work</c:v>
          </c:tx>
          <c:spPr>
            <a:ln w="38100" cap="rnd">
              <a:solidFill>
                <a:srgbClr val="00B050"/>
              </a:solidFill>
              <a:prstDash val="dash"/>
              <a:round/>
            </a:ln>
            <a:effectLst/>
          </c:spPr>
          <c:marker>
            <c:symbol val="none"/>
          </c:marker>
          <c:xVal>
            <c:numRef>
              <c:f>data!$A$15:$A$25</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data!$D$15:$D$25</c:f>
              <c:numCache>
                <c:formatCode>0.0%</c:formatCode>
                <c:ptCount val="11"/>
                <c:pt idx="0">
                  <c:v>0</c:v>
                </c:pt>
                <c:pt idx="1">
                  <c:v>-3.9999999999998925E-3</c:v>
                </c:pt>
                <c:pt idx="2">
                  <c:v>0</c:v>
                </c:pt>
                <c:pt idx="3">
                  <c:v>6.0000000000000053E-3</c:v>
                </c:pt>
                <c:pt idx="4">
                  <c:v>4.0000000000000036E-3</c:v>
                </c:pt>
                <c:pt idx="5">
                  <c:v>4.0000000000000036E-3</c:v>
                </c:pt>
                <c:pt idx="6">
                  <c:v>6.0000000000000053E-3</c:v>
                </c:pt>
                <c:pt idx="7">
                  <c:v>6.0000000000000053E-3</c:v>
                </c:pt>
                <c:pt idx="8">
                  <c:v>6.0000000000000053E-3</c:v>
                </c:pt>
                <c:pt idx="9">
                  <c:v>3.9999999999995595E-4</c:v>
                </c:pt>
                <c:pt idx="10">
                  <c:v>2.0000000000000018E-3</c:v>
                </c:pt>
              </c:numCache>
            </c:numRef>
          </c:yVal>
          <c:smooth val="0"/>
          <c:extLst>
            <c:ext xmlns:c16="http://schemas.microsoft.com/office/drawing/2014/chart" uri="{C3380CC4-5D6E-409C-BE32-E72D297353CC}">
              <c16:uniqueId val="{00000000-1B00-459C-BB57-8C8FF345B46F}"/>
            </c:ext>
          </c:extLst>
        </c:ser>
        <c:ser>
          <c:idx val="1"/>
          <c:order val="1"/>
          <c:tx>
            <c:v>Other</c:v>
          </c:tx>
          <c:spPr>
            <a:ln w="38100" cap="rnd">
              <a:solidFill>
                <a:schemeClr val="accent2"/>
              </a:solidFill>
              <a:round/>
            </a:ln>
            <a:effectLst/>
          </c:spPr>
          <c:marker>
            <c:symbol val="none"/>
          </c:marker>
          <c:xVal>
            <c:numRef>
              <c:f>data!$A$15:$A$25</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data!$E$15:$E$25</c:f>
              <c:numCache>
                <c:formatCode>0.0%</c:formatCode>
                <c:ptCount val="11"/>
                <c:pt idx="0">
                  <c:v>0</c:v>
                </c:pt>
                <c:pt idx="1">
                  <c:v>8.5227272727272929E-3</c:v>
                </c:pt>
                <c:pt idx="2">
                  <c:v>8.5227272727272929E-3</c:v>
                </c:pt>
                <c:pt idx="3">
                  <c:v>1.9886363636363535E-2</c:v>
                </c:pt>
                <c:pt idx="4">
                  <c:v>2.5568181818181879E-2</c:v>
                </c:pt>
                <c:pt idx="5">
                  <c:v>3.4090909090909172E-2</c:v>
                </c:pt>
                <c:pt idx="6">
                  <c:v>2.8409090909090828E-2</c:v>
                </c:pt>
                <c:pt idx="7">
                  <c:v>3.6931818181818121E-2</c:v>
                </c:pt>
                <c:pt idx="8">
                  <c:v>3.6931818181818121E-2</c:v>
                </c:pt>
                <c:pt idx="9">
                  <c:v>3.9772727272727293E-2</c:v>
                </c:pt>
                <c:pt idx="10">
                  <c:v>4.5454545454545414E-2</c:v>
                </c:pt>
              </c:numCache>
            </c:numRef>
          </c:yVal>
          <c:smooth val="0"/>
          <c:extLst>
            <c:ext xmlns:c16="http://schemas.microsoft.com/office/drawing/2014/chart" uri="{C3380CC4-5D6E-409C-BE32-E72D297353CC}">
              <c16:uniqueId val="{00000001-1B00-459C-BB57-8C8FF345B46F}"/>
            </c:ext>
          </c:extLst>
        </c:ser>
        <c:dLbls>
          <c:showLegendKey val="0"/>
          <c:showVal val="0"/>
          <c:showCatName val="0"/>
          <c:showSerName val="0"/>
          <c:showPercent val="0"/>
          <c:showBubbleSize val="0"/>
        </c:dLbls>
        <c:axId val="49794048"/>
        <c:axId val="49800320"/>
      </c:scatterChart>
      <c:valAx>
        <c:axId val="49794048"/>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Autonomous Vehicle Fleet Penetration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00320"/>
        <c:crossesAt val="-3.5000000000000003E-2"/>
        <c:crossBetween val="midCat"/>
      </c:valAx>
      <c:valAx>
        <c:axId val="49800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Change from Base (no AV)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940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Transit Tours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38100" cap="rnd">
              <a:solidFill>
                <a:srgbClr val="0070C0"/>
              </a:solidFill>
              <a:round/>
            </a:ln>
            <a:effectLst/>
          </c:spPr>
          <c:marker>
            <c:symbol val="none"/>
          </c:marker>
          <c:xVal>
            <c:numRef>
              <c:f>data!$A$15:$A$25</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data!$F$15:$F$25</c:f>
              <c:numCache>
                <c:formatCode>0.0%</c:formatCode>
                <c:ptCount val="11"/>
                <c:pt idx="0">
                  <c:v>0</c:v>
                </c:pt>
                <c:pt idx="1">
                  <c:v>-9.9678456591639875E-2</c:v>
                </c:pt>
                <c:pt idx="2">
                  <c:v>-3.8585209003215382E-2</c:v>
                </c:pt>
                <c:pt idx="3">
                  <c:v>-6.7524115755627001E-2</c:v>
                </c:pt>
                <c:pt idx="4">
                  <c:v>-9.9678456591639875E-2</c:v>
                </c:pt>
                <c:pt idx="5">
                  <c:v>-9.0032154340836001E-2</c:v>
                </c:pt>
                <c:pt idx="6">
                  <c:v>-1.9292604501607746E-2</c:v>
                </c:pt>
                <c:pt idx="7">
                  <c:v>-0.10289389067524113</c:v>
                </c:pt>
                <c:pt idx="8">
                  <c:v>-0.112540192926045</c:v>
                </c:pt>
                <c:pt idx="9">
                  <c:v>-0.17363344051446949</c:v>
                </c:pt>
                <c:pt idx="10">
                  <c:v>-0.20578778135048237</c:v>
                </c:pt>
              </c:numCache>
            </c:numRef>
          </c:yVal>
          <c:smooth val="0"/>
          <c:extLst>
            <c:ext xmlns:c16="http://schemas.microsoft.com/office/drawing/2014/chart" uri="{C3380CC4-5D6E-409C-BE32-E72D297353CC}">
              <c16:uniqueId val="{00000000-EA78-46E2-B3AF-B36C957D285F}"/>
            </c:ext>
          </c:extLst>
        </c:ser>
        <c:dLbls>
          <c:showLegendKey val="0"/>
          <c:showVal val="0"/>
          <c:showCatName val="0"/>
          <c:showSerName val="0"/>
          <c:showPercent val="0"/>
          <c:showBubbleSize val="0"/>
        </c:dLbls>
        <c:axId val="50189056"/>
        <c:axId val="50190976"/>
      </c:scatterChart>
      <c:valAx>
        <c:axId val="50189056"/>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Autonomous Vehicle Fleet Penetration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90976"/>
        <c:crossesAt val="-0.25"/>
        <c:crossBetween val="midCat"/>
      </c:valAx>
      <c:valAx>
        <c:axId val="50190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Change from Base (no AV)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890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 of Tours in AM Peak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38100" cap="rnd">
              <a:solidFill>
                <a:srgbClr val="0070C0"/>
              </a:solidFill>
              <a:round/>
            </a:ln>
            <a:effectLst/>
          </c:spPr>
          <c:marker>
            <c:symbol val="none"/>
          </c:marker>
          <c:xVal>
            <c:numRef>
              <c:f>data!$A$15:$A$25</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data!$G$15:$G$25</c:f>
              <c:numCache>
                <c:formatCode>0.0%</c:formatCode>
                <c:ptCount val="11"/>
                <c:pt idx="0">
                  <c:v>0</c:v>
                </c:pt>
                <c:pt idx="1">
                  <c:v>9.4374025974024445E-3</c:v>
                </c:pt>
                <c:pt idx="2">
                  <c:v>1.7911168831168833E-2</c:v>
                </c:pt>
                <c:pt idx="3">
                  <c:v>1.9499999999999851E-2</c:v>
                </c:pt>
                <c:pt idx="4">
                  <c:v>2.8503376623376653E-2</c:v>
                </c:pt>
                <c:pt idx="5">
                  <c:v>2.5325714285714174E-2</c:v>
                </c:pt>
                <c:pt idx="6">
                  <c:v>3.009220779220767E-2</c:v>
                </c:pt>
                <c:pt idx="7">
                  <c:v>2.4796103896103761E-2</c:v>
                </c:pt>
                <c:pt idx="8">
                  <c:v>2.1618441558441504E-2</c:v>
                </c:pt>
                <c:pt idx="9">
                  <c:v>2.267766233766233E-2</c:v>
                </c:pt>
                <c:pt idx="10">
                  <c:v>1.9499999999999851E-2</c:v>
                </c:pt>
              </c:numCache>
            </c:numRef>
          </c:yVal>
          <c:smooth val="0"/>
          <c:extLst>
            <c:ext xmlns:c16="http://schemas.microsoft.com/office/drawing/2014/chart" uri="{C3380CC4-5D6E-409C-BE32-E72D297353CC}">
              <c16:uniqueId val="{00000000-4B28-4659-9310-17831C092D30}"/>
            </c:ext>
          </c:extLst>
        </c:ser>
        <c:dLbls>
          <c:showLegendKey val="0"/>
          <c:showVal val="0"/>
          <c:showCatName val="0"/>
          <c:showSerName val="0"/>
          <c:showPercent val="0"/>
          <c:showBubbleSize val="0"/>
        </c:dLbls>
        <c:axId val="50236416"/>
        <c:axId val="50271360"/>
      </c:scatterChart>
      <c:valAx>
        <c:axId val="50236416"/>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Autonomous Vehicle Fleet Penetration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71360"/>
        <c:crossesAt val="-0.25"/>
        <c:crossBetween val="midCat"/>
      </c:valAx>
      <c:valAx>
        <c:axId val="50271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Change from Base (no AV)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364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VMT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38100" cap="rnd">
              <a:solidFill>
                <a:srgbClr val="0070C0"/>
              </a:solidFill>
              <a:round/>
            </a:ln>
            <a:effectLst/>
          </c:spPr>
          <c:marker>
            <c:symbol val="none"/>
          </c:marker>
          <c:xVal>
            <c:numRef>
              <c:f>data!$A$15:$A$25</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data!$H$15:$H$25</c:f>
              <c:numCache>
                <c:formatCode>0.0%</c:formatCode>
                <c:ptCount val="11"/>
                <c:pt idx="0">
                  <c:v>0</c:v>
                </c:pt>
                <c:pt idx="1">
                  <c:v>1.7795419574961446E-2</c:v>
                </c:pt>
                <c:pt idx="2">
                  <c:v>2.7888410677251674E-2</c:v>
                </c:pt>
                <c:pt idx="3">
                  <c:v>4.8616283477911804E-2</c:v>
                </c:pt>
                <c:pt idx="4">
                  <c:v>6.0937047030751756E-2</c:v>
                </c:pt>
                <c:pt idx="5">
                  <c:v>7.5309412840354195E-2</c:v>
                </c:pt>
                <c:pt idx="6">
                  <c:v>9.02571192828312E-2</c:v>
                </c:pt>
                <c:pt idx="7">
                  <c:v>0.10281872310059548</c:v>
                </c:pt>
                <c:pt idx="8">
                  <c:v>0.11499453649399016</c:v>
                </c:pt>
                <c:pt idx="9">
                  <c:v>0.12715250986776083</c:v>
                </c:pt>
                <c:pt idx="10">
                  <c:v>0.13503556853912535</c:v>
                </c:pt>
              </c:numCache>
            </c:numRef>
          </c:yVal>
          <c:smooth val="0"/>
          <c:extLst>
            <c:ext xmlns:c16="http://schemas.microsoft.com/office/drawing/2014/chart" uri="{C3380CC4-5D6E-409C-BE32-E72D297353CC}">
              <c16:uniqueId val="{00000000-982A-4ED0-8FA0-7D6709CC6511}"/>
            </c:ext>
          </c:extLst>
        </c:ser>
        <c:dLbls>
          <c:showLegendKey val="0"/>
          <c:showVal val="0"/>
          <c:showCatName val="0"/>
          <c:showSerName val="0"/>
          <c:showPercent val="0"/>
          <c:showBubbleSize val="0"/>
        </c:dLbls>
        <c:axId val="50319360"/>
        <c:axId val="50321280"/>
      </c:scatterChart>
      <c:valAx>
        <c:axId val="5031936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Autonomous Vehicle Fleet Penetration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21280"/>
        <c:crossesAt val="-0.25"/>
        <c:crossBetween val="midCat"/>
      </c:valAx>
      <c:valAx>
        <c:axId val="50321280"/>
        <c:scaling>
          <c:orientation val="minMax"/>
          <c:max val="0.14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Change from Base (no AV)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193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Delay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38100" cap="rnd">
              <a:solidFill>
                <a:srgbClr val="0070C0"/>
              </a:solidFill>
              <a:round/>
            </a:ln>
            <a:effectLst/>
          </c:spPr>
          <c:marker>
            <c:symbol val="none"/>
          </c:marker>
          <c:xVal>
            <c:numRef>
              <c:f>data!$A$15:$A$25</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data!$I$15:$I$25</c:f>
              <c:numCache>
                <c:formatCode>0.0%</c:formatCode>
                <c:ptCount val="11"/>
                <c:pt idx="0">
                  <c:v>0</c:v>
                </c:pt>
                <c:pt idx="1">
                  <c:v>3.7878787878787845E-2</c:v>
                </c:pt>
                <c:pt idx="2">
                  <c:v>8.3333333333333259E-2</c:v>
                </c:pt>
                <c:pt idx="3">
                  <c:v>0.1515151515151516</c:v>
                </c:pt>
                <c:pt idx="4">
                  <c:v>0.16666666666666674</c:v>
                </c:pt>
                <c:pt idx="5">
                  <c:v>0.17424242424242431</c:v>
                </c:pt>
                <c:pt idx="6">
                  <c:v>0.31818181818181812</c:v>
                </c:pt>
                <c:pt idx="7">
                  <c:v>0.26515151515151514</c:v>
                </c:pt>
                <c:pt idx="8">
                  <c:v>0.3712121212121211</c:v>
                </c:pt>
                <c:pt idx="9">
                  <c:v>0.31060606060606055</c:v>
                </c:pt>
                <c:pt idx="10">
                  <c:v>0.3787878787878789</c:v>
                </c:pt>
              </c:numCache>
            </c:numRef>
          </c:yVal>
          <c:smooth val="0"/>
          <c:extLst>
            <c:ext xmlns:c16="http://schemas.microsoft.com/office/drawing/2014/chart" uri="{C3380CC4-5D6E-409C-BE32-E72D297353CC}">
              <c16:uniqueId val="{00000000-3F6F-42A0-9B7B-A7C872F96DF5}"/>
            </c:ext>
          </c:extLst>
        </c:ser>
        <c:dLbls>
          <c:showLegendKey val="0"/>
          <c:showVal val="0"/>
          <c:showCatName val="0"/>
          <c:showSerName val="0"/>
          <c:showPercent val="0"/>
          <c:showBubbleSize val="0"/>
        </c:dLbls>
        <c:axId val="50355584"/>
        <c:axId val="50370048"/>
      </c:scatterChart>
      <c:valAx>
        <c:axId val="50355584"/>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Autonomous Vehicle Fleet Penetration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70048"/>
        <c:crossesAt val="-0.25"/>
        <c:crossBetween val="midCat"/>
      </c:valAx>
      <c:valAx>
        <c:axId val="5037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Change from Base (no AV)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555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E6B4EC9-E7A9-6944-BB70-AD74CB056BEE}" type="datetimeFigureOut">
              <a:rPr lang="en-US" smtClean="0"/>
              <a:t>5/3/2019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A278A55-39F9-1D4C-A704-318AD3C2E13E}" type="slidenum">
              <a:rPr lang="en-US" smtClean="0"/>
              <a:t>‹#›</a:t>
            </a:fld>
            <a:endParaRPr lang="en-US"/>
          </a:p>
        </p:txBody>
      </p:sp>
    </p:spTree>
    <p:extLst>
      <p:ext uri="{BB962C8B-B14F-4D97-AF65-F5344CB8AC3E}">
        <p14:creationId xmlns:p14="http://schemas.microsoft.com/office/powerpoint/2010/main" val="4065298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394D8CB-88DE-4119-880A-C41067838991}" type="datetimeFigureOut">
              <a:rPr lang="en-US" smtClean="0"/>
              <a:t>5/3/2019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8757FA2-EB28-4A7A-AF7E-CE70497582E5}" type="slidenum">
              <a:rPr lang="en-US" smtClean="0"/>
              <a:t>‹#›</a:t>
            </a:fld>
            <a:endParaRPr lang="en-US"/>
          </a:p>
        </p:txBody>
      </p:sp>
    </p:spTree>
    <p:extLst>
      <p:ext uri="{BB962C8B-B14F-4D97-AF65-F5344CB8AC3E}">
        <p14:creationId xmlns:p14="http://schemas.microsoft.com/office/powerpoint/2010/main" val="130597395"/>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757FA2-EB28-4A7A-AF7E-CE70497582E5}" type="slidenum">
              <a:rPr lang="en-US" smtClean="0"/>
              <a:t>2</a:t>
            </a:fld>
            <a:endParaRPr lang="en-US"/>
          </a:p>
        </p:txBody>
      </p:sp>
    </p:spTree>
    <p:extLst>
      <p:ext uri="{BB962C8B-B14F-4D97-AF65-F5344CB8AC3E}">
        <p14:creationId xmlns:p14="http://schemas.microsoft.com/office/powerpoint/2010/main" val="2068229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757FA2-EB28-4A7A-AF7E-CE70497582E5}" type="slidenum">
              <a:rPr lang="en-US" smtClean="0"/>
              <a:t>3</a:t>
            </a:fld>
            <a:endParaRPr lang="en-US"/>
          </a:p>
        </p:txBody>
      </p:sp>
    </p:spTree>
    <p:extLst>
      <p:ext uri="{BB962C8B-B14F-4D97-AF65-F5344CB8AC3E}">
        <p14:creationId xmlns:p14="http://schemas.microsoft.com/office/powerpoint/2010/main" val="32863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757FA2-EB28-4A7A-AF7E-CE70497582E5}" type="slidenum">
              <a:rPr lang="en-US" smtClean="0"/>
              <a:t>4</a:t>
            </a:fld>
            <a:endParaRPr lang="en-US"/>
          </a:p>
        </p:txBody>
      </p:sp>
    </p:spTree>
    <p:extLst>
      <p:ext uri="{BB962C8B-B14F-4D97-AF65-F5344CB8AC3E}">
        <p14:creationId xmlns:p14="http://schemas.microsoft.com/office/powerpoint/2010/main" val="166952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a:t>The trip purposes are mostly conventional.  We did split long-distance into Work and Non-Work.  The truck model includes 3 types of vehicles.  The model inputs are pretty standard for a statewide model.  We use over 1900 zones.</a:t>
            </a:r>
          </a:p>
          <a:p>
            <a:endParaRPr lang="en-US"/>
          </a:p>
          <a:p>
            <a:r>
              <a:rPr lang="en-US"/>
              <a:t>Since transit was not a major concern in this study, we did not code a transit network.  Transit travel is estimated using look-up tables based on zonal area type.  This greatly simplifies the use of the model and was better suited to the needs of this agency.</a:t>
            </a:r>
          </a:p>
        </p:txBody>
      </p:sp>
      <p:sp>
        <p:nvSpPr>
          <p:cNvPr id="4" name="Slide Number Placeholder 3"/>
          <p:cNvSpPr>
            <a:spLocks noGrp="1"/>
          </p:cNvSpPr>
          <p:nvPr>
            <p:ph type="sldNum" sz="quarter" idx="10"/>
          </p:nvPr>
        </p:nvSpPr>
        <p:spPr/>
        <p:txBody>
          <a:bodyPr/>
          <a:lstStyle/>
          <a:p>
            <a:fld id="{58757FA2-EB28-4A7A-AF7E-CE70497582E5}" type="slidenum">
              <a:rPr lang="en-US" smtClean="0"/>
              <a:t>5</a:t>
            </a:fld>
            <a:endParaRPr lang="en-US"/>
          </a:p>
        </p:txBody>
      </p:sp>
    </p:spTree>
    <p:extLst>
      <p:ext uri="{BB962C8B-B14F-4D97-AF65-F5344CB8AC3E}">
        <p14:creationId xmlns:p14="http://schemas.microsoft.com/office/powerpoint/2010/main" val="411555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a:t>As the project proceeded, we developed a good idea of what we wanted to do and how we wanted to solve the problems.  But we weren’t sure if all of these solutions could be implemented at the same time.  As it turns out, they can, and we believe this is the first time these concepts have been implemented within the same process.</a:t>
            </a:r>
          </a:p>
          <a:p>
            <a:endParaRPr lang="en-US"/>
          </a:p>
          <a:p>
            <a:r>
              <a:rPr lang="en-US"/>
              <a:t>The assignments matched the counts very well and the run time was judged to be reasonable, so Kansas DOT was happy.</a:t>
            </a:r>
          </a:p>
        </p:txBody>
      </p:sp>
      <p:sp>
        <p:nvSpPr>
          <p:cNvPr id="4" name="Slide Number Placeholder 3"/>
          <p:cNvSpPr>
            <a:spLocks noGrp="1"/>
          </p:cNvSpPr>
          <p:nvPr>
            <p:ph type="sldNum" sz="quarter" idx="10"/>
          </p:nvPr>
        </p:nvSpPr>
        <p:spPr/>
        <p:txBody>
          <a:bodyPr/>
          <a:lstStyle/>
          <a:p>
            <a:fld id="{58757FA2-EB28-4A7A-AF7E-CE70497582E5}" type="slidenum">
              <a:rPr lang="en-US" smtClean="0"/>
              <a:t>6</a:t>
            </a:fld>
            <a:endParaRPr lang="en-US"/>
          </a:p>
        </p:txBody>
      </p:sp>
    </p:spTree>
    <p:extLst>
      <p:ext uri="{BB962C8B-B14F-4D97-AF65-F5344CB8AC3E}">
        <p14:creationId xmlns:p14="http://schemas.microsoft.com/office/powerpoint/2010/main" val="53982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757FA2-EB28-4A7A-AF7E-CE70497582E5}" type="slidenum">
              <a:rPr lang="en-US" smtClean="0"/>
              <a:t>8</a:t>
            </a:fld>
            <a:endParaRPr lang="en-US"/>
          </a:p>
        </p:txBody>
      </p:sp>
    </p:spTree>
    <p:extLst>
      <p:ext uri="{BB962C8B-B14F-4D97-AF65-F5344CB8AC3E}">
        <p14:creationId xmlns:p14="http://schemas.microsoft.com/office/powerpoint/2010/main" val="221329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757FA2-EB28-4A7A-AF7E-CE70497582E5}" type="slidenum">
              <a:rPr lang="en-US" smtClean="0"/>
              <a:t>27</a:t>
            </a:fld>
            <a:endParaRPr lang="en-US"/>
          </a:p>
        </p:txBody>
      </p:sp>
    </p:spTree>
    <p:extLst>
      <p:ext uri="{BB962C8B-B14F-4D97-AF65-F5344CB8AC3E}">
        <p14:creationId xmlns:p14="http://schemas.microsoft.com/office/powerpoint/2010/main" val="337025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Lucida Grande"/>
              </a:defRPr>
            </a:lvl1pPr>
          </a:lstStyle>
          <a:p>
            <a:r>
              <a:rPr lang="en-US"/>
              <a:t>Click to edit Master title style</a:t>
            </a:r>
          </a:p>
        </p:txBody>
      </p:sp>
      <p:sp>
        <p:nvSpPr>
          <p:cNvPr id="4" name="Text Placeholder 3"/>
          <p:cNvSpPr>
            <a:spLocks noGrp="1"/>
          </p:cNvSpPr>
          <p:nvPr>
            <p:ph type="body" sz="quarter" idx="10"/>
          </p:nvPr>
        </p:nvSpPr>
        <p:spPr>
          <a:xfrm>
            <a:off x="304800" y="1485901"/>
            <a:ext cx="8458200" cy="3212306"/>
          </a:xfrm>
        </p:spPr>
        <p:txBody>
          <a:bodyPr/>
          <a:lstStyle>
            <a:lvl1pPr marL="342900" indent="-342900">
              <a:buFont typeface="Wingdings" panose="05000000000000000000" pitchFamily="2" charset="2"/>
              <a:buChar char="Ø"/>
              <a:defRPr>
                <a:latin typeface="Lucida Grande"/>
              </a:defRPr>
            </a:lvl1pPr>
            <a:lvl2pPr marL="742950" indent="-285750">
              <a:buFont typeface="Wingdings" panose="05000000000000000000" pitchFamily="2" charset="2"/>
              <a:buChar char="v"/>
              <a:defRPr>
                <a:latin typeface="Lucida Grande"/>
              </a:defRPr>
            </a:lvl2pPr>
            <a:lvl3pPr>
              <a:defRPr>
                <a:latin typeface="Lucida Grande"/>
              </a:defRPr>
            </a:lvl3pPr>
            <a:lvl4pPr>
              <a:defRPr>
                <a:latin typeface="Lucida Grande"/>
              </a:defRPr>
            </a:lvl4pPr>
            <a:lvl5pPr>
              <a:defRPr>
                <a:latin typeface="Lucida Grand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971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41D99D-270F-3B4A-AE8A-FBFAC33A4CD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6987-C395-CD4B-86C7-83D163BF3595}" type="slidenum">
              <a:rPr lang="en-US" smtClean="0"/>
              <a:t>‹#›</a:t>
            </a:fld>
            <a:endParaRPr lang="en-US"/>
          </a:p>
        </p:txBody>
      </p:sp>
    </p:spTree>
    <p:extLst>
      <p:ext uri="{BB962C8B-B14F-4D97-AF65-F5344CB8AC3E}">
        <p14:creationId xmlns:p14="http://schemas.microsoft.com/office/powerpoint/2010/main" val="139370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1D99D-270F-3B4A-AE8A-FBFAC33A4CD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6987-C395-CD4B-86C7-83D163BF3595}" type="slidenum">
              <a:rPr lang="en-US" smtClean="0"/>
              <a:t>‹#›</a:t>
            </a:fld>
            <a:endParaRPr lang="en-US"/>
          </a:p>
        </p:txBody>
      </p:sp>
    </p:spTree>
    <p:extLst>
      <p:ext uri="{BB962C8B-B14F-4D97-AF65-F5344CB8AC3E}">
        <p14:creationId xmlns:p14="http://schemas.microsoft.com/office/powerpoint/2010/main" val="114841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41D99D-270F-3B4A-AE8A-FBFAC33A4CD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6987-C395-CD4B-86C7-83D163BF3595}" type="slidenum">
              <a:rPr lang="en-US" smtClean="0"/>
              <a:t>‹#›</a:t>
            </a:fld>
            <a:endParaRPr lang="en-US"/>
          </a:p>
        </p:txBody>
      </p:sp>
    </p:spTree>
    <p:extLst>
      <p:ext uri="{BB962C8B-B14F-4D97-AF65-F5344CB8AC3E}">
        <p14:creationId xmlns:p14="http://schemas.microsoft.com/office/powerpoint/2010/main" val="3339040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41D99D-270F-3B4A-AE8A-FBFAC33A4CDE}"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6987-C395-CD4B-86C7-83D163BF3595}" type="slidenum">
              <a:rPr lang="en-US" smtClean="0"/>
              <a:t>‹#›</a:t>
            </a:fld>
            <a:endParaRPr lang="en-US"/>
          </a:p>
        </p:txBody>
      </p:sp>
    </p:spTree>
    <p:extLst>
      <p:ext uri="{BB962C8B-B14F-4D97-AF65-F5344CB8AC3E}">
        <p14:creationId xmlns:p14="http://schemas.microsoft.com/office/powerpoint/2010/main" val="745293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41D99D-270F-3B4A-AE8A-FBFAC33A4CDE}" type="datetimeFigureOut">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16987-C395-CD4B-86C7-83D163BF3595}" type="slidenum">
              <a:rPr lang="en-US" smtClean="0"/>
              <a:t>‹#›</a:t>
            </a:fld>
            <a:endParaRPr lang="en-US"/>
          </a:p>
        </p:txBody>
      </p:sp>
    </p:spTree>
    <p:extLst>
      <p:ext uri="{BB962C8B-B14F-4D97-AF65-F5344CB8AC3E}">
        <p14:creationId xmlns:p14="http://schemas.microsoft.com/office/powerpoint/2010/main" val="3475786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41D99D-270F-3B4A-AE8A-FBFAC33A4CDE}" type="datetimeFigureOut">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16987-C395-CD4B-86C7-83D163BF3595}" type="slidenum">
              <a:rPr lang="en-US" smtClean="0"/>
              <a:t>‹#›</a:t>
            </a:fld>
            <a:endParaRPr lang="en-US"/>
          </a:p>
        </p:txBody>
      </p:sp>
    </p:spTree>
    <p:extLst>
      <p:ext uri="{BB962C8B-B14F-4D97-AF65-F5344CB8AC3E}">
        <p14:creationId xmlns:p14="http://schemas.microsoft.com/office/powerpoint/2010/main" val="203166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1D99D-270F-3B4A-AE8A-FBFAC33A4CDE}" type="datetimeFigureOut">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16987-C395-CD4B-86C7-83D163BF3595}" type="slidenum">
              <a:rPr lang="en-US" smtClean="0"/>
              <a:t>‹#›</a:t>
            </a:fld>
            <a:endParaRPr lang="en-US"/>
          </a:p>
        </p:txBody>
      </p:sp>
    </p:spTree>
    <p:extLst>
      <p:ext uri="{BB962C8B-B14F-4D97-AF65-F5344CB8AC3E}">
        <p14:creationId xmlns:p14="http://schemas.microsoft.com/office/powerpoint/2010/main" val="16518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41D99D-270F-3B4A-AE8A-FBFAC33A4CDE}"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6987-C395-CD4B-86C7-83D163BF3595}" type="slidenum">
              <a:rPr lang="en-US" smtClean="0"/>
              <a:t>‹#›</a:t>
            </a:fld>
            <a:endParaRPr lang="en-US"/>
          </a:p>
        </p:txBody>
      </p:sp>
    </p:spTree>
    <p:extLst>
      <p:ext uri="{BB962C8B-B14F-4D97-AF65-F5344CB8AC3E}">
        <p14:creationId xmlns:p14="http://schemas.microsoft.com/office/powerpoint/2010/main" val="2252259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41D99D-270F-3B4A-AE8A-FBFAC33A4CDE}"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6987-C395-CD4B-86C7-83D163BF3595}" type="slidenum">
              <a:rPr lang="en-US" smtClean="0"/>
              <a:t>‹#›</a:t>
            </a:fld>
            <a:endParaRPr lang="en-US"/>
          </a:p>
        </p:txBody>
      </p:sp>
    </p:spTree>
    <p:extLst>
      <p:ext uri="{BB962C8B-B14F-4D97-AF65-F5344CB8AC3E}">
        <p14:creationId xmlns:p14="http://schemas.microsoft.com/office/powerpoint/2010/main" val="1104452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1D99D-270F-3B4A-AE8A-FBFAC33A4CD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6987-C395-CD4B-86C7-83D163BF3595}" type="slidenum">
              <a:rPr lang="en-US" smtClean="0"/>
              <a:t>‹#›</a:t>
            </a:fld>
            <a:endParaRPr lang="en-US"/>
          </a:p>
        </p:txBody>
      </p:sp>
    </p:spTree>
    <p:extLst>
      <p:ext uri="{BB962C8B-B14F-4D97-AF65-F5344CB8AC3E}">
        <p14:creationId xmlns:p14="http://schemas.microsoft.com/office/powerpoint/2010/main" val="38131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8458200" y="4743450"/>
            <a:ext cx="372218" cy="276999"/>
          </a:xfrm>
          <a:prstGeom prst="rect">
            <a:avLst/>
          </a:prstGeom>
          <a:noFill/>
          <a:ln w="9525">
            <a:noFill/>
            <a:miter lim="800000"/>
            <a:headEnd/>
            <a:tailEnd/>
          </a:ln>
          <a:effectLst/>
        </p:spPr>
        <p:txBody>
          <a:bodyPr wrap="none">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808B28DB-80CD-493B-BEDF-C26DFAF49BC1}" type="slidenum">
              <a:rPr lang="en-US" sz="1200" smtClean="0">
                <a:solidFill>
                  <a:srgbClr val="FFFFFF"/>
                </a:solidFill>
                <a:cs typeface="Arial" pitchFamily="34" charset="0"/>
              </a:rPr>
              <a:pPr eaLnBrk="1" fontAlgn="base" hangingPunct="1">
                <a:spcBef>
                  <a:spcPct val="0"/>
                </a:spcBef>
                <a:spcAft>
                  <a:spcPct val="0"/>
                </a:spcAft>
                <a:defRPr/>
              </a:pPr>
              <a:t>‹#›</a:t>
            </a:fld>
            <a:endParaRPr lang="en-US" sz="1200">
              <a:solidFill>
                <a:srgbClr val="FFFFFF"/>
              </a:solidFill>
              <a:cs typeface="Arial" pitchFamily="34" charset="0"/>
            </a:endParaRPr>
          </a:p>
        </p:txBody>
      </p:sp>
      <p:sp>
        <p:nvSpPr>
          <p:cNvPr id="112644" name="Rectangle 3"/>
          <p:cNvSpPr>
            <a:spLocks noGrp="1" noChangeArrowheads="1"/>
          </p:cNvSpPr>
          <p:nvPr>
            <p:ph type="ctrTitle"/>
          </p:nvPr>
        </p:nvSpPr>
        <p:spPr>
          <a:xfrm>
            <a:off x="685800" y="1714500"/>
            <a:ext cx="7772400" cy="985838"/>
          </a:xfrm>
        </p:spPr>
        <p:txBody>
          <a:bodyPr/>
          <a:lstStyle>
            <a:lvl1pPr algn="ctr">
              <a:defRPr lang="en-US" sz="2800" dirty="0" smtClean="0">
                <a:solidFill>
                  <a:srgbClr val="404040"/>
                </a:solidFill>
                <a:latin typeface="Lucida Grande" pitchFamily="-65" charset="0"/>
                <a:ea typeface="+mj-ea"/>
                <a:cs typeface="Arial" charset="0"/>
              </a:defRPr>
            </a:lvl1pPr>
          </a:lstStyle>
          <a:p>
            <a:r>
              <a:rPr lang="en-US" dirty="0"/>
              <a:t>Click to edit Master title style</a:t>
            </a:r>
          </a:p>
        </p:txBody>
      </p:sp>
      <p:sp>
        <p:nvSpPr>
          <p:cNvPr id="112645" name="Rectangle 4"/>
          <p:cNvSpPr>
            <a:spLocks noGrp="1" noChangeArrowheads="1"/>
          </p:cNvSpPr>
          <p:nvPr>
            <p:ph type="subTitle" idx="1"/>
          </p:nvPr>
        </p:nvSpPr>
        <p:spPr>
          <a:xfrm>
            <a:off x="1371600" y="2914650"/>
            <a:ext cx="6400800" cy="1314450"/>
          </a:xfrm>
        </p:spPr>
        <p:txBody>
          <a:bodyPr/>
          <a:lstStyle>
            <a:lvl1pPr marL="0" indent="0" algn="ctr">
              <a:buFont typeface="Wingdings" pitchFamily="2" charset="2"/>
              <a:buNone/>
              <a:defRPr smtClean="0">
                <a:latin typeface="Lucida Grande" pitchFamily="-65" charset="0"/>
                <a:cs typeface="Arial" charset="0"/>
              </a:defRPr>
            </a:lvl1pPr>
          </a:lstStyle>
          <a:p>
            <a:r>
              <a:rPr lang="en-US"/>
              <a:t>Click to edit Master subtitle style</a:t>
            </a:r>
          </a:p>
        </p:txBody>
      </p:sp>
    </p:spTree>
    <p:extLst>
      <p:ext uri="{BB962C8B-B14F-4D97-AF65-F5344CB8AC3E}">
        <p14:creationId xmlns:p14="http://schemas.microsoft.com/office/powerpoint/2010/main" val="38990617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1D99D-270F-3B4A-AE8A-FBFAC33A4CD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6987-C395-CD4B-86C7-83D163BF3595}" type="slidenum">
              <a:rPr lang="en-US" smtClean="0"/>
              <a:t>‹#›</a:t>
            </a:fld>
            <a:endParaRPr lang="en-US"/>
          </a:p>
        </p:txBody>
      </p:sp>
    </p:spTree>
    <p:extLst>
      <p:ext uri="{BB962C8B-B14F-4D97-AF65-F5344CB8AC3E}">
        <p14:creationId xmlns:p14="http://schemas.microsoft.com/office/powerpoint/2010/main" val="3087628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04800" y="1485900"/>
            <a:ext cx="8458200" cy="348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437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8458200" y="4743450"/>
            <a:ext cx="372218" cy="276999"/>
          </a:xfrm>
          <a:prstGeom prst="rect">
            <a:avLst/>
          </a:prstGeom>
          <a:noFill/>
          <a:ln w="9525">
            <a:noFill/>
            <a:miter lim="800000"/>
            <a:headEnd/>
            <a:tailEnd/>
          </a:ln>
          <a:effectLst/>
        </p:spPr>
        <p:txBody>
          <a:bodyPr wrap="none">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F2302F37-DD07-4B48-B809-3C8E09A32F90}" type="slidenum">
              <a:rPr lang="en-US" sz="1200">
                <a:solidFill>
                  <a:srgbClr val="FFFFFF"/>
                </a:solidFill>
                <a:cs typeface="Arial" pitchFamily="34" charset="0"/>
              </a:rPr>
              <a:pPr eaLnBrk="1" hangingPunct="1"/>
              <a:t>‹#›</a:t>
            </a:fld>
            <a:endParaRPr lang="en-US" sz="1200">
              <a:solidFill>
                <a:srgbClr val="FFFFFF"/>
              </a:solidFill>
              <a:cs typeface="Arial" pitchFamily="34" charset="0"/>
            </a:endParaRPr>
          </a:p>
        </p:txBody>
      </p:sp>
      <p:sp>
        <p:nvSpPr>
          <p:cNvPr id="112644" name="Rectangle 3"/>
          <p:cNvSpPr>
            <a:spLocks noGrp="1" noChangeArrowheads="1"/>
          </p:cNvSpPr>
          <p:nvPr>
            <p:ph type="ctrTitle"/>
          </p:nvPr>
        </p:nvSpPr>
        <p:spPr>
          <a:xfrm>
            <a:off x="685800" y="1714500"/>
            <a:ext cx="7772400" cy="985838"/>
          </a:xfrm>
        </p:spPr>
        <p:txBody>
          <a:bodyPr/>
          <a:lstStyle>
            <a:lvl1pPr algn="ctr">
              <a:defRPr lang="en-US" sz="2800" dirty="0" smtClean="0">
                <a:solidFill>
                  <a:srgbClr val="404040"/>
                </a:solidFill>
                <a:latin typeface="Lucida Grande" pitchFamily="-65" charset="0"/>
                <a:ea typeface="+mj-ea"/>
                <a:cs typeface="Arial" charset="0"/>
              </a:defRPr>
            </a:lvl1pPr>
          </a:lstStyle>
          <a:p>
            <a:r>
              <a:rPr lang="en-US"/>
              <a:t>Click to edit Master title style</a:t>
            </a:r>
            <a:endParaRPr lang="en-US" dirty="0"/>
          </a:p>
        </p:txBody>
      </p:sp>
      <p:sp>
        <p:nvSpPr>
          <p:cNvPr id="112645" name="Rectangle 4"/>
          <p:cNvSpPr>
            <a:spLocks noGrp="1" noChangeArrowheads="1"/>
          </p:cNvSpPr>
          <p:nvPr>
            <p:ph type="subTitle" idx="1"/>
          </p:nvPr>
        </p:nvSpPr>
        <p:spPr>
          <a:xfrm>
            <a:off x="1371600" y="2914650"/>
            <a:ext cx="6400800" cy="1314450"/>
          </a:xfrm>
        </p:spPr>
        <p:txBody>
          <a:bodyPr/>
          <a:lstStyle>
            <a:lvl1pPr marL="0" indent="0" algn="ctr">
              <a:buFont typeface="Wingdings" pitchFamily="2" charset="2"/>
              <a:buNone/>
              <a:defRPr smtClean="0">
                <a:latin typeface="Lucida Grande" pitchFamily="-65" charset="0"/>
                <a:cs typeface="Arial" charset="0"/>
              </a:defRPr>
            </a:lvl1pPr>
          </a:lstStyle>
          <a:p>
            <a:r>
              <a:rPr lang="en-US"/>
              <a:t>Click to edit Master subtitle style</a:t>
            </a:r>
          </a:p>
        </p:txBody>
      </p:sp>
    </p:spTree>
    <p:extLst>
      <p:ext uri="{BB962C8B-B14F-4D97-AF65-F5344CB8AC3E}">
        <p14:creationId xmlns:p14="http://schemas.microsoft.com/office/powerpoint/2010/main" val="378835132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8458200" y="4743450"/>
            <a:ext cx="372218" cy="276999"/>
          </a:xfrm>
          <a:prstGeom prst="rect">
            <a:avLst/>
          </a:prstGeom>
          <a:noFill/>
          <a:ln w="9525">
            <a:noFill/>
            <a:miter lim="800000"/>
            <a:headEnd/>
            <a:tailEnd/>
          </a:ln>
          <a:effectLst/>
        </p:spPr>
        <p:txBody>
          <a:bodyPr wrap="none">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5C28C801-2054-4880-912F-6A33676DDDEB}" type="slidenum">
              <a:rPr lang="en-US" sz="1200">
                <a:solidFill>
                  <a:srgbClr val="FFFFFF"/>
                </a:solidFill>
                <a:cs typeface="Arial" pitchFamily="34" charset="0"/>
              </a:rPr>
              <a:pPr eaLnBrk="1" hangingPunct="1"/>
              <a:t>‹#›</a:t>
            </a:fld>
            <a:endParaRPr lang="en-US" sz="1200">
              <a:solidFill>
                <a:srgbClr val="FFFFFF"/>
              </a:solidFill>
              <a:cs typeface="Arial" pitchFamily="34" charset="0"/>
            </a:endParaRPr>
          </a:p>
        </p:txBody>
      </p:sp>
      <p:sp>
        <p:nvSpPr>
          <p:cNvPr id="259075" name="Rectangle 3"/>
          <p:cNvSpPr>
            <a:spLocks noGrp="1" noChangeArrowheads="1"/>
          </p:cNvSpPr>
          <p:nvPr>
            <p:ph type="ctrTitle"/>
          </p:nvPr>
        </p:nvSpPr>
        <p:spPr>
          <a:xfrm>
            <a:off x="1562100" y="1828800"/>
            <a:ext cx="6019800" cy="800100"/>
          </a:xfrm>
        </p:spPr>
        <p:txBody>
          <a:bodyPr/>
          <a:lstStyle>
            <a:lvl1pPr algn="ctr">
              <a:defRPr sz="2800"/>
            </a:lvl1pPr>
          </a:lstStyle>
          <a:p>
            <a:r>
              <a:rPr lang="en-US"/>
              <a:t>Click to edit Master title style</a:t>
            </a:r>
            <a:endParaRPr lang="en-US" dirty="0"/>
          </a:p>
        </p:txBody>
      </p:sp>
      <p:sp>
        <p:nvSpPr>
          <p:cNvPr id="259076" name="Rectangle 4"/>
          <p:cNvSpPr>
            <a:spLocks noGrp="1" noChangeArrowheads="1"/>
          </p:cNvSpPr>
          <p:nvPr>
            <p:ph type="subTitle" idx="1"/>
          </p:nvPr>
        </p:nvSpPr>
        <p:spPr>
          <a:xfrm>
            <a:off x="1905000" y="2686050"/>
            <a:ext cx="5334000" cy="628650"/>
          </a:xfrm>
        </p:spPr>
        <p:txBody>
          <a:bodyPr/>
          <a:lstStyle>
            <a:lvl1pPr marL="0" indent="0" algn="ctr">
              <a:spcBef>
                <a:spcPct val="0"/>
              </a:spcBef>
              <a:buClrTx/>
              <a:buFontTx/>
              <a:buChar char="•"/>
              <a:defRPr sz="1500">
                <a:solidFill>
                  <a:srgbClr val="9CA0A0"/>
                </a:solidFill>
              </a:defRPr>
            </a:lvl1pPr>
          </a:lstStyle>
          <a:p>
            <a:r>
              <a:rPr lang="en-US"/>
              <a:t>Click to edit Master subtitle style</a:t>
            </a:r>
          </a:p>
        </p:txBody>
      </p:sp>
    </p:spTree>
    <p:extLst>
      <p:ext uri="{BB962C8B-B14F-4D97-AF65-F5344CB8AC3E}">
        <p14:creationId xmlns:p14="http://schemas.microsoft.com/office/powerpoint/2010/main" val="818675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5096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360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19600" y="1485900"/>
            <a:ext cx="2095500" cy="2914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67500" y="1485900"/>
            <a:ext cx="2095500" cy="2914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24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784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5943600" y="1428750"/>
            <a:ext cx="2819400" cy="3143250"/>
          </a:xfrm>
          <a:prstGeom prst="rect">
            <a:avLst/>
          </a:prstGeom>
        </p:spPr>
        <p:txBody>
          <a:bodyPr/>
          <a:lstStyle>
            <a:lvl1pPr>
              <a:defRPr sz="1800">
                <a:latin typeface="News Gothic MT"/>
                <a:cs typeface="News Gothic MT"/>
              </a:defRPr>
            </a:lvl1pPr>
            <a:lvl2pPr>
              <a:defRPr sz="1800">
                <a:latin typeface="News Gothic MT"/>
                <a:cs typeface="News Gothic MT"/>
              </a:defRPr>
            </a:lvl2pPr>
            <a:lvl3pPr>
              <a:defRPr sz="1800">
                <a:latin typeface="News Gothic MT"/>
                <a:cs typeface="News Gothic MT"/>
              </a:defRPr>
            </a:lvl3pPr>
            <a:lvl4pPr>
              <a:defRPr sz="1800">
                <a:latin typeface="News Gothic MT"/>
                <a:cs typeface="News Gothic MT"/>
              </a:defRPr>
            </a:lvl4pPr>
            <a:lvl5pPr>
              <a:defRPr sz="1800">
                <a:latin typeface="News Gothic MT"/>
                <a:cs typeface="News Gothic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0"/>
          </p:nvPr>
        </p:nvSpPr>
        <p:spPr>
          <a:xfrm>
            <a:off x="304800" y="1428750"/>
            <a:ext cx="5257800" cy="3143250"/>
          </a:xfrm>
          <a:prstGeom prst="rect">
            <a:avLst/>
          </a:prstGeom>
        </p:spPr>
        <p:txBody>
          <a:bodyPr/>
          <a:lstStyle>
            <a:lvl1pPr>
              <a:defRPr sz="2000">
                <a:latin typeface="News Gothic MT"/>
                <a:cs typeface="News Gothic MT"/>
              </a:defRPr>
            </a:lvl1pPr>
            <a:lvl2pPr>
              <a:defRPr sz="2000">
                <a:latin typeface="News Gothic MT"/>
                <a:cs typeface="News Gothic MT"/>
              </a:defRPr>
            </a:lvl2pPr>
            <a:lvl3pPr>
              <a:defRPr sz="2000">
                <a:latin typeface="News Gothic MT"/>
                <a:cs typeface="News Gothic MT"/>
              </a:defRPr>
            </a:lvl3pPr>
            <a:lvl4pPr>
              <a:defRPr sz="2000">
                <a:latin typeface="News Gothic MT"/>
                <a:cs typeface="News Gothic MT"/>
              </a:defRPr>
            </a:lvl4pPr>
            <a:lvl5pPr>
              <a:defRPr sz="2000">
                <a:latin typeface="News Gothic MT"/>
                <a:cs typeface="News Gothic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514350"/>
            <a:ext cx="8458200" cy="665226"/>
          </a:xfrm>
          <a:prstGeom prst="rect">
            <a:avLst/>
          </a:prstGeom>
        </p:spPr>
        <p:txBody>
          <a:bodyPr/>
          <a:lstStyle>
            <a:lvl1pPr>
              <a:defRPr sz="3600">
                <a:latin typeface="News Gothic MT"/>
                <a:cs typeface="News Gothic MT"/>
              </a:defRPr>
            </a:lvl1pPr>
          </a:lstStyle>
          <a:p>
            <a:r>
              <a:rPr lang="en-US" dirty="0"/>
              <a:t>Click to edit Master title style</a:t>
            </a:r>
          </a:p>
        </p:txBody>
      </p:sp>
    </p:spTree>
    <p:extLst>
      <p:ext uri="{BB962C8B-B14F-4D97-AF65-F5344CB8AC3E}">
        <p14:creationId xmlns:p14="http://schemas.microsoft.com/office/powerpoint/2010/main" val="272740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8458200" y="4743450"/>
            <a:ext cx="372218" cy="276999"/>
          </a:xfrm>
          <a:prstGeom prst="rect">
            <a:avLst/>
          </a:prstGeom>
          <a:noFill/>
          <a:ln w="9525">
            <a:noFill/>
            <a:miter lim="800000"/>
            <a:headEnd/>
            <a:tailEnd/>
          </a:ln>
          <a:effectLst/>
        </p:spPr>
        <p:txBody>
          <a:bodyPr wrap="none">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63098E7C-0A94-4D08-86EC-63468A1D45BB}" type="slidenum">
              <a:rPr lang="en-US" sz="1200" smtClean="0">
                <a:solidFill>
                  <a:srgbClr val="FFFFFF"/>
                </a:solidFill>
                <a:cs typeface="Arial" pitchFamily="34" charset="0"/>
              </a:rPr>
              <a:pPr eaLnBrk="1" fontAlgn="base" hangingPunct="1">
                <a:spcBef>
                  <a:spcPct val="0"/>
                </a:spcBef>
                <a:spcAft>
                  <a:spcPct val="0"/>
                </a:spcAft>
                <a:defRPr/>
              </a:pPr>
              <a:t>‹#›</a:t>
            </a:fld>
            <a:endParaRPr lang="en-US" sz="1200">
              <a:solidFill>
                <a:srgbClr val="FFFFFF"/>
              </a:solidFill>
              <a:cs typeface="Arial" pitchFamily="34" charset="0"/>
            </a:endParaRPr>
          </a:p>
        </p:txBody>
      </p:sp>
      <p:sp>
        <p:nvSpPr>
          <p:cNvPr id="259075" name="Rectangle 3"/>
          <p:cNvSpPr>
            <a:spLocks noGrp="1" noChangeArrowheads="1"/>
          </p:cNvSpPr>
          <p:nvPr>
            <p:ph type="ctrTitle"/>
          </p:nvPr>
        </p:nvSpPr>
        <p:spPr>
          <a:xfrm>
            <a:off x="1562100" y="1828800"/>
            <a:ext cx="6019800" cy="800100"/>
          </a:xfrm>
        </p:spPr>
        <p:txBody>
          <a:bodyPr/>
          <a:lstStyle>
            <a:lvl1pPr algn="ctr">
              <a:defRPr sz="2800"/>
            </a:lvl1pPr>
          </a:lstStyle>
          <a:p>
            <a:r>
              <a:rPr lang="en-US" dirty="0"/>
              <a:t>Click to edit Master title style</a:t>
            </a:r>
          </a:p>
        </p:txBody>
      </p:sp>
      <p:sp>
        <p:nvSpPr>
          <p:cNvPr id="259076" name="Rectangle 4"/>
          <p:cNvSpPr>
            <a:spLocks noGrp="1" noChangeArrowheads="1"/>
          </p:cNvSpPr>
          <p:nvPr>
            <p:ph type="subTitle" idx="1"/>
          </p:nvPr>
        </p:nvSpPr>
        <p:spPr>
          <a:xfrm>
            <a:off x="1905000" y="2686050"/>
            <a:ext cx="5334000" cy="628650"/>
          </a:xfrm>
        </p:spPr>
        <p:txBody>
          <a:bodyPr/>
          <a:lstStyle>
            <a:lvl1pPr marL="0" indent="0" algn="ctr">
              <a:spcBef>
                <a:spcPct val="0"/>
              </a:spcBef>
              <a:buClrTx/>
              <a:buFontTx/>
              <a:buChar char="•"/>
              <a:defRPr sz="1500">
                <a:solidFill>
                  <a:srgbClr val="9CA0A0"/>
                </a:solidFill>
              </a:defRPr>
            </a:lvl1pPr>
          </a:lstStyle>
          <a:p>
            <a:r>
              <a:rPr lang="en-US"/>
              <a:t>Click to edit Master subtitle style</a:t>
            </a:r>
          </a:p>
        </p:txBody>
      </p:sp>
    </p:spTree>
    <p:extLst>
      <p:ext uri="{BB962C8B-B14F-4D97-AF65-F5344CB8AC3E}">
        <p14:creationId xmlns:p14="http://schemas.microsoft.com/office/powerpoint/2010/main" val="515570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066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6477000" y="4743450"/>
            <a:ext cx="2057400" cy="273844"/>
          </a:xfrm>
          <a:prstGeom prst="rect">
            <a:avLst/>
          </a:prstGeom>
        </p:spPr>
        <p:txBody>
          <a:bodyPr/>
          <a:lstStyle/>
          <a:p>
            <a:fld id="{F3B1E5A0-D8D1-4B0E-AA09-A0A501A2669D}" type="slidenum">
              <a:rPr lang="en-US" smtClean="0"/>
              <a:t>‹#›</a:t>
            </a:fld>
            <a:endParaRPr lang="en-US"/>
          </a:p>
        </p:txBody>
      </p:sp>
    </p:spTree>
    <p:extLst>
      <p:ext uri="{BB962C8B-B14F-4D97-AF65-F5344CB8AC3E}">
        <p14:creationId xmlns:p14="http://schemas.microsoft.com/office/powerpoint/2010/main" val="89422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19600" y="1485900"/>
            <a:ext cx="2095500" cy="2914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67500" y="1485900"/>
            <a:ext cx="2095500" cy="2914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885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84400" y="209550"/>
            <a:ext cx="6851650" cy="428625"/>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280988" y="951310"/>
            <a:ext cx="3365500" cy="3771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3798889" y="951310"/>
            <a:ext cx="3367087" cy="1828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p:cNvSpPr>
            <a:spLocks noGrp="1"/>
          </p:cNvSpPr>
          <p:nvPr>
            <p:ph sz="quarter" idx="3"/>
          </p:nvPr>
        </p:nvSpPr>
        <p:spPr>
          <a:xfrm>
            <a:off x="3798889" y="2894410"/>
            <a:ext cx="3367087" cy="182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947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9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5943600" y="1428750"/>
            <a:ext cx="2819400" cy="3143250"/>
          </a:xfrm>
          <a:prstGeom prst="rect">
            <a:avLst/>
          </a:prstGeom>
        </p:spPr>
        <p:txBody>
          <a:bodyPr/>
          <a:lstStyle>
            <a:lvl1pPr>
              <a:defRPr sz="1800">
                <a:latin typeface="News Gothic MT"/>
                <a:cs typeface="News Gothic MT"/>
              </a:defRPr>
            </a:lvl1pPr>
            <a:lvl2pPr>
              <a:defRPr sz="1800">
                <a:latin typeface="News Gothic MT"/>
                <a:cs typeface="News Gothic MT"/>
              </a:defRPr>
            </a:lvl2pPr>
            <a:lvl3pPr>
              <a:defRPr sz="1800">
                <a:latin typeface="News Gothic MT"/>
                <a:cs typeface="News Gothic MT"/>
              </a:defRPr>
            </a:lvl3pPr>
            <a:lvl4pPr>
              <a:defRPr sz="1800">
                <a:latin typeface="News Gothic MT"/>
                <a:cs typeface="News Gothic MT"/>
              </a:defRPr>
            </a:lvl4pPr>
            <a:lvl5pPr>
              <a:defRPr sz="1800">
                <a:latin typeface="News Gothic MT"/>
                <a:cs typeface="News Gothic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0"/>
          </p:nvPr>
        </p:nvSpPr>
        <p:spPr>
          <a:xfrm>
            <a:off x="304800" y="1428750"/>
            <a:ext cx="5257800" cy="3143250"/>
          </a:xfrm>
          <a:prstGeom prst="rect">
            <a:avLst/>
          </a:prstGeom>
        </p:spPr>
        <p:txBody>
          <a:bodyPr/>
          <a:lstStyle>
            <a:lvl1pPr>
              <a:defRPr sz="2000">
                <a:latin typeface="News Gothic MT"/>
                <a:cs typeface="News Gothic MT"/>
              </a:defRPr>
            </a:lvl1pPr>
            <a:lvl2pPr>
              <a:defRPr sz="2000">
                <a:latin typeface="News Gothic MT"/>
                <a:cs typeface="News Gothic MT"/>
              </a:defRPr>
            </a:lvl2pPr>
            <a:lvl3pPr>
              <a:defRPr sz="2000">
                <a:latin typeface="News Gothic MT"/>
                <a:cs typeface="News Gothic MT"/>
              </a:defRPr>
            </a:lvl3pPr>
            <a:lvl4pPr>
              <a:defRPr sz="2000">
                <a:latin typeface="News Gothic MT"/>
                <a:cs typeface="News Gothic MT"/>
              </a:defRPr>
            </a:lvl4pPr>
            <a:lvl5pPr>
              <a:defRPr sz="2000">
                <a:latin typeface="News Gothic MT"/>
                <a:cs typeface="News Gothic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514350"/>
            <a:ext cx="8458200" cy="665226"/>
          </a:xfrm>
          <a:prstGeom prst="rect">
            <a:avLst/>
          </a:prstGeom>
        </p:spPr>
        <p:txBody>
          <a:bodyPr/>
          <a:lstStyle>
            <a:lvl1pPr>
              <a:defRPr sz="3600">
                <a:latin typeface="News Gothic MT"/>
                <a:cs typeface="News Gothic MT"/>
              </a:defRPr>
            </a:lvl1pPr>
          </a:lstStyle>
          <a:p>
            <a:r>
              <a:rPr lang="en-US" dirty="0"/>
              <a:t>Click to edit Master title style</a:t>
            </a:r>
          </a:p>
        </p:txBody>
      </p:sp>
    </p:spTree>
    <p:extLst>
      <p:ext uri="{BB962C8B-B14F-4D97-AF65-F5344CB8AC3E}">
        <p14:creationId xmlns:p14="http://schemas.microsoft.com/office/powerpoint/2010/main" val="2934299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2.jpe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1" cstate="print">
            <a:extLst>
              <a:ext uri="{28A0092B-C50C-407E-A947-70E740481C1C}">
                <a14:useLocalDpi xmlns:a14="http://schemas.microsoft.com/office/drawing/2010/main" val="0"/>
              </a:ext>
            </a:extLst>
          </a:blip>
          <a:srcRect b="28633"/>
          <a:stretch/>
        </p:blipFill>
        <p:spPr>
          <a:xfrm>
            <a:off x="-5862" y="-17641"/>
            <a:ext cx="9165323" cy="5161141"/>
          </a:xfrm>
          <a:prstGeom prst="rect">
            <a:avLst/>
          </a:prstGeom>
        </p:spPr>
      </p:pic>
      <p:sp>
        <p:nvSpPr>
          <p:cNvPr id="1027" name="Rectangle 3"/>
          <p:cNvSpPr>
            <a:spLocks noGrp="1" noChangeArrowheads="1"/>
          </p:cNvSpPr>
          <p:nvPr>
            <p:ph type="title"/>
          </p:nvPr>
        </p:nvSpPr>
        <p:spPr bwMode="auto">
          <a:xfrm>
            <a:off x="304800" y="742950"/>
            <a:ext cx="845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304800" y="1600200"/>
            <a:ext cx="52578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8626061" y="4747847"/>
            <a:ext cx="533400" cy="369332"/>
          </a:xfrm>
          <a:prstGeom prst="rect">
            <a:avLst/>
          </a:prstGeom>
          <a:noFill/>
        </p:spPr>
        <p:txBody>
          <a:bodyPr wrap="square" rtlCol="0">
            <a:spAutoFit/>
          </a:bodyPr>
          <a:lstStyle/>
          <a:p>
            <a:fld id="{45776D93-4D82-420D-8475-4F58EE0AF3FE}" type="slidenum">
              <a:rPr lang="en-US" smtClean="0"/>
              <a:t>‹#›</a:t>
            </a:fld>
            <a:endParaRPr lang="en-US"/>
          </a:p>
        </p:txBody>
      </p:sp>
    </p:spTree>
    <p:extLst>
      <p:ext uri="{BB962C8B-B14F-4D97-AF65-F5344CB8AC3E}">
        <p14:creationId xmlns:p14="http://schemas.microsoft.com/office/powerpoint/2010/main" val="13423982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rtl="0" eaLnBrk="0" fontAlgn="base" hangingPunct="0">
        <a:spcBef>
          <a:spcPct val="0"/>
        </a:spcBef>
        <a:spcAft>
          <a:spcPct val="0"/>
        </a:spcAft>
        <a:defRPr sz="2800" b="1">
          <a:solidFill>
            <a:srgbClr val="404040"/>
          </a:solidFill>
          <a:latin typeface="Arial" charset="0"/>
          <a:ea typeface="ＭＳ Ｐゴシック" charset="-128"/>
          <a:cs typeface="ＭＳ Ｐゴシック" charset="0"/>
        </a:defRPr>
      </a:lvl1pPr>
      <a:lvl2pPr algn="l" rtl="0" eaLnBrk="0" fontAlgn="base" hangingPunct="0">
        <a:spcBef>
          <a:spcPct val="0"/>
        </a:spcBef>
        <a:spcAft>
          <a:spcPct val="0"/>
        </a:spcAft>
        <a:defRPr sz="2800">
          <a:solidFill>
            <a:srgbClr val="404040"/>
          </a:solidFill>
          <a:latin typeface="Arial" charset="0"/>
          <a:ea typeface="ＭＳ Ｐゴシック" charset="-128"/>
          <a:cs typeface="ＭＳ Ｐゴシック" charset="0"/>
        </a:defRPr>
      </a:lvl2pPr>
      <a:lvl3pPr algn="l" rtl="0" eaLnBrk="0" fontAlgn="base" hangingPunct="0">
        <a:spcBef>
          <a:spcPct val="0"/>
        </a:spcBef>
        <a:spcAft>
          <a:spcPct val="0"/>
        </a:spcAft>
        <a:defRPr sz="2800">
          <a:solidFill>
            <a:srgbClr val="404040"/>
          </a:solidFill>
          <a:latin typeface="Arial" charset="0"/>
          <a:ea typeface="ＭＳ Ｐゴシック" charset="-128"/>
          <a:cs typeface="ＭＳ Ｐゴシック" charset="0"/>
        </a:defRPr>
      </a:lvl3pPr>
      <a:lvl4pPr algn="l" rtl="0" eaLnBrk="0" fontAlgn="base" hangingPunct="0">
        <a:spcBef>
          <a:spcPct val="0"/>
        </a:spcBef>
        <a:spcAft>
          <a:spcPct val="0"/>
        </a:spcAft>
        <a:defRPr sz="2800">
          <a:solidFill>
            <a:srgbClr val="404040"/>
          </a:solidFill>
          <a:latin typeface="Arial" charset="0"/>
          <a:ea typeface="ＭＳ Ｐゴシック" charset="-128"/>
          <a:cs typeface="ＭＳ Ｐゴシック" charset="0"/>
        </a:defRPr>
      </a:lvl4pPr>
      <a:lvl5pPr algn="l" rtl="0" eaLnBrk="0" fontAlgn="base" hangingPunct="0">
        <a:spcBef>
          <a:spcPct val="0"/>
        </a:spcBef>
        <a:spcAft>
          <a:spcPct val="0"/>
        </a:spcAft>
        <a:defRPr sz="2800">
          <a:solidFill>
            <a:srgbClr val="404040"/>
          </a:solidFill>
          <a:latin typeface="Arial" charset="0"/>
          <a:ea typeface="ＭＳ Ｐゴシック" charset="-128"/>
          <a:cs typeface="ＭＳ Ｐゴシック" charset="0"/>
        </a:defRPr>
      </a:lvl5pPr>
      <a:lvl6pPr marL="457200" algn="l" rtl="0" fontAlgn="base">
        <a:spcBef>
          <a:spcPct val="0"/>
        </a:spcBef>
        <a:spcAft>
          <a:spcPct val="0"/>
        </a:spcAft>
        <a:defRPr sz="2400">
          <a:solidFill>
            <a:srgbClr val="7C8FAE"/>
          </a:solidFill>
          <a:latin typeface="Lucida Grande" charset="0"/>
          <a:ea typeface="Arial" charset="0"/>
          <a:cs typeface="Arial" charset="0"/>
        </a:defRPr>
      </a:lvl6pPr>
      <a:lvl7pPr marL="914400" algn="l" rtl="0" fontAlgn="base">
        <a:spcBef>
          <a:spcPct val="0"/>
        </a:spcBef>
        <a:spcAft>
          <a:spcPct val="0"/>
        </a:spcAft>
        <a:defRPr sz="2400">
          <a:solidFill>
            <a:srgbClr val="7C8FAE"/>
          </a:solidFill>
          <a:latin typeface="Lucida Grande" charset="0"/>
          <a:ea typeface="Arial" charset="0"/>
          <a:cs typeface="Arial" charset="0"/>
        </a:defRPr>
      </a:lvl7pPr>
      <a:lvl8pPr marL="1371600" algn="l" rtl="0" fontAlgn="base">
        <a:spcBef>
          <a:spcPct val="0"/>
        </a:spcBef>
        <a:spcAft>
          <a:spcPct val="0"/>
        </a:spcAft>
        <a:defRPr sz="2400">
          <a:solidFill>
            <a:srgbClr val="7C8FAE"/>
          </a:solidFill>
          <a:latin typeface="Lucida Grande" charset="0"/>
          <a:ea typeface="Arial" charset="0"/>
          <a:cs typeface="Arial" charset="0"/>
        </a:defRPr>
      </a:lvl8pPr>
      <a:lvl9pPr marL="1828800" algn="l" rtl="0" fontAlgn="base">
        <a:spcBef>
          <a:spcPct val="0"/>
        </a:spcBef>
        <a:spcAft>
          <a:spcPct val="0"/>
        </a:spcAft>
        <a:defRPr sz="2400">
          <a:solidFill>
            <a:srgbClr val="7C8FAE"/>
          </a:solidFill>
          <a:latin typeface="Lucida Grande" charset="0"/>
          <a:ea typeface="Arial" charset="0"/>
          <a:cs typeface="Arial" charset="0"/>
        </a:defRPr>
      </a:lvl9pPr>
    </p:titleStyle>
    <p:bodyStyle>
      <a:lvl1pPr marL="342900" indent="-342900" algn="l" rtl="0" eaLnBrk="0" fontAlgn="base" hangingPunct="0">
        <a:spcBef>
          <a:spcPct val="20000"/>
        </a:spcBef>
        <a:spcAft>
          <a:spcPct val="0"/>
        </a:spcAft>
        <a:buClr>
          <a:srgbClr val="7F7F7F"/>
        </a:buClr>
        <a:buFont typeface="Wingdings" pitchFamily="2" charset="2"/>
        <a:buChar char="§"/>
        <a:defRPr sz="2000">
          <a:solidFill>
            <a:srgbClr val="595959"/>
          </a:solidFill>
          <a:latin typeface="Arial" charset="0"/>
          <a:ea typeface="ＭＳ Ｐゴシック" charset="-128"/>
          <a:cs typeface="ＭＳ Ｐゴシック" charset="0"/>
        </a:defRPr>
      </a:lvl1pPr>
      <a:lvl2pPr marL="742950" indent="-285750" algn="l" rtl="0" eaLnBrk="0" fontAlgn="base" hangingPunct="0">
        <a:spcBef>
          <a:spcPct val="20000"/>
        </a:spcBef>
        <a:spcAft>
          <a:spcPct val="0"/>
        </a:spcAft>
        <a:buClr>
          <a:srgbClr val="7F7F7F"/>
        </a:buClr>
        <a:buFont typeface="Trebuchet MS" pitchFamily="34" charset="0"/>
        <a:buChar char="▪"/>
        <a:defRPr sz="1600">
          <a:solidFill>
            <a:srgbClr val="595959"/>
          </a:solidFill>
          <a:latin typeface="Arial" charset="0"/>
          <a:ea typeface="ＭＳ Ｐゴシック" charset="-128"/>
          <a:cs typeface="+mn-cs"/>
        </a:defRPr>
      </a:lvl2pPr>
      <a:lvl3pPr marL="1143000" indent="-228600" algn="l" rtl="0" eaLnBrk="0" fontAlgn="base" hangingPunct="0">
        <a:spcBef>
          <a:spcPct val="20000"/>
        </a:spcBef>
        <a:spcAft>
          <a:spcPct val="0"/>
        </a:spcAft>
        <a:buClr>
          <a:srgbClr val="7F7F7F"/>
        </a:buClr>
        <a:buFont typeface="Trebuchet MS" pitchFamily="34" charset="0"/>
        <a:buChar char="▪"/>
        <a:defRPr sz="1600">
          <a:solidFill>
            <a:srgbClr val="595959"/>
          </a:solidFill>
          <a:latin typeface="Arial" charset="0"/>
          <a:ea typeface="ＭＳ Ｐゴシック" charset="-128"/>
          <a:cs typeface="+mn-cs"/>
        </a:defRPr>
      </a:lvl3pPr>
      <a:lvl4pPr marL="1600200" indent="-228600" algn="l" rtl="0" eaLnBrk="0" fontAlgn="base" hangingPunct="0">
        <a:spcBef>
          <a:spcPct val="20000"/>
        </a:spcBef>
        <a:spcAft>
          <a:spcPct val="0"/>
        </a:spcAft>
        <a:buClr>
          <a:srgbClr val="7F7F7F"/>
        </a:buClr>
        <a:buFont typeface="Trebuchet MS" pitchFamily="34" charset="0"/>
        <a:buChar char="▪"/>
        <a:defRPr sz="1600">
          <a:solidFill>
            <a:srgbClr val="595959"/>
          </a:solidFill>
          <a:latin typeface="Arial" charset="0"/>
          <a:ea typeface="ＭＳ Ｐゴシック" charset="-128"/>
          <a:cs typeface="+mn-cs"/>
        </a:defRPr>
      </a:lvl4pPr>
      <a:lvl5pPr marL="2057400" indent="-228600" algn="l" rtl="0" eaLnBrk="0" fontAlgn="base" hangingPunct="0">
        <a:spcBef>
          <a:spcPct val="20000"/>
        </a:spcBef>
        <a:spcAft>
          <a:spcPct val="0"/>
        </a:spcAft>
        <a:buClr>
          <a:srgbClr val="7F7F7F"/>
        </a:buClr>
        <a:buFont typeface="Trebuchet MS" pitchFamily="34" charset="0"/>
        <a:buChar char="▪"/>
        <a:defRPr sz="1600">
          <a:solidFill>
            <a:srgbClr val="595959"/>
          </a:solidFill>
          <a:latin typeface="Arial" charset="0"/>
          <a:ea typeface="ＭＳ Ｐゴシック" charset="-128"/>
          <a:cs typeface="+mn-cs"/>
        </a:defRPr>
      </a:lvl5pPr>
      <a:lvl6pPr marL="2514600" indent="-228600" algn="l" rtl="0" fontAlgn="base">
        <a:spcBef>
          <a:spcPct val="20000"/>
        </a:spcBef>
        <a:spcAft>
          <a:spcPct val="0"/>
        </a:spcAft>
        <a:buClr>
          <a:schemeClr val="tx1"/>
        </a:buClr>
        <a:buFont typeface="Trebuchet MS" charset="0"/>
        <a:buChar char="▪"/>
        <a:defRPr sz="1400">
          <a:solidFill>
            <a:schemeClr val="tx1"/>
          </a:solidFill>
          <a:latin typeface="+mn-lt"/>
          <a:ea typeface="+mn-ea"/>
          <a:cs typeface="+mn-cs"/>
        </a:defRPr>
      </a:lvl6pPr>
      <a:lvl7pPr marL="2971800" indent="-228600" algn="l" rtl="0" fontAlgn="base">
        <a:spcBef>
          <a:spcPct val="20000"/>
        </a:spcBef>
        <a:spcAft>
          <a:spcPct val="0"/>
        </a:spcAft>
        <a:buClr>
          <a:schemeClr val="tx1"/>
        </a:buClr>
        <a:buFont typeface="Trebuchet MS" charset="0"/>
        <a:buChar char="▪"/>
        <a:defRPr sz="1400">
          <a:solidFill>
            <a:schemeClr val="tx1"/>
          </a:solidFill>
          <a:latin typeface="+mn-lt"/>
          <a:ea typeface="+mn-ea"/>
          <a:cs typeface="+mn-cs"/>
        </a:defRPr>
      </a:lvl7pPr>
      <a:lvl8pPr marL="3429000" indent="-228600" algn="l" rtl="0" fontAlgn="base">
        <a:spcBef>
          <a:spcPct val="20000"/>
        </a:spcBef>
        <a:spcAft>
          <a:spcPct val="0"/>
        </a:spcAft>
        <a:buClr>
          <a:schemeClr val="tx1"/>
        </a:buClr>
        <a:buFont typeface="Trebuchet MS" charset="0"/>
        <a:buChar char="▪"/>
        <a:defRPr sz="1400">
          <a:solidFill>
            <a:schemeClr val="tx1"/>
          </a:solidFill>
          <a:latin typeface="+mn-lt"/>
          <a:ea typeface="+mn-ea"/>
          <a:cs typeface="+mn-cs"/>
        </a:defRPr>
      </a:lvl8pPr>
      <a:lvl9pPr marL="3886200" indent="-228600" algn="l" rtl="0" fontAlgn="base">
        <a:spcBef>
          <a:spcPct val="20000"/>
        </a:spcBef>
        <a:spcAft>
          <a:spcPct val="0"/>
        </a:spcAft>
        <a:buClr>
          <a:schemeClr val="tx1"/>
        </a:buClr>
        <a:buFont typeface="Trebuchet MS" charset="0"/>
        <a:buChar char="▪"/>
        <a:defRPr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841D99D-270F-3B4A-AE8A-FBFAC33A4CDE}" type="datetimeFigureOut">
              <a:rPr lang="en-US" smtClean="0"/>
              <a:t>5/3/2019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7A16987-C395-CD4B-86C7-83D163BF3595}" type="slidenum">
              <a:rPr lang="en-US" smtClean="0"/>
              <a:t>‹#›</a:t>
            </a:fld>
            <a:endParaRPr lang="en-US"/>
          </a:p>
        </p:txBody>
      </p:sp>
    </p:spTree>
    <p:extLst>
      <p:ext uri="{BB962C8B-B14F-4D97-AF65-F5344CB8AC3E}">
        <p14:creationId xmlns:p14="http://schemas.microsoft.com/office/powerpoint/2010/main" val="366543018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304800" y="742950"/>
            <a:ext cx="845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304800" y="1600200"/>
            <a:ext cx="52578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222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xStyles>
    <p:titleStyle>
      <a:lvl1pPr algn="l" rtl="0" eaLnBrk="1" fontAlgn="base" hangingPunct="1">
        <a:spcBef>
          <a:spcPct val="0"/>
        </a:spcBef>
        <a:spcAft>
          <a:spcPct val="0"/>
        </a:spcAft>
        <a:defRPr sz="2800">
          <a:solidFill>
            <a:srgbClr val="404040"/>
          </a:solidFill>
          <a:latin typeface="Arial" charset="0"/>
          <a:ea typeface="ＭＳ Ｐゴシック" charset="-128"/>
          <a:cs typeface="ＭＳ Ｐゴシック" charset="0"/>
        </a:defRPr>
      </a:lvl1pPr>
      <a:lvl2pPr algn="l" rtl="0" eaLnBrk="1" fontAlgn="base" hangingPunct="1">
        <a:spcBef>
          <a:spcPct val="0"/>
        </a:spcBef>
        <a:spcAft>
          <a:spcPct val="0"/>
        </a:spcAft>
        <a:defRPr sz="2800">
          <a:solidFill>
            <a:srgbClr val="404040"/>
          </a:solidFill>
          <a:latin typeface="Arial" charset="0"/>
          <a:ea typeface="ＭＳ Ｐゴシック" charset="-128"/>
          <a:cs typeface="ＭＳ Ｐゴシック" charset="0"/>
        </a:defRPr>
      </a:lvl2pPr>
      <a:lvl3pPr algn="l" rtl="0" eaLnBrk="1" fontAlgn="base" hangingPunct="1">
        <a:spcBef>
          <a:spcPct val="0"/>
        </a:spcBef>
        <a:spcAft>
          <a:spcPct val="0"/>
        </a:spcAft>
        <a:defRPr sz="2800">
          <a:solidFill>
            <a:srgbClr val="404040"/>
          </a:solidFill>
          <a:latin typeface="Arial" charset="0"/>
          <a:ea typeface="ＭＳ Ｐゴシック" charset="-128"/>
          <a:cs typeface="ＭＳ Ｐゴシック" charset="0"/>
        </a:defRPr>
      </a:lvl3pPr>
      <a:lvl4pPr algn="l" rtl="0" eaLnBrk="1" fontAlgn="base" hangingPunct="1">
        <a:spcBef>
          <a:spcPct val="0"/>
        </a:spcBef>
        <a:spcAft>
          <a:spcPct val="0"/>
        </a:spcAft>
        <a:defRPr sz="2800">
          <a:solidFill>
            <a:srgbClr val="404040"/>
          </a:solidFill>
          <a:latin typeface="Arial" charset="0"/>
          <a:ea typeface="ＭＳ Ｐゴシック" charset="-128"/>
          <a:cs typeface="ＭＳ Ｐゴシック" charset="0"/>
        </a:defRPr>
      </a:lvl4pPr>
      <a:lvl5pPr algn="l" rtl="0" eaLnBrk="1" fontAlgn="base" hangingPunct="1">
        <a:spcBef>
          <a:spcPct val="0"/>
        </a:spcBef>
        <a:spcAft>
          <a:spcPct val="0"/>
        </a:spcAft>
        <a:defRPr sz="2800">
          <a:solidFill>
            <a:srgbClr val="404040"/>
          </a:solidFill>
          <a:latin typeface="Arial" charset="0"/>
          <a:ea typeface="ＭＳ Ｐゴシック" charset="-128"/>
          <a:cs typeface="ＭＳ Ｐゴシック" charset="0"/>
        </a:defRPr>
      </a:lvl5pPr>
      <a:lvl6pPr marL="457200" algn="l" rtl="0" eaLnBrk="1" fontAlgn="base" hangingPunct="1">
        <a:spcBef>
          <a:spcPct val="0"/>
        </a:spcBef>
        <a:spcAft>
          <a:spcPct val="0"/>
        </a:spcAft>
        <a:defRPr sz="2400">
          <a:solidFill>
            <a:srgbClr val="7C8FAE"/>
          </a:solidFill>
          <a:latin typeface="Lucida Grande" charset="0"/>
          <a:ea typeface="Arial" charset="0"/>
          <a:cs typeface="Arial" charset="0"/>
        </a:defRPr>
      </a:lvl6pPr>
      <a:lvl7pPr marL="914400" algn="l" rtl="0" eaLnBrk="1" fontAlgn="base" hangingPunct="1">
        <a:spcBef>
          <a:spcPct val="0"/>
        </a:spcBef>
        <a:spcAft>
          <a:spcPct val="0"/>
        </a:spcAft>
        <a:defRPr sz="2400">
          <a:solidFill>
            <a:srgbClr val="7C8FAE"/>
          </a:solidFill>
          <a:latin typeface="Lucida Grande" charset="0"/>
          <a:ea typeface="Arial" charset="0"/>
          <a:cs typeface="Arial" charset="0"/>
        </a:defRPr>
      </a:lvl7pPr>
      <a:lvl8pPr marL="1371600" algn="l" rtl="0" eaLnBrk="1" fontAlgn="base" hangingPunct="1">
        <a:spcBef>
          <a:spcPct val="0"/>
        </a:spcBef>
        <a:spcAft>
          <a:spcPct val="0"/>
        </a:spcAft>
        <a:defRPr sz="2400">
          <a:solidFill>
            <a:srgbClr val="7C8FAE"/>
          </a:solidFill>
          <a:latin typeface="Lucida Grande" charset="0"/>
          <a:ea typeface="Arial" charset="0"/>
          <a:cs typeface="Arial" charset="0"/>
        </a:defRPr>
      </a:lvl8pPr>
      <a:lvl9pPr marL="1828800" algn="l" rtl="0" eaLnBrk="1" fontAlgn="base" hangingPunct="1">
        <a:spcBef>
          <a:spcPct val="0"/>
        </a:spcBef>
        <a:spcAft>
          <a:spcPct val="0"/>
        </a:spcAft>
        <a:defRPr sz="2400">
          <a:solidFill>
            <a:srgbClr val="7C8FAE"/>
          </a:solidFill>
          <a:latin typeface="Lucida Grande" charset="0"/>
          <a:ea typeface="Arial" charset="0"/>
          <a:cs typeface="Arial"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000">
          <a:solidFill>
            <a:srgbClr val="595959"/>
          </a:solidFill>
          <a:latin typeface="Arial" charset="0"/>
          <a:ea typeface="ＭＳ Ｐゴシック" charset="-128"/>
          <a:cs typeface="ＭＳ Ｐゴシック" charset="0"/>
        </a:defRPr>
      </a:lvl1pPr>
      <a:lvl2pPr marL="742950" indent="-285750" algn="l" rtl="0" eaLnBrk="1" fontAlgn="base" hangingPunct="1">
        <a:spcBef>
          <a:spcPct val="20000"/>
        </a:spcBef>
        <a:spcAft>
          <a:spcPct val="0"/>
        </a:spcAft>
        <a:buClr>
          <a:srgbClr val="7F7F7F"/>
        </a:buClr>
        <a:buFont typeface="Trebuchet MS" pitchFamily="34" charset="0"/>
        <a:buChar char="▪"/>
        <a:defRPr sz="1600">
          <a:solidFill>
            <a:srgbClr val="595959"/>
          </a:solidFill>
          <a:latin typeface="Arial" charset="0"/>
          <a:ea typeface="ＭＳ Ｐゴシック" charset="-128"/>
          <a:cs typeface="+mn-cs"/>
        </a:defRPr>
      </a:lvl2pPr>
      <a:lvl3pPr marL="1143000" indent="-228600" algn="l" rtl="0" eaLnBrk="1" fontAlgn="base" hangingPunct="1">
        <a:spcBef>
          <a:spcPct val="20000"/>
        </a:spcBef>
        <a:spcAft>
          <a:spcPct val="0"/>
        </a:spcAft>
        <a:buClr>
          <a:srgbClr val="7F7F7F"/>
        </a:buClr>
        <a:buFont typeface="Trebuchet MS" pitchFamily="34" charset="0"/>
        <a:buChar char="▪"/>
        <a:defRPr sz="1600">
          <a:solidFill>
            <a:srgbClr val="595959"/>
          </a:solidFill>
          <a:latin typeface="Arial" charset="0"/>
          <a:ea typeface="ＭＳ Ｐゴシック" charset="-128"/>
          <a:cs typeface="+mn-cs"/>
        </a:defRPr>
      </a:lvl3pPr>
      <a:lvl4pPr marL="1600200" indent="-228600" algn="l" rtl="0" eaLnBrk="1" fontAlgn="base" hangingPunct="1">
        <a:spcBef>
          <a:spcPct val="20000"/>
        </a:spcBef>
        <a:spcAft>
          <a:spcPct val="0"/>
        </a:spcAft>
        <a:buClr>
          <a:srgbClr val="7F7F7F"/>
        </a:buClr>
        <a:buFont typeface="Trebuchet MS" pitchFamily="34" charset="0"/>
        <a:buChar char="▪"/>
        <a:defRPr sz="1600">
          <a:solidFill>
            <a:srgbClr val="595959"/>
          </a:solidFill>
          <a:latin typeface="Arial" charset="0"/>
          <a:ea typeface="ＭＳ Ｐゴシック" charset="-128"/>
          <a:cs typeface="+mn-cs"/>
        </a:defRPr>
      </a:lvl4pPr>
      <a:lvl5pPr marL="2057400" indent="-228600" algn="l" rtl="0" eaLnBrk="1" fontAlgn="base" hangingPunct="1">
        <a:spcBef>
          <a:spcPct val="20000"/>
        </a:spcBef>
        <a:spcAft>
          <a:spcPct val="0"/>
        </a:spcAft>
        <a:buClr>
          <a:srgbClr val="7F7F7F"/>
        </a:buClr>
        <a:buFont typeface="Trebuchet MS" pitchFamily="34" charset="0"/>
        <a:buChar char="▪"/>
        <a:defRPr sz="1600">
          <a:solidFill>
            <a:srgbClr val="595959"/>
          </a:solidFill>
          <a:latin typeface="Arial" charset="0"/>
          <a:ea typeface="ＭＳ Ｐゴシック" charset="-128"/>
          <a:cs typeface="+mn-cs"/>
        </a:defRPr>
      </a:lvl5pPr>
      <a:lvl6pPr marL="2514600" indent="-228600" algn="l" rtl="0" eaLnBrk="1" fontAlgn="base" hangingPunct="1">
        <a:spcBef>
          <a:spcPct val="20000"/>
        </a:spcBef>
        <a:spcAft>
          <a:spcPct val="0"/>
        </a:spcAft>
        <a:buClr>
          <a:schemeClr val="tx1"/>
        </a:buClr>
        <a:buFont typeface="Trebuchet MS" charset="0"/>
        <a:buChar char="▪"/>
        <a:defRPr sz="1400">
          <a:solidFill>
            <a:schemeClr val="tx1"/>
          </a:solidFill>
          <a:latin typeface="+mn-lt"/>
          <a:ea typeface="+mn-ea"/>
          <a:cs typeface="+mn-cs"/>
        </a:defRPr>
      </a:lvl6pPr>
      <a:lvl7pPr marL="2971800" indent="-228600" algn="l" rtl="0" eaLnBrk="1" fontAlgn="base" hangingPunct="1">
        <a:spcBef>
          <a:spcPct val="20000"/>
        </a:spcBef>
        <a:spcAft>
          <a:spcPct val="0"/>
        </a:spcAft>
        <a:buClr>
          <a:schemeClr val="tx1"/>
        </a:buClr>
        <a:buFont typeface="Trebuchet MS" charset="0"/>
        <a:buChar char="▪"/>
        <a:defRPr sz="1400">
          <a:solidFill>
            <a:schemeClr val="tx1"/>
          </a:solidFill>
          <a:latin typeface="+mn-lt"/>
          <a:ea typeface="+mn-ea"/>
          <a:cs typeface="+mn-cs"/>
        </a:defRPr>
      </a:lvl7pPr>
      <a:lvl8pPr marL="3429000" indent="-228600" algn="l" rtl="0" eaLnBrk="1" fontAlgn="base" hangingPunct="1">
        <a:spcBef>
          <a:spcPct val="20000"/>
        </a:spcBef>
        <a:spcAft>
          <a:spcPct val="0"/>
        </a:spcAft>
        <a:buClr>
          <a:schemeClr val="tx1"/>
        </a:buClr>
        <a:buFont typeface="Trebuchet MS" charset="0"/>
        <a:buChar char="▪"/>
        <a:defRPr sz="1400">
          <a:solidFill>
            <a:schemeClr val="tx1"/>
          </a:solidFill>
          <a:latin typeface="+mn-lt"/>
          <a:ea typeface="+mn-ea"/>
          <a:cs typeface="+mn-cs"/>
        </a:defRPr>
      </a:lvl8pPr>
      <a:lvl9pPr marL="3886200" indent="-228600" algn="l" rtl="0" eaLnBrk="1" fontAlgn="base" hangingPunct="1">
        <a:spcBef>
          <a:spcPct val="20000"/>
        </a:spcBef>
        <a:spcAft>
          <a:spcPct val="0"/>
        </a:spcAft>
        <a:buClr>
          <a:schemeClr val="tx1"/>
        </a:buClr>
        <a:buFont typeface="Trebuchet MS" charset="0"/>
        <a:buChar char="▪"/>
        <a:defRPr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wallen@citilabs.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mailto:lcheng@citilabs.com" TargetMode="External"/><Relationship Id="rId5" Type="http://schemas.openxmlformats.org/officeDocument/2006/relationships/hyperlink" Target="mailto:ocharlesworth@citilabs.com" TargetMode="External"/><Relationship Id="rId4" Type="http://schemas.openxmlformats.org/officeDocument/2006/relationships/hyperlink" Target="mailto:kbrinson@citilab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9B264A-BEBA-4AF7-BEAA-EA70BEBC801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0F58D8A3-F961-4C23-813A-86F8B2D0B91A}"/>
              </a:ext>
            </a:extLst>
          </p:cNvPr>
          <p:cNvSpPr txBox="1"/>
          <p:nvPr/>
        </p:nvSpPr>
        <p:spPr>
          <a:xfrm>
            <a:off x="914400" y="511943"/>
            <a:ext cx="7086600" cy="646331"/>
          </a:xfrm>
          <a:prstGeom prst="rect">
            <a:avLst/>
          </a:prstGeom>
          <a:noFill/>
        </p:spPr>
        <p:txBody>
          <a:bodyPr wrap="square" rtlCol="0">
            <a:spAutoFit/>
          </a:bodyPr>
          <a:lstStyle/>
          <a:p>
            <a:pPr algn="ctr"/>
            <a:r>
              <a:rPr lang="en-US" sz="3600" b="1" spc="-150">
                <a:solidFill>
                  <a:schemeClr val="bg1"/>
                </a:solidFill>
                <a:cs typeface="Arial"/>
              </a:rPr>
              <a:t>Prototype Tour/AV Model</a:t>
            </a:r>
          </a:p>
        </p:txBody>
      </p:sp>
      <p:sp>
        <p:nvSpPr>
          <p:cNvPr id="4" name="TextBox 3">
            <a:extLst>
              <a:ext uri="{FF2B5EF4-FFF2-40B4-BE49-F238E27FC236}">
                <a16:creationId xmlns:a16="http://schemas.microsoft.com/office/drawing/2014/main" id="{67DBA9DA-43E3-408D-8BFF-7838C18C46B3}"/>
              </a:ext>
            </a:extLst>
          </p:cNvPr>
          <p:cNvSpPr txBox="1"/>
          <p:nvPr/>
        </p:nvSpPr>
        <p:spPr>
          <a:xfrm>
            <a:off x="2209800" y="1504950"/>
            <a:ext cx="4648200" cy="2677656"/>
          </a:xfrm>
          <a:prstGeom prst="rect">
            <a:avLst/>
          </a:prstGeom>
          <a:solidFill>
            <a:srgbClr val="009FDB">
              <a:alpha val="65000"/>
            </a:srgbClr>
          </a:solidFill>
        </p:spPr>
        <p:txBody>
          <a:bodyPr wrap="square" rtlCol="0">
            <a:spAutoFit/>
          </a:bodyPr>
          <a:lstStyle/>
          <a:p>
            <a:pPr algn="ctr"/>
            <a:r>
              <a:rPr lang="en-US" sz="2400" b="1">
                <a:solidFill>
                  <a:schemeClr val="bg1"/>
                </a:solidFill>
              </a:rPr>
              <a:t>William G. Allen, Jr., PE</a:t>
            </a:r>
          </a:p>
          <a:p>
            <a:pPr algn="ctr"/>
            <a:endParaRPr lang="en-US" sz="2400" b="1">
              <a:solidFill>
                <a:schemeClr val="bg1"/>
              </a:solidFill>
            </a:endParaRPr>
          </a:p>
          <a:p>
            <a:pPr algn="ctr"/>
            <a:r>
              <a:rPr lang="en-US" sz="2400" b="1">
                <a:solidFill>
                  <a:schemeClr val="bg1"/>
                </a:solidFill>
              </a:rPr>
              <a:t>TRB Planning Applications Conference</a:t>
            </a:r>
          </a:p>
          <a:p>
            <a:pPr algn="ctr"/>
            <a:r>
              <a:rPr lang="en-US" sz="2400" b="1">
                <a:solidFill>
                  <a:schemeClr val="bg1"/>
                </a:solidFill>
              </a:rPr>
              <a:t>Portland</a:t>
            </a:r>
          </a:p>
          <a:p>
            <a:pPr algn="ctr"/>
            <a:endParaRPr lang="en-US" sz="2400" b="1">
              <a:solidFill>
                <a:schemeClr val="bg1"/>
              </a:solidFill>
            </a:endParaRPr>
          </a:p>
          <a:p>
            <a:pPr algn="ctr"/>
            <a:r>
              <a:rPr lang="en-US" sz="2400" b="1">
                <a:solidFill>
                  <a:schemeClr val="bg1"/>
                </a:solidFill>
              </a:rPr>
              <a:t>June 2019</a:t>
            </a:r>
          </a:p>
        </p:txBody>
      </p:sp>
    </p:spTree>
    <p:extLst>
      <p:ext uri="{BB962C8B-B14F-4D97-AF65-F5344CB8AC3E}">
        <p14:creationId xmlns:p14="http://schemas.microsoft.com/office/powerpoint/2010/main" val="3974532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603E-CEAE-4F75-8856-357F39F531F9}"/>
              </a:ext>
            </a:extLst>
          </p:cNvPr>
          <p:cNvSpPr>
            <a:spLocks noGrp="1"/>
          </p:cNvSpPr>
          <p:nvPr>
            <p:ph type="title"/>
          </p:nvPr>
        </p:nvSpPr>
        <p:spPr/>
        <p:txBody>
          <a:bodyPr/>
          <a:lstStyle/>
          <a:p>
            <a:r>
              <a:rPr lang="en-US"/>
              <a:t>AV Adoption Rate: The Big Unknown</a:t>
            </a:r>
          </a:p>
        </p:txBody>
      </p:sp>
      <p:pic>
        <p:nvPicPr>
          <p:cNvPr id="7" name="Picture 6" descr="A screenshot of a cell phone&#10;&#10;Description generated with high confidence">
            <a:extLst>
              <a:ext uri="{FF2B5EF4-FFF2-40B4-BE49-F238E27FC236}">
                <a16:creationId xmlns:a16="http://schemas.microsoft.com/office/drawing/2014/main" id="{C89F5DD3-6E54-4A4C-87F8-7900E5AA3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70" y="1581150"/>
            <a:ext cx="3733800" cy="2279484"/>
          </a:xfrm>
          <a:prstGeom prst="rect">
            <a:avLst/>
          </a:prstGeom>
        </p:spPr>
      </p:pic>
      <p:sp>
        <p:nvSpPr>
          <p:cNvPr id="3" name="Text Placeholder 2">
            <a:extLst>
              <a:ext uri="{FF2B5EF4-FFF2-40B4-BE49-F238E27FC236}">
                <a16:creationId xmlns:a16="http://schemas.microsoft.com/office/drawing/2014/main" id="{2A6E40CA-1F30-479A-A71F-1E6DC6514DBD}"/>
              </a:ext>
            </a:extLst>
          </p:cNvPr>
          <p:cNvSpPr>
            <a:spLocks noGrp="1"/>
          </p:cNvSpPr>
          <p:nvPr>
            <p:ph type="body" sz="quarter" idx="10"/>
          </p:nvPr>
        </p:nvSpPr>
        <p:spPr>
          <a:xfrm>
            <a:off x="304800" y="1352550"/>
            <a:ext cx="6400800" cy="3212306"/>
          </a:xfrm>
        </p:spPr>
        <p:txBody>
          <a:bodyPr/>
          <a:lstStyle/>
          <a:p>
            <a:r>
              <a:rPr lang="en-US"/>
              <a:t>Note difference between new car sales and total fleet usage</a:t>
            </a:r>
          </a:p>
          <a:p>
            <a:pPr lvl="1"/>
            <a:r>
              <a:rPr lang="en-US"/>
              <a:t>Travel modelling uses the total fleet percentage</a:t>
            </a:r>
          </a:p>
          <a:p>
            <a:r>
              <a:rPr lang="en-US"/>
              <a:t>Used “pessimistic” VTPI rate (Exhibit 14)</a:t>
            </a:r>
          </a:p>
          <a:p>
            <a:pPr lvl="1"/>
            <a:r>
              <a:rPr lang="en-US"/>
              <a:t>Set upper limit of 85%</a:t>
            </a:r>
          </a:p>
          <a:p>
            <a:r>
              <a:rPr lang="en-US"/>
              <a:t>Model script is flexible</a:t>
            </a:r>
          </a:p>
          <a:p>
            <a:pPr lvl="1"/>
            <a:r>
              <a:rPr lang="en-US"/>
              <a:t>User can choose a year or can input a specific rate</a:t>
            </a:r>
          </a:p>
          <a:p>
            <a:pPr lvl="1"/>
            <a:r>
              <a:rPr lang="en-US"/>
              <a:t>Facilitates “What if?” analysis</a:t>
            </a:r>
          </a:p>
          <a:p>
            <a:r>
              <a:rPr lang="en-US"/>
              <a:t>Model includes both privately owned AVs and shared use AVs</a:t>
            </a:r>
          </a:p>
          <a:p>
            <a:r>
              <a:rPr lang="en-US"/>
              <a:t>Assume all AVs are Level 5 (full autonomy)</a:t>
            </a:r>
          </a:p>
        </p:txBody>
      </p:sp>
    </p:spTree>
    <p:extLst>
      <p:ext uri="{BB962C8B-B14F-4D97-AF65-F5344CB8AC3E}">
        <p14:creationId xmlns:p14="http://schemas.microsoft.com/office/powerpoint/2010/main" val="388718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FF98-F5ED-46F1-95FC-2EA0C571A624}"/>
              </a:ext>
            </a:extLst>
          </p:cNvPr>
          <p:cNvSpPr>
            <a:spLocks noGrp="1"/>
          </p:cNvSpPr>
          <p:nvPr>
            <p:ph type="title"/>
          </p:nvPr>
        </p:nvSpPr>
        <p:spPr/>
        <p:txBody>
          <a:bodyPr/>
          <a:lstStyle/>
          <a:p>
            <a:r>
              <a:rPr lang="en-US"/>
              <a:t>Assumed AV Adoption Rate</a:t>
            </a:r>
          </a:p>
        </p:txBody>
      </p:sp>
      <p:graphicFrame>
        <p:nvGraphicFramePr>
          <p:cNvPr id="7" name="Chart 6">
            <a:extLst>
              <a:ext uri="{FF2B5EF4-FFF2-40B4-BE49-F238E27FC236}">
                <a16:creationId xmlns:a16="http://schemas.microsoft.com/office/drawing/2014/main" id="{366C252F-3B46-48F8-9962-D58C66CEB737}"/>
              </a:ext>
            </a:extLst>
          </p:cNvPr>
          <p:cNvGraphicFramePr>
            <a:graphicFrameLocks noGrp="1"/>
          </p:cNvGraphicFramePr>
          <p:nvPr>
            <p:extLst>
              <p:ext uri="{D42A27DB-BD31-4B8C-83A1-F6EECF244321}">
                <p14:modId xmlns:p14="http://schemas.microsoft.com/office/powerpoint/2010/main" val="2147801387"/>
              </p:ext>
            </p:extLst>
          </p:nvPr>
        </p:nvGraphicFramePr>
        <p:xfrm>
          <a:off x="457201" y="1143000"/>
          <a:ext cx="7687747" cy="4182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915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3239-B4B2-4FE6-A2C6-503BF69DC339}"/>
              </a:ext>
            </a:extLst>
          </p:cNvPr>
          <p:cNvSpPr>
            <a:spLocks noGrp="1"/>
          </p:cNvSpPr>
          <p:nvPr>
            <p:ph type="title"/>
          </p:nvPr>
        </p:nvSpPr>
        <p:spPr/>
        <p:txBody>
          <a:bodyPr/>
          <a:lstStyle/>
          <a:p>
            <a:r>
              <a:rPr lang="en-US"/>
              <a:t>HH Synthesis and AV</a:t>
            </a:r>
          </a:p>
        </p:txBody>
      </p:sp>
      <p:sp>
        <p:nvSpPr>
          <p:cNvPr id="3" name="Text Placeholder 2">
            <a:extLst>
              <a:ext uri="{FF2B5EF4-FFF2-40B4-BE49-F238E27FC236}">
                <a16:creationId xmlns:a16="http://schemas.microsoft.com/office/drawing/2014/main" id="{6FD7BFE5-5D41-4457-8BBE-16FEECEEBC3A}"/>
              </a:ext>
            </a:extLst>
          </p:cNvPr>
          <p:cNvSpPr>
            <a:spLocks noGrp="1"/>
          </p:cNvSpPr>
          <p:nvPr>
            <p:ph type="body" sz="quarter" idx="10"/>
          </p:nvPr>
        </p:nvSpPr>
        <p:spPr>
          <a:xfrm>
            <a:off x="304800" y="1485901"/>
            <a:ext cx="8382000" cy="3212306"/>
          </a:xfrm>
        </p:spPr>
        <p:txBody>
          <a:bodyPr/>
          <a:lstStyle/>
          <a:p>
            <a:r>
              <a:rPr lang="en-US"/>
              <a:t>HH synthesis estimates several attributes</a:t>
            </a:r>
          </a:p>
          <a:p>
            <a:pPr lvl="1"/>
            <a:r>
              <a:rPr lang="en-US"/>
              <a:t>Size (1-5), income group (5), workers (0-3+), life cycle (retired, kids, neither), vehicles (0-3+), AVs (0-3+)</a:t>
            </a:r>
          </a:p>
          <a:p>
            <a:pPr lvl="1"/>
            <a:r>
              <a:rPr lang="en-US"/>
              <a:t>Look-up tables based on Census data</a:t>
            </a:r>
          </a:p>
          <a:p>
            <a:r>
              <a:rPr lang="en-US"/>
              <a:t>Incremental logit model for AV</a:t>
            </a:r>
          </a:p>
          <a:p>
            <a:pPr lvl="1"/>
            <a:r>
              <a:rPr lang="en-US"/>
              <a:t>Pivot off of overall adoption rate based on income, number of vehicles</a:t>
            </a:r>
          </a:p>
          <a:p>
            <a:r>
              <a:rPr lang="en-US"/>
              <a:t>More likely to own AV if</a:t>
            </a:r>
          </a:p>
          <a:p>
            <a:pPr lvl="1"/>
            <a:r>
              <a:rPr lang="en-US"/>
              <a:t>Higher income</a:t>
            </a:r>
          </a:p>
          <a:p>
            <a:pPr lvl="1"/>
            <a:r>
              <a:rPr lang="en-US"/>
              <a:t>HH owns 2+ vehicles</a:t>
            </a:r>
          </a:p>
          <a:p>
            <a:r>
              <a:rPr lang="en-US"/>
              <a:t>AVs will reduce total auto ownership</a:t>
            </a:r>
          </a:p>
          <a:p>
            <a:pPr lvl="1"/>
            <a:r>
              <a:rPr lang="en-US"/>
              <a:t>AVs are more expensive and more flexible -- can be “re-used”</a:t>
            </a:r>
          </a:p>
        </p:txBody>
      </p:sp>
    </p:spTree>
    <p:extLst>
      <p:ext uri="{BB962C8B-B14F-4D97-AF65-F5344CB8AC3E}">
        <p14:creationId xmlns:p14="http://schemas.microsoft.com/office/powerpoint/2010/main" val="276812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BBA3-C3A6-4410-BA92-CE6D137B455A}"/>
              </a:ext>
            </a:extLst>
          </p:cNvPr>
          <p:cNvSpPr>
            <a:spLocks noGrp="1"/>
          </p:cNvSpPr>
          <p:nvPr>
            <p:ph type="title"/>
          </p:nvPr>
        </p:nvSpPr>
        <p:spPr/>
        <p:txBody>
          <a:bodyPr/>
          <a:lstStyle/>
          <a:p>
            <a:r>
              <a:rPr lang="en-US"/>
              <a:t>Vehicle Ownership Impacts</a:t>
            </a:r>
          </a:p>
        </p:txBody>
      </p:sp>
      <p:graphicFrame>
        <p:nvGraphicFramePr>
          <p:cNvPr id="4" name="Chart 3">
            <a:extLst>
              <a:ext uri="{FF2B5EF4-FFF2-40B4-BE49-F238E27FC236}">
                <a16:creationId xmlns:a16="http://schemas.microsoft.com/office/drawing/2014/main" id="{6FC0A81F-1A2D-4219-B959-A9358BBD957C}"/>
              </a:ext>
            </a:extLst>
          </p:cNvPr>
          <p:cNvGraphicFramePr>
            <a:graphicFrameLocks noGrp="1"/>
          </p:cNvGraphicFramePr>
          <p:nvPr>
            <p:extLst>
              <p:ext uri="{D42A27DB-BD31-4B8C-83A1-F6EECF244321}">
                <p14:modId xmlns:p14="http://schemas.microsoft.com/office/powerpoint/2010/main" val="2211609467"/>
              </p:ext>
            </p:extLst>
          </p:nvPr>
        </p:nvGraphicFramePr>
        <p:xfrm>
          <a:off x="1371601" y="1187512"/>
          <a:ext cx="6534055" cy="3555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119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C2A1-9D45-4972-91AA-9C468B5677D1}"/>
              </a:ext>
            </a:extLst>
          </p:cNvPr>
          <p:cNvSpPr>
            <a:spLocks noGrp="1"/>
          </p:cNvSpPr>
          <p:nvPr>
            <p:ph type="title"/>
          </p:nvPr>
        </p:nvSpPr>
        <p:spPr/>
        <p:txBody>
          <a:bodyPr/>
          <a:lstStyle/>
          <a:p>
            <a:r>
              <a:rPr lang="en-US"/>
              <a:t>Tour Frequency and AV</a:t>
            </a:r>
          </a:p>
        </p:txBody>
      </p:sp>
      <p:pic>
        <p:nvPicPr>
          <p:cNvPr id="5" name="Picture 4">
            <a:extLst>
              <a:ext uri="{FF2B5EF4-FFF2-40B4-BE49-F238E27FC236}">
                <a16:creationId xmlns:a16="http://schemas.microsoft.com/office/drawing/2014/main" id="{D7962737-F0A5-4E6D-BA38-8099A4D2F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819150"/>
            <a:ext cx="2810460" cy="2057400"/>
          </a:xfrm>
          <a:prstGeom prst="rect">
            <a:avLst/>
          </a:prstGeom>
        </p:spPr>
      </p:pic>
      <p:sp>
        <p:nvSpPr>
          <p:cNvPr id="3" name="Text Placeholder 2">
            <a:extLst>
              <a:ext uri="{FF2B5EF4-FFF2-40B4-BE49-F238E27FC236}">
                <a16:creationId xmlns:a16="http://schemas.microsoft.com/office/drawing/2014/main" id="{49F6C301-3444-4E8B-8958-B30271E266B8}"/>
              </a:ext>
            </a:extLst>
          </p:cNvPr>
          <p:cNvSpPr>
            <a:spLocks noGrp="1"/>
          </p:cNvSpPr>
          <p:nvPr>
            <p:ph type="body" sz="quarter" idx="10"/>
          </p:nvPr>
        </p:nvSpPr>
        <p:spPr>
          <a:xfrm>
            <a:off x="152400" y="1352550"/>
            <a:ext cx="6248400" cy="3212306"/>
          </a:xfrm>
        </p:spPr>
        <p:txBody>
          <a:bodyPr/>
          <a:lstStyle/>
          <a:p>
            <a:r>
              <a:rPr lang="en-US"/>
              <a:t>No effect on Work, School travel but discretionary travel (Shop, Other, At-Work) will increase</a:t>
            </a:r>
          </a:p>
          <a:p>
            <a:pPr lvl="1"/>
            <a:r>
              <a:rPr lang="en-US"/>
              <a:t>Kids and disabled will have cars available</a:t>
            </a:r>
          </a:p>
          <a:p>
            <a:pPr lvl="2"/>
            <a:r>
              <a:rPr lang="en-US"/>
              <a:t>40%+ of the population!</a:t>
            </a:r>
          </a:p>
          <a:p>
            <a:pPr lvl="1"/>
            <a:r>
              <a:rPr lang="en-US"/>
              <a:t>AVs are more likely to be available for discretionary trips</a:t>
            </a:r>
          </a:p>
          <a:p>
            <a:pPr lvl="1"/>
            <a:r>
              <a:rPr lang="en-US"/>
              <a:t>Travel is easier</a:t>
            </a:r>
          </a:p>
          <a:p>
            <a:r>
              <a:rPr lang="en-US"/>
              <a:t>At-Work tours increase due to empty cars moving to cheaper parking lots</a:t>
            </a:r>
          </a:p>
          <a:p>
            <a:r>
              <a:rPr lang="en-US"/>
              <a:t>Model change: add a positive coefficient on the number of AVs, on the utility equations for 1+  tours</a:t>
            </a:r>
          </a:p>
        </p:txBody>
      </p:sp>
    </p:spTree>
    <p:extLst>
      <p:ext uri="{BB962C8B-B14F-4D97-AF65-F5344CB8AC3E}">
        <p14:creationId xmlns:p14="http://schemas.microsoft.com/office/powerpoint/2010/main" val="2920429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B0F4-8EB9-4190-98EA-CEC8EF87676A}"/>
              </a:ext>
            </a:extLst>
          </p:cNvPr>
          <p:cNvSpPr>
            <a:spLocks noGrp="1"/>
          </p:cNvSpPr>
          <p:nvPr>
            <p:ph type="title"/>
          </p:nvPr>
        </p:nvSpPr>
        <p:spPr/>
        <p:txBody>
          <a:bodyPr/>
          <a:lstStyle/>
          <a:p>
            <a:r>
              <a:rPr lang="en-US"/>
              <a:t>Tour Frequency Impacts</a:t>
            </a:r>
          </a:p>
        </p:txBody>
      </p:sp>
      <p:graphicFrame>
        <p:nvGraphicFramePr>
          <p:cNvPr id="4" name="Chart 3">
            <a:extLst>
              <a:ext uri="{FF2B5EF4-FFF2-40B4-BE49-F238E27FC236}">
                <a16:creationId xmlns:a16="http://schemas.microsoft.com/office/drawing/2014/main" id="{76F09D24-2590-4FC4-89BD-A54108F0E529}"/>
              </a:ext>
            </a:extLst>
          </p:cNvPr>
          <p:cNvGraphicFramePr>
            <a:graphicFrameLocks noGrp="1"/>
          </p:cNvGraphicFramePr>
          <p:nvPr>
            <p:extLst>
              <p:ext uri="{D42A27DB-BD31-4B8C-83A1-F6EECF244321}">
                <p14:modId xmlns:p14="http://schemas.microsoft.com/office/powerpoint/2010/main" val="3086857664"/>
              </p:ext>
            </p:extLst>
          </p:nvPr>
        </p:nvGraphicFramePr>
        <p:xfrm>
          <a:off x="609600" y="1130778"/>
          <a:ext cx="7391400" cy="40225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754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EBDF-B357-4992-B377-D0973FB4AF38}"/>
              </a:ext>
            </a:extLst>
          </p:cNvPr>
          <p:cNvSpPr>
            <a:spLocks noGrp="1"/>
          </p:cNvSpPr>
          <p:nvPr>
            <p:ph type="title"/>
          </p:nvPr>
        </p:nvSpPr>
        <p:spPr/>
        <p:txBody>
          <a:bodyPr/>
          <a:lstStyle/>
          <a:p>
            <a:r>
              <a:rPr lang="en-US"/>
              <a:t>Destination Choice and AV</a:t>
            </a:r>
          </a:p>
        </p:txBody>
      </p:sp>
      <p:sp>
        <p:nvSpPr>
          <p:cNvPr id="3" name="Text Placeholder 2">
            <a:extLst>
              <a:ext uri="{FF2B5EF4-FFF2-40B4-BE49-F238E27FC236}">
                <a16:creationId xmlns:a16="http://schemas.microsoft.com/office/drawing/2014/main" id="{8EBF7606-57FB-432A-B29B-2F30FFB31CBC}"/>
              </a:ext>
            </a:extLst>
          </p:cNvPr>
          <p:cNvSpPr>
            <a:spLocks noGrp="1"/>
          </p:cNvSpPr>
          <p:nvPr>
            <p:ph type="body" sz="quarter" idx="10"/>
          </p:nvPr>
        </p:nvSpPr>
        <p:spPr>
          <a:xfrm>
            <a:off x="304800" y="1270397"/>
            <a:ext cx="8458200" cy="3212306"/>
          </a:xfrm>
        </p:spPr>
        <p:txBody>
          <a:bodyPr/>
          <a:lstStyle/>
          <a:p>
            <a:r>
              <a:rPr lang="en-US"/>
              <a:t>Value of time decreases – traveller can do other things during travel</a:t>
            </a:r>
          </a:p>
          <a:p>
            <a:pPr lvl="1"/>
            <a:r>
              <a:rPr lang="en-US"/>
              <a:t>This should increase tour lengths</a:t>
            </a:r>
          </a:p>
          <a:p>
            <a:r>
              <a:rPr lang="en-US"/>
              <a:t>Some people will keep same house, find another job</a:t>
            </a:r>
          </a:p>
          <a:p>
            <a:r>
              <a:rPr lang="en-US"/>
              <a:t>Others will keep same job, find another house</a:t>
            </a:r>
          </a:p>
          <a:p>
            <a:pPr lvl="1"/>
            <a:r>
              <a:rPr lang="en-US"/>
              <a:t>Land use impacts: that’s next</a:t>
            </a:r>
          </a:p>
          <a:p>
            <a:r>
              <a:rPr lang="en-US"/>
              <a:t>CBD becomes more attractive</a:t>
            </a:r>
          </a:p>
          <a:p>
            <a:pPr lvl="1"/>
            <a:r>
              <a:rPr lang="en-US"/>
              <a:t>Congestion is less bothersome</a:t>
            </a:r>
          </a:p>
          <a:p>
            <a:pPr lvl="1"/>
            <a:r>
              <a:rPr lang="en-US"/>
              <a:t>Parking is easier, cheaper</a:t>
            </a:r>
          </a:p>
          <a:p>
            <a:r>
              <a:rPr lang="en-US"/>
              <a:t>Model change: if HH has AVs: </a:t>
            </a:r>
          </a:p>
          <a:p>
            <a:pPr lvl="1"/>
            <a:r>
              <a:rPr lang="en-US"/>
              <a:t>Reduce coefficient on time</a:t>
            </a:r>
          </a:p>
          <a:p>
            <a:pPr lvl="1"/>
            <a:r>
              <a:rPr lang="en-US"/>
              <a:t>Increase CBD attractiveness</a:t>
            </a:r>
          </a:p>
        </p:txBody>
      </p:sp>
      <p:pic>
        <p:nvPicPr>
          <p:cNvPr id="5" name="Picture 4" descr="A large body of water with a city in the background&#10;&#10;Description generated with very high confidence">
            <a:extLst>
              <a:ext uri="{FF2B5EF4-FFF2-40B4-BE49-F238E27FC236}">
                <a16:creationId xmlns:a16="http://schemas.microsoft.com/office/drawing/2014/main" id="{875D0FEB-B2A2-4448-939C-9090BFDBC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0286" y="2647950"/>
            <a:ext cx="3148913" cy="2184558"/>
          </a:xfrm>
          <a:prstGeom prst="rect">
            <a:avLst/>
          </a:prstGeom>
        </p:spPr>
      </p:pic>
    </p:spTree>
    <p:extLst>
      <p:ext uri="{BB962C8B-B14F-4D97-AF65-F5344CB8AC3E}">
        <p14:creationId xmlns:p14="http://schemas.microsoft.com/office/powerpoint/2010/main" val="773115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D358-91DB-46DB-B187-585D182E6D6E}"/>
              </a:ext>
            </a:extLst>
          </p:cNvPr>
          <p:cNvSpPr>
            <a:spLocks noGrp="1"/>
          </p:cNvSpPr>
          <p:nvPr>
            <p:ph type="title"/>
          </p:nvPr>
        </p:nvSpPr>
        <p:spPr/>
        <p:txBody>
          <a:bodyPr/>
          <a:lstStyle/>
          <a:p>
            <a:r>
              <a:rPr lang="en-US"/>
              <a:t>Destination Choice Impacts</a:t>
            </a:r>
          </a:p>
        </p:txBody>
      </p:sp>
      <p:graphicFrame>
        <p:nvGraphicFramePr>
          <p:cNvPr id="4" name="Chart 3">
            <a:extLst>
              <a:ext uri="{FF2B5EF4-FFF2-40B4-BE49-F238E27FC236}">
                <a16:creationId xmlns:a16="http://schemas.microsoft.com/office/drawing/2014/main" id="{8F72E47E-1BE9-4C5C-BF40-751C78EDFEF9}"/>
              </a:ext>
            </a:extLst>
          </p:cNvPr>
          <p:cNvGraphicFramePr>
            <a:graphicFrameLocks noGrp="1"/>
          </p:cNvGraphicFramePr>
          <p:nvPr>
            <p:extLst>
              <p:ext uri="{D42A27DB-BD31-4B8C-83A1-F6EECF244321}">
                <p14:modId xmlns:p14="http://schemas.microsoft.com/office/powerpoint/2010/main" val="2787992711"/>
              </p:ext>
            </p:extLst>
          </p:nvPr>
        </p:nvGraphicFramePr>
        <p:xfrm>
          <a:off x="685801" y="1180191"/>
          <a:ext cx="7303605" cy="3974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938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6DAE-A05F-41C6-8F33-B90887A10F10}"/>
              </a:ext>
            </a:extLst>
          </p:cNvPr>
          <p:cNvSpPr>
            <a:spLocks noGrp="1"/>
          </p:cNvSpPr>
          <p:nvPr>
            <p:ph type="title"/>
          </p:nvPr>
        </p:nvSpPr>
        <p:spPr/>
        <p:txBody>
          <a:bodyPr/>
          <a:lstStyle/>
          <a:p>
            <a:r>
              <a:rPr lang="en-US"/>
              <a:t>Mode Choice and AV</a:t>
            </a:r>
          </a:p>
        </p:txBody>
      </p:sp>
      <p:sp>
        <p:nvSpPr>
          <p:cNvPr id="3" name="Text Placeholder 2">
            <a:extLst>
              <a:ext uri="{FF2B5EF4-FFF2-40B4-BE49-F238E27FC236}">
                <a16:creationId xmlns:a16="http://schemas.microsoft.com/office/drawing/2014/main" id="{999FDA13-0C91-4FED-9DCB-EE16759AA4EC}"/>
              </a:ext>
            </a:extLst>
          </p:cNvPr>
          <p:cNvSpPr>
            <a:spLocks noGrp="1"/>
          </p:cNvSpPr>
          <p:nvPr>
            <p:ph type="body" sz="quarter" idx="10"/>
          </p:nvPr>
        </p:nvSpPr>
        <p:spPr>
          <a:xfrm>
            <a:off x="304800" y="1219200"/>
            <a:ext cx="8458200" cy="3486150"/>
          </a:xfrm>
        </p:spPr>
        <p:txBody>
          <a:bodyPr/>
          <a:lstStyle/>
          <a:p>
            <a:r>
              <a:rPr lang="en-US"/>
              <a:t>Walk-transit decreases: auto travel easier, parking cheaper</a:t>
            </a:r>
          </a:p>
          <a:p>
            <a:pPr lvl="1"/>
            <a:r>
              <a:rPr lang="en-US"/>
              <a:t>Affects local bus</a:t>
            </a:r>
          </a:p>
          <a:p>
            <a:r>
              <a:rPr lang="en-US"/>
              <a:t>Drive-transit increases: home-PnR lot travel is easier</a:t>
            </a:r>
          </a:p>
          <a:p>
            <a:pPr lvl="1"/>
            <a:r>
              <a:rPr lang="en-US"/>
              <a:t>Affects express, guideway services</a:t>
            </a:r>
          </a:p>
          <a:p>
            <a:r>
              <a:rPr lang="en-US"/>
              <a:t>Parking costs decrease</a:t>
            </a:r>
          </a:p>
          <a:p>
            <a:r>
              <a:rPr lang="en-US"/>
              <a:t>Taxi/TNC increases: lower fares</a:t>
            </a:r>
          </a:p>
          <a:p>
            <a:pPr lvl="1"/>
            <a:r>
              <a:rPr lang="en-US"/>
              <a:t>Car sharing, MaaS: that’s next</a:t>
            </a:r>
          </a:p>
          <a:p>
            <a:r>
              <a:rPr lang="en-US"/>
              <a:t>Auto occupancy decreases: zero is an option</a:t>
            </a:r>
          </a:p>
          <a:p>
            <a:r>
              <a:rPr lang="en-US"/>
              <a:t>Is HH life cycle important?</a:t>
            </a:r>
          </a:p>
          <a:p>
            <a:r>
              <a:rPr lang="en-US"/>
              <a:t>Does AV need to be a separate mode?</a:t>
            </a:r>
          </a:p>
          <a:p>
            <a:pPr lvl="1"/>
            <a:r>
              <a:rPr lang="en-US"/>
              <a:t>But ZOVs need special handling</a:t>
            </a:r>
          </a:p>
        </p:txBody>
      </p:sp>
      <p:pic>
        <p:nvPicPr>
          <p:cNvPr id="4" name="Picture 3" descr="A close up of a car&#10;&#10;Description generated with very high confidence">
            <a:extLst>
              <a:ext uri="{FF2B5EF4-FFF2-40B4-BE49-F238E27FC236}">
                <a16:creationId xmlns:a16="http://schemas.microsoft.com/office/drawing/2014/main" id="{D7E0729E-DBB0-4796-B8F0-903FFAE716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495550"/>
            <a:ext cx="2743200" cy="1428750"/>
          </a:xfrm>
          <a:prstGeom prst="rect">
            <a:avLst/>
          </a:prstGeom>
        </p:spPr>
      </p:pic>
    </p:spTree>
    <p:extLst>
      <p:ext uri="{BB962C8B-B14F-4D97-AF65-F5344CB8AC3E}">
        <p14:creationId xmlns:p14="http://schemas.microsoft.com/office/powerpoint/2010/main" val="2767848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E821-DBF1-4D5B-8324-831516B31256}"/>
              </a:ext>
            </a:extLst>
          </p:cNvPr>
          <p:cNvSpPr>
            <a:spLocks noGrp="1"/>
          </p:cNvSpPr>
          <p:nvPr>
            <p:ph type="title"/>
          </p:nvPr>
        </p:nvSpPr>
        <p:spPr/>
        <p:txBody>
          <a:bodyPr/>
          <a:lstStyle/>
          <a:p>
            <a:r>
              <a:rPr lang="en-US"/>
              <a:t>Mode Choice Impacts</a:t>
            </a:r>
          </a:p>
        </p:txBody>
      </p:sp>
      <p:sp>
        <p:nvSpPr>
          <p:cNvPr id="3" name="Text Placeholder 2">
            <a:extLst>
              <a:ext uri="{FF2B5EF4-FFF2-40B4-BE49-F238E27FC236}">
                <a16:creationId xmlns:a16="http://schemas.microsoft.com/office/drawing/2014/main" id="{552AB27F-60F5-41CD-909B-52B8CA5E2753}"/>
              </a:ext>
            </a:extLst>
          </p:cNvPr>
          <p:cNvSpPr>
            <a:spLocks noGrp="1"/>
          </p:cNvSpPr>
          <p:nvPr>
            <p:ph type="body" sz="quarter" idx="10"/>
          </p:nvPr>
        </p:nvSpPr>
        <p:spPr>
          <a:xfrm>
            <a:off x="304800" y="1314450"/>
            <a:ext cx="4191000" cy="3543300"/>
          </a:xfrm>
        </p:spPr>
        <p:txBody>
          <a:bodyPr/>
          <a:lstStyle/>
          <a:p>
            <a:r>
              <a:rPr lang="en-US"/>
              <a:t>Model change:</a:t>
            </a:r>
          </a:p>
          <a:p>
            <a:pPr lvl="1"/>
            <a:r>
              <a:rPr lang="en-US"/>
              <a:t>Add mode for “empty AV”, for At-Work tours</a:t>
            </a:r>
          </a:p>
          <a:p>
            <a:pPr lvl="1"/>
            <a:r>
              <a:rPr lang="en-US"/>
              <a:t>Add positive coefficient on drive-transit</a:t>
            </a:r>
          </a:p>
          <a:p>
            <a:pPr lvl="1"/>
            <a:r>
              <a:rPr lang="en-US"/>
              <a:t>Add negative coefficient on walk-transit</a:t>
            </a:r>
          </a:p>
          <a:p>
            <a:pPr lvl="1"/>
            <a:r>
              <a:rPr lang="en-US"/>
              <a:t>Add positive coefficient on taxi/TNC (shared mobility)</a:t>
            </a:r>
          </a:p>
        </p:txBody>
      </p:sp>
      <p:graphicFrame>
        <p:nvGraphicFramePr>
          <p:cNvPr id="4" name="Chart 3">
            <a:extLst>
              <a:ext uri="{FF2B5EF4-FFF2-40B4-BE49-F238E27FC236}">
                <a16:creationId xmlns:a16="http://schemas.microsoft.com/office/drawing/2014/main" id="{1E36CC2E-55DB-4744-ABAD-A515D1A3FE58}"/>
              </a:ext>
            </a:extLst>
          </p:cNvPr>
          <p:cNvGraphicFramePr>
            <a:graphicFrameLocks noGrp="1"/>
          </p:cNvGraphicFramePr>
          <p:nvPr>
            <p:extLst>
              <p:ext uri="{D42A27DB-BD31-4B8C-83A1-F6EECF244321}">
                <p14:modId xmlns:p14="http://schemas.microsoft.com/office/powerpoint/2010/main" val="4125225903"/>
              </p:ext>
            </p:extLst>
          </p:nvPr>
        </p:nvGraphicFramePr>
        <p:xfrm>
          <a:off x="4419599" y="895350"/>
          <a:ext cx="4383157"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8919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Prototype Model Based on </a:t>
            </a:r>
            <a:r>
              <a:rPr lang="en-US" err="1"/>
              <a:t>Cubetown</a:t>
            </a:r>
            <a:endParaRPr lang="en-US"/>
          </a:p>
        </p:txBody>
      </p:sp>
      <p:sp>
        <p:nvSpPr>
          <p:cNvPr id="3" name="Text Placeholder 2"/>
          <p:cNvSpPr>
            <a:spLocks noGrp="1"/>
          </p:cNvSpPr>
          <p:nvPr>
            <p:ph type="body" sz="quarter" idx="10"/>
          </p:nvPr>
        </p:nvSpPr>
        <p:spPr/>
        <p:txBody>
          <a:bodyPr/>
          <a:lstStyle/>
          <a:p>
            <a:r>
              <a:rPr lang="en-US"/>
              <a:t>Cubetown is the “demo” city for Citilabs software</a:t>
            </a:r>
          </a:p>
          <a:p>
            <a:r>
              <a:rPr lang="en-US"/>
              <a:t>Sample model + data, used to illustrate capabilities of our software</a:t>
            </a:r>
          </a:p>
          <a:p>
            <a:r>
              <a:rPr lang="en-US"/>
              <a:t>Small number of zones, runs fast</a:t>
            </a:r>
          </a:p>
          <a:p>
            <a:r>
              <a:rPr lang="en-US"/>
              <a:t>“Prototype” models are used as training tools</a:t>
            </a:r>
          </a:p>
          <a:p>
            <a:r>
              <a:rPr lang="en-US"/>
              <a:t>Other software vendors probably have something similar</a:t>
            </a:r>
          </a:p>
        </p:txBody>
      </p:sp>
    </p:spTree>
    <p:extLst>
      <p:ext uri="{BB962C8B-B14F-4D97-AF65-F5344CB8AC3E}">
        <p14:creationId xmlns:p14="http://schemas.microsoft.com/office/powerpoint/2010/main" val="1535105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9B811-1553-4198-8FA9-E7687B395985}"/>
              </a:ext>
            </a:extLst>
          </p:cNvPr>
          <p:cNvSpPr>
            <a:spLocks noGrp="1"/>
          </p:cNvSpPr>
          <p:nvPr>
            <p:ph type="title"/>
          </p:nvPr>
        </p:nvSpPr>
        <p:spPr/>
        <p:txBody>
          <a:bodyPr/>
          <a:lstStyle/>
          <a:p>
            <a:r>
              <a:rPr lang="en-US"/>
              <a:t>Intermediate Stops and AV</a:t>
            </a:r>
          </a:p>
        </p:txBody>
      </p:sp>
      <p:sp>
        <p:nvSpPr>
          <p:cNvPr id="3" name="Text Placeholder 2">
            <a:extLst>
              <a:ext uri="{FF2B5EF4-FFF2-40B4-BE49-F238E27FC236}">
                <a16:creationId xmlns:a16="http://schemas.microsoft.com/office/drawing/2014/main" id="{EE37CA74-F669-45E6-8745-E11A86D6DCE2}"/>
              </a:ext>
            </a:extLst>
          </p:cNvPr>
          <p:cNvSpPr>
            <a:spLocks noGrp="1"/>
          </p:cNvSpPr>
          <p:nvPr>
            <p:ph type="body" sz="quarter" idx="10"/>
          </p:nvPr>
        </p:nvSpPr>
        <p:spPr/>
        <p:txBody>
          <a:bodyPr/>
          <a:lstStyle/>
          <a:p>
            <a:r>
              <a:rPr lang="en-US"/>
              <a:t>We don’t expect a major impact from AV</a:t>
            </a:r>
          </a:p>
          <a:p>
            <a:r>
              <a:rPr lang="en-US"/>
              <a:t>Probably fewer stops because of the need to predict and program stops</a:t>
            </a:r>
          </a:p>
          <a:p>
            <a:r>
              <a:rPr lang="en-US"/>
              <a:t>Probably similar impacts as in Destination Choice</a:t>
            </a:r>
          </a:p>
          <a:p>
            <a:pPr lvl="1"/>
            <a:r>
              <a:rPr lang="en-US"/>
              <a:t>Longer tours (more distant stops)</a:t>
            </a:r>
          </a:p>
          <a:p>
            <a:pPr lvl="1"/>
            <a:r>
              <a:rPr lang="en-US"/>
              <a:t>More stops in the CBD</a:t>
            </a:r>
          </a:p>
          <a:p>
            <a:r>
              <a:rPr lang="en-US"/>
              <a:t>Model change: </a:t>
            </a:r>
          </a:p>
          <a:p>
            <a:pPr lvl="1"/>
            <a:r>
              <a:rPr lang="en-US"/>
              <a:t>Add negative coefficient on making stops</a:t>
            </a:r>
          </a:p>
          <a:p>
            <a:pPr lvl="1"/>
            <a:r>
              <a:rPr lang="en-US"/>
              <a:t>Reduce coefficient on detour time</a:t>
            </a:r>
          </a:p>
        </p:txBody>
      </p:sp>
    </p:spTree>
    <p:extLst>
      <p:ext uri="{BB962C8B-B14F-4D97-AF65-F5344CB8AC3E}">
        <p14:creationId xmlns:p14="http://schemas.microsoft.com/office/powerpoint/2010/main" val="766501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2EE8-D14A-45BD-8D91-FAA14CA3FD9D}"/>
              </a:ext>
            </a:extLst>
          </p:cNvPr>
          <p:cNvSpPr>
            <a:spLocks noGrp="1"/>
          </p:cNvSpPr>
          <p:nvPr>
            <p:ph type="title"/>
          </p:nvPr>
        </p:nvSpPr>
        <p:spPr/>
        <p:txBody>
          <a:bodyPr/>
          <a:lstStyle/>
          <a:p>
            <a:r>
              <a:rPr lang="en-US"/>
              <a:t>Time of Day and AV</a:t>
            </a:r>
          </a:p>
        </p:txBody>
      </p:sp>
      <p:sp>
        <p:nvSpPr>
          <p:cNvPr id="3" name="Text Placeholder 2">
            <a:extLst>
              <a:ext uri="{FF2B5EF4-FFF2-40B4-BE49-F238E27FC236}">
                <a16:creationId xmlns:a16="http://schemas.microsoft.com/office/drawing/2014/main" id="{30C1FA0A-1FE6-46B5-B874-BC9E767AF366}"/>
              </a:ext>
            </a:extLst>
          </p:cNvPr>
          <p:cNvSpPr>
            <a:spLocks noGrp="1"/>
          </p:cNvSpPr>
          <p:nvPr>
            <p:ph type="body" sz="quarter" idx="10"/>
          </p:nvPr>
        </p:nvSpPr>
        <p:spPr/>
        <p:txBody>
          <a:bodyPr/>
          <a:lstStyle/>
          <a:p>
            <a:r>
              <a:rPr lang="en-US"/>
              <a:t>This model uses 4 time periods: AM, MD, PM, NT</a:t>
            </a:r>
          </a:p>
          <a:p>
            <a:r>
              <a:rPr lang="en-US"/>
              <a:t>AV impact expected to be modest</a:t>
            </a:r>
          </a:p>
          <a:p>
            <a:r>
              <a:rPr lang="en-US"/>
              <a:t>Probably more peak travel</a:t>
            </a:r>
          </a:p>
          <a:p>
            <a:pPr lvl="1"/>
            <a:r>
              <a:rPr lang="en-US"/>
              <a:t>Less inconvenience/aggravation from congestion</a:t>
            </a:r>
          </a:p>
          <a:p>
            <a:r>
              <a:rPr lang="en-US"/>
              <a:t>Model change: </a:t>
            </a:r>
          </a:p>
          <a:p>
            <a:pPr lvl="1"/>
            <a:r>
              <a:rPr lang="en-US"/>
              <a:t>Increase peak period travel slightly</a:t>
            </a:r>
          </a:p>
        </p:txBody>
      </p:sp>
    </p:spTree>
    <p:extLst>
      <p:ext uri="{BB962C8B-B14F-4D97-AF65-F5344CB8AC3E}">
        <p14:creationId xmlns:p14="http://schemas.microsoft.com/office/powerpoint/2010/main" val="254141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FCCA-237E-430D-BBB2-6BA7EF817FFF}"/>
              </a:ext>
            </a:extLst>
          </p:cNvPr>
          <p:cNvSpPr>
            <a:spLocks noGrp="1"/>
          </p:cNvSpPr>
          <p:nvPr>
            <p:ph type="title"/>
          </p:nvPr>
        </p:nvSpPr>
        <p:spPr/>
        <p:txBody>
          <a:bodyPr/>
          <a:lstStyle/>
          <a:p>
            <a:r>
              <a:rPr lang="en-US"/>
              <a:t>Time of Day Impacts</a:t>
            </a:r>
          </a:p>
        </p:txBody>
      </p:sp>
      <p:graphicFrame>
        <p:nvGraphicFramePr>
          <p:cNvPr id="4" name="Chart 3">
            <a:extLst>
              <a:ext uri="{FF2B5EF4-FFF2-40B4-BE49-F238E27FC236}">
                <a16:creationId xmlns:a16="http://schemas.microsoft.com/office/drawing/2014/main" id="{1C9609C7-120D-464A-BF2A-3F85A6532DD0}"/>
              </a:ext>
            </a:extLst>
          </p:cNvPr>
          <p:cNvGraphicFramePr>
            <a:graphicFrameLocks noGrp="1"/>
          </p:cNvGraphicFramePr>
          <p:nvPr>
            <p:extLst>
              <p:ext uri="{D42A27DB-BD31-4B8C-83A1-F6EECF244321}">
                <p14:modId xmlns:p14="http://schemas.microsoft.com/office/powerpoint/2010/main" val="1609923740"/>
              </p:ext>
            </p:extLst>
          </p:nvPr>
        </p:nvGraphicFramePr>
        <p:xfrm>
          <a:off x="950317" y="1301387"/>
          <a:ext cx="7167167" cy="3900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9898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3C3C-84F8-4DDC-8907-8C423DAF49D7}"/>
              </a:ext>
            </a:extLst>
          </p:cNvPr>
          <p:cNvSpPr>
            <a:spLocks noGrp="1"/>
          </p:cNvSpPr>
          <p:nvPr>
            <p:ph type="title"/>
          </p:nvPr>
        </p:nvSpPr>
        <p:spPr>
          <a:xfrm>
            <a:off x="304800" y="742950"/>
            <a:ext cx="8458200" cy="571500"/>
          </a:xfrm>
        </p:spPr>
        <p:txBody>
          <a:bodyPr/>
          <a:lstStyle/>
          <a:p>
            <a:r>
              <a:rPr lang="en-US"/>
              <a:t>Traffic Assignment and AV</a:t>
            </a:r>
          </a:p>
        </p:txBody>
      </p:sp>
      <p:sp>
        <p:nvSpPr>
          <p:cNvPr id="3" name="Text Placeholder 2">
            <a:extLst>
              <a:ext uri="{FF2B5EF4-FFF2-40B4-BE49-F238E27FC236}">
                <a16:creationId xmlns:a16="http://schemas.microsoft.com/office/drawing/2014/main" id="{D7AE6944-20DA-42B7-AFFB-62EDF14DD3D8}"/>
              </a:ext>
            </a:extLst>
          </p:cNvPr>
          <p:cNvSpPr>
            <a:spLocks noGrp="1"/>
          </p:cNvSpPr>
          <p:nvPr>
            <p:ph type="body" sz="quarter" idx="10"/>
          </p:nvPr>
        </p:nvSpPr>
        <p:spPr>
          <a:xfrm>
            <a:off x="304800" y="1314450"/>
            <a:ext cx="8458200" cy="3212306"/>
          </a:xfrm>
        </p:spPr>
        <p:txBody>
          <a:bodyPr/>
          <a:lstStyle/>
          <a:p>
            <a:r>
              <a:rPr lang="en-US"/>
              <a:t>This model uses static assignment</a:t>
            </a:r>
          </a:p>
          <a:p>
            <a:pPr lvl="1"/>
            <a:r>
              <a:rPr lang="en-US"/>
              <a:t>Dynamic assignment: that’s next</a:t>
            </a:r>
          </a:p>
          <a:p>
            <a:r>
              <a:rPr lang="en-US"/>
              <a:t>Our objective assumptions:</a:t>
            </a:r>
          </a:p>
          <a:p>
            <a:pPr lvl="1"/>
            <a:r>
              <a:rPr lang="en-US"/>
              <a:t>AVs are 10% slower because they obey </a:t>
            </a:r>
            <a:r>
              <a:rPr lang="en-US" u="sng"/>
              <a:t>all</a:t>
            </a:r>
            <a:r>
              <a:rPr lang="en-US"/>
              <a:t> traffic laws</a:t>
            </a:r>
          </a:p>
          <a:p>
            <a:pPr lvl="1"/>
            <a:r>
              <a:rPr lang="en-US"/>
              <a:t>We do not believe general roadway capacity will double</a:t>
            </a:r>
          </a:p>
          <a:p>
            <a:pPr lvl="2"/>
            <a:r>
              <a:rPr lang="en-US"/>
              <a:t>Close vehicle spacing is inherently unsafe</a:t>
            </a:r>
          </a:p>
          <a:p>
            <a:pPr lvl="2"/>
            <a:r>
              <a:rPr lang="en-US"/>
              <a:t>Must account for emergency stopping</a:t>
            </a:r>
          </a:p>
          <a:p>
            <a:pPr lvl="2"/>
            <a:r>
              <a:rPr lang="en-US"/>
              <a:t>Higher capacity is feasible for AV-only freeway lanes</a:t>
            </a:r>
          </a:p>
          <a:p>
            <a:pPr lvl="2"/>
            <a:r>
              <a:rPr lang="en-US"/>
              <a:t>Intersections control arterial capacity -- what will happen there?</a:t>
            </a:r>
          </a:p>
          <a:p>
            <a:pPr lvl="1"/>
            <a:r>
              <a:rPr lang="en-US"/>
              <a:t>Use PCE = 0.8 for AVs to reflect connectivity, platooning</a:t>
            </a:r>
          </a:p>
          <a:p>
            <a:r>
              <a:rPr lang="en-US"/>
              <a:t>Keep AV volume separate in order to calculate impacts</a:t>
            </a:r>
          </a:p>
        </p:txBody>
      </p:sp>
      <p:pic>
        <p:nvPicPr>
          <p:cNvPr id="5" name="Picture 4" descr="A car on the road&#10;&#10;Description generated with high confidence">
            <a:extLst>
              <a:ext uri="{FF2B5EF4-FFF2-40B4-BE49-F238E27FC236}">
                <a16:creationId xmlns:a16="http://schemas.microsoft.com/office/drawing/2014/main" id="{1C3A1D22-BC88-4098-A9D9-D0795E681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826" y="914400"/>
            <a:ext cx="2895600" cy="1954979"/>
          </a:xfrm>
          <a:prstGeom prst="rect">
            <a:avLst/>
          </a:prstGeom>
        </p:spPr>
      </p:pic>
    </p:spTree>
    <p:extLst>
      <p:ext uri="{BB962C8B-B14F-4D97-AF65-F5344CB8AC3E}">
        <p14:creationId xmlns:p14="http://schemas.microsoft.com/office/powerpoint/2010/main" val="199143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7C88-1617-43BE-8534-F10B53BEC9A7}"/>
              </a:ext>
            </a:extLst>
          </p:cNvPr>
          <p:cNvSpPr>
            <a:spLocks noGrp="1"/>
          </p:cNvSpPr>
          <p:nvPr>
            <p:ph type="title"/>
          </p:nvPr>
        </p:nvSpPr>
        <p:spPr/>
        <p:txBody>
          <a:bodyPr/>
          <a:lstStyle/>
          <a:p>
            <a:r>
              <a:rPr lang="en-US"/>
              <a:t>Assignment Impacts: VMT</a:t>
            </a:r>
          </a:p>
        </p:txBody>
      </p:sp>
      <p:graphicFrame>
        <p:nvGraphicFramePr>
          <p:cNvPr id="6" name="Chart 5">
            <a:extLst>
              <a:ext uri="{FF2B5EF4-FFF2-40B4-BE49-F238E27FC236}">
                <a16:creationId xmlns:a16="http://schemas.microsoft.com/office/drawing/2014/main" id="{33A42B6C-B819-433A-9B94-F1D46C7839CF}"/>
              </a:ext>
            </a:extLst>
          </p:cNvPr>
          <p:cNvGraphicFramePr>
            <a:graphicFrameLocks noGrp="1"/>
          </p:cNvGraphicFramePr>
          <p:nvPr>
            <p:extLst>
              <p:ext uri="{D42A27DB-BD31-4B8C-83A1-F6EECF244321}">
                <p14:modId xmlns:p14="http://schemas.microsoft.com/office/powerpoint/2010/main" val="3099355964"/>
              </p:ext>
            </p:extLst>
          </p:nvPr>
        </p:nvGraphicFramePr>
        <p:xfrm>
          <a:off x="914400" y="1314450"/>
          <a:ext cx="6957141" cy="3786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5650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F7408-2FB7-4F56-B101-AE80E66F12E6}"/>
              </a:ext>
            </a:extLst>
          </p:cNvPr>
          <p:cNvSpPr>
            <a:spLocks noGrp="1"/>
          </p:cNvSpPr>
          <p:nvPr>
            <p:ph type="title"/>
          </p:nvPr>
        </p:nvSpPr>
        <p:spPr/>
        <p:txBody>
          <a:bodyPr/>
          <a:lstStyle/>
          <a:p>
            <a:r>
              <a:rPr lang="en-US"/>
              <a:t>Assignment Impacts: Delay</a:t>
            </a:r>
          </a:p>
        </p:txBody>
      </p:sp>
      <p:graphicFrame>
        <p:nvGraphicFramePr>
          <p:cNvPr id="4" name="Chart 3">
            <a:extLst>
              <a:ext uri="{FF2B5EF4-FFF2-40B4-BE49-F238E27FC236}">
                <a16:creationId xmlns:a16="http://schemas.microsoft.com/office/drawing/2014/main" id="{C6BE5F70-4083-486D-85D1-A258692D9460}"/>
              </a:ext>
            </a:extLst>
          </p:cNvPr>
          <p:cNvGraphicFramePr>
            <a:graphicFrameLocks noGrp="1"/>
          </p:cNvGraphicFramePr>
          <p:nvPr>
            <p:extLst>
              <p:ext uri="{D42A27DB-BD31-4B8C-83A1-F6EECF244321}">
                <p14:modId xmlns:p14="http://schemas.microsoft.com/office/powerpoint/2010/main" val="2245724565"/>
              </p:ext>
            </p:extLst>
          </p:nvPr>
        </p:nvGraphicFramePr>
        <p:xfrm>
          <a:off x="914400" y="1257301"/>
          <a:ext cx="7075005" cy="3850331"/>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a:extLst>
              <a:ext uri="{FF2B5EF4-FFF2-40B4-BE49-F238E27FC236}">
                <a16:creationId xmlns:a16="http://schemas.microsoft.com/office/drawing/2014/main" id="{D6675917-032E-4917-84FF-A77AAFA54BFA}"/>
              </a:ext>
            </a:extLst>
          </p:cNvPr>
          <p:cNvSpPr/>
          <p:nvPr/>
        </p:nvSpPr>
        <p:spPr>
          <a:xfrm>
            <a:off x="1066800" y="1504950"/>
            <a:ext cx="685800" cy="4572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040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41CF-A4DF-4AD5-A7D0-1608685C2F4F}"/>
              </a:ext>
            </a:extLst>
          </p:cNvPr>
          <p:cNvSpPr>
            <a:spLocks noGrp="1"/>
          </p:cNvSpPr>
          <p:nvPr>
            <p:ph type="title"/>
          </p:nvPr>
        </p:nvSpPr>
        <p:spPr/>
        <p:txBody>
          <a:bodyPr/>
          <a:lstStyle/>
          <a:p>
            <a:r>
              <a:rPr lang="en-US"/>
              <a:t>So What?</a:t>
            </a:r>
          </a:p>
        </p:txBody>
      </p:sp>
      <p:sp>
        <p:nvSpPr>
          <p:cNvPr id="3" name="Text Placeholder 2">
            <a:extLst>
              <a:ext uri="{FF2B5EF4-FFF2-40B4-BE49-F238E27FC236}">
                <a16:creationId xmlns:a16="http://schemas.microsoft.com/office/drawing/2014/main" id="{608669FB-8DED-4A56-A9E0-B11E621010B6}"/>
              </a:ext>
            </a:extLst>
          </p:cNvPr>
          <p:cNvSpPr>
            <a:spLocks noGrp="1"/>
          </p:cNvSpPr>
          <p:nvPr>
            <p:ph type="body" sz="quarter" idx="10"/>
          </p:nvPr>
        </p:nvSpPr>
        <p:spPr>
          <a:xfrm>
            <a:off x="304800" y="1352550"/>
            <a:ext cx="8458200" cy="3212306"/>
          </a:xfrm>
        </p:spPr>
        <p:txBody>
          <a:bodyPr/>
          <a:lstStyle/>
          <a:p>
            <a:r>
              <a:rPr lang="en-US"/>
              <a:t>AV impacts: same direction as other studies, but less dramatic</a:t>
            </a:r>
          </a:p>
          <a:p>
            <a:pPr lvl="1"/>
            <a:r>
              <a:rPr lang="en-US"/>
              <a:t>Autos go down 3%, not 35%</a:t>
            </a:r>
          </a:p>
          <a:p>
            <a:pPr lvl="1"/>
            <a:r>
              <a:rPr lang="en-US"/>
              <a:t>Trips go up 10%, not 50%</a:t>
            </a:r>
          </a:p>
          <a:p>
            <a:pPr lvl="1"/>
            <a:r>
              <a:rPr lang="en-US"/>
              <a:t>Some trips are longer</a:t>
            </a:r>
          </a:p>
          <a:p>
            <a:pPr lvl="1"/>
            <a:r>
              <a:rPr lang="en-US"/>
              <a:t>Transit trips go down</a:t>
            </a:r>
          </a:p>
          <a:p>
            <a:pPr lvl="1"/>
            <a:r>
              <a:rPr lang="en-US"/>
              <a:t>VMT, delay go up -- significantly</a:t>
            </a:r>
          </a:p>
          <a:p>
            <a:r>
              <a:rPr lang="en-US"/>
              <a:t>Demonstration models are useful for training and sensitivity analysis</a:t>
            </a:r>
          </a:p>
          <a:p>
            <a:r>
              <a:rPr lang="en-US"/>
              <a:t>Much easier to analyze AV with a discrete tour-based model</a:t>
            </a:r>
          </a:p>
          <a:p>
            <a:r>
              <a:rPr lang="en-US"/>
              <a:t>This model allows an objective analysis of the travel impacts of AVs</a:t>
            </a:r>
          </a:p>
          <a:p>
            <a:r>
              <a:rPr lang="en-US"/>
              <a:t>Simple model lets the user easily run “What if?” tests</a:t>
            </a:r>
          </a:p>
        </p:txBody>
      </p:sp>
    </p:spTree>
    <p:extLst>
      <p:ext uri="{BB962C8B-B14F-4D97-AF65-F5344CB8AC3E}">
        <p14:creationId xmlns:p14="http://schemas.microsoft.com/office/powerpoint/2010/main" val="1519240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 More Information</a:t>
            </a:r>
          </a:p>
        </p:txBody>
      </p:sp>
      <p:sp>
        <p:nvSpPr>
          <p:cNvPr id="3" name="Text Placeholder 2"/>
          <p:cNvSpPr>
            <a:spLocks noGrp="1"/>
          </p:cNvSpPr>
          <p:nvPr>
            <p:ph type="body" sz="quarter" idx="10"/>
          </p:nvPr>
        </p:nvSpPr>
        <p:spPr/>
        <p:txBody>
          <a:bodyPr/>
          <a:lstStyle/>
          <a:p>
            <a:r>
              <a:rPr lang="en-US"/>
              <a:t>Model details</a:t>
            </a:r>
          </a:p>
          <a:p>
            <a:pPr lvl="1"/>
            <a:r>
              <a:rPr lang="en-US"/>
              <a:t>Bill Allen</a:t>
            </a:r>
            <a:br>
              <a:rPr lang="en-US"/>
            </a:br>
            <a:r>
              <a:rPr lang="en-US">
                <a:hlinkClick r:id="rId3"/>
              </a:rPr>
              <a:t>wallen@citilabs.com</a:t>
            </a:r>
            <a:br>
              <a:rPr lang="en-US"/>
            </a:br>
            <a:r>
              <a:rPr lang="en-US"/>
              <a:t>(888) 770-CUBE</a:t>
            </a:r>
            <a:br>
              <a:rPr lang="en-US"/>
            </a:br>
            <a:r>
              <a:rPr lang="en-US"/>
              <a:t>(803) 642-4489</a:t>
            </a:r>
          </a:p>
          <a:p>
            <a:r>
              <a:rPr lang="en-US"/>
              <a:t>To get a copy</a:t>
            </a:r>
          </a:p>
          <a:p>
            <a:pPr lvl="1"/>
            <a:r>
              <a:rPr lang="en-US"/>
              <a:t>US/Canada: Katie Brinson</a:t>
            </a:r>
            <a:br>
              <a:rPr lang="en-US"/>
            </a:br>
            <a:r>
              <a:rPr lang="en-US">
                <a:hlinkClick r:id="rId4"/>
              </a:rPr>
              <a:t>kbrinson@citilabs.com</a:t>
            </a:r>
            <a:endParaRPr lang="en-US"/>
          </a:p>
          <a:p>
            <a:pPr lvl="1"/>
            <a:r>
              <a:rPr lang="en-US"/>
              <a:t>Europe/Australia/Africa/Middle East: Oliver Charlesworth</a:t>
            </a:r>
            <a:br>
              <a:rPr lang="en-US"/>
            </a:br>
            <a:r>
              <a:rPr lang="en-US">
                <a:hlinkClick r:id="rId5"/>
              </a:rPr>
              <a:t>ocharlesworth@citilabs.com</a:t>
            </a:r>
            <a:endParaRPr lang="en-US"/>
          </a:p>
          <a:p>
            <a:pPr lvl="1"/>
            <a:r>
              <a:rPr lang="en-US"/>
              <a:t>Asia: Luke Cheng</a:t>
            </a:r>
            <a:br>
              <a:rPr lang="en-US"/>
            </a:br>
            <a:r>
              <a:rPr lang="en-US">
                <a:hlinkClick r:id="rId6"/>
              </a:rPr>
              <a:t>lcheng@citilabs.com</a:t>
            </a:r>
            <a:endParaRPr lang="en-US"/>
          </a:p>
        </p:txBody>
      </p:sp>
    </p:spTree>
    <p:extLst>
      <p:ext uri="{BB962C8B-B14F-4D97-AF65-F5344CB8AC3E}">
        <p14:creationId xmlns:p14="http://schemas.microsoft.com/office/powerpoint/2010/main" val="202982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1BD8-8CEC-4730-8B3F-0E65C7227EF0}"/>
              </a:ext>
            </a:extLst>
          </p:cNvPr>
          <p:cNvSpPr>
            <a:spLocks noGrp="1"/>
          </p:cNvSpPr>
          <p:nvPr>
            <p:ph type="title"/>
          </p:nvPr>
        </p:nvSpPr>
        <p:spPr/>
        <p:txBody>
          <a:bodyPr/>
          <a:lstStyle/>
          <a:p>
            <a:r>
              <a:rPr lang="en-US"/>
              <a:t>Cubetown</a:t>
            </a:r>
          </a:p>
        </p:txBody>
      </p:sp>
      <p:sp>
        <p:nvSpPr>
          <p:cNvPr id="5" name="Text Placeholder 4">
            <a:extLst>
              <a:ext uri="{FF2B5EF4-FFF2-40B4-BE49-F238E27FC236}">
                <a16:creationId xmlns:a16="http://schemas.microsoft.com/office/drawing/2014/main" id="{21C61903-03BF-43C0-90B3-C89CE77FCD26}"/>
              </a:ext>
            </a:extLst>
          </p:cNvPr>
          <p:cNvSpPr>
            <a:spLocks noGrp="1"/>
          </p:cNvSpPr>
          <p:nvPr>
            <p:ph type="body" sz="quarter" idx="10"/>
          </p:nvPr>
        </p:nvSpPr>
        <p:spPr>
          <a:xfrm>
            <a:off x="457200" y="1485901"/>
            <a:ext cx="3733800" cy="3212306"/>
          </a:xfrm>
        </p:spPr>
        <p:txBody>
          <a:bodyPr/>
          <a:lstStyle/>
          <a:p>
            <a:r>
              <a:rPr lang="en-US"/>
              <a:t>16 zones, 9 external stations</a:t>
            </a:r>
          </a:p>
          <a:p>
            <a:r>
              <a:rPr lang="en-US"/>
              <a:t>Pop: 94,000</a:t>
            </a:r>
          </a:p>
          <a:p>
            <a:r>
              <a:rPr lang="en-US"/>
              <a:t>HH: 30,000</a:t>
            </a:r>
          </a:p>
          <a:p>
            <a:r>
              <a:rPr lang="en-US"/>
              <a:t>Emp: 39,000</a:t>
            </a:r>
          </a:p>
          <a:p>
            <a:r>
              <a:rPr lang="en-US"/>
              <a:t>School enrollment (K-12): 10,000</a:t>
            </a:r>
          </a:p>
          <a:p>
            <a:r>
              <a:rPr lang="en-US"/>
              <a:t>Looks a lot like Fargo, ND</a:t>
            </a:r>
          </a:p>
          <a:p>
            <a:endParaRPr lang="en-US"/>
          </a:p>
        </p:txBody>
      </p:sp>
      <p:pic>
        <p:nvPicPr>
          <p:cNvPr id="3" name="Picture 2">
            <a:extLst>
              <a:ext uri="{FF2B5EF4-FFF2-40B4-BE49-F238E27FC236}">
                <a16:creationId xmlns:a16="http://schemas.microsoft.com/office/drawing/2014/main" id="{5F8EDF12-8DE9-44C8-BCBF-A11E91EBC6A7}"/>
              </a:ext>
            </a:extLst>
          </p:cNvPr>
          <p:cNvPicPr>
            <a:picLocks noChangeAspect="1"/>
          </p:cNvPicPr>
          <p:nvPr/>
        </p:nvPicPr>
        <p:blipFill rotWithShape="1">
          <a:blip r:embed="rId3"/>
          <a:srcRect l="35000" r="35833"/>
          <a:stretch/>
        </p:blipFill>
        <p:spPr>
          <a:xfrm>
            <a:off x="4495800" y="666750"/>
            <a:ext cx="3746315" cy="4476750"/>
          </a:xfrm>
          <a:prstGeom prst="rect">
            <a:avLst/>
          </a:prstGeom>
        </p:spPr>
      </p:pic>
    </p:spTree>
    <p:extLst>
      <p:ext uri="{BB962C8B-B14F-4D97-AF65-F5344CB8AC3E}">
        <p14:creationId xmlns:p14="http://schemas.microsoft.com/office/powerpoint/2010/main" val="293423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777B-CC4C-4549-84B8-1B9E77F63AC1}"/>
              </a:ext>
            </a:extLst>
          </p:cNvPr>
          <p:cNvSpPr>
            <a:spLocks noGrp="1"/>
          </p:cNvSpPr>
          <p:nvPr>
            <p:ph type="title"/>
          </p:nvPr>
        </p:nvSpPr>
        <p:spPr/>
        <p:txBody>
          <a:bodyPr/>
          <a:lstStyle/>
          <a:p>
            <a:r>
              <a:rPr lang="en-US"/>
              <a:t>Cubetown Model Versions</a:t>
            </a:r>
          </a:p>
        </p:txBody>
      </p:sp>
      <p:sp>
        <p:nvSpPr>
          <p:cNvPr id="3" name="Text Placeholder 2">
            <a:extLst>
              <a:ext uri="{FF2B5EF4-FFF2-40B4-BE49-F238E27FC236}">
                <a16:creationId xmlns:a16="http://schemas.microsoft.com/office/drawing/2014/main" id="{E103C7DD-D50C-476F-8DED-08D2071BFFE0}"/>
              </a:ext>
            </a:extLst>
          </p:cNvPr>
          <p:cNvSpPr>
            <a:spLocks noGrp="1"/>
          </p:cNvSpPr>
          <p:nvPr>
            <p:ph type="body" sz="quarter" idx="10"/>
          </p:nvPr>
        </p:nvSpPr>
        <p:spPr/>
        <p:txBody>
          <a:bodyPr/>
          <a:lstStyle/>
          <a:p>
            <a:r>
              <a:rPr lang="en-US"/>
              <a:t>Four-step</a:t>
            </a:r>
          </a:p>
          <a:p>
            <a:r>
              <a:rPr lang="en-US"/>
              <a:t>ABM</a:t>
            </a:r>
          </a:p>
          <a:p>
            <a:r>
              <a:rPr lang="en-US"/>
              <a:t>Tour model with AV</a:t>
            </a:r>
          </a:p>
          <a:p>
            <a:r>
              <a:rPr lang="en-US"/>
              <a:t>Mobility-as-a-Service (coming soon!)</a:t>
            </a:r>
          </a:p>
        </p:txBody>
      </p:sp>
      <p:sp>
        <p:nvSpPr>
          <p:cNvPr id="4" name="Rectangle 3">
            <a:extLst>
              <a:ext uri="{FF2B5EF4-FFF2-40B4-BE49-F238E27FC236}">
                <a16:creationId xmlns:a16="http://schemas.microsoft.com/office/drawing/2014/main" id="{329B4D7C-630F-41A4-95DC-56A55B1B44A0}"/>
              </a:ext>
            </a:extLst>
          </p:cNvPr>
          <p:cNvSpPr/>
          <p:nvPr/>
        </p:nvSpPr>
        <p:spPr>
          <a:xfrm>
            <a:off x="685800" y="2266950"/>
            <a:ext cx="2362200" cy="350089"/>
          </a:xfrm>
          <a:prstGeom prst="rect">
            <a:avLst/>
          </a:prstGeom>
          <a:noFill/>
          <a:ln w="19050">
            <a:solidFill>
              <a:srgbClr val="009FD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92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7C6A7-EFE7-40A4-A545-58F38B653A9D}"/>
              </a:ext>
            </a:extLst>
          </p:cNvPr>
          <p:cNvSpPr>
            <a:spLocks noGrp="1"/>
          </p:cNvSpPr>
          <p:nvPr>
            <p:ph type="title"/>
          </p:nvPr>
        </p:nvSpPr>
        <p:spPr/>
        <p:txBody>
          <a:bodyPr/>
          <a:lstStyle/>
          <a:p>
            <a:r>
              <a:rPr lang="en-US"/>
              <a:t>Simplified Tour Model Structure (STM)</a:t>
            </a:r>
          </a:p>
        </p:txBody>
      </p:sp>
      <p:sp>
        <p:nvSpPr>
          <p:cNvPr id="3" name="Text Placeholder 2">
            <a:extLst>
              <a:ext uri="{FF2B5EF4-FFF2-40B4-BE49-F238E27FC236}">
                <a16:creationId xmlns:a16="http://schemas.microsoft.com/office/drawing/2014/main" id="{E47444D1-A6A8-474B-BD51-B9802557F4CF}"/>
              </a:ext>
            </a:extLst>
          </p:cNvPr>
          <p:cNvSpPr>
            <a:spLocks noGrp="1"/>
          </p:cNvSpPr>
          <p:nvPr>
            <p:ph type="body" sz="quarter" idx="10"/>
          </p:nvPr>
        </p:nvSpPr>
        <p:spPr>
          <a:xfrm>
            <a:off x="304800" y="1327150"/>
            <a:ext cx="8458200" cy="3657600"/>
          </a:xfrm>
        </p:spPr>
        <p:txBody>
          <a:bodyPr/>
          <a:lstStyle/>
          <a:p>
            <a:pPr marL="457200" indent="-457200">
              <a:spcAft>
                <a:spcPts val="0"/>
              </a:spcAft>
              <a:buFont typeface="+mj-lt"/>
              <a:buAutoNum type="arabicPeriod"/>
            </a:pPr>
            <a:r>
              <a:rPr lang="en-GB">
                <a:solidFill>
                  <a:schemeClr val="tx1">
                    <a:lumMod val="65000"/>
                    <a:lumOff val="35000"/>
                  </a:schemeClr>
                </a:solidFill>
                <a:ea typeface="Arial" charset="0"/>
                <a:cs typeface="Arial" charset="0"/>
              </a:rPr>
              <a:t>HH synthesis</a:t>
            </a:r>
          </a:p>
          <a:p>
            <a:pPr marL="457200" indent="-457200">
              <a:spcAft>
                <a:spcPts val="0"/>
              </a:spcAft>
              <a:buFont typeface="+mj-lt"/>
              <a:buAutoNum type="arabicPeriod"/>
            </a:pPr>
            <a:r>
              <a:rPr lang="en-GB">
                <a:solidFill>
                  <a:schemeClr val="tx1">
                    <a:lumMod val="65000"/>
                    <a:lumOff val="35000"/>
                  </a:schemeClr>
                </a:solidFill>
                <a:ea typeface="Arial" charset="0"/>
                <a:cs typeface="Arial" charset="0"/>
              </a:rPr>
              <a:t>Tour frequency</a:t>
            </a:r>
          </a:p>
          <a:p>
            <a:pPr marL="457200" indent="-457200">
              <a:spcAft>
                <a:spcPts val="0"/>
              </a:spcAft>
              <a:buFont typeface="+mj-lt"/>
              <a:buAutoNum type="arabicPeriod"/>
            </a:pPr>
            <a:r>
              <a:rPr lang="en-GB">
                <a:solidFill>
                  <a:schemeClr val="tx1">
                    <a:lumMod val="65000"/>
                    <a:lumOff val="35000"/>
                  </a:schemeClr>
                </a:solidFill>
                <a:ea typeface="Arial" charset="0"/>
                <a:cs typeface="Arial" charset="0"/>
              </a:rPr>
              <a:t>Tour destination choice</a:t>
            </a:r>
          </a:p>
          <a:p>
            <a:pPr marL="457200" indent="-457200">
              <a:spcAft>
                <a:spcPts val="0"/>
              </a:spcAft>
              <a:buFont typeface="+mj-lt"/>
              <a:buAutoNum type="arabicPeriod"/>
            </a:pPr>
            <a:r>
              <a:rPr lang="en-GB">
                <a:solidFill>
                  <a:schemeClr val="tx1">
                    <a:lumMod val="65000"/>
                    <a:lumOff val="35000"/>
                  </a:schemeClr>
                </a:solidFill>
                <a:ea typeface="Arial" charset="0"/>
                <a:cs typeface="Arial" charset="0"/>
              </a:rPr>
              <a:t>Mode choice</a:t>
            </a:r>
          </a:p>
          <a:p>
            <a:pPr marL="457200" indent="-457200">
              <a:spcAft>
                <a:spcPts val="0"/>
              </a:spcAft>
              <a:buFont typeface="+mj-lt"/>
              <a:buAutoNum type="arabicPeriod"/>
            </a:pPr>
            <a:r>
              <a:rPr lang="en-GB">
                <a:solidFill>
                  <a:schemeClr val="tx1">
                    <a:lumMod val="65000"/>
                    <a:lumOff val="35000"/>
                  </a:schemeClr>
                </a:solidFill>
                <a:ea typeface="Arial" charset="0"/>
                <a:cs typeface="Arial" charset="0"/>
              </a:rPr>
              <a:t>Intermediate stops</a:t>
            </a:r>
          </a:p>
          <a:p>
            <a:pPr marL="914400" lvl="1" indent="-457200">
              <a:spcAft>
                <a:spcPts val="0"/>
              </a:spcAft>
              <a:buFont typeface="+mj-lt"/>
              <a:buAutoNum type="alphaLcParenR"/>
            </a:pPr>
            <a:r>
              <a:rPr lang="en-GB" sz="2000">
                <a:solidFill>
                  <a:schemeClr val="tx1">
                    <a:lumMod val="65000"/>
                    <a:lumOff val="35000"/>
                  </a:schemeClr>
                </a:solidFill>
                <a:ea typeface="Arial" charset="0"/>
                <a:cs typeface="Arial" charset="0"/>
              </a:rPr>
              <a:t>Number of stops</a:t>
            </a:r>
          </a:p>
          <a:p>
            <a:pPr marL="914400" lvl="1" indent="-457200">
              <a:spcAft>
                <a:spcPts val="0"/>
              </a:spcAft>
              <a:buFont typeface="+mj-lt"/>
              <a:buAutoNum type="alphaLcParenR"/>
            </a:pPr>
            <a:r>
              <a:rPr lang="en-GB" sz="2000">
                <a:solidFill>
                  <a:schemeClr val="tx1">
                    <a:lumMod val="65000"/>
                    <a:lumOff val="35000"/>
                  </a:schemeClr>
                </a:solidFill>
                <a:ea typeface="Arial" charset="0"/>
                <a:cs typeface="Arial" charset="0"/>
              </a:rPr>
              <a:t>Stop location</a:t>
            </a:r>
          </a:p>
          <a:p>
            <a:pPr marL="457200" indent="-457200">
              <a:spcAft>
                <a:spcPts val="0"/>
              </a:spcAft>
              <a:buFont typeface="+mj-lt"/>
              <a:buAutoNum type="arabicPeriod"/>
            </a:pPr>
            <a:r>
              <a:rPr lang="en-GB">
                <a:solidFill>
                  <a:schemeClr val="tx1">
                    <a:lumMod val="65000"/>
                    <a:lumOff val="35000"/>
                  </a:schemeClr>
                </a:solidFill>
                <a:ea typeface="Arial" charset="0"/>
                <a:cs typeface="Arial" charset="0"/>
              </a:rPr>
              <a:t>Time period</a:t>
            </a:r>
          </a:p>
          <a:p>
            <a:pPr marL="457200" indent="-457200">
              <a:spcAft>
                <a:spcPts val="0"/>
              </a:spcAft>
              <a:buFont typeface="+mj-lt"/>
              <a:buAutoNum type="arabicPeriod"/>
            </a:pPr>
            <a:r>
              <a:rPr lang="en-GB">
                <a:solidFill>
                  <a:schemeClr val="tx1">
                    <a:lumMod val="65000"/>
                    <a:lumOff val="35000"/>
                  </a:schemeClr>
                </a:solidFill>
                <a:ea typeface="Arial" charset="0"/>
                <a:cs typeface="Arial" charset="0"/>
              </a:rPr>
              <a:t>Trip accumulator / assignment</a:t>
            </a:r>
          </a:p>
        </p:txBody>
      </p:sp>
      <p:pic>
        <p:nvPicPr>
          <p:cNvPr id="4" name="Picture 3">
            <a:extLst>
              <a:ext uri="{FF2B5EF4-FFF2-40B4-BE49-F238E27FC236}">
                <a16:creationId xmlns:a16="http://schemas.microsoft.com/office/drawing/2014/main" id="{6A039439-0DC2-47AF-AF70-D0ED9B9676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28750"/>
            <a:ext cx="4343400" cy="2819400"/>
          </a:xfrm>
          <a:prstGeom prst="rect">
            <a:avLst/>
          </a:prstGeom>
          <a:noFill/>
          <a:ln>
            <a:noFill/>
          </a:ln>
        </p:spPr>
      </p:pic>
    </p:spTree>
    <p:extLst>
      <p:ext uri="{BB962C8B-B14F-4D97-AF65-F5344CB8AC3E}">
        <p14:creationId xmlns:p14="http://schemas.microsoft.com/office/powerpoint/2010/main" val="258203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74F8-350F-4E02-8E94-7D9584D930F7}"/>
              </a:ext>
            </a:extLst>
          </p:cNvPr>
          <p:cNvSpPr>
            <a:spLocks noGrp="1"/>
          </p:cNvSpPr>
          <p:nvPr>
            <p:ph type="title"/>
          </p:nvPr>
        </p:nvSpPr>
        <p:spPr/>
        <p:txBody>
          <a:bodyPr/>
          <a:lstStyle/>
          <a:p>
            <a:r>
              <a:rPr lang="en-US"/>
              <a:t>STM Improvements Over Four-Step</a:t>
            </a:r>
          </a:p>
        </p:txBody>
      </p:sp>
      <p:sp>
        <p:nvSpPr>
          <p:cNvPr id="3" name="Text Placeholder 2">
            <a:extLst>
              <a:ext uri="{FF2B5EF4-FFF2-40B4-BE49-F238E27FC236}">
                <a16:creationId xmlns:a16="http://schemas.microsoft.com/office/drawing/2014/main" id="{9D17697F-C66D-41EE-917A-720EA0F188AA}"/>
              </a:ext>
            </a:extLst>
          </p:cNvPr>
          <p:cNvSpPr>
            <a:spLocks noGrp="1"/>
          </p:cNvSpPr>
          <p:nvPr>
            <p:ph type="body" sz="quarter" idx="10"/>
          </p:nvPr>
        </p:nvSpPr>
        <p:spPr>
          <a:xfrm>
            <a:off x="304800" y="1276350"/>
            <a:ext cx="8458200" cy="3505200"/>
          </a:xfrm>
        </p:spPr>
        <p:txBody>
          <a:bodyPr/>
          <a:lstStyle/>
          <a:p>
            <a:pPr>
              <a:spcBef>
                <a:spcPts val="0"/>
              </a:spcBef>
            </a:pPr>
            <a:r>
              <a:rPr lang="en-US"/>
              <a:t>Four-step</a:t>
            </a:r>
          </a:p>
          <a:p>
            <a:pPr lvl="1">
              <a:spcBef>
                <a:spcPts val="0"/>
              </a:spcBef>
            </a:pPr>
            <a:r>
              <a:rPr lang="en-US"/>
              <a:t>Aggregation error</a:t>
            </a:r>
          </a:p>
          <a:p>
            <a:pPr lvl="1">
              <a:spcBef>
                <a:spcPts val="0"/>
              </a:spcBef>
            </a:pPr>
            <a:r>
              <a:rPr lang="en-US"/>
              <a:t>Isolated trips (no chaining)</a:t>
            </a:r>
          </a:p>
          <a:p>
            <a:pPr lvl="1">
              <a:spcBef>
                <a:spcPts val="0"/>
              </a:spcBef>
            </a:pPr>
            <a:r>
              <a:rPr lang="en-US"/>
              <a:t>Non-Home-Based garbage can</a:t>
            </a:r>
          </a:p>
          <a:p>
            <a:pPr lvl="1">
              <a:spcBef>
                <a:spcPts val="0"/>
              </a:spcBef>
            </a:pPr>
            <a:r>
              <a:rPr lang="en-US"/>
              <a:t>Limited use of HH attributes</a:t>
            </a:r>
          </a:p>
          <a:p>
            <a:pPr>
              <a:spcBef>
                <a:spcPts val="0"/>
              </a:spcBef>
            </a:pPr>
            <a:r>
              <a:rPr lang="en-US"/>
              <a:t>STM</a:t>
            </a:r>
          </a:p>
          <a:p>
            <a:pPr lvl="1">
              <a:spcBef>
                <a:spcPts val="0"/>
              </a:spcBef>
            </a:pPr>
            <a:r>
              <a:rPr lang="en-US"/>
              <a:t>Discrete modelling of households and tours</a:t>
            </a:r>
          </a:p>
          <a:p>
            <a:pPr lvl="1">
              <a:spcBef>
                <a:spcPts val="0"/>
              </a:spcBef>
            </a:pPr>
            <a:r>
              <a:rPr lang="en-US"/>
              <a:t>HH attributes available at every model step</a:t>
            </a:r>
          </a:p>
          <a:p>
            <a:pPr lvl="1">
              <a:spcBef>
                <a:spcPts val="0"/>
              </a:spcBef>
            </a:pPr>
            <a:r>
              <a:rPr lang="en-US"/>
              <a:t>Reflects the way people travel</a:t>
            </a:r>
          </a:p>
          <a:p>
            <a:pPr lvl="1">
              <a:spcBef>
                <a:spcPts val="0"/>
              </a:spcBef>
            </a:pPr>
            <a:r>
              <a:rPr lang="en-US"/>
              <a:t>More accurate trip tables</a:t>
            </a:r>
          </a:p>
          <a:p>
            <a:pPr lvl="1">
              <a:spcBef>
                <a:spcPts val="0"/>
              </a:spcBef>
            </a:pPr>
            <a:r>
              <a:rPr lang="en-US"/>
              <a:t>No NHB – handles trip chaining explicitly through tours</a:t>
            </a:r>
          </a:p>
          <a:p>
            <a:pPr lvl="1">
              <a:spcBef>
                <a:spcPts val="0"/>
              </a:spcBef>
            </a:pPr>
            <a:r>
              <a:rPr lang="en-US"/>
              <a:t>Similar effort and data needs</a:t>
            </a:r>
          </a:p>
          <a:p>
            <a:pPr lvl="1">
              <a:spcBef>
                <a:spcPts val="0"/>
              </a:spcBef>
            </a:pPr>
            <a:r>
              <a:rPr lang="en-US"/>
              <a:t>Slightly longer runtimes</a:t>
            </a:r>
          </a:p>
        </p:txBody>
      </p:sp>
      <p:pic>
        <p:nvPicPr>
          <p:cNvPr id="5" name="Picture 4">
            <a:extLst>
              <a:ext uri="{FF2B5EF4-FFF2-40B4-BE49-F238E27FC236}">
                <a16:creationId xmlns:a16="http://schemas.microsoft.com/office/drawing/2014/main" id="{DA4156E6-94A6-4EAB-85CE-A4F3752A4A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318404"/>
            <a:ext cx="1524000" cy="1418802"/>
          </a:xfrm>
          <a:prstGeom prst="rect">
            <a:avLst/>
          </a:prstGeom>
        </p:spPr>
      </p:pic>
      <p:sp>
        <p:nvSpPr>
          <p:cNvPr id="6" name="TextBox 5">
            <a:extLst>
              <a:ext uri="{FF2B5EF4-FFF2-40B4-BE49-F238E27FC236}">
                <a16:creationId xmlns:a16="http://schemas.microsoft.com/office/drawing/2014/main" id="{4D1EC89F-EDCE-43E3-9ADE-7FEBC73C6C01}"/>
              </a:ext>
            </a:extLst>
          </p:cNvPr>
          <p:cNvSpPr txBox="1"/>
          <p:nvPr/>
        </p:nvSpPr>
        <p:spPr>
          <a:xfrm>
            <a:off x="5791200" y="2137883"/>
            <a:ext cx="685800" cy="369332"/>
          </a:xfrm>
          <a:prstGeom prst="rect">
            <a:avLst/>
          </a:prstGeom>
          <a:solidFill>
            <a:schemeClr val="bg1"/>
          </a:solidFill>
        </p:spPr>
        <p:txBody>
          <a:bodyPr wrap="square" rtlCol="0">
            <a:spAutoFit/>
          </a:bodyPr>
          <a:lstStyle/>
          <a:p>
            <a:r>
              <a:rPr lang="en-US" b="1"/>
              <a:t>NHB</a:t>
            </a:r>
          </a:p>
        </p:txBody>
      </p:sp>
    </p:spTree>
    <p:extLst>
      <p:ext uri="{BB962C8B-B14F-4D97-AF65-F5344CB8AC3E}">
        <p14:creationId xmlns:p14="http://schemas.microsoft.com/office/powerpoint/2010/main" val="1626395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of clock showing 6 o'clock">
            <a:extLst>
              <a:ext uri="{FF2B5EF4-FFF2-40B4-BE49-F238E27FC236}">
                <a16:creationId xmlns:a16="http://schemas.microsoft.com/office/drawing/2014/main" id="{07CE01DC-7B2F-410E-9D4D-59AF04DCD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645" y="1657350"/>
            <a:ext cx="2747962"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B530A3-5433-4782-909F-B1A5CD08FCCB}"/>
              </a:ext>
            </a:extLst>
          </p:cNvPr>
          <p:cNvSpPr>
            <a:spLocks noGrp="1"/>
          </p:cNvSpPr>
          <p:nvPr>
            <p:ph type="title"/>
          </p:nvPr>
        </p:nvSpPr>
        <p:spPr/>
        <p:txBody>
          <a:bodyPr/>
          <a:lstStyle/>
          <a:p>
            <a:r>
              <a:rPr lang="en-US"/>
              <a:t>STM Less Complex than ABM</a:t>
            </a:r>
          </a:p>
        </p:txBody>
      </p:sp>
      <p:sp>
        <p:nvSpPr>
          <p:cNvPr id="3" name="Text Placeholder 2">
            <a:extLst>
              <a:ext uri="{FF2B5EF4-FFF2-40B4-BE49-F238E27FC236}">
                <a16:creationId xmlns:a16="http://schemas.microsoft.com/office/drawing/2014/main" id="{1B9A5347-0FE6-4EFF-A7AF-72D98388C09D}"/>
              </a:ext>
            </a:extLst>
          </p:cNvPr>
          <p:cNvSpPr>
            <a:spLocks noGrp="1"/>
          </p:cNvSpPr>
          <p:nvPr>
            <p:ph type="body" sz="quarter" idx="10"/>
          </p:nvPr>
        </p:nvSpPr>
        <p:spPr>
          <a:xfrm>
            <a:off x="304800" y="1352550"/>
            <a:ext cx="8458200" cy="3429000"/>
          </a:xfrm>
        </p:spPr>
        <p:txBody>
          <a:bodyPr/>
          <a:lstStyle/>
          <a:p>
            <a:pPr>
              <a:spcBef>
                <a:spcPts val="200"/>
              </a:spcBef>
            </a:pPr>
            <a:r>
              <a:rPr lang="en-US"/>
              <a:t>ABM</a:t>
            </a:r>
          </a:p>
          <a:p>
            <a:pPr lvl="1">
              <a:spcBef>
                <a:spcPts val="200"/>
              </a:spcBef>
            </a:pPr>
            <a:r>
              <a:rPr lang="en-US"/>
              <a:t>Includes many interactions, constraints, trip scheduling</a:t>
            </a:r>
          </a:p>
          <a:p>
            <a:pPr lvl="1">
              <a:spcBef>
                <a:spcPts val="200"/>
              </a:spcBef>
            </a:pPr>
            <a:r>
              <a:rPr lang="en-US"/>
              <a:t>Synthesize population</a:t>
            </a:r>
          </a:p>
          <a:p>
            <a:pPr lvl="1">
              <a:spcBef>
                <a:spcPts val="200"/>
              </a:spcBef>
            </a:pPr>
            <a:r>
              <a:rPr lang="en-US"/>
              <a:t>Models activities</a:t>
            </a:r>
          </a:p>
          <a:p>
            <a:pPr lvl="1">
              <a:spcBef>
                <a:spcPts val="200"/>
              </a:spcBef>
            </a:pPr>
            <a:r>
              <a:rPr lang="en-US"/>
              <a:t>Years to develop</a:t>
            </a:r>
          </a:p>
          <a:p>
            <a:pPr lvl="1">
              <a:spcBef>
                <a:spcPts val="200"/>
              </a:spcBef>
            </a:pPr>
            <a:r>
              <a:rPr lang="en-US"/>
              <a:t>Run time in days</a:t>
            </a:r>
          </a:p>
          <a:p>
            <a:pPr>
              <a:spcBef>
                <a:spcPts val="200"/>
              </a:spcBef>
            </a:pPr>
            <a:r>
              <a:rPr lang="en-US"/>
              <a:t>STM</a:t>
            </a:r>
          </a:p>
          <a:p>
            <a:pPr lvl="1">
              <a:spcBef>
                <a:spcPts val="200"/>
              </a:spcBef>
            </a:pPr>
            <a:r>
              <a:rPr lang="en-US"/>
              <a:t>Omits some interactions, no scheduling</a:t>
            </a:r>
          </a:p>
          <a:p>
            <a:pPr lvl="1">
              <a:spcBef>
                <a:spcPts val="200"/>
              </a:spcBef>
            </a:pPr>
            <a:r>
              <a:rPr lang="en-US"/>
              <a:t>Synthesize households</a:t>
            </a:r>
          </a:p>
          <a:p>
            <a:pPr lvl="1">
              <a:spcBef>
                <a:spcPts val="200"/>
              </a:spcBef>
            </a:pPr>
            <a:r>
              <a:rPr lang="en-US"/>
              <a:t>Models tours</a:t>
            </a:r>
          </a:p>
          <a:p>
            <a:pPr lvl="1">
              <a:spcBef>
                <a:spcPts val="200"/>
              </a:spcBef>
            </a:pPr>
            <a:r>
              <a:rPr lang="en-US"/>
              <a:t>Similar development as four-step</a:t>
            </a:r>
          </a:p>
          <a:p>
            <a:pPr lvl="1">
              <a:spcBef>
                <a:spcPts val="200"/>
              </a:spcBef>
            </a:pPr>
            <a:r>
              <a:rPr lang="en-US"/>
              <a:t>Run time &lt; 6 hr</a:t>
            </a:r>
          </a:p>
        </p:txBody>
      </p:sp>
    </p:spTree>
    <p:extLst>
      <p:ext uri="{BB962C8B-B14F-4D97-AF65-F5344CB8AC3E}">
        <p14:creationId xmlns:p14="http://schemas.microsoft.com/office/powerpoint/2010/main" val="1292884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D62E-C641-49FC-8C2F-A15F6B37FFBD}"/>
              </a:ext>
            </a:extLst>
          </p:cNvPr>
          <p:cNvSpPr>
            <a:spLocks noGrp="1"/>
          </p:cNvSpPr>
          <p:nvPr>
            <p:ph type="title"/>
          </p:nvPr>
        </p:nvSpPr>
        <p:spPr/>
        <p:txBody>
          <a:bodyPr/>
          <a:lstStyle/>
          <a:p>
            <a:r>
              <a:rPr lang="en-US"/>
              <a:t>AV Overview</a:t>
            </a:r>
          </a:p>
        </p:txBody>
      </p:sp>
      <p:sp>
        <p:nvSpPr>
          <p:cNvPr id="3" name="Text Placeholder 2">
            <a:extLst>
              <a:ext uri="{FF2B5EF4-FFF2-40B4-BE49-F238E27FC236}">
                <a16:creationId xmlns:a16="http://schemas.microsoft.com/office/drawing/2014/main" id="{F6154FEC-7D7D-4E3B-A257-399027E4BC28}"/>
              </a:ext>
            </a:extLst>
          </p:cNvPr>
          <p:cNvSpPr>
            <a:spLocks noGrp="1"/>
          </p:cNvSpPr>
          <p:nvPr>
            <p:ph type="body" sz="quarter" idx="10"/>
          </p:nvPr>
        </p:nvSpPr>
        <p:spPr>
          <a:xfrm>
            <a:off x="286150" y="1352550"/>
            <a:ext cx="8458200" cy="3371850"/>
          </a:xfrm>
        </p:spPr>
        <p:txBody>
          <a:bodyPr/>
          <a:lstStyle/>
          <a:p>
            <a:r>
              <a:rPr lang="en-US"/>
              <a:t>No one </a:t>
            </a:r>
            <a:r>
              <a:rPr lang="en-US" i="1"/>
              <a:t>knows</a:t>
            </a:r>
            <a:r>
              <a:rPr lang="en-US"/>
              <a:t> anything</a:t>
            </a:r>
          </a:p>
          <a:p>
            <a:pPr lvl="1"/>
            <a:r>
              <a:rPr lang="en-US"/>
              <a:t>Extrapolation, theory, wishful thinking</a:t>
            </a:r>
          </a:p>
          <a:p>
            <a:pPr lvl="1"/>
            <a:r>
              <a:rPr lang="en-US" err="1"/>
              <a:t>Modelling</a:t>
            </a:r>
            <a:r>
              <a:rPr lang="en-US"/>
              <a:t> experiments</a:t>
            </a:r>
          </a:p>
          <a:p>
            <a:pPr lvl="1"/>
            <a:r>
              <a:rPr lang="en-US"/>
              <a:t>No consensus exists</a:t>
            </a:r>
          </a:p>
          <a:p>
            <a:r>
              <a:rPr lang="en-US"/>
              <a:t>JMHO</a:t>
            </a:r>
          </a:p>
          <a:p>
            <a:pPr lvl="1"/>
            <a:r>
              <a:rPr lang="en-US"/>
              <a:t>Relatively objective, no agenda</a:t>
            </a:r>
          </a:p>
          <a:p>
            <a:pPr lvl="1"/>
            <a:r>
              <a:rPr lang="en-US"/>
              <a:t>Automaker experience</a:t>
            </a:r>
          </a:p>
          <a:p>
            <a:r>
              <a:rPr lang="en-US"/>
              <a:t>Shared vs. owned AVs: very uncertain</a:t>
            </a:r>
          </a:p>
          <a:p>
            <a:r>
              <a:rPr lang="en-US"/>
              <a:t>Focus here is on long-term effects</a:t>
            </a:r>
          </a:p>
          <a:p>
            <a:r>
              <a:rPr lang="en-US"/>
              <a:t>Did not include AV trucks</a:t>
            </a:r>
          </a:p>
          <a:p>
            <a:pPr lvl="1"/>
            <a:r>
              <a:rPr lang="en-US"/>
              <a:t>That’s next</a:t>
            </a:r>
          </a:p>
          <a:p>
            <a:endParaRPr lang="en-US"/>
          </a:p>
          <a:p>
            <a:endParaRPr lang="en-US"/>
          </a:p>
        </p:txBody>
      </p:sp>
      <p:pic>
        <p:nvPicPr>
          <p:cNvPr id="5" name="Picture 4" descr="A car parked on the side of a road&#10;&#10;Description generated with very high confidence">
            <a:extLst>
              <a:ext uri="{FF2B5EF4-FFF2-40B4-BE49-F238E27FC236}">
                <a16:creationId xmlns:a16="http://schemas.microsoft.com/office/drawing/2014/main" id="{10D50F83-FF94-405C-9C24-190C714E1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283" y="1543050"/>
            <a:ext cx="3946071" cy="2019300"/>
          </a:xfrm>
          <a:prstGeom prst="rect">
            <a:avLst/>
          </a:prstGeom>
        </p:spPr>
      </p:pic>
    </p:spTree>
    <p:extLst>
      <p:ext uri="{BB962C8B-B14F-4D97-AF65-F5344CB8AC3E}">
        <p14:creationId xmlns:p14="http://schemas.microsoft.com/office/powerpoint/2010/main" val="37926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Recent References</a:t>
            </a:r>
          </a:p>
        </p:txBody>
      </p:sp>
      <p:sp>
        <p:nvSpPr>
          <p:cNvPr id="3" name="Text Placeholder 2"/>
          <p:cNvSpPr>
            <a:spLocks noGrp="1"/>
          </p:cNvSpPr>
          <p:nvPr>
            <p:ph type="body" sz="quarter" idx="10"/>
          </p:nvPr>
        </p:nvSpPr>
        <p:spPr>
          <a:xfrm>
            <a:off x="304800" y="1320282"/>
            <a:ext cx="4648200" cy="3212306"/>
          </a:xfrm>
        </p:spPr>
        <p:txBody>
          <a:bodyPr/>
          <a:lstStyle/>
          <a:p>
            <a:r>
              <a:rPr lang="en-US"/>
              <a:t>2018</a:t>
            </a:r>
          </a:p>
          <a:p>
            <a:pPr lvl="1"/>
            <a:r>
              <a:rPr lang="en-US"/>
              <a:t>VTPI report (</a:t>
            </a:r>
            <a:r>
              <a:rPr lang="en-US" err="1"/>
              <a:t>Litman</a:t>
            </a:r>
            <a:r>
              <a:rPr lang="en-US"/>
              <a:t>)</a:t>
            </a:r>
          </a:p>
          <a:p>
            <a:pPr lvl="1"/>
            <a:r>
              <a:rPr lang="en-US"/>
              <a:t>NCHRP Report 896 (</a:t>
            </a:r>
            <a:r>
              <a:rPr lang="en-US" err="1"/>
              <a:t>Zmud</a:t>
            </a:r>
            <a:r>
              <a:rPr lang="en-US"/>
              <a:t>, et al)</a:t>
            </a:r>
          </a:p>
          <a:p>
            <a:pPr lvl="1"/>
            <a:r>
              <a:rPr lang="en-US" err="1"/>
              <a:t>SunCam</a:t>
            </a:r>
            <a:r>
              <a:rPr lang="en-US"/>
              <a:t> Continuing Ed course 208 (Washburn)</a:t>
            </a:r>
          </a:p>
          <a:p>
            <a:r>
              <a:rPr lang="en-US"/>
              <a:t>2019</a:t>
            </a:r>
          </a:p>
          <a:p>
            <a:pPr lvl="1"/>
            <a:r>
              <a:rPr lang="en-US"/>
              <a:t>VTRC report (Miller &amp; Kang)</a:t>
            </a:r>
          </a:p>
          <a:p>
            <a:pPr lvl="1"/>
            <a:r>
              <a:rPr lang="en-US"/>
              <a:t>Eno Foundation report (Lewis &amp; Grossman)</a:t>
            </a:r>
          </a:p>
          <a:p>
            <a:pPr lvl="1"/>
            <a:r>
              <a:rPr lang="en-US"/>
              <a:t>TRB 2019 </a:t>
            </a:r>
          </a:p>
          <a:p>
            <a:pPr lvl="2"/>
            <a:r>
              <a:rPr lang="en-US" err="1"/>
              <a:t>Rodier</a:t>
            </a:r>
            <a:r>
              <a:rPr lang="en-US"/>
              <a:t>, et al: San Francisco Bay area</a:t>
            </a:r>
          </a:p>
          <a:p>
            <a:pPr lvl="2"/>
            <a:r>
              <a:rPr lang="en-US" err="1"/>
              <a:t>Vyas</a:t>
            </a:r>
            <a:r>
              <a:rPr lang="en-US"/>
              <a:t>, et al: Columbus area</a:t>
            </a:r>
          </a:p>
          <a:p>
            <a:endParaRPr lang="en-US"/>
          </a:p>
        </p:txBody>
      </p:sp>
      <p:pic>
        <p:nvPicPr>
          <p:cNvPr id="4" name="Picture 3">
            <a:extLst>
              <a:ext uri="{FF2B5EF4-FFF2-40B4-BE49-F238E27FC236}">
                <a16:creationId xmlns:a16="http://schemas.microsoft.com/office/drawing/2014/main" id="{F13F513C-3C37-4CD1-8A92-FC361B938A3E}"/>
              </a:ext>
            </a:extLst>
          </p:cNvPr>
          <p:cNvPicPr>
            <a:picLocks noChangeAspect="1"/>
          </p:cNvPicPr>
          <p:nvPr/>
        </p:nvPicPr>
        <p:blipFill>
          <a:blip r:embed="rId2"/>
          <a:stretch>
            <a:fillRect/>
          </a:stretch>
        </p:blipFill>
        <p:spPr>
          <a:xfrm>
            <a:off x="5303371" y="971550"/>
            <a:ext cx="3570514" cy="1524000"/>
          </a:xfrm>
          <a:prstGeom prst="rect">
            <a:avLst/>
          </a:prstGeom>
          <a:ln w="3175">
            <a:solidFill>
              <a:schemeClr val="tx1"/>
            </a:solid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628" y="2743200"/>
            <a:ext cx="1798198" cy="190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498371"/>
            <a:ext cx="2203174" cy="144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453820"/>
      </p:ext>
    </p:extLst>
  </p:cSld>
  <p:clrMapOvr>
    <a:masterClrMapping/>
  </p:clrMapOvr>
</p:sld>
</file>

<file path=ppt/theme/theme1.xml><?xml version="1.0" encoding="utf-8"?>
<a:theme xmlns:a="http://schemas.openxmlformats.org/drawingml/2006/main" name="4_cube">
  <a:themeElements>
    <a:clrScheme name="2_cub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b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cub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b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b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b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b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b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b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b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b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b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b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b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be6">
  <a:themeElements>
    <a:clrScheme name="2_cub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b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cub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b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b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b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b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b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b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b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b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b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b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b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46338</TotalTime>
  <Words>1407</Words>
  <Application>Microsoft Office PowerPoint</Application>
  <PresentationFormat>On-screen Show (16:9)</PresentationFormat>
  <Paragraphs>234</Paragraphs>
  <Slides>27</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MS PGothic</vt:lpstr>
      <vt:lpstr>Arial</vt:lpstr>
      <vt:lpstr>Calibri</vt:lpstr>
      <vt:lpstr>Lucida Grande</vt:lpstr>
      <vt:lpstr>News Gothic MT</vt:lpstr>
      <vt:lpstr>Trebuchet MS</vt:lpstr>
      <vt:lpstr>Wingdings</vt:lpstr>
      <vt:lpstr>4_cube</vt:lpstr>
      <vt:lpstr>Custom Design</vt:lpstr>
      <vt:lpstr>Cube6</vt:lpstr>
      <vt:lpstr>PowerPoint Presentation</vt:lpstr>
      <vt:lpstr>Prototype Model Based on Cubetown</vt:lpstr>
      <vt:lpstr>Cubetown</vt:lpstr>
      <vt:lpstr>Cubetown Model Versions</vt:lpstr>
      <vt:lpstr>Simplified Tour Model Structure (STM)</vt:lpstr>
      <vt:lpstr>STM Improvements Over Four-Step</vt:lpstr>
      <vt:lpstr>STM Less Complex than ABM</vt:lpstr>
      <vt:lpstr>AV Overview</vt:lpstr>
      <vt:lpstr>Recent References</vt:lpstr>
      <vt:lpstr>AV Adoption Rate: The Big Unknown</vt:lpstr>
      <vt:lpstr>Assumed AV Adoption Rate</vt:lpstr>
      <vt:lpstr>HH Synthesis and AV</vt:lpstr>
      <vt:lpstr>Vehicle Ownership Impacts</vt:lpstr>
      <vt:lpstr>Tour Frequency and AV</vt:lpstr>
      <vt:lpstr>Tour Frequency Impacts</vt:lpstr>
      <vt:lpstr>Destination Choice and AV</vt:lpstr>
      <vt:lpstr>Destination Choice Impacts</vt:lpstr>
      <vt:lpstr>Mode Choice and AV</vt:lpstr>
      <vt:lpstr>Mode Choice Impacts</vt:lpstr>
      <vt:lpstr>Intermediate Stops and AV</vt:lpstr>
      <vt:lpstr>Time of Day and AV</vt:lpstr>
      <vt:lpstr>Time of Day Impacts</vt:lpstr>
      <vt:lpstr>Traffic Assignment and AV</vt:lpstr>
      <vt:lpstr>Assignment Impacts: VMT</vt:lpstr>
      <vt:lpstr>Assignment Impacts: Delay</vt:lpstr>
      <vt:lpstr>So What?</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Appcon2019</dc:title>
  <dc:creator>Michael</dc:creator>
  <cp:lastModifiedBy>William Allen</cp:lastModifiedBy>
  <cp:revision>465</cp:revision>
  <cp:lastPrinted>2019-02-05T20:43:58Z</cp:lastPrinted>
  <dcterms:created xsi:type="dcterms:W3CDTF">2012-02-24T20:06:13Z</dcterms:created>
  <dcterms:modified xsi:type="dcterms:W3CDTF">2019-05-03T19:14:25Z</dcterms:modified>
</cp:coreProperties>
</file>