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7" r:id="rId3"/>
    <p:sldId id="311" r:id="rId4"/>
    <p:sldId id="312" r:id="rId5"/>
    <p:sldId id="315" r:id="rId6"/>
    <p:sldId id="318" r:id="rId7"/>
    <p:sldId id="334" r:id="rId8"/>
    <p:sldId id="323" r:id="rId9"/>
    <p:sldId id="338" r:id="rId10"/>
    <p:sldId id="324" r:id="rId11"/>
    <p:sldId id="336" r:id="rId12"/>
    <p:sldId id="340" r:id="rId13"/>
    <p:sldId id="321" r:id="rId14"/>
    <p:sldId id="329" r:id="rId15"/>
    <p:sldId id="331" r:id="rId16"/>
    <p:sldId id="330" r:id="rId17"/>
    <p:sldId id="332" r:id="rId18"/>
    <p:sldId id="320" r:id="rId19"/>
    <p:sldId id="291" r:id="rId20"/>
    <p:sldId id="302" r:id="rId21"/>
    <p:sldId id="303" r:id="rId22"/>
    <p:sldId id="295" r:id="rId23"/>
    <p:sldId id="298" r:id="rId24"/>
    <p:sldId id="339" r:id="rId25"/>
    <p:sldId id="328" r:id="rId26"/>
    <p:sldId id="333" r:id="rId27"/>
    <p:sldId id="308" r:id="rId28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 Narrow Bold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 Kaplan" initials="BK" lastIdx="3" clrIdx="0">
    <p:extLst>
      <p:ext uri="{19B8F6BF-5375-455C-9EA6-DF929625EA0E}">
        <p15:presenceInfo xmlns:p15="http://schemas.microsoft.com/office/powerpoint/2012/main" userId="Bruce Kap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A45DF"/>
    <a:srgbClr val="B02ADA"/>
    <a:srgbClr val="9954CC"/>
    <a:srgbClr val="FFFDFF"/>
    <a:srgbClr val="07067E"/>
    <a:srgbClr val="04035B"/>
    <a:srgbClr val="03462F"/>
    <a:srgbClr val="F4D63F"/>
    <a:srgbClr val="9D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796" autoAdjust="0"/>
  </p:normalViewPr>
  <p:slideViewPr>
    <p:cSldViewPr>
      <p:cViewPr varScale="1">
        <p:scale>
          <a:sx n="80" d="100"/>
          <a:sy n="80" d="100"/>
        </p:scale>
        <p:origin x="126" y="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9ABF40A-23B7-4439-822A-3ED0B8F081E8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15BD8BE-8C8B-4C58-904D-2DB03562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2900" y="696913"/>
            <a:ext cx="61960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D9A9D9-7504-0846-844A-2713476CE3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2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11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27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34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8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61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2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45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6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032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57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66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28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8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3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1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33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1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34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3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02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9A9D9-7504-0846-844A-2713476CE3E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8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71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1524000"/>
            <a:ext cx="11582400" cy="11430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30072" name="Rectangle 2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930400" y="3733800"/>
            <a:ext cx="8534400" cy="9144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dirty="0" smtClean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11684000" cy="762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Name(s) of Presenter(s) </a:t>
            </a:r>
            <a:r>
              <a:rPr lang="en-US" sz="1800" dirty="0" smtClean="0"/>
              <a:t>(optional—see instructions)</a:t>
            </a:r>
            <a:endParaRPr lang="en-US" sz="18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0" y="616743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EFFFC"/>
                </a:solidFill>
              </a:rPr>
              <a:t>Boston Region Metropolitan Planning Organization</a:t>
            </a:r>
          </a:p>
          <a:p>
            <a:pPr algn="ctr"/>
            <a:endParaRPr lang="en-US" sz="2400" b="1" dirty="0">
              <a:solidFill>
                <a:srgbClr val="FEFFFC"/>
              </a:solidFill>
            </a:endParaRPr>
          </a:p>
        </p:txBody>
      </p:sp>
      <p:pic>
        <p:nvPicPr>
          <p:cNvPr id="3" name="Picture 2" descr="MPO_LOGO_2013pow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365" y="228601"/>
            <a:ext cx="1730435" cy="1295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4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5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1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687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0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7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0" y="5410200"/>
            <a:ext cx="12192000" cy="1447800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 Bold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6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87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51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0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874344" y="6248400"/>
            <a:ext cx="9776808" cy="0"/>
          </a:xfrm>
          <a:prstGeom prst="line">
            <a:avLst/>
          </a:prstGeom>
          <a:noFill/>
          <a:ln w="19050">
            <a:solidFill>
              <a:srgbClr val="9DC2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MPO_LOGO_2013pow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10" y="5791200"/>
            <a:ext cx="1221357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tonmpo.org/core-capacity-constraint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kuttner@ctps.org" TargetMode="External"/><Relationship Id="rId4" Type="http://schemas.openxmlformats.org/officeDocument/2006/relationships/hyperlink" Target="mailto:bkaplan@ctps.or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714500" y="2362200"/>
            <a:ext cx="8686800" cy="1143000"/>
          </a:xfrm>
        </p:spPr>
        <p:txBody>
          <a:bodyPr/>
          <a:lstStyle/>
          <a:p>
            <a:r>
              <a:rPr lang="en-US" dirty="0" smtClean="0"/>
              <a:t>Relating Transit Capacity Measurements to Users’ Experience of Crowding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895600" y="4495800"/>
            <a:ext cx="6400800" cy="914400"/>
          </a:xfrm>
        </p:spPr>
        <p:txBody>
          <a:bodyPr/>
          <a:lstStyle/>
          <a:p>
            <a:r>
              <a:rPr lang="en-US" dirty="0" smtClean="0"/>
              <a:t>June 3, 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14500" y="5029200"/>
            <a:ext cx="8763000" cy="762000"/>
          </a:xfrm>
        </p:spPr>
        <p:txBody>
          <a:bodyPr/>
          <a:lstStyle/>
          <a:p>
            <a:r>
              <a:rPr lang="en-US" dirty="0" smtClean="0"/>
              <a:t>Bruce Kaplan</a:t>
            </a:r>
          </a:p>
          <a:p>
            <a:r>
              <a:rPr lang="en-US" dirty="0" smtClean="0"/>
              <a:t>Bill Kuttner and Brynn Leopold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-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New Definitions and Thresholds</a:t>
            </a:r>
            <a:endParaRPr lang="en-US" dirty="0">
              <a:solidFill>
                <a:srgbClr val="F4D63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123552"/>
              </p:ext>
            </p:extLst>
          </p:nvPr>
        </p:nvGraphicFramePr>
        <p:xfrm>
          <a:off x="2286000" y="1295401"/>
          <a:ext cx="7772402" cy="4343399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96332474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8234484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6955029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69759018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8134155"/>
                    </a:ext>
                  </a:extLst>
                </a:gridCol>
                <a:gridCol w="1066802">
                  <a:extLst>
                    <a:ext uri="{9D8B030D-6E8A-4147-A177-3AD203B41FA5}">
                      <a16:colId xmlns:a16="http://schemas.microsoft.com/office/drawing/2014/main" val="1053134744"/>
                    </a:ext>
                  </a:extLst>
                </a:gridCol>
              </a:tblGrid>
              <a:tr h="149103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Transit </a:t>
                      </a:r>
                      <a:r>
                        <a:rPr lang="en-US" sz="2000" dirty="0" smtClean="0">
                          <a:effectLst/>
                        </a:rPr>
                        <a:t>Vehicle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Seating Capacity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Overburdened Apparent  </a:t>
                      </a:r>
                      <a:r>
                        <a:rPr lang="en-US" sz="2000" dirty="0">
                          <a:effectLst/>
                        </a:rPr>
                        <a:t>Crowding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Overcrowded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Acceptably </a:t>
                      </a:r>
                      <a:r>
                        <a:rPr lang="en-US" sz="2000" dirty="0">
                          <a:effectLst/>
                        </a:rPr>
                        <a:t>Full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Maximum Acceptable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Physical Limit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07498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7578134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Orange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116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99078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Green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112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8835647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Blue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76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9778707"/>
                  </a:ext>
                </a:extLst>
              </a:tr>
            </a:tbl>
          </a:graphicData>
        </a:graphic>
      </p:graphicFrame>
      <p:pic>
        <p:nvPicPr>
          <p:cNvPr id="5" name="Picture 4" descr="new 1 pers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853383" cy="1213023"/>
          </a:xfrm>
          <a:prstGeom prst="rect">
            <a:avLst/>
          </a:prstGeom>
        </p:spPr>
      </p:pic>
      <p:pic>
        <p:nvPicPr>
          <p:cNvPr id="6" name="Picture 5" descr="new 3 people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69" y="1030215"/>
            <a:ext cx="1353222" cy="981391"/>
          </a:xfrm>
          <a:prstGeom prst="rect">
            <a:avLst/>
          </a:prstGeom>
        </p:spPr>
      </p:pic>
      <p:pic>
        <p:nvPicPr>
          <p:cNvPr id="7" name="Picture 6" descr="new crowd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91" y="914400"/>
            <a:ext cx="1462943" cy="1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96424"/>
              </p:ext>
            </p:extLst>
          </p:nvPr>
        </p:nvGraphicFramePr>
        <p:xfrm>
          <a:off x="1905001" y="2495004"/>
          <a:ext cx="7848593" cy="4054039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200226">
                  <a:extLst>
                    <a:ext uri="{9D8B030D-6E8A-4147-A177-3AD203B41FA5}">
                      <a16:colId xmlns:a16="http://schemas.microsoft.com/office/drawing/2014/main" val="2260275308"/>
                    </a:ext>
                  </a:extLst>
                </a:gridCol>
                <a:gridCol w="832265">
                  <a:extLst>
                    <a:ext uri="{9D8B030D-6E8A-4147-A177-3AD203B41FA5}">
                      <a16:colId xmlns:a16="http://schemas.microsoft.com/office/drawing/2014/main" val="2544705698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181594240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3023176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2508304284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3696277421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24948948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35472214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13101221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110038054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3026554647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328721806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759118595"/>
                    </a:ext>
                  </a:extLst>
                </a:gridCol>
                <a:gridCol w="535035">
                  <a:extLst>
                    <a:ext uri="{9D8B030D-6E8A-4147-A177-3AD203B41FA5}">
                      <a16:colId xmlns:a16="http://schemas.microsoft.com/office/drawing/2014/main" val="1883195322"/>
                    </a:ext>
                  </a:extLst>
                </a:gridCol>
              </a:tblGrid>
              <a:tr h="78582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Sched</a:t>
                      </a:r>
                      <a:r>
                        <a:rPr lang="en-US" sz="2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Trains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6:00 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6:15AM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6:30AM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6:45AM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7:00AM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7:15AM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7:30AM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7:45AM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8:00AM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8:15AM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8:30AM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8:45AM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extLst>
                  <a:ext uri="{0D108BD9-81ED-4DB2-BD59-A6C34878D82A}">
                    <a16:rowId xmlns:a16="http://schemas.microsoft.com/office/drawing/2014/main" val="671693556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Red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SB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03488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Red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NB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89770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Orange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SB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72454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Orange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NB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extLst>
                  <a:ext uri="{0D108BD9-81ED-4DB2-BD59-A6C34878D82A}">
                    <a16:rowId xmlns:a16="http://schemas.microsoft.com/office/drawing/2014/main" val="2801075671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Green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WB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32835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Green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EB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extLst>
                  <a:ext uri="{0D108BD9-81ED-4DB2-BD59-A6C34878D82A}">
                    <a16:rowId xmlns:a16="http://schemas.microsoft.com/office/drawing/2014/main" val="349113086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Blue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SB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extLst>
                  <a:ext uri="{0D108BD9-81ED-4DB2-BD59-A6C34878D82A}">
                    <a16:rowId xmlns:a16="http://schemas.microsoft.com/office/drawing/2014/main" val="2274828392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Blue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NB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6049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354751"/>
              </p:ext>
            </p:extLst>
          </p:nvPr>
        </p:nvGraphicFramePr>
        <p:xfrm>
          <a:off x="1905000" y="2495005"/>
          <a:ext cx="7848594" cy="4054039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1200226">
                  <a:extLst>
                    <a:ext uri="{9D8B030D-6E8A-4147-A177-3AD203B41FA5}">
                      <a16:colId xmlns:a16="http://schemas.microsoft.com/office/drawing/2014/main" val="2260275308"/>
                    </a:ext>
                  </a:extLst>
                </a:gridCol>
                <a:gridCol w="832266">
                  <a:extLst>
                    <a:ext uri="{9D8B030D-6E8A-4147-A177-3AD203B41FA5}">
                      <a16:colId xmlns:a16="http://schemas.microsoft.com/office/drawing/2014/main" val="2544705698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181594240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3023176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2508304284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3696277421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24948948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35472214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313101221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110038054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3026554647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328721806"/>
                    </a:ext>
                  </a:extLst>
                </a:gridCol>
                <a:gridCol w="480097">
                  <a:extLst>
                    <a:ext uri="{9D8B030D-6E8A-4147-A177-3AD203B41FA5}">
                      <a16:colId xmlns:a16="http://schemas.microsoft.com/office/drawing/2014/main" val="1759118595"/>
                    </a:ext>
                  </a:extLst>
                </a:gridCol>
                <a:gridCol w="535035">
                  <a:extLst>
                    <a:ext uri="{9D8B030D-6E8A-4147-A177-3AD203B41FA5}">
                      <a16:colId xmlns:a16="http://schemas.microsoft.com/office/drawing/2014/main" val="1883195322"/>
                    </a:ext>
                  </a:extLst>
                </a:gridCol>
              </a:tblGrid>
              <a:tr h="785823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 smtClean="0">
                          <a:effectLst/>
                          <a:latin typeface="Arial" panose="020B0604020202020204" pitchFamily="34" charset="0"/>
                        </a:rPr>
                        <a:t>Sched</a:t>
                      </a:r>
                      <a:r>
                        <a:rPr lang="en-US" sz="2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 Trains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6:00 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6:15AM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6:30AM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6:45AM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7:00AM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7:15AM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7:30AM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7:45AM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8:00AM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8:15AM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8:30AM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</a:rPr>
                        <a:t>8:45AM</a:t>
                      </a:r>
                      <a:endParaRPr lang="en-US" sz="2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93556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Red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SB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03488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Red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NB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3.33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289770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Orange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SB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72454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Orange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NB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2.5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75671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Green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WB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32835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Green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EB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9.4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10.0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9.2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10.0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13086"/>
                  </a:ext>
                </a:extLst>
              </a:tr>
              <a:tr h="42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Blue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SB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28392"/>
                  </a:ext>
                </a:extLst>
              </a:tr>
              <a:tr h="38793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Blue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NB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3.0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1.8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3.2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2.9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0" marR="7590" marT="7590" marB="0" anchor="b">
                    <a:solidFill>
                      <a:srgbClr val="0706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6049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Culprit #2 – Service Irregularities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Actual AM Peak Period Rapid Transit Operation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64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It’s About Time</a:t>
            </a:r>
            <a:endParaRPr lang="en-US" dirty="0">
              <a:solidFill>
                <a:srgbClr val="F4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914" y="1453243"/>
            <a:ext cx="7772400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Uneven temporal distribution of actual service leads to crowding on specific trains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Overall line </a:t>
            </a:r>
            <a:r>
              <a:rPr lang="en-US" dirty="0" smtClean="0"/>
              <a:t>volumes accommodated </a:t>
            </a:r>
            <a:r>
              <a:rPr lang="en-US" dirty="0"/>
              <a:t>over peak hours and periods, but crowding happens on a train by train </a:t>
            </a:r>
            <a:r>
              <a:rPr lang="en-US" dirty="0" smtClean="0"/>
              <a:t>basis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Smaller the temporal period of analysis (and more finer the empirical data), the better the ability to reflect crowding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6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04533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4D63F"/>
                </a:solidFill>
              </a:rPr>
              <a:t>Red Line – Base Year</a:t>
            </a:r>
            <a:endParaRPr lang="en-US" sz="3800" dirty="0">
              <a:solidFill>
                <a:srgbClr val="F4D63F"/>
              </a:solidFill>
            </a:endParaRPr>
          </a:p>
        </p:txBody>
      </p:sp>
      <p:pic>
        <p:nvPicPr>
          <p:cNvPr id="3" name="Picture 2" descr="Red 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82" y="685800"/>
            <a:ext cx="10724018" cy="6248400"/>
          </a:xfrm>
          <a:prstGeom prst="rect">
            <a:avLst/>
          </a:prstGeom>
        </p:spPr>
      </p:pic>
      <p:pic>
        <p:nvPicPr>
          <p:cNvPr id="4" name="Picture 3" descr="Red 1_2_3_number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82" y="685800"/>
            <a:ext cx="1072401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04533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4D63F"/>
                </a:solidFill>
              </a:rPr>
              <a:t>Red Line – Base Year</a:t>
            </a:r>
            <a:endParaRPr lang="en-US" sz="3800" dirty="0">
              <a:solidFill>
                <a:srgbClr val="F4D63F"/>
              </a:solidFill>
            </a:endParaRPr>
          </a:p>
        </p:txBody>
      </p:sp>
      <p:pic>
        <p:nvPicPr>
          <p:cNvPr id="4" name="Picture 3" descr="Red 4_5_6_bas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22" y="637823"/>
            <a:ext cx="7449044" cy="62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4D63F"/>
                </a:solidFill>
              </a:rPr>
              <a:t>Green Line – Base Year</a:t>
            </a:r>
            <a:endParaRPr lang="en-US" sz="3800" dirty="0">
              <a:solidFill>
                <a:srgbClr val="F4D63F"/>
              </a:solidFill>
            </a:endParaRPr>
          </a:p>
        </p:txBody>
      </p:sp>
      <p:pic>
        <p:nvPicPr>
          <p:cNvPr id="4" name="Picture 3" descr="Green 13_14_bas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7191"/>
            <a:ext cx="7184710" cy="61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4D63F"/>
                </a:solidFill>
              </a:rPr>
              <a:t>Green Line – Base Year</a:t>
            </a:r>
            <a:endParaRPr lang="en-US" sz="3800" dirty="0">
              <a:solidFill>
                <a:srgbClr val="F4D63F"/>
              </a:solidFill>
            </a:endParaRPr>
          </a:p>
        </p:txBody>
      </p:sp>
      <p:pic>
        <p:nvPicPr>
          <p:cNvPr id="4" name="Picture 3" descr="Green 11_12_bas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685800"/>
            <a:ext cx="718632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74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4D63F"/>
                </a:solidFill>
              </a:rPr>
              <a:t>Blue Line – Base Year</a:t>
            </a:r>
            <a:endParaRPr lang="en-US" sz="3800" dirty="0">
              <a:solidFill>
                <a:srgbClr val="F4D63F"/>
              </a:solidFill>
            </a:endParaRPr>
          </a:p>
        </p:txBody>
      </p:sp>
      <p:pic>
        <p:nvPicPr>
          <p:cNvPr id="5" name="Picture 4" descr="Blue 15-16_bas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42651"/>
            <a:ext cx="8153400" cy="61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0800" y="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F4D63F"/>
                </a:solidFill>
              </a:rPr>
              <a:t>Orange Line – Base Year</a:t>
            </a:r>
            <a:endParaRPr lang="en-US" sz="3800" dirty="0">
              <a:solidFill>
                <a:srgbClr val="F4D63F"/>
              </a:solidFill>
            </a:endParaRPr>
          </a:p>
        </p:txBody>
      </p:sp>
      <p:pic>
        <p:nvPicPr>
          <p:cNvPr id="5" name="Picture 4" descr="Orange 7_8_base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72" y="762001"/>
            <a:ext cx="701591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Bus-Vehicle Crowding: Developing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8077200" cy="44958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Identify the peak load of each bus trip on a route</a:t>
            </a:r>
          </a:p>
        </p:txBody>
      </p:sp>
      <p:pic>
        <p:nvPicPr>
          <p:cNvPr id="13" name="Picture 12" descr="4 people bus-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2590801"/>
            <a:ext cx="3025319" cy="1396999"/>
          </a:xfrm>
          <a:prstGeom prst="rect">
            <a:avLst/>
          </a:prstGeom>
        </p:spPr>
      </p:pic>
      <p:pic>
        <p:nvPicPr>
          <p:cNvPr id="14" name="Picture 13" descr="half empty bus-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2590801"/>
            <a:ext cx="3025319" cy="1396999"/>
          </a:xfrm>
          <a:prstGeom prst="rect">
            <a:avLst/>
          </a:prstGeom>
        </p:spPr>
      </p:pic>
      <p:pic>
        <p:nvPicPr>
          <p:cNvPr id="15" name="Picture 14" descr="crowded bus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590801"/>
            <a:ext cx="3025319" cy="1396999"/>
          </a:xfrm>
          <a:prstGeom prst="rect">
            <a:avLst/>
          </a:prstGeom>
        </p:spPr>
      </p:pic>
      <p:pic>
        <p:nvPicPr>
          <p:cNvPr id="16" name="Picture 15" descr="very crowded bus-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2590801"/>
            <a:ext cx="3025319" cy="1396999"/>
          </a:xfrm>
          <a:prstGeom prst="rect">
            <a:avLst/>
          </a:prstGeom>
        </p:spPr>
      </p:pic>
      <p:pic>
        <p:nvPicPr>
          <p:cNvPr id="17" name="Picture 16" descr="checkmark-0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934" y="2548212"/>
            <a:ext cx="1152067" cy="1261788"/>
          </a:xfrm>
          <a:prstGeom prst="rect">
            <a:avLst/>
          </a:prstGeom>
        </p:spPr>
      </p:pic>
      <p:pic>
        <p:nvPicPr>
          <p:cNvPr id="18" name="Picture 17" descr="crowded bus-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680" y="2590801"/>
            <a:ext cx="3134920" cy="1447609"/>
          </a:xfrm>
          <a:prstGeom prst="rect">
            <a:avLst/>
          </a:prstGeom>
        </p:spPr>
      </p:pic>
      <p:pic>
        <p:nvPicPr>
          <p:cNvPr id="21" name="Picture 20" descr="half empty bus-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74" y="2583370"/>
            <a:ext cx="3151426" cy="145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3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4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4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4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4D63F"/>
                </a:solidFill>
              </a:rPr>
              <a:t>72 </a:t>
            </a:r>
            <a:r>
              <a:rPr lang="en-US" dirty="0">
                <a:solidFill>
                  <a:srgbClr val="F4D63F"/>
                </a:solidFill>
              </a:rPr>
              <a:t>Large-Impact Developments</a:t>
            </a:r>
          </a:p>
        </p:txBody>
      </p:sp>
      <p:pic>
        <p:nvPicPr>
          <p:cNvPr id="4" name="Picture 3" descr="Fig 4_new_a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20310"/>
            <a:ext cx="8978810" cy="5961491"/>
          </a:xfrm>
          <a:prstGeom prst="rect">
            <a:avLst/>
          </a:prstGeom>
        </p:spPr>
      </p:pic>
      <p:pic>
        <p:nvPicPr>
          <p:cNvPr id="5" name="Picture 4" descr="Fig 4_new_b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20310"/>
            <a:ext cx="8978810" cy="59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Bus-Vehicle Crowding: Developing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8077200" cy="44958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Identify the peak load of each bus trip on a route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Sum the peak loads of all buses over each 15-minute interval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Sum the peak loads of the highest four consecutive </a:t>
            </a:r>
            <a:br>
              <a:rPr lang="en-US" sz="2600" dirty="0"/>
            </a:br>
            <a:r>
              <a:rPr lang="en-US" sz="2600" dirty="0"/>
              <a:t>15-minute intervals</a:t>
            </a:r>
          </a:p>
        </p:txBody>
      </p:sp>
      <p:pic>
        <p:nvPicPr>
          <p:cNvPr id="4" name="Picture 3" descr="crowded bu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4163154"/>
            <a:ext cx="1917700" cy="885535"/>
          </a:xfrm>
          <a:prstGeom prst="rect">
            <a:avLst/>
          </a:prstGeom>
        </p:spPr>
      </p:pic>
      <p:pic>
        <p:nvPicPr>
          <p:cNvPr id="5" name="Picture 4" descr="crowded bu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4163154"/>
            <a:ext cx="1917700" cy="885535"/>
          </a:xfrm>
          <a:prstGeom prst="rect">
            <a:avLst/>
          </a:prstGeom>
        </p:spPr>
      </p:pic>
      <p:pic>
        <p:nvPicPr>
          <p:cNvPr id="6" name="Picture 5" descr="crowded bu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4163154"/>
            <a:ext cx="1917700" cy="885535"/>
          </a:xfrm>
          <a:prstGeom prst="rect">
            <a:avLst/>
          </a:prstGeom>
        </p:spPr>
      </p:pic>
      <p:pic>
        <p:nvPicPr>
          <p:cNvPr id="7" name="Picture 6" descr="crowded bu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0" y="4163154"/>
            <a:ext cx="1917700" cy="885535"/>
          </a:xfrm>
          <a:prstGeom prst="rect">
            <a:avLst/>
          </a:prstGeom>
        </p:spPr>
      </p:pic>
      <p:sp>
        <p:nvSpPr>
          <p:cNvPr id="8" name="Plus 7"/>
          <p:cNvSpPr/>
          <p:nvPr/>
        </p:nvSpPr>
        <p:spPr bwMode="auto">
          <a:xfrm>
            <a:off x="3505200" y="4415135"/>
            <a:ext cx="304800" cy="304800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lus 8"/>
          <p:cNvSpPr/>
          <p:nvPr/>
        </p:nvSpPr>
        <p:spPr bwMode="auto">
          <a:xfrm>
            <a:off x="5943600" y="4415135"/>
            <a:ext cx="304800" cy="304800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Plus 9"/>
          <p:cNvSpPr/>
          <p:nvPr/>
        </p:nvSpPr>
        <p:spPr bwMode="auto">
          <a:xfrm>
            <a:off x="8382000" y="4415135"/>
            <a:ext cx="304800" cy="304800"/>
          </a:xfrm>
          <a:prstGeom prst="mathPl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51009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5:00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51009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5:15 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1009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5:30 pm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0" y="5100936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5:45 pm</a:t>
            </a:r>
          </a:p>
        </p:txBody>
      </p:sp>
    </p:spTree>
    <p:extLst>
      <p:ext uri="{BB962C8B-B14F-4D97-AF65-F5344CB8AC3E}">
        <p14:creationId xmlns:p14="http://schemas.microsoft.com/office/powerpoint/2010/main" val="858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Bus-Vehicle Crowding: Developing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8077200" cy="44958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Identify the peak load of each bus trip on a route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Sum the peak loads of all buses over each 15-minute interval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Sum the peak loads of the highest four consecutive </a:t>
            </a:r>
            <a:br>
              <a:rPr lang="en-US" sz="2600" dirty="0"/>
            </a:br>
            <a:r>
              <a:rPr lang="en-US" sz="2600" dirty="0"/>
              <a:t>15-minute intervals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600" dirty="0"/>
              <a:t>Divide by the total number of bus seats provided during the interval</a:t>
            </a:r>
          </a:p>
        </p:txBody>
      </p:sp>
      <p:pic>
        <p:nvPicPr>
          <p:cNvPr id="12" name="Picture 11" descr="peak pax-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00" y="5084112"/>
            <a:ext cx="7319700" cy="78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Bus-Vehicle Crowding</a:t>
            </a:r>
            <a:br>
              <a:rPr lang="en-US" sz="4200" dirty="0">
                <a:solidFill>
                  <a:srgbClr val="F4D63F"/>
                </a:solidFill>
              </a:rPr>
            </a:br>
            <a:endParaRPr lang="en-US" sz="4200" dirty="0">
              <a:solidFill>
                <a:srgbClr val="F4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6800"/>
            <a:ext cx="8610600" cy="39624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Peak-hour riders per seat mostly fall between 1.0 and 1.3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Riders per seat vary widely between individual buses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MBTA considers more than 1.4 riders per seat to be crowded; industry standard is 1.5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Peak-hour service ranges between 6 and 20 buses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Crowding measurement difficult and occluded by ability to introduce capacity via additional service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14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152400"/>
            <a:ext cx="87630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4200" dirty="0">
                <a:solidFill>
                  <a:srgbClr val="F4D63F"/>
                </a:solidFill>
              </a:rPr>
              <a:t>Commuter Rail Crowding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2209800"/>
            <a:ext cx="5009804" cy="3124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spcBef>
                <a:spcPts val="2568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dirty="0"/>
              <a:t>Only one train has involuntary standees, but load is acceptable</a:t>
            </a:r>
          </a:p>
          <a:p>
            <a:pPr marL="457200" indent="-457200">
              <a:spcBef>
                <a:spcPts val="2568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dirty="0"/>
              <a:t>Riders perceive crowding if </a:t>
            </a:r>
            <a:br>
              <a:rPr lang="en-US" sz="2600" dirty="0"/>
            </a:br>
            <a:r>
              <a:rPr lang="en-US" sz="2600" dirty="0"/>
              <a:t>load exceeds 80% of seats</a:t>
            </a:r>
          </a:p>
          <a:p>
            <a:pPr marL="457200" indent="-457200">
              <a:spcBef>
                <a:spcPts val="2568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dirty="0"/>
              <a:t>Only half of the 26 trains exceed the 80% level at some point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28800" y="1143000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368"/>
              </a:spcBef>
              <a:spcAft>
                <a:spcPts val="0"/>
              </a:spcAft>
              <a:buFont typeface="Arial"/>
              <a:buChar char="•"/>
            </a:pPr>
            <a:r>
              <a:rPr lang="en-US" sz="2600" b="1" dirty="0">
                <a:solidFill>
                  <a:srgbClr val="FEFFFC"/>
                </a:solidFill>
              </a:rPr>
              <a:t>Identify most crowded train on each line for each peak period (26 trains)</a:t>
            </a:r>
          </a:p>
        </p:txBody>
      </p:sp>
      <p:pic>
        <p:nvPicPr>
          <p:cNvPr id="7" name="Picture 6" descr="seating2-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52600"/>
            <a:ext cx="2456524" cy="1286170"/>
          </a:xfrm>
          <a:prstGeom prst="rect">
            <a:avLst/>
          </a:prstGeom>
        </p:spPr>
      </p:pic>
      <p:pic>
        <p:nvPicPr>
          <p:cNvPr id="8" name="Picture 7" descr="seating3-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895600"/>
            <a:ext cx="2377282" cy="1286170"/>
          </a:xfrm>
          <a:prstGeom prst="rect">
            <a:avLst/>
          </a:prstGeom>
        </p:spPr>
      </p:pic>
      <p:pic>
        <p:nvPicPr>
          <p:cNvPr id="9" name="Picture 8" descr="seating4-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16" y="4267200"/>
            <a:ext cx="2511385" cy="11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6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371600"/>
            <a:ext cx="8610600" cy="39624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Passenger perceptions drive need for other </a:t>
            </a:r>
            <a:r>
              <a:rPr lang="en-US" sz="2800" dirty="0" smtClean="0"/>
              <a:t>crowding performance metrics</a:t>
            </a:r>
            <a:r>
              <a:rPr lang="en-US" sz="2800" dirty="0" smtClean="0"/>
              <a:t> </a:t>
            </a:r>
            <a:r>
              <a:rPr lang="en-US" sz="2800" dirty="0"/>
              <a:t>besides an operator’s Maximum Policy Standard or </a:t>
            </a:r>
            <a:r>
              <a:rPr lang="en-US" sz="2800" dirty="0"/>
              <a:t>V</a:t>
            </a:r>
            <a:r>
              <a:rPr lang="en-US" sz="2800" dirty="0" smtClean="0"/>
              <a:t>ehicle Crush </a:t>
            </a:r>
            <a:r>
              <a:rPr lang="en-US" sz="2800" dirty="0"/>
              <a:t>Capacity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Vehicle Maximum Policy Standards or Crush Capacity usually not feasible from a standee point of view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Need for Levels of Crowding, not a single </a:t>
            </a:r>
            <a:r>
              <a:rPr lang="en-US" sz="2800" dirty="0" smtClean="0"/>
              <a:t>definition</a:t>
            </a:r>
            <a:endParaRPr lang="en-US" sz="2800" dirty="0"/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Crowding Levels vary by mode and vehicle</a:t>
            </a:r>
          </a:p>
          <a:p>
            <a:pPr marL="0" indent="0">
              <a:spcBef>
                <a:spcPts val="1968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8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371600"/>
            <a:ext cx="8610600" cy="39624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Rapid Transit vehicle crowding cannot be properly measured on a Peak Period or even a peak hour basis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Passenger demand within a peak period or peak hour is not evenly distributed, and neither is Vehicle Capacity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Need to use empirical observed service frequencies, not scheduled service frequencies, to reflect actual service lumpiness and irregularities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Pay attention to branches and standees</a:t>
            </a:r>
          </a:p>
        </p:txBody>
      </p:sp>
    </p:spTree>
    <p:extLst>
      <p:ext uri="{BB962C8B-B14F-4D97-AF65-F5344CB8AC3E}">
        <p14:creationId xmlns:p14="http://schemas.microsoft.com/office/powerpoint/2010/main" val="31099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737" y="1399903"/>
            <a:ext cx="7772400" cy="4114800"/>
          </a:xfrm>
        </p:spPr>
        <p:txBody>
          <a:bodyPr/>
          <a:lstStyle/>
          <a:p>
            <a:r>
              <a:rPr lang="en-US" dirty="0" smtClean="0"/>
              <a:t>For more detailed data and analysis please see</a:t>
            </a:r>
          </a:p>
          <a:p>
            <a:r>
              <a:rPr lang="en-US" dirty="0">
                <a:solidFill>
                  <a:srgbClr val="BA45DF"/>
                </a:solidFill>
                <a:hlinkClick r:id="rId3"/>
              </a:rPr>
              <a:t>https://</a:t>
            </a:r>
            <a:r>
              <a:rPr lang="en-US" sz="4400" dirty="0">
                <a:solidFill>
                  <a:srgbClr val="FFC000"/>
                </a:solidFill>
                <a:latin typeface="+mj-lt"/>
                <a:ea typeface="+mj-ea"/>
                <a:cs typeface="+mj-cs"/>
                <a:hlinkClick r:id="rId3"/>
              </a:rPr>
              <a:t>www.bostonmpo.org/core-capacity-constraints</a:t>
            </a:r>
            <a:endParaRPr lang="en-US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r>
              <a:rPr lang="en-US" dirty="0" smtClean="0"/>
              <a:t>				or contact</a:t>
            </a:r>
          </a:p>
          <a:p>
            <a:r>
              <a:rPr lang="en-US" dirty="0" smtClean="0"/>
              <a:t>	Bruce Kaplan			Bill Kuttner</a:t>
            </a:r>
          </a:p>
          <a:p>
            <a:r>
              <a:rPr lang="en-US" u="sng" dirty="0">
                <a:solidFill>
                  <a:srgbClr val="B02ADA"/>
                </a:solidFill>
                <a:hlinkClick r:id="rId4"/>
              </a:rPr>
              <a:t>bkaplan@ctps.org</a:t>
            </a:r>
            <a:r>
              <a:rPr lang="en-US" dirty="0" smtClean="0">
                <a:solidFill>
                  <a:srgbClr val="B02ADA"/>
                </a:solidFill>
              </a:rPr>
              <a:t>	</a:t>
            </a:r>
            <a:r>
              <a:rPr lang="en-US" dirty="0">
                <a:solidFill>
                  <a:srgbClr val="B02ADA"/>
                </a:solidFill>
              </a:rPr>
              <a:t> </a:t>
            </a:r>
            <a:r>
              <a:rPr lang="en-US" dirty="0" smtClean="0">
                <a:solidFill>
                  <a:srgbClr val="B02ADA"/>
                </a:solidFill>
              </a:rPr>
              <a:t>      </a:t>
            </a:r>
            <a:r>
              <a:rPr lang="en-US" u="sng" dirty="0" smtClean="0">
                <a:solidFill>
                  <a:srgbClr val="B02ADA"/>
                </a:solidFill>
                <a:hlinkClick r:id="rId5"/>
              </a:rPr>
              <a:t>bkuttner@ctps.org</a:t>
            </a:r>
            <a:r>
              <a:rPr lang="en-US" dirty="0" smtClean="0">
                <a:solidFill>
                  <a:srgbClr val="B02ADA"/>
                </a:solidFill>
              </a:rPr>
              <a:t> 857-702-3665			857-702-3671</a:t>
            </a:r>
            <a:endParaRPr lang="en-US" dirty="0">
              <a:solidFill>
                <a:srgbClr val="B02ADA"/>
              </a:solidFill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6737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7772400" cy="4114800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3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3607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Challenges</a:t>
            </a:r>
            <a:endParaRPr lang="en-US" dirty="0">
              <a:solidFill>
                <a:srgbClr val="F4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133791"/>
            <a:ext cx="80772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We can model demand but can we accurately represent crowding?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latform crowding not represented in model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Assumptions about capacity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emand per vehicle turns out to be nuanced</a:t>
            </a:r>
          </a:p>
        </p:txBody>
      </p:sp>
      <p:pic>
        <p:nvPicPr>
          <p:cNvPr id="8" name="Picture 7" descr="new 1 pers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4114801"/>
            <a:ext cx="853383" cy="1213023"/>
          </a:xfrm>
          <a:prstGeom prst="rect">
            <a:avLst/>
          </a:prstGeom>
        </p:spPr>
      </p:pic>
      <p:pic>
        <p:nvPicPr>
          <p:cNvPr id="9" name="Picture 8" descr="new 3 people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67201"/>
            <a:ext cx="1353222" cy="981391"/>
          </a:xfrm>
          <a:prstGeom prst="rect">
            <a:avLst/>
          </a:prstGeom>
        </p:spPr>
      </p:pic>
      <p:pic>
        <p:nvPicPr>
          <p:cNvPr id="11" name="Picture 10" descr="new crowd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4191000"/>
            <a:ext cx="1462943" cy="1103302"/>
          </a:xfrm>
          <a:prstGeom prst="rect">
            <a:avLst/>
          </a:prstGeom>
        </p:spPr>
      </p:pic>
      <p:pic>
        <p:nvPicPr>
          <p:cNvPr id="10" name="Picture 9" descr="new crowd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191000"/>
            <a:ext cx="1462943" cy="1103302"/>
          </a:xfrm>
          <a:prstGeom prst="rect">
            <a:avLst/>
          </a:prstGeom>
        </p:spPr>
      </p:pic>
      <p:pic>
        <p:nvPicPr>
          <p:cNvPr id="12" name="Picture 11" descr="new crowd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4191000"/>
            <a:ext cx="1462943" cy="1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1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763000" cy="1143000"/>
          </a:xfrm>
        </p:spPr>
        <p:txBody>
          <a:bodyPr/>
          <a:lstStyle/>
          <a:p>
            <a:r>
              <a:rPr lang="en-US" sz="4200" dirty="0">
                <a:solidFill>
                  <a:srgbClr val="F4D63F"/>
                </a:solidFill>
              </a:rPr>
              <a:t>Rapid Transit Vehicle Crowding should be a Simple V/C Calculation</a:t>
            </a:r>
            <a:br>
              <a:rPr lang="en-US" sz="4200" dirty="0">
                <a:solidFill>
                  <a:srgbClr val="F4D63F"/>
                </a:solidFill>
              </a:rPr>
            </a:br>
            <a:endParaRPr lang="en-US" sz="4200" dirty="0">
              <a:solidFill>
                <a:srgbClr val="F4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981200"/>
            <a:ext cx="8610600" cy="3962400"/>
          </a:xfrm>
        </p:spPr>
        <p:txBody>
          <a:bodyPr/>
          <a:lstStyle/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Load Factor = Demand on segment between stations / (frequency of trains * (vehicle policy standard * number of vehicles per train))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Where vehicle policy standard = maximum seated &amp; standing passengers</a:t>
            </a:r>
          </a:p>
          <a:p>
            <a:pPr marL="457200" indent="-457200">
              <a:spcBef>
                <a:spcPts val="1968"/>
              </a:spcBef>
              <a:buFont typeface="Arial"/>
              <a:buChar char="•"/>
            </a:pPr>
            <a:r>
              <a:rPr lang="en-US" sz="2800" dirty="0"/>
              <a:t>If Load Factor &gt; 1, then there is crowding</a:t>
            </a:r>
          </a:p>
        </p:txBody>
      </p:sp>
    </p:spTree>
    <p:extLst>
      <p:ext uri="{BB962C8B-B14F-4D97-AF65-F5344CB8AC3E}">
        <p14:creationId xmlns:p14="http://schemas.microsoft.com/office/powerpoint/2010/main" val="387849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4D63F"/>
                </a:solidFill>
              </a:rPr>
              <a:t>Doesn’t work for Modeling </a:t>
            </a:r>
            <a:r>
              <a:rPr lang="en-US" dirty="0">
                <a:solidFill>
                  <a:srgbClr val="F4D63F"/>
                </a:solidFill>
              </a:rPr>
              <a:t>T</a:t>
            </a:r>
            <a:r>
              <a:rPr lang="en-US" dirty="0" smtClean="0">
                <a:solidFill>
                  <a:srgbClr val="F4D63F"/>
                </a:solidFill>
              </a:rPr>
              <a:t>raditional Time Intervals</a:t>
            </a:r>
            <a:endParaRPr lang="en-US" dirty="0">
              <a:solidFill>
                <a:srgbClr val="F4D63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278515"/>
              </p:ext>
            </p:extLst>
          </p:nvPr>
        </p:nvGraphicFramePr>
        <p:xfrm>
          <a:off x="2146664" y="1891774"/>
          <a:ext cx="7467599" cy="4095993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354087">
                  <a:extLst>
                    <a:ext uri="{9D8B030D-6E8A-4147-A177-3AD203B41FA5}">
                      <a16:colId xmlns:a16="http://schemas.microsoft.com/office/drawing/2014/main" val="2679510634"/>
                    </a:ext>
                  </a:extLst>
                </a:gridCol>
                <a:gridCol w="2432036">
                  <a:extLst>
                    <a:ext uri="{9D8B030D-6E8A-4147-A177-3AD203B41FA5}">
                      <a16:colId xmlns:a16="http://schemas.microsoft.com/office/drawing/2014/main" val="2862342849"/>
                    </a:ext>
                  </a:extLst>
                </a:gridCol>
                <a:gridCol w="982169">
                  <a:extLst>
                    <a:ext uri="{9D8B030D-6E8A-4147-A177-3AD203B41FA5}">
                      <a16:colId xmlns:a16="http://schemas.microsoft.com/office/drawing/2014/main" val="3336228507"/>
                    </a:ext>
                  </a:extLst>
                </a:gridCol>
                <a:gridCol w="748319">
                  <a:extLst>
                    <a:ext uri="{9D8B030D-6E8A-4147-A177-3AD203B41FA5}">
                      <a16:colId xmlns:a16="http://schemas.microsoft.com/office/drawing/2014/main" val="1866239558"/>
                    </a:ext>
                  </a:extLst>
                </a:gridCol>
                <a:gridCol w="950988">
                  <a:extLst>
                    <a:ext uri="{9D8B030D-6E8A-4147-A177-3AD203B41FA5}">
                      <a16:colId xmlns:a16="http://schemas.microsoft.com/office/drawing/2014/main" val="2290763755"/>
                    </a:ext>
                  </a:extLst>
                </a:gridCol>
              </a:tblGrid>
              <a:tr h="6379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Rapid Transit Service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Peak Load Points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 Peak Period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 Peak </a:t>
                      </a:r>
                      <a:r>
                        <a:rPr lang="en-US" sz="2000" b="1" u="none" strike="noStrike" dirty="0" smtClean="0">
                          <a:effectLst/>
                        </a:rPr>
                        <a:t>Hour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 Peak 15 min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824557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Broadway - South Station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355373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Savin</a:t>
                      </a:r>
                      <a:r>
                        <a:rPr lang="en-US" sz="2000" u="none" strike="noStrike" dirty="0">
                          <a:effectLst/>
                        </a:rPr>
                        <a:t> Hill - </a:t>
                      </a:r>
                      <a:r>
                        <a:rPr lang="en-US" sz="2000" u="none" strike="noStrike" dirty="0" smtClean="0">
                          <a:effectLst/>
                        </a:rPr>
                        <a:t>JFK/UMass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444123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Red Line SB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Central </a:t>
                      </a:r>
                      <a:r>
                        <a:rPr lang="en-US" sz="2000" u="none" strike="noStrike" dirty="0" smtClean="0">
                          <a:effectLst/>
                        </a:rPr>
                        <a:t>- Kendall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5548908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Green Line Subway EB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Hynes-Copley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566041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Green Line  Subway WB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Park St - Boylston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111746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Orange Line NB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Back Bay - Tufts </a:t>
                      </a:r>
                      <a:r>
                        <a:rPr lang="en-US" sz="2000" u="none" strike="noStrike" dirty="0" smtClean="0">
                          <a:effectLst/>
                        </a:rPr>
                        <a:t>Medical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699447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Orange Line SB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Haymarket - State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611475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Blue Line NB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State - Aquarium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409082"/>
                  </a:ext>
                </a:extLst>
              </a:tr>
              <a:tr h="35245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Blue Line SB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Maverick - Aquarium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9662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6019800"/>
            <a:ext cx="74676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Note: Peak hour ratios possibly greater than Peak 15 min ratios due to frequency assumptions of whole train service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75307"/>
              </p:ext>
            </p:extLst>
          </p:nvPr>
        </p:nvGraphicFramePr>
        <p:xfrm>
          <a:off x="2131424" y="1867365"/>
          <a:ext cx="7467599" cy="4100804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354087">
                  <a:extLst>
                    <a:ext uri="{9D8B030D-6E8A-4147-A177-3AD203B41FA5}">
                      <a16:colId xmlns:a16="http://schemas.microsoft.com/office/drawing/2014/main" val="2679510634"/>
                    </a:ext>
                  </a:extLst>
                </a:gridCol>
                <a:gridCol w="2432036">
                  <a:extLst>
                    <a:ext uri="{9D8B030D-6E8A-4147-A177-3AD203B41FA5}">
                      <a16:colId xmlns:a16="http://schemas.microsoft.com/office/drawing/2014/main" val="2862342849"/>
                    </a:ext>
                  </a:extLst>
                </a:gridCol>
                <a:gridCol w="982169">
                  <a:extLst>
                    <a:ext uri="{9D8B030D-6E8A-4147-A177-3AD203B41FA5}">
                      <a16:colId xmlns:a16="http://schemas.microsoft.com/office/drawing/2014/main" val="3336228507"/>
                    </a:ext>
                  </a:extLst>
                </a:gridCol>
                <a:gridCol w="748319">
                  <a:extLst>
                    <a:ext uri="{9D8B030D-6E8A-4147-A177-3AD203B41FA5}">
                      <a16:colId xmlns:a16="http://schemas.microsoft.com/office/drawing/2014/main" val="1866239558"/>
                    </a:ext>
                  </a:extLst>
                </a:gridCol>
                <a:gridCol w="950988">
                  <a:extLst>
                    <a:ext uri="{9D8B030D-6E8A-4147-A177-3AD203B41FA5}">
                      <a16:colId xmlns:a16="http://schemas.microsoft.com/office/drawing/2014/main" val="2290763755"/>
                    </a:ext>
                  </a:extLst>
                </a:gridCol>
              </a:tblGrid>
              <a:tr h="925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Rapid Transit Service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Peak Load Points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 Peak Period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 Peak </a:t>
                      </a:r>
                      <a:r>
                        <a:rPr lang="en-US" sz="2000" b="1" u="none" strike="noStrike" dirty="0" smtClean="0">
                          <a:effectLst/>
                        </a:rPr>
                        <a:t>Hour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824557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Broadway - South Station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355373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Savin</a:t>
                      </a:r>
                      <a:r>
                        <a:rPr lang="en-US" sz="2000" u="none" strike="noStrike" dirty="0">
                          <a:effectLst/>
                        </a:rPr>
                        <a:t> Hill - </a:t>
                      </a:r>
                      <a:r>
                        <a:rPr lang="en-US" sz="2000" u="none" strike="noStrike" dirty="0" smtClean="0">
                          <a:effectLst/>
                        </a:rPr>
                        <a:t>JFK/UMass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444123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Red Line SB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Central </a:t>
                      </a:r>
                      <a:r>
                        <a:rPr lang="en-US" sz="2000" u="none" strike="noStrike" dirty="0" smtClean="0">
                          <a:effectLst/>
                        </a:rPr>
                        <a:t>- Kendall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5548908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Green Line Subway EB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Hynes-Copley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1.13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566041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Green Line  Subway WB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Park St - Boylston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111746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Orange Line NB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Back Bay - Tufts </a:t>
                      </a:r>
                      <a:r>
                        <a:rPr lang="en-US" sz="2000" u="none" strike="noStrike" dirty="0" smtClean="0">
                          <a:effectLst/>
                        </a:rPr>
                        <a:t>Medical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699447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Orange Line SB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Haymarket - State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611475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Blue Line NB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State - Aquarium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409082"/>
                  </a:ext>
                </a:extLst>
              </a:tr>
              <a:tr h="35286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Blue Line SB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Maverick - Aquarium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0.72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96625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656378"/>
              </p:ext>
            </p:extLst>
          </p:nvPr>
        </p:nvGraphicFramePr>
        <p:xfrm>
          <a:off x="2135778" y="1828800"/>
          <a:ext cx="7478485" cy="4177934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357519">
                  <a:extLst>
                    <a:ext uri="{9D8B030D-6E8A-4147-A177-3AD203B41FA5}">
                      <a16:colId xmlns:a16="http://schemas.microsoft.com/office/drawing/2014/main" val="2679510634"/>
                    </a:ext>
                  </a:extLst>
                </a:gridCol>
                <a:gridCol w="2435581">
                  <a:extLst>
                    <a:ext uri="{9D8B030D-6E8A-4147-A177-3AD203B41FA5}">
                      <a16:colId xmlns:a16="http://schemas.microsoft.com/office/drawing/2014/main" val="2862342849"/>
                    </a:ext>
                  </a:extLst>
                </a:gridCol>
                <a:gridCol w="983601">
                  <a:extLst>
                    <a:ext uri="{9D8B030D-6E8A-4147-A177-3AD203B41FA5}">
                      <a16:colId xmlns:a16="http://schemas.microsoft.com/office/drawing/2014/main" val="3336228507"/>
                    </a:ext>
                  </a:extLst>
                </a:gridCol>
                <a:gridCol w="749410">
                  <a:extLst>
                    <a:ext uri="{9D8B030D-6E8A-4147-A177-3AD203B41FA5}">
                      <a16:colId xmlns:a16="http://schemas.microsoft.com/office/drawing/2014/main" val="1866239558"/>
                    </a:ext>
                  </a:extLst>
                </a:gridCol>
                <a:gridCol w="952374">
                  <a:extLst>
                    <a:ext uri="{9D8B030D-6E8A-4147-A177-3AD203B41FA5}">
                      <a16:colId xmlns:a16="http://schemas.microsoft.com/office/drawing/2014/main" val="2290763755"/>
                    </a:ext>
                  </a:extLst>
                </a:gridCol>
              </a:tblGrid>
              <a:tr h="69954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</a:rPr>
                        <a:t>Rapid Transit Service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Peak Load Points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AM Peak Period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2824557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Broadway - South Station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8355373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Red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 err="1">
                          <a:effectLst/>
                        </a:rPr>
                        <a:t>Savin</a:t>
                      </a:r>
                      <a:r>
                        <a:rPr lang="en-US" sz="2000" u="none" strike="noStrike" dirty="0">
                          <a:effectLst/>
                        </a:rPr>
                        <a:t> Hill - </a:t>
                      </a:r>
                      <a:r>
                        <a:rPr lang="en-US" sz="2000" u="none" strike="noStrike" dirty="0" smtClean="0">
                          <a:effectLst/>
                        </a:rPr>
                        <a:t>JFK/UMass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0444123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Red Line SB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Central </a:t>
                      </a:r>
                      <a:r>
                        <a:rPr lang="en-US" sz="2000" u="none" strike="noStrike" dirty="0" smtClean="0">
                          <a:effectLst/>
                        </a:rPr>
                        <a:t>- Kendall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5548908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Green Line Subway EB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Hynes-Copley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9566041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Green Line  Subway WB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Park St - Boylston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5111746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Orange Line NB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Back Bay - Tufts </a:t>
                      </a:r>
                      <a:r>
                        <a:rPr lang="en-US" sz="2000" u="none" strike="noStrike" dirty="0" smtClean="0">
                          <a:effectLst/>
                        </a:rPr>
                        <a:t>Medical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1699447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Orange Line SB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Haymarket - State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0.68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5611475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Blue Line NB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State - Aquarium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0.09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4409082"/>
                  </a:ext>
                </a:extLst>
              </a:tr>
              <a:tr h="3864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Blue Line SB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Maverick - Aquarium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0.62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496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74239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Culprit #1 – Standee Standards	</a:t>
            </a:r>
            <a:br>
              <a:rPr lang="en-US" dirty="0" smtClean="0">
                <a:solidFill>
                  <a:srgbClr val="F4D63F"/>
                </a:solidFill>
              </a:rPr>
            </a:br>
            <a:endParaRPr lang="en-US" dirty="0">
              <a:solidFill>
                <a:srgbClr val="F4D63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597788"/>
              </p:ext>
            </p:extLst>
          </p:nvPr>
        </p:nvGraphicFramePr>
        <p:xfrm>
          <a:off x="1600201" y="685800"/>
          <a:ext cx="8000999" cy="5770293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1645827">
                  <a:extLst>
                    <a:ext uri="{9D8B030D-6E8A-4147-A177-3AD203B41FA5}">
                      <a16:colId xmlns:a16="http://schemas.microsoft.com/office/drawing/2014/main" val="2442564393"/>
                    </a:ext>
                  </a:extLst>
                </a:gridCol>
                <a:gridCol w="3666445">
                  <a:extLst>
                    <a:ext uri="{9D8B030D-6E8A-4147-A177-3AD203B41FA5}">
                      <a16:colId xmlns:a16="http://schemas.microsoft.com/office/drawing/2014/main" val="2102389322"/>
                    </a:ext>
                  </a:extLst>
                </a:gridCol>
                <a:gridCol w="2688727">
                  <a:extLst>
                    <a:ext uri="{9D8B030D-6E8A-4147-A177-3AD203B41FA5}">
                      <a16:colId xmlns:a16="http://schemas.microsoft.com/office/drawing/2014/main" val="3111311746"/>
                    </a:ext>
                  </a:extLst>
                </a:gridCol>
              </a:tblGrid>
              <a:tr h="46844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Square Feet per Standee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/>
                      </a:r>
                      <a:br>
                        <a:rPr lang="en-US" sz="2000" baseline="0" dirty="0">
                          <a:effectLst/>
                        </a:rPr>
                      </a:br>
                      <a:r>
                        <a:rPr lang="en-US" sz="2000" baseline="0" dirty="0">
                          <a:effectLst/>
                        </a:rPr>
                        <a:t>Passenger Perspective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</a:rPr>
                        <a:t>Operator </a:t>
                      </a:r>
                      <a:r>
                        <a:rPr lang="en-US" sz="2000" baseline="0" dirty="0">
                          <a:effectLst/>
                        </a:rPr>
                        <a:t>Perspective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032405"/>
                  </a:ext>
                </a:extLst>
              </a:tr>
              <a:tr h="36975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5.4 </a:t>
                      </a:r>
                      <a:r>
                        <a:rPr lang="en-US" sz="2000" baseline="0" dirty="0" smtClean="0">
                          <a:effectLst/>
                        </a:rPr>
                        <a:t>and above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Comfortable standing </a:t>
                      </a:r>
                      <a:r>
                        <a:rPr lang="en-US" sz="2000" baseline="0" dirty="0" smtClean="0">
                          <a:effectLst/>
                        </a:rPr>
                        <a:t>load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Easy </a:t>
                      </a:r>
                      <a:r>
                        <a:rPr lang="en-US" sz="2000" baseline="0" dirty="0" smtClean="0">
                          <a:effectLst/>
                        </a:rPr>
                        <a:t>circulation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967207"/>
                  </a:ext>
                </a:extLst>
              </a:tr>
              <a:tr h="54464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>
                          <a:effectLst/>
                        </a:rPr>
                        <a:t>  4.3 to 5.3</a:t>
                      </a:r>
                      <a:endParaRPr lang="en-US" sz="2000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Same amount of personal space for seated passengers as standees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Reasonably easy </a:t>
                      </a:r>
                      <a:r>
                        <a:rPr lang="en-US" sz="2000" baseline="0" dirty="0" smtClean="0">
                          <a:effectLst/>
                        </a:rPr>
                        <a:t>circulation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1410384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3.2 to 4.2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Occasional body </a:t>
                      </a:r>
                      <a:r>
                        <a:rPr lang="en-US" sz="2000" baseline="0" dirty="0" smtClean="0">
                          <a:effectLst/>
                        </a:rPr>
                        <a:t>contact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Standees have less space than seated passengers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Balance between passenger comfort and </a:t>
                      </a:r>
                      <a:r>
                        <a:rPr lang="en-US" sz="2000" baseline="0" dirty="0" smtClean="0">
                          <a:effectLst/>
                        </a:rPr>
                        <a:t>capacity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Potential for boarding and alighting delays and increased dwell time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4136145"/>
                  </a:ext>
                </a:extLst>
              </a:tr>
              <a:tr h="1162884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  2.2 to 3.1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Likely </a:t>
                      </a:r>
                      <a:r>
                        <a:rPr lang="en-US" sz="2000" baseline="0" dirty="0">
                          <a:effectLst/>
                        </a:rPr>
                        <a:t>uncomfortable </a:t>
                      </a:r>
                      <a:r>
                        <a:rPr lang="en-US" sz="2000" baseline="0" dirty="0" smtClean="0">
                          <a:effectLst/>
                        </a:rPr>
                        <a:t>conditions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Frequent body contact and inconvenience with packages and briefcases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Very difficult circulation 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Significant boarding and alighting delays and increased dwell times 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Maximum schedule load</a:t>
                      </a:r>
                      <a:endParaRPr lang="en-US" sz="2000" baseline="0" dirty="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2461928"/>
                  </a:ext>
                </a:extLst>
              </a:tr>
              <a:tr h="155903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</a:rPr>
                        <a:t>Less than 2.2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>
                          <a:effectLst/>
                        </a:rPr>
                        <a:t>Crush-load conditions</a:t>
                      </a:r>
                      <a:endParaRPr lang="en-US" sz="20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Physical Limit Exceeded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Impossible circulation</a:t>
                      </a: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000" baseline="0" dirty="0">
                        <a:effectLst/>
                      </a:endParaRPr>
                    </a:p>
                    <a:p>
                      <a:pPr marL="0" marR="0" lvl="0" indent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000" baseline="0" dirty="0" smtClean="0">
                          <a:effectLst/>
                        </a:rPr>
                        <a:t>Major increases in </a:t>
                      </a:r>
                      <a:r>
                        <a:rPr lang="en-US" sz="2000" baseline="0" dirty="0">
                          <a:effectLst/>
                        </a:rPr>
                        <a:t>dwell </a:t>
                      </a:r>
                      <a:r>
                        <a:rPr lang="en-US" sz="2000" baseline="0" dirty="0" smtClean="0">
                          <a:effectLst/>
                        </a:rPr>
                        <a:t>and delay times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222471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254493">
            <a:off x="2667693" y="4578057"/>
            <a:ext cx="6189004" cy="83099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Industry Standard is 3.76</a:t>
            </a:r>
          </a:p>
        </p:txBody>
      </p:sp>
    </p:spTree>
    <p:extLst>
      <p:ext uri="{BB962C8B-B14F-4D97-AF65-F5344CB8AC3E}">
        <p14:creationId xmlns:p14="http://schemas.microsoft.com/office/powerpoint/2010/main" val="23333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Local comparison</a:t>
            </a:r>
            <a:endParaRPr lang="en-US" dirty="0">
              <a:solidFill>
                <a:srgbClr val="F4D63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23764"/>
              </p:ext>
            </p:extLst>
          </p:nvPr>
        </p:nvGraphicFramePr>
        <p:xfrm>
          <a:off x="2286001" y="1066801"/>
          <a:ext cx="7315201" cy="4571998"/>
        </p:xfrm>
        <a:graphic>
          <a:graphicData uri="http://schemas.openxmlformats.org/drawingml/2006/table">
            <a:tbl>
              <a:tblPr firstRow="1" firstCol="1" bandRow="1">
                <a:tableStyleId>{AF606853-7671-496A-8E4F-DF71F8EC918B}</a:tableStyleId>
              </a:tblPr>
              <a:tblGrid>
                <a:gridCol w="1494875">
                  <a:extLst>
                    <a:ext uri="{9D8B030D-6E8A-4147-A177-3AD203B41FA5}">
                      <a16:colId xmlns:a16="http://schemas.microsoft.com/office/drawing/2014/main" val="2963324747"/>
                    </a:ext>
                  </a:extLst>
                </a:gridCol>
                <a:gridCol w="1162680">
                  <a:extLst>
                    <a:ext uri="{9D8B030D-6E8A-4147-A177-3AD203B41FA5}">
                      <a16:colId xmlns:a16="http://schemas.microsoft.com/office/drawing/2014/main" val="823448402"/>
                    </a:ext>
                  </a:extLst>
                </a:gridCol>
                <a:gridCol w="1079632">
                  <a:extLst>
                    <a:ext uri="{9D8B030D-6E8A-4147-A177-3AD203B41FA5}">
                      <a16:colId xmlns:a16="http://schemas.microsoft.com/office/drawing/2014/main" val="695502980"/>
                    </a:ext>
                  </a:extLst>
                </a:gridCol>
                <a:gridCol w="1086553">
                  <a:extLst>
                    <a:ext uri="{9D8B030D-6E8A-4147-A177-3AD203B41FA5}">
                      <a16:colId xmlns:a16="http://schemas.microsoft.com/office/drawing/2014/main" val="697590181"/>
                    </a:ext>
                  </a:extLst>
                </a:gridCol>
                <a:gridCol w="1328778">
                  <a:extLst>
                    <a:ext uri="{9D8B030D-6E8A-4147-A177-3AD203B41FA5}">
                      <a16:colId xmlns:a16="http://schemas.microsoft.com/office/drawing/2014/main" val="2278134155"/>
                    </a:ext>
                  </a:extLst>
                </a:gridCol>
                <a:gridCol w="1162683">
                  <a:extLst>
                    <a:ext uri="{9D8B030D-6E8A-4147-A177-3AD203B41FA5}">
                      <a16:colId xmlns:a16="http://schemas.microsoft.com/office/drawing/2014/main" val="1053134744"/>
                    </a:ext>
                  </a:extLst>
                </a:gridCol>
              </a:tblGrid>
              <a:tr h="1569506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Transit </a:t>
                      </a:r>
                      <a:r>
                        <a:rPr lang="en-US" sz="2000" dirty="0" smtClean="0">
                          <a:effectLst/>
                        </a:rPr>
                        <a:t>Vehicle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Operator’sPolicy</a:t>
                      </a:r>
                      <a:r>
                        <a:rPr lang="en-US" sz="2000" dirty="0" smtClean="0">
                          <a:effectLst/>
                        </a:rPr>
                        <a:t> Max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Seated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Standees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Average Square Ft per Standee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Below</a:t>
                      </a:r>
                      <a:r>
                        <a:rPr lang="en-US" sz="2000" baseline="0" dirty="0" smtClean="0">
                          <a:effectLst/>
                        </a:rPr>
                        <a:t> industry crowding standard of 3.76 ?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07498"/>
                  </a:ext>
                </a:extLst>
              </a:tr>
              <a:tr h="750623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2.94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7578134"/>
                  </a:ext>
                </a:extLst>
              </a:tr>
              <a:tr h="750623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Orange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73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3.41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699078"/>
                  </a:ext>
                </a:extLst>
              </a:tr>
              <a:tr h="750623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Green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59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3.5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8835647"/>
                  </a:ext>
                </a:extLst>
              </a:tr>
              <a:tr h="750623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Blue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r>
                        <a:rPr lang="en-US" sz="2400" dirty="0" smtClean="0">
                          <a:effectLst/>
                        </a:rPr>
                        <a:t>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60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2.57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ngsana New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97787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2971800"/>
            <a:ext cx="609600" cy="2666999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Need for New Rapid Transit Crowding Definitions</a:t>
            </a:r>
            <a:endParaRPr lang="en-US" dirty="0">
              <a:solidFill>
                <a:srgbClr val="F4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Passenger Perceptions of crowding do not directly correspond to amount of available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to think in terms of levels of crowding, not in terms of exceeding a single standard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2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D63F"/>
                </a:solidFill>
              </a:rPr>
              <a:t>Need for New Rapid Transit Crowding Measurement Levels</a:t>
            </a:r>
            <a:endParaRPr lang="en-US" dirty="0">
              <a:solidFill>
                <a:srgbClr val="F4D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Overburdened / Apparent Crowding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Standees=seated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Acceptably Full – 3.76 sq. ft. / standee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Overcrowded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Less than 3.76 square feet per standee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Unacceptable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Less than 3.11 square feet per standee</a:t>
            </a:r>
          </a:p>
          <a:p>
            <a:endParaRPr lang="en-US" dirty="0"/>
          </a:p>
        </p:txBody>
      </p:sp>
      <p:pic>
        <p:nvPicPr>
          <p:cNvPr id="4" name="Picture 3" descr="new 1 person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61147"/>
            <a:ext cx="853383" cy="1213023"/>
          </a:xfrm>
          <a:prstGeom prst="rect">
            <a:avLst/>
          </a:prstGeom>
        </p:spPr>
      </p:pic>
      <p:pic>
        <p:nvPicPr>
          <p:cNvPr id="5" name="Picture 4" descr="new 3 people-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056" y="3690074"/>
            <a:ext cx="1353222" cy="981391"/>
          </a:xfrm>
          <a:prstGeom prst="rect">
            <a:avLst/>
          </a:prstGeom>
        </p:spPr>
      </p:pic>
      <p:pic>
        <p:nvPicPr>
          <p:cNvPr id="6" name="Picture 5" descr="new crowd-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19" y="4892044"/>
            <a:ext cx="1462943" cy="1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2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poPPblue1">
  <a:themeElements>
    <a:clrScheme name="">
      <a:dk1>
        <a:srgbClr val="97E6FF"/>
      </a:dk1>
      <a:lt1>
        <a:srgbClr val="FEFFFC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EFFFD"/>
      </a:accent3>
      <a:accent4>
        <a:srgbClr val="80C4DA"/>
      </a:accent4>
      <a:accent5>
        <a:srgbClr val="DAEDEF"/>
      </a:accent5>
      <a:accent6>
        <a:srgbClr val="2D2D8A"/>
      </a:accent6>
      <a:hlink>
        <a:srgbClr val="94149D"/>
      </a:hlink>
      <a:folHlink>
        <a:srgbClr val="99CC00"/>
      </a:folHlink>
    </a:clrScheme>
    <a:fontScheme name="SlideCTPS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 Bol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 Bold" charset="0"/>
            <a:ea typeface="ＭＳ Ｐゴシック" charset="0"/>
          </a:defRPr>
        </a:defPPr>
      </a:lstStyle>
    </a:lnDef>
  </a:objectDefaults>
  <a:extraClrSchemeLst>
    <a:extraClrScheme>
      <a:clrScheme name="SlideCTP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CTP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CTP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mpoPPblue1.potx</Template>
  <TotalTime>8020</TotalTime>
  <Words>1397</Words>
  <Application>Microsoft Office PowerPoint</Application>
  <PresentationFormat>Widescreen</PresentationFormat>
  <Paragraphs>579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ＭＳ Ｐゴシック</vt:lpstr>
      <vt:lpstr>Angsana New</vt:lpstr>
      <vt:lpstr>Arial</vt:lpstr>
      <vt:lpstr>Arial Narrow</vt:lpstr>
      <vt:lpstr>Arial Narrow Bold</vt:lpstr>
      <vt:lpstr>Calibri</vt:lpstr>
      <vt:lpstr>Symbol</vt:lpstr>
      <vt:lpstr>Times</vt:lpstr>
      <vt:lpstr>Times New Roman</vt:lpstr>
      <vt:lpstr>mpoPPblue1</vt:lpstr>
      <vt:lpstr>Relating Transit Capacity Measurements to Users’ Experience of Crowding</vt:lpstr>
      <vt:lpstr>PowerPoint Presentation</vt:lpstr>
      <vt:lpstr>Challenges</vt:lpstr>
      <vt:lpstr>Rapid Transit Vehicle Crowding should be a Simple V/C Calculation </vt:lpstr>
      <vt:lpstr> Doesn’t work for Modeling Traditional Time Intervals</vt:lpstr>
      <vt:lpstr>Culprit #1 – Standee Standards  </vt:lpstr>
      <vt:lpstr>Local comparison</vt:lpstr>
      <vt:lpstr>Need for New Rapid Transit Crowding Definitions</vt:lpstr>
      <vt:lpstr>Need for New Rapid Transit Crowding Measurement Levels</vt:lpstr>
      <vt:lpstr>New Definitions and Thresholds</vt:lpstr>
      <vt:lpstr>Culprit #2 – Service Irregularities </vt:lpstr>
      <vt:lpstr>It’s About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Bus-Vehicle Crowding: Developing Data</vt:lpstr>
      <vt:lpstr>Bus-Vehicle Crowding: Developing Data</vt:lpstr>
      <vt:lpstr>Bus-Vehicle Crowding: Developing Data</vt:lpstr>
      <vt:lpstr>Bus-Vehicle Crowding </vt:lpstr>
      <vt:lpstr>PowerPoint Presentation</vt:lpstr>
      <vt:lpstr>Lessons Learned</vt:lpstr>
      <vt:lpstr>Lessons Learned</vt:lpstr>
      <vt:lpstr>Follow Up</vt:lpstr>
      <vt:lpstr>PowerPoint Presentation</vt:lpstr>
    </vt:vector>
  </TitlesOfParts>
  <Company>ᗫ䀀]讘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Gillis</dc:creator>
  <cp:lastModifiedBy>Bruce Kaplan</cp:lastModifiedBy>
  <cp:revision>218</cp:revision>
  <cp:lastPrinted>2019-05-29T16:08:01Z</cp:lastPrinted>
  <dcterms:created xsi:type="dcterms:W3CDTF">2009-09-28T16:35:37Z</dcterms:created>
  <dcterms:modified xsi:type="dcterms:W3CDTF">2019-05-29T16:49:57Z</dcterms:modified>
</cp:coreProperties>
</file>