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702" r:id="rId5"/>
    <p:sldId id="708" r:id="rId6"/>
    <p:sldId id="742" r:id="rId7"/>
    <p:sldId id="743" r:id="rId8"/>
    <p:sldId id="741" r:id="rId9"/>
    <p:sldId id="744" r:id="rId10"/>
    <p:sldId id="713" r:id="rId11"/>
    <p:sldId id="715" r:id="rId12"/>
    <p:sldId id="745" r:id="rId13"/>
    <p:sldId id="746" r:id="rId14"/>
    <p:sldId id="747" r:id="rId15"/>
    <p:sldId id="748" r:id="rId16"/>
    <p:sldId id="714" r:id="rId17"/>
    <p:sldId id="749" r:id="rId18"/>
    <p:sldId id="750" r:id="rId19"/>
    <p:sldId id="755" r:id="rId20"/>
    <p:sldId id="751" r:id="rId21"/>
    <p:sldId id="752" r:id="rId22"/>
    <p:sldId id="756" r:id="rId23"/>
    <p:sldId id="758" r:id="rId24"/>
    <p:sldId id="757" r:id="rId25"/>
    <p:sldId id="753" r:id="rId26"/>
    <p:sldId id="759" r:id="rId27"/>
    <p:sldId id="74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7276" userDrawn="1">
          <p15:clr>
            <a:srgbClr val="A4A3A4"/>
          </p15:clr>
        </p15:guide>
        <p15:guide id="3" pos="4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FFC20E"/>
    <a:srgbClr val="B1B3B6"/>
    <a:srgbClr val="48484A"/>
    <a:srgbClr val="262626"/>
    <a:srgbClr val="DCDDDE"/>
    <a:srgbClr val="77787B"/>
    <a:srgbClr val="BA1222"/>
    <a:srgbClr val="524D85"/>
    <a:srgbClr val="63AF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72" autoAdjust="0"/>
    <p:restoredTop sz="93574" autoAdjust="0"/>
  </p:normalViewPr>
  <p:slideViewPr>
    <p:cSldViewPr snapToGrid="0" snapToObjects="1">
      <p:cViewPr varScale="1">
        <p:scale>
          <a:sx n="86" d="100"/>
          <a:sy n="86" d="100"/>
        </p:scale>
        <p:origin x="840" y="67"/>
      </p:cViewPr>
      <p:guideLst>
        <p:guide orient="horz" pos="792"/>
        <p:guide pos="7276"/>
        <p:guide pos="4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B3D4B-E7F6-4A42-853B-40C1A88C262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C7C1A-D5B2-4BB7-A8A5-88681A8C6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64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86A57-3D42-1746-A4F9-9BA3F9944E9C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6EF74-4753-DA47-9B34-F93D23E42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0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89" y="-6968"/>
            <a:ext cx="12204389" cy="686496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46459" y="2950341"/>
            <a:ext cx="6584949" cy="934919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8" y="3094355"/>
            <a:ext cx="3226024" cy="68765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141097" y="2950340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346459" y="4372054"/>
            <a:ext cx="6584949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fld id="{39FCBEF0-3C4C-914F-863F-22A07B9ADD49}" type="datetime4">
              <a:rPr lang="en-US" smtClean="0"/>
              <a:t>February 3, 2017</a:t>
            </a:fld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4345518" y="4116389"/>
            <a:ext cx="6584949" cy="2555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994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0"/>
          </p:nvPr>
        </p:nvSpPr>
        <p:spPr>
          <a:xfrm>
            <a:off x="789517" y="1420814"/>
            <a:ext cx="10792883" cy="4656137"/>
          </a:xfrm>
        </p:spPr>
        <p:txBody>
          <a:bodyPr>
            <a:noAutofit/>
          </a:bodyPr>
          <a:lstStyle>
            <a:lvl1pPr marL="344488" indent="-225425"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96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0"/>
            <a:ext cx="12203288" cy="6864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33"/>
          <a:stretch/>
        </p:blipFill>
        <p:spPr>
          <a:xfrm>
            <a:off x="1031885" y="3131031"/>
            <a:ext cx="797785" cy="802828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2016433" y="2931665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45597" y="2931664"/>
            <a:ext cx="7407627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rgbClr val="FFFFFF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-6350"/>
            <a:ext cx="12192000" cy="68643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49" y="1948543"/>
            <a:ext cx="11125303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7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0"/>
            <a:ext cx="12203288" cy="6864350"/>
          </a:xfrm>
          <a:prstGeom prst="rect">
            <a:avLst/>
          </a:prstGeom>
        </p:spPr>
      </p:pic>
      <p:sp>
        <p:nvSpPr>
          <p:cNvPr id="7" name="Rectangle 10"/>
          <p:cNvSpPr/>
          <p:nvPr userDrawn="1"/>
        </p:nvSpPr>
        <p:spPr>
          <a:xfrm>
            <a:off x="146082" y="2824745"/>
            <a:ext cx="10941740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016433" y="2931665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45597" y="2931664"/>
            <a:ext cx="7407627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8"/>
          <a:stretch/>
        </p:blipFill>
        <p:spPr>
          <a:xfrm>
            <a:off x="959033" y="3142804"/>
            <a:ext cx="687016" cy="79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34572"/>
            <a:ext cx="12253459" cy="68925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722" y="-263540"/>
            <a:ext cx="5533807" cy="4274829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-1" y="3756115"/>
            <a:ext cx="3603103" cy="999738"/>
          </a:xfrm>
          <a:prstGeom prst="roundRect">
            <a:avLst>
              <a:gd name="adj" fmla="val 11534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9" name="TextBox 8"/>
          <p:cNvSpPr txBox="1"/>
          <p:nvPr userDrawn="1"/>
        </p:nvSpPr>
        <p:spPr>
          <a:xfrm>
            <a:off x="210591" y="4816174"/>
            <a:ext cx="3392512" cy="5539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b="1" spc="100" dirty="0" err="1">
                <a:solidFill>
                  <a:srgbClr val="FFFFFF"/>
                </a:solidFill>
                <a:latin typeface="Arial"/>
                <a:cs typeface="Arial"/>
              </a:rPr>
              <a:t>www.rsginc.com</a:t>
            </a:r>
            <a:endParaRPr lang="en-US" sz="1600" b="1" spc="1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 defTabSz="914608">
              <a:tabLst>
                <a:tab pos="4665639" algn="l"/>
              </a:tabLst>
            </a:pPr>
            <a:endParaRPr lang="en-US" sz="1400" spc="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8"/>
          <a:stretch/>
        </p:blipFill>
        <p:spPr>
          <a:xfrm>
            <a:off x="626534" y="4045304"/>
            <a:ext cx="595604" cy="6858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405481" y="3926261"/>
            <a:ext cx="1741297" cy="65564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"/>
                <a:cs typeface="Arial"/>
              </a:rPr>
              <a:t>Contacts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368868" y="3926261"/>
            <a:ext cx="0" cy="655641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260851" y="3660775"/>
            <a:ext cx="5883627" cy="285219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260851" y="3888633"/>
            <a:ext cx="5884333" cy="22240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4260851" y="4196179"/>
            <a:ext cx="5884333" cy="46007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262263" y="5118127"/>
            <a:ext cx="5883627" cy="285219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ANOTHER NAME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4262262" y="5319213"/>
            <a:ext cx="5884333" cy="29527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4262263" y="5700264"/>
            <a:ext cx="5884333" cy="55491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94765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34572"/>
            <a:ext cx="12253459" cy="6892571"/>
          </a:xfrm>
          <a:prstGeom prst="rect">
            <a:avLst/>
          </a:prstGeom>
        </p:spPr>
      </p:pic>
      <p:sp>
        <p:nvSpPr>
          <p:cNvPr id="15" name="Rounded Rectangle 14"/>
          <p:cNvSpPr/>
          <p:nvPr userDrawn="1"/>
        </p:nvSpPr>
        <p:spPr>
          <a:xfrm>
            <a:off x="-1" y="998396"/>
            <a:ext cx="3603103" cy="999738"/>
          </a:xfrm>
          <a:prstGeom prst="roundRect">
            <a:avLst>
              <a:gd name="adj" fmla="val 954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8"/>
          <a:stretch/>
        </p:blipFill>
        <p:spPr>
          <a:xfrm>
            <a:off x="626534" y="1312334"/>
            <a:ext cx="595604" cy="685800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1405480" y="1193291"/>
            <a:ext cx="1805581" cy="65564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"/>
                <a:cs typeface="Arial"/>
              </a:rPr>
              <a:t>Contacts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1368868" y="1193291"/>
            <a:ext cx="0" cy="655641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454677" y="1994315"/>
            <a:ext cx="3025953" cy="5847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spc="100" dirty="0" err="1">
                <a:solidFill>
                  <a:srgbClr val="FFFFFF"/>
                </a:solidFill>
                <a:latin typeface="Arial"/>
                <a:cs typeface="Arial"/>
              </a:rPr>
              <a:t>www.rsginc.com</a:t>
            </a:r>
            <a:endParaRPr lang="en-US" sz="1800" b="1" spc="1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 defTabSz="914608">
              <a:tabLst>
                <a:tab pos="4665639" algn="l"/>
              </a:tabLst>
            </a:pPr>
            <a:endParaRPr lang="en-US" sz="1400" spc="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260851" y="1233489"/>
            <a:ext cx="5883627" cy="285219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260851" y="1461346"/>
            <a:ext cx="5884333" cy="22240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4260851" y="1768891"/>
            <a:ext cx="5884333" cy="46007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sp>
        <p:nvSpPr>
          <p:cNvPr id="29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262263" y="2690840"/>
            <a:ext cx="5883627" cy="285219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ANOTHER NAME</a:t>
            </a:r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4262262" y="2891926"/>
            <a:ext cx="5884333" cy="29527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4262263" y="3272977"/>
            <a:ext cx="5884333" cy="55491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177664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This is the RSG Palette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90221" y="1454150"/>
            <a:ext cx="10792179" cy="1143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965860" y="2968830"/>
            <a:ext cx="9626931" cy="1840676"/>
            <a:chOff x="724395" y="2968830"/>
            <a:chExt cx="7220198" cy="1318161"/>
          </a:xfrm>
        </p:grpSpPr>
        <p:sp>
          <p:nvSpPr>
            <p:cNvPr id="5" name="Rectangle 4"/>
            <p:cNvSpPr/>
            <p:nvPr/>
          </p:nvSpPr>
          <p:spPr>
            <a:xfrm>
              <a:off x="724395" y="2968830"/>
              <a:ext cx="1472540" cy="13181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315689" y="2968830"/>
              <a:ext cx="1472540" cy="131816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06983" y="2968830"/>
              <a:ext cx="593765" cy="10094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95752" y="2968830"/>
              <a:ext cx="593765" cy="1009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72646" y="2968830"/>
              <a:ext cx="593765" cy="10094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61415" y="2968830"/>
              <a:ext cx="593765" cy="10094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50184" y="2968830"/>
              <a:ext cx="593765" cy="10094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50828" y="2968830"/>
              <a:ext cx="593765" cy="100940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06984" y="4085111"/>
              <a:ext cx="1282534" cy="2018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96399" y="4085111"/>
              <a:ext cx="1282534" cy="2018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50184" y="4085111"/>
              <a:ext cx="1282534" cy="2018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839193" y="4785758"/>
            <a:ext cx="4085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main colors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491845" y="2701036"/>
            <a:ext cx="4085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tx2"/>
                </a:solidFill>
              </a:rPr>
              <a:t>Pop/accent colors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5668488" y="4833257"/>
            <a:ext cx="4908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tx2"/>
                </a:solidFill>
              </a:rPr>
              <a:t>Neutrals of grey and light warm yellow</a:t>
            </a:r>
          </a:p>
        </p:txBody>
      </p:sp>
    </p:spTree>
    <p:extLst>
      <p:ext uri="{BB962C8B-B14F-4D97-AF65-F5344CB8AC3E}">
        <p14:creationId xmlns:p14="http://schemas.microsoft.com/office/powerpoint/2010/main" val="31575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957" y="-80576"/>
            <a:ext cx="7171484" cy="388042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 rot="13381458">
            <a:off x="4280894" y="306679"/>
            <a:ext cx="2535940" cy="2010234"/>
          </a:xfrm>
          <a:prstGeom prst="rect">
            <a:avLst/>
          </a:prstGeom>
          <a:gradFill>
            <a:gsLst>
              <a:gs pos="58000">
                <a:schemeClr val="tx1">
                  <a:lumMod val="65000"/>
                  <a:lumOff val="35000"/>
                </a:schemeClr>
              </a:gs>
              <a:gs pos="98000">
                <a:schemeClr val="tx1">
                  <a:lumMod val="65000"/>
                  <a:lumOff val="35000"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  <a:p>
            <a:pPr algn="ctr"/>
            <a:endParaRPr lang="en-US" sz="1800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alphaModFix amt="55000"/>
          </a:blip>
          <a:srcRect t="2446" b="61718"/>
          <a:stretch/>
        </p:blipFill>
        <p:spPr>
          <a:xfrm>
            <a:off x="0" y="4017293"/>
            <a:ext cx="12191997" cy="2792918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-3" y="3178640"/>
            <a:ext cx="12192004" cy="2010234"/>
          </a:xfrm>
          <a:prstGeom prst="rect">
            <a:avLst/>
          </a:prstGeom>
          <a:gradFill>
            <a:gsLst>
              <a:gs pos="58000">
                <a:schemeClr val="tx1">
                  <a:lumMod val="65000"/>
                  <a:lumOff val="35000"/>
                </a:schemeClr>
              </a:gs>
              <a:gs pos="98000">
                <a:schemeClr val="tx1">
                  <a:lumMod val="65000"/>
                  <a:lumOff val="35000"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  <a:p>
            <a:pPr algn="ctr"/>
            <a:endParaRPr lang="en-US" sz="1800" dirty="0"/>
          </a:p>
        </p:txBody>
      </p:sp>
      <p:sp>
        <p:nvSpPr>
          <p:cNvPr id="10" name="Rectangle 10"/>
          <p:cNvSpPr/>
          <p:nvPr userDrawn="1"/>
        </p:nvSpPr>
        <p:spPr>
          <a:xfrm>
            <a:off x="1" y="3115786"/>
            <a:ext cx="11344505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486894" y="3235521"/>
            <a:ext cx="6983599" cy="916104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220" y="3424388"/>
            <a:ext cx="2090286" cy="59024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486893" y="2363470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 rot="10800000">
            <a:off x="-1" y="4231547"/>
            <a:ext cx="12191999" cy="1621447"/>
          </a:xfrm>
          <a:prstGeom prst="rect">
            <a:avLst/>
          </a:prstGeom>
          <a:gradFill>
            <a:gsLst>
              <a:gs pos="0">
                <a:schemeClr val="bg1"/>
              </a:gs>
              <a:gs pos="99000">
                <a:srgbClr val="B1B3B6">
                  <a:alpha val="0"/>
                  <a:lumMod val="0"/>
                  <a:lumOff val="100000"/>
                </a:srgb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  <a:p>
            <a:pPr algn="ctr"/>
            <a:endParaRPr lang="en-US" sz="1800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" y="5852996"/>
            <a:ext cx="12191999" cy="10050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3232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3" y="1"/>
            <a:ext cx="12192004" cy="375010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alphaModFix amt="31000"/>
          </a:blip>
          <a:srcRect t="2446" b="61718"/>
          <a:stretch/>
        </p:blipFill>
        <p:spPr>
          <a:xfrm>
            <a:off x="-4" y="1"/>
            <a:ext cx="12191997" cy="3750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55000"/>
          </a:blip>
          <a:srcRect t="2446" b="61718"/>
          <a:stretch/>
        </p:blipFill>
        <p:spPr>
          <a:xfrm>
            <a:off x="0" y="3913940"/>
            <a:ext cx="12192000" cy="2944059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0" y="1"/>
            <a:ext cx="12191997" cy="3750107"/>
          </a:xfrm>
          <a:prstGeom prst="rect">
            <a:avLst/>
          </a:prstGeom>
          <a:gradFill>
            <a:gsLst>
              <a:gs pos="30000">
                <a:schemeClr val="tx1">
                  <a:lumMod val="65000"/>
                  <a:lumOff val="35000"/>
                </a:schemeClr>
              </a:gs>
              <a:gs pos="98000">
                <a:schemeClr val="tx1">
                  <a:lumMod val="65000"/>
                  <a:lumOff val="35000"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  <a:p>
            <a:pPr algn="ctr"/>
            <a:endParaRPr lang="en-US" sz="1800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3">
            <a:alphaModFix amt="15000"/>
          </a:blip>
          <a:srcRect t="53859" r="12529" b="13370"/>
          <a:stretch/>
        </p:blipFill>
        <p:spPr>
          <a:xfrm>
            <a:off x="-1" y="3913941"/>
            <a:ext cx="12191999" cy="294405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 rot="10800000">
            <a:off x="-1" y="4094292"/>
            <a:ext cx="12192000" cy="2763708"/>
          </a:xfrm>
          <a:prstGeom prst="rect">
            <a:avLst/>
          </a:prstGeom>
          <a:gradFill>
            <a:gsLst>
              <a:gs pos="30000">
                <a:schemeClr val="bg1"/>
              </a:gs>
              <a:gs pos="99000">
                <a:srgbClr val="B1B3B6">
                  <a:alpha val="0"/>
                  <a:lumMod val="0"/>
                  <a:lumOff val="100000"/>
                </a:srgb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  <a:p>
            <a:pPr algn="ctr"/>
            <a:endParaRPr lang="en-US" sz="1800" dirty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3">
            <a:alphaModFix amt="35000"/>
          </a:blip>
          <a:srcRect t="10064" r="12529" b="48136"/>
          <a:stretch/>
        </p:blipFill>
        <p:spPr>
          <a:xfrm>
            <a:off x="-1" y="1"/>
            <a:ext cx="12192001" cy="3750107"/>
          </a:xfrm>
          <a:prstGeom prst="rect">
            <a:avLst/>
          </a:prstGeom>
        </p:spPr>
      </p:pic>
      <p:sp>
        <p:nvSpPr>
          <p:cNvPr id="14" name="Rectangle 10"/>
          <p:cNvSpPr/>
          <p:nvPr userDrawn="1"/>
        </p:nvSpPr>
        <p:spPr>
          <a:xfrm>
            <a:off x="-1" y="3318721"/>
            <a:ext cx="11462993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486432" y="2573518"/>
            <a:ext cx="0" cy="1771808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7" y="3643917"/>
            <a:ext cx="2709304" cy="57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7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002" y="274638"/>
            <a:ext cx="8829564" cy="9607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830298" y="1436689"/>
            <a:ext cx="8830141" cy="4370387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561171" y="178421"/>
            <a:ext cx="269127" cy="11151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856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grey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90221" y="1454150"/>
            <a:ext cx="10792179" cy="1143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400">
                <a:solidFill>
                  <a:schemeClr val="tx2"/>
                </a:solidFill>
              </a:defRPr>
            </a:lvl2pPr>
            <a:lvl3pPr marL="9144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90221" y="2724150"/>
            <a:ext cx="10792179" cy="3005138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344488" indent="-225425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88975" indent="-227013">
              <a:buFont typeface="Lucida Grande"/>
              <a:buChar char="-"/>
              <a:defRPr sz="1800">
                <a:solidFill>
                  <a:schemeClr val="tx2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8741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alphaModFix amt="0"/>
          </a:blip>
          <a:srcRect t="2446" b="61718"/>
          <a:stretch/>
        </p:blipFill>
        <p:spPr>
          <a:xfrm>
            <a:off x="14877" y="3470298"/>
            <a:ext cx="12177123" cy="33877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t="10064" r="12529" b="48136"/>
          <a:stretch/>
        </p:blipFill>
        <p:spPr>
          <a:xfrm>
            <a:off x="14877" y="3470298"/>
            <a:ext cx="12177124" cy="3387702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865" y="3874523"/>
            <a:ext cx="6854716" cy="370902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" y="2839555"/>
            <a:ext cx="12177124" cy="1802636"/>
          </a:xfrm>
          <a:prstGeom prst="rect">
            <a:avLst/>
          </a:prstGeom>
          <a:gradFill>
            <a:gsLst>
              <a:gs pos="58000">
                <a:schemeClr val="tx1">
                  <a:lumMod val="65000"/>
                  <a:lumOff val="35000"/>
                </a:schemeClr>
              </a:gs>
              <a:gs pos="98000">
                <a:schemeClr val="tx1">
                  <a:lumMod val="65000"/>
                  <a:lumOff val="35000"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  <a:p>
            <a:pPr algn="ctr"/>
            <a:r>
              <a:rPr lang="en-US" sz="1800" dirty="0"/>
              <a:t> </a:t>
            </a:r>
          </a:p>
        </p:txBody>
      </p:sp>
      <p:sp>
        <p:nvSpPr>
          <p:cNvPr id="9" name="Rectangle 8"/>
          <p:cNvSpPr/>
          <p:nvPr userDrawn="1"/>
        </p:nvSpPr>
        <p:spPr>
          <a:xfrm rot="13381458">
            <a:off x="4280894" y="4321534"/>
            <a:ext cx="2535940" cy="2010234"/>
          </a:xfrm>
          <a:prstGeom prst="rect">
            <a:avLst/>
          </a:prstGeom>
          <a:gradFill>
            <a:gsLst>
              <a:gs pos="58000">
                <a:schemeClr val="tx1">
                  <a:lumMod val="65000"/>
                  <a:lumOff val="35000"/>
                </a:schemeClr>
              </a:gs>
              <a:gs pos="98000">
                <a:schemeClr val="tx1">
                  <a:lumMod val="65000"/>
                  <a:lumOff val="35000"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5120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789517" y="1533526"/>
            <a:ext cx="10792883" cy="1928813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90221" y="3636670"/>
            <a:ext cx="10792179" cy="249696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344488" indent="-225425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88975" indent="-227013">
              <a:buFont typeface="Lucida Grande"/>
              <a:buChar char="-"/>
              <a:defRPr sz="1800">
                <a:solidFill>
                  <a:schemeClr val="tx2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8499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F68B1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Autofit/>
          </a:bodyPr>
          <a:lstStyle>
            <a:lvl1pPr marL="231775" indent="-231775">
              <a:defRPr sz="1800"/>
            </a:lvl1pPr>
            <a:lvl2pPr marL="688975" indent="-231775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Autofit/>
          </a:bodyPr>
          <a:lstStyle>
            <a:lvl1pPr marL="2317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2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0125" y="1535113"/>
            <a:ext cx="7192276" cy="639762"/>
          </a:xfrm>
        </p:spPr>
        <p:txBody>
          <a:bodyPr anchor="t" anchorCtr="0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0124" y="2174875"/>
            <a:ext cx="7192277" cy="3951288"/>
          </a:xfrm>
        </p:spPr>
        <p:txBody>
          <a:bodyPr>
            <a:noAutofit/>
          </a:bodyPr>
          <a:lstStyle>
            <a:lvl1pPr marL="346075" indent="-230188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789519" y="1535113"/>
            <a:ext cx="3437544" cy="4591050"/>
          </a:xfrm>
        </p:spPr>
        <p:txBody>
          <a:bodyPr>
            <a:noAutofit/>
          </a:bodyPr>
          <a:lstStyle>
            <a:lvl1pPr marL="344488" indent="-225425">
              <a:defRPr sz="1800"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0252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7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865" y="3874523"/>
            <a:ext cx="6854716" cy="370902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" y="2839555"/>
            <a:ext cx="12177124" cy="1802636"/>
          </a:xfrm>
          <a:prstGeom prst="rect">
            <a:avLst/>
          </a:prstGeom>
          <a:gradFill>
            <a:gsLst>
              <a:gs pos="58000">
                <a:schemeClr val="tx1">
                  <a:lumMod val="65000"/>
                  <a:lumOff val="35000"/>
                </a:schemeClr>
              </a:gs>
              <a:gs pos="98000">
                <a:schemeClr val="tx1">
                  <a:lumMod val="65000"/>
                  <a:lumOff val="35000"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  <a:p>
            <a:pPr algn="ctr"/>
            <a:r>
              <a:rPr lang="en-US" sz="1800" dirty="0"/>
              <a:t> </a:t>
            </a:r>
          </a:p>
        </p:txBody>
      </p:sp>
      <p:sp>
        <p:nvSpPr>
          <p:cNvPr id="12" name="Rectangle 11"/>
          <p:cNvSpPr/>
          <p:nvPr userDrawn="1"/>
        </p:nvSpPr>
        <p:spPr>
          <a:xfrm rot="13381458">
            <a:off x="4280894" y="4321534"/>
            <a:ext cx="2535940" cy="2010234"/>
          </a:xfrm>
          <a:prstGeom prst="rect">
            <a:avLst/>
          </a:prstGeom>
          <a:gradFill>
            <a:gsLst>
              <a:gs pos="58000">
                <a:schemeClr val="tx1">
                  <a:lumMod val="65000"/>
                  <a:lumOff val="35000"/>
                </a:schemeClr>
              </a:gs>
              <a:gs pos="98000">
                <a:schemeClr val="tx1">
                  <a:lumMod val="65000"/>
                  <a:lumOff val="35000"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09422" y="274638"/>
            <a:ext cx="8680881" cy="96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600201"/>
            <a:ext cx="8826168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721463" y="275704"/>
            <a:ext cx="0" cy="959662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0"/>
          <p:cNvSpPr/>
          <p:nvPr userDrawn="1"/>
        </p:nvSpPr>
        <p:spPr>
          <a:xfrm rot="16200000">
            <a:off x="10939422" y="5966847"/>
            <a:ext cx="483358" cy="1295644"/>
          </a:xfrm>
          <a:custGeom>
            <a:avLst/>
            <a:gdLst>
              <a:gd name="connsiteX0" fmla="*/ 0 w 8206305"/>
              <a:gd name="connsiteY0" fmla="*/ 30752 h 1221189"/>
              <a:gd name="connsiteX1" fmla="*/ 246790 w 8206305"/>
              <a:gd name="connsiteY1" fmla="*/ 30752 h 1221189"/>
              <a:gd name="connsiteX2" fmla="*/ 3966396 w 8206305"/>
              <a:gd name="connsiteY2" fmla="*/ 0 h 1221189"/>
              <a:gd name="connsiteX3" fmla="*/ 8007895 w 8206305"/>
              <a:gd name="connsiteY3" fmla="*/ 30752 h 1221189"/>
              <a:gd name="connsiteX4" fmla="*/ 8206305 w 8206305"/>
              <a:gd name="connsiteY4" fmla="*/ 229162 h 1221189"/>
              <a:gd name="connsiteX5" fmla="*/ 8206305 w 8206305"/>
              <a:gd name="connsiteY5" fmla="*/ 1022779 h 1221189"/>
              <a:gd name="connsiteX6" fmla="*/ 8007895 w 8206305"/>
              <a:gd name="connsiteY6" fmla="*/ 1221189 h 1221189"/>
              <a:gd name="connsiteX7" fmla="*/ 555678 w 8206305"/>
              <a:gd name="connsiteY7" fmla="*/ 1221189 h 1221189"/>
              <a:gd name="connsiteX8" fmla="*/ 246790 w 8206305"/>
              <a:gd name="connsiteY8" fmla="*/ 1221189 h 1221189"/>
              <a:gd name="connsiteX9" fmla="*/ 0 w 8206305"/>
              <a:gd name="connsiteY9" fmla="*/ 1221189 h 1221189"/>
              <a:gd name="connsiteX10" fmla="*/ 0 w 8206305"/>
              <a:gd name="connsiteY10" fmla="*/ 30752 h 1221189"/>
              <a:gd name="connsiteX0" fmla="*/ 0 w 8206305"/>
              <a:gd name="connsiteY0" fmla="*/ 0 h 1190437"/>
              <a:gd name="connsiteX1" fmla="*/ 246790 w 8206305"/>
              <a:gd name="connsiteY1" fmla="*/ 0 h 1190437"/>
              <a:gd name="connsiteX2" fmla="*/ 8007895 w 8206305"/>
              <a:gd name="connsiteY2" fmla="*/ 0 h 1190437"/>
              <a:gd name="connsiteX3" fmla="*/ 8206305 w 8206305"/>
              <a:gd name="connsiteY3" fmla="*/ 198410 h 1190437"/>
              <a:gd name="connsiteX4" fmla="*/ 8206305 w 8206305"/>
              <a:gd name="connsiteY4" fmla="*/ 992027 h 1190437"/>
              <a:gd name="connsiteX5" fmla="*/ 8007895 w 8206305"/>
              <a:gd name="connsiteY5" fmla="*/ 1190437 h 1190437"/>
              <a:gd name="connsiteX6" fmla="*/ 555678 w 8206305"/>
              <a:gd name="connsiteY6" fmla="*/ 1190437 h 1190437"/>
              <a:gd name="connsiteX7" fmla="*/ 246790 w 8206305"/>
              <a:gd name="connsiteY7" fmla="*/ 1190437 h 1190437"/>
              <a:gd name="connsiteX8" fmla="*/ 0 w 8206305"/>
              <a:gd name="connsiteY8" fmla="*/ 1190437 h 1190437"/>
              <a:gd name="connsiteX9" fmla="*/ 0 w 8206305"/>
              <a:gd name="connsiteY9" fmla="*/ 0 h 1190437"/>
              <a:gd name="connsiteX0" fmla="*/ 0 w 8206305"/>
              <a:gd name="connsiteY0" fmla="*/ 0 h 1190437"/>
              <a:gd name="connsiteX1" fmla="*/ 246790 w 8206305"/>
              <a:gd name="connsiteY1" fmla="*/ 0 h 1190437"/>
              <a:gd name="connsiteX2" fmla="*/ 8007895 w 8206305"/>
              <a:gd name="connsiteY2" fmla="*/ 0 h 1190437"/>
              <a:gd name="connsiteX3" fmla="*/ 8206305 w 8206305"/>
              <a:gd name="connsiteY3" fmla="*/ 198410 h 1190437"/>
              <a:gd name="connsiteX4" fmla="*/ 8206305 w 8206305"/>
              <a:gd name="connsiteY4" fmla="*/ 992027 h 1190437"/>
              <a:gd name="connsiteX5" fmla="*/ 8007895 w 8206305"/>
              <a:gd name="connsiteY5" fmla="*/ 1190437 h 1190437"/>
              <a:gd name="connsiteX6" fmla="*/ 526021 w 8206305"/>
              <a:gd name="connsiteY6" fmla="*/ 1159687 h 1190437"/>
              <a:gd name="connsiteX7" fmla="*/ 246790 w 8206305"/>
              <a:gd name="connsiteY7" fmla="*/ 1190437 h 1190437"/>
              <a:gd name="connsiteX8" fmla="*/ 0 w 8206305"/>
              <a:gd name="connsiteY8" fmla="*/ 1190437 h 1190437"/>
              <a:gd name="connsiteX9" fmla="*/ 0 w 8206305"/>
              <a:gd name="connsiteY9" fmla="*/ 0 h 1190437"/>
              <a:gd name="connsiteX0" fmla="*/ 0 w 8206305"/>
              <a:gd name="connsiteY0" fmla="*/ 0 h 1190437"/>
              <a:gd name="connsiteX1" fmla="*/ 246790 w 8206305"/>
              <a:gd name="connsiteY1" fmla="*/ 0 h 1190437"/>
              <a:gd name="connsiteX2" fmla="*/ 8007895 w 8206305"/>
              <a:gd name="connsiteY2" fmla="*/ 0 h 1190437"/>
              <a:gd name="connsiteX3" fmla="*/ 8206305 w 8206305"/>
              <a:gd name="connsiteY3" fmla="*/ 198410 h 1190437"/>
              <a:gd name="connsiteX4" fmla="*/ 8206305 w 8206305"/>
              <a:gd name="connsiteY4" fmla="*/ 992027 h 1190437"/>
              <a:gd name="connsiteX5" fmla="*/ 8007895 w 8206305"/>
              <a:gd name="connsiteY5" fmla="*/ 1190437 h 1190437"/>
              <a:gd name="connsiteX6" fmla="*/ 246790 w 8206305"/>
              <a:gd name="connsiteY6" fmla="*/ 1190437 h 1190437"/>
              <a:gd name="connsiteX7" fmla="*/ 0 w 8206305"/>
              <a:gd name="connsiteY7" fmla="*/ 1190437 h 1190437"/>
              <a:gd name="connsiteX8" fmla="*/ 0 w 8206305"/>
              <a:gd name="connsiteY8" fmla="*/ 0 h 1190437"/>
              <a:gd name="connsiteX0" fmla="*/ 0 w 8206305"/>
              <a:gd name="connsiteY0" fmla="*/ 0 h 1190437"/>
              <a:gd name="connsiteX1" fmla="*/ 246790 w 8206305"/>
              <a:gd name="connsiteY1" fmla="*/ 0 h 1190437"/>
              <a:gd name="connsiteX2" fmla="*/ 8007895 w 8206305"/>
              <a:gd name="connsiteY2" fmla="*/ 0 h 1190437"/>
              <a:gd name="connsiteX3" fmla="*/ 8206305 w 8206305"/>
              <a:gd name="connsiteY3" fmla="*/ 198410 h 1190437"/>
              <a:gd name="connsiteX4" fmla="*/ 8206305 w 8206305"/>
              <a:gd name="connsiteY4" fmla="*/ 992027 h 1190437"/>
              <a:gd name="connsiteX5" fmla="*/ 8007895 w 8206305"/>
              <a:gd name="connsiteY5" fmla="*/ 1190437 h 1190437"/>
              <a:gd name="connsiteX6" fmla="*/ 0 w 8206305"/>
              <a:gd name="connsiteY6" fmla="*/ 1190437 h 1190437"/>
              <a:gd name="connsiteX7" fmla="*/ 0 w 8206305"/>
              <a:gd name="connsiteY7" fmla="*/ 0 h 1190437"/>
              <a:gd name="connsiteX0" fmla="*/ 0 w 8206305"/>
              <a:gd name="connsiteY0" fmla="*/ 0 h 1190437"/>
              <a:gd name="connsiteX1" fmla="*/ 8007895 w 8206305"/>
              <a:gd name="connsiteY1" fmla="*/ 0 h 1190437"/>
              <a:gd name="connsiteX2" fmla="*/ 8206305 w 8206305"/>
              <a:gd name="connsiteY2" fmla="*/ 198410 h 1190437"/>
              <a:gd name="connsiteX3" fmla="*/ 8206305 w 8206305"/>
              <a:gd name="connsiteY3" fmla="*/ 992027 h 1190437"/>
              <a:gd name="connsiteX4" fmla="*/ 8007895 w 8206305"/>
              <a:gd name="connsiteY4" fmla="*/ 1190437 h 1190437"/>
              <a:gd name="connsiteX5" fmla="*/ 0 w 8206305"/>
              <a:gd name="connsiteY5" fmla="*/ 1190437 h 1190437"/>
              <a:gd name="connsiteX6" fmla="*/ 0 w 8206305"/>
              <a:gd name="connsiteY6" fmla="*/ 0 h 1190437"/>
              <a:gd name="connsiteX0" fmla="*/ 4863976 w 8206305"/>
              <a:gd name="connsiteY0" fmla="*/ 0 h 1190437"/>
              <a:gd name="connsiteX1" fmla="*/ 8007895 w 8206305"/>
              <a:gd name="connsiteY1" fmla="*/ 0 h 1190437"/>
              <a:gd name="connsiteX2" fmla="*/ 8206305 w 8206305"/>
              <a:gd name="connsiteY2" fmla="*/ 198410 h 1190437"/>
              <a:gd name="connsiteX3" fmla="*/ 8206305 w 8206305"/>
              <a:gd name="connsiteY3" fmla="*/ 992027 h 1190437"/>
              <a:gd name="connsiteX4" fmla="*/ 8007895 w 8206305"/>
              <a:gd name="connsiteY4" fmla="*/ 1190437 h 1190437"/>
              <a:gd name="connsiteX5" fmla="*/ 0 w 8206305"/>
              <a:gd name="connsiteY5" fmla="*/ 1190437 h 1190437"/>
              <a:gd name="connsiteX6" fmla="*/ 4863976 w 8206305"/>
              <a:gd name="connsiteY6" fmla="*/ 0 h 1190437"/>
              <a:gd name="connsiteX0" fmla="*/ 0 w 3342329"/>
              <a:gd name="connsiteY0" fmla="*/ 0 h 1190437"/>
              <a:gd name="connsiteX1" fmla="*/ 3143919 w 3342329"/>
              <a:gd name="connsiteY1" fmla="*/ 0 h 1190437"/>
              <a:gd name="connsiteX2" fmla="*/ 3342329 w 3342329"/>
              <a:gd name="connsiteY2" fmla="*/ 198410 h 1190437"/>
              <a:gd name="connsiteX3" fmla="*/ 3342329 w 3342329"/>
              <a:gd name="connsiteY3" fmla="*/ 992027 h 1190437"/>
              <a:gd name="connsiteX4" fmla="*/ 3143919 w 3342329"/>
              <a:gd name="connsiteY4" fmla="*/ 1190437 h 1190437"/>
              <a:gd name="connsiteX5" fmla="*/ 1393946 w 3342329"/>
              <a:gd name="connsiteY5" fmla="*/ 1190437 h 1190437"/>
              <a:gd name="connsiteX6" fmla="*/ 0 w 3342329"/>
              <a:gd name="connsiteY6" fmla="*/ 0 h 1190437"/>
              <a:gd name="connsiteX0" fmla="*/ 0 w 2007701"/>
              <a:gd name="connsiteY0" fmla="*/ 30750 h 1190437"/>
              <a:gd name="connsiteX1" fmla="*/ 1809291 w 2007701"/>
              <a:gd name="connsiteY1" fmla="*/ 0 h 1190437"/>
              <a:gd name="connsiteX2" fmla="*/ 2007701 w 2007701"/>
              <a:gd name="connsiteY2" fmla="*/ 198410 h 1190437"/>
              <a:gd name="connsiteX3" fmla="*/ 2007701 w 2007701"/>
              <a:gd name="connsiteY3" fmla="*/ 992027 h 1190437"/>
              <a:gd name="connsiteX4" fmla="*/ 1809291 w 2007701"/>
              <a:gd name="connsiteY4" fmla="*/ 1190437 h 1190437"/>
              <a:gd name="connsiteX5" fmla="*/ 59318 w 2007701"/>
              <a:gd name="connsiteY5" fmla="*/ 1190437 h 1190437"/>
              <a:gd name="connsiteX6" fmla="*/ 0 w 2007701"/>
              <a:gd name="connsiteY6" fmla="*/ 30750 h 1190437"/>
              <a:gd name="connsiteX0" fmla="*/ 638382 w 1948383"/>
              <a:gd name="connsiteY0" fmla="*/ -1 h 1201015"/>
              <a:gd name="connsiteX1" fmla="*/ 1749973 w 1948383"/>
              <a:gd name="connsiteY1" fmla="*/ 10578 h 1201015"/>
              <a:gd name="connsiteX2" fmla="*/ 1948383 w 1948383"/>
              <a:gd name="connsiteY2" fmla="*/ 208988 h 1201015"/>
              <a:gd name="connsiteX3" fmla="*/ 1948383 w 1948383"/>
              <a:gd name="connsiteY3" fmla="*/ 1002605 h 1201015"/>
              <a:gd name="connsiteX4" fmla="*/ 1749973 w 1948383"/>
              <a:gd name="connsiteY4" fmla="*/ 1201015 h 1201015"/>
              <a:gd name="connsiteX5" fmla="*/ 0 w 1948383"/>
              <a:gd name="connsiteY5" fmla="*/ 1201015 h 1201015"/>
              <a:gd name="connsiteX6" fmla="*/ 638382 w 1948383"/>
              <a:gd name="connsiteY6" fmla="*/ -1 h 1201015"/>
              <a:gd name="connsiteX0" fmla="*/ 20417 w 1330418"/>
              <a:gd name="connsiteY0" fmla="*/ -1 h 1201015"/>
              <a:gd name="connsiteX1" fmla="*/ 1132008 w 1330418"/>
              <a:gd name="connsiteY1" fmla="*/ 10578 h 1201015"/>
              <a:gd name="connsiteX2" fmla="*/ 1330418 w 1330418"/>
              <a:gd name="connsiteY2" fmla="*/ 208988 h 1201015"/>
              <a:gd name="connsiteX3" fmla="*/ 1330418 w 1330418"/>
              <a:gd name="connsiteY3" fmla="*/ 1002605 h 1201015"/>
              <a:gd name="connsiteX4" fmla="*/ 1132008 w 1330418"/>
              <a:gd name="connsiteY4" fmla="*/ 1201015 h 1201015"/>
              <a:gd name="connsiteX5" fmla="*/ 0 w 1330418"/>
              <a:gd name="connsiteY5" fmla="*/ 1201015 h 1201015"/>
              <a:gd name="connsiteX6" fmla="*/ 20417 w 1330418"/>
              <a:gd name="connsiteY6" fmla="*/ -1 h 1201015"/>
              <a:gd name="connsiteX0" fmla="*/ 484 w 1330418"/>
              <a:gd name="connsiteY0" fmla="*/ 10090 h 1190437"/>
              <a:gd name="connsiteX1" fmla="*/ 1132008 w 1330418"/>
              <a:gd name="connsiteY1" fmla="*/ 0 h 1190437"/>
              <a:gd name="connsiteX2" fmla="*/ 1330418 w 1330418"/>
              <a:gd name="connsiteY2" fmla="*/ 198410 h 1190437"/>
              <a:gd name="connsiteX3" fmla="*/ 1330418 w 1330418"/>
              <a:gd name="connsiteY3" fmla="*/ 992027 h 1190437"/>
              <a:gd name="connsiteX4" fmla="*/ 1132008 w 1330418"/>
              <a:gd name="connsiteY4" fmla="*/ 1190437 h 1190437"/>
              <a:gd name="connsiteX5" fmla="*/ 0 w 1330418"/>
              <a:gd name="connsiteY5" fmla="*/ 1190437 h 1190437"/>
              <a:gd name="connsiteX6" fmla="*/ 484 w 1330418"/>
              <a:gd name="connsiteY6" fmla="*/ 10090 h 1190437"/>
              <a:gd name="connsiteX0" fmla="*/ 0 w 1329934"/>
              <a:gd name="connsiteY0" fmla="*/ 10090 h 2689712"/>
              <a:gd name="connsiteX1" fmla="*/ 1131524 w 1329934"/>
              <a:gd name="connsiteY1" fmla="*/ 0 h 2689712"/>
              <a:gd name="connsiteX2" fmla="*/ 1329934 w 1329934"/>
              <a:gd name="connsiteY2" fmla="*/ 198410 h 2689712"/>
              <a:gd name="connsiteX3" fmla="*/ 1329934 w 1329934"/>
              <a:gd name="connsiteY3" fmla="*/ 992027 h 2689712"/>
              <a:gd name="connsiteX4" fmla="*/ 1131524 w 1329934"/>
              <a:gd name="connsiteY4" fmla="*/ 1190437 h 2689712"/>
              <a:gd name="connsiteX5" fmla="*/ 21426 w 1329934"/>
              <a:gd name="connsiteY5" fmla="*/ 2689712 h 2689712"/>
              <a:gd name="connsiteX6" fmla="*/ 0 w 1329934"/>
              <a:gd name="connsiteY6" fmla="*/ 10090 h 2689712"/>
              <a:gd name="connsiteX0" fmla="*/ 0 w 1329934"/>
              <a:gd name="connsiteY0" fmla="*/ 10090 h 2689712"/>
              <a:gd name="connsiteX1" fmla="*/ 1131524 w 1329934"/>
              <a:gd name="connsiteY1" fmla="*/ 0 h 2689712"/>
              <a:gd name="connsiteX2" fmla="*/ 1329934 w 1329934"/>
              <a:gd name="connsiteY2" fmla="*/ 198410 h 2689712"/>
              <a:gd name="connsiteX3" fmla="*/ 1329934 w 1329934"/>
              <a:gd name="connsiteY3" fmla="*/ 992027 h 2689712"/>
              <a:gd name="connsiteX4" fmla="*/ 1131522 w 1329934"/>
              <a:gd name="connsiteY4" fmla="*/ 2665281 h 2689712"/>
              <a:gd name="connsiteX5" fmla="*/ 21426 w 1329934"/>
              <a:gd name="connsiteY5" fmla="*/ 2689712 h 2689712"/>
              <a:gd name="connsiteX6" fmla="*/ 0 w 1329934"/>
              <a:gd name="connsiteY6" fmla="*/ 10090 h 2689712"/>
              <a:gd name="connsiteX0" fmla="*/ 0 w 1329934"/>
              <a:gd name="connsiteY0" fmla="*/ 10090 h 2689712"/>
              <a:gd name="connsiteX1" fmla="*/ 1131524 w 1329934"/>
              <a:gd name="connsiteY1" fmla="*/ 0 h 2689712"/>
              <a:gd name="connsiteX2" fmla="*/ 1329934 w 1329934"/>
              <a:gd name="connsiteY2" fmla="*/ 198410 h 2689712"/>
              <a:gd name="connsiteX3" fmla="*/ 1318462 w 1329934"/>
              <a:gd name="connsiteY3" fmla="*/ 2478766 h 2689712"/>
              <a:gd name="connsiteX4" fmla="*/ 1131522 w 1329934"/>
              <a:gd name="connsiteY4" fmla="*/ 2665281 h 2689712"/>
              <a:gd name="connsiteX5" fmla="*/ 21426 w 1329934"/>
              <a:gd name="connsiteY5" fmla="*/ 2689712 h 2689712"/>
              <a:gd name="connsiteX6" fmla="*/ 0 w 1329934"/>
              <a:gd name="connsiteY6" fmla="*/ 10090 h 2689712"/>
              <a:gd name="connsiteX0" fmla="*/ 0 w 1329934"/>
              <a:gd name="connsiteY0" fmla="*/ 10090 h 2689712"/>
              <a:gd name="connsiteX1" fmla="*/ 1131524 w 1329934"/>
              <a:gd name="connsiteY1" fmla="*/ 0 h 2689712"/>
              <a:gd name="connsiteX2" fmla="*/ 1329934 w 1329934"/>
              <a:gd name="connsiteY2" fmla="*/ 198410 h 2689712"/>
              <a:gd name="connsiteX3" fmla="*/ 1180800 w 1329934"/>
              <a:gd name="connsiteY3" fmla="*/ 2478769 h 2689712"/>
              <a:gd name="connsiteX4" fmla="*/ 1131522 w 1329934"/>
              <a:gd name="connsiteY4" fmla="*/ 2665281 h 2689712"/>
              <a:gd name="connsiteX5" fmla="*/ 21426 w 1329934"/>
              <a:gd name="connsiteY5" fmla="*/ 2689712 h 2689712"/>
              <a:gd name="connsiteX6" fmla="*/ 0 w 1329934"/>
              <a:gd name="connsiteY6" fmla="*/ 10090 h 2689712"/>
              <a:gd name="connsiteX0" fmla="*/ 0 w 1329934"/>
              <a:gd name="connsiteY0" fmla="*/ 10090 h 2689712"/>
              <a:gd name="connsiteX1" fmla="*/ 1131524 w 1329934"/>
              <a:gd name="connsiteY1" fmla="*/ 0 h 2689712"/>
              <a:gd name="connsiteX2" fmla="*/ 1329934 w 1329934"/>
              <a:gd name="connsiteY2" fmla="*/ 198410 h 2689712"/>
              <a:gd name="connsiteX3" fmla="*/ 1318459 w 1329934"/>
              <a:gd name="connsiteY3" fmla="*/ 2478771 h 2689712"/>
              <a:gd name="connsiteX4" fmla="*/ 1131522 w 1329934"/>
              <a:gd name="connsiteY4" fmla="*/ 2665281 h 2689712"/>
              <a:gd name="connsiteX5" fmla="*/ 21426 w 1329934"/>
              <a:gd name="connsiteY5" fmla="*/ 2689712 h 2689712"/>
              <a:gd name="connsiteX6" fmla="*/ 0 w 1329934"/>
              <a:gd name="connsiteY6" fmla="*/ 10090 h 2689712"/>
              <a:gd name="connsiteX0" fmla="*/ 208005 w 1308508"/>
              <a:gd name="connsiteY0" fmla="*/ 33886 h 2689712"/>
              <a:gd name="connsiteX1" fmla="*/ 1110098 w 1308508"/>
              <a:gd name="connsiteY1" fmla="*/ 0 h 2689712"/>
              <a:gd name="connsiteX2" fmla="*/ 1308508 w 1308508"/>
              <a:gd name="connsiteY2" fmla="*/ 198410 h 2689712"/>
              <a:gd name="connsiteX3" fmla="*/ 1297033 w 1308508"/>
              <a:gd name="connsiteY3" fmla="*/ 2478771 h 2689712"/>
              <a:gd name="connsiteX4" fmla="*/ 1110096 w 1308508"/>
              <a:gd name="connsiteY4" fmla="*/ 2665281 h 2689712"/>
              <a:gd name="connsiteX5" fmla="*/ 0 w 1308508"/>
              <a:gd name="connsiteY5" fmla="*/ 2689712 h 2689712"/>
              <a:gd name="connsiteX6" fmla="*/ 208005 w 1308508"/>
              <a:gd name="connsiteY6" fmla="*/ 33886 h 2689712"/>
              <a:gd name="connsiteX0" fmla="*/ 24454 w 1308508"/>
              <a:gd name="connsiteY0" fmla="*/ -1 h 2691502"/>
              <a:gd name="connsiteX1" fmla="*/ 1110098 w 1308508"/>
              <a:gd name="connsiteY1" fmla="*/ 1790 h 2691502"/>
              <a:gd name="connsiteX2" fmla="*/ 1308508 w 1308508"/>
              <a:gd name="connsiteY2" fmla="*/ 200200 h 2691502"/>
              <a:gd name="connsiteX3" fmla="*/ 1297033 w 1308508"/>
              <a:gd name="connsiteY3" fmla="*/ 2480561 h 2691502"/>
              <a:gd name="connsiteX4" fmla="*/ 1110096 w 1308508"/>
              <a:gd name="connsiteY4" fmla="*/ 2667071 h 2691502"/>
              <a:gd name="connsiteX5" fmla="*/ 0 w 1308508"/>
              <a:gd name="connsiteY5" fmla="*/ 2691502 h 2691502"/>
              <a:gd name="connsiteX6" fmla="*/ 24454 w 1308508"/>
              <a:gd name="connsiteY6" fmla="*/ -1 h 2691502"/>
              <a:gd name="connsiteX0" fmla="*/ 1 w 1284055"/>
              <a:gd name="connsiteY0" fmla="*/ -1 h 2667070"/>
              <a:gd name="connsiteX1" fmla="*/ 1085645 w 1284055"/>
              <a:gd name="connsiteY1" fmla="*/ 1790 h 2667070"/>
              <a:gd name="connsiteX2" fmla="*/ 1284055 w 1284055"/>
              <a:gd name="connsiteY2" fmla="*/ 200200 h 2667070"/>
              <a:gd name="connsiteX3" fmla="*/ 1272580 w 1284055"/>
              <a:gd name="connsiteY3" fmla="*/ 2480561 h 2667070"/>
              <a:gd name="connsiteX4" fmla="*/ 1085643 w 1284055"/>
              <a:gd name="connsiteY4" fmla="*/ 2667071 h 2667070"/>
              <a:gd name="connsiteX5" fmla="*/ 262338 w 1284055"/>
              <a:gd name="connsiteY5" fmla="*/ 2655822 h 2667070"/>
              <a:gd name="connsiteX6" fmla="*/ 1 w 1284055"/>
              <a:gd name="connsiteY6" fmla="*/ -1 h 2667070"/>
              <a:gd name="connsiteX0" fmla="*/ 1512 w 1285566"/>
              <a:gd name="connsiteY0" fmla="*/ -1 h 2679609"/>
              <a:gd name="connsiteX1" fmla="*/ 1087156 w 1285566"/>
              <a:gd name="connsiteY1" fmla="*/ 1790 h 2679609"/>
              <a:gd name="connsiteX2" fmla="*/ 1285566 w 1285566"/>
              <a:gd name="connsiteY2" fmla="*/ 200200 h 2679609"/>
              <a:gd name="connsiteX3" fmla="*/ 1274091 w 1285566"/>
              <a:gd name="connsiteY3" fmla="*/ 2480561 h 2679609"/>
              <a:gd name="connsiteX4" fmla="*/ 1087154 w 1285566"/>
              <a:gd name="connsiteY4" fmla="*/ 2667071 h 2679609"/>
              <a:gd name="connsiteX5" fmla="*/ 0 w 1285566"/>
              <a:gd name="connsiteY5" fmla="*/ 2679609 h 2679609"/>
              <a:gd name="connsiteX6" fmla="*/ 1512 w 1285566"/>
              <a:gd name="connsiteY6" fmla="*/ -1 h 267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5566" h="2679609">
                <a:moveTo>
                  <a:pt x="1512" y="-1"/>
                </a:moveTo>
                <a:lnTo>
                  <a:pt x="1087156" y="1790"/>
                </a:lnTo>
                <a:cubicBezTo>
                  <a:pt x="1196735" y="1790"/>
                  <a:pt x="1285566" y="90621"/>
                  <a:pt x="1285566" y="200200"/>
                </a:cubicBezTo>
                <a:lnTo>
                  <a:pt x="1274091" y="2480561"/>
                </a:lnTo>
                <a:cubicBezTo>
                  <a:pt x="1274091" y="2590140"/>
                  <a:pt x="1196733" y="2667071"/>
                  <a:pt x="1087154" y="2667071"/>
                </a:cubicBezTo>
                <a:lnTo>
                  <a:pt x="0" y="2679609"/>
                </a:lnTo>
                <a:cubicBezTo>
                  <a:pt x="161" y="2286160"/>
                  <a:pt x="1351" y="393448"/>
                  <a:pt x="1512" y="-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969" y="6465027"/>
            <a:ext cx="399044" cy="29928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248463" y="6499251"/>
            <a:ext cx="508000" cy="2308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r"/>
            <a:fld id="{6AFB2962-CD7A-BA4A-83EB-E335D01B9653}" type="slidenum">
              <a:rPr lang="en-US" sz="9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r"/>
              <a:t>‹#›</a:t>
            </a:fld>
            <a:endParaRPr lang="en-US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181101" y="6465026"/>
            <a:ext cx="0" cy="306640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5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5" r:id="rId3"/>
    <p:sldLayoutId id="2147483674" r:id="rId4"/>
    <p:sldLayoutId id="2147483660" r:id="rId5"/>
    <p:sldLayoutId id="2147483661" r:id="rId6"/>
    <p:sldLayoutId id="2147483672" r:id="rId7"/>
    <p:sldLayoutId id="2147483653" r:id="rId8"/>
    <p:sldLayoutId id="2147483673" r:id="rId9"/>
    <p:sldLayoutId id="2147483671" r:id="rId10"/>
    <p:sldLayoutId id="2147483667" r:id="rId11"/>
    <p:sldLayoutId id="2147483668" r:id="rId12"/>
    <p:sldLayoutId id="2147483669" r:id="rId13"/>
    <p:sldLayoutId id="2147483670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98463" indent="-2794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FEE803C-0515-4AEF-9DB8-40E6FE6E4EF3}"/>
              </a:ext>
            </a:extLst>
          </p:cNvPr>
          <p:cNvSpPr/>
          <p:nvPr/>
        </p:nvSpPr>
        <p:spPr>
          <a:xfrm>
            <a:off x="0" y="5479120"/>
            <a:ext cx="12192000" cy="13788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80208" y="3269572"/>
            <a:ext cx="6006780" cy="812235"/>
          </a:xfrm>
        </p:spPr>
        <p:txBody>
          <a:bodyPr vert="horz" lIns="0" tIns="0" rIns="0" bIns="0" rtlCol="0" anchor="b" anchorCtr="0">
            <a:noAutofit/>
          </a:bodyPr>
          <a:lstStyle/>
          <a:p>
            <a:pPr marL="119063"/>
            <a:r>
              <a:rPr lang="en-US" sz="2700" b="0" dirty="0"/>
              <a:t>Parallelization of the ActivitySim Activity-Based Modeling Framework</a:t>
            </a:r>
            <a:endParaRPr 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248" y="5632884"/>
            <a:ext cx="1365003" cy="4871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2051" y="5632884"/>
            <a:ext cx="868707" cy="374630"/>
          </a:xfrm>
          <a:prstGeom prst="rect">
            <a:avLst/>
          </a:prstGeom>
        </p:spPr>
      </p:pic>
      <p:pic>
        <p:nvPicPr>
          <p:cNvPr id="8" name="Picture 7" descr="Image result for sanda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12" b="40041"/>
          <a:stretch/>
        </p:blipFill>
        <p:spPr bwMode="auto">
          <a:xfrm>
            <a:off x="2577677" y="5667972"/>
            <a:ext cx="1557591" cy="30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8786" y="5722243"/>
            <a:ext cx="527115" cy="96240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828509" y="5830821"/>
            <a:ext cx="802734" cy="802734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637" y="5590655"/>
            <a:ext cx="1510228" cy="37463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303525" y="2654473"/>
            <a:ext cx="5838819" cy="446947"/>
          </a:xfrm>
        </p:spPr>
        <p:txBody>
          <a:bodyPr vert="horz" lIns="0" tIns="45720" rIns="0" bIns="45720" rtlCol="0"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bg2"/>
                </a:solidFill>
              </a:rPr>
              <a:t>TRB Planning Applications Conference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4303524" y="4499777"/>
            <a:ext cx="4938712" cy="275543"/>
          </a:xfrm>
        </p:spPr>
        <p:txBody>
          <a:bodyPr vert="horz" lIns="0" tIns="45720" rIns="0" bIns="45720" rtlCol="0">
            <a:noAutofit/>
          </a:bodyPr>
          <a:lstStyle/>
          <a:p>
            <a:pPr marL="0" indent="0">
              <a:buNone/>
            </a:pPr>
            <a:r>
              <a:rPr lang="en-US" sz="1000" dirty="0"/>
              <a:t>PORTLAND, OREGON – JUNE 4, 2019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F63A616-2643-4BD4-BBE0-6EC5B8AF34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3484" y="6159411"/>
            <a:ext cx="1504762" cy="542857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651D9A25-AF65-4DBA-98A8-3F444BA79A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51808" y="6019527"/>
            <a:ext cx="1019175" cy="695325"/>
          </a:xfrm>
          <a:prstGeom prst="rect">
            <a:avLst/>
          </a:prstGeom>
        </p:spPr>
      </p:pic>
      <p:pic>
        <p:nvPicPr>
          <p:cNvPr id="19" name="Picture 18" descr="A picture containing clipart&#10;&#10;Description automatically generated">
            <a:extLst>
              <a:ext uri="{FF2B5EF4-FFF2-40B4-BE49-F238E27FC236}">
                <a16:creationId xmlns:a16="http://schemas.microsoft.com/office/drawing/2014/main" id="{1BA14CBE-BB3C-4DBD-AF5E-D84C6883E5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15292" y="6232189"/>
            <a:ext cx="1605412" cy="28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0D74871-9FB2-47E8-898B-B1F744F4A4B4}"/>
              </a:ext>
            </a:extLst>
          </p:cNvPr>
          <p:cNvSpPr/>
          <p:nvPr/>
        </p:nvSpPr>
        <p:spPr>
          <a:xfrm>
            <a:off x="3133198" y="3124570"/>
            <a:ext cx="3423796" cy="911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913B77-E07A-4693-91E4-A184D3EDFD9C}"/>
              </a:ext>
            </a:extLst>
          </p:cNvPr>
          <p:cNvSpPr/>
          <p:nvPr/>
        </p:nvSpPr>
        <p:spPr>
          <a:xfrm>
            <a:off x="3133196" y="2080383"/>
            <a:ext cx="3423796" cy="9673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3133198" y="282805"/>
            <a:ext cx="6620402" cy="848412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VECTORIZATION IN ACTION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789147" y="1087065"/>
            <a:ext cx="662260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F5692AD5-BB2D-442A-BCAF-C8EED48D6CD7}"/>
              </a:ext>
            </a:extLst>
          </p:cNvPr>
          <p:cNvGrpSpPr/>
          <p:nvPr/>
        </p:nvGrpSpPr>
        <p:grpSpPr>
          <a:xfrm>
            <a:off x="3783226" y="3139518"/>
            <a:ext cx="2176630" cy="877974"/>
            <a:chOff x="1524000" y="1891326"/>
            <a:chExt cx="2867025" cy="115645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DA2837D-A720-49B0-A192-10AA87748293}"/>
                </a:ext>
              </a:extLst>
            </p:cNvPr>
            <p:cNvSpPr/>
            <p:nvPr/>
          </p:nvSpPr>
          <p:spPr>
            <a:xfrm>
              <a:off x="1524000" y="1891326"/>
              <a:ext cx="2867025" cy="11564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Image result for numpy">
              <a:extLst>
                <a:ext uri="{FF2B5EF4-FFF2-40B4-BE49-F238E27FC236}">
                  <a16:creationId xmlns:a16="http://schemas.microsoft.com/office/drawing/2014/main" id="{1C3937F3-7303-4A73-A0CF-E4CE3D0E1C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93" y="1935477"/>
              <a:ext cx="2695573" cy="1066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Image result for pandas python">
            <a:extLst>
              <a:ext uri="{FF2B5EF4-FFF2-40B4-BE49-F238E27FC236}">
                <a16:creationId xmlns:a16="http://schemas.microsoft.com/office/drawing/2014/main" id="{F20994EE-A3FA-4C31-B614-EAD59E38C9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29"/>
          <a:stretch/>
        </p:blipFill>
        <p:spPr bwMode="auto">
          <a:xfrm>
            <a:off x="3969620" y="2128727"/>
            <a:ext cx="1818976" cy="88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ython programming language">
            <a:extLst>
              <a:ext uri="{FF2B5EF4-FFF2-40B4-BE49-F238E27FC236}">
                <a16:creationId xmlns:a16="http://schemas.microsoft.com/office/drawing/2014/main" id="{1796B2E2-6A04-40F8-8ACE-83F7D998CA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19"/>
          <a:stretch/>
        </p:blipFill>
        <p:spPr bwMode="auto">
          <a:xfrm>
            <a:off x="3133198" y="4116563"/>
            <a:ext cx="3423795" cy="91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92EBFBD-9E4C-4A85-99DD-2FAB75C2B5E7}"/>
              </a:ext>
            </a:extLst>
          </p:cNvPr>
          <p:cNvSpPr/>
          <p:nvPr/>
        </p:nvSpPr>
        <p:spPr>
          <a:xfrm>
            <a:off x="3133198" y="1210223"/>
            <a:ext cx="342379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activitysim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2C9CDDF-FA6D-42EC-AA03-61052DFDB1DC}"/>
              </a:ext>
            </a:extLst>
          </p:cNvPr>
          <p:cNvGrpSpPr/>
          <p:nvPr/>
        </p:nvGrpSpPr>
        <p:grpSpPr>
          <a:xfrm>
            <a:off x="3133199" y="5091907"/>
            <a:ext cx="3423795" cy="1657328"/>
            <a:chOff x="4344764" y="5061503"/>
            <a:chExt cx="3423795" cy="165732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1A3F2CE-695F-40D1-8593-E43D1CD8E8AB}"/>
                </a:ext>
              </a:extLst>
            </p:cNvPr>
            <p:cNvSpPr/>
            <p:nvPr/>
          </p:nvSpPr>
          <p:spPr>
            <a:xfrm>
              <a:off x="4344764" y="5061503"/>
              <a:ext cx="3423795" cy="1657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B065704-0953-42C0-A0CC-FCA4796E4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57926" y="5096476"/>
              <a:ext cx="1308542" cy="1622355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408A17C-AF96-45D7-B472-85804DCA961A}"/>
                </a:ext>
              </a:extLst>
            </p:cNvPr>
            <p:cNvSpPr/>
            <p:nvPr/>
          </p:nvSpPr>
          <p:spPr>
            <a:xfrm>
              <a:off x="4682791" y="5140508"/>
              <a:ext cx="1406154" cy="144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/>
                <a:t>Intel</a:t>
              </a:r>
              <a:br>
                <a:rPr lang="en-US" sz="4400" b="1" dirty="0"/>
              </a:br>
              <a:r>
                <a:rPr lang="en-US" sz="4400" b="1" dirty="0"/>
                <a:t>MKL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3AF0BD4-14B3-4C5E-A922-6C2E853E60A4}"/>
              </a:ext>
            </a:extLst>
          </p:cNvPr>
          <p:cNvSpPr/>
          <p:nvPr/>
        </p:nvSpPr>
        <p:spPr>
          <a:xfrm>
            <a:off x="6878673" y="5386215"/>
            <a:ext cx="37416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C/C++ arrays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EB48558-264D-4E37-B52A-A5C8BEAA7943}"/>
              </a:ext>
            </a:extLst>
          </p:cNvPr>
          <p:cNvSpPr/>
          <p:nvPr/>
        </p:nvSpPr>
        <p:spPr>
          <a:xfrm>
            <a:off x="6878674" y="1262062"/>
            <a:ext cx="341471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High-level</a:t>
            </a:r>
            <a:br>
              <a:rPr lang="en-US" sz="4400" b="1" dirty="0">
                <a:solidFill>
                  <a:schemeClr val="bg1"/>
                </a:solidFill>
              </a:rPr>
            </a:br>
            <a:r>
              <a:rPr lang="en-US" sz="4400" b="1" dirty="0">
                <a:solidFill>
                  <a:schemeClr val="bg1"/>
                </a:solidFill>
              </a:rPr>
              <a:t>instructions</a:t>
            </a:r>
          </a:p>
        </p:txBody>
      </p:sp>
      <p:sp>
        <p:nvSpPr>
          <p:cNvPr id="4" name="Arrow: Curved Left 3">
            <a:extLst>
              <a:ext uri="{FF2B5EF4-FFF2-40B4-BE49-F238E27FC236}">
                <a16:creationId xmlns:a16="http://schemas.microsoft.com/office/drawing/2014/main" id="{B7D62AAE-4B7B-4998-8CA7-0ED9658FD077}"/>
              </a:ext>
            </a:extLst>
          </p:cNvPr>
          <p:cNvSpPr/>
          <p:nvPr/>
        </p:nvSpPr>
        <p:spPr>
          <a:xfrm>
            <a:off x="8880017" y="2959028"/>
            <a:ext cx="1328100" cy="2662064"/>
          </a:xfrm>
          <a:prstGeom prst="curvedLeftArrow">
            <a:avLst>
              <a:gd name="adj1" fmla="val 25000"/>
              <a:gd name="adj2" fmla="val 117543"/>
              <a:gd name="adj3" fmla="val 7217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Arrow: Curved Left 24">
            <a:extLst>
              <a:ext uri="{FF2B5EF4-FFF2-40B4-BE49-F238E27FC236}">
                <a16:creationId xmlns:a16="http://schemas.microsoft.com/office/drawing/2014/main" id="{B7FDAF7F-0638-4223-AADA-7A3F8B774DAB}"/>
              </a:ext>
            </a:extLst>
          </p:cNvPr>
          <p:cNvSpPr/>
          <p:nvPr/>
        </p:nvSpPr>
        <p:spPr>
          <a:xfrm rot="10800000">
            <a:off x="7191588" y="2535534"/>
            <a:ext cx="1328100" cy="2662064"/>
          </a:xfrm>
          <a:prstGeom prst="curvedLeftArrow">
            <a:avLst>
              <a:gd name="adj1" fmla="val 25000"/>
              <a:gd name="adj2" fmla="val 117543"/>
              <a:gd name="adj3" fmla="val 7217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86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2933703" y="1272959"/>
            <a:ext cx="7286622" cy="53022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Process chunks of rows of household, person, tour, or trip pandas data tables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Like R, operate on the entire table at once within a single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goal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Express all calculations with pandas, numpy vectorized functions and avoid for loops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Write as little raw Python as possible</a:t>
            </a: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3133198" y="282805"/>
            <a:ext cx="6620402" cy="848412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VECTORIZATION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789147" y="1087065"/>
            <a:ext cx="662260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65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2789147" y="1396348"/>
            <a:ext cx="6622606" cy="4370387"/>
          </a:xfrm>
          <a:prstGeom prst="rect">
            <a:avLst/>
          </a:prstGeom>
        </p:spPr>
        <p:txBody>
          <a:bodyPr/>
          <a:lstStyle>
            <a:lvl1pPr marL="398463" indent="-2794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SzPct val="95000"/>
              <a:buNone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ACTIVITYSIM</a:t>
            </a:r>
          </a:p>
          <a:p>
            <a:pPr marL="0" indent="0">
              <a:lnSpc>
                <a:spcPct val="200000"/>
              </a:lnSpc>
              <a:buSzPct val="95000"/>
              <a:buNone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VECTORIZATION</a:t>
            </a:r>
          </a:p>
          <a:p>
            <a:pPr marL="0" indent="0">
              <a:lnSpc>
                <a:spcPct val="200000"/>
              </a:lnSpc>
              <a:buSzPct val="95000"/>
              <a:buNone/>
            </a:pPr>
            <a:r>
              <a:rPr lang="en-US" sz="2800" b="1" dirty="0">
                <a:solidFill>
                  <a:schemeClr val="bg2"/>
                </a:solidFill>
              </a:rPr>
              <a:t>PARALLELIZATION</a:t>
            </a:r>
          </a:p>
          <a:p>
            <a:pPr marL="0" indent="0">
              <a:lnSpc>
                <a:spcPct val="200000"/>
              </a:lnSpc>
              <a:buSzPct val="95000"/>
              <a:buNone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RESULTS</a:t>
            </a:r>
          </a:p>
          <a:p>
            <a:pPr marL="0" indent="0">
              <a:lnSpc>
                <a:spcPct val="200000"/>
              </a:lnSpc>
              <a:buSzPct val="95000"/>
              <a:buNone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FUTURE WORK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789147" y="4130583"/>
            <a:ext cx="662260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7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2959100" y="1485900"/>
            <a:ext cx="7556500" cy="53721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Single-process, the current full-scale example runs in 24 hours and 30 minutes*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With 24 threads, the reference model </a:t>
            </a:r>
            <a:br>
              <a:rPr lang="en-US" dirty="0"/>
            </a:br>
            <a:r>
              <a:rPr lang="en-US" dirty="0"/>
              <a:t>runs in 5 hours*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goal of parallelization is not just speed, but also software that is: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Difficult to break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May use Python package advances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Easy to use and extend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3133198" y="282805"/>
            <a:ext cx="6620402" cy="848412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PARALLELIZATION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789147" y="1087065"/>
            <a:ext cx="662260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176B1E6-E4B5-4BC5-96C7-74D62FD8CF47}"/>
              </a:ext>
            </a:extLst>
          </p:cNvPr>
          <p:cNvSpPr/>
          <p:nvPr/>
        </p:nvSpPr>
        <p:spPr>
          <a:xfrm>
            <a:off x="7943850" y="107841"/>
            <a:ext cx="2571750" cy="8207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400" baseline="-25000" dirty="0"/>
              <a:t>*</a:t>
            </a:r>
            <a:r>
              <a:rPr lang="en-US" dirty="0"/>
              <a:t>Intel Xeon E5 2.6GHz 28 core 224GB RAM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DD9A58-0389-4B7B-84F3-5E880C9C8A0A}"/>
              </a:ext>
            </a:extLst>
          </p:cNvPr>
          <p:cNvSpPr/>
          <p:nvPr/>
        </p:nvSpPr>
        <p:spPr>
          <a:xfrm>
            <a:off x="7680961" y="80168"/>
            <a:ext cx="2908663" cy="179719"/>
          </a:xfrm>
          <a:prstGeom prst="rect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2959100" y="1485900"/>
            <a:ext cx="7227888" cy="4867766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Low-level or high-level? High-level most straightforward since the problem is embarrassing simple to parallelize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Process households in parallel since they are largely independent of one another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Create shared data structures and accumulate results across households when necessary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3133198" y="282805"/>
            <a:ext cx="6620402" cy="848412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PARALLELIZATION QUESTIONS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789147" y="1087065"/>
            <a:ext cx="662260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98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2959100" y="1485900"/>
            <a:ext cx="7227888" cy="5372099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By threading within a single process or by using multiple processes?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Threading in Python is not easy due to the Global Interpreter Lock (GIL), which helps make Python fast and easy-to-use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multiprocessing library is the popular alternative, which means parallel Python sub-processes with independent memory spaces</a:t>
            </a: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3133198" y="282805"/>
            <a:ext cx="6620402" cy="848412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PARALLELIZATION QUESTIONS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789147" y="1087065"/>
            <a:ext cx="662260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62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/>
          <p:cNvSpPr txBox="1">
            <a:spLocks/>
          </p:cNvSpPr>
          <p:nvPr/>
        </p:nvSpPr>
        <p:spPr>
          <a:xfrm>
            <a:off x="3133198" y="282805"/>
            <a:ext cx="6620402" cy="848412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PARALLELIZATION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789147" y="1087065"/>
            <a:ext cx="662260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E11E488A-ABE6-4152-A81D-DFE52CCED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652" y="1414666"/>
            <a:ext cx="2286698" cy="50683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D368A9-1E72-4DD8-B540-0FE99EE40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999" y="1414666"/>
            <a:ext cx="2914650" cy="2200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8485B4-472C-4F4C-A427-653949EC00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853" b="31998"/>
          <a:stretch/>
        </p:blipFill>
        <p:spPr>
          <a:xfrm>
            <a:off x="7433999" y="3621480"/>
            <a:ext cx="2400300" cy="3379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5F478BD-F73F-4E13-B593-39BAE2A39131}"/>
              </a:ext>
            </a:extLst>
          </p:cNvPr>
          <p:cNvSpPr/>
          <p:nvPr/>
        </p:nvSpPr>
        <p:spPr>
          <a:xfrm>
            <a:off x="4366949" y="1743075"/>
            <a:ext cx="2076450" cy="416184"/>
          </a:xfrm>
          <a:prstGeom prst="rect">
            <a:avLst/>
          </a:prstGeom>
          <a:solidFill>
            <a:schemeClr val="bg2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5D09B3-E9FA-4954-A31D-4607595390C9}"/>
              </a:ext>
            </a:extLst>
          </p:cNvPr>
          <p:cNvSpPr/>
          <p:nvPr/>
        </p:nvSpPr>
        <p:spPr>
          <a:xfrm>
            <a:off x="1728442" y="1414870"/>
            <a:ext cx="24443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</a:rPr>
              <a:t>Restartable</a:t>
            </a:r>
          </a:p>
          <a:p>
            <a:pPr algn="r"/>
            <a:r>
              <a:rPr lang="en-US" sz="2400" b="1" dirty="0">
                <a:solidFill>
                  <a:schemeClr val="bg1"/>
                </a:solidFill>
              </a:rPr>
              <a:t>data pipeline sliced by household and then person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7686E8-9FD4-4571-8314-6C436975872F}"/>
              </a:ext>
            </a:extLst>
          </p:cNvPr>
          <p:cNvSpPr/>
          <p:nvPr/>
        </p:nvSpPr>
        <p:spPr>
          <a:xfrm>
            <a:off x="4366949" y="2328863"/>
            <a:ext cx="2076450" cy="3605213"/>
          </a:xfrm>
          <a:prstGeom prst="rect">
            <a:avLst/>
          </a:prstGeom>
          <a:solidFill>
            <a:schemeClr val="bg2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CBABC3-42A1-4324-BAD9-723273BA9EF3}"/>
              </a:ext>
            </a:extLst>
          </p:cNvPr>
          <p:cNvSpPr/>
          <p:nvPr/>
        </p:nvSpPr>
        <p:spPr>
          <a:xfrm>
            <a:off x="4366949" y="6078914"/>
            <a:ext cx="2076450" cy="291407"/>
          </a:xfrm>
          <a:prstGeom prst="rect">
            <a:avLst/>
          </a:prstGeom>
          <a:solidFill>
            <a:schemeClr val="bg2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222C4839-24C8-43CD-A02A-9A97C61975D5}"/>
              </a:ext>
            </a:extLst>
          </p:cNvPr>
          <p:cNvSpPr/>
          <p:nvPr/>
        </p:nvSpPr>
        <p:spPr>
          <a:xfrm rot="10800000">
            <a:off x="6129074" y="1630345"/>
            <a:ext cx="1390650" cy="247650"/>
          </a:xfrm>
          <a:prstGeom prst="right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D34E38-00DE-4572-99AB-B8873657F6AC}"/>
              </a:ext>
            </a:extLst>
          </p:cNvPr>
          <p:cNvSpPr/>
          <p:nvPr/>
        </p:nvSpPr>
        <p:spPr>
          <a:xfrm>
            <a:off x="1728442" y="4067644"/>
            <a:ext cx="2427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</a:rPr>
              <a:t>Basically the same code for single or multiprocess </a:t>
            </a:r>
            <a:r>
              <a:rPr lang="en-US" sz="2000" b="1" dirty="0">
                <a:solidFill>
                  <a:schemeClr val="bg1"/>
                </a:solidFill>
              </a:rPr>
              <a:t>(except for work and school location choice)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2A0A0D5-2F66-42A3-980A-BFF48C19C3A6}"/>
              </a:ext>
            </a:extLst>
          </p:cNvPr>
          <p:cNvSpPr/>
          <p:nvPr/>
        </p:nvSpPr>
        <p:spPr>
          <a:xfrm>
            <a:off x="7605449" y="1625581"/>
            <a:ext cx="2519626" cy="246695"/>
          </a:xfrm>
          <a:prstGeom prst="rect">
            <a:avLst/>
          </a:prstGeom>
          <a:solidFill>
            <a:schemeClr val="bg2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481F71-B5F3-40EC-9A6B-42C4A1946E7B}"/>
              </a:ext>
            </a:extLst>
          </p:cNvPr>
          <p:cNvSpPr/>
          <p:nvPr/>
        </p:nvSpPr>
        <p:spPr>
          <a:xfrm>
            <a:off x="7605449" y="2029012"/>
            <a:ext cx="2519626" cy="197867"/>
          </a:xfrm>
          <a:prstGeom prst="rect">
            <a:avLst/>
          </a:prstGeom>
          <a:solidFill>
            <a:schemeClr val="bg2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85F78D-0753-4B71-BEFA-383B52B15FDF}"/>
              </a:ext>
            </a:extLst>
          </p:cNvPr>
          <p:cNvSpPr/>
          <p:nvPr/>
        </p:nvSpPr>
        <p:spPr>
          <a:xfrm>
            <a:off x="7605449" y="3168193"/>
            <a:ext cx="2519626" cy="197867"/>
          </a:xfrm>
          <a:prstGeom prst="rect">
            <a:avLst/>
          </a:prstGeom>
          <a:solidFill>
            <a:schemeClr val="bg2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95113FE3-66D2-44D9-B6A2-9A069A641358}"/>
              </a:ext>
            </a:extLst>
          </p:cNvPr>
          <p:cNvSpPr/>
          <p:nvPr/>
        </p:nvSpPr>
        <p:spPr>
          <a:xfrm rot="10536164">
            <a:off x="6136521" y="2082580"/>
            <a:ext cx="1390650" cy="247650"/>
          </a:xfrm>
          <a:prstGeom prst="right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E2D39AEC-6A6A-4C51-9DD1-E529C607D663}"/>
              </a:ext>
            </a:extLst>
          </p:cNvPr>
          <p:cNvSpPr/>
          <p:nvPr/>
        </p:nvSpPr>
        <p:spPr>
          <a:xfrm rot="7167017">
            <a:off x="5166556" y="4515454"/>
            <a:ext cx="3180135" cy="239806"/>
          </a:xfrm>
          <a:prstGeom prst="right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13F360-7E8C-4F49-8771-2C57B1ADBDC0}"/>
              </a:ext>
            </a:extLst>
          </p:cNvPr>
          <p:cNvSpPr/>
          <p:nvPr/>
        </p:nvSpPr>
        <p:spPr>
          <a:xfrm>
            <a:off x="7348367" y="4085421"/>
            <a:ext cx="33196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Number of processes and chunk size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C586067-4BA8-40EC-A780-7115EFDEA296}"/>
              </a:ext>
            </a:extLst>
          </p:cNvPr>
          <p:cNvSpPr/>
          <p:nvPr/>
        </p:nvSpPr>
        <p:spPr>
          <a:xfrm>
            <a:off x="9753601" y="3614940"/>
            <a:ext cx="595049" cy="3444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4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2789147" y="1396348"/>
            <a:ext cx="6622606" cy="4370387"/>
          </a:xfrm>
          <a:prstGeom prst="rect">
            <a:avLst/>
          </a:prstGeom>
        </p:spPr>
        <p:txBody>
          <a:bodyPr/>
          <a:lstStyle>
            <a:lvl1pPr marL="398463" indent="-2794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SzPct val="95000"/>
              <a:buNone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ACTIVITYSIM</a:t>
            </a:r>
          </a:p>
          <a:p>
            <a:pPr marL="0" indent="0">
              <a:lnSpc>
                <a:spcPct val="200000"/>
              </a:lnSpc>
              <a:buSzPct val="95000"/>
              <a:buNone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VECTORIZATION</a:t>
            </a:r>
          </a:p>
          <a:p>
            <a:pPr marL="0" indent="0">
              <a:lnSpc>
                <a:spcPct val="200000"/>
              </a:lnSpc>
              <a:buSzPct val="95000"/>
              <a:buNone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PARALLELIZATION</a:t>
            </a:r>
          </a:p>
          <a:p>
            <a:pPr marL="0" indent="0">
              <a:lnSpc>
                <a:spcPct val="200000"/>
              </a:lnSpc>
              <a:buSzPct val="95000"/>
              <a:buNone/>
            </a:pPr>
            <a:r>
              <a:rPr lang="en-US" sz="2800" b="1" dirty="0">
                <a:solidFill>
                  <a:schemeClr val="bg2"/>
                </a:solidFill>
              </a:rPr>
              <a:t>RESULTS</a:t>
            </a:r>
          </a:p>
          <a:p>
            <a:pPr marL="0" indent="0">
              <a:lnSpc>
                <a:spcPct val="200000"/>
              </a:lnSpc>
              <a:buSzPct val="95000"/>
              <a:buNone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FUTURE WORK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789147" y="5044983"/>
            <a:ext cx="662260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33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2959101" y="1485900"/>
            <a:ext cx="6794500" cy="5372099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With 24 processes, the current full-scale example runs in 200 minutes* (7.3x faster)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With setting MKL environment variable to override low-level threading, 170 minutes (8.6x faster)</a:t>
            </a:r>
          </a:p>
          <a:p>
            <a:pPr lvl="1"/>
            <a:r>
              <a:rPr lang="en-US" dirty="0"/>
              <a:t>	SET MKL_NUM_THREADS=1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With MKL=1 and 26 processes, </a:t>
            </a:r>
          </a:p>
          <a:p>
            <a:r>
              <a:rPr lang="en-US" dirty="0"/>
              <a:t>    165 minutes (9x faster)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3133198" y="282805"/>
            <a:ext cx="6620402" cy="848412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RESULTS ON WINDOWS SERVER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789147" y="1087065"/>
            <a:ext cx="662260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40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2959100" y="1485900"/>
            <a:ext cx="3280569" cy="5372099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Azure Standard_E64s_v3, with 56 processes, 105 minutes, $12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Azure Standard_M128s, with 120 processes, 84 minutes, $27</a:t>
            </a: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3133198" y="282805"/>
            <a:ext cx="6620402" cy="848412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RESULTS IN THE WINDOWS CLOUD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789147" y="1087065"/>
            <a:ext cx="662260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8448FDF5-372E-4AA5-B558-90B5DEFAC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669" y="1209674"/>
            <a:ext cx="3090855" cy="549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2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2789147" y="1396347"/>
            <a:ext cx="7621401" cy="4871288"/>
          </a:xfrm>
          <a:prstGeom prst="rect">
            <a:avLst/>
          </a:prstGeom>
        </p:spPr>
        <p:txBody>
          <a:bodyPr/>
          <a:lstStyle>
            <a:lvl1pPr marL="398463" indent="-2794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SzPct val="95000"/>
              <a:buNone/>
            </a:pPr>
            <a:r>
              <a:rPr lang="en-US" sz="2800" b="1" dirty="0"/>
              <a:t>ACTIVITYSIM</a:t>
            </a:r>
          </a:p>
          <a:p>
            <a:pPr marL="0" indent="0">
              <a:lnSpc>
                <a:spcPct val="200000"/>
              </a:lnSpc>
              <a:buSzPct val="95000"/>
              <a:buNone/>
            </a:pPr>
            <a:r>
              <a:rPr lang="en-US" sz="2800" b="1" dirty="0"/>
              <a:t>VECTORIZATION</a:t>
            </a:r>
          </a:p>
          <a:p>
            <a:pPr marL="0" indent="0">
              <a:lnSpc>
                <a:spcPct val="200000"/>
              </a:lnSpc>
              <a:buSzPct val="95000"/>
              <a:buNone/>
            </a:pPr>
            <a:r>
              <a:rPr lang="en-US" sz="2800" b="1" dirty="0"/>
              <a:t>PARALLELIZATION</a:t>
            </a:r>
          </a:p>
          <a:p>
            <a:pPr marL="0" indent="0">
              <a:lnSpc>
                <a:spcPct val="200000"/>
              </a:lnSpc>
              <a:buSzPct val="95000"/>
              <a:buNone/>
            </a:pPr>
            <a:r>
              <a:rPr lang="en-US" sz="2800" b="1" dirty="0"/>
              <a:t>RESULTS</a:t>
            </a:r>
          </a:p>
          <a:p>
            <a:pPr marL="0" indent="0">
              <a:lnSpc>
                <a:spcPct val="200000"/>
              </a:lnSpc>
              <a:buSzPct val="95000"/>
              <a:buNone/>
            </a:pPr>
            <a:r>
              <a:rPr lang="en-US" sz="2800" b="1" dirty="0"/>
              <a:t>FUTURE WORK</a:t>
            </a:r>
          </a:p>
          <a:p>
            <a:pPr marL="0" indent="0">
              <a:lnSpc>
                <a:spcPct val="200000"/>
              </a:lnSpc>
              <a:buSzPct val="95000"/>
              <a:buNone/>
            </a:pPr>
            <a:endParaRPr lang="en-US" sz="2800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789581" y="785626"/>
            <a:ext cx="6622173" cy="96072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2"/>
                </a:solidFill>
              </a:rPr>
              <a:t>OVERVIEW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789147" y="1396347"/>
            <a:ext cx="662260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2959100" y="1485900"/>
            <a:ext cx="7227888" cy="5372099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Azure Standard_E64_v3 Linux, with 56 processes, 71 minutes, $8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Azure Standard_M128 Linux, with 124 processes, 51 minutes , $16</a:t>
            </a:r>
          </a:p>
          <a:p>
            <a:pPr lvl="1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Single process 10% sample runs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OSX, 15 minutes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Linux VM on Mac, 16 minutes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Windows VM on Mac, 28 minutes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Windows hardware, 28 minutes</a:t>
            </a: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3133198" y="282805"/>
            <a:ext cx="6620402" cy="848412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RESULTS ON LINUX AND OSX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789147" y="1087065"/>
            <a:ext cx="662260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05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2959100" y="1485900"/>
            <a:ext cx="7486958" cy="5372099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Multiprocessing design works well, and surgery was minimally invasive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Good speed-up, but diminishing returns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Linux and OSX faster than Windows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Multiprocessing currently running slower with Python 3, which we’ll soon fix</a:t>
            </a:r>
            <a:br>
              <a:rPr lang="en-US" dirty="0"/>
            </a:b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More research required to make optimal use of the Python MKL toolkit</a:t>
            </a: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3133198" y="282805"/>
            <a:ext cx="6620402" cy="848412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RESULTS DISCUSSION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789147" y="1087065"/>
            <a:ext cx="662260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59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2789147" y="1396348"/>
            <a:ext cx="6622606" cy="4370387"/>
          </a:xfrm>
          <a:prstGeom prst="rect">
            <a:avLst/>
          </a:prstGeom>
        </p:spPr>
        <p:txBody>
          <a:bodyPr/>
          <a:lstStyle>
            <a:lvl1pPr marL="398463" indent="-2794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SzPct val="95000"/>
              <a:buNone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ACTIVITYSIM</a:t>
            </a:r>
          </a:p>
          <a:p>
            <a:pPr marL="0" indent="0">
              <a:lnSpc>
                <a:spcPct val="200000"/>
              </a:lnSpc>
              <a:buSzPct val="95000"/>
              <a:buNone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VECTORIZATION</a:t>
            </a:r>
          </a:p>
          <a:p>
            <a:pPr marL="0" indent="0">
              <a:lnSpc>
                <a:spcPct val="200000"/>
              </a:lnSpc>
              <a:buSzPct val="95000"/>
              <a:buNone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PARALLELIZATION</a:t>
            </a:r>
          </a:p>
          <a:p>
            <a:pPr marL="0" indent="0">
              <a:lnSpc>
                <a:spcPct val="200000"/>
              </a:lnSpc>
              <a:buSzPct val="95000"/>
              <a:buNone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RESULTS</a:t>
            </a:r>
          </a:p>
          <a:p>
            <a:pPr marL="0" indent="0">
              <a:lnSpc>
                <a:spcPct val="200000"/>
              </a:lnSpc>
              <a:buSzPct val="95000"/>
              <a:buNone/>
            </a:pPr>
            <a:r>
              <a:rPr lang="en-US" sz="2800" b="1" dirty="0">
                <a:solidFill>
                  <a:schemeClr val="bg2"/>
                </a:solidFill>
              </a:rPr>
              <a:t>FUTURE WORK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789147" y="5921283"/>
            <a:ext cx="662260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23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2959100" y="1362075"/>
            <a:ext cx="7518400" cy="5372099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Existing code improvements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e.g. replace costly string operations with faster categorical data operations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Algorithmic improvements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e.g. pre-calculate and cache a fixed set of segmented logsums</a:t>
            </a:r>
          </a:p>
          <a:p>
            <a:pPr lvl="1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Machine tuning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e.g. optimize Windows MKL settings</a:t>
            </a: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3133198" y="282805"/>
            <a:ext cx="6620402" cy="848412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FUTURE WORK FOR CONSIDERATION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789147" y="1087065"/>
            <a:ext cx="662260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18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696227" y="3959661"/>
            <a:ext cx="4412720" cy="285219"/>
          </a:xfrm>
        </p:spPr>
        <p:txBody>
          <a:bodyPr/>
          <a:lstStyle/>
          <a:p>
            <a:r>
              <a:rPr lang="en-US" sz="1600" dirty="0"/>
              <a:t>Ben Stabler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696227" y="4187518"/>
            <a:ext cx="4413250" cy="222407"/>
          </a:xfrm>
        </p:spPr>
        <p:txBody>
          <a:bodyPr/>
          <a:lstStyle/>
          <a:p>
            <a:r>
              <a:rPr lang="en-US" sz="1400" dirty="0"/>
              <a:t>Director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696227" y="4305097"/>
            <a:ext cx="4413250" cy="388527"/>
          </a:xfrm>
        </p:spPr>
        <p:txBody>
          <a:bodyPr/>
          <a:lstStyle/>
          <a:p>
            <a:r>
              <a:rPr lang="en-US" sz="1600"/>
              <a:t>ben.stabler@rsginc.com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4696228" y="5788234"/>
            <a:ext cx="3645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www.activitysim.org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696757" y="4808302"/>
            <a:ext cx="4412720" cy="285219"/>
          </a:xfrm>
        </p:spPr>
        <p:txBody>
          <a:bodyPr/>
          <a:lstStyle/>
          <a:p>
            <a:r>
              <a:rPr lang="en-US" sz="1600" dirty="0"/>
              <a:t>Jeff Doyle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696757" y="5036159"/>
            <a:ext cx="4413250" cy="222407"/>
          </a:xfrm>
        </p:spPr>
        <p:txBody>
          <a:bodyPr/>
          <a:lstStyle/>
          <a:p>
            <a:r>
              <a:rPr lang="en-US" sz="1400" dirty="0"/>
              <a:t>Director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696757" y="5153738"/>
            <a:ext cx="4413250" cy="388527"/>
          </a:xfrm>
        </p:spPr>
        <p:txBody>
          <a:bodyPr/>
          <a:lstStyle/>
          <a:p>
            <a:r>
              <a:rPr lang="en-US" sz="1600" dirty="0"/>
              <a:t>jeff.doyle@rsginc.com</a:t>
            </a:r>
          </a:p>
        </p:txBody>
      </p:sp>
    </p:spTree>
    <p:extLst>
      <p:ext uri="{BB962C8B-B14F-4D97-AF65-F5344CB8AC3E}">
        <p14:creationId xmlns:p14="http://schemas.microsoft.com/office/powerpoint/2010/main" val="239090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2789147" y="1396348"/>
            <a:ext cx="8029773" cy="4370387"/>
          </a:xfrm>
          <a:prstGeom prst="rect">
            <a:avLst/>
          </a:prstGeom>
        </p:spPr>
        <p:txBody>
          <a:bodyPr/>
          <a:lstStyle>
            <a:lvl1pPr marL="398463" indent="-2794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SzPct val="95000"/>
              <a:buNone/>
            </a:pPr>
            <a:r>
              <a:rPr lang="en-US" sz="2800" b="1" dirty="0">
                <a:solidFill>
                  <a:schemeClr val="bg2"/>
                </a:solidFill>
              </a:rPr>
              <a:t>ACTIVITYSIM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lnSpc>
                <a:spcPct val="200000"/>
              </a:lnSpc>
              <a:buSzPct val="95000"/>
              <a:buNone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VECTORIZATION</a:t>
            </a:r>
          </a:p>
          <a:p>
            <a:pPr marL="0" indent="0">
              <a:lnSpc>
                <a:spcPct val="200000"/>
              </a:lnSpc>
              <a:buSzPct val="95000"/>
              <a:buNone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PARALLELIZATION</a:t>
            </a:r>
          </a:p>
          <a:p>
            <a:pPr marL="0" indent="0">
              <a:lnSpc>
                <a:spcPct val="200000"/>
              </a:lnSpc>
              <a:buSzPct val="95000"/>
              <a:buNone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RESULTS</a:t>
            </a:r>
          </a:p>
          <a:p>
            <a:pPr marL="0" indent="0">
              <a:lnSpc>
                <a:spcPct val="200000"/>
              </a:lnSpc>
              <a:buSzPct val="95000"/>
              <a:buNone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FUTURE WORK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789147" y="2196234"/>
            <a:ext cx="662260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96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3031598" y="1371600"/>
            <a:ext cx="7361194" cy="5302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Pct val="90000"/>
              <a:buFont typeface="Arial" charset="0"/>
              <a:buChar char="•"/>
            </a:pPr>
            <a:r>
              <a:rPr lang="en-US" dirty="0"/>
              <a:t>An open-source, online, activity-based travel modeling software platform </a:t>
            </a:r>
          </a:p>
          <a:p>
            <a:pPr marL="342900" indent="-342900">
              <a:buSzPct val="90000"/>
              <a:buFont typeface="Arial" charset="0"/>
              <a:buChar char="•"/>
            </a:pPr>
            <a:endParaRPr lang="en-US" sz="2000" dirty="0"/>
          </a:p>
          <a:p>
            <a:pPr marL="342900" indent="-342900">
              <a:buSzPct val="90000"/>
              <a:buFont typeface="Arial" charset="0"/>
              <a:buChar char="•"/>
            </a:pPr>
            <a:r>
              <a:rPr lang="en-US" dirty="0"/>
              <a:t>Led by a consortium of transportation planning agencies</a:t>
            </a:r>
          </a:p>
          <a:p>
            <a:pPr marL="342900" indent="-342900">
              <a:buSzPct val="90000"/>
              <a:buFont typeface="Arial" charset="0"/>
              <a:buChar char="•"/>
            </a:pPr>
            <a:endParaRPr lang="en-US" sz="2000" dirty="0"/>
          </a:p>
          <a:p>
            <a:pPr marL="342900" indent="-342900">
              <a:buSzPct val="90000"/>
              <a:buFont typeface="Arial" charset="0"/>
              <a:buChar char="•"/>
            </a:pPr>
            <a:r>
              <a:rPr lang="en-US" dirty="0"/>
              <a:t>New member agencies are welcome to join, and all members help make decisions about development priorities</a:t>
            </a:r>
          </a:p>
          <a:p>
            <a:pPr marL="342900" indent="-342900">
              <a:buSzPct val="90000"/>
              <a:buFont typeface="Arial" charset="0"/>
              <a:buChar char="•"/>
            </a:pPr>
            <a:endParaRPr lang="en-US" sz="2000" dirty="0"/>
          </a:p>
          <a:p>
            <a:pPr marL="342900" indent="-342900">
              <a:buSzPct val="90000"/>
              <a:buFont typeface="Arial" charset="0"/>
              <a:buChar char="•"/>
            </a:pPr>
            <a:r>
              <a:rPr lang="en-US" dirty="0"/>
              <a:t>See the Sunday tutorial &amp; activitysim.org</a:t>
            </a:r>
          </a:p>
          <a:p>
            <a:pPr marL="342900" indent="-342900">
              <a:buSzPct val="90000"/>
              <a:buFont typeface="Arial" charset="0"/>
              <a:buChar char="•"/>
            </a:pPr>
            <a:endParaRPr lang="en-US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3133198" y="282805"/>
            <a:ext cx="6620402" cy="848412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ACTIVITYSIM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789147" y="1087065"/>
            <a:ext cx="662260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00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3031599" y="1371600"/>
            <a:ext cx="7053789" cy="5302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Pct val="90000"/>
              <a:buFont typeface="Arial" charset="0"/>
              <a:buChar char="•"/>
            </a:pPr>
            <a:r>
              <a:rPr lang="en-US" dirty="0"/>
              <a:t>MTC (San Francisco Bay Area MPO) existing ABM used in production</a:t>
            </a:r>
          </a:p>
          <a:p>
            <a:pPr marL="342900" indent="-342900">
              <a:buSzPct val="90000"/>
              <a:buFont typeface="Arial" charset="0"/>
              <a:buChar char="•"/>
            </a:pPr>
            <a:endParaRPr lang="en-US" sz="2000" dirty="0"/>
          </a:p>
          <a:p>
            <a:pPr marL="342900" indent="-342900">
              <a:buSzPct val="90000"/>
              <a:buFont typeface="Arial" charset="0"/>
              <a:buChar char="•"/>
            </a:pPr>
            <a:r>
              <a:rPr lang="en-US" dirty="0"/>
              <a:t>Downloadable, runnable, full-scale implementation</a:t>
            </a:r>
          </a:p>
          <a:p>
            <a:pPr marL="342900" indent="-342900">
              <a:buSzPct val="90000"/>
              <a:buFont typeface="Arial" charset="0"/>
              <a:buChar char="•"/>
            </a:pPr>
            <a:endParaRPr lang="en-US" sz="2000" dirty="0"/>
          </a:p>
          <a:p>
            <a:pPr marL="342900" indent="-342900">
              <a:buSzPct val="90000"/>
              <a:buFont typeface="Arial" charset="0"/>
              <a:buChar char="•"/>
            </a:pPr>
            <a:r>
              <a:rPr lang="en-US" dirty="0"/>
              <a:t>Used for Continuous Integration test system, results verification, and benchmarking</a:t>
            </a:r>
          </a:p>
          <a:p>
            <a:pPr marL="342900" indent="-342900">
              <a:buSzPct val="90000"/>
              <a:buFont typeface="Arial" charset="0"/>
              <a:buChar char="•"/>
            </a:pPr>
            <a:endParaRPr lang="en-US" sz="2000" dirty="0"/>
          </a:p>
          <a:p>
            <a:pPr marL="342900" indent="-342900">
              <a:buSzPct val="90000"/>
              <a:buFont typeface="Arial" charset="0"/>
              <a:buChar char="•"/>
            </a:pPr>
            <a:r>
              <a:rPr lang="en-US" dirty="0"/>
              <a:t>7.5 million people, 1450 zones, 825 network skims</a:t>
            </a: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3133198" y="282805"/>
            <a:ext cx="6620402" cy="848412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ACTIVITYSIM EXAMPLE MODEL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789147" y="1087065"/>
            <a:ext cx="662260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11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8195490" y="1282824"/>
            <a:ext cx="2129610" cy="47539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90000"/>
            </a:pPr>
            <a:r>
              <a:rPr lang="en-US" dirty="0"/>
              <a:t>Replica of CT-RAMP model design at this point</a:t>
            </a:r>
          </a:p>
          <a:p>
            <a:pPr>
              <a:buSzPct val="90000"/>
            </a:pPr>
            <a:endParaRPr lang="en-US" dirty="0"/>
          </a:p>
          <a:p>
            <a:pPr>
              <a:buSzPct val="90000"/>
            </a:pPr>
            <a:r>
              <a:rPr lang="en-US" dirty="0"/>
              <a:t>Adding new features every few months</a:t>
            </a: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3133198" y="282805"/>
            <a:ext cx="6620402" cy="848412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ACTIVITYSIM EXAMPLE MODEL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789147" y="1087065"/>
            <a:ext cx="662260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2A16D21-A154-4798-9A3D-530633C47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147" y="1282823"/>
            <a:ext cx="5143500" cy="542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9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2789147" y="1396348"/>
            <a:ext cx="6622606" cy="4370387"/>
          </a:xfrm>
          <a:prstGeom prst="rect">
            <a:avLst/>
          </a:prstGeom>
        </p:spPr>
        <p:txBody>
          <a:bodyPr/>
          <a:lstStyle>
            <a:lvl1pPr marL="398463" indent="-2794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SzPct val="95000"/>
              <a:buNone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ACTIVITYSIM</a:t>
            </a:r>
          </a:p>
          <a:p>
            <a:pPr marL="0" indent="0">
              <a:lnSpc>
                <a:spcPct val="200000"/>
              </a:lnSpc>
              <a:buSzPct val="95000"/>
              <a:buNone/>
            </a:pPr>
            <a:r>
              <a:rPr lang="en-US" sz="2800" b="1" dirty="0">
                <a:solidFill>
                  <a:schemeClr val="bg2"/>
                </a:solidFill>
              </a:rPr>
              <a:t>VECTORIZATION</a:t>
            </a:r>
          </a:p>
          <a:p>
            <a:pPr marL="0" indent="0">
              <a:lnSpc>
                <a:spcPct val="200000"/>
              </a:lnSpc>
              <a:buSzPct val="95000"/>
              <a:buNone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PARALLELIZATION</a:t>
            </a:r>
          </a:p>
          <a:p>
            <a:pPr marL="0" indent="0">
              <a:lnSpc>
                <a:spcPct val="200000"/>
              </a:lnSpc>
              <a:buSzPct val="95000"/>
              <a:buNone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RESULTS</a:t>
            </a:r>
          </a:p>
          <a:p>
            <a:pPr marL="0" indent="0">
              <a:lnSpc>
                <a:spcPct val="200000"/>
              </a:lnSpc>
              <a:buSzPct val="95000"/>
              <a:buNone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FUTURE WORK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789147" y="3216183"/>
            <a:ext cx="662260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54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2933704" y="1272959"/>
            <a:ext cx="7105647" cy="53022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ActivitySim’s core design makes use of vectorization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Vectorization is the processing of an array of data at once instead of each item one at a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core Python pandas and numpy data science libraries wrap vectorized interfaces around low level C/C++ numerical computing libraries</a:t>
            </a: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3133198" y="282805"/>
            <a:ext cx="6620402" cy="848412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VECTORIZATION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789147" y="1087065"/>
            <a:ext cx="662260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9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0D74871-9FB2-47E8-898B-B1F744F4A4B4}"/>
              </a:ext>
            </a:extLst>
          </p:cNvPr>
          <p:cNvSpPr/>
          <p:nvPr/>
        </p:nvSpPr>
        <p:spPr>
          <a:xfrm>
            <a:off x="3133198" y="3124570"/>
            <a:ext cx="3423796" cy="911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913B77-E07A-4693-91E4-A184D3EDFD9C}"/>
              </a:ext>
            </a:extLst>
          </p:cNvPr>
          <p:cNvSpPr/>
          <p:nvPr/>
        </p:nvSpPr>
        <p:spPr>
          <a:xfrm>
            <a:off x="3133196" y="2080383"/>
            <a:ext cx="3423796" cy="9673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3133198" y="282805"/>
            <a:ext cx="6620402" cy="848412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VECTORIZATION COMPONENTS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789147" y="1087065"/>
            <a:ext cx="662260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F5692AD5-BB2D-442A-BCAF-C8EED48D6CD7}"/>
              </a:ext>
            </a:extLst>
          </p:cNvPr>
          <p:cNvGrpSpPr/>
          <p:nvPr/>
        </p:nvGrpSpPr>
        <p:grpSpPr>
          <a:xfrm>
            <a:off x="3783226" y="3139518"/>
            <a:ext cx="2176630" cy="877974"/>
            <a:chOff x="1524000" y="1891326"/>
            <a:chExt cx="2867025" cy="115645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DA2837D-A720-49B0-A192-10AA87748293}"/>
                </a:ext>
              </a:extLst>
            </p:cNvPr>
            <p:cNvSpPr/>
            <p:nvPr/>
          </p:nvSpPr>
          <p:spPr>
            <a:xfrm>
              <a:off x="1524000" y="1891326"/>
              <a:ext cx="2867025" cy="11564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Image result for numpy">
              <a:extLst>
                <a:ext uri="{FF2B5EF4-FFF2-40B4-BE49-F238E27FC236}">
                  <a16:creationId xmlns:a16="http://schemas.microsoft.com/office/drawing/2014/main" id="{1C3937F3-7303-4A73-A0CF-E4CE3D0E1C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93" y="1935477"/>
              <a:ext cx="2695573" cy="1066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Image result for pandas python">
            <a:extLst>
              <a:ext uri="{FF2B5EF4-FFF2-40B4-BE49-F238E27FC236}">
                <a16:creationId xmlns:a16="http://schemas.microsoft.com/office/drawing/2014/main" id="{F20994EE-A3FA-4C31-B614-EAD59E38C9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29"/>
          <a:stretch/>
        </p:blipFill>
        <p:spPr bwMode="auto">
          <a:xfrm>
            <a:off x="3969620" y="2128727"/>
            <a:ext cx="1818976" cy="88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ython programming language">
            <a:extLst>
              <a:ext uri="{FF2B5EF4-FFF2-40B4-BE49-F238E27FC236}">
                <a16:creationId xmlns:a16="http://schemas.microsoft.com/office/drawing/2014/main" id="{1796B2E2-6A04-40F8-8ACE-83F7D998CA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19"/>
          <a:stretch/>
        </p:blipFill>
        <p:spPr bwMode="auto">
          <a:xfrm>
            <a:off x="3133198" y="4115747"/>
            <a:ext cx="3423795" cy="91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92EBFBD-9E4C-4A85-99DD-2FAB75C2B5E7}"/>
              </a:ext>
            </a:extLst>
          </p:cNvPr>
          <p:cNvSpPr/>
          <p:nvPr/>
        </p:nvSpPr>
        <p:spPr>
          <a:xfrm>
            <a:off x="3133198" y="1211039"/>
            <a:ext cx="342379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activitysim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2C9CDDF-FA6D-42EC-AA03-61052DFDB1DC}"/>
              </a:ext>
            </a:extLst>
          </p:cNvPr>
          <p:cNvGrpSpPr/>
          <p:nvPr/>
        </p:nvGrpSpPr>
        <p:grpSpPr>
          <a:xfrm>
            <a:off x="3133199" y="5091907"/>
            <a:ext cx="3423795" cy="1657328"/>
            <a:chOff x="4344764" y="5061503"/>
            <a:chExt cx="3423795" cy="165732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1A3F2CE-695F-40D1-8593-E43D1CD8E8AB}"/>
                </a:ext>
              </a:extLst>
            </p:cNvPr>
            <p:cNvSpPr/>
            <p:nvPr/>
          </p:nvSpPr>
          <p:spPr>
            <a:xfrm>
              <a:off x="4344764" y="5061503"/>
              <a:ext cx="3423795" cy="1657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B065704-0953-42C0-A0CC-FCA4796E4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57926" y="5096476"/>
              <a:ext cx="1308542" cy="1622355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408A17C-AF96-45D7-B472-85804DCA961A}"/>
                </a:ext>
              </a:extLst>
            </p:cNvPr>
            <p:cNvSpPr/>
            <p:nvPr/>
          </p:nvSpPr>
          <p:spPr>
            <a:xfrm>
              <a:off x="4682791" y="5140508"/>
              <a:ext cx="1406154" cy="144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/>
                <a:t>Intel</a:t>
              </a:r>
              <a:br>
                <a:rPr lang="en-US" sz="4400" b="1" dirty="0"/>
              </a:br>
              <a:r>
                <a:rPr lang="en-US" sz="4400" b="1" dirty="0"/>
                <a:t>MKL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79862-D6EB-474A-A8B7-0BEC758F2756}"/>
              </a:ext>
            </a:extLst>
          </p:cNvPr>
          <p:cNvSpPr/>
          <p:nvPr/>
        </p:nvSpPr>
        <p:spPr>
          <a:xfrm>
            <a:off x="6689074" y="3139519"/>
            <a:ext cx="24753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Matrices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182394D-0067-40F9-8B31-C2BEC120BC04}"/>
              </a:ext>
            </a:extLst>
          </p:cNvPr>
          <p:cNvSpPr/>
          <p:nvPr/>
        </p:nvSpPr>
        <p:spPr>
          <a:xfrm>
            <a:off x="6689074" y="4154793"/>
            <a:ext cx="14398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Glue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3AF0BD4-14B3-4C5E-A922-6C2E853E60A4}"/>
              </a:ext>
            </a:extLst>
          </p:cNvPr>
          <p:cNvSpPr/>
          <p:nvPr/>
        </p:nvSpPr>
        <p:spPr>
          <a:xfrm>
            <a:off x="6689074" y="5386215"/>
            <a:ext cx="15007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Math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EB48558-264D-4E37-B52A-A5C8BEAA7943}"/>
              </a:ext>
            </a:extLst>
          </p:cNvPr>
          <p:cNvSpPr/>
          <p:nvPr/>
        </p:nvSpPr>
        <p:spPr>
          <a:xfrm>
            <a:off x="6689075" y="1210223"/>
            <a:ext cx="21291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Models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8C6CB46-E301-4207-9E6A-21B2FD4460BC}"/>
              </a:ext>
            </a:extLst>
          </p:cNvPr>
          <p:cNvSpPr/>
          <p:nvPr/>
        </p:nvSpPr>
        <p:spPr>
          <a:xfrm>
            <a:off x="6689075" y="2104555"/>
            <a:ext cx="33538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Data tables </a:t>
            </a:r>
          </a:p>
        </p:txBody>
      </p:sp>
    </p:spTree>
    <p:extLst>
      <p:ext uri="{BB962C8B-B14F-4D97-AF65-F5344CB8AC3E}">
        <p14:creationId xmlns:p14="http://schemas.microsoft.com/office/powerpoint/2010/main" val="300580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PowerPoint Presentation">
  <a:themeElements>
    <a:clrScheme name="RSG Colors">
      <a:dk1>
        <a:sysClr val="windowText" lastClr="000000"/>
      </a:dk1>
      <a:lt1>
        <a:sysClr val="window" lastClr="FFFFFF"/>
      </a:lt1>
      <a:dk2>
        <a:srgbClr val="262626"/>
      </a:dk2>
      <a:lt2>
        <a:srgbClr val="F68B1F"/>
      </a:lt2>
      <a:accent1>
        <a:srgbClr val="006494"/>
      </a:accent1>
      <a:accent2>
        <a:srgbClr val="88CADE"/>
      </a:accent2>
      <a:accent3>
        <a:srgbClr val="65B360"/>
      </a:accent3>
      <a:accent4>
        <a:srgbClr val="E9D665"/>
      </a:accent4>
      <a:accent5>
        <a:srgbClr val="514D85"/>
      </a:accent5>
      <a:accent6>
        <a:srgbClr val="9C122B"/>
      </a:accent6>
      <a:hlink>
        <a:srgbClr val="0000FF"/>
      </a:hlink>
      <a:folHlink>
        <a:srgbClr val="B1B3B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4c265f44-5553-4b88-8776-487c6beffe03">Power Point</Category>
    <Practice xmlns="4c265f44-5553-4b88-8776-487c6beffe03">CORP</Practic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4322EC559C6C46AD7C246A9C6A9593" ma:contentTypeVersion="2" ma:contentTypeDescription="Create a new document." ma:contentTypeScope="" ma:versionID="a38972bdc2a28b491e8b5d76cc384854">
  <xsd:schema xmlns:xsd="http://www.w3.org/2001/XMLSchema" xmlns:xs="http://www.w3.org/2001/XMLSchema" xmlns:p="http://schemas.microsoft.com/office/2006/metadata/properties" xmlns:ns2="4c265f44-5553-4b88-8776-487c6beffe03" targetNamespace="http://schemas.microsoft.com/office/2006/metadata/properties" ma:root="true" ma:fieldsID="596bb8cd0db947c7da86bc56901a4608" ns2:_="">
    <xsd:import namespace="4c265f44-5553-4b88-8776-487c6beffe03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Practic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265f44-5553-4b88-8776-487c6beffe03" elementFormDefault="qualified">
    <xsd:import namespace="http://schemas.microsoft.com/office/2006/documentManagement/types"/>
    <xsd:import namespace="http://schemas.microsoft.com/office/infopath/2007/PartnerControls"/>
    <xsd:element name="Category" ma:index="2" nillable="true" ma:displayName="Category" ma:default="Acoustics Output" ma:format="Dropdown" ma:internalName="Category">
      <xsd:simpleType>
        <xsd:restriction base="dms:Choice">
          <xsd:enumeration value="Acoustics Output"/>
          <xsd:enumeration value="AutoCAD"/>
          <xsd:enumeration value="Other"/>
          <xsd:enumeration value="Power Point"/>
          <xsd:enumeration value="Proposal and Report"/>
          <xsd:enumeration value="Questionnaire"/>
          <xsd:enumeration value="Resume"/>
          <xsd:enumeration value="Stationery"/>
          <xsd:enumeration value="Guidance Document"/>
          <xsd:enumeration value="Contracting"/>
        </xsd:restriction>
      </xsd:simpleType>
    </xsd:element>
    <xsd:element name="Practice" ma:index="3" nillable="true" ma:displayName="Practice" ma:default="CORP" ma:format="Dropdown" ma:internalName="Practice">
      <xsd:simpleType>
        <xsd:restriction base="dms:Choice">
          <xsd:enumeration value="CORP"/>
          <xsd:enumeration value="MIS"/>
          <xsd:enumeration value="TAE"/>
          <xsd:enumeration value="TQM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B548D2-16E5-4D59-9228-B99A31CAF826}">
  <ds:schemaRefs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4c265f44-5553-4b88-8776-487c6beffe03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23E702B-A4A8-49D1-8100-74D24C5D8E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F42501-FD43-4347-8465-A1634AD528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265f44-5553-4b88-8776-487c6beffe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Presentation</Template>
  <TotalTime>4203</TotalTime>
  <Words>685</Words>
  <Application>Microsoft Office PowerPoint</Application>
  <PresentationFormat>Widescreen</PresentationFormat>
  <Paragraphs>157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Lucida Grande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Resource Systems Group,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Freedman</dc:creator>
  <cp:lastModifiedBy>Ben Stabler</cp:lastModifiedBy>
  <cp:revision>304</cp:revision>
  <dcterms:created xsi:type="dcterms:W3CDTF">2015-06-18T18:31:12Z</dcterms:created>
  <dcterms:modified xsi:type="dcterms:W3CDTF">2019-06-02T15:36:36Z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0x010100654322EC559C6C46AD7C246A9C6A9593</vt:lpwstr>
  </property>
</Properties>
</file>