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8"/>
    <p:sldMasterId id="2147483785" r:id="rId19"/>
  </p:sldMasterIdLst>
  <p:notesMasterIdLst>
    <p:notesMasterId r:id="rId29"/>
  </p:notesMasterIdLst>
  <p:handoutMasterIdLst>
    <p:handoutMasterId r:id="rId30"/>
  </p:handoutMasterIdLst>
  <p:sldIdLst>
    <p:sldId id="256" r:id="rId20"/>
    <p:sldId id="263" r:id="rId21"/>
    <p:sldId id="291" r:id="rId22"/>
    <p:sldId id="287" r:id="rId23"/>
    <p:sldId id="288" r:id="rId24"/>
    <p:sldId id="286" r:id="rId25"/>
    <p:sldId id="290" r:id="rId26"/>
    <p:sldId id="293" r:id="rId27"/>
    <p:sldId id="266" r:id="rId28"/>
  </p:sldIdLst>
  <p:sldSz cx="12192000" cy="6858000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504" userDrawn="1">
          <p15:clr>
            <a:srgbClr val="A4A3A4"/>
          </p15:clr>
        </p15:guide>
        <p15:guide id="2" orient="horz" pos="696" userDrawn="1">
          <p15:clr>
            <a:srgbClr val="A4A3A4"/>
          </p15:clr>
        </p15:guide>
        <p15:guide id="3" pos="3776" userDrawn="1">
          <p15:clr>
            <a:srgbClr val="A4A3A4"/>
          </p15:clr>
        </p15:guide>
        <p15:guide id="4" pos="320" userDrawn="1">
          <p15:clr>
            <a:srgbClr val="A4A3A4"/>
          </p15:clr>
        </p15:guide>
        <p15:guide id="5" pos="7040" userDrawn="1">
          <p15:clr>
            <a:srgbClr val="A4A3A4"/>
          </p15:clr>
        </p15:guide>
        <p15:guide id="6" orient="horz" pos="3744" userDrawn="1">
          <p15:clr>
            <a:srgbClr val="A4A3A4"/>
          </p15:clr>
        </p15:guide>
        <p15:guide id="7" pos="4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e Butts" initials="LB" lastIdx="2" clrIdx="0"/>
  <p:cmAuthor id="1" name="Irwin, Benjamin CTR (VOLPE)" initials="IBC(" lastIdx="2" clrIdx="1"/>
  <p:cmAuthor id="2" name="Irwin, Benjamin CTR (VOLPE)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0088EE"/>
    <a:srgbClr val="0788B7"/>
    <a:srgbClr val="FFCC66"/>
    <a:srgbClr val="EA7125"/>
    <a:srgbClr val="9AC747"/>
    <a:srgbClr val="80FF00"/>
    <a:srgbClr val="E7F3F4"/>
    <a:srgbClr val="ECF9FE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099" autoAdjust="0"/>
  </p:normalViewPr>
  <p:slideViewPr>
    <p:cSldViewPr>
      <p:cViewPr varScale="1">
        <p:scale>
          <a:sx n="80" d="100"/>
          <a:sy n="80" d="100"/>
        </p:scale>
        <p:origin x="552" y="53"/>
      </p:cViewPr>
      <p:guideLst>
        <p:guide orient="horz" pos="3504"/>
        <p:guide orient="horz" pos="696"/>
        <p:guide pos="3776"/>
        <p:guide pos="320"/>
        <p:guide pos="7040"/>
        <p:guide orient="horz" pos="3744"/>
        <p:guide pos="4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68"/>
    </p:cViewPr>
  </p:sorterViewPr>
  <p:notesViewPr>
    <p:cSldViewPr>
      <p:cViewPr>
        <p:scale>
          <a:sx n="88" d="100"/>
          <a:sy n="88" d="100"/>
        </p:scale>
        <p:origin x="-2976" y="-72"/>
      </p:cViewPr>
      <p:guideLst>
        <p:guide orient="horz" pos="2932"/>
        <p:guide pos="2212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2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480226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300"/>
            </a:lvl1pPr>
          </a:lstStyle>
          <a:p>
            <a:r>
              <a:rPr lang="en-US" dirty="0"/>
              <a:t>Rapid Policy Assessment Tool Workshop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300"/>
            </a:lvl1pPr>
          </a:lstStyle>
          <a:p>
            <a:r>
              <a:rPr lang="en-US" dirty="0"/>
              <a:t>7/7/2015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300"/>
            </a:lvl1pPr>
          </a:lstStyle>
          <a:p>
            <a:fld id="{CC2D2EDF-DB0A-4792-81C8-2654E067C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0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9C662C85-421C-4F6A-ADF5-C224E6F47FED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5" y="4561314"/>
            <a:ext cx="5851492" cy="4320375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1B1249FA-3784-4984-8481-5ED3EAB7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55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8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42.xml"/><Relationship Id="rId7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7.jp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.jp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7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8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11.jp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jpg"/><Relationship Id="rId4" Type="http://schemas.openxmlformats.org/officeDocument/2006/relationships/tags" Target="../tags/tag36.xml"/><Relationship Id="rId9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/>
          <a:stretch/>
        </p:blipFill>
        <p:spPr>
          <a:xfrm>
            <a:off x="0" y="1824555"/>
            <a:ext cx="12192000" cy="4713399"/>
          </a:xfrm>
          <a:prstGeom prst="rect">
            <a:avLst/>
          </a:prstGeom>
        </p:spPr>
      </p:pic>
      <p:sp>
        <p:nvSpPr>
          <p:cNvPr id="26" name="Rectangle 25"/>
          <p:cNvSpPr/>
          <p:nvPr userDrawn="1">
            <p:custDataLst>
              <p:tags r:id="rId1"/>
            </p:custDataLst>
          </p:nvPr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40" y="176391"/>
            <a:ext cx="3158375" cy="124977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090413" y="1765044"/>
            <a:ext cx="10833100" cy="59369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  <p:custDataLst>
              <p:tags r:id="rId3"/>
            </p:custDataLst>
          </p:nvPr>
        </p:nvSpPr>
        <p:spPr>
          <a:xfrm>
            <a:off x="1090411" y="2358737"/>
            <a:ext cx="10833100" cy="40524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  <p:custDataLst>
              <p:tags r:id="rId4"/>
            </p:custDataLst>
          </p:nvPr>
        </p:nvSpPr>
        <p:spPr>
          <a:xfrm>
            <a:off x="1090410" y="2848540"/>
            <a:ext cx="10833100" cy="40524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Rectangle 11"/>
          <p:cNvSpPr/>
          <p:nvPr userDrawn="1">
            <p:custDataLst>
              <p:tags r:id="rId5"/>
            </p:custDataLst>
          </p:nvPr>
        </p:nvSpPr>
        <p:spPr>
          <a:xfrm>
            <a:off x="0" y="1642505"/>
            <a:ext cx="12200133" cy="182051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32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>
            <p:custDataLst>
              <p:tags r:id="rId1"/>
            </p:custDataLst>
          </p:nvPr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9" y="152112"/>
            <a:ext cx="4196731" cy="124549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91183" y="3733801"/>
            <a:ext cx="3851563" cy="59369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0" y="1642505"/>
            <a:ext cx="12200133" cy="182051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0" y="6535109"/>
            <a:ext cx="812800" cy="29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60F8C7-A411-4556-A204-4CE01CBC96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4" b="37968"/>
          <a:stretch/>
        </p:blipFill>
        <p:spPr>
          <a:xfrm>
            <a:off x="108857" y="6530898"/>
            <a:ext cx="1320800" cy="2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1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22688" y="990599"/>
            <a:ext cx="3569312" cy="5486401"/>
          </a:xfrm>
          <a:prstGeom prst="rect">
            <a:avLst/>
          </a:prstGeom>
          <a:solidFill>
            <a:srgbClr val="F07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1185" y="1295401"/>
            <a:ext cx="2946401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931184" y="1295401"/>
            <a:ext cx="2952320" cy="3352800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/>
          <a:stretch/>
        </p:blipFill>
        <p:spPr>
          <a:xfrm>
            <a:off x="8622688" y="4927108"/>
            <a:ext cx="3569312" cy="154989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780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9AC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934144" y="1295401"/>
            <a:ext cx="2946401" cy="38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4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8928224" y="1295401"/>
            <a:ext cx="2952320" cy="3276600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8554"/>
          <a:stretch/>
        </p:blipFill>
        <p:spPr>
          <a:xfrm>
            <a:off x="8628608" y="5334000"/>
            <a:ext cx="3563393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9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1DA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937104" y="1298422"/>
            <a:ext cx="2946401" cy="3493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  <p:custDataLst>
              <p:tags r:id="rId4"/>
            </p:custDataLst>
          </p:nvPr>
        </p:nvSpPr>
        <p:spPr>
          <a:xfrm>
            <a:off x="8914161" y="1292382"/>
            <a:ext cx="2952320" cy="3352799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/>
          <a:stretch/>
        </p:blipFill>
        <p:spPr>
          <a:xfrm>
            <a:off x="8622688" y="4959041"/>
            <a:ext cx="3569312" cy="1524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4818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1DA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07848" y="1161534"/>
            <a:ext cx="2946401" cy="363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00592" y="1152869"/>
            <a:ext cx="3814355" cy="5957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00592" y="1965682"/>
            <a:ext cx="3814355" cy="4302034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1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4549715" y="1152869"/>
            <a:ext cx="3814355" cy="5957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2"/>
          </p:nvPr>
        </p:nvSpPr>
        <p:spPr>
          <a:xfrm>
            <a:off x="4549715" y="1965682"/>
            <a:ext cx="3814355" cy="4302034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1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8901928" y="1295402"/>
            <a:ext cx="2952320" cy="3352799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92" r="14584" b="31584"/>
          <a:stretch/>
        </p:blipFill>
        <p:spPr>
          <a:xfrm>
            <a:off x="8622688" y="4959640"/>
            <a:ext cx="356931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85" y="132445"/>
            <a:ext cx="2253116" cy="533783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0" y="-1533"/>
            <a:ext cx="8622688" cy="962823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>
            <p:custDataLst>
              <p:tags r:id="rId2"/>
            </p:custDataLst>
          </p:nvPr>
        </p:nvSpPr>
        <p:spPr>
          <a:xfrm>
            <a:off x="-8133" y="807868"/>
            <a:ext cx="12200133" cy="182051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3307" y="1225118"/>
            <a:ext cx="11605493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8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6177839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914400"/>
            <a:ext cx="10515600" cy="685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0059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>
            <p:custDataLst>
              <p:tags r:id="rId1"/>
            </p:custDataLst>
          </p:nvPr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9" y="308505"/>
            <a:ext cx="4196731" cy="994241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91183" y="3733801"/>
            <a:ext cx="3851563" cy="59369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0" y="1642505"/>
            <a:ext cx="12200133" cy="182051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06386"/>
            <a:ext cx="1428543" cy="3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B6EC-6AF1-40D6-B2B8-0C90364D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>
            <p:custDataLst>
              <p:tags r:id="rId1"/>
            </p:custDataLst>
          </p:nvPr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9" y="152112"/>
            <a:ext cx="4196731" cy="124549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91183" y="3733801"/>
            <a:ext cx="3851563" cy="59369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0" y="1642505"/>
            <a:ext cx="12200133" cy="182051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91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22688" y="990599"/>
            <a:ext cx="3569312" cy="5486401"/>
          </a:xfrm>
          <a:prstGeom prst="rect">
            <a:avLst/>
          </a:prstGeom>
          <a:solidFill>
            <a:srgbClr val="F07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931185" y="1295401"/>
            <a:ext cx="2946401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931184" y="1295401"/>
            <a:ext cx="2952320" cy="3352800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/>
          <a:stretch/>
        </p:blipFill>
        <p:spPr>
          <a:xfrm>
            <a:off x="8622688" y="4927108"/>
            <a:ext cx="3569312" cy="154989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78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>
            <p:custDataLst>
              <p:tags r:id="rId1"/>
            </p:custDataLst>
          </p:nvPr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9AC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>
            <p:custDataLst>
              <p:tags r:id="rId2"/>
            </p:custDataLst>
          </p:nvPr>
        </p:nvSpPr>
        <p:spPr>
          <a:xfrm>
            <a:off x="8934144" y="1295401"/>
            <a:ext cx="2946401" cy="38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4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8928224" y="1295401"/>
            <a:ext cx="2952320" cy="3276600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8554"/>
          <a:stretch/>
        </p:blipFill>
        <p:spPr>
          <a:xfrm>
            <a:off x="8628608" y="5334000"/>
            <a:ext cx="3563393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9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>
            <p:custDataLst>
              <p:tags r:id="rId1"/>
            </p:custDataLst>
          </p:nvPr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1DA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>
            <p:custDataLst>
              <p:tags r:id="rId2"/>
            </p:custDataLst>
          </p:nvPr>
        </p:nvSpPr>
        <p:spPr>
          <a:xfrm>
            <a:off x="8937104" y="1298422"/>
            <a:ext cx="2946401" cy="3493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  <p:custDataLst>
              <p:tags r:id="rId4"/>
            </p:custDataLst>
          </p:nvPr>
        </p:nvSpPr>
        <p:spPr>
          <a:xfrm>
            <a:off x="8914161" y="1292382"/>
            <a:ext cx="2952320" cy="3352799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/>
          <a:stretch/>
        </p:blipFill>
        <p:spPr>
          <a:xfrm>
            <a:off x="8622688" y="4959041"/>
            <a:ext cx="3569312" cy="1524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83307" y="1225118"/>
            <a:ext cx="8049492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4818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622688" y="990602"/>
            <a:ext cx="3569312" cy="5486399"/>
          </a:xfrm>
          <a:prstGeom prst="rect">
            <a:avLst/>
          </a:prstGeom>
          <a:solidFill>
            <a:srgbClr val="1DA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07848" y="1161534"/>
            <a:ext cx="2946401" cy="363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00592" y="1152869"/>
            <a:ext cx="3814355" cy="5957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00592" y="1965682"/>
            <a:ext cx="3814355" cy="4302034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1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4549715" y="1152869"/>
            <a:ext cx="3814355" cy="5957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2"/>
          </p:nvPr>
        </p:nvSpPr>
        <p:spPr>
          <a:xfrm>
            <a:off x="4549715" y="1965682"/>
            <a:ext cx="3814355" cy="4302034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0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1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8901928" y="1295402"/>
            <a:ext cx="2952320" cy="3352799"/>
          </a:xfrm>
          <a:prstGeom prst="rect">
            <a:avLst/>
          </a:prstGeom>
        </p:spPr>
        <p:txBody>
          <a:bodyPr/>
          <a:lstStyle>
            <a:lvl1pPr marL="230188" indent="-230188">
              <a:spcAft>
                <a:spcPts val="600"/>
              </a:spcAft>
              <a:buClr>
                <a:srgbClr val="F07622"/>
              </a:buClr>
              <a:defRPr sz="1600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 marL="568325" indent="-285750">
              <a:buClr>
                <a:srgbClr val="F07622"/>
              </a:buClr>
              <a:defRPr sz="1400">
                <a:solidFill>
                  <a:srgbClr val="3A3C3D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92" r="14584" b="31584"/>
          <a:stretch/>
        </p:blipFill>
        <p:spPr>
          <a:xfrm>
            <a:off x="8622688" y="4959640"/>
            <a:ext cx="356931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>
            <p:custDataLst>
              <p:tags r:id="rId1"/>
            </p:custDataLst>
          </p:nvPr>
        </p:nvSpPr>
        <p:spPr>
          <a:xfrm>
            <a:off x="0" y="-1533"/>
            <a:ext cx="10963125" cy="962823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>
            <p:custDataLst>
              <p:tags r:id="rId2"/>
            </p:custDataLst>
          </p:nvPr>
        </p:nvSpPr>
        <p:spPr>
          <a:xfrm>
            <a:off x="-8133" y="807868"/>
            <a:ext cx="12200133" cy="182051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3307" y="1225118"/>
            <a:ext cx="11605493" cy="5175682"/>
          </a:xfrm>
          <a:prstGeom prst="rect">
            <a:avLst/>
          </a:prstGeom>
        </p:spPr>
        <p:txBody>
          <a:bodyPr/>
          <a:lstStyle>
            <a:lvl1pPr>
              <a:buClr>
                <a:srgbClr val="F07622"/>
              </a:buClr>
              <a:defRPr sz="2800" b="1">
                <a:solidFill>
                  <a:srgbClr val="3A3C3D"/>
                </a:solidFill>
                <a:latin typeface="Arial" panose="020B0604020202020204" pitchFamily="34" charset="0"/>
              </a:defRPr>
            </a:lvl1pPr>
            <a:lvl2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2pPr>
            <a:lvl3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3pPr>
            <a:lvl4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4pPr>
            <a:lvl5pPr>
              <a:buClr>
                <a:srgbClr val="F07622"/>
              </a:buClr>
              <a:defRPr sz="2800">
                <a:solidFill>
                  <a:srgbClr val="3A3C3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3309" y="156930"/>
            <a:ext cx="7744692" cy="52887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3074" name="Picture 2" descr="VisionEval_Logo">
            <a:extLst>
              <a:ext uri="{FF2B5EF4-FFF2-40B4-BE49-F238E27FC236}">
                <a16:creationId xmlns:a16="http://schemas.microsoft.com/office/drawing/2014/main" id="{761C6B19-FDF1-43D9-8DF7-C7D2B970F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81" y="44348"/>
            <a:ext cx="992763" cy="7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783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914400"/>
            <a:ext cx="10515600" cy="685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0059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/>
          <a:stretch/>
        </p:blipFill>
        <p:spPr>
          <a:xfrm>
            <a:off x="0" y="1824555"/>
            <a:ext cx="12192000" cy="4713399"/>
          </a:xfrm>
          <a:prstGeom prst="rect">
            <a:avLst/>
          </a:prstGeom>
        </p:spPr>
      </p:pic>
      <p:sp>
        <p:nvSpPr>
          <p:cNvPr id="26" name="Rectangle 25"/>
          <p:cNvSpPr/>
          <p:nvPr>
            <p:custDataLst>
              <p:tags r:id="rId1"/>
            </p:custDataLst>
          </p:nvPr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40" y="176391"/>
            <a:ext cx="4196731" cy="124549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090413" y="1765044"/>
            <a:ext cx="10833100" cy="59369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  <p:custDataLst>
              <p:tags r:id="rId3"/>
            </p:custDataLst>
          </p:nvPr>
        </p:nvSpPr>
        <p:spPr>
          <a:xfrm>
            <a:off x="1090411" y="2358737"/>
            <a:ext cx="10833100" cy="40524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  <p:custDataLst>
              <p:tags r:id="rId4"/>
            </p:custDataLst>
          </p:nvPr>
        </p:nvSpPr>
        <p:spPr>
          <a:xfrm>
            <a:off x="1090410" y="2848540"/>
            <a:ext cx="10833100" cy="40524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0" y="6537954"/>
            <a:ext cx="1729800" cy="259092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0" y="1642505"/>
            <a:ext cx="12200133" cy="182051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12801" y="6546903"/>
            <a:ext cx="1231900" cy="280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0" y="6535109"/>
            <a:ext cx="812800" cy="29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60F8C7-A411-4556-A204-4CE01CBC96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4" b="37968"/>
          <a:stretch/>
        </p:blipFill>
        <p:spPr>
          <a:xfrm>
            <a:off x="203200" y="6562467"/>
            <a:ext cx="1320800" cy="2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30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29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73" y="132445"/>
            <a:ext cx="2253116" cy="533783"/>
          </a:xfrm>
          <a:prstGeom prst="rect">
            <a:avLst/>
          </a:prstGeom>
        </p:spPr>
      </p:pic>
      <p:sp>
        <p:nvSpPr>
          <p:cNvPr id="29" name="Rectangle 28"/>
          <p:cNvSpPr/>
          <p:nvPr>
            <p:custDataLst>
              <p:tags r:id="rId10"/>
            </p:custDataLst>
          </p:nvPr>
        </p:nvSpPr>
        <p:spPr>
          <a:xfrm>
            <a:off x="0" y="-1533"/>
            <a:ext cx="8622688" cy="962823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-8133" y="807868"/>
            <a:ext cx="12200133" cy="182051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2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7" r:id="rId2"/>
    <p:sldLayoutId id="2147483758" r:id="rId3"/>
    <p:sldLayoutId id="2147483775" r:id="rId4"/>
    <p:sldLayoutId id="2147483759" r:id="rId5"/>
    <p:sldLayoutId id="2147483776" r:id="rId6"/>
    <p:sldLayoutId id="2147483760" r:id="rId7"/>
    <p:sldLayoutId id="2147483779" r:id="rId8"/>
  </p:sldLayoutIdLst>
  <p:transition spd="med"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i="0" u="none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64" charset="-128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73" y="132445"/>
            <a:ext cx="2253116" cy="533783"/>
          </a:xfrm>
          <a:prstGeom prst="rect">
            <a:avLst/>
          </a:prstGeom>
        </p:spPr>
      </p:pic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0" y="-1533"/>
            <a:ext cx="8622688" cy="962823"/>
          </a:xfrm>
          <a:prstGeom prst="rect">
            <a:avLst/>
          </a:prstGeom>
          <a:solidFill>
            <a:srgbClr val="EA7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-8133" y="807868"/>
            <a:ext cx="12200133" cy="182051"/>
          </a:xfrm>
          <a:prstGeom prst="rect">
            <a:avLst/>
          </a:prstGeom>
          <a:solidFill>
            <a:srgbClr val="3A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2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ransition spd="med"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i="0" u="none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ＭＳ Ｐゴシック" pitchFamily="64" charset="-128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ranklinGotMdITC" pitchFamily="64" charset="0"/>
          <a:ea typeface="ＭＳ Ｐゴシック" pitchFamily="64" charset="-128"/>
          <a:cs typeface="FranklinGotMdITC" pitchFamily="6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C7ED8-E73B-495F-9F5D-3C8576F6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809" y="2133601"/>
            <a:ext cx="8124825" cy="59369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 Analysis and Visualization of Hundreds of Scenarios with VisionEval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B961-40F9-4FD9-81B3-F08A3BD7E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41808" y="6477000"/>
            <a:ext cx="8124825" cy="405246"/>
          </a:xfrm>
        </p:spPr>
        <p:txBody>
          <a:bodyPr>
            <a:normAutofit/>
          </a:bodyPr>
          <a:lstStyle/>
          <a:p>
            <a:r>
              <a:rPr lang="en-US" sz="1400" dirty="0"/>
              <a:t>2019 TRB Planning Applications Conference, Portland Oregon </a:t>
            </a:r>
          </a:p>
        </p:txBody>
      </p:sp>
    </p:spTree>
    <p:extLst>
      <p:ext uri="{BB962C8B-B14F-4D97-AF65-F5344CB8AC3E}">
        <p14:creationId xmlns:p14="http://schemas.microsoft.com/office/powerpoint/2010/main" val="29145398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A9968-C746-43D9-8284-411E07AE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80" y="1225118"/>
            <a:ext cx="8704120" cy="5175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VisionEval?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VisionEval is a common framework for strategic transportation planning modeling</a:t>
            </a:r>
          </a:p>
          <a:p>
            <a:endParaRPr lang="en-US" dirty="0"/>
          </a:p>
          <a:p>
            <a:r>
              <a:rPr lang="en-US" dirty="0"/>
              <a:t>Strategic models evaluate many (i.e. hundreds of) alternative futures and policies under uncertainty</a:t>
            </a:r>
          </a:p>
          <a:p>
            <a:endParaRPr lang="en-US" dirty="0"/>
          </a:p>
          <a:p>
            <a:r>
              <a:rPr lang="en-US" dirty="0"/>
              <a:t>VisionEval is supported by an FHWA pooled funds of 11 member agencies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</p:spTree>
    <p:extLst>
      <p:ext uri="{BB962C8B-B14F-4D97-AF65-F5344CB8AC3E}">
        <p14:creationId xmlns:p14="http://schemas.microsoft.com/office/powerpoint/2010/main" val="7096865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  <p:pic>
        <p:nvPicPr>
          <p:cNvPr id="1026" name="Picture 2" descr="Image result for caltrans">
            <a:extLst>
              <a:ext uri="{FF2B5EF4-FFF2-40B4-BE49-F238E27FC236}">
                <a16:creationId xmlns:a16="http://schemas.microsoft.com/office/drawing/2014/main" id="{EEE22B01-1226-49F0-A79D-0EEE2008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3471"/>
            <a:ext cx="1922320" cy="15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d sha">
            <a:extLst>
              <a:ext uri="{FF2B5EF4-FFF2-40B4-BE49-F238E27FC236}">
                <a16:creationId xmlns:a16="http://schemas.microsoft.com/office/drawing/2014/main" id="{9479376A-D9EE-4A09-809B-FD5E5665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24974"/>
            <a:ext cx="1371600" cy="11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c dot">
            <a:extLst>
              <a:ext uri="{FF2B5EF4-FFF2-40B4-BE49-F238E27FC236}">
                <a16:creationId xmlns:a16="http://schemas.microsoft.com/office/drawing/2014/main" id="{B8EFA9C7-5D91-4E0A-9A9E-A09E77E3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34" y="2894973"/>
            <a:ext cx="1540866" cy="15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h dot">
            <a:extLst>
              <a:ext uri="{FF2B5EF4-FFF2-40B4-BE49-F238E27FC236}">
                <a16:creationId xmlns:a16="http://schemas.microsoft.com/office/drawing/2014/main" id="{B189969A-6AE4-4E0E-85A7-087431D8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854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regon dot">
            <a:extLst>
              <a:ext uri="{FF2B5EF4-FFF2-40B4-BE49-F238E27FC236}">
                <a16:creationId xmlns:a16="http://schemas.microsoft.com/office/drawing/2014/main" id="{B4B4892D-D0EB-4C3F-AE25-3D60DAE1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03" y="5108254"/>
            <a:ext cx="145084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vdot">
            <a:extLst>
              <a:ext uri="{FF2B5EF4-FFF2-40B4-BE49-F238E27FC236}">
                <a16:creationId xmlns:a16="http://schemas.microsoft.com/office/drawing/2014/main" id="{49C50009-17AD-4F47-8353-193A911ED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8" t="36629" b="36298"/>
          <a:stretch/>
        </p:blipFill>
        <p:spPr bwMode="auto">
          <a:xfrm>
            <a:off x="6019801" y="4517425"/>
            <a:ext cx="2946235" cy="8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wsdot">
            <a:extLst>
              <a:ext uri="{FF2B5EF4-FFF2-40B4-BE49-F238E27FC236}">
                <a16:creationId xmlns:a16="http://schemas.microsoft.com/office/drawing/2014/main" id="{BFA0D658-8D52-461F-9944-71FEDFB0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33" y="1210270"/>
            <a:ext cx="2716097" cy="15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arc atlanta">
            <a:extLst>
              <a:ext uri="{FF2B5EF4-FFF2-40B4-BE49-F238E27FC236}">
                <a16:creationId xmlns:a16="http://schemas.microsoft.com/office/drawing/2014/main" id="{1D2331DF-595F-43C8-B210-44819A24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73" y="2844802"/>
            <a:ext cx="2105618" cy="8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hgac houston">
            <a:extLst>
              <a:ext uri="{FF2B5EF4-FFF2-40B4-BE49-F238E27FC236}">
                <a16:creationId xmlns:a16="http://schemas.microsoft.com/office/drawing/2014/main" id="{623A88B2-8F5A-4590-A313-CBD9D489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96995"/>
            <a:ext cx="1430527" cy="14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RTC Southwest nevada">
            <a:extLst>
              <a:ext uri="{FF2B5EF4-FFF2-40B4-BE49-F238E27FC236}">
                <a16:creationId xmlns:a16="http://schemas.microsoft.com/office/drawing/2014/main" id="{03A3DC52-6654-4E6F-B3DA-135A8A09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5253"/>
            <a:ext cx="1143000" cy="10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fhwa logo">
            <a:extLst>
              <a:ext uri="{FF2B5EF4-FFF2-40B4-BE49-F238E27FC236}">
                <a16:creationId xmlns:a16="http://schemas.microsoft.com/office/drawing/2014/main" id="{0D1935AD-F0AD-433C-B72E-CC98016F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34380"/>
            <a:ext cx="1666255" cy="17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308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  <p:pic>
        <p:nvPicPr>
          <p:cNvPr id="1026" name="Picture 2" descr="https://github.com/gregorbj/VisionEval/wiki/VERPAT-Tutorial-images/scenario_inputs_directory_structure.png">
            <a:extLst>
              <a:ext uri="{FF2B5EF4-FFF2-40B4-BE49-F238E27FC236}">
                <a16:creationId xmlns:a16="http://schemas.microsoft.com/office/drawing/2014/main" id="{4C279BA4-3F12-41A4-9ED9-1951BBE1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646667"/>
            <a:ext cx="2590800" cy="40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17C602-68A2-4EC1-A833-358CCCDE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80" y="1225118"/>
            <a:ext cx="8627920" cy="1365682"/>
          </a:xfrm>
        </p:spPr>
        <p:txBody>
          <a:bodyPr>
            <a:noAutofit/>
          </a:bodyPr>
          <a:lstStyle/>
          <a:p>
            <a:r>
              <a:rPr lang="en-US" sz="2200" dirty="0"/>
              <a:t>Sensitivity test the relationship between inputs and outputs</a:t>
            </a:r>
          </a:p>
          <a:p>
            <a:r>
              <a:rPr lang="en-US" sz="2200" dirty="0"/>
              <a:t>Model every combination of input dimensions and analyze the distribution of outputs</a:t>
            </a:r>
            <a:endParaRPr lang="en-US" sz="2200" b="0" dirty="0"/>
          </a:p>
        </p:txBody>
      </p:sp>
      <p:pic>
        <p:nvPicPr>
          <p:cNvPr id="1028" name="Picture 4" descr="https://github.com/gregorbj/VisionEval/wiki/VERPAT-Tutorial-images/scenario_directory.png">
            <a:extLst>
              <a:ext uri="{FF2B5EF4-FFF2-40B4-BE49-F238E27FC236}">
                <a16:creationId xmlns:a16="http://schemas.microsoft.com/office/drawing/2014/main" id="{503916CC-1D28-433B-908C-0C088761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1"/>
            <a:ext cx="3746758" cy="40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CFC2CA-B2D7-4A53-B831-0C4B1E580E85}"/>
              </a:ext>
            </a:extLst>
          </p:cNvPr>
          <p:cNvSpPr txBox="1">
            <a:spLocks/>
          </p:cNvSpPr>
          <p:nvPr/>
        </p:nvSpPr>
        <p:spPr>
          <a:xfrm>
            <a:off x="3322509" y="2749118"/>
            <a:ext cx="2454405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Bicycle scenarios (x2)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3D99B74-C03C-4A8E-8572-ADB218EC7F98}"/>
              </a:ext>
            </a:extLst>
          </p:cNvPr>
          <p:cNvSpPr txBox="1">
            <a:spLocks/>
          </p:cNvSpPr>
          <p:nvPr/>
        </p:nvSpPr>
        <p:spPr>
          <a:xfrm>
            <a:off x="3303459" y="3581400"/>
            <a:ext cx="2454405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Vehicle cost (x3)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0FED625-7E21-40A1-8263-226D6DB10D0E}"/>
              </a:ext>
            </a:extLst>
          </p:cNvPr>
          <p:cNvSpPr txBox="1">
            <a:spLocks/>
          </p:cNvSpPr>
          <p:nvPr/>
        </p:nvSpPr>
        <p:spPr>
          <a:xfrm>
            <a:off x="3283612" y="4380378"/>
            <a:ext cx="3117189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Demand management (x3)</a:t>
            </a:r>
          </a:p>
        </p:txBody>
      </p:sp>
      <p:pic>
        <p:nvPicPr>
          <p:cNvPr id="9" name="Graphic 8" descr="Direction">
            <a:extLst>
              <a:ext uri="{FF2B5EF4-FFF2-40B4-BE49-F238E27FC236}">
                <a16:creationId xmlns:a16="http://schemas.microsoft.com/office/drawing/2014/main" id="{D7149396-C5D7-4EC6-8287-2D8596A76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5668239" y="2477621"/>
            <a:ext cx="914400" cy="914400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ACEC09E-676B-4C96-8F6A-21333BB902E4}"/>
              </a:ext>
            </a:extLst>
          </p:cNvPr>
          <p:cNvSpPr txBox="1">
            <a:spLocks/>
          </p:cNvSpPr>
          <p:nvPr/>
        </p:nvSpPr>
        <p:spPr>
          <a:xfrm>
            <a:off x="3322508" y="4919858"/>
            <a:ext cx="2454405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Land Use (x2)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29DDBD7-F4F6-4305-A5E4-60B6072452A5}"/>
              </a:ext>
            </a:extLst>
          </p:cNvPr>
          <p:cNvSpPr txBox="1">
            <a:spLocks/>
          </p:cNvSpPr>
          <p:nvPr/>
        </p:nvSpPr>
        <p:spPr>
          <a:xfrm>
            <a:off x="3341559" y="5380693"/>
            <a:ext cx="2454405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Parking (x3)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1AC4E99-B77C-4430-A11F-BEEC699E8CEF}"/>
              </a:ext>
            </a:extLst>
          </p:cNvPr>
          <p:cNvSpPr txBox="1">
            <a:spLocks/>
          </p:cNvSpPr>
          <p:nvPr/>
        </p:nvSpPr>
        <p:spPr>
          <a:xfrm>
            <a:off x="3303458" y="5920172"/>
            <a:ext cx="2454405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Transit LOS (x3)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7A5FA47-756C-49F7-AD46-926D05A79528}"/>
              </a:ext>
            </a:extLst>
          </p:cNvPr>
          <p:cNvSpPr txBox="1">
            <a:spLocks/>
          </p:cNvSpPr>
          <p:nvPr/>
        </p:nvSpPr>
        <p:spPr>
          <a:xfrm>
            <a:off x="8806520" y="2896721"/>
            <a:ext cx="1632881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700" kern="0" dirty="0">
                <a:solidFill>
                  <a:schemeClr val="tx2"/>
                </a:solidFill>
                <a:latin typeface="Arial" panose="020B0604020202020204" pitchFamily="34" charset="0"/>
              </a:rPr>
              <a:t>324 Scenarios</a:t>
            </a:r>
          </a:p>
        </p:txBody>
      </p:sp>
    </p:spTree>
    <p:extLst>
      <p:ext uri="{BB962C8B-B14F-4D97-AF65-F5344CB8AC3E}">
        <p14:creationId xmlns:p14="http://schemas.microsoft.com/office/powerpoint/2010/main" val="39850077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17C602-68A2-4EC1-A833-358CCCDE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80" y="1225118"/>
            <a:ext cx="9008920" cy="1365682"/>
          </a:xfrm>
        </p:spPr>
        <p:txBody>
          <a:bodyPr>
            <a:normAutofit/>
          </a:bodyPr>
          <a:lstStyle/>
          <a:p>
            <a:r>
              <a:rPr lang="en-US" dirty="0"/>
              <a:t>Portland example results in 324 total model runs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E3B89-7E10-4E64-9024-309CBAB1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2626"/>
            <a:ext cx="9144000" cy="4905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35050E-D249-4A76-A6E3-5A73B060D13F}"/>
              </a:ext>
            </a:extLst>
          </p:cNvPr>
          <p:cNvSpPr/>
          <p:nvPr/>
        </p:nvSpPr>
        <p:spPr>
          <a:xfrm>
            <a:off x="2362200" y="2108284"/>
            <a:ext cx="8077200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https://htmlpreview.github.io/?https://github.com/VisionEval/VisionEval/blob/master/sources/VEScenarioViewer/verpat.html</a:t>
            </a:r>
          </a:p>
        </p:txBody>
      </p:sp>
      <p:pic>
        <p:nvPicPr>
          <p:cNvPr id="10" name="Graphic 9" descr="Direction">
            <a:extLst>
              <a:ext uri="{FF2B5EF4-FFF2-40B4-BE49-F238E27FC236}">
                <a16:creationId xmlns:a16="http://schemas.microsoft.com/office/drawing/2014/main" id="{EC71EC87-7928-4885-A36B-6868D5C46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676400" y="2854012"/>
            <a:ext cx="552212" cy="5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291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VisionEval Strategic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E6CC2-7550-4444-B33C-09E6C2A2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25118"/>
            <a:ext cx="10160000" cy="5175682"/>
          </a:xfrm>
        </p:spPr>
        <p:txBody>
          <a:bodyPr>
            <a:normAutofit/>
          </a:bodyPr>
          <a:lstStyle/>
          <a:p>
            <a:r>
              <a:rPr lang="en-US" sz="2600" dirty="0"/>
              <a:t>Filter outputs by selected scenarios to see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47A52-35B6-4A76-8A06-ADA3392D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52626"/>
            <a:ext cx="9144000" cy="4905375"/>
          </a:xfrm>
          <a:prstGeom prst="rect">
            <a:avLst/>
          </a:prstGeom>
        </p:spPr>
      </p:pic>
      <p:pic>
        <p:nvPicPr>
          <p:cNvPr id="8" name="Graphic 7" descr="Direction">
            <a:extLst>
              <a:ext uri="{FF2B5EF4-FFF2-40B4-BE49-F238E27FC236}">
                <a16:creationId xmlns:a16="http://schemas.microsoft.com/office/drawing/2014/main" id="{78C6810E-B6F9-4224-A012-85C9F352E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68658">
            <a:off x="2670073" y="4270273"/>
            <a:ext cx="552212" cy="55221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B4E6BF0-4993-4D66-9AE0-D99E85F14133}"/>
              </a:ext>
            </a:extLst>
          </p:cNvPr>
          <p:cNvSpPr txBox="1">
            <a:spLocks/>
          </p:cNvSpPr>
          <p:nvPr/>
        </p:nvSpPr>
        <p:spPr>
          <a:xfrm>
            <a:off x="1642119" y="2522439"/>
            <a:ext cx="2608120" cy="4172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latin typeface="Arial" panose="020B0604020202020204" pitchFamily="34" charset="0"/>
              </a:rPr>
              <a:t>L2=Increase diversion of SOV auto tours to bike by 20% over base scenario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3FCD7-7A33-402B-A8B8-321CC9D43620}"/>
              </a:ext>
            </a:extLst>
          </p:cNvPr>
          <p:cNvSpPr/>
          <p:nvPr/>
        </p:nvSpPr>
        <p:spPr>
          <a:xfrm>
            <a:off x="2362200" y="2108284"/>
            <a:ext cx="8077200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https://htmlpreview.github.io/?https://github.com/VisionEval/VisionEval/blob/master/sources/VEScenarioViewer/verpat.html</a:t>
            </a:r>
          </a:p>
        </p:txBody>
      </p:sp>
    </p:spTree>
    <p:extLst>
      <p:ext uri="{BB962C8B-B14F-4D97-AF65-F5344CB8AC3E}">
        <p14:creationId xmlns:p14="http://schemas.microsoft.com/office/powerpoint/2010/main" val="8605646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VisionEval Strategic Modeling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F31897-2BB0-4EAE-8B3C-0F47351B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2626"/>
            <a:ext cx="9144000" cy="490537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76DF4DC-8D05-43DD-983D-7E04EE47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80" y="1225118"/>
            <a:ext cx="8627920" cy="1365682"/>
          </a:xfrm>
        </p:spPr>
        <p:txBody>
          <a:bodyPr>
            <a:normAutofit/>
          </a:bodyPr>
          <a:lstStyle/>
          <a:p>
            <a:r>
              <a:rPr lang="en-US" dirty="0"/>
              <a:t>Filter desired outcomes to see input scenarios</a:t>
            </a:r>
          </a:p>
        </p:txBody>
      </p:sp>
      <p:pic>
        <p:nvPicPr>
          <p:cNvPr id="6" name="Graphic 5" descr="Direction">
            <a:extLst>
              <a:ext uri="{FF2B5EF4-FFF2-40B4-BE49-F238E27FC236}">
                <a16:creationId xmlns:a16="http://schemas.microsoft.com/office/drawing/2014/main" id="{8E989365-DA60-444B-9A79-0DBC5843B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030854">
            <a:off x="8821058" y="6247729"/>
            <a:ext cx="552212" cy="552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4C0700-12BE-4DD6-98A8-A2003A904A22}"/>
              </a:ext>
            </a:extLst>
          </p:cNvPr>
          <p:cNvSpPr/>
          <p:nvPr/>
        </p:nvSpPr>
        <p:spPr>
          <a:xfrm>
            <a:off x="2362200" y="2108284"/>
            <a:ext cx="8077200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https://htmlpreview.github.io/?https://github.com/VisionEval/VisionEval/blob/master/sources/VEScenarioViewer/verpat.html</a:t>
            </a:r>
          </a:p>
        </p:txBody>
      </p:sp>
    </p:spTree>
    <p:extLst>
      <p:ext uri="{BB962C8B-B14F-4D97-AF65-F5344CB8AC3E}">
        <p14:creationId xmlns:p14="http://schemas.microsoft.com/office/powerpoint/2010/main" val="4638046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A9968-C746-43D9-8284-411E07AE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80" y="1225118"/>
            <a:ext cx="8704120" cy="5175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Open Source Contribution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VisionEval is a community owned project for all to use and improve </a:t>
            </a:r>
          </a:p>
          <a:p>
            <a:pPr lvl="1"/>
            <a:r>
              <a:rPr lang="en-US" i="1" dirty="0"/>
              <a:t>Sunday workshop</a:t>
            </a:r>
          </a:p>
          <a:p>
            <a:pPr lvl="1"/>
            <a:r>
              <a:rPr lang="en-US" i="1" dirty="0"/>
              <a:t>Other presentations this week</a:t>
            </a:r>
          </a:p>
          <a:p>
            <a:endParaRPr lang="en-US" dirty="0"/>
          </a:p>
          <a:p>
            <a:r>
              <a:rPr lang="en-US" dirty="0"/>
              <a:t>We contributed two software components</a:t>
            </a:r>
          </a:p>
          <a:p>
            <a:pPr lvl="1"/>
            <a:r>
              <a:rPr lang="en-US" i="1" dirty="0" err="1"/>
              <a:t>VEScenarios</a:t>
            </a:r>
            <a:r>
              <a:rPr lang="en-US" dirty="0"/>
              <a:t> R package for parallel scenario management, running, and processing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err="1"/>
              <a:t>VEScenarioViewer</a:t>
            </a:r>
            <a:r>
              <a:rPr lang="en-US" dirty="0"/>
              <a:t> for interactive visualization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</p:spTree>
    <p:extLst>
      <p:ext uri="{BB962C8B-B14F-4D97-AF65-F5344CB8AC3E}">
        <p14:creationId xmlns:p14="http://schemas.microsoft.com/office/powerpoint/2010/main" val="8925525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2BF439-B7AE-47EA-8E4E-E72B1584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0" b="8178"/>
          <a:stretch/>
        </p:blipFill>
        <p:spPr>
          <a:xfrm>
            <a:off x="8703469" y="1172082"/>
            <a:ext cx="1143000" cy="4390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EEC3E-7B0A-43C3-B293-57DF7F4D7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12" b="8178"/>
          <a:stretch/>
        </p:blipFill>
        <p:spPr>
          <a:xfrm>
            <a:off x="2345532" y="1172082"/>
            <a:ext cx="7286625" cy="439051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A9968-C746-43D9-8284-411E07AE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5769015"/>
            <a:ext cx="3505200" cy="6858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Ben Stabler, Director, RSG </a:t>
            </a:r>
            <a:r>
              <a:rPr lang="en-US" sz="2400" b="0" dirty="0">
                <a:solidFill>
                  <a:schemeClr val="tx1"/>
                </a:solidFill>
              </a:rPr>
              <a:t>ben.stabler@rsginc.com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CCD03-0FBE-45A9-A86B-886390C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VisionEval Strategic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BA383-0C78-4153-9D13-AF79892D42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815464"/>
            <a:ext cx="2086147" cy="59290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88B6DBD-F9BF-42F4-A94F-A2FDA758EE19}"/>
              </a:ext>
            </a:extLst>
          </p:cNvPr>
          <p:cNvSpPr txBox="1">
            <a:spLocks/>
          </p:cNvSpPr>
          <p:nvPr/>
        </p:nvSpPr>
        <p:spPr>
          <a:xfrm>
            <a:off x="3352800" y="1219201"/>
            <a:ext cx="2895600" cy="339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 b="1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•"/>
              <a:defRPr sz="2800">
                <a:solidFill>
                  <a:srgbClr val="3A3C3D"/>
                </a:solidFill>
                <a:latin typeface="Myriad Pro" panose="020B0503030403020204" pitchFamily="34" charset="0"/>
                <a:ea typeface="ＭＳ Ｐゴシック" pitchFamily="6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–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7622"/>
              </a:buClr>
              <a:buChar char="»"/>
              <a:defRPr sz="2800">
                <a:solidFill>
                  <a:srgbClr val="3A3C3D"/>
                </a:solidFill>
                <a:latin typeface="Myriad Pro Light" panose="020B0403030403020204" pitchFamily="34" charset="0"/>
                <a:ea typeface="ＭＳ Ｐゴシック" pitchFamily="6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kern="0" dirty="0">
                <a:solidFill>
                  <a:schemeClr val="tx2"/>
                </a:solidFill>
                <a:latin typeface="Arial" panose="020B0604020202020204" pitchFamily="34" charset="0"/>
              </a:rPr>
              <a:t>http://www.visioneval.org </a:t>
            </a:r>
          </a:p>
        </p:txBody>
      </p:sp>
    </p:spTree>
    <p:extLst>
      <p:ext uri="{BB962C8B-B14F-4D97-AF65-F5344CB8AC3E}">
        <p14:creationId xmlns:p14="http://schemas.microsoft.com/office/powerpoint/2010/main" val="170270602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391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to continue&quot;/&gt;&lt;property id=&quot;10069&quot; value=&quot;Incorrect - Click anywhere or press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Default&amp;quot;&amp;gt;&amp;lt;Question FontName=&amp;quot;Myriad Pro&amp;quot; IsBold=&amp;quot;1&amp;quot; IsItalic=&amp;quot;0&amp;quot; IsUnderline=&amp;quot;0&amp;quot; FontSize=&amp;quot;28&amp;quot; UseDefFont=&amp;quot;0&amp;quot;/&amp;gt;&amp;lt;Answer FontName=&amp;quot;Arial&amp;quot; IsBold=&amp;quot;0&amp;quot; IsItalic=&amp;quot;0&amp;quot; IsUnderline=&amp;quot;0&amp;quot; FontSize=&amp;quot;18&amp;quot;/&amp;gt;&amp;lt;Button FontName=&amp;quot;Myriad Pro&amp;quot; IsBold=&amp;quot;0&amp;quot; IsItalic=&amp;quot;0&amp;quot; IsUnderline=&amp;quot;0&amp;quot; FontSize=&amp;quot;14&amp;quot;/&amp;gt;&amp;lt;Message FontName=&amp;quot;Myriad Pro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FranklinGotMdITC&amp;quot; IsBold=&amp;quot;1&amp;quot; IsItalic=&amp;quot;0&amp;quot; IsUnderline=&amp;quot;0&amp;quot; FontSize=&amp;quot;35&amp;quot;/&amp;gt;&amp;lt;Answer FontName=&amp;quot;Arial&amp;quot; IsBold=&amp;quot;0&amp;quot; IsItalic=&amp;quot;0&amp;quot; IsUnderline=&amp;quot;0&amp;quot; FontSize=&amp;quot;18&amp;quot;/&amp;gt;&amp;lt;Button FontName=&amp;quot;FranklinGotMdITC&amp;quot; IsBold=&amp;quot;0&amp;quot; IsItalic=&amp;quot;0&amp;quot; IsUnderline=&amp;quot;0&amp;quot; FontSize=&amp;quot;14&amp;quot;/&amp;gt;&amp;lt;Message FontName=&amp;quot;FranklinGotMdITC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40&quot;&gt;&lt;property id=&quot;10002&quot; value=&quot;Learning Check #1&quot;/&gt;&lt;property id=&quot;10003&quot; value=&quot;0&quot;/&gt;&lt;property id=&quot;10004&quot; value=&quot;1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40&quot;/&gt;&lt;property id=&quot;10123&quot; value=&quot;1&quot;/&gt;&lt;property id=&quot;10129&quot; value=&quot;0&quot;/&gt;&lt;property id=&quot;10130&quot; value=&quot;80&quot;/&gt;&lt;property id=&quot;10160&quot; value=&quot;0&quot;/&gt;&lt;property id=&quot;10161&quot; value=&quot;0&quot;/&gt;&lt;property id=&quot;10162&quot; value=&quot;0&quot;/&gt;&lt;property id=&quot;10163&quot; value=&quot;0&quot;/&gt;&lt;property id=&quot;10164&quot; value=&quot;1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50&quot;/&gt;&lt;object type=&quot;10062&quot; unique_id=&quot;10042&quot;&gt;&lt;object type=&quot;10050&quot; unique_id=&quot;10043&quot;&gt;&lt;property id=&quot;10020&quot; value=&quot;2&quot;/&gt;&lt;property id=&quot;10102&quot; value=&quot;1&quot;/&gt;&lt;property id=&quot;10191&quot; value=&quot;-1&quot;/&gt;&lt;/object&gt;&lt;object type=&quot;10051&quot; unique_id=&quot;10044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153&quot;&gt;&lt;property id=&quot;10201&quot; value=&quot;Question Group 1&quot;/&gt;&lt;property id=&quot;10202&quot; value=&quot;1&quot;/&gt;&lt;property id=&quot;10204&quot; value=&quot;5&quot;/&gt;&lt;property id=&quot;10205&quot; value=&quot;10&quot;/&gt;&lt;object type=&quot;10064&quot; unique_id=&quot;10154&quot;&gt;&lt;object type=&quot;10059&quot; unique_id=&quot;10155&quot;&gt;&lt;object type=&quot;10060&quot; unique_id=&quot;10380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381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object type=&quot;10003&quot; unique_id=&quot;10241&quot;&gt;&lt;property id=&quot;10002&quot; value=&quot;Learning Check #2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241&quot;/&gt;&lt;property id=&quot;10123&quot; value=&quot;1&quot;/&gt;&lt;property id=&quot;10129&quot; value=&quot;0&quot;/&gt;&lt;property id=&quot;10130&quot; value=&quot;80&quot;/&gt;&lt;property id=&quot;10160&quot; value=&quot;0&quot;/&gt;&lt;property id=&quot;10161&quot; value=&quot;0&quot;/&gt;&lt;property id=&quot;10162&quot; value=&quot;0&quot;/&gt;&lt;property id=&quot;10163&quot; value=&quot;0&quot;/&gt;&lt;property id=&quot;10164&quot; value=&quot;1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243&quot;&gt;&lt;object type=&quot;10050&quot; unique_id=&quot;10244&quot;&gt;&lt;property id=&quot;10020&quot; value=&quot;2&quot;/&gt;&lt;property id=&quot;10102&quot; value=&quot;1&quot;/&gt;&lt;property id=&quot;10191&quot; value=&quot;-1&quot;/&gt;&lt;/object&gt;&lt;object type=&quot;10051&quot; unique_id=&quot;10245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246&quot;&gt;&lt;property id=&quot;10201&quot; value=&quot;Question Group&quot;/&gt;&lt;property id=&quot;10202&quot; value=&quot;1&quot;/&gt;&lt;property id=&quot;10204&quot; value=&quot;-1&quot;/&gt;&lt;property id=&quot;10205&quot; value=&quot;4&quot;/&gt;&lt;object type=&quot;10064&quot; unique_id=&quot;10247&quot;&gt;&lt;object type=&quot;10059&quot; unique_id=&quot;10248&quot;&gt;&lt;object type=&quot;10060&quot; unique_id=&quot;10250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251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object type=&quot;10003&quot; unique_id=&quot;10302&quot;&gt;&lt;property id=&quot;10002&quot; value=&quot;Learning Check #3&quot;/&gt;&lt;property id=&quot;10003&quot; value=&quot;0&quot;/&gt;&lt;property id=&quot;10004&quot; value=&quot;1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302&quot;/&gt;&lt;property id=&quot;10123&quot; value=&quot;1&quot;/&gt;&lt;property id=&quot;10129&quot; value=&quot;0&quot;/&gt;&lt;property id=&quot;10130&quot; value=&quot;80&quot;/&gt;&lt;property id=&quot;10160&quot; value=&quot;0&quot;/&gt;&lt;property id=&quot;10161&quot; value=&quot;0&quot;/&gt;&lt;property id=&quot;10162&quot; value=&quot;0&quot;/&gt;&lt;property id=&quot;10163&quot; value=&quot;0&quot;/&gt;&lt;property id=&quot;10164&quot; value=&quot;1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304&quot;&gt;&lt;object type=&quot;10050&quot; unique_id=&quot;10305&quot;&gt;&lt;property id=&quot;10020&quot; value=&quot;2&quot;/&gt;&lt;property id=&quot;10102&quot; value=&quot;1&quot;/&gt;&lt;property id=&quot;10191&quot; value=&quot;-1&quot;/&gt;&lt;/object&gt;&lt;object type=&quot;10051&quot; unique_id=&quot;10306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307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308&quot;&gt;&lt;object type=&quot;10059&quot; unique_id=&quot;10309&quot;&gt;&lt;object type=&quot;10060&quot; unique_id=&quot;10311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312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0.0&quot;&gt;&lt;object type=&quot;1&quot; unique_id=&quot;10001&quot;&gt;&lt;property id=&quot;20141&quot; value=&quot;C03_C11_Training_v1&quot;/&gt;&lt;property id=&quot;20148&quot; value=&quot;5&quot;/&gt;&lt;property id=&quot;20184&quot; value=&quot;7&quot;/&gt;&lt;property id=&quot;20224&quot; value=&quot;C:\Users\rfarncom\Desktop\working folder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8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350&quot;/&gt;&lt;property id=&quot;20309&quot; value=&quot;-1&quot;/&gt;&lt;/object&gt;&lt;object type=&quot;3&quot; unique_id=&quot;10006&quot;&gt;&lt;property id=&quot;20148&quot; value=&quot;5&quot;/&gt;&lt;property id=&quot;20300&quot; value=&quot;Slide 3 - &amp;quot;Economic analysis in transportation planning&amp;quot;&quot;/&gt;&lt;property id=&quot;20307&quot; value=&quot;385&quot;/&gt;&lt;property id=&quot;20309&quot; value=&quot;-1&quot;/&gt;&lt;/object&gt;&lt;object type=&quot;3&quot; unique_id=&quot;10007&quot;&gt;&lt;property id=&quot;20148&quot; value=&quot;5&quot;/&gt;&lt;property id=&quot;20300&quot; value=&quot;Slide 4 - &amp;quot;Learning objectives&amp;quot;&quot;/&gt;&lt;property id=&quot;20307&quot; value=&quot;351&quot;/&gt;&lt;property id=&quot;20309&quot; value=&quot;-1&quot;/&gt;&lt;/object&gt;&lt;/object&gt;&lt;object type=&quot;8&quot; unique_id=&quot;10134&quot;&gt;&lt;/object&gt;&lt;object type=&quot;4&quot; unique_id=&quot;17006&quot;&gt;&lt;/object&gt;&lt;object type=&quot;10&quot; unique_id=&quot;17007&quot;&gt;&lt;object type=&quot;11&quot; unique_id=&quot;17008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2&quot;/&gt;&lt;lineCharCount val=&quot;1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2&quot;/&gt;&lt;lineCharCount val=&quot;1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2&quot;/&gt;&lt;lineCharCount val=&quot;1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2&quot;/&gt;&lt;lineCharCount val=&quot;1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heme/theme1.xml><?xml version="1.0" encoding="utf-8"?>
<a:theme xmlns:a="http://schemas.openxmlformats.org/drawingml/2006/main" name="TravelWork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PAT template" id="{10C0F530-2AC1-457F-8A57-950B6ED880A9}" vid="{469CFAE4-5DC7-4488-AEAA-7DE27AE11FD1}"/>
    </a:ext>
  </a:extLst>
</a:theme>
</file>

<file path=ppt/theme/theme2.xml><?xml version="1.0" encoding="utf-8"?>
<a:theme xmlns:a="http://schemas.openxmlformats.org/drawingml/2006/main" name="1_TravelWork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PAT template" id="{10C0F530-2AC1-457F-8A57-950B6ED880A9}" vid="{4B2A48E4-3CFF-4032-ABC5-9F3C913DF9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</documentManagement>
</p:properties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01DC089DEFF4BB13B27CF98DC262B" ma:contentTypeVersion="5" ma:contentTypeDescription="Create a new document." ma:contentTypeScope="" ma:versionID="bd48ec46d884ec5ef86169f3bcd4ba00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74d2d3e653b230cc0118b718e5063cce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3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88789A9-349C-4B5D-AD95-DBDDDD45071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E1B62F8-3831-462F-A1B0-689BE899F3D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385EF65-9906-4958-9B31-8B8B7BC8E92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BCBC6D8-A789-4068-A885-0D8887C7E86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F5EF014-5781-4269-8838-B317D7B3D06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8DD3C71-B241-4912-9483-0FCD201BDDD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7058022-8549-4760-AB9F-A250D83AE79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59BDDA8-B6B7-484C-903D-7047713E651A}">
  <ds:schemaRefs>
    <ds:schemaRef ds:uri="http://schemas.microsoft.com/sharepoint/v3/field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17.xml><?xml version="1.0" encoding="utf-8"?>
<ds:datastoreItem xmlns:ds="http://schemas.openxmlformats.org/officeDocument/2006/customXml" ds:itemID="{15015129-CB24-4A2D-8A62-159792E9D23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6164E94-989E-4AB4-B180-6D16D185E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F43F56-4E78-4CE2-A2DC-731DAC79AF1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148BA1A-033D-4902-9EA1-18DBC0F4733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16169A5-5866-4725-B71E-AD357EF4CEA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89F54BD-FAC5-463E-8ABD-2E7BAF42AA5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EC1449A-B655-42C8-9B39-5455899B09CC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C5ACDF9F-2BAA-47BA-9CFC-7F893BAF547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83BA7D8-5569-4CFA-9D9A-F2B36C0A79D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RPAT template</Template>
  <TotalTime>471</TotalTime>
  <Words>322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FranklinGotMdITC</vt:lpstr>
      <vt:lpstr>TravelWorks</vt:lpstr>
      <vt:lpstr>1_TravelWorks</vt:lpstr>
      <vt:lpstr>PowerPoint Presentation</vt:lpstr>
      <vt:lpstr>VisionEval Strategic Modeling</vt:lpstr>
      <vt:lpstr>VisionEval Strategic Modeling</vt:lpstr>
      <vt:lpstr>VisionEval Strategic Modeling</vt:lpstr>
      <vt:lpstr>VisionEval Strategic Modeling</vt:lpstr>
      <vt:lpstr>VisionEval Strategic Modeling</vt:lpstr>
      <vt:lpstr>VisionEval Strategic Modeling</vt:lpstr>
      <vt:lpstr>VisionEval Strategic Modeling</vt:lpstr>
      <vt:lpstr>VisionEval Strategic Modeling</vt:lpstr>
    </vt:vector>
  </TitlesOfParts>
  <Company>Resource Systems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Brooke/PDX</dc:creator>
  <cp:lastModifiedBy>Ben Stabler</cp:lastModifiedBy>
  <cp:revision>82</cp:revision>
  <cp:lastPrinted>2015-07-01T21:00:04Z</cp:lastPrinted>
  <dcterms:created xsi:type="dcterms:W3CDTF">2018-08-24T18:47:39Z</dcterms:created>
  <dcterms:modified xsi:type="dcterms:W3CDTF">2019-06-03T20:40:17Z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0x0101009BD01DC089DEFF4BB13B27CF98DC262B</vt:lpwstr>
  </property>
</Properties>
</file>