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9" r:id="rId2"/>
    <p:sldId id="369" r:id="rId3"/>
    <p:sldId id="376" r:id="rId4"/>
    <p:sldId id="391" r:id="rId5"/>
    <p:sldId id="380" r:id="rId6"/>
    <p:sldId id="385" r:id="rId7"/>
    <p:sldId id="387" r:id="rId8"/>
    <p:sldId id="390" r:id="rId9"/>
    <p:sldId id="392" r:id="rId10"/>
    <p:sldId id="393" r:id="rId11"/>
    <p:sldId id="383" r:id="rId12"/>
    <p:sldId id="388" r:id="rId13"/>
    <p:sldId id="386" r:id="rId14"/>
    <p:sldId id="389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99CC"/>
    <a:srgbClr val="CCFFFF"/>
    <a:srgbClr val="99FF99"/>
    <a:srgbClr val="FFFF00"/>
    <a:srgbClr val="CCFFCC"/>
    <a:srgbClr val="FF66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8" autoAdjust="0"/>
    <p:restoredTop sz="93443" autoAdjust="0"/>
  </p:normalViewPr>
  <p:slideViewPr>
    <p:cSldViewPr>
      <p:cViewPr varScale="1">
        <p:scale>
          <a:sx n="116" d="100"/>
          <a:sy n="116" d="100"/>
        </p:scale>
        <p:origin x="9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37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2C915652-E1E8-4535-8840-57F4675C6E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6F608343-1DE5-46F8-B033-3E37E26669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76FDF2-B252-463B-BD4C-4B7697149DCC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CB04DE-661C-42B3-9FB9-BDDB097AD56E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1670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CB04DE-661C-42B3-9FB9-BDDB097AD56E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80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2BE81-1E79-4910-BC79-DC16E6C95F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76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37902-5D78-4816-B515-90895609E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99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780CA2-2D15-49AE-805A-4CCA325F2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9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6173F-B7C6-41BB-B645-EEB93DF261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46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6771D-E33A-4006-A5FF-4EA7BA4B33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94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06175-C069-45BF-939D-915E51242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41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F04F8-3825-4CDE-A7BD-18C5AE0F9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53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AD620-AF5A-463F-9744-BF765CC09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52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33481-AEE9-4022-8758-DD0B3753D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04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D9E38-44CA-4A54-A683-54264A385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04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1F5CC2-080A-4752-921D-9A75FC77E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98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E670F6-2C40-4B83-A781-F9693F1E28C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12"/>
          <p:cNvSpPr>
            <a:spLocks noChangeArrowheads="1"/>
          </p:cNvSpPr>
          <p:nvPr userDrawn="1"/>
        </p:nvSpPr>
        <p:spPr bwMode="auto">
          <a:xfrm>
            <a:off x="687388" y="6175375"/>
            <a:ext cx="502761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altLang="en-US" sz="2000" b="1" i="1" smtClean="0">
                <a:solidFill>
                  <a:srgbClr val="DDDDDD"/>
                </a:solidFill>
              </a:rPr>
              <a:t>Transportation Development Division</a:t>
            </a:r>
            <a:endParaRPr kumimoji="1" lang="en-US" altLang="en-US" sz="2000" i="1" smtClean="0">
              <a:solidFill>
                <a:srgbClr val="DDDDDD"/>
              </a:solidFill>
            </a:endParaRPr>
          </a:p>
        </p:txBody>
      </p:sp>
      <p:graphicFrame>
        <p:nvGraphicFramePr>
          <p:cNvPr id="1032" name="Object 13"/>
          <p:cNvGraphicFramePr>
            <a:graphicFrameLocks noChangeAspect="1"/>
          </p:cNvGraphicFramePr>
          <p:nvPr userDrawn="1"/>
        </p:nvGraphicFramePr>
        <p:xfrm>
          <a:off x="6705600" y="5638800"/>
          <a:ext cx="19050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icture" r:id="rId14" imgW="1620012" imgH="876300" progId="Word.Picture.8">
                  <p:embed/>
                </p:oleObj>
              </mc:Choice>
              <mc:Fallback>
                <p:oleObj name="Picture" r:id="rId14" imgW="1620012" imgH="876300" progId="Word.Pictur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638800"/>
                        <a:ext cx="19050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ps.fhwa.dot.gov/freight/freight_analysis/perform_meas/vpds/npmrdsfaqs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685800" y="457200"/>
            <a:ext cx="7848600" cy="198120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en-US" sz="3600" b="1" dirty="0" smtClean="0">
                <a:solidFill>
                  <a:srgbClr val="FFFF00"/>
                </a:solidFill>
              </a:rPr>
              <a:t>Oregon’s Experience</a:t>
            </a:r>
            <a:r>
              <a:rPr lang="en-US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sz="2400" b="1" dirty="0" smtClean="0">
                <a:solidFill>
                  <a:srgbClr val="FFFF00"/>
                </a:solidFill>
              </a:rPr>
              <a:t>“Using probe vehicle data to support transportation planning and analysis”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95400" y="3276600"/>
            <a:ext cx="6400800" cy="83820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Richard Arnold, P.E.</a:t>
            </a:r>
          </a:p>
          <a:p>
            <a:pPr algn="ctr" eaLnBrk="1" hangingPunct="1"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Oregon Department of Transportation</a:t>
            </a:r>
            <a:endParaRPr lang="en-US" altLang="en-US" b="1">
              <a:solidFill>
                <a:srgbClr val="FFFF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62000" y="4572000"/>
            <a:ext cx="5638800" cy="16002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 b="1" dirty="0" smtClean="0">
                <a:solidFill>
                  <a:srgbClr val="FFFF00"/>
                </a:solidFill>
              </a:rPr>
              <a:t>2019 TRB Transportation Planning Applications Conference</a:t>
            </a:r>
            <a:endParaRPr lang="en-US" altLang="en-US" sz="1800" b="1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 sz="1800" b="1" dirty="0">
                <a:solidFill>
                  <a:srgbClr val="FFFF00"/>
                </a:solidFill>
              </a:rPr>
              <a:t>Portland, Oregon</a:t>
            </a:r>
          </a:p>
          <a:p>
            <a:pPr eaLnBrk="1" hangingPunct="1">
              <a:buFontTx/>
              <a:buNone/>
            </a:pPr>
            <a:r>
              <a:rPr lang="en-US" altLang="en-US" sz="1800" b="1" dirty="0" smtClean="0">
                <a:solidFill>
                  <a:srgbClr val="FFFF00"/>
                </a:solidFill>
              </a:rPr>
              <a:t>June 4, 2019</a:t>
            </a:r>
            <a:endParaRPr lang="en-US" altLang="en-US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en-US" altLang="en-US" b="1" i="1" dirty="0" smtClean="0">
                <a:solidFill>
                  <a:srgbClr val="FFFF00"/>
                </a:solidFill>
              </a:rPr>
              <a:t>Expanded </a:t>
            </a:r>
            <a:r>
              <a:rPr lang="en-US" altLang="en-US" b="1" i="1" dirty="0">
                <a:solidFill>
                  <a:srgbClr val="FFFF00"/>
                </a:solidFill>
              </a:rPr>
              <a:t>Look </a:t>
            </a:r>
            <a:r>
              <a:rPr lang="en-US" altLang="en-US" sz="2400" b="1" i="1" dirty="0" smtClean="0">
                <a:solidFill>
                  <a:srgbClr val="FFFF00"/>
                </a:solidFill>
              </a:rPr>
              <a:t>(OR99W)</a:t>
            </a:r>
            <a:r>
              <a:rPr lang="en-US" altLang="en-US" b="1" i="1" dirty="0" smtClean="0">
                <a:solidFill>
                  <a:srgbClr val="FFFF00"/>
                </a:solidFill>
              </a:rPr>
              <a:t>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67" r="24367"/>
          <a:stretch/>
        </p:blipFill>
        <p:spPr bwMode="auto">
          <a:xfrm>
            <a:off x="-990600" y="1219200"/>
            <a:ext cx="4343400" cy="258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45" r="14645"/>
          <a:stretch/>
        </p:blipFill>
        <p:spPr bwMode="auto">
          <a:xfrm>
            <a:off x="1221492" y="3352800"/>
            <a:ext cx="4335935" cy="258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59" r="33297"/>
          <a:stretch/>
        </p:blipFill>
        <p:spPr bwMode="auto">
          <a:xfrm>
            <a:off x="3352800" y="1828800"/>
            <a:ext cx="5754540" cy="258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1601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Example: Work Zone Analysis</a:t>
            </a:r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139113" cy="4945063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1143000" y="1720850"/>
            <a:ext cx="2895600" cy="368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Incident Location &amp;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4788" y="1154113"/>
            <a:ext cx="6297612" cy="3698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I-5 NB 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272256" y="3375819"/>
            <a:ext cx="1828800" cy="3698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ym typeface="Wingdings" panose="05000000000000000000" pitchFamily="2" charset="2"/>
              </a:rPr>
              <a:t> </a:t>
            </a:r>
            <a:r>
              <a:rPr lang="en-US" dirty="0"/>
              <a:t>Time of 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88" y="1154113"/>
            <a:ext cx="1295400" cy="3698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Woodburn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1154113"/>
            <a:ext cx="1295400" cy="3698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Wilsonville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14800" y="1905000"/>
            <a:ext cx="1295400" cy="304800"/>
          </a:xfrm>
          <a:prstGeom prst="straightConnector1">
            <a:avLst/>
          </a:prstGeom>
          <a:ln w="76200">
            <a:solidFill>
              <a:schemeClr val="accent6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Example: Solar Eclipse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429000"/>
            <a:ext cx="4579938" cy="2751138"/>
          </a:xfrm>
          <a:noFill/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295400"/>
            <a:ext cx="4579937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FFFF00"/>
                </a:solidFill>
              </a:rPr>
              <a:t>Average Speed </a:t>
            </a:r>
          </a:p>
          <a:p>
            <a:pPr marL="0" indent="0">
              <a:buFontTx/>
              <a:buNone/>
              <a:defRPr/>
            </a:pPr>
            <a:r>
              <a:rPr lang="en-US" kern="0" dirty="0" smtClean="0">
                <a:solidFill>
                  <a:srgbClr val="FFFF00"/>
                </a:solidFill>
              </a:rPr>
              <a:t>       on the routes </a:t>
            </a:r>
          </a:p>
          <a:p>
            <a:pPr marL="0" indent="0">
              <a:buFontTx/>
              <a:buNone/>
              <a:defRPr/>
            </a:pPr>
            <a:r>
              <a:rPr lang="en-US" kern="0" dirty="0" smtClean="0">
                <a:solidFill>
                  <a:srgbClr val="FFFF00"/>
                </a:solidFill>
              </a:rPr>
              <a:t>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1600" y="4343400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Took over 9 hours for average speed to return normal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Example: Solar Eclipse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353526"/>
            <a:ext cx="3051175" cy="48085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3526"/>
            <a:ext cx="7772400" cy="512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86600" y="2711450"/>
            <a:ext cx="1752600" cy="1477963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Quickly identify and evaluate extent of roadway issues.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3400" y="4343400"/>
            <a:ext cx="8153400" cy="228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8200" y="1219200"/>
            <a:ext cx="457200" cy="5410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48200" y="4343400"/>
            <a:ext cx="457200" cy="2286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8" descr="PPTHead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polar-bear-bubbles_1520148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620713"/>
            <a:ext cx="9685338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800" y="518160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charset="0"/>
              </a:defRPr>
            </a:lvl1pPr>
            <a:lvl2pPr>
              <a:defRPr sz="4400">
                <a:solidFill>
                  <a:schemeClr val="tx2"/>
                </a:solidFill>
                <a:latin typeface="Arial" charset="0"/>
              </a:defRPr>
            </a:lvl2pPr>
            <a:lvl3pPr>
              <a:defRPr sz="4400">
                <a:solidFill>
                  <a:schemeClr val="tx2"/>
                </a:solidFill>
                <a:latin typeface="Arial" charset="0"/>
              </a:defRPr>
            </a:lvl3pPr>
            <a:lvl4pPr>
              <a:defRPr sz="4400">
                <a:solidFill>
                  <a:schemeClr val="tx2"/>
                </a:solidFill>
                <a:latin typeface="Arial" charset="0"/>
              </a:defRPr>
            </a:lvl4pPr>
            <a:lvl5pPr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QUESTIONS???</a:t>
            </a:r>
            <a:endParaRPr lang="en-US" altLang="en-US" b="1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094413"/>
            <a:ext cx="8001000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Richard.Arnold@odot.state.or.us (</a:t>
            </a:r>
            <a:r>
              <a:rPr lang="en-US" sz="2400" dirty="0" smtClean="0">
                <a:solidFill>
                  <a:srgbClr val="FFFF00"/>
                </a:solidFill>
              </a:rPr>
              <a:t>503.986.4218)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56796" dir="1593903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i="1" smtClean="0">
                <a:solidFill>
                  <a:srgbClr val="FFFF00"/>
                </a:solidFill>
              </a:rPr>
              <a:t>Telling the Story….</a:t>
            </a:r>
          </a:p>
        </p:txBody>
      </p:sp>
      <p:pic>
        <p:nvPicPr>
          <p:cNvPr id="259077" name="Picture 5" descr="Jigsa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189038"/>
            <a:ext cx="7721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8" name="Picture 6" descr="Jigsaw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189038"/>
            <a:ext cx="7673975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9" name="Picture 7" descr="Jigsaw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189038"/>
            <a:ext cx="7705725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80" name="Picture 8" descr="Jigsa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189038"/>
            <a:ext cx="768191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81" name="Picture 9" descr="Jigsaw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179513"/>
            <a:ext cx="7686675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Understanding the Data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smtClean="0">
                <a:solidFill>
                  <a:srgbClr val="FFFF00"/>
                </a:solidFill>
              </a:rPr>
              <a:t>This is vehicle probe data.  </a:t>
            </a:r>
            <a:r>
              <a:rPr lang="en-US" altLang="en-US" sz="3000" dirty="0" smtClean="0">
                <a:solidFill>
                  <a:srgbClr val="FF99CC"/>
                </a:solidFill>
              </a:rPr>
              <a:t>It is a non-statistical sample of what is actually on the road</a:t>
            </a:r>
            <a:r>
              <a:rPr lang="en-US" altLang="en-US" sz="30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/>
            <a:r>
              <a:rPr lang="en-US" altLang="en-US" sz="3000" dirty="0" smtClean="0">
                <a:solidFill>
                  <a:srgbClr val="FFFF00"/>
                </a:solidFill>
              </a:rPr>
              <a:t>Collected through a variety of sources, </a:t>
            </a:r>
            <a:r>
              <a:rPr lang="en-US" altLang="en-US" sz="3000" dirty="0" smtClean="0">
                <a:solidFill>
                  <a:srgbClr val="FF99CC"/>
                </a:solidFill>
              </a:rPr>
              <a:t>including Mobile Devices, Portable Navigation, Commercial Fleet, Sensors, </a:t>
            </a:r>
            <a:r>
              <a:rPr lang="en-US" altLang="en-US" sz="3000" dirty="0" err="1" smtClean="0">
                <a:solidFill>
                  <a:srgbClr val="FF99CC"/>
                </a:solidFill>
              </a:rPr>
              <a:t>etc</a:t>
            </a:r>
            <a:endParaRPr lang="en-US" altLang="en-US" sz="3000" dirty="0" smtClean="0">
              <a:solidFill>
                <a:srgbClr val="FF99CC"/>
              </a:solidFill>
            </a:endParaRPr>
          </a:p>
          <a:p>
            <a:pPr eaLnBrk="1" hangingPunct="1"/>
            <a:r>
              <a:rPr lang="en-US" altLang="en-US" sz="3000" dirty="0" smtClean="0">
                <a:solidFill>
                  <a:srgbClr val="FFFF00"/>
                </a:solidFill>
              </a:rPr>
              <a:t>Speed/Travel Time Data only </a:t>
            </a:r>
            <a:r>
              <a:rPr lang="en-US" altLang="en-US" sz="3000" dirty="0" smtClean="0">
                <a:solidFill>
                  <a:srgbClr val="FF99CC"/>
                </a:solidFill>
              </a:rPr>
              <a:t>(no volumes)</a:t>
            </a:r>
          </a:p>
          <a:p>
            <a:pPr eaLnBrk="1" hangingPunct="1"/>
            <a:r>
              <a:rPr lang="en-US" altLang="en-US" sz="3000" dirty="0" smtClean="0">
                <a:solidFill>
                  <a:srgbClr val="FFFF00"/>
                </a:solidFill>
              </a:rPr>
              <a:t>No vehicles =&gt; no data </a:t>
            </a:r>
            <a:r>
              <a:rPr lang="en-US" altLang="en-US" sz="3000" dirty="0" smtClean="0">
                <a:solidFill>
                  <a:srgbClr val="FF99CC"/>
                </a:solidFill>
              </a:rPr>
              <a:t>(usually late PM)</a:t>
            </a:r>
          </a:p>
          <a:p>
            <a:pPr eaLnBrk="1" hangingPunct="1"/>
            <a:r>
              <a:rPr lang="en-US" altLang="en-US" sz="3000" dirty="0" smtClean="0">
                <a:solidFill>
                  <a:srgbClr val="FFFF00"/>
                </a:solidFill>
              </a:rPr>
              <a:t>No vehicle =&gt; historical data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Different Venders, Similar Products, Different Visuals</a:t>
            </a:r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Date providers are similar </a:t>
            </a:r>
            <a:r>
              <a:rPr lang="en-US" altLang="en-US" dirty="0" smtClean="0">
                <a:solidFill>
                  <a:srgbClr val="FF99CC"/>
                </a:solidFill>
              </a:rPr>
              <a:t>(INRIX/HERE)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There are somethings the RITIS </a:t>
            </a:r>
            <a:r>
              <a:rPr lang="en-US" altLang="en-US" dirty="0" smtClean="0">
                <a:solidFill>
                  <a:srgbClr val="FF99CC"/>
                </a:solidFill>
              </a:rPr>
              <a:t>(INRIX) </a:t>
            </a:r>
            <a:r>
              <a:rPr lang="en-US" altLang="en-US" dirty="0" smtClean="0">
                <a:solidFill>
                  <a:srgbClr val="FFFF00"/>
                </a:solidFill>
              </a:rPr>
              <a:t>does well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There are somethings that </a:t>
            </a:r>
            <a:r>
              <a:rPr lang="en-US" altLang="en-US" dirty="0" err="1" smtClean="0">
                <a:solidFill>
                  <a:srgbClr val="FFFF00"/>
                </a:solidFill>
              </a:rPr>
              <a:t>iPeMS</a:t>
            </a:r>
            <a:r>
              <a:rPr lang="en-US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99CC"/>
                </a:solidFill>
              </a:rPr>
              <a:t>(HERE) </a:t>
            </a:r>
            <a:r>
              <a:rPr lang="en-US" altLang="en-US" dirty="0" smtClean="0">
                <a:solidFill>
                  <a:srgbClr val="FFFF00"/>
                </a:solidFill>
              </a:rPr>
              <a:t>does well</a:t>
            </a:r>
          </a:p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There are somethings that neither one does best</a:t>
            </a:r>
          </a:p>
          <a:p>
            <a:pPr eaLnBrk="1" hangingPunct="1"/>
            <a:r>
              <a:rPr lang="en-US" altLang="en-US" dirty="0" smtClean="0">
                <a:solidFill>
                  <a:srgbClr val="FF99CC"/>
                </a:solidFill>
              </a:rPr>
              <a:t>FHWA </a:t>
            </a:r>
            <a:r>
              <a:rPr lang="en-US" altLang="en-US" dirty="0" smtClean="0">
                <a:solidFill>
                  <a:srgbClr val="FF99CC"/>
                </a:solidFill>
                <a:sym typeface="Wingdings" panose="05000000000000000000" pitchFamily="2" charset="2"/>
              </a:rPr>
              <a:t> NPMRDS (</a:t>
            </a:r>
            <a:r>
              <a:rPr lang="en-US" altLang="en-US" i="1" dirty="0" smtClean="0">
                <a:solidFill>
                  <a:srgbClr val="FF99CC"/>
                </a:solidFill>
                <a:sym typeface="Wingdings" panose="05000000000000000000" pitchFamily="2" charset="2"/>
              </a:rPr>
              <a:t>FREE…</a:t>
            </a:r>
            <a:r>
              <a:rPr lang="en-US" altLang="en-US" dirty="0" smtClean="0">
                <a:solidFill>
                  <a:srgbClr val="FF99CC"/>
                </a:solidFill>
                <a:sym typeface="Wingdings" panose="05000000000000000000" pitchFamily="2" charset="2"/>
              </a:rPr>
              <a:t>)</a:t>
            </a:r>
            <a:endParaRPr lang="en-US" altLang="en-US" dirty="0" smtClean="0">
              <a:solidFill>
                <a:srgbClr val="FF99CC"/>
              </a:solidFill>
            </a:endParaRP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33400" y="5899118"/>
            <a:ext cx="6019800" cy="2286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hlinkClick r:id="rId2"/>
              </a:rPr>
              <a:t>https://ops.fhwa.dot.gov/freight/freight_analysis/perform_meas/vpds/npmrdsfaqs.htm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Types of Applications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Corridor performance</a:t>
            </a: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Trends (annual, monthly, </a:t>
            </a:r>
            <a:r>
              <a:rPr lang="en-US" altLang="en-US" dirty="0" err="1" smtClean="0">
                <a:solidFill>
                  <a:srgbClr val="FFFF00"/>
                </a:solidFill>
              </a:rPr>
              <a:t>etc</a:t>
            </a:r>
            <a:r>
              <a:rPr lang="en-US" altLang="en-US" dirty="0" smtClean="0">
                <a:solidFill>
                  <a:srgbClr val="FFFF00"/>
                </a:solidFill>
              </a:rPr>
              <a:t>)</a:t>
            </a: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Before/after construction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Work zone analysis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Bottleneck analysis</a:t>
            </a: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Identify locations, categorize severity</a:t>
            </a:r>
          </a:p>
          <a:p>
            <a:pPr lvl="1" eaLnBrk="1" hangingPunct="1"/>
            <a:r>
              <a:rPr lang="en-US" altLang="en-US" dirty="0" smtClean="0">
                <a:solidFill>
                  <a:srgbClr val="FFFF00"/>
                </a:solidFill>
              </a:rPr>
              <a:t>Congestion “heat map” scans</a:t>
            </a:r>
          </a:p>
          <a:p>
            <a:pPr eaLnBrk="1" hangingPunct="1"/>
            <a:r>
              <a:rPr lang="en-US" altLang="en-US" sz="2800" dirty="0" smtClean="0">
                <a:solidFill>
                  <a:srgbClr val="FFFF00"/>
                </a:solidFill>
              </a:rPr>
              <a:t>Reliability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Example: Before &amp; After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2016 Speed Limit Changes in Central &amp; Eastern Oregon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594225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3" y="3382509"/>
            <a:ext cx="4594225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57800" y="5019869"/>
            <a:ext cx="3429000" cy="5857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Looking at specific time periods with similar weather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00"/>
                </a:solidFill>
              </a:rPr>
              <a:t>Example: Before &amp; After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>Signal Controller on US-101 through Lincoln City, OR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57" y="2664618"/>
            <a:ext cx="46688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7" y="4012486"/>
            <a:ext cx="4556125" cy="275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910" y="2823017"/>
            <a:ext cx="2641600" cy="267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The speed profiles for the "</a:t>
            </a:r>
            <a:r>
              <a:rPr lang="en-US" sz="1400" b="1" dirty="0"/>
              <a:t>DISABLED</a:t>
            </a:r>
            <a:r>
              <a:rPr lang="en-US" sz="1400" dirty="0"/>
              <a:t>" are similar to those of the "</a:t>
            </a:r>
            <a:r>
              <a:rPr lang="en-US" sz="1400" b="1" dirty="0"/>
              <a:t>ENABLED</a:t>
            </a:r>
            <a:r>
              <a:rPr lang="en-US" sz="1400" dirty="0"/>
              <a:t>", however, the range is greater, suggesting that travel across the "</a:t>
            </a:r>
            <a:r>
              <a:rPr lang="en-US" sz="1400" b="1" dirty="0"/>
              <a:t>DISABLED</a:t>
            </a:r>
            <a:r>
              <a:rPr lang="en-US" sz="1400" dirty="0"/>
              <a:t>" is less reliable; the assumption is that the on/off switch is the major factor in this different; that the weather, volumes, incidents and special events are all the same.</a:t>
            </a:r>
          </a:p>
        </p:txBody>
      </p:sp>
      <p:pic>
        <p:nvPicPr>
          <p:cNvPr id="269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712" y="2055099"/>
            <a:ext cx="4556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7497" y="162079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</a:rPr>
              <a:t>Newberg-Dundee Bypass</a:t>
            </a: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</a:rPr>
              <a:t>Example: Before &amp; After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96" y="2215406"/>
            <a:ext cx="6638629" cy="3728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4425" y="3620968"/>
            <a:ext cx="4014731" cy="2031325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The new </a:t>
            </a:r>
            <a:r>
              <a:rPr lang="en-US" dirty="0" smtClean="0"/>
              <a:t>roadway alignment opened to the public in January 2018.  However, due to data update schedules, the new segments were not immediately available; the Before/After study could only be done on the OR99W segment.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07776" y="386495"/>
            <a:ext cx="1153297" cy="1031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?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45791" dir="2021404" algn="ctr" rotWithShape="0">
              <a:schemeClr val="tx2"/>
            </a:outerShdw>
          </a:effectLst>
        </p:spPr>
        <p:txBody>
          <a:bodyPr/>
          <a:lstStyle/>
          <a:p>
            <a:pPr eaLnBrk="1" hangingPunct="1"/>
            <a:r>
              <a:rPr lang="en-US" altLang="en-US" b="1" i="1" dirty="0" smtClean="0">
                <a:solidFill>
                  <a:srgbClr val="FFFF00"/>
                </a:solidFill>
              </a:rPr>
              <a:t>Initial Look </a:t>
            </a:r>
            <a:r>
              <a:rPr lang="en-US" altLang="en-US" sz="2400" b="1" i="1" dirty="0" smtClean="0">
                <a:solidFill>
                  <a:srgbClr val="FFFF00"/>
                </a:solidFill>
              </a:rPr>
              <a:t>(Travel Times)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477387" cy="20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" y="3611070"/>
            <a:ext cx="3451619" cy="20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25" y="1132430"/>
            <a:ext cx="3477385" cy="208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6" y="3600499"/>
            <a:ext cx="3467472" cy="20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17" y="1132430"/>
            <a:ext cx="3477385" cy="208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6" y="3600498"/>
            <a:ext cx="3469053" cy="208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061" y="3155861"/>
            <a:ext cx="2182180" cy="477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Highly Unreliable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05157" y="3160235"/>
            <a:ext cx="2536743" cy="477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FFFF00"/>
                </a:solidFill>
              </a:rPr>
              <a:t>Improved</a:t>
            </a:r>
            <a:r>
              <a:rPr lang="en-US" b="1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Reliable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7535" y="1143000"/>
            <a:ext cx="15297" cy="45403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757107" y="3133776"/>
            <a:ext cx="1315459" cy="477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Opening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55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404</Words>
  <Application>Microsoft Office PowerPoint</Application>
  <PresentationFormat>On-screen Show (4:3)</PresentationFormat>
  <Paragraphs>62</Paragraphs>
  <Slides>14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Georgia</vt:lpstr>
      <vt:lpstr>Wingdings</vt:lpstr>
      <vt:lpstr>Default Design</vt:lpstr>
      <vt:lpstr>Picture</vt:lpstr>
      <vt:lpstr>PowerPoint Presentation</vt:lpstr>
      <vt:lpstr>Telling the Story….</vt:lpstr>
      <vt:lpstr>Understanding the Data</vt:lpstr>
      <vt:lpstr>Different Venders, Similar Products, Different Visuals</vt:lpstr>
      <vt:lpstr>Types of Applications</vt:lpstr>
      <vt:lpstr>Example: Before &amp; After</vt:lpstr>
      <vt:lpstr>Example: Before &amp; After</vt:lpstr>
      <vt:lpstr>Example: Before &amp; After</vt:lpstr>
      <vt:lpstr>Initial Look (Travel Times)</vt:lpstr>
      <vt:lpstr>Expanded Look (OR99W)  </vt:lpstr>
      <vt:lpstr>Example: Work Zone Analysis</vt:lpstr>
      <vt:lpstr>Example: Solar Eclipse</vt:lpstr>
      <vt:lpstr>Example: Solar Eclipse</vt:lpstr>
      <vt:lpstr>PowerPoint Presentation</vt:lpstr>
    </vt:vector>
  </TitlesOfParts>
  <Company>ODOT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HERS-ST: Data Development</dc:title>
  <dc:creator>Arnold</dc:creator>
  <cp:lastModifiedBy>ARNOLD Richard D</cp:lastModifiedBy>
  <cp:revision>126</cp:revision>
  <dcterms:created xsi:type="dcterms:W3CDTF">2006-10-19T19:40:10Z</dcterms:created>
  <dcterms:modified xsi:type="dcterms:W3CDTF">2019-05-29T21:35:44Z</dcterms:modified>
</cp:coreProperties>
</file>