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6576000" cy="27432000"/>
  <p:notesSz cx="26382663" cy="35758438"/>
  <p:defaultTextStyle>
    <a:defPPr>
      <a:defRPr lang="en-US"/>
    </a:defPPr>
    <a:lvl1pPr algn="l" rtl="0" fontAlgn="base">
      <a:spcBef>
        <a:spcPct val="0"/>
      </a:spcBef>
      <a:spcAft>
        <a:spcPct val="0"/>
      </a:spcAft>
      <a:defRPr sz="2461" kern="1200">
        <a:solidFill>
          <a:schemeClr val="tx1"/>
        </a:solidFill>
        <a:latin typeface="Helvetica" panose="020B0604020202020204" pitchFamily="34" charset="0"/>
        <a:ea typeface="MS PGothic" panose="020B0600070205080204" pitchFamily="34" charset="-128"/>
        <a:cs typeface="+mn-cs"/>
      </a:defRPr>
    </a:lvl1pPr>
    <a:lvl2pPr marL="351678" algn="l" rtl="0" fontAlgn="base">
      <a:spcBef>
        <a:spcPct val="0"/>
      </a:spcBef>
      <a:spcAft>
        <a:spcPct val="0"/>
      </a:spcAft>
      <a:defRPr sz="2461" kern="1200">
        <a:solidFill>
          <a:schemeClr val="tx1"/>
        </a:solidFill>
        <a:latin typeface="Helvetica" panose="020B0604020202020204" pitchFamily="34" charset="0"/>
        <a:ea typeface="MS PGothic" panose="020B0600070205080204" pitchFamily="34" charset="-128"/>
        <a:cs typeface="+mn-cs"/>
      </a:defRPr>
    </a:lvl2pPr>
    <a:lvl3pPr marL="703356" algn="l" rtl="0" fontAlgn="base">
      <a:spcBef>
        <a:spcPct val="0"/>
      </a:spcBef>
      <a:spcAft>
        <a:spcPct val="0"/>
      </a:spcAft>
      <a:defRPr sz="2461" kern="1200">
        <a:solidFill>
          <a:schemeClr val="tx1"/>
        </a:solidFill>
        <a:latin typeface="Helvetica" panose="020B0604020202020204" pitchFamily="34" charset="0"/>
        <a:ea typeface="MS PGothic" panose="020B0600070205080204" pitchFamily="34" charset="-128"/>
        <a:cs typeface="+mn-cs"/>
      </a:defRPr>
    </a:lvl3pPr>
    <a:lvl4pPr marL="1055035" algn="l" rtl="0" fontAlgn="base">
      <a:spcBef>
        <a:spcPct val="0"/>
      </a:spcBef>
      <a:spcAft>
        <a:spcPct val="0"/>
      </a:spcAft>
      <a:defRPr sz="2461" kern="1200">
        <a:solidFill>
          <a:schemeClr val="tx1"/>
        </a:solidFill>
        <a:latin typeface="Helvetica" panose="020B0604020202020204" pitchFamily="34" charset="0"/>
        <a:ea typeface="MS PGothic" panose="020B0600070205080204" pitchFamily="34" charset="-128"/>
        <a:cs typeface="+mn-cs"/>
      </a:defRPr>
    </a:lvl4pPr>
    <a:lvl5pPr marL="1406713" algn="l" rtl="0" fontAlgn="base">
      <a:spcBef>
        <a:spcPct val="0"/>
      </a:spcBef>
      <a:spcAft>
        <a:spcPct val="0"/>
      </a:spcAft>
      <a:defRPr sz="2461" kern="1200">
        <a:solidFill>
          <a:schemeClr val="tx1"/>
        </a:solidFill>
        <a:latin typeface="Helvetica" panose="020B0604020202020204" pitchFamily="34" charset="0"/>
        <a:ea typeface="MS PGothic" panose="020B0600070205080204" pitchFamily="34" charset="-128"/>
        <a:cs typeface="+mn-cs"/>
      </a:defRPr>
    </a:lvl5pPr>
    <a:lvl6pPr marL="1758391" algn="l" defTabSz="703356" rtl="0" eaLnBrk="1" latinLnBrk="0" hangingPunct="1">
      <a:defRPr sz="2461" kern="1200">
        <a:solidFill>
          <a:schemeClr val="tx1"/>
        </a:solidFill>
        <a:latin typeface="Helvetica" panose="020B0604020202020204" pitchFamily="34" charset="0"/>
        <a:ea typeface="MS PGothic" panose="020B0600070205080204" pitchFamily="34" charset="-128"/>
        <a:cs typeface="+mn-cs"/>
      </a:defRPr>
    </a:lvl6pPr>
    <a:lvl7pPr marL="2110069" algn="l" defTabSz="703356" rtl="0" eaLnBrk="1" latinLnBrk="0" hangingPunct="1">
      <a:defRPr sz="2461" kern="1200">
        <a:solidFill>
          <a:schemeClr val="tx1"/>
        </a:solidFill>
        <a:latin typeface="Helvetica" panose="020B0604020202020204" pitchFamily="34" charset="0"/>
        <a:ea typeface="MS PGothic" panose="020B0600070205080204" pitchFamily="34" charset="-128"/>
        <a:cs typeface="+mn-cs"/>
      </a:defRPr>
    </a:lvl7pPr>
    <a:lvl8pPr marL="2461748" algn="l" defTabSz="703356" rtl="0" eaLnBrk="1" latinLnBrk="0" hangingPunct="1">
      <a:defRPr sz="2461" kern="1200">
        <a:solidFill>
          <a:schemeClr val="tx1"/>
        </a:solidFill>
        <a:latin typeface="Helvetica" panose="020B0604020202020204" pitchFamily="34" charset="0"/>
        <a:ea typeface="MS PGothic" panose="020B0600070205080204" pitchFamily="34" charset="-128"/>
        <a:cs typeface="+mn-cs"/>
      </a:defRPr>
    </a:lvl8pPr>
    <a:lvl9pPr marL="2813426" algn="l" defTabSz="703356" rtl="0" eaLnBrk="1" latinLnBrk="0" hangingPunct="1">
      <a:defRPr sz="2461"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97" userDrawn="1">
          <p15:clr>
            <a:srgbClr val="A4A3A4"/>
          </p15:clr>
        </p15:guide>
        <p15:guide id="2" orient="horz" pos="16360" userDrawn="1">
          <p15:clr>
            <a:srgbClr val="A4A3A4"/>
          </p15:clr>
        </p15:guide>
        <p15:guide id="3" orient="horz" pos="3107" userDrawn="1">
          <p15:clr>
            <a:srgbClr val="A4A3A4"/>
          </p15:clr>
        </p15:guide>
        <p15:guide id="4" orient="horz" pos="1774" userDrawn="1">
          <p15:clr>
            <a:srgbClr val="A4A3A4"/>
          </p15:clr>
        </p15:guide>
        <p15:guide id="5" pos="5314" userDrawn="1">
          <p15:clr>
            <a:srgbClr val="A4A3A4"/>
          </p15:clr>
        </p15:guide>
        <p15:guide id="6" pos="6009" userDrawn="1">
          <p15:clr>
            <a:srgbClr val="A4A3A4"/>
          </p15:clr>
        </p15:guide>
        <p15:guide id="7" pos="10936" userDrawn="1">
          <p15:clr>
            <a:srgbClr val="A4A3A4"/>
          </p15:clr>
        </p15:guide>
        <p15:guide id="8" pos="17525" userDrawn="1">
          <p15:clr>
            <a:srgbClr val="A4A3A4"/>
          </p15:clr>
        </p15:guide>
        <p15:guide id="9" pos="821" userDrawn="1">
          <p15:clr>
            <a:srgbClr val="A4A3A4"/>
          </p15:clr>
        </p15:guide>
        <p15:guide id="10" pos="11664" userDrawn="1">
          <p15:clr>
            <a:srgbClr val="A4A3A4"/>
          </p15:clr>
        </p15:guide>
        <p15:guide id="11" pos="16831" userDrawn="1">
          <p15:clr>
            <a:srgbClr val="A4A3A4"/>
          </p15:clr>
        </p15:guide>
        <p15:guide id="12" pos="220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91919"/>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78" y="-8280"/>
      </p:cViewPr>
      <p:guideLst>
        <p:guide orient="horz" pos="597"/>
        <p:guide orient="horz" pos="16360"/>
        <p:guide orient="horz" pos="3107"/>
        <p:guide orient="horz" pos="1774"/>
        <p:guide pos="5314"/>
        <p:guide pos="6009"/>
        <p:guide pos="10936"/>
        <p:guide pos="17525"/>
        <p:guide pos="821"/>
        <p:guide pos="11664"/>
        <p:guide pos="16831"/>
        <p:guide pos="22051"/>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11432995" cy="1788144"/>
          </a:xfrm>
          <a:prstGeom prst="rect">
            <a:avLst/>
          </a:prstGeom>
        </p:spPr>
        <p:txBody>
          <a:bodyPr vert="horz" wrap="square" lIns="67532" tIns="33766" rIns="67532" bIns="33766" numCol="1" anchor="t" anchorCtr="0" compatLnSpc="1">
            <a:prstTxWarp prst="textNoShape">
              <a:avLst/>
            </a:prstTxWarp>
          </a:bodyPr>
          <a:lstStyle>
            <a:lvl1pPr>
              <a:defRPr sz="8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4944577" y="2"/>
            <a:ext cx="11431724" cy="1788144"/>
          </a:xfrm>
          <a:prstGeom prst="rect">
            <a:avLst/>
          </a:prstGeom>
        </p:spPr>
        <p:txBody>
          <a:bodyPr vert="horz" wrap="square" lIns="67532" tIns="33766" rIns="67532" bIns="33766" numCol="1" anchor="t" anchorCtr="0" compatLnSpc="1">
            <a:prstTxWarp prst="textNoShape">
              <a:avLst/>
            </a:prstTxWarp>
          </a:bodyPr>
          <a:lstStyle>
            <a:lvl1pPr algn="r">
              <a:defRPr sz="800">
                <a:latin typeface="Calibri" panose="020F0502020204030204" pitchFamily="34" charset="0"/>
              </a:defRPr>
            </a:lvl1pPr>
          </a:lstStyle>
          <a:p>
            <a:fld id="{A877A04D-766B-4ECA-9047-AB31EB0BD94D}" type="datetime1">
              <a:rPr lang="en-US" altLang="en-US"/>
              <a:pPr/>
              <a:t>5/22/2019</a:t>
            </a:fld>
            <a:endParaRPr lang="en-US" altLang="en-US"/>
          </a:p>
        </p:txBody>
      </p:sp>
      <p:sp>
        <p:nvSpPr>
          <p:cNvPr id="4" name="Slide Image Placeholder 3"/>
          <p:cNvSpPr>
            <a:spLocks noGrp="1" noRot="1" noChangeAspect="1"/>
          </p:cNvSpPr>
          <p:nvPr>
            <p:ph type="sldImg" idx="2"/>
          </p:nvPr>
        </p:nvSpPr>
        <p:spPr>
          <a:xfrm>
            <a:off x="4252913" y="2679700"/>
            <a:ext cx="17876837" cy="13409613"/>
          </a:xfrm>
          <a:prstGeom prst="rect">
            <a:avLst/>
          </a:prstGeom>
          <a:noFill/>
          <a:ln w="12700">
            <a:solidFill>
              <a:prstClr val="black"/>
            </a:solidFill>
          </a:ln>
        </p:spPr>
        <p:txBody>
          <a:bodyPr vert="horz" wrap="square" lIns="67532" tIns="33766" rIns="67532" bIns="33766"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2638776" y="16985707"/>
            <a:ext cx="21105112" cy="16091075"/>
          </a:xfrm>
          <a:prstGeom prst="rect">
            <a:avLst/>
          </a:prstGeom>
        </p:spPr>
        <p:txBody>
          <a:bodyPr vert="horz" wrap="square" lIns="67532" tIns="33766" rIns="67532" bIns="33766"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6" y="33964750"/>
            <a:ext cx="11432995" cy="1787036"/>
          </a:xfrm>
          <a:prstGeom prst="rect">
            <a:avLst/>
          </a:prstGeom>
        </p:spPr>
        <p:txBody>
          <a:bodyPr vert="horz" wrap="square" lIns="67532" tIns="33766" rIns="67532" bIns="33766" numCol="1" anchor="b" anchorCtr="0" compatLnSpc="1">
            <a:prstTxWarp prst="textNoShape">
              <a:avLst/>
            </a:prstTxWarp>
          </a:bodyPr>
          <a:lstStyle>
            <a:lvl1pPr>
              <a:defRPr sz="8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4944577" y="33964750"/>
            <a:ext cx="11431724" cy="1787036"/>
          </a:xfrm>
          <a:prstGeom prst="rect">
            <a:avLst/>
          </a:prstGeom>
        </p:spPr>
        <p:txBody>
          <a:bodyPr vert="horz" wrap="square" lIns="67532" tIns="33766" rIns="67532" bIns="33766" numCol="1" anchor="b" anchorCtr="0" compatLnSpc="1">
            <a:prstTxWarp prst="textNoShape">
              <a:avLst/>
            </a:prstTxWarp>
          </a:bodyPr>
          <a:lstStyle>
            <a:lvl1pPr algn="r">
              <a:defRPr sz="800">
                <a:latin typeface="Calibri" panose="020F0502020204030204" pitchFamily="34" charset="0"/>
              </a:defRPr>
            </a:lvl1pPr>
          </a:lstStyle>
          <a:p>
            <a:fld id="{595FEE81-C62F-45AD-BF18-A0BC1FC9219F}" type="slidenum">
              <a:rPr lang="en-US" altLang="en-US"/>
              <a:pPr/>
              <a:t>‹#›</a:t>
            </a:fld>
            <a:endParaRPr lang="en-US" altLang="en-US"/>
          </a:p>
        </p:txBody>
      </p:sp>
    </p:spTree>
    <p:extLst>
      <p:ext uri="{BB962C8B-B14F-4D97-AF65-F5344CB8AC3E}">
        <p14:creationId xmlns:p14="http://schemas.microsoft.com/office/powerpoint/2010/main" val="3815472842"/>
      </p:ext>
    </p:extLst>
  </p:cSld>
  <p:clrMap bg1="lt1" tx1="dk1" bg2="lt2" tx2="dk2" accent1="accent1" accent2="accent2" accent3="accent3" accent4="accent4" accent5="accent5" accent6="accent6" hlink="hlink" folHlink="folHlink"/>
  <p:notesStyle>
    <a:lvl1pPr algn="l" defTabSz="351678" rtl="0" eaLnBrk="0" fontAlgn="base" hangingPunct="0">
      <a:spcBef>
        <a:spcPct val="30000"/>
      </a:spcBef>
      <a:spcAft>
        <a:spcPct val="0"/>
      </a:spcAft>
      <a:defRPr sz="923" kern="1200">
        <a:solidFill>
          <a:schemeClr val="tx1"/>
        </a:solidFill>
        <a:latin typeface="+mn-lt"/>
        <a:ea typeface="MS PGothic" panose="020B0600070205080204" pitchFamily="34" charset="-128"/>
        <a:cs typeface="ＭＳ Ｐゴシック" pitchFamily="-111" charset="-128"/>
      </a:defRPr>
    </a:lvl1pPr>
    <a:lvl2pPr marL="351678" algn="l" defTabSz="351678" rtl="0" eaLnBrk="0" fontAlgn="base" hangingPunct="0">
      <a:spcBef>
        <a:spcPct val="30000"/>
      </a:spcBef>
      <a:spcAft>
        <a:spcPct val="0"/>
      </a:spcAft>
      <a:defRPr sz="923" kern="1200">
        <a:solidFill>
          <a:schemeClr val="tx1"/>
        </a:solidFill>
        <a:latin typeface="+mn-lt"/>
        <a:ea typeface="MS PGothic" panose="020B0600070205080204" pitchFamily="34" charset="-128"/>
        <a:cs typeface="+mn-cs"/>
      </a:defRPr>
    </a:lvl2pPr>
    <a:lvl3pPr marL="703356" algn="l" defTabSz="351678" rtl="0" eaLnBrk="0" fontAlgn="base" hangingPunct="0">
      <a:spcBef>
        <a:spcPct val="30000"/>
      </a:spcBef>
      <a:spcAft>
        <a:spcPct val="0"/>
      </a:spcAft>
      <a:defRPr sz="923" kern="1200">
        <a:solidFill>
          <a:schemeClr val="tx1"/>
        </a:solidFill>
        <a:latin typeface="+mn-lt"/>
        <a:ea typeface="MS PGothic" panose="020B0600070205080204" pitchFamily="34" charset="-128"/>
        <a:cs typeface="+mn-cs"/>
      </a:defRPr>
    </a:lvl3pPr>
    <a:lvl4pPr marL="1055035" algn="l" defTabSz="351678" rtl="0" eaLnBrk="0" fontAlgn="base" hangingPunct="0">
      <a:spcBef>
        <a:spcPct val="30000"/>
      </a:spcBef>
      <a:spcAft>
        <a:spcPct val="0"/>
      </a:spcAft>
      <a:defRPr sz="923" kern="1200">
        <a:solidFill>
          <a:schemeClr val="tx1"/>
        </a:solidFill>
        <a:latin typeface="+mn-lt"/>
        <a:ea typeface="MS PGothic" panose="020B0600070205080204" pitchFamily="34" charset="-128"/>
        <a:cs typeface="+mn-cs"/>
      </a:defRPr>
    </a:lvl4pPr>
    <a:lvl5pPr marL="1406713" algn="l" defTabSz="351678" rtl="0" eaLnBrk="0" fontAlgn="base" hangingPunct="0">
      <a:spcBef>
        <a:spcPct val="30000"/>
      </a:spcBef>
      <a:spcAft>
        <a:spcPct val="0"/>
      </a:spcAft>
      <a:defRPr sz="923" kern="1200">
        <a:solidFill>
          <a:schemeClr val="tx1"/>
        </a:solidFill>
        <a:latin typeface="+mn-lt"/>
        <a:ea typeface="MS PGothic" panose="020B0600070205080204" pitchFamily="34" charset="-128"/>
        <a:cs typeface="+mn-cs"/>
      </a:defRPr>
    </a:lvl5pPr>
    <a:lvl6pPr marL="1758391" algn="l" defTabSz="351678" rtl="0" eaLnBrk="1" latinLnBrk="0" hangingPunct="1">
      <a:defRPr sz="923" kern="1200">
        <a:solidFill>
          <a:schemeClr val="tx1"/>
        </a:solidFill>
        <a:latin typeface="+mn-lt"/>
        <a:ea typeface="+mn-ea"/>
        <a:cs typeface="+mn-cs"/>
      </a:defRPr>
    </a:lvl6pPr>
    <a:lvl7pPr marL="2110069" algn="l" defTabSz="351678" rtl="0" eaLnBrk="1" latinLnBrk="0" hangingPunct="1">
      <a:defRPr sz="923" kern="1200">
        <a:solidFill>
          <a:schemeClr val="tx1"/>
        </a:solidFill>
        <a:latin typeface="+mn-lt"/>
        <a:ea typeface="+mn-ea"/>
        <a:cs typeface="+mn-cs"/>
      </a:defRPr>
    </a:lvl7pPr>
    <a:lvl8pPr marL="2461748" algn="l" defTabSz="351678" rtl="0" eaLnBrk="1" latinLnBrk="0" hangingPunct="1">
      <a:defRPr sz="923" kern="1200">
        <a:solidFill>
          <a:schemeClr val="tx1"/>
        </a:solidFill>
        <a:latin typeface="+mn-lt"/>
        <a:ea typeface="+mn-ea"/>
        <a:cs typeface="+mn-cs"/>
      </a:defRPr>
    </a:lvl8pPr>
    <a:lvl9pPr marL="2813426" algn="l" defTabSz="351678" rtl="0" eaLnBrk="1" latinLnBrk="0" hangingPunct="1">
      <a:defRPr sz="9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4252913" y="2679700"/>
            <a:ext cx="17876837" cy="13409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7000">
                <a:solidFill>
                  <a:srgbClr val="000000"/>
                </a:solidFill>
              </a:rPr>
              <a:t>Copyright Colin Purrington (</a:t>
            </a:r>
            <a:r>
              <a:rPr lang="en-US" altLang="en-US" sz="7000">
                <a:solidFill>
                  <a:srgbClr val="000000"/>
                </a:solidFill>
                <a:latin typeface="Times New Roman" panose="02020603050405020304" pitchFamily="18" charset="0"/>
              </a:rPr>
              <a:t>http://colinpurrington.com/tips/academic/posterdesign).</a:t>
            </a:r>
            <a:endParaRPr lang="en-US" altLang="en-US" sz="7000">
              <a:solidFill>
                <a:srgbClr val="000000"/>
              </a:solidFill>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Helvetica" panose="020B0604020202020204" pitchFamily="34" charset="0"/>
                <a:ea typeface="MS PGothic" panose="020B0600070205080204" pitchFamily="34" charset="-128"/>
              </a:defRPr>
            </a:lvl1pPr>
            <a:lvl2pPr marL="548716" indent="-211046" eaLnBrk="0" hangingPunct="0">
              <a:defRPr sz="2300">
                <a:solidFill>
                  <a:schemeClr val="tx1"/>
                </a:solidFill>
                <a:latin typeface="Helvetica" panose="020B0604020202020204" pitchFamily="34" charset="0"/>
                <a:ea typeface="MS PGothic" panose="020B0600070205080204" pitchFamily="34" charset="-128"/>
              </a:defRPr>
            </a:lvl2pPr>
            <a:lvl3pPr marL="844178" indent="-168835" eaLnBrk="0" hangingPunct="0">
              <a:defRPr sz="2300">
                <a:solidFill>
                  <a:schemeClr val="tx1"/>
                </a:solidFill>
                <a:latin typeface="Helvetica" panose="020B0604020202020204" pitchFamily="34" charset="0"/>
                <a:ea typeface="MS PGothic" panose="020B0600070205080204" pitchFamily="34" charset="-128"/>
              </a:defRPr>
            </a:lvl3pPr>
            <a:lvl4pPr marL="1181847" indent="-168835" eaLnBrk="0" hangingPunct="0">
              <a:defRPr sz="2300">
                <a:solidFill>
                  <a:schemeClr val="tx1"/>
                </a:solidFill>
                <a:latin typeface="Helvetica" panose="020B0604020202020204" pitchFamily="34" charset="0"/>
                <a:ea typeface="MS PGothic" panose="020B0600070205080204" pitchFamily="34" charset="-128"/>
              </a:defRPr>
            </a:lvl4pPr>
            <a:lvl5pPr marL="1519520" indent="-168835" eaLnBrk="0" hangingPunct="0">
              <a:defRPr sz="2300">
                <a:solidFill>
                  <a:schemeClr val="tx1"/>
                </a:solidFill>
                <a:latin typeface="Helvetica" panose="020B0604020202020204" pitchFamily="34" charset="0"/>
                <a:ea typeface="MS PGothic" panose="020B0600070205080204" pitchFamily="34" charset="-128"/>
              </a:defRPr>
            </a:lvl5pPr>
            <a:lvl6pPr marL="1857190" indent="-168835" eaLnBrk="0" fontAlgn="base" hangingPunct="0">
              <a:spcBef>
                <a:spcPct val="0"/>
              </a:spcBef>
              <a:spcAft>
                <a:spcPct val="0"/>
              </a:spcAft>
              <a:defRPr sz="2300">
                <a:solidFill>
                  <a:schemeClr val="tx1"/>
                </a:solidFill>
                <a:latin typeface="Helvetica" panose="020B0604020202020204" pitchFamily="34" charset="0"/>
                <a:ea typeface="MS PGothic" panose="020B0600070205080204" pitchFamily="34" charset="-128"/>
              </a:defRPr>
            </a:lvl6pPr>
            <a:lvl7pPr marL="2194859" indent="-168835" eaLnBrk="0" fontAlgn="base" hangingPunct="0">
              <a:spcBef>
                <a:spcPct val="0"/>
              </a:spcBef>
              <a:spcAft>
                <a:spcPct val="0"/>
              </a:spcAft>
              <a:defRPr sz="2300">
                <a:solidFill>
                  <a:schemeClr val="tx1"/>
                </a:solidFill>
                <a:latin typeface="Helvetica" panose="020B0604020202020204" pitchFamily="34" charset="0"/>
                <a:ea typeface="MS PGothic" panose="020B0600070205080204" pitchFamily="34" charset="-128"/>
              </a:defRPr>
            </a:lvl7pPr>
            <a:lvl8pPr marL="2532529" indent="-168835" eaLnBrk="0" fontAlgn="base" hangingPunct="0">
              <a:spcBef>
                <a:spcPct val="0"/>
              </a:spcBef>
              <a:spcAft>
                <a:spcPct val="0"/>
              </a:spcAft>
              <a:defRPr sz="2300">
                <a:solidFill>
                  <a:schemeClr val="tx1"/>
                </a:solidFill>
                <a:latin typeface="Helvetica" panose="020B0604020202020204" pitchFamily="34" charset="0"/>
                <a:ea typeface="MS PGothic" panose="020B0600070205080204" pitchFamily="34" charset="-128"/>
              </a:defRPr>
            </a:lvl8pPr>
            <a:lvl9pPr marL="2870202" indent="-168835" eaLnBrk="0" fontAlgn="base" hangingPunct="0">
              <a:spcBef>
                <a:spcPct val="0"/>
              </a:spcBef>
              <a:spcAft>
                <a:spcPct val="0"/>
              </a:spcAft>
              <a:defRPr sz="2300">
                <a:solidFill>
                  <a:schemeClr val="tx1"/>
                </a:solidFill>
                <a:latin typeface="Helvetica" panose="020B0604020202020204" pitchFamily="34" charset="0"/>
                <a:ea typeface="MS PGothic" panose="020B0600070205080204" pitchFamily="34" charset="-128"/>
              </a:defRPr>
            </a:lvl9pPr>
          </a:lstStyle>
          <a:p>
            <a:pPr eaLnBrk="1" hangingPunct="1"/>
            <a:fld id="{0B79FC8B-80D9-4DFB-99E2-0ED4AE76D598}" type="slidenum">
              <a:rPr lang="en-US" altLang="en-US" sz="800">
                <a:latin typeface="Calibri" panose="020F0502020204030204" pitchFamily="34" charset="0"/>
              </a:rPr>
              <a:pPr eaLnBrk="1" hangingPunct="1"/>
              <a:t>1</a:t>
            </a:fld>
            <a:endParaRPr lang="en-US" altLang="en-US" sz="800">
              <a:latin typeface="Calibri" panose="020F0502020204030204" pitchFamily="34" charset="0"/>
            </a:endParaRPr>
          </a:p>
        </p:txBody>
      </p:sp>
    </p:spTree>
    <p:extLst>
      <p:ext uri="{BB962C8B-B14F-4D97-AF65-F5344CB8AC3E}">
        <p14:creationId xmlns:p14="http://schemas.microsoft.com/office/powerpoint/2010/main" val="338525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8522229"/>
            <a:ext cx="31090054" cy="5879042"/>
          </a:xfrm>
        </p:spPr>
        <p:txBody>
          <a:bodyPr/>
          <a:lstStyle/>
          <a:p>
            <a:r>
              <a:rPr lang="en-US"/>
              <a:t>Click to edit Master title style</a:t>
            </a:r>
          </a:p>
        </p:txBody>
      </p:sp>
      <p:sp>
        <p:nvSpPr>
          <p:cNvPr id="3" name="Subtitle 2"/>
          <p:cNvSpPr>
            <a:spLocks noGrp="1"/>
          </p:cNvSpPr>
          <p:nvPr>
            <p:ph type="subTitle" idx="1"/>
          </p:nvPr>
        </p:nvSpPr>
        <p:spPr>
          <a:xfrm>
            <a:off x="5485947" y="15544271"/>
            <a:ext cx="25604107" cy="7011459"/>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F73335-CBDE-4756-8D76-CD6374DB849C}" type="slidenum">
              <a:rPr lang="en-US" altLang="en-US"/>
              <a:pPr/>
              <a:t>‹#›</a:t>
            </a:fld>
            <a:endParaRPr lang="en-US" altLang="en-US"/>
          </a:p>
        </p:txBody>
      </p:sp>
    </p:spTree>
    <p:extLst>
      <p:ext uri="{BB962C8B-B14F-4D97-AF65-F5344CB8AC3E}">
        <p14:creationId xmlns:p14="http://schemas.microsoft.com/office/powerpoint/2010/main" val="113829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E8B0B1-E1A6-4FE6-A363-DEDC8E1DBF44}" type="slidenum">
              <a:rPr lang="en-US" altLang="en-US"/>
              <a:pPr/>
              <a:t>‹#›</a:t>
            </a:fld>
            <a:endParaRPr lang="en-US" altLang="en-US"/>
          </a:p>
        </p:txBody>
      </p:sp>
    </p:spTree>
    <p:extLst>
      <p:ext uri="{BB962C8B-B14F-4D97-AF65-F5344CB8AC3E}">
        <p14:creationId xmlns:p14="http://schemas.microsoft.com/office/powerpoint/2010/main" val="212737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1082" y="2438136"/>
            <a:ext cx="7771946" cy="219458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2974" y="2438136"/>
            <a:ext cx="23209250" cy="219458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86D3AA6-917A-4E6D-BE4C-4D740B1631B7}" type="slidenum">
              <a:rPr lang="en-US" altLang="en-US"/>
              <a:pPr/>
              <a:t>‹#›</a:t>
            </a:fld>
            <a:endParaRPr lang="en-US" altLang="en-US"/>
          </a:p>
        </p:txBody>
      </p:sp>
    </p:spTree>
    <p:extLst>
      <p:ext uri="{BB962C8B-B14F-4D97-AF65-F5344CB8AC3E}">
        <p14:creationId xmlns:p14="http://schemas.microsoft.com/office/powerpoint/2010/main" val="238502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E46B1E-8FAA-445F-9789-3BFFA01A5D31}" type="slidenum">
              <a:rPr lang="en-US" altLang="en-US"/>
              <a:pPr/>
              <a:t>‹#›</a:t>
            </a:fld>
            <a:endParaRPr lang="en-US" altLang="en-US"/>
          </a:p>
        </p:txBody>
      </p:sp>
    </p:spTree>
    <p:extLst>
      <p:ext uri="{BB962C8B-B14F-4D97-AF65-F5344CB8AC3E}">
        <p14:creationId xmlns:p14="http://schemas.microsoft.com/office/powerpoint/2010/main" val="330388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1" y="17627866"/>
            <a:ext cx="31090054" cy="544777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1" y="11627116"/>
            <a:ext cx="31090054" cy="60007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7483F6-F6B2-4C8C-B657-5910B0152F1A}" type="slidenum">
              <a:rPr lang="en-US" altLang="en-US"/>
              <a:pPr/>
              <a:t>‹#›</a:t>
            </a:fld>
            <a:endParaRPr lang="en-US" altLang="en-US"/>
          </a:p>
        </p:txBody>
      </p:sp>
    </p:spTree>
    <p:extLst>
      <p:ext uri="{BB962C8B-B14F-4D97-AF65-F5344CB8AC3E}">
        <p14:creationId xmlns:p14="http://schemas.microsoft.com/office/powerpoint/2010/main" val="158471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2975" y="7925595"/>
            <a:ext cx="15490598" cy="164584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42428" y="7925595"/>
            <a:ext cx="15490599" cy="164584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22ACF5-6746-4329-9FB2-82F569A4F088}" type="slidenum">
              <a:rPr lang="en-US" altLang="en-US"/>
              <a:pPr/>
              <a:t>‹#›</a:t>
            </a:fld>
            <a:endParaRPr lang="en-US" altLang="en-US"/>
          </a:p>
        </p:txBody>
      </p:sp>
    </p:spTree>
    <p:extLst>
      <p:ext uri="{BB962C8B-B14F-4D97-AF65-F5344CB8AC3E}">
        <p14:creationId xmlns:p14="http://schemas.microsoft.com/office/powerpoint/2010/main" val="313619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8021"/>
            <a:ext cx="32917946"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9027" y="6140980"/>
            <a:ext cx="16160750" cy="25585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9027" y="8699501"/>
            <a:ext cx="16160750" cy="1580488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554" y="6140980"/>
            <a:ext cx="16166420" cy="25585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554" y="8699501"/>
            <a:ext cx="16166420" cy="1580488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8F85923-A742-4D8B-A184-96104CA63922}" type="slidenum">
              <a:rPr lang="en-US" altLang="en-US"/>
              <a:pPr/>
              <a:t>‹#›</a:t>
            </a:fld>
            <a:endParaRPr lang="en-US" altLang="en-US"/>
          </a:p>
        </p:txBody>
      </p:sp>
    </p:spTree>
    <p:extLst>
      <p:ext uri="{BB962C8B-B14F-4D97-AF65-F5344CB8AC3E}">
        <p14:creationId xmlns:p14="http://schemas.microsoft.com/office/powerpoint/2010/main" val="59565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5925D7D-B17F-4D41-9039-A02355BD2BBA}" type="slidenum">
              <a:rPr lang="en-US" altLang="en-US"/>
              <a:pPr/>
              <a:t>‹#›</a:t>
            </a:fld>
            <a:endParaRPr lang="en-US" altLang="en-US"/>
          </a:p>
        </p:txBody>
      </p:sp>
    </p:spTree>
    <p:extLst>
      <p:ext uri="{BB962C8B-B14F-4D97-AF65-F5344CB8AC3E}">
        <p14:creationId xmlns:p14="http://schemas.microsoft.com/office/powerpoint/2010/main" val="57356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9E0BBB6-2F5F-4154-99A2-33AD8719F4A3}" type="slidenum">
              <a:rPr lang="en-US" altLang="en-US"/>
              <a:pPr/>
              <a:t>‹#›</a:t>
            </a:fld>
            <a:endParaRPr lang="en-US" altLang="en-US"/>
          </a:p>
        </p:txBody>
      </p:sp>
    </p:spTree>
    <p:extLst>
      <p:ext uri="{BB962C8B-B14F-4D97-AF65-F5344CB8AC3E}">
        <p14:creationId xmlns:p14="http://schemas.microsoft.com/office/powerpoint/2010/main" val="424154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7" y="1092730"/>
            <a:ext cx="12033250" cy="464740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299974" y="1092730"/>
            <a:ext cx="20447000" cy="234116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9027" y="5740136"/>
            <a:ext cx="12033250" cy="18764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5803D9A-2F84-467E-BEBC-B273DB9F223B}" type="slidenum">
              <a:rPr lang="en-US" altLang="en-US"/>
              <a:pPr/>
              <a:t>‹#›</a:t>
            </a:fld>
            <a:endParaRPr lang="en-US" altLang="en-US"/>
          </a:p>
        </p:txBody>
      </p:sp>
    </p:spTree>
    <p:extLst>
      <p:ext uri="{BB962C8B-B14F-4D97-AF65-F5344CB8AC3E}">
        <p14:creationId xmlns:p14="http://schemas.microsoft.com/office/powerpoint/2010/main" val="388382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19202136"/>
            <a:ext cx="21946054" cy="226747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697" y="2451367"/>
            <a:ext cx="21946054" cy="16458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697" y="21469616"/>
            <a:ext cx="21946054" cy="32186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D92128B-D1FF-417C-94A7-03118E446B02}" type="slidenum">
              <a:rPr lang="en-US" altLang="en-US"/>
              <a:pPr/>
              <a:t>‹#›</a:t>
            </a:fld>
            <a:endParaRPr lang="en-US" altLang="en-US"/>
          </a:p>
        </p:txBody>
      </p:sp>
    </p:spTree>
    <p:extLst>
      <p:ext uri="{BB962C8B-B14F-4D97-AF65-F5344CB8AC3E}">
        <p14:creationId xmlns:p14="http://schemas.microsoft.com/office/powerpoint/2010/main" val="357182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2974" y="2438400"/>
            <a:ext cx="3109005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742974" y="7926161"/>
            <a:ext cx="31090054" cy="16457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742974" y="24993600"/>
            <a:ext cx="7620000" cy="18288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2497028" y="24993600"/>
            <a:ext cx="11581946" cy="18288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26213027" y="24993600"/>
            <a:ext cx="7620000" cy="18288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panose="02020603050405020304" pitchFamily="18" charset="0"/>
              </a:defRPr>
            </a:lvl1pPr>
          </a:lstStyle>
          <a:p>
            <a:fld id="{2B9D5650-40E8-4B7C-8EDD-CF92B2C51D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S PGothic" panose="020B0600070205080204" pitchFamily="34"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S PGothic" panose="020B0600070205080204" pitchFamily="34"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MS PGothic" panose="020B0600070205080204" pitchFamily="34"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MS PGothic" panose="020B0600070205080204" pitchFamily="34"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jp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p:cNvSpPr>
            <a:spLocks noChangeArrowheads="1"/>
          </p:cNvSpPr>
          <p:nvPr/>
        </p:nvSpPr>
        <p:spPr bwMode="auto">
          <a:xfrm>
            <a:off x="0" y="-658368"/>
            <a:ext cx="36576000" cy="27432000"/>
          </a:xfrm>
          <a:prstGeom prst="rect">
            <a:avLst/>
          </a:prstGeom>
          <a:solidFill>
            <a:srgbClr val="191919">
              <a:alpha val="7843"/>
            </a:srgbClr>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rgbClr val="FFFFFF"/>
              </a:solidFill>
              <a:latin typeface="Times New Roman" charset="0"/>
              <a:ea typeface="ＭＳ Ｐゴシック" charset="0"/>
              <a:cs typeface="ＭＳ Ｐゴシック" charset="0"/>
            </a:endParaRPr>
          </a:p>
        </p:txBody>
      </p:sp>
      <p:sp>
        <p:nvSpPr>
          <p:cNvPr id="14339" name="Text Box 7"/>
          <p:cNvSpPr txBox="1">
            <a:spLocks noChangeArrowheads="1"/>
          </p:cNvSpPr>
          <p:nvPr/>
        </p:nvSpPr>
        <p:spPr bwMode="auto">
          <a:xfrm>
            <a:off x="1028427" y="8355662"/>
            <a:ext cx="11879538" cy="4462218"/>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500063"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0063"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spcBef>
                <a:spcPct val="50000"/>
              </a:spcBef>
            </a:pPr>
            <a:r>
              <a:rPr lang="en-US" altLang="en-US" sz="4800" b="1" dirty="0">
                <a:solidFill>
                  <a:srgbClr val="FF0000"/>
                </a:solidFill>
                <a:latin typeface="Calibri" panose="020F0502020204030204" pitchFamily="34" charset="0"/>
              </a:rPr>
              <a:t>Introduction</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The GIS layer TMCs (</a:t>
            </a:r>
            <a:r>
              <a:rPr lang="en-US" altLang="en-US">
                <a:latin typeface="Times New Roman" panose="02020603050405020304" pitchFamily="18" charset="0"/>
              </a:rPr>
              <a:t>roadway segments) </a:t>
            </a:r>
            <a:r>
              <a:rPr lang="en-US" altLang="en-US" dirty="0">
                <a:latin typeface="Times New Roman" panose="02020603050405020304" pitchFamily="18" charset="0"/>
              </a:rPr>
              <a:t>changed significantly in January 2017.</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INRIX and HERE have same coverage on freeways </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The INRIX layer has less coverage on non-freeways</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Only 5% of the TMCs are similar in shape between INRIX and HERE</a:t>
            </a:r>
          </a:p>
          <a:p>
            <a:pPr eaLnBrk="1" hangingPunct="1">
              <a:spcBef>
                <a:spcPct val="10000"/>
              </a:spcBef>
            </a:pPr>
            <a:endParaRPr lang="en-US" altLang="en-US" sz="2800" dirty="0">
              <a:latin typeface="Times New Roman" panose="02020603050405020304" pitchFamily="18" charset="0"/>
            </a:endParaRPr>
          </a:p>
        </p:txBody>
      </p:sp>
      <p:sp>
        <p:nvSpPr>
          <p:cNvPr id="14340" name="Text Box 11"/>
          <p:cNvSpPr txBox="1">
            <a:spLocks noChangeArrowheads="1"/>
          </p:cNvSpPr>
          <p:nvPr/>
        </p:nvSpPr>
        <p:spPr bwMode="auto">
          <a:xfrm>
            <a:off x="1064922" y="13065039"/>
            <a:ext cx="11879537" cy="4462218"/>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508000"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8000"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8000"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8000"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8000"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8000"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8000"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8000"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8000"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spcBef>
                <a:spcPct val="50000"/>
              </a:spcBef>
            </a:pPr>
            <a:r>
              <a:rPr lang="en-US" altLang="en-US" sz="4400" b="1" dirty="0">
                <a:solidFill>
                  <a:srgbClr val="FF0000"/>
                </a:solidFill>
                <a:latin typeface="Calibri" panose="020F0502020204030204" pitchFamily="34" charset="0"/>
              </a:rPr>
              <a:t>Comparison</a:t>
            </a:r>
            <a:r>
              <a:rPr lang="en-US" altLang="en-US" sz="2400" dirty="0">
                <a:solidFill>
                  <a:srgbClr val="FF0000"/>
                </a:solidFill>
                <a:latin typeface="Times New Roman" panose="02020603050405020304" pitchFamily="18" charset="0"/>
              </a:rPr>
              <a:t>	</a:t>
            </a:r>
          </a:p>
          <a:p>
            <a:pPr marL="514350" indent="-514350" eaLnBrk="1" hangingPunct="1">
              <a:spcBef>
                <a:spcPct val="10000"/>
              </a:spcBef>
              <a:buFont typeface="Arial" panose="020B0604020202020204" pitchFamily="34" charset="0"/>
              <a:buChar char="•"/>
            </a:pPr>
            <a:r>
              <a:rPr lang="en-US" altLang="en-US" dirty="0">
                <a:latin typeface="Times New Roman" panose="02020603050405020304" pitchFamily="18" charset="0"/>
              </a:rPr>
              <a:t>Travel times were provided by FHWA from HERE and INRIX for January 2017.</a:t>
            </a:r>
          </a:p>
          <a:p>
            <a:pPr marL="514350" indent="-514350" eaLnBrk="1" hangingPunct="1">
              <a:spcBef>
                <a:spcPct val="10000"/>
              </a:spcBef>
              <a:buFont typeface="Arial" panose="020B0604020202020204" pitchFamily="34" charset="0"/>
              <a:buChar char="•"/>
            </a:pPr>
            <a:r>
              <a:rPr lang="en-US" altLang="en-US" dirty="0">
                <a:latin typeface="Times New Roman" panose="02020603050405020304" pitchFamily="18" charset="0"/>
              </a:rPr>
              <a:t>The comparison was made for January 2017 on similar TMCs </a:t>
            </a:r>
          </a:p>
          <a:p>
            <a:pPr marL="514350" indent="-514350" eaLnBrk="1" hangingPunct="1">
              <a:spcBef>
                <a:spcPct val="10000"/>
              </a:spcBef>
              <a:buFont typeface="Arial" panose="020B0604020202020204" pitchFamily="34" charset="0"/>
              <a:buChar char="•"/>
            </a:pPr>
            <a:r>
              <a:rPr lang="en-US" altLang="en-US" dirty="0">
                <a:latin typeface="Times New Roman" panose="02020603050405020304" pitchFamily="18" charset="0"/>
              </a:rPr>
              <a:t>Only typical weekdays were considered: Tuesday, Wednesday and Thursday </a:t>
            </a:r>
          </a:p>
        </p:txBody>
      </p:sp>
      <p:sp>
        <p:nvSpPr>
          <p:cNvPr id="14341" name="Text Box 16"/>
          <p:cNvSpPr txBox="1">
            <a:spLocks noChangeArrowheads="1"/>
          </p:cNvSpPr>
          <p:nvPr/>
        </p:nvSpPr>
        <p:spPr bwMode="auto">
          <a:xfrm>
            <a:off x="13766662" y="21278850"/>
            <a:ext cx="11207887" cy="5411411"/>
          </a:xfrm>
          <a:prstGeom prst="rect">
            <a:avLst/>
          </a:prstGeom>
          <a:solidFill>
            <a:schemeClr val="bg1"/>
          </a:solidFill>
          <a:ln w="38100">
            <a:solidFill>
              <a:srgbClr val="000000"/>
            </a:solidFill>
            <a:round/>
            <a:headEnd/>
            <a:tailEnd/>
          </a:ln>
        </p:spPr>
        <p:txBody>
          <a:bodyPr lIns="914400" tIns="457200" rIns="914400" bIns="914400"/>
          <a:lstStyle>
            <a:lvl1pPr eaLnBrk="0" hangingPunct="0">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9pPr>
          </a:lstStyle>
          <a:p>
            <a:pPr eaLnBrk="1" hangingPunct="1">
              <a:spcBef>
                <a:spcPct val="50000"/>
              </a:spcBef>
            </a:pPr>
            <a:r>
              <a:rPr lang="en-US" altLang="en-US" sz="4400" b="1" dirty="0">
                <a:solidFill>
                  <a:srgbClr val="FF0000"/>
                </a:solidFill>
                <a:latin typeface="Calibri" panose="020F0502020204030204" pitchFamily="34" charset="0"/>
              </a:rPr>
              <a:t>Conclusions</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The TMCs definitions of INRIX and HERE are completely different more the majority of the roadway network</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 Speeds on freeways are generally similar.</a:t>
            </a:r>
          </a:p>
          <a:p>
            <a:pPr marL="457200" indent="-457200" eaLnBrk="1" hangingPunct="1">
              <a:spcBef>
                <a:spcPct val="10000"/>
              </a:spcBef>
              <a:buFont typeface="Arial" panose="020B0604020202020204" pitchFamily="34" charset="0"/>
              <a:buChar char="•"/>
            </a:pPr>
            <a:r>
              <a:rPr lang="en-US" altLang="en-US" dirty="0">
                <a:latin typeface="Times New Roman" panose="02020603050405020304" pitchFamily="18" charset="0"/>
              </a:rPr>
              <a:t> For non-freeways the speeds are significantly different </a:t>
            </a:r>
          </a:p>
        </p:txBody>
      </p:sp>
      <p:sp>
        <p:nvSpPr>
          <p:cNvPr id="14342" name="Text Box 12"/>
          <p:cNvSpPr txBox="1">
            <a:spLocks noChangeArrowheads="1"/>
          </p:cNvSpPr>
          <p:nvPr/>
        </p:nvSpPr>
        <p:spPr bwMode="auto">
          <a:xfrm>
            <a:off x="13742851" y="4099035"/>
            <a:ext cx="21998263" cy="16836915"/>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500063"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0063"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endParaRPr lang="en-US" altLang="en-US" sz="2800" dirty="0">
              <a:latin typeface="Times New Roman" panose="02020603050405020304" pitchFamily="18" charset="0"/>
            </a:endParaRPr>
          </a:p>
        </p:txBody>
      </p:sp>
      <p:sp>
        <p:nvSpPr>
          <p:cNvPr id="2" name="Text Box 15"/>
          <p:cNvSpPr txBox="1">
            <a:spLocks noChangeArrowheads="1"/>
          </p:cNvSpPr>
          <p:nvPr/>
        </p:nvSpPr>
        <p:spPr bwMode="auto">
          <a:xfrm>
            <a:off x="1065207" y="17668568"/>
            <a:ext cx="11878968" cy="9006687"/>
          </a:xfrm>
          <a:prstGeom prst="rect">
            <a:avLst/>
          </a:prstGeom>
          <a:solidFill>
            <a:schemeClr val="bg1"/>
          </a:solidFill>
          <a:ln w="38100" cap="flat" cmpd="sng" algn="ctr">
            <a:solidFill>
              <a:srgbClr val="000000"/>
            </a:solidFill>
            <a:prstDash val="solid"/>
            <a:round/>
            <a:headEnd type="none" w="med" len="med"/>
            <a:tailEnd type="none" w="med" len="med"/>
          </a:ln>
        </p:spPr>
        <p:txBody>
          <a:bodyPr lIns="914400" tIns="457200" rIns="914400" bIns="914400" numCol="2" spcCol="914400"/>
          <a:lstStyle/>
          <a:p>
            <a:pPr marL="500063" indent="-500063">
              <a:spcBef>
                <a:spcPct val="50000"/>
              </a:spcBef>
              <a:defRPr/>
            </a:pPr>
            <a:r>
              <a:rPr lang="en-US" sz="4400" b="1" dirty="0">
                <a:solidFill>
                  <a:srgbClr val="FF0000"/>
                </a:solidFill>
                <a:latin typeface="Calibri"/>
                <a:ea typeface="ＭＳ Ｐゴシック" pitchFamily="-111" charset="-128"/>
                <a:cs typeface="ＭＳ Ｐゴシック" pitchFamily="-111" charset="-128"/>
              </a:rPr>
              <a:t>Data Available</a:t>
            </a:r>
          </a:p>
        </p:txBody>
      </p:sp>
      <p:sp>
        <p:nvSpPr>
          <p:cNvPr id="14346" name="Text Box 70"/>
          <p:cNvSpPr txBox="1">
            <a:spLocks noChangeArrowheads="1"/>
          </p:cNvSpPr>
          <p:nvPr/>
        </p:nvSpPr>
        <p:spPr bwMode="auto">
          <a:xfrm>
            <a:off x="25527000" y="21386136"/>
            <a:ext cx="10254812" cy="5169564"/>
          </a:xfrm>
          <a:prstGeom prst="rect">
            <a:avLst/>
          </a:prstGeom>
          <a:solidFill>
            <a:schemeClr val="bg1"/>
          </a:solidFill>
          <a:ln w="38100">
            <a:solidFill>
              <a:srgbClr val="000000"/>
            </a:solidFill>
            <a:round/>
            <a:headEnd/>
            <a:tailEnd/>
          </a:ln>
        </p:spPr>
        <p:txBody>
          <a:bodyPr lIns="914400" tIns="457200" rIns="914400" bIns="914400"/>
          <a:lstStyle>
            <a:lvl1pPr eaLnBrk="0" hangingPunct="0">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Helvetica" panose="020B0604020202020204" pitchFamily="34" charset="0"/>
                <a:ea typeface="MS PGothic" panose="020B0600070205080204" pitchFamily="34" charset="-128"/>
              </a:defRPr>
            </a:lvl9pPr>
          </a:lstStyle>
          <a:p>
            <a:pPr algn="just" eaLnBrk="1" hangingPunct="1"/>
            <a:r>
              <a:rPr lang="en-US" altLang="en-US" sz="4400" b="1" dirty="0">
                <a:solidFill>
                  <a:srgbClr val="FF0000"/>
                </a:solidFill>
                <a:latin typeface="Calibri" panose="020F0502020204030204" pitchFamily="34" charset="0"/>
              </a:rPr>
              <a:t>Contact</a:t>
            </a:r>
          </a:p>
          <a:p>
            <a:pPr eaLnBrk="1" hangingPunct="1">
              <a:spcBef>
                <a:spcPct val="10000"/>
              </a:spcBef>
            </a:pPr>
            <a:r>
              <a:rPr lang="en-US" altLang="en-US" sz="2800" dirty="0">
                <a:latin typeface="Times New Roman" panose="02020603050405020304" pitchFamily="18" charset="0"/>
              </a:rPr>
              <a:t>Francisco J. Torres, P.E. </a:t>
            </a:r>
          </a:p>
          <a:p>
            <a:pPr eaLnBrk="1" hangingPunct="1">
              <a:spcBef>
                <a:spcPct val="10000"/>
              </a:spcBef>
            </a:pPr>
            <a:r>
              <a:rPr lang="en-US" altLang="en-US" sz="2800" dirty="0">
                <a:latin typeface="Times New Roman" panose="02020603050405020304" pitchFamily="18" charset="0"/>
              </a:rPr>
              <a:t>Data Applications Manager</a:t>
            </a:r>
          </a:p>
          <a:p>
            <a:pPr eaLnBrk="1" hangingPunct="1">
              <a:spcBef>
                <a:spcPct val="10000"/>
              </a:spcBef>
            </a:pPr>
            <a:r>
              <a:rPr lang="en-US" altLang="en-US" sz="2800" dirty="0">
                <a:latin typeface="Times New Roman" panose="02020603050405020304" pitchFamily="18" charset="0"/>
              </a:rPr>
              <a:t>Model Development and Data Management | NCTCOG</a:t>
            </a:r>
          </a:p>
          <a:p>
            <a:pPr eaLnBrk="1" hangingPunct="1">
              <a:spcBef>
                <a:spcPct val="10000"/>
              </a:spcBef>
            </a:pPr>
            <a:r>
              <a:rPr lang="en-US" altLang="en-US" sz="2800" dirty="0">
                <a:latin typeface="Times New Roman" panose="02020603050405020304" pitchFamily="18" charset="0"/>
              </a:rPr>
              <a:t>Phone: (817) 608-2356 | ftorres@nctcog.org</a:t>
            </a:r>
          </a:p>
          <a:p>
            <a:pPr eaLnBrk="1" hangingPunct="1">
              <a:spcBef>
                <a:spcPct val="10000"/>
              </a:spcBef>
            </a:pPr>
            <a:endParaRPr lang="en-US" altLang="en-US" sz="2800" dirty="0">
              <a:latin typeface="Times New Roman" panose="02020603050405020304" pitchFamily="18" charset="0"/>
            </a:endParaRPr>
          </a:p>
          <a:p>
            <a:pPr eaLnBrk="1" hangingPunct="1">
              <a:spcBef>
                <a:spcPct val="10000"/>
              </a:spcBef>
            </a:pPr>
            <a:endParaRPr lang="en-US" altLang="en-US" sz="2800" dirty="0">
              <a:latin typeface="Times New Roman" panose="02020603050405020304" pitchFamily="18" charset="0"/>
            </a:endParaRPr>
          </a:p>
        </p:txBody>
      </p:sp>
      <p:sp>
        <p:nvSpPr>
          <p:cNvPr id="3" name="Rectangle 180"/>
          <p:cNvSpPr>
            <a:spLocks noChangeArrowheads="1"/>
          </p:cNvSpPr>
          <p:nvPr/>
        </p:nvSpPr>
        <p:spPr bwMode="auto">
          <a:xfrm>
            <a:off x="4855779" y="581173"/>
            <a:ext cx="27826647"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a:defRPr/>
            </a:pPr>
            <a:r>
              <a:rPr lang="en-US" sz="9600" b="1" dirty="0">
                <a:ln>
                  <a:solidFill>
                    <a:schemeClr val="bg1"/>
                  </a:solidFill>
                </a:ln>
                <a:latin typeface="Calibri"/>
                <a:ea typeface="ＭＳ Ｐゴシック" charset="0"/>
                <a:cs typeface="ＭＳ Ｐゴシック" charset="0"/>
              </a:rPr>
              <a:t>Comparing Speed NPMRDS Data  between providers</a:t>
            </a:r>
          </a:p>
          <a:p>
            <a:pPr algn="ctr">
              <a:defRPr/>
            </a:pPr>
            <a:r>
              <a:rPr lang="en-US" sz="9600" b="1" dirty="0">
                <a:ln>
                  <a:solidFill>
                    <a:schemeClr val="bg1"/>
                  </a:solidFill>
                </a:ln>
                <a:latin typeface="Calibri"/>
                <a:ea typeface="ＭＳ Ｐゴシック" charset="0"/>
                <a:cs typeface="ＭＳ Ｐゴシック" charset="0"/>
              </a:rPr>
              <a:t>in the Dallas-Fort Worth Metropolitan Area</a:t>
            </a:r>
          </a:p>
        </p:txBody>
      </p:sp>
      <mc:AlternateContent xmlns:mc="http://schemas.openxmlformats.org/markup-compatibility/2006" xmlns:a14="http://schemas.microsoft.com/office/drawing/2010/main">
        <mc:Choice Requires="a14">
          <p:sp>
            <p:nvSpPr>
              <p:cNvPr id="15" name="TextBox 14"/>
              <p:cNvSpPr txBox="1"/>
              <p:nvPr/>
            </p:nvSpPr>
            <p:spPr>
              <a:xfrm>
                <a:off x="15034391" y="4689584"/>
                <a:ext cx="19139338" cy="1405193"/>
              </a:xfrm>
              <a:prstGeom prst="rect">
                <a:avLst/>
              </a:prstGeom>
              <a:noFill/>
            </p:spPr>
            <p:txBody>
              <a:bodyPr wrap="square" rtlCol="0">
                <a:spAutoFit/>
              </a:bodyPr>
              <a:lstStyle/>
              <a:p>
                <a:r>
                  <a:rPr lang="en-US" sz="4800" b="1" dirty="0">
                    <a:solidFill>
                      <a:srgbClr val="FF0000"/>
                    </a:solidFill>
                    <a:latin typeface="Calibri" panose="020F0502020204030204" pitchFamily="34" charset="0"/>
                  </a:rPr>
                  <a:t>Results</a:t>
                </a:r>
              </a:p>
              <a:p>
                <a:r>
                  <a:rPr lang="en-US" sz="2800" dirty="0">
                    <a:latin typeface="Times New Roman" panose="02020603050405020304" pitchFamily="18" charset="0"/>
                  </a:rPr>
                  <a:t>C</a:t>
                </a:r>
                <a14:m>
                  <m:oMath xmlns:m="http://schemas.openxmlformats.org/officeDocument/2006/math">
                    <m:r>
                      <m:rPr>
                        <m:sty m:val="p"/>
                      </m:rPr>
                      <a:rPr lang="en-US" sz="2800" b="0" i="0" smtClean="0">
                        <a:latin typeface="Cambria Math" panose="02040503050406030204" pitchFamily="18" charset="0"/>
                      </a:rPr>
                      <m:t>orrelation</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and</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Root</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Mean</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Square</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Error</m:t>
                    </m:r>
                    <m:r>
                      <a:rPr lang="en-US" sz="2800" b="0" i="0" smtClean="0">
                        <a:latin typeface="Cambria Math" panose="02040503050406030204" pitchFamily="18" charset="0"/>
                      </a:rPr>
                      <m:t> </m:t>
                    </m:r>
                    <m:d>
                      <m:dPr>
                        <m:ctrlPr>
                          <a:rPr lang="en-US" sz="2800" b="0" i="1" smtClean="0">
                            <a:latin typeface="Cambria Math" panose="02040503050406030204" pitchFamily="18" charset="0"/>
                          </a:rPr>
                        </m:ctrlPr>
                      </m:dPr>
                      <m:e>
                        <m:r>
                          <m:rPr>
                            <m:sty m:val="p"/>
                          </m:rPr>
                          <a:rPr lang="en-US" sz="2800" b="0" i="0" smtClean="0">
                            <a:latin typeface="Cambria Math" panose="02040503050406030204" pitchFamily="18" charset="0"/>
                          </a:rPr>
                          <m:t>RMSE</m:t>
                        </m:r>
                      </m:e>
                    </m:d>
                    <m:f>
                      <m:fPr>
                        <m:ctrlPr>
                          <a:rPr lang="en-US" sz="2800" i="1">
                            <a:latin typeface="Cambria Math" panose="02040503050406030204" pitchFamily="18" charset="0"/>
                          </a:rPr>
                        </m:ctrlPr>
                      </m:fPr>
                      <m:num>
                        <m:r>
                          <a:rPr lang="en-US" sz="2800">
                            <a:latin typeface="Cambria Math" panose="02040503050406030204" pitchFamily="18" charset="0"/>
                          </a:rPr>
                          <m:t>𝑠</m:t>
                        </m:r>
                      </m:num>
                      <m:den>
                        <m:r>
                          <a:rPr lang="en-US" sz="2800">
                            <a:latin typeface="Cambria Math" panose="02040503050406030204" pitchFamily="18" charset="0"/>
                          </a:rPr>
                          <m:t>ẋ</m:t>
                        </m:r>
                      </m:den>
                    </m:f>
                  </m:oMath>
                </a14:m>
                <a:r>
                  <a:rPr lang="en-US" sz="2800" dirty="0">
                    <a:latin typeface="Times New Roman" panose="02020603050405020304" pitchFamily="18" charset="0"/>
                  </a:rPr>
                  <a:t>were used</a:t>
                </a:r>
              </a:p>
            </p:txBody>
          </p:sp>
        </mc:Choice>
        <mc:Fallback xmlns="">
          <p:sp>
            <p:nvSpPr>
              <p:cNvPr id="15" name="TextBox 14"/>
              <p:cNvSpPr txBox="1">
                <a:spLocks noRot="1" noChangeAspect="1" noMove="1" noResize="1" noEditPoints="1" noAdjustHandles="1" noChangeArrowheads="1" noChangeShapeType="1" noTextEdit="1"/>
              </p:cNvSpPr>
              <p:nvPr/>
            </p:nvSpPr>
            <p:spPr>
              <a:xfrm>
                <a:off x="15034391" y="4689584"/>
                <a:ext cx="19139338" cy="1405193"/>
              </a:xfrm>
              <a:prstGeom prst="rect">
                <a:avLst/>
              </a:prstGeom>
              <a:blipFill>
                <a:blip r:embed="rId4"/>
                <a:stretch>
                  <a:fillRect l="-1433" t="-9524" b="-4329"/>
                </a:stretch>
              </a:blipFill>
            </p:spPr>
            <p:txBody>
              <a:bodyPr/>
              <a:lstStyle/>
              <a:p>
                <a:r>
                  <a:rPr lang="en-US">
                    <a:noFill/>
                  </a:rPr>
                  <a:t> </a:t>
                </a:r>
              </a:p>
            </p:txBody>
          </p:sp>
        </mc:Fallback>
      </mc:AlternateContent>
      <p:sp>
        <p:nvSpPr>
          <p:cNvPr id="18" name="TextBox 17"/>
          <p:cNvSpPr txBox="1"/>
          <p:nvPr/>
        </p:nvSpPr>
        <p:spPr>
          <a:xfrm>
            <a:off x="2074120" y="19011433"/>
            <a:ext cx="10138752" cy="1077218"/>
          </a:xfrm>
          <a:prstGeom prst="rect">
            <a:avLst/>
          </a:prstGeom>
          <a:noFill/>
        </p:spPr>
        <p:txBody>
          <a:bodyPr wrap="square" rtlCol="0">
            <a:spAutoFit/>
          </a:bodyPr>
          <a:lstStyle/>
          <a:p>
            <a:pPr>
              <a:spcBef>
                <a:spcPct val="10000"/>
              </a:spcBef>
              <a:tabLst>
                <a:tab pos="508000" algn="l"/>
              </a:tabLst>
            </a:pPr>
            <a:r>
              <a:rPr lang="en-US" sz="3200" dirty="0">
                <a:latin typeface="Times New Roman" panose="02020603050405020304" pitchFamily="18" charset="0"/>
              </a:rPr>
              <a:t>Only 5% of the TMCs (roadway segments) are geographically similar</a:t>
            </a:r>
          </a:p>
        </p:txBody>
      </p:sp>
      <p:pic>
        <p:nvPicPr>
          <p:cNvPr id="20" name="Picture 19"/>
          <p:cNvPicPr>
            <a:picLocks noChangeAspect="1"/>
          </p:cNvPicPr>
          <p:nvPr/>
        </p:nvPicPr>
        <p:blipFill>
          <a:blip r:embed="rId5"/>
          <a:stretch>
            <a:fillRect/>
          </a:stretch>
        </p:blipFill>
        <p:spPr>
          <a:xfrm>
            <a:off x="1174361" y="977462"/>
            <a:ext cx="3650379" cy="2559597"/>
          </a:xfrm>
          <a:prstGeom prst="rect">
            <a:avLst/>
          </a:prstGeom>
        </p:spPr>
      </p:pic>
      <p:pic>
        <p:nvPicPr>
          <p:cNvPr id="4" name="Picture 3">
            <a:extLst>
              <a:ext uri="{FF2B5EF4-FFF2-40B4-BE49-F238E27FC236}">
                <a16:creationId xmlns:a16="http://schemas.microsoft.com/office/drawing/2014/main" id="{A44BAA4F-25BE-4DD9-B27A-A9565904AE9A}"/>
              </a:ext>
            </a:extLst>
          </p:cNvPr>
          <p:cNvPicPr>
            <a:picLocks noChangeAspect="1"/>
          </p:cNvPicPr>
          <p:nvPr/>
        </p:nvPicPr>
        <p:blipFill>
          <a:blip r:embed="rId6"/>
          <a:stretch>
            <a:fillRect/>
          </a:stretch>
        </p:blipFill>
        <p:spPr>
          <a:xfrm>
            <a:off x="32969329" y="741554"/>
            <a:ext cx="2432310" cy="2795505"/>
          </a:xfrm>
          <a:prstGeom prst="rect">
            <a:avLst/>
          </a:prstGeom>
        </p:spPr>
      </p:pic>
      <p:pic>
        <p:nvPicPr>
          <p:cNvPr id="21" name="Content Placeholder 5">
            <a:extLst>
              <a:ext uri="{FF2B5EF4-FFF2-40B4-BE49-F238E27FC236}">
                <a16:creationId xmlns:a16="http://schemas.microsoft.com/office/drawing/2014/main" id="{8A060C9F-67BB-41F4-9493-E02E245A53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5211" y="20324784"/>
            <a:ext cx="7990230" cy="5609142"/>
          </a:xfrm>
          <a:prstGeom prst="rect">
            <a:avLst/>
          </a:prstGeom>
          <a:ln>
            <a:solidFill>
              <a:schemeClr val="tx1"/>
            </a:solidFill>
          </a:ln>
        </p:spPr>
      </p:pic>
      <p:pic>
        <p:nvPicPr>
          <p:cNvPr id="7" name="Picture 6">
            <a:extLst>
              <a:ext uri="{FF2B5EF4-FFF2-40B4-BE49-F238E27FC236}">
                <a16:creationId xmlns:a16="http://schemas.microsoft.com/office/drawing/2014/main" id="{2DA67CE7-79EB-4A86-BAC0-0843B62B677A}"/>
              </a:ext>
            </a:extLst>
          </p:cNvPr>
          <p:cNvPicPr>
            <a:picLocks noChangeAspect="1"/>
          </p:cNvPicPr>
          <p:nvPr/>
        </p:nvPicPr>
        <p:blipFill>
          <a:blip r:embed="rId8"/>
          <a:stretch>
            <a:fillRect/>
          </a:stretch>
        </p:blipFill>
        <p:spPr>
          <a:xfrm>
            <a:off x="15034391" y="7058345"/>
            <a:ext cx="8891271" cy="5829805"/>
          </a:xfrm>
          <a:prstGeom prst="rect">
            <a:avLst/>
          </a:prstGeom>
          <a:ln>
            <a:solidFill>
              <a:schemeClr val="tx1"/>
            </a:solidFill>
          </a:ln>
        </p:spPr>
      </p:pic>
      <p:pic>
        <p:nvPicPr>
          <p:cNvPr id="10" name="Picture 9">
            <a:extLst>
              <a:ext uri="{FF2B5EF4-FFF2-40B4-BE49-F238E27FC236}">
                <a16:creationId xmlns:a16="http://schemas.microsoft.com/office/drawing/2014/main" id="{DBD84410-242F-438E-B791-74A19EE42BCF}"/>
              </a:ext>
            </a:extLst>
          </p:cNvPr>
          <p:cNvPicPr>
            <a:picLocks noChangeAspect="1"/>
          </p:cNvPicPr>
          <p:nvPr/>
        </p:nvPicPr>
        <p:blipFill>
          <a:blip r:embed="rId9"/>
          <a:stretch>
            <a:fillRect/>
          </a:stretch>
        </p:blipFill>
        <p:spPr>
          <a:xfrm>
            <a:off x="15034391" y="13592205"/>
            <a:ext cx="8891271" cy="5829805"/>
          </a:xfrm>
          <a:prstGeom prst="rect">
            <a:avLst/>
          </a:prstGeom>
          <a:ln>
            <a:solidFill>
              <a:schemeClr val="tx1"/>
            </a:solidFill>
          </a:ln>
        </p:spPr>
      </p:pic>
      <p:pic>
        <p:nvPicPr>
          <p:cNvPr id="11" name="Picture 10">
            <a:extLst>
              <a:ext uri="{FF2B5EF4-FFF2-40B4-BE49-F238E27FC236}">
                <a16:creationId xmlns:a16="http://schemas.microsoft.com/office/drawing/2014/main" id="{6DE47F72-853C-486D-8FE3-1798AF5534AD}"/>
              </a:ext>
            </a:extLst>
          </p:cNvPr>
          <p:cNvPicPr>
            <a:picLocks noChangeAspect="1"/>
          </p:cNvPicPr>
          <p:nvPr/>
        </p:nvPicPr>
        <p:blipFill>
          <a:blip r:embed="rId10"/>
          <a:stretch>
            <a:fillRect/>
          </a:stretch>
        </p:blipFill>
        <p:spPr>
          <a:xfrm>
            <a:off x="25217202" y="7058345"/>
            <a:ext cx="9274849" cy="5829805"/>
          </a:xfrm>
          <a:prstGeom prst="rect">
            <a:avLst/>
          </a:prstGeom>
          <a:ln>
            <a:solidFill>
              <a:schemeClr val="tx1"/>
            </a:solidFill>
          </a:ln>
        </p:spPr>
      </p:pic>
      <p:pic>
        <p:nvPicPr>
          <p:cNvPr id="12" name="Picture 11">
            <a:extLst>
              <a:ext uri="{FF2B5EF4-FFF2-40B4-BE49-F238E27FC236}">
                <a16:creationId xmlns:a16="http://schemas.microsoft.com/office/drawing/2014/main" id="{7FEE2F94-75EB-4683-9976-310F9AEF34F5}"/>
              </a:ext>
            </a:extLst>
          </p:cNvPr>
          <p:cNvPicPr>
            <a:picLocks noChangeAspect="1"/>
          </p:cNvPicPr>
          <p:nvPr/>
        </p:nvPicPr>
        <p:blipFill>
          <a:blip r:embed="rId11"/>
          <a:stretch>
            <a:fillRect/>
          </a:stretch>
        </p:blipFill>
        <p:spPr>
          <a:xfrm>
            <a:off x="25227033" y="13592205"/>
            <a:ext cx="9274848" cy="5829805"/>
          </a:xfrm>
          <a:prstGeom prst="rect">
            <a:avLst/>
          </a:prstGeom>
          <a:ln>
            <a:solidFill>
              <a:schemeClr val="tx1"/>
            </a:solidFill>
          </a:ln>
        </p:spPr>
      </p:pic>
      <p:sp>
        <p:nvSpPr>
          <p:cNvPr id="19" name="Text Box 7">
            <a:extLst>
              <a:ext uri="{FF2B5EF4-FFF2-40B4-BE49-F238E27FC236}">
                <a16:creationId xmlns:a16="http://schemas.microsoft.com/office/drawing/2014/main" id="{067F32D0-675D-4A2D-BC04-2CAABF7DDBAE}"/>
              </a:ext>
            </a:extLst>
          </p:cNvPr>
          <p:cNvSpPr txBox="1">
            <a:spLocks noChangeArrowheads="1"/>
          </p:cNvSpPr>
          <p:nvPr/>
        </p:nvSpPr>
        <p:spPr bwMode="auto">
          <a:xfrm>
            <a:off x="962205" y="3352863"/>
            <a:ext cx="11879538" cy="4904422"/>
          </a:xfrm>
          <a:prstGeom prst="rect">
            <a:avLst/>
          </a:prstGeom>
          <a:solidFill>
            <a:schemeClr val="bg1"/>
          </a:solidFill>
          <a:ln w="38100">
            <a:solidFill>
              <a:srgbClr val="000000"/>
            </a:solidFill>
            <a:round/>
            <a:headEnd/>
            <a:tailEnd/>
          </a:ln>
        </p:spPr>
        <p:txBody>
          <a:bodyPr lIns="914400" tIns="457200" rIns="914400" bIns="914400"/>
          <a:lstStyle>
            <a:lvl1pPr eaLnBrk="0" hangingPunct="0">
              <a:tabLst>
                <a:tab pos="500063" algn="l"/>
              </a:tabLst>
              <a:defRPr sz="3200">
                <a:solidFill>
                  <a:schemeClr val="tx1"/>
                </a:solidFill>
                <a:latin typeface="Helvetica" panose="020B0604020202020204" pitchFamily="34" charset="0"/>
                <a:ea typeface="MS PGothic" panose="020B0600070205080204" pitchFamily="34" charset="-128"/>
              </a:defRPr>
            </a:lvl1pPr>
            <a:lvl2pPr marL="742950" indent="-285750" eaLnBrk="0" hangingPunct="0">
              <a:tabLst>
                <a:tab pos="500063" algn="l"/>
              </a:tabLst>
              <a:defRPr sz="3200">
                <a:solidFill>
                  <a:schemeClr val="tx1"/>
                </a:solidFill>
                <a:latin typeface="Helvetica" panose="020B0604020202020204" pitchFamily="34" charset="0"/>
                <a:ea typeface="MS PGothic" panose="020B0600070205080204" pitchFamily="34" charset="-128"/>
              </a:defRPr>
            </a:lvl2pPr>
            <a:lvl3pPr marL="11430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3pPr>
            <a:lvl4pPr marL="16002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4pPr>
            <a:lvl5pPr marL="2057400" indent="-228600" eaLnBrk="0" hangingPunct="0">
              <a:tabLst>
                <a:tab pos="500063" algn="l"/>
              </a:tabLst>
              <a:defRPr sz="32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500063" algn="l"/>
              </a:tabLst>
              <a:defRPr sz="3200">
                <a:solidFill>
                  <a:schemeClr val="tx1"/>
                </a:solidFill>
                <a:latin typeface="Helvetica" panose="020B0604020202020204" pitchFamily="34" charset="0"/>
                <a:ea typeface="MS PGothic" panose="020B0600070205080204" pitchFamily="34" charset="-128"/>
              </a:defRPr>
            </a:lvl9pPr>
          </a:lstStyle>
          <a:p>
            <a:pPr algn="just" eaLnBrk="1" hangingPunct="1">
              <a:spcBef>
                <a:spcPct val="50000"/>
              </a:spcBef>
            </a:pPr>
            <a:r>
              <a:rPr lang="en-US" altLang="en-US" sz="4800" b="1" dirty="0">
                <a:solidFill>
                  <a:srgbClr val="FF0000"/>
                </a:solidFill>
                <a:latin typeface="Calibri" panose="020F0502020204030204" pitchFamily="34" charset="0"/>
              </a:rPr>
              <a:t>Background</a:t>
            </a:r>
          </a:p>
          <a:p>
            <a:pPr eaLnBrk="1" hangingPunct="1">
              <a:spcBef>
                <a:spcPct val="10000"/>
              </a:spcBef>
            </a:pPr>
            <a:r>
              <a:rPr lang="en-US" altLang="en-US" dirty="0">
                <a:latin typeface="Times New Roman" panose="02020603050405020304" pitchFamily="18" charset="0"/>
              </a:rPr>
              <a:t>The North Central Texas Council of Government (NCTCOG) has been using the NPMRDS speeds and travel time for several analyses since it was made available in 2013 As part of the validation and calibration of our travel demand model, we observed that the speeds on arterials are significantly different between the two providers of the data: HERE, before January 2017, and INRIX afterward	 </a:t>
            </a:r>
            <a:endParaRPr lang="en-US" altLang="en-US" sz="2800" dirty="0">
              <a:latin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10390</TotalTime>
  <Words>237</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MS PGothic</vt:lpstr>
      <vt:lpstr>Arial</vt:lpstr>
      <vt:lpstr>Calibri</vt:lpstr>
      <vt:lpstr>Cambria Math</vt:lpstr>
      <vt:lpstr>Helvetica</vt:lpstr>
      <vt:lpstr>Times New Roman</vt:lpstr>
      <vt:lpstr>Default Design</vt:lpstr>
      <vt:lpstr>PowerPoint Presentation</vt:lpstr>
    </vt:vector>
  </TitlesOfParts>
  <Manager/>
  <Company/>
  <LinksUpToDate>false</LinksUpToDate>
  <SharedDoc>false</SharedDoc>
  <HyperlinkBase>http://colinpurrington.com/tips/academic/posterdesign</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Francisco Torres</cp:lastModifiedBy>
  <cp:revision>576</cp:revision>
  <cp:lastPrinted>2016-04-22T16:33:14Z</cp:lastPrinted>
  <dcterms:created xsi:type="dcterms:W3CDTF">2012-06-12T14:08:55Z</dcterms:created>
  <dcterms:modified xsi:type="dcterms:W3CDTF">2019-05-22T19:56:01Z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