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4" r:id="rId2"/>
    <p:sldMasterId id="2147483704" r:id="rId3"/>
    <p:sldMasterId id="2147483724" r:id="rId4"/>
    <p:sldMasterId id="2147483681" r:id="rId5"/>
    <p:sldMasterId id="2147483736" r:id="rId6"/>
    <p:sldMasterId id="2147483748" r:id="rId7"/>
    <p:sldMasterId id="2147483761" r:id="rId8"/>
  </p:sldMasterIdLst>
  <p:notesMasterIdLst>
    <p:notesMasterId r:id="rId28"/>
  </p:notesMasterIdLst>
  <p:handoutMasterIdLst>
    <p:handoutMasterId r:id="rId29"/>
  </p:handoutMasterIdLst>
  <p:sldIdLst>
    <p:sldId id="260" r:id="rId9"/>
    <p:sldId id="287" r:id="rId10"/>
    <p:sldId id="288" r:id="rId11"/>
    <p:sldId id="289" r:id="rId12"/>
    <p:sldId id="272" r:id="rId13"/>
    <p:sldId id="262" r:id="rId14"/>
    <p:sldId id="284" r:id="rId15"/>
    <p:sldId id="268" r:id="rId16"/>
    <p:sldId id="267" r:id="rId17"/>
    <p:sldId id="263" r:id="rId18"/>
    <p:sldId id="276" r:id="rId19"/>
    <p:sldId id="265" r:id="rId20"/>
    <p:sldId id="277" r:id="rId21"/>
    <p:sldId id="279" r:id="rId22"/>
    <p:sldId id="278" r:id="rId23"/>
    <p:sldId id="280" r:id="rId24"/>
    <p:sldId id="283" r:id="rId25"/>
    <p:sldId id="273" r:id="rId26"/>
    <p:sldId id="274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73B"/>
    <a:srgbClr val="295224"/>
    <a:srgbClr val="4A6A93"/>
    <a:srgbClr val="617EA0"/>
    <a:srgbClr val="66ADA9"/>
    <a:srgbClr val="7F82AD"/>
    <a:srgbClr val="C9E2A9"/>
    <a:srgbClr val="F4C039"/>
    <a:srgbClr val="E28357"/>
    <a:srgbClr val="808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BED11-9FCF-4FBB-9BCE-00F3F663E6A5}" v="15" dt="2019-06-04T14:41:47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 autoAdjust="0"/>
    <p:restoredTop sz="74296" autoAdjust="0"/>
  </p:normalViewPr>
  <p:slideViewPr>
    <p:cSldViewPr snapToGrid="0">
      <p:cViewPr varScale="1">
        <p:scale>
          <a:sx n="53" d="100"/>
          <a:sy n="53" d="100"/>
        </p:scale>
        <p:origin x="6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Cohn" userId="e1686468-22e8-40cd-9ce0-6d615b05a582" providerId="ADAL" clId="{BDDBED11-9FCF-4FBB-9BCE-00F3F663E6A5}"/>
    <pc:docChg chg="undo custSel modSld">
      <pc:chgData name="Jesse Cohn" userId="e1686468-22e8-40cd-9ce0-6d615b05a582" providerId="ADAL" clId="{BDDBED11-9FCF-4FBB-9BCE-00F3F663E6A5}" dt="2019-06-04T15:50:03.065" v="196" actId="403"/>
      <pc:docMkLst>
        <pc:docMk/>
      </pc:docMkLst>
      <pc:sldChg chg="modSp">
        <pc:chgData name="Jesse Cohn" userId="e1686468-22e8-40cd-9ce0-6d615b05a582" providerId="ADAL" clId="{BDDBED11-9FCF-4FBB-9BCE-00F3F663E6A5}" dt="2019-06-04T15:49:40.330" v="195" actId="1076"/>
        <pc:sldMkLst>
          <pc:docMk/>
          <pc:sldMk cId="1945626493" sldId="260"/>
        </pc:sldMkLst>
        <pc:spChg chg="mod">
          <ac:chgData name="Jesse Cohn" userId="e1686468-22e8-40cd-9ce0-6d615b05a582" providerId="ADAL" clId="{BDDBED11-9FCF-4FBB-9BCE-00F3F663E6A5}" dt="2019-06-04T15:49:40.330" v="195" actId="1076"/>
          <ac:spMkLst>
            <pc:docMk/>
            <pc:sldMk cId="1945626493" sldId="260"/>
            <ac:spMk id="5" creationId="{00000000-0000-0000-0000-000000000000}"/>
          </ac:spMkLst>
        </pc:spChg>
      </pc:sldChg>
      <pc:sldChg chg="modSp">
        <pc:chgData name="Jesse Cohn" userId="e1686468-22e8-40cd-9ce0-6d615b05a582" providerId="ADAL" clId="{BDDBED11-9FCF-4FBB-9BCE-00F3F663E6A5}" dt="2019-06-04T14:40:40.473" v="163" actId="27636"/>
        <pc:sldMkLst>
          <pc:docMk/>
          <pc:sldMk cId="3164717826" sldId="262"/>
        </pc:sldMkLst>
        <pc:spChg chg="mod">
          <ac:chgData name="Jesse Cohn" userId="e1686468-22e8-40cd-9ce0-6d615b05a582" providerId="ADAL" clId="{BDDBED11-9FCF-4FBB-9BCE-00F3F663E6A5}" dt="2019-06-04T14:40:40.473" v="163" actId="27636"/>
          <ac:spMkLst>
            <pc:docMk/>
            <pc:sldMk cId="3164717826" sldId="262"/>
            <ac:spMk id="8" creationId="{00000000-0000-0000-0000-000000000000}"/>
          </ac:spMkLst>
        </pc:spChg>
      </pc:sldChg>
      <pc:sldChg chg="modSp">
        <pc:chgData name="Jesse Cohn" userId="e1686468-22e8-40cd-9ce0-6d615b05a582" providerId="ADAL" clId="{BDDBED11-9FCF-4FBB-9BCE-00F3F663E6A5}" dt="2019-06-04T14:40:19.395" v="157" actId="1076"/>
        <pc:sldMkLst>
          <pc:docMk/>
          <pc:sldMk cId="3221584211" sldId="268"/>
        </pc:sldMkLst>
        <pc:spChg chg="mod">
          <ac:chgData name="Jesse Cohn" userId="e1686468-22e8-40cd-9ce0-6d615b05a582" providerId="ADAL" clId="{BDDBED11-9FCF-4FBB-9BCE-00F3F663E6A5}" dt="2019-06-04T14:40:06.570" v="147" actId="14100"/>
          <ac:spMkLst>
            <pc:docMk/>
            <pc:sldMk cId="3221584211" sldId="268"/>
            <ac:spMk id="2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40:14.638" v="156" actId="1038"/>
          <ac:spMkLst>
            <pc:docMk/>
            <pc:sldMk cId="3221584211" sldId="268"/>
            <ac:spMk id="6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40:19.395" v="157" actId="1076"/>
          <ac:spMkLst>
            <pc:docMk/>
            <pc:sldMk cId="3221584211" sldId="268"/>
            <ac:spMk id="8" creationId="{00000000-0000-0000-0000-000000000000}"/>
          </ac:spMkLst>
        </pc:spChg>
        <pc:spChg chg="mod ord">
          <ac:chgData name="Jesse Cohn" userId="e1686468-22e8-40cd-9ce0-6d615b05a582" providerId="ADAL" clId="{BDDBED11-9FCF-4FBB-9BCE-00F3F663E6A5}" dt="2019-06-04T14:39:59.160" v="146" actId="14100"/>
          <ac:spMkLst>
            <pc:docMk/>
            <pc:sldMk cId="3221584211" sldId="268"/>
            <ac:spMk id="9" creationId="{00000000-0000-0000-0000-000000000000}"/>
          </ac:spMkLst>
        </pc:spChg>
      </pc:sldChg>
      <pc:sldChg chg="modSp">
        <pc:chgData name="Jesse Cohn" userId="e1686468-22e8-40cd-9ce0-6d615b05a582" providerId="ADAL" clId="{BDDBED11-9FCF-4FBB-9BCE-00F3F663E6A5}" dt="2019-06-04T14:40:58.351" v="168" actId="1076"/>
        <pc:sldMkLst>
          <pc:docMk/>
          <pc:sldMk cId="3238347791" sldId="272"/>
        </pc:sldMkLst>
        <pc:spChg chg="mod">
          <ac:chgData name="Jesse Cohn" userId="e1686468-22e8-40cd-9ce0-6d615b05a582" providerId="ADAL" clId="{BDDBED11-9FCF-4FBB-9BCE-00F3F663E6A5}" dt="2019-06-04T14:40:58.351" v="168" actId="1076"/>
          <ac:spMkLst>
            <pc:docMk/>
            <pc:sldMk cId="3238347791" sldId="272"/>
            <ac:spMk id="3" creationId="{00000000-0000-0000-0000-000000000000}"/>
          </ac:spMkLst>
        </pc:spChg>
      </pc:sldChg>
      <pc:sldChg chg="delSp">
        <pc:chgData name="Jesse Cohn" userId="e1686468-22e8-40cd-9ce0-6d615b05a582" providerId="ADAL" clId="{BDDBED11-9FCF-4FBB-9BCE-00F3F663E6A5}" dt="2019-06-04T14:42:16.004" v="194" actId="478"/>
        <pc:sldMkLst>
          <pc:docMk/>
          <pc:sldMk cId="3600649636" sldId="274"/>
        </pc:sldMkLst>
        <pc:spChg chg="del">
          <ac:chgData name="Jesse Cohn" userId="e1686468-22e8-40cd-9ce0-6d615b05a582" providerId="ADAL" clId="{BDDBED11-9FCF-4FBB-9BCE-00F3F663E6A5}" dt="2019-06-04T14:42:16.004" v="194" actId="478"/>
          <ac:spMkLst>
            <pc:docMk/>
            <pc:sldMk cId="3600649636" sldId="274"/>
            <ac:spMk id="8" creationId="{00000000-0000-0000-0000-000000000000}"/>
          </ac:spMkLst>
        </pc:spChg>
      </pc:sldChg>
      <pc:sldChg chg="modSp">
        <pc:chgData name="Jesse Cohn" userId="e1686468-22e8-40cd-9ce0-6d615b05a582" providerId="ADAL" clId="{BDDBED11-9FCF-4FBB-9BCE-00F3F663E6A5}" dt="2019-06-04T14:38:27.552" v="117" actId="1035"/>
        <pc:sldMkLst>
          <pc:docMk/>
          <pc:sldMk cId="2282896934" sldId="280"/>
        </pc:sldMkLst>
        <pc:spChg chg="mod">
          <ac:chgData name="Jesse Cohn" userId="e1686468-22e8-40cd-9ce0-6d615b05a582" providerId="ADAL" clId="{BDDBED11-9FCF-4FBB-9BCE-00F3F663E6A5}" dt="2019-06-04T14:36:20.023" v="8" actId="120"/>
          <ac:spMkLst>
            <pc:docMk/>
            <pc:sldMk cId="2282896934" sldId="280"/>
            <ac:spMk id="2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46.267" v="92" actId="14100"/>
          <ac:spMkLst>
            <pc:docMk/>
            <pc:sldMk cId="2282896934" sldId="280"/>
            <ac:spMk id="11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46.785" v="93" actId="1038"/>
          <ac:spMkLst>
            <pc:docMk/>
            <pc:sldMk cId="2282896934" sldId="280"/>
            <ac:spMk id="12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11.242" v="66" actId="1037"/>
          <ac:spMkLst>
            <pc:docMk/>
            <pc:sldMk cId="2282896934" sldId="280"/>
            <ac:spMk id="13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8:11.238" v="104" actId="14100"/>
          <ac:spMkLst>
            <pc:docMk/>
            <pc:sldMk cId="2282896934" sldId="280"/>
            <ac:spMk id="16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46.785" v="93" actId="1038"/>
          <ac:spMkLst>
            <pc:docMk/>
            <pc:sldMk cId="2282896934" sldId="280"/>
            <ac:spMk id="18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11.242" v="66" actId="1037"/>
          <ac:spMkLst>
            <pc:docMk/>
            <pc:sldMk cId="2282896934" sldId="280"/>
            <ac:spMk id="19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46.785" v="93" actId="1038"/>
          <ac:spMkLst>
            <pc:docMk/>
            <pc:sldMk cId="2282896934" sldId="280"/>
            <ac:spMk id="20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8:22.185" v="112" actId="1035"/>
          <ac:spMkLst>
            <pc:docMk/>
            <pc:sldMk cId="2282896934" sldId="280"/>
            <ac:spMk id="21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8:27.552" v="117" actId="1035"/>
          <ac:spMkLst>
            <pc:docMk/>
            <pc:sldMk cId="2282896934" sldId="280"/>
            <ac:spMk id="22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11.242" v="66" actId="1037"/>
          <ac:spMkLst>
            <pc:docMk/>
            <pc:sldMk cId="2282896934" sldId="280"/>
            <ac:spMk id="23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11.242" v="66" actId="1037"/>
          <ac:spMkLst>
            <pc:docMk/>
            <pc:sldMk cId="2282896934" sldId="280"/>
            <ac:spMk id="24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4:37:11.242" v="66" actId="1037"/>
          <ac:spMkLst>
            <pc:docMk/>
            <pc:sldMk cId="2282896934" sldId="280"/>
            <ac:spMk id="25" creationId="{00000000-0000-0000-0000-000000000000}"/>
          </ac:spMkLst>
        </pc:spChg>
        <pc:grpChg chg="mod">
          <ac:chgData name="Jesse Cohn" userId="e1686468-22e8-40cd-9ce0-6d615b05a582" providerId="ADAL" clId="{BDDBED11-9FCF-4FBB-9BCE-00F3F663E6A5}" dt="2019-06-04T14:38:18.140" v="106" actId="1076"/>
          <ac:grpSpMkLst>
            <pc:docMk/>
            <pc:sldMk cId="2282896934" sldId="280"/>
            <ac:grpSpMk id="10" creationId="{00000000-0000-0000-0000-000000000000}"/>
          </ac:grpSpMkLst>
        </pc:grpChg>
      </pc:sldChg>
      <pc:sldChg chg="modSp">
        <pc:chgData name="Jesse Cohn" userId="e1686468-22e8-40cd-9ce0-6d615b05a582" providerId="ADAL" clId="{BDDBED11-9FCF-4FBB-9BCE-00F3F663E6A5}" dt="2019-06-04T15:50:03.065" v="196" actId="403"/>
        <pc:sldMkLst>
          <pc:docMk/>
          <pc:sldMk cId="1716845192" sldId="284"/>
        </pc:sldMkLst>
        <pc:spChg chg="mod">
          <ac:chgData name="Jesse Cohn" userId="e1686468-22e8-40cd-9ce0-6d615b05a582" providerId="ADAL" clId="{BDDBED11-9FCF-4FBB-9BCE-00F3F663E6A5}" dt="2019-06-04T15:50:03.065" v="196" actId="403"/>
          <ac:spMkLst>
            <pc:docMk/>
            <pc:sldMk cId="1716845192" sldId="284"/>
            <ac:spMk id="10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5:50:03.065" v="196" actId="403"/>
          <ac:spMkLst>
            <pc:docMk/>
            <pc:sldMk cId="1716845192" sldId="284"/>
            <ac:spMk id="11" creationId="{00000000-0000-0000-0000-000000000000}"/>
          </ac:spMkLst>
        </pc:spChg>
        <pc:spChg chg="mod">
          <ac:chgData name="Jesse Cohn" userId="e1686468-22e8-40cd-9ce0-6d615b05a582" providerId="ADAL" clId="{BDDBED11-9FCF-4FBB-9BCE-00F3F663E6A5}" dt="2019-06-04T15:50:03.065" v="196" actId="403"/>
          <ac:spMkLst>
            <pc:docMk/>
            <pc:sldMk cId="1716845192" sldId="284"/>
            <ac:spMk id="13" creationId="{00000000-0000-0000-0000-000000000000}"/>
          </ac:spMkLst>
        </pc:spChg>
      </pc:sldChg>
      <pc:sldChg chg="addSp modSp">
        <pc:chgData name="Jesse Cohn" userId="e1686468-22e8-40cd-9ce0-6d615b05a582" providerId="ADAL" clId="{BDDBED11-9FCF-4FBB-9BCE-00F3F663E6A5}" dt="2019-06-04T14:41:58.532" v="193" actId="14100"/>
        <pc:sldMkLst>
          <pc:docMk/>
          <pc:sldMk cId="2115398025" sldId="287"/>
        </pc:sldMkLst>
        <pc:spChg chg="add mod ord">
          <ac:chgData name="Jesse Cohn" userId="e1686468-22e8-40cd-9ce0-6d615b05a582" providerId="ADAL" clId="{BDDBED11-9FCF-4FBB-9BCE-00F3F663E6A5}" dt="2019-06-04T14:41:58.532" v="193" actId="14100"/>
          <ac:spMkLst>
            <pc:docMk/>
            <pc:sldMk cId="2115398025" sldId="287"/>
            <ac:spMk id="2" creationId="{3DD619D4-419E-4C23-9BD7-11F9482FF12E}"/>
          </ac:spMkLst>
        </pc:spChg>
      </pc:sldChg>
      <pc:sldChg chg="modSp">
        <pc:chgData name="Jesse Cohn" userId="e1686468-22e8-40cd-9ce0-6d615b05a582" providerId="ADAL" clId="{BDDBED11-9FCF-4FBB-9BCE-00F3F663E6A5}" dt="2019-06-04T14:41:20.400" v="186" actId="1076"/>
        <pc:sldMkLst>
          <pc:docMk/>
          <pc:sldMk cId="2873097149" sldId="288"/>
        </pc:sldMkLst>
        <pc:spChg chg="mod">
          <ac:chgData name="Jesse Cohn" userId="e1686468-22e8-40cd-9ce0-6d615b05a582" providerId="ADAL" clId="{BDDBED11-9FCF-4FBB-9BCE-00F3F663E6A5}" dt="2019-06-04T14:41:20.400" v="186" actId="1076"/>
          <ac:spMkLst>
            <pc:docMk/>
            <pc:sldMk cId="2873097149" sldId="288"/>
            <ac:spMk id="9" creationId="{00000000-0000-0000-0000-000000000000}"/>
          </ac:spMkLst>
        </pc:spChg>
        <pc:picChg chg="mod">
          <ac:chgData name="Jesse Cohn" userId="e1686468-22e8-40cd-9ce0-6d615b05a582" providerId="ADAL" clId="{BDDBED11-9FCF-4FBB-9BCE-00F3F663E6A5}" dt="2019-06-04T14:41:17.147" v="185" actId="1038"/>
          <ac:picMkLst>
            <pc:docMk/>
            <pc:sldMk cId="2873097149" sldId="288"/>
            <ac:picMk id="2" creationId="{00000000-0000-0000-0000-000000000000}"/>
          </ac:picMkLst>
        </pc:picChg>
        <pc:picChg chg="mod">
          <ac:chgData name="Jesse Cohn" userId="e1686468-22e8-40cd-9ce0-6d615b05a582" providerId="ADAL" clId="{BDDBED11-9FCF-4FBB-9BCE-00F3F663E6A5}" dt="2019-06-04T14:41:13.412" v="178" actId="1037"/>
          <ac:picMkLst>
            <pc:docMk/>
            <pc:sldMk cId="2873097149" sldId="288"/>
            <ac:picMk id="7" creationId="{00000000-0000-0000-0000-000000000000}"/>
          </ac:picMkLst>
        </pc:picChg>
      </pc:sldChg>
      <pc:sldChg chg="modSp">
        <pc:chgData name="Jesse Cohn" userId="e1686468-22e8-40cd-9ce0-6d615b05a582" providerId="ADAL" clId="{BDDBED11-9FCF-4FBB-9BCE-00F3F663E6A5}" dt="2019-06-04T14:41:07.802" v="169" actId="2711"/>
        <pc:sldMkLst>
          <pc:docMk/>
          <pc:sldMk cId="662277553" sldId="289"/>
        </pc:sldMkLst>
        <pc:spChg chg="mod">
          <ac:chgData name="Jesse Cohn" userId="e1686468-22e8-40cd-9ce0-6d615b05a582" providerId="ADAL" clId="{BDDBED11-9FCF-4FBB-9BCE-00F3F663E6A5}" dt="2019-06-04T14:41:07.802" v="169" actId="2711"/>
          <ac:spMkLst>
            <pc:docMk/>
            <pc:sldMk cId="662277553" sldId="28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45C8ED-2F84-47A0-A4AB-717EEA78DD6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57D020-6246-45B3-8426-DCFD66D26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5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1A148A-5DFA-49E3-B9A3-073BB2D035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66DA71-689C-4D54-9BFC-EF9A59F4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4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6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94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http://www.bmwblog.com/2011/03/21/bmw-and-sixt-establish-drivenow-joint-venture-for-premium-car-sharing/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http://www.rinspeed.eu/aktuelles.php?aid=14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9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 Zero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Wood Johnson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3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DA71-689C-4D54-9BFC-EF9A59F467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300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92817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8235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973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1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3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7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0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6" y="1750125"/>
            <a:ext cx="5257799" cy="1351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29426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92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5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6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1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2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7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5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28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1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97396" y="2190307"/>
            <a:ext cx="5471765" cy="17327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197397" y="3408163"/>
            <a:ext cx="4431891" cy="1029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41134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38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02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76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62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989047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838203" y="2403092"/>
            <a:ext cx="6083708" cy="3555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00384" y="1687207"/>
            <a:ext cx="4053416" cy="1403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Inset Photo Here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00384" y="3190425"/>
            <a:ext cx="4053416" cy="1403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Inset Photo Here</a:t>
            </a:r>
          </a:p>
        </p:txBody>
      </p:sp>
    </p:spTree>
    <p:extLst>
      <p:ext uri="{BB962C8B-B14F-4D97-AF65-F5344CB8AC3E}">
        <p14:creationId xmlns:p14="http://schemas.microsoft.com/office/powerpoint/2010/main" val="261139480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0B62-7F9B-4054-8D80-85091A4D3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3839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1828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1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81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9"/>
            <a:ext cx="67002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356359"/>
            <a:ext cx="516467" cy="365125"/>
          </a:xfrm>
          <a:prstGeom prst="rect">
            <a:avLst/>
          </a:prstGeom>
        </p:spPr>
        <p:txBody>
          <a:bodyPr/>
          <a:lstStyle/>
          <a:p>
            <a:fld id="{B2760B62-7F9B-4054-8D80-85091A4D3A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305413" y="1825625"/>
            <a:ext cx="1004839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708034"/>
            <a:ext cx="10515600" cy="7986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533332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15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04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26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4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47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1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413" y="1825625"/>
            <a:ext cx="5801975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00384" y="1392238"/>
            <a:ext cx="4053416" cy="1403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Inset Photo Here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00384" y="2895456"/>
            <a:ext cx="4053416" cy="1403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Inset Photo Here</a:t>
            </a:r>
          </a:p>
        </p:txBody>
      </p:sp>
    </p:spTree>
    <p:extLst>
      <p:ext uri="{BB962C8B-B14F-4D97-AF65-F5344CB8AC3E}">
        <p14:creationId xmlns:p14="http://schemas.microsoft.com/office/powerpoint/2010/main" val="10842814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0552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3257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6" y="1750125"/>
            <a:ext cx="5257799" cy="13514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1813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989047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838203" y="2403092"/>
            <a:ext cx="6083708" cy="3555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00384" y="1687207"/>
            <a:ext cx="4053416" cy="1403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Inset Photo Here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300384" y="3190425"/>
            <a:ext cx="4053416" cy="1403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Inset Photo Here</a:t>
            </a:r>
          </a:p>
        </p:txBody>
      </p:sp>
    </p:spTree>
    <p:extLst>
      <p:ext uri="{BB962C8B-B14F-4D97-AF65-F5344CB8AC3E}">
        <p14:creationId xmlns:p14="http://schemas.microsoft.com/office/powerpoint/2010/main" val="42846855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53491" t="55880" r="10881" b="9800"/>
          <a:stretch/>
        </p:blipFill>
        <p:spPr>
          <a:xfrm>
            <a:off x="0" y="3541178"/>
            <a:ext cx="12192000" cy="247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80"/>
            <a:ext cx="12192000" cy="45933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6" y="1750125"/>
            <a:ext cx="5257799" cy="13514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119785"/>
            <a:ext cx="5257800" cy="726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57" y="986680"/>
            <a:ext cx="3276947" cy="9435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881884" y="855760"/>
            <a:ext cx="414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TRB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92D050"/>
                </a:solidFill>
              </a:rPr>
              <a:t>|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92D050"/>
                </a:solidFill>
              </a:rPr>
              <a:t>98</a:t>
            </a:r>
            <a:r>
              <a:rPr lang="en-US" sz="1400" baseline="30000" dirty="0">
                <a:solidFill>
                  <a:srgbClr val="92D050"/>
                </a:solidFill>
              </a:rPr>
              <a:t>th</a:t>
            </a:r>
            <a:r>
              <a:rPr lang="en-US" sz="1400" dirty="0">
                <a:solidFill>
                  <a:srgbClr val="92D050"/>
                </a:solidFill>
              </a:rPr>
              <a:t> Annual Meeting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2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B3A8C-23B0-4C4E-8E90-EAF4B7579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75" t="55880" r="11772" b="12335"/>
          <a:stretch/>
        </p:blipFill>
        <p:spPr>
          <a:xfrm>
            <a:off x="0" y="3285098"/>
            <a:ext cx="12202378" cy="327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20161"/>
            <a:ext cx="12191999" cy="45933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7396" y="2190307"/>
            <a:ext cx="9156403" cy="10274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7399" y="3217725"/>
            <a:ext cx="9156404" cy="5554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E7413-CCFA-4FFF-B047-4EA57CA2E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6" y="1651833"/>
            <a:ext cx="2390411" cy="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"/>
            <a:ext cx="12192000" cy="19250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08034"/>
            <a:ext cx="10515600" cy="7986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413" y="1825625"/>
            <a:ext cx="1004839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1C139-EE40-48C6-9743-B50081FC05F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57" y="82371"/>
            <a:ext cx="2390411" cy="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  <p:sldLayoutId id="2147483707" r:id="rId4"/>
    <p:sldLayoutId id="2147483729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accent6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9047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6" y="2403092"/>
            <a:ext cx="10048393" cy="2873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1342E-DCD0-483D-A009-59E90682D5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57" y="82371"/>
            <a:ext cx="2390411" cy="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39548-A977-4769-A1A2-3F882B52E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54875" t="55880" r="11772" b="12335"/>
          <a:stretch/>
        </p:blipFill>
        <p:spPr>
          <a:xfrm>
            <a:off x="-13845" y="3428850"/>
            <a:ext cx="12205844" cy="2453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21589-2A6D-44F8-A246-66BC09B1FD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20161"/>
            <a:ext cx="12191999" cy="4593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971CE-B8CF-4440-8D99-D3D129D4315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6" y="1651833"/>
            <a:ext cx="2390411" cy="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23953-DB1A-4E45-B4C2-FD642CEB2D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F99A8-67B3-4B8D-9E7E-DE0436F45D2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57" y="82371"/>
            <a:ext cx="2390411" cy="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321CA-85C7-4D59-9BF1-0D8DE63F4D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"/>
            <a:ext cx="12192000" cy="1925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AA545-04F0-402B-9BC8-DC50311914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57" y="82371"/>
            <a:ext cx="2390411" cy="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99602" y="2071444"/>
            <a:ext cx="8297466" cy="134949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Examining the Equity Impacts of AVs – </a:t>
            </a:r>
            <a:b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 Travel Demand Model Approach</a:t>
            </a:r>
          </a:p>
        </p:txBody>
      </p:sp>
      <p:pic>
        <p:nvPicPr>
          <p:cNvPr id="1026" name="Picture 2" descr="https://www.ucsusa.org/sites/default/themes/primary/images/logo-u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34" y="6034604"/>
            <a:ext cx="3633034" cy="6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682316" y="3577049"/>
            <a:ext cx="2834572" cy="5764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Franklin Gothic Book" panose="020B0503020102020204" pitchFamily="34" charset="0"/>
              </a:rPr>
              <a:t>Jesse Cohn, AICP</a:t>
            </a:r>
          </a:p>
        </p:txBody>
      </p:sp>
    </p:spTree>
    <p:extLst>
      <p:ext uri="{BB962C8B-B14F-4D97-AF65-F5344CB8AC3E}">
        <p14:creationId xmlns:p14="http://schemas.microsoft.com/office/powerpoint/2010/main" val="19456264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0069" y="5219661"/>
            <a:ext cx="11181567" cy="1025431"/>
          </a:xfrm>
          <a:prstGeom prst="rect">
            <a:avLst/>
          </a:prstGeom>
          <a:solidFill>
            <a:srgbClr val="467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0" y="301992"/>
            <a:ext cx="9144000" cy="1025431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Equity Emphasis Areas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033" y="1918022"/>
            <a:ext cx="1010793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tracts meeting one of three criteria:</a:t>
            </a:r>
          </a:p>
          <a:p>
            <a:pPr marL="457200" indent="-457200">
              <a:spcAft>
                <a:spcPts val="1800"/>
              </a:spcAft>
              <a:buAutoNum type="arabicParenR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concentration of low-income individuals, </a:t>
            </a:r>
          </a:p>
          <a:p>
            <a:pPr marL="457200" indent="-457200">
              <a:spcAft>
                <a:spcPts val="1800"/>
              </a:spcAft>
              <a:buAutoNum type="arabicParenR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concentration of two or more minority population groups</a:t>
            </a:r>
          </a:p>
          <a:p>
            <a:pPr marL="457200" indent="-457200">
              <a:spcAft>
                <a:spcPts val="1800"/>
              </a:spcAft>
              <a:buAutoNum type="arabicParenR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concentration of one or more minority population groups and low-income concentration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364" y="5219661"/>
            <a:ext cx="11291272" cy="861774"/>
          </a:xfrm>
          <a:prstGeom prst="rect">
            <a:avLst/>
          </a:prstGeom>
          <a:solidFill>
            <a:srgbClr val="46773B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tabLst>
                <a:tab pos="365760" algn="l"/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Concentration: 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1 and 1.5 times the regional average</a:t>
            </a:r>
          </a:p>
          <a:p>
            <a:pPr algn="ctr">
              <a:spcAft>
                <a:spcPts val="1200"/>
              </a:spcAft>
              <a:tabLst>
                <a:tab pos="365760" algn="l"/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Concentration: 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than 1.5 times the regional average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29880" y="4228967"/>
            <a:ext cx="431802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05242"/>
            <a:ext cx="591670" cy="1339850"/>
          </a:xfrm>
          <a:custGeom>
            <a:avLst/>
            <a:gdLst>
              <a:gd name="connsiteX0" fmla="*/ 419100 w 431800"/>
              <a:gd name="connsiteY0" fmla="*/ 304800 h 1339850"/>
              <a:gd name="connsiteX1" fmla="*/ 0 w 431800"/>
              <a:gd name="connsiteY1" fmla="*/ 0 h 1339850"/>
              <a:gd name="connsiteX2" fmla="*/ 6350 w 431800"/>
              <a:gd name="connsiteY2" fmla="*/ 1028700 h 1339850"/>
              <a:gd name="connsiteX3" fmla="*/ 431800 w 431800"/>
              <a:gd name="connsiteY3" fmla="*/ 133985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" h="1339850">
                <a:moveTo>
                  <a:pt x="419100" y="304800"/>
                </a:moveTo>
                <a:lnTo>
                  <a:pt x="0" y="0"/>
                </a:lnTo>
                <a:cubicBezTo>
                  <a:pt x="2117" y="342900"/>
                  <a:pt x="4233" y="685800"/>
                  <a:pt x="6350" y="1028700"/>
                </a:cubicBezTo>
                <a:lnTo>
                  <a:pt x="431800" y="1339850"/>
                </a:lnTo>
              </a:path>
            </a:pathLst>
          </a:custGeom>
          <a:solidFill>
            <a:srgbClr val="295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20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27529"/>
            <a:ext cx="9144000" cy="748834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Equity Emphasis Areas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19477"/>
              </p:ext>
            </p:extLst>
          </p:nvPr>
        </p:nvGraphicFramePr>
        <p:xfrm>
          <a:off x="1378409" y="1963271"/>
          <a:ext cx="9435182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51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16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Location Characteristics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7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Region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Equity Emphasis</a:t>
                      </a:r>
                      <a:r>
                        <a:rPr lang="en-US" sz="2000" b="1" kern="100" baseline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 Areas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Non-Equity</a:t>
                      </a:r>
                      <a:r>
                        <a:rPr lang="en-US" sz="2000" b="1" kern="100" baseline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 Emphasis Areas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7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6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Land Use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Population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6,820,772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1,769,589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5,051,183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Population Density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2,197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7,451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1,762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Employment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4,186,373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1,096,084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3,090,289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Employment Density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1,349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4,615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1,078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6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Income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&lt; $50,000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29%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43%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24%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$50,000-$100,000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31%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32%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30%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$100,000-$150,000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20%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16%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22%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&gt; $150,000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21%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10%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25%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163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Vehicle Availability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0 vehicles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14%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25%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10%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 vehicle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33%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36%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32%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 vehicles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35%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30%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36%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3+ vehicles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18%</a:t>
                      </a:r>
                      <a:endParaRPr lang="en-US" sz="2000" kern="10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10%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S Mincho" panose="02020609040205080304" pitchFamily="49" charset="-128"/>
                        </a:rPr>
                        <a:t>21%</a:t>
                      </a:r>
                      <a:endParaRPr lang="en-US" sz="2000" kern="100" dirty="0">
                        <a:effectLst/>
                        <a:latin typeface="Franklin Gothic Book" panose="020B05030201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473" marR="68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50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773B"/>
          </a:solidFill>
          <a:ln>
            <a:solidFill>
              <a:srgbClr val="467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19663" r="6587" b="9108"/>
          <a:stretch/>
        </p:blipFill>
        <p:spPr bwMode="auto">
          <a:xfrm>
            <a:off x="2867386" y="15222"/>
            <a:ext cx="6434667" cy="6842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1" t="5693" r="6692" b="85426"/>
          <a:stretch/>
        </p:blipFill>
        <p:spPr bwMode="auto">
          <a:xfrm>
            <a:off x="8106094" y="267621"/>
            <a:ext cx="3745247" cy="1334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2634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296"/>
            <a:ext cx="12192000" cy="40867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Auto Travel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852" y="1776214"/>
            <a:ext cx="9430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 could reduce travel times </a:t>
            </a:r>
            <a:r>
              <a:rPr lang="en-US" sz="24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regionwide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reduce disparities – particularly when AVs are shared</a:t>
            </a:r>
            <a:endParaRPr lang="en-CA" sz="2400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7677"/>
          <a:stretch/>
        </p:blipFill>
        <p:spPr>
          <a:xfrm>
            <a:off x="1819845" y="2771296"/>
            <a:ext cx="8644877" cy="309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988" t="86509" r="10485" b="-546"/>
          <a:stretch/>
        </p:blipFill>
        <p:spPr>
          <a:xfrm>
            <a:off x="1890314" y="6026035"/>
            <a:ext cx="8503920" cy="6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83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296"/>
            <a:ext cx="12192000" cy="40867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Auto Job Accessibility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179178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Emphasis Areas have better job accessibility given their centrality; their advantage increases with AVs</a:t>
            </a:r>
            <a:endParaRPr lang="en-CA" sz="2400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062"/>
          <a:stretch/>
        </p:blipFill>
        <p:spPr>
          <a:xfrm>
            <a:off x="2006306" y="2504436"/>
            <a:ext cx="8163252" cy="3627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988" t="86509" r="10485" b="-546"/>
          <a:stretch/>
        </p:blipFill>
        <p:spPr>
          <a:xfrm>
            <a:off x="1896411" y="6189152"/>
            <a:ext cx="8503920" cy="6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64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296"/>
            <a:ext cx="12192000" cy="40867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Exposure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1791785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 could increase vehicle miles traveled, increasing collision exposure, as well as exposure to noise and air pollution</a:t>
            </a:r>
            <a:endParaRPr lang="en-CA" sz="2400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219" b="13389"/>
          <a:stretch/>
        </p:blipFill>
        <p:spPr>
          <a:xfrm>
            <a:off x="1819836" y="3289673"/>
            <a:ext cx="8657070" cy="27875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87932" y="2941746"/>
            <a:ext cx="1534194" cy="35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Daily VMT </a:t>
            </a:r>
            <a:endParaRPr lang="en-CA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988" t="86509" r="10485" b="-546"/>
          <a:stretch/>
        </p:blipFill>
        <p:spPr>
          <a:xfrm>
            <a:off x="1896411" y="6189152"/>
            <a:ext cx="8503920" cy="6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8548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277" y="620112"/>
            <a:ext cx="9144000" cy="84869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Results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3998" y="5772159"/>
            <a:ext cx="431802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0436" y="1649506"/>
            <a:ext cx="11138908" cy="4930587"/>
            <a:chOff x="972617" y="982910"/>
            <a:chExt cx="6683605" cy="3085751"/>
          </a:xfrm>
        </p:grpSpPr>
        <p:sp>
          <p:nvSpPr>
            <p:cNvPr id="11" name="Rectangle 10"/>
            <p:cNvSpPr/>
            <p:nvPr/>
          </p:nvSpPr>
          <p:spPr>
            <a:xfrm>
              <a:off x="972617" y="982910"/>
              <a:ext cx="6683605" cy="30857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2325" y="1680462"/>
              <a:ext cx="1135948" cy="4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Auto Job Accessibility</a:t>
              </a:r>
            </a:p>
          </p:txBody>
        </p:sp>
        <p:sp>
          <p:nvSpPr>
            <p:cNvPr id="13" name="Up Arrow 12"/>
            <p:cNvSpPr/>
            <p:nvPr/>
          </p:nvSpPr>
          <p:spPr>
            <a:xfrm>
              <a:off x="3016740" y="1699209"/>
              <a:ext cx="210103" cy="274320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64158" y="1170118"/>
              <a:ext cx="720217" cy="23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Baseline</a:t>
              </a:r>
            </a:p>
          </p:txBody>
        </p:sp>
        <p:sp>
          <p:nvSpPr>
            <p:cNvPr id="15" name="Cross 14"/>
            <p:cNvSpPr/>
            <p:nvPr/>
          </p:nvSpPr>
          <p:spPr>
            <a:xfrm>
              <a:off x="2319998" y="1721426"/>
              <a:ext cx="277336" cy="274320"/>
            </a:xfrm>
            <a:prstGeom prst="plus">
              <a:avLst>
                <a:gd name="adj" fmla="val 3347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2310011" y="2595850"/>
              <a:ext cx="290666" cy="1144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6802" y="1180897"/>
              <a:ext cx="859439" cy="23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 Impact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1776" y="2441417"/>
              <a:ext cx="969711" cy="4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Auto Trip Duration</a:t>
              </a:r>
            </a:p>
          </p:txBody>
        </p:sp>
        <p:sp>
          <p:nvSpPr>
            <p:cNvPr id="19" name="Up Arrow 18"/>
            <p:cNvSpPr/>
            <p:nvPr/>
          </p:nvSpPr>
          <p:spPr>
            <a:xfrm>
              <a:off x="2998538" y="2524945"/>
              <a:ext cx="210103" cy="274320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8646" y="3317124"/>
              <a:ext cx="1169627" cy="4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Vehicle Miles Traveled</a:t>
              </a: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2299253" y="3448177"/>
              <a:ext cx="290666" cy="1144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2931243" y="3455520"/>
              <a:ext cx="290666" cy="1144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9738" y="1603518"/>
              <a:ext cx="1294579" cy="57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AVs increase Equity Emphasis Area’s advantage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39738" y="2254261"/>
              <a:ext cx="1284223" cy="924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AVs reduce the disparity in auto travel time for Equity Emphasis Areas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29382" y="3295375"/>
              <a:ext cx="1294579" cy="4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AVs exacerbate the existing disparity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5169" y="1164312"/>
              <a:ext cx="1339161" cy="23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Implication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6225" y="1574219"/>
              <a:ext cx="1184812" cy="57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Accessibility is linked to density and centrality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04331" y="1093705"/>
              <a:ext cx="1339161" cy="4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Policy Recommendations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86566" y="2356423"/>
              <a:ext cx="1184812" cy="57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Congestion can be mitigated by shared rides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80125" y="1663597"/>
              <a:ext cx="1388062" cy="4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Smart growth, </a:t>
              </a:r>
            </a:p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transit investments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69769" y="2271431"/>
              <a:ext cx="1388062" cy="75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Incentives and regulations promoting carpooling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80125" y="3266884"/>
              <a:ext cx="1388062" cy="57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Electrification regulations or incentives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0235" y="3210382"/>
              <a:ext cx="1184812" cy="75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Sharing and transit are not sufficient to address disparity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89693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812" y="268940"/>
            <a:ext cx="9144000" cy="1071563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Limitations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106" y="1988675"/>
            <a:ext cx="9823247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travel demand model framework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Examining zonal trips in aggregate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Simplification of travel behavior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feedbacks related to land use and employment</a:t>
            </a:r>
          </a:p>
          <a:p>
            <a:pPr lvl="1">
              <a:spcAft>
                <a:spcPts val="600"/>
              </a:spcAft>
              <a:tabLst>
                <a:tab pos="365760" algn="l"/>
                <a:tab pos="457200" algn="l"/>
              </a:tabLst>
            </a:pPr>
            <a:endParaRPr lang="en-US" sz="2800" dirty="0">
              <a:solidFill>
                <a:srgbClr val="46773B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Generous assumptions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AV access; no change in vehicle operating costs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Emphasis Areas as static locations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3998" y="5772159"/>
            <a:ext cx="431802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72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 Equitable AV Future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3491" t="59935" r="10881" b="14967"/>
          <a:stretch/>
        </p:blipFill>
        <p:spPr>
          <a:xfrm>
            <a:off x="0" y="4443562"/>
            <a:ext cx="12192000" cy="24154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1899362"/>
            <a:ext cx="8848165" cy="195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Incentives for pooling and shared rides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growth policies &amp; investment in transit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114371716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9864" y="3840821"/>
            <a:ext cx="39696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tabLst>
                <a:tab pos="365760" algn="l"/>
                <a:tab pos="457200" algn="l"/>
              </a:tabLst>
            </a:pPr>
            <a:r>
              <a:rPr lang="en-US" sz="2800" b="1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Jesse Cohn</a:t>
            </a:r>
          </a:p>
          <a:p>
            <a:pPr algn="ctr">
              <a:lnSpc>
                <a:spcPct val="130000"/>
              </a:lnSpc>
              <a:tabLst>
                <a:tab pos="365760" algn="l"/>
                <a:tab pos="457200" algn="l"/>
              </a:tabLst>
            </a:pPr>
            <a:r>
              <a:rPr lang="en-US" sz="2400" dirty="0">
                <a:solidFill>
                  <a:srgbClr val="46773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j.cohn@fehrandpeersdc.com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83020" y="6260390"/>
            <a:ext cx="8683385" cy="4231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kern="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46773B"/>
                </a:solidFill>
              </a:rPr>
              <a:t>This research was completed in partnership with the Union of Concerned Scientists.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73" y="5126232"/>
            <a:ext cx="3894885" cy="58491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44862" y="2447251"/>
            <a:ext cx="4559705" cy="7986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46773B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06496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D619D4-419E-4C23-9BD7-11F9482FF1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7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 r="1492"/>
          <a:stretch/>
        </p:blipFill>
        <p:spPr>
          <a:xfrm>
            <a:off x="1617720" y="107575"/>
            <a:ext cx="4846320" cy="3123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1"/>
          <a:stretch/>
        </p:blipFill>
        <p:spPr>
          <a:xfrm>
            <a:off x="6644640" y="3698107"/>
            <a:ext cx="3905026" cy="3043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/>
          <a:stretch/>
        </p:blipFill>
        <p:spPr>
          <a:xfrm>
            <a:off x="6655398" y="107584"/>
            <a:ext cx="3894268" cy="35100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8"/>
          <a:stretch/>
        </p:blipFill>
        <p:spPr>
          <a:xfrm>
            <a:off x="1617720" y="3315452"/>
            <a:ext cx="4846320" cy="34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80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14" y="1912894"/>
            <a:ext cx="4550486" cy="47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4588" t="37137" r="12353" b="7966"/>
          <a:stretch/>
        </p:blipFill>
        <p:spPr>
          <a:xfrm>
            <a:off x="6640038" y="1909162"/>
            <a:ext cx="4001845" cy="47315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53414" y="870936"/>
            <a:ext cx="8244417" cy="7986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Discrimination &amp; Disparate Outcomes</a:t>
            </a:r>
          </a:p>
        </p:txBody>
      </p:sp>
    </p:spTree>
    <p:extLst>
      <p:ext uri="{BB962C8B-B14F-4D97-AF65-F5344CB8AC3E}">
        <p14:creationId xmlns:p14="http://schemas.microsoft.com/office/powerpoint/2010/main" val="28730971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51" y="1818050"/>
            <a:ext cx="8781298" cy="49431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5351" y="778108"/>
            <a:ext cx="8781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Equity refers to the fairness with which impacts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</a:t>
            </a:r>
            <a:r>
              <a:rPr lang="en-US" sz="2800" dirty="0">
                <a:solidFill>
                  <a:srgbClr val="92D050"/>
                </a:solidFill>
                <a:latin typeface="Franklin Gothic Book" panose="020B0503020102020204" pitchFamily="34" charset="0"/>
              </a:rPr>
              <a:t>both benefits and costs 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– are distributed. </a:t>
            </a:r>
          </a:p>
        </p:txBody>
      </p:sp>
    </p:spTree>
    <p:extLst>
      <p:ext uri="{BB962C8B-B14F-4D97-AF65-F5344CB8AC3E}">
        <p14:creationId xmlns:p14="http://schemas.microsoft.com/office/powerpoint/2010/main" val="6622775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512" y="600457"/>
            <a:ext cx="8244417" cy="798657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Existing Research – AVs &amp; Equity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297" y="1794783"/>
            <a:ext cx="102674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Emissions impacts of AVs and their disproportionate burden (</a:t>
            </a:r>
            <a:r>
              <a:rPr lang="en-US" sz="2800" dirty="0" err="1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Fagnant</a:t>
            </a: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Kockleman</a:t>
            </a: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Pricing schemes and limited access during adoption (Chen and </a:t>
            </a:r>
            <a:r>
              <a:rPr lang="en-US" sz="2800" dirty="0" err="1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Kockelman</a:t>
            </a: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Unequal access to safety and mobility benefits (Appleyard and Riggs, 2018; Sperling, 2018)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65760" algn="l"/>
                <a:tab pos="457200" algn="l"/>
              </a:tabLst>
            </a:pP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 government spending priorities (Clark, 2018; </a:t>
            </a:r>
            <a:r>
              <a:rPr lang="en-US" sz="2800" dirty="0" err="1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Arbib</a:t>
            </a:r>
            <a:r>
              <a:rPr lang="en-US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2017) </a:t>
            </a:r>
            <a:endParaRPr lang="en-CA" sz="2800" dirty="0">
              <a:solidFill>
                <a:srgbClr val="46773B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477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Key Questions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384664" y="1825625"/>
            <a:ext cx="9405256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Franklin Gothic Bold"/>
                <a:ea typeface="Calibri" panose="020F0502020204030204" pitchFamily="34" charset="0"/>
                <a:cs typeface="Times New Roman" panose="02020603050405020304" pitchFamily="18" charset="0"/>
              </a:rPr>
              <a:t>How will AVs impact travel in the region?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Franklin Gothic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Franklin Gothic Bold"/>
                <a:cs typeface="Times New Roman" panose="02020603050405020304" pitchFamily="18" charset="0"/>
              </a:rPr>
              <a:t>Are outcomes different in underserved communities – both today and under different AV futures? </a:t>
            </a:r>
            <a:br>
              <a:rPr lang="en-US" dirty="0">
                <a:solidFill>
                  <a:schemeClr val="bg1"/>
                </a:solidFill>
                <a:latin typeface="Franklin Gothic Bold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Franklin Gothic Bold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Franklin Gothic Bold"/>
                <a:cs typeface="Times New Roman" panose="02020603050405020304" pitchFamily="18" charset="0"/>
              </a:rPr>
              <a:t>Do AVs mitigate, maintain, or exacerbate existing differences?</a:t>
            </a:r>
          </a:p>
        </p:txBody>
      </p:sp>
    </p:spTree>
    <p:extLst>
      <p:ext uri="{BB962C8B-B14F-4D97-AF65-F5344CB8AC3E}">
        <p14:creationId xmlns:p14="http://schemas.microsoft.com/office/powerpoint/2010/main" val="31647178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General Approach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2648" y="1830505"/>
            <a:ext cx="393192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6773B"/>
                </a:solidFill>
                <a:latin typeface="Franklin Gothic Bold"/>
              </a:rPr>
              <a:t>DC regional travel demand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4946" y="3129172"/>
            <a:ext cx="393192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6773B"/>
                </a:solidFill>
                <a:latin typeface="Franklin Gothic Bold"/>
              </a:rPr>
              <a:t>Adjust auto mode to mimic AVs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2789" y="4427839"/>
            <a:ext cx="393192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6773B"/>
                </a:solidFill>
                <a:latin typeface="Franklin Gothic Bold"/>
              </a:rPr>
              <a:t>Adjust transit &amp; vehicle occupancy </a:t>
            </a:r>
          </a:p>
          <a:p>
            <a:pPr algn="ctr"/>
            <a:r>
              <a:rPr lang="en-US" dirty="0">
                <a:solidFill>
                  <a:srgbClr val="46773B"/>
                </a:solidFill>
                <a:latin typeface="Franklin Gothic Bold"/>
              </a:rPr>
              <a:t>to develop different AV scenarios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239" y="5726506"/>
            <a:ext cx="393192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6773B"/>
                </a:solidFill>
                <a:latin typeface="Franklin Gothic Bold"/>
              </a:rPr>
              <a:t>Assess regional, equity areas, and affluent area outcomes for key performance measures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86336" y="2648086"/>
            <a:ext cx="12772" cy="481086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80906" y="3946750"/>
            <a:ext cx="0" cy="47464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49507" y="5109008"/>
            <a:ext cx="0" cy="60674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451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618" y="1796536"/>
            <a:ext cx="11610830" cy="882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Assumptions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72989" y="2796228"/>
            <a:ext cx="3540317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Transit Fares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Speeds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Frequencies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 of Routes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373972" y="2796228"/>
            <a:ext cx="4077039" cy="3914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Roadway Capacity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Auto Access and Park Time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Parking Cost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Value of Time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Auto Availability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Discretionary Trips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Zero-Occupancy Trips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Vehicle Occupancy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152659" y="1892642"/>
            <a:ext cx="3212987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AUTONOMOUS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VEHICLES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24996" y="1921600"/>
            <a:ext cx="3212987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TRANSIT SERVICE &amp; OPERATIONS</a:t>
            </a:r>
          </a:p>
        </p:txBody>
      </p:sp>
      <p:sp>
        <p:nvSpPr>
          <p:cNvPr id="9" name="Freeform 8"/>
          <p:cNvSpPr/>
          <p:nvPr/>
        </p:nvSpPr>
        <p:spPr>
          <a:xfrm>
            <a:off x="12552" y="1814647"/>
            <a:ext cx="556065" cy="1170479"/>
          </a:xfrm>
          <a:custGeom>
            <a:avLst/>
            <a:gdLst>
              <a:gd name="connsiteX0" fmla="*/ 408791 w 419549"/>
              <a:gd name="connsiteY0" fmla="*/ 0 h 1032735"/>
              <a:gd name="connsiteX1" fmla="*/ 10758 w 419549"/>
              <a:gd name="connsiteY1" fmla="*/ 258184 h 1032735"/>
              <a:gd name="connsiteX2" fmla="*/ 0 w 419549"/>
              <a:gd name="connsiteY2" fmla="*/ 1032735 h 1032735"/>
              <a:gd name="connsiteX3" fmla="*/ 419549 w 419549"/>
              <a:gd name="connsiteY3" fmla="*/ 892885 h 1032735"/>
              <a:gd name="connsiteX4" fmla="*/ 408791 w 419549"/>
              <a:gd name="connsiteY4" fmla="*/ 0 h 1032735"/>
              <a:gd name="connsiteX0" fmla="*/ 416612 w 427370"/>
              <a:gd name="connsiteY0" fmla="*/ 0 h 1126191"/>
              <a:gd name="connsiteX1" fmla="*/ 18579 w 427370"/>
              <a:gd name="connsiteY1" fmla="*/ 258184 h 1126191"/>
              <a:gd name="connsiteX2" fmla="*/ 0 w 427370"/>
              <a:gd name="connsiteY2" fmla="*/ 1126191 h 1126191"/>
              <a:gd name="connsiteX3" fmla="*/ 427370 w 427370"/>
              <a:gd name="connsiteY3" fmla="*/ 892885 h 1126191"/>
              <a:gd name="connsiteX4" fmla="*/ 416612 w 427370"/>
              <a:gd name="connsiteY4" fmla="*/ 0 h 1126191"/>
              <a:gd name="connsiteX0" fmla="*/ 416612 w 443011"/>
              <a:gd name="connsiteY0" fmla="*/ 0 h 1126191"/>
              <a:gd name="connsiteX1" fmla="*/ 18579 w 443011"/>
              <a:gd name="connsiteY1" fmla="*/ 258184 h 1126191"/>
              <a:gd name="connsiteX2" fmla="*/ 0 w 443011"/>
              <a:gd name="connsiteY2" fmla="*/ 1126191 h 1126191"/>
              <a:gd name="connsiteX3" fmla="*/ 443011 w 443011"/>
              <a:gd name="connsiteY3" fmla="*/ 924037 h 1126191"/>
              <a:gd name="connsiteX4" fmla="*/ 416612 w 443011"/>
              <a:gd name="connsiteY4" fmla="*/ 0 h 1126191"/>
              <a:gd name="connsiteX0" fmla="*/ 447894 w 447894"/>
              <a:gd name="connsiteY0" fmla="*/ 0 h 1110615"/>
              <a:gd name="connsiteX1" fmla="*/ 18579 w 447894"/>
              <a:gd name="connsiteY1" fmla="*/ 242608 h 1110615"/>
              <a:gd name="connsiteX2" fmla="*/ 0 w 447894"/>
              <a:gd name="connsiteY2" fmla="*/ 1110615 h 1110615"/>
              <a:gd name="connsiteX3" fmla="*/ 443011 w 447894"/>
              <a:gd name="connsiteY3" fmla="*/ 908461 h 1110615"/>
              <a:gd name="connsiteX4" fmla="*/ 447894 w 447894"/>
              <a:gd name="connsiteY4" fmla="*/ 0 h 1110615"/>
              <a:gd name="connsiteX0" fmla="*/ 447894 w 447894"/>
              <a:gd name="connsiteY0" fmla="*/ 0 h 1110615"/>
              <a:gd name="connsiteX1" fmla="*/ 2938 w 447894"/>
              <a:gd name="connsiteY1" fmla="*/ 250396 h 1110615"/>
              <a:gd name="connsiteX2" fmla="*/ 0 w 447894"/>
              <a:gd name="connsiteY2" fmla="*/ 1110615 h 1110615"/>
              <a:gd name="connsiteX3" fmla="*/ 443011 w 447894"/>
              <a:gd name="connsiteY3" fmla="*/ 908461 h 1110615"/>
              <a:gd name="connsiteX4" fmla="*/ 447894 w 447894"/>
              <a:gd name="connsiteY4" fmla="*/ 0 h 1110615"/>
              <a:gd name="connsiteX0" fmla="*/ 447894 w 447894"/>
              <a:gd name="connsiteY0" fmla="*/ 0 h 1196283"/>
              <a:gd name="connsiteX1" fmla="*/ 2938 w 447894"/>
              <a:gd name="connsiteY1" fmla="*/ 336064 h 1196283"/>
              <a:gd name="connsiteX2" fmla="*/ 0 w 447894"/>
              <a:gd name="connsiteY2" fmla="*/ 1196283 h 1196283"/>
              <a:gd name="connsiteX3" fmla="*/ 443011 w 447894"/>
              <a:gd name="connsiteY3" fmla="*/ 994129 h 1196283"/>
              <a:gd name="connsiteX4" fmla="*/ 447894 w 447894"/>
              <a:gd name="connsiteY4" fmla="*/ 0 h 1196283"/>
              <a:gd name="connsiteX0" fmla="*/ 447894 w 447894"/>
              <a:gd name="connsiteY0" fmla="*/ 0 h 1196283"/>
              <a:gd name="connsiteX1" fmla="*/ 2938 w 447894"/>
              <a:gd name="connsiteY1" fmla="*/ 336064 h 1196283"/>
              <a:gd name="connsiteX2" fmla="*/ 0 w 447894"/>
              <a:gd name="connsiteY2" fmla="*/ 1196283 h 1196283"/>
              <a:gd name="connsiteX3" fmla="*/ 443011 w 447894"/>
              <a:gd name="connsiteY3" fmla="*/ 869522 h 1196283"/>
              <a:gd name="connsiteX4" fmla="*/ 447894 w 447894"/>
              <a:gd name="connsiteY4" fmla="*/ 0 h 1196283"/>
              <a:gd name="connsiteX0" fmla="*/ 447894 w 447894"/>
              <a:gd name="connsiteY0" fmla="*/ 0 h 1196283"/>
              <a:gd name="connsiteX1" fmla="*/ 2938 w 447894"/>
              <a:gd name="connsiteY1" fmla="*/ 336064 h 1196283"/>
              <a:gd name="connsiteX2" fmla="*/ 0 w 447894"/>
              <a:gd name="connsiteY2" fmla="*/ 1196283 h 1196283"/>
              <a:gd name="connsiteX3" fmla="*/ 443011 w 447894"/>
              <a:gd name="connsiteY3" fmla="*/ 900674 h 1196283"/>
              <a:gd name="connsiteX4" fmla="*/ 447894 w 447894"/>
              <a:gd name="connsiteY4" fmla="*/ 0 h 1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94" h="1196283">
                <a:moveTo>
                  <a:pt x="447894" y="0"/>
                </a:moveTo>
                <a:lnTo>
                  <a:pt x="2938" y="336064"/>
                </a:lnTo>
                <a:cubicBezTo>
                  <a:pt x="1959" y="622804"/>
                  <a:pt x="979" y="909543"/>
                  <a:pt x="0" y="1196283"/>
                </a:cubicBezTo>
                <a:lnTo>
                  <a:pt x="443011" y="900674"/>
                </a:lnTo>
                <a:cubicBezTo>
                  <a:pt x="444639" y="597854"/>
                  <a:pt x="446266" y="302820"/>
                  <a:pt x="44789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842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318" y="586247"/>
            <a:ext cx="9144000" cy="838481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Scenarios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2337" y="1889997"/>
            <a:ext cx="847571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  <a:tabLst>
                <a:tab pos="365760" algn="l"/>
                <a:tab pos="457200" algn="l"/>
              </a:tabLst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Unmodified</a:t>
            </a:r>
            <a:endParaRPr lang="en-US" sz="2800" dirty="0">
              <a:solidFill>
                <a:srgbClr val="46773B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 Unmodified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 Single-Occupancy AVs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 Shared AVs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 Single-Occupancy AVs + Limited Transit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 Shared + Limited Transit</a:t>
            </a:r>
            <a:endParaRPr lang="en-US" sz="2800" dirty="0">
              <a:solidFill>
                <a:srgbClr val="46773B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CA" sz="2800" dirty="0">
                <a:solidFill>
                  <a:srgbClr val="46773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 Single-Occupancy + Enhanced Transit</a:t>
            </a: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kern="100" dirty="0">
                <a:solidFill>
                  <a:srgbClr val="46773B"/>
                </a:solidFill>
                <a:latin typeface="Franklin Gothic Book" panose="020B05030201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2040 Shared+ Enhanced Transit</a:t>
            </a:r>
            <a:endParaRPr lang="en-US" sz="2800" dirty="0">
              <a:solidFill>
                <a:srgbClr val="46773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49920" y="2542397"/>
            <a:ext cx="8606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49920" y="3580510"/>
            <a:ext cx="8606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49920" y="4762057"/>
            <a:ext cx="8606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999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itle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yout Optio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yout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itle Option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Layout Option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ayout Op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652</Words>
  <Application>Microsoft Office PowerPoint</Application>
  <PresentationFormat>Widescreen</PresentationFormat>
  <Paragraphs>175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Franklin Gothic Bold</vt:lpstr>
      <vt:lpstr>Franklin Gothic Book</vt:lpstr>
      <vt:lpstr>Franklin Gothic Demi Cond</vt:lpstr>
      <vt:lpstr>Segoe UI</vt:lpstr>
      <vt:lpstr>Symbol</vt:lpstr>
      <vt:lpstr>Title Option 1</vt:lpstr>
      <vt:lpstr>Title Option 2</vt:lpstr>
      <vt:lpstr>Layout Option1</vt:lpstr>
      <vt:lpstr>Layout Option 2</vt:lpstr>
      <vt:lpstr>Blank slide</vt:lpstr>
      <vt:lpstr>1_Title Option 2</vt:lpstr>
      <vt:lpstr>1_Layout Option 2</vt:lpstr>
      <vt:lpstr>1_Layout Option1</vt:lpstr>
      <vt:lpstr>Examining the Equity Impacts of AVs –  A Travel Demand Model Approach</vt:lpstr>
      <vt:lpstr>PowerPoint Presentation</vt:lpstr>
      <vt:lpstr>Discrimination &amp; Disparate Outcomes</vt:lpstr>
      <vt:lpstr>PowerPoint Presentation</vt:lpstr>
      <vt:lpstr>Existing Research – AVs &amp; Equity</vt:lpstr>
      <vt:lpstr>Key Questions</vt:lpstr>
      <vt:lpstr>General Approach</vt:lpstr>
      <vt:lpstr>Assumptions</vt:lpstr>
      <vt:lpstr>Scenarios</vt:lpstr>
      <vt:lpstr>Equity Emphasis Areas</vt:lpstr>
      <vt:lpstr>Equity Emphasis Areas</vt:lpstr>
      <vt:lpstr>PowerPoint Presentation</vt:lpstr>
      <vt:lpstr>Auto Travel Times</vt:lpstr>
      <vt:lpstr>Auto Job Accessibility</vt:lpstr>
      <vt:lpstr>Exposure</vt:lpstr>
      <vt:lpstr>Results Summary</vt:lpstr>
      <vt:lpstr>Limitations</vt:lpstr>
      <vt:lpstr>An Equitable AV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Zielstorff</dc:creator>
  <cp:lastModifiedBy>Jesse Cohn</cp:lastModifiedBy>
  <cp:revision>120</cp:revision>
  <cp:lastPrinted>2019-01-13T23:09:58Z</cp:lastPrinted>
  <dcterms:created xsi:type="dcterms:W3CDTF">2017-05-01T16:53:37Z</dcterms:created>
  <dcterms:modified xsi:type="dcterms:W3CDTF">2019-06-04T15:50:12Z</dcterms:modified>
</cp:coreProperties>
</file>