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18" r:id="rId5"/>
    <p:sldId id="1096" r:id="rId6"/>
    <p:sldId id="1097" r:id="rId7"/>
    <p:sldId id="1098" r:id="rId8"/>
    <p:sldId id="1102" r:id="rId9"/>
    <p:sldId id="1103" r:id="rId10"/>
    <p:sldId id="1100" r:id="rId11"/>
    <p:sldId id="1106" r:id="rId12"/>
    <p:sldId id="861" r:id="rId13"/>
    <p:sldId id="1006" r:id="rId14"/>
    <p:sldId id="1003" r:id="rId15"/>
    <p:sldId id="4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48484A"/>
    <a:srgbClr val="DCDDDE"/>
    <a:srgbClr val="B1B3B6"/>
    <a:srgbClr val="77787B"/>
    <a:srgbClr val="BA1222"/>
    <a:srgbClr val="524D85"/>
    <a:srgbClr val="FFC20E"/>
    <a:srgbClr val="63AF5E"/>
    <a:srgbClr val="75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574" autoAdjust="0"/>
  </p:normalViewPr>
  <p:slideViewPr>
    <p:cSldViewPr snapToGrid="0" snapToObjects="1">
      <p:cViewPr varScale="1">
        <p:scale>
          <a:sx n="82" d="100"/>
          <a:sy n="82" d="100"/>
        </p:scale>
        <p:origin x="1382" y="96"/>
      </p:cViewPr>
      <p:guideLst>
        <p:guide orient="horz" pos="4264"/>
        <p:guide pos="5457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Michigan Statewide Passenger and Freight Travel Demand Model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8/30/2016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RSG, Caliper, Nancy McGuckin, Michigan 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Michigan Statewide Passenger and Freight Travel Demand Model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8/30/2016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RSG, Caliper, Nancy McGuckin, Michigan 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1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Michigan Statewide Passenger and Freight Travel Demand Model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8/30/2016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RSG, Caliper, Nancy McGuckin, Michigan 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2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" y="-6968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84" y="-269462"/>
            <a:ext cx="5484386" cy="42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9"/>
            <a:ext cx="9152465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430" y="179015"/>
            <a:ext cx="8854320" cy="43738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7942" y="4755511"/>
            <a:ext cx="8839200" cy="19319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/>
          <p:cNvSpPr/>
          <p:nvPr userDrawn="1"/>
        </p:nvSpPr>
        <p:spPr>
          <a:xfrm>
            <a:off x="109561" y="4054970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121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Visitor Models from Passively Collected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59138" y="5216785"/>
            <a:ext cx="4938712" cy="275543"/>
          </a:xfrm>
        </p:spPr>
        <p:txBody>
          <a:bodyPr/>
          <a:lstStyle/>
          <a:p>
            <a:r>
              <a:rPr lang="en-US" dirty="0"/>
              <a:t>June 4, 2019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Hadi Sadrsadat, PhD</a:t>
            </a:r>
          </a:p>
          <a:p>
            <a:r>
              <a:rPr lang="en-US" dirty="0"/>
              <a:t>Vincent Bernardin Jr., PhD</a:t>
            </a:r>
          </a:p>
          <a:p>
            <a:r>
              <a:rPr lang="en-US" dirty="0"/>
              <a:t>Stephen Tuttle</a:t>
            </a:r>
          </a:p>
          <a:p>
            <a:r>
              <a:rPr lang="en-US" dirty="0"/>
              <a:t>Jesse Frankovich	</a:t>
            </a:r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0544" y="62202"/>
            <a:ext cx="2016605" cy="26231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err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Visitor Generation Model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6820" y="1218981"/>
            <a:ext cx="8370360" cy="4875357"/>
          </a:xfrm>
        </p:spPr>
        <p:txBody>
          <a:bodyPr/>
          <a:lstStyle/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Visitor demand linked to LD Attractions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Simple linear models segmented by distance of LD trips</a:t>
            </a:r>
          </a:p>
          <a:p>
            <a:pPr marL="974725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2" indent="0">
              <a:buNone/>
            </a:pPr>
            <a:endParaRPr lang="en-US" sz="1600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solidFill>
                <a:srgbClr val="F68B1F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5E5579-E967-4502-8135-EFDCEE11F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81778"/>
              </p:ext>
            </p:extLst>
          </p:nvPr>
        </p:nvGraphicFramePr>
        <p:xfrm>
          <a:off x="2105560" y="2384692"/>
          <a:ext cx="531202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024">
                  <a:extLst>
                    <a:ext uri="{9D8B030D-6E8A-4147-A177-3AD203B41FA5}">
                      <a16:colId xmlns:a16="http://schemas.microsoft.com/office/drawing/2014/main" val="67367412"/>
                    </a:ext>
                  </a:extLst>
                </a:gridCol>
                <a:gridCol w="2226024">
                  <a:extLst>
                    <a:ext uri="{9D8B030D-6E8A-4147-A177-3AD203B41FA5}">
                      <a16:colId xmlns:a16="http://schemas.microsoft.com/office/drawing/2014/main" val="3076083759"/>
                    </a:ext>
                  </a:extLst>
                </a:gridCol>
                <a:gridCol w="859975">
                  <a:extLst>
                    <a:ext uri="{9D8B030D-6E8A-4147-A177-3AD203B41FA5}">
                      <a16:colId xmlns:a16="http://schemas.microsoft.com/office/drawing/2014/main" val="3216978117"/>
                    </a:ext>
                  </a:extLst>
                </a:gridCol>
              </a:tblGrid>
              <a:tr h="359258">
                <a:tc>
                  <a:txBody>
                    <a:bodyPr/>
                    <a:lstStyle/>
                    <a:p>
                      <a:r>
                        <a:rPr lang="en-US" dirty="0"/>
                        <a:t>Trips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20194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&lt; 125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LD Trips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60174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480495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r>
                        <a:rPr lang="en-US"/>
                        <a:t>&gt; 125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LD Trips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695950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Lake Shoreline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80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Park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7787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3507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56E626A-AEBA-4DA7-BD21-7B8B20AE176A}"/>
              </a:ext>
            </a:extLst>
          </p:cNvPr>
          <p:cNvSpPr txBox="1"/>
          <p:nvPr/>
        </p:nvSpPr>
        <p:spPr>
          <a:xfrm>
            <a:off x="3511219" y="5011358"/>
            <a:ext cx="250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Trips: 688K</a:t>
            </a:r>
          </a:p>
          <a:p>
            <a:r>
              <a:rPr lang="en-US" dirty="0" err="1"/>
              <a:t>AirSage</a:t>
            </a:r>
            <a:r>
              <a:rPr lang="en-US" dirty="0"/>
              <a:t> Trips: 558K</a:t>
            </a:r>
          </a:p>
        </p:txBody>
      </p:sp>
    </p:spTree>
    <p:extLst>
      <p:ext uri="{BB962C8B-B14F-4D97-AF65-F5344CB8AC3E}">
        <p14:creationId xmlns:p14="http://schemas.microsoft.com/office/powerpoint/2010/main" val="84248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0544" y="62202"/>
            <a:ext cx="2016605" cy="26231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err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Visitor Gravity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6820" y="1093323"/>
            <a:ext cx="8370360" cy="4875357"/>
          </a:xfrm>
        </p:spPr>
        <p:txBody>
          <a:bodyPr/>
          <a:lstStyle/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Gravity model distributes visitor ends by mode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Friction Factors calibrated based on </a:t>
            </a:r>
            <a:r>
              <a:rPr lang="en-US" sz="2000" dirty="0" err="1"/>
              <a:t>AirSage</a:t>
            </a:r>
            <a:r>
              <a:rPr lang="en-US" sz="2000" dirty="0"/>
              <a:t> Data</a:t>
            </a:r>
          </a:p>
          <a:p>
            <a:pPr lvl="2" indent="0">
              <a:buNone/>
            </a:pPr>
            <a:endParaRPr lang="en-US" sz="1600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solidFill>
                <a:srgbClr val="F68B1F"/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27FAC-FD14-4120-BFBE-B36E483FA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812" y="2372890"/>
            <a:ext cx="6616002" cy="2679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2710B1-ACCF-4224-947C-C14495E306E5}"/>
              </a:ext>
            </a:extLst>
          </p:cNvPr>
          <p:cNvSpPr txBox="1"/>
          <p:nvPr/>
        </p:nvSpPr>
        <p:spPr>
          <a:xfrm>
            <a:off x="3178846" y="5202555"/>
            <a:ext cx="321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Trip Length Frequency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9852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4110" y="3632938"/>
            <a:ext cx="489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595959"/>
              </a:solidFill>
              <a:cs typeface="Arial"/>
            </a:endParaRPr>
          </a:p>
          <a:p>
            <a:r>
              <a:rPr lang="en-US" sz="2000" b="1" dirty="0">
                <a:solidFill>
                  <a:srgbClr val="48484A"/>
                </a:solidFill>
                <a:cs typeface="Arial"/>
              </a:rPr>
              <a:t>Contact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24263" y="4140363"/>
            <a:ext cx="4412720" cy="285219"/>
          </a:xfrm>
        </p:spPr>
        <p:txBody>
          <a:bodyPr/>
          <a:lstStyle/>
          <a:p>
            <a:pPr algn="ctr"/>
            <a:r>
              <a:rPr lang="en-US" sz="1600" dirty="0"/>
              <a:t>Vince Bernardin, Jr, PhD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24263" y="4377745"/>
            <a:ext cx="4413250" cy="222407"/>
          </a:xfrm>
        </p:spPr>
        <p:txBody>
          <a:bodyPr/>
          <a:lstStyle/>
          <a:p>
            <a:pPr algn="ctr"/>
            <a:r>
              <a:rPr lang="en-US" dirty="0"/>
              <a:t>DIRECTOR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24263" y="4675766"/>
            <a:ext cx="4413250" cy="46007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Vince.Bernardin@rsginc.com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812.200.2351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1E43802-295D-45F5-967B-8CC7A7EECA73}"/>
              </a:ext>
            </a:extLst>
          </p:cNvPr>
          <p:cNvSpPr txBox="1">
            <a:spLocks/>
          </p:cNvSpPr>
          <p:nvPr/>
        </p:nvSpPr>
        <p:spPr>
          <a:xfrm>
            <a:off x="3623733" y="5312336"/>
            <a:ext cx="4412720" cy="2852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Hadi Sadrsadat, PhD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1C72ED-3965-49BC-9989-135988ED5DA6}"/>
              </a:ext>
            </a:extLst>
          </p:cNvPr>
          <p:cNvSpPr txBox="1">
            <a:spLocks/>
          </p:cNvSpPr>
          <p:nvPr/>
        </p:nvSpPr>
        <p:spPr>
          <a:xfrm>
            <a:off x="3623733" y="5549718"/>
            <a:ext cx="4413250" cy="2224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CONSULTANT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A91C51A-D926-4A1D-85FD-334C5255C9A8}"/>
              </a:ext>
            </a:extLst>
          </p:cNvPr>
          <p:cNvSpPr txBox="1">
            <a:spLocks/>
          </p:cNvSpPr>
          <p:nvPr/>
        </p:nvSpPr>
        <p:spPr>
          <a:xfrm>
            <a:off x="3623733" y="5847739"/>
            <a:ext cx="4413250" cy="4600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dirty="0"/>
              <a:t>Hadi.Sadrsadat@rsginc.com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240.283.0636</a:t>
            </a:r>
          </a:p>
        </p:txBody>
      </p:sp>
    </p:spTree>
    <p:extLst>
      <p:ext uri="{BB962C8B-B14F-4D97-AF65-F5344CB8AC3E}">
        <p14:creationId xmlns:p14="http://schemas.microsoft.com/office/powerpoint/2010/main" val="225295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Models from Passively Collected Data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72286" y="1351700"/>
            <a:ext cx="7399428" cy="3005138"/>
          </a:xfrm>
        </p:spPr>
        <p:txBody>
          <a:bodyPr/>
          <a:lstStyle/>
          <a:p>
            <a:pPr marL="231775" lvl="1" indent="-176213"/>
            <a:r>
              <a:rPr lang="en-US" sz="2000" dirty="0"/>
              <a:t>Passively collected big data from mobile devices such as </a:t>
            </a:r>
            <a:r>
              <a:rPr lang="en-US" sz="2000" dirty="0" err="1"/>
              <a:t>AirSage</a:t>
            </a:r>
            <a:r>
              <a:rPr lang="en-US" sz="2000" dirty="0"/>
              <a:t> </a:t>
            </a:r>
          </a:p>
          <a:p>
            <a:pPr marL="231775" lvl="1" indent="-176213"/>
            <a:r>
              <a:rPr lang="en-US" sz="2000" dirty="0"/>
              <a:t>Information on visitor trips separate from trips by residents of the region</a:t>
            </a:r>
          </a:p>
          <a:p>
            <a:pPr marL="231775" lvl="1" indent="-176213"/>
            <a:r>
              <a:rPr lang="en-US" sz="2000" dirty="0"/>
              <a:t>A relatively cost effective but very valuable source of data to calibrate models of visitor travel within a region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D1EF362-0BB4-45DE-B116-81BE4A49C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1095" y="4089919"/>
            <a:ext cx="7497273" cy="1143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CHATS Travel Demand Model for Berkeley-Charleston-Dorchester Council of Government (BCDCOG)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Michigan Statewide Travel Demand Forecasting Model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EDC930C-8140-4361-9FB0-6CB24C139427}"/>
              </a:ext>
            </a:extLst>
          </p:cNvPr>
          <p:cNvSpPr txBox="1">
            <a:spLocks/>
          </p:cNvSpPr>
          <p:nvPr/>
        </p:nvSpPr>
        <p:spPr>
          <a:xfrm>
            <a:off x="592666" y="3656871"/>
            <a:ext cx="4875073" cy="433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DEVELOPED VISITOR MODELS</a:t>
            </a:r>
          </a:p>
        </p:txBody>
      </p:sp>
    </p:spTree>
    <p:extLst>
      <p:ext uri="{BB962C8B-B14F-4D97-AF65-F5344CB8AC3E}">
        <p14:creationId xmlns:p14="http://schemas.microsoft.com/office/powerpoint/2010/main" val="62419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Developed Visitor Models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76641" y="1436525"/>
            <a:ext cx="7399428" cy="3005138"/>
          </a:xfrm>
        </p:spPr>
        <p:txBody>
          <a:bodyPr/>
          <a:lstStyle/>
          <a:p>
            <a:r>
              <a:rPr lang="en-US" sz="2000" dirty="0"/>
              <a:t>CHATS VISITOR MODEL</a:t>
            </a:r>
          </a:p>
          <a:p>
            <a:pPr marL="231775" lvl="1" indent="-176213"/>
            <a:endParaRPr lang="en-US" sz="2000" dirty="0"/>
          </a:p>
          <a:p>
            <a:pPr marL="231775" lvl="1" indent="-176213"/>
            <a:endParaRPr lang="en-US" sz="2000" dirty="0"/>
          </a:p>
          <a:p>
            <a:pPr marL="231775" lvl="1" indent="-176213"/>
            <a:endParaRPr lang="en-US" sz="2000" dirty="0"/>
          </a:p>
          <a:p>
            <a:pPr marL="231775" lvl="1" indent="-176213"/>
            <a:endParaRPr lang="en-US" sz="2000" dirty="0"/>
          </a:p>
          <a:p>
            <a:pPr marL="231775" lvl="1" indent="-176213"/>
            <a:endParaRPr lang="en-US" sz="2000" dirty="0"/>
          </a:p>
          <a:p>
            <a:pPr marL="231775" lvl="1" indent="-176213"/>
            <a:r>
              <a:rPr lang="en-US" sz="2000" dirty="0" err="1"/>
              <a:t>AirSage</a:t>
            </a:r>
            <a:r>
              <a:rPr lang="en-US" sz="2000" dirty="0"/>
              <a:t> raw resident and visitor trips expansion</a:t>
            </a:r>
          </a:p>
          <a:p>
            <a:pPr marL="576262" lvl="2" indent="-176213"/>
            <a:r>
              <a:rPr lang="en-US" sz="2000" dirty="0"/>
              <a:t>Through a multi-step procedure</a:t>
            </a:r>
          </a:p>
          <a:p>
            <a:pPr marL="576262" lvl="2" indent="-176213"/>
            <a:r>
              <a:rPr lang="en-US" sz="2000" dirty="0"/>
              <a:t>Socio-economic data at TAZ level and </a:t>
            </a:r>
          </a:p>
          <a:p>
            <a:pPr marL="576262" lvl="2" indent="-176213"/>
            <a:r>
              <a:rPr lang="en-US" sz="2000" dirty="0"/>
              <a:t>Traffic counts on the street network</a:t>
            </a:r>
          </a:p>
          <a:p>
            <a:pPr marL="576262" lvl="2" indent="-176213"/>
            <a:endParaRPr lang="en-US" sz="2000" dirty="0"/>
          </a:p>
          <a:p>
            <a:pPr marL="231775" lvl="1" indent="-176213"/>
            <a:r>
              <a:rPr lang="en-US" sz="2000" dirty="0"/>
              <a:t>Using expanded visitor trips to develop both generation and distribution models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C634A0-20C1-4F79-8F40-A79CB37E2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0718"/>
              </p:ext>
            </p:extLst>
          </p:nvPr>
        </p:nvGraphicFramePr>
        <p:xfrm>
          <a:off x="1328355" y="2160379"/>
          <a:ext cx="6096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542832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312321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54001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PAIRS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OBSERVED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13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NHTS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485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AIRSAGE</a:t>
                      </a:r>
                      <a:endParaRPr lang="en-US" sz="20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54,582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5732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50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Developed Visitor Models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221581"/>
            <a:ext cx="3622283" cy="433048"/>
          </a:xfrm>
        </p:spPr>
        <p:txBody>
          <a:bodyPr/>
          <a:lstStyle/>
          <a:p>
            <a:r>
              <a:rPr lang="en-US" sz="2000" dirty="0"/>
              <a:t>CHATS VISITOR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1AA954-E0ED-4A93-BC69-AB9C6FF0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48" y="1770162"/>
            <a:ext cx="5821378" cy="40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3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Developed Visitor Models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7BAB41-000D-4ADE-B235-87F6109B0AD5}"/>
              </a:ext>
            </a:extLst>
          </p:cNvPr>
          <p:cNvSpPr txBox="1">
            <a:spLocks/>
          </p:cNvSpPr>
          <p:nvPr/>
        </p:nvSpPr>
        <p:spPr>
          <a:xfrm>
            <a:off x="592667" y="1221581"/>
            <a:ext cx="4044648" cy="3005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CHATS VISITOR MODEL</a:t>
            </a:r>
          </a:p>
          <a:p>
            <a:pPr marL="231775" lvl="1" indent="-176213"/>
            <a:r>
              <a:rPr lang="en-US" sz="2000" dirty="0"/>
              <a:t>Regression models to estimate internal visitor productions/attractions</a:t>
            </a:r>
          </a:p>
          <a:p>
            <a:pPr marL="576262" lvl="2" indent="-176213"/>
            <a:r>
              <a:rPr lang="en-US" sz="2000" dirty="0"/>
              <a:t>Zonal population, employment</a:t>
            </a:r>
          </a:p>
          <a:p>
            <a:pPr marL="576262" lvl="2" indent="-176213"/>
            <a:r>
              <a:rPr lang="en-US" sz="2000" dirty="0"/>
              <a:t>Intersection density</a:t>
            </a:r>
          </a:p>
          <a:p>
            <a:pPr marL="576262" lvl="2" indent="-176213"/>
            <a:r>
              <a:rPr lang="en-US" sz="2000" dirty="0"/>
              <a:t>Presence of beach shores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F89087-4945-4D51-9E67-A90014E88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1697681"/>
            <a:ext cx="4112242" cy="247172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D9570-6953-44AB-BCB5-A17990FF6982}"/>
              </a:ext>
            </a:extLst>
          </p:cNvPr>
          <p:cNvSpPr txBox="1"/>
          <p:nvPr/>
        </p:nvSpPr>
        <p:spPr>
          <a:xfrm>
            <a:off x="5246844" y="4340927"/>
            <a:ext cx="3213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AirSage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expanded internal-internal visitor trips: 171,332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 internal-internal visitor trips: 171,765</a:t>
            </a:r>
          </a:p>
        </p:txBody>
      </p:sp>
    </p:spTree>
    <p:extLst>
      <p:ext uri="{BB962C8B-B14F-4D97-AF65-F5344CB8AC3E}">
        <p14:creationId xmlns:p14="http://schemas.microsoft.com/office/powerpoint/2010/main" val="137571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Developed Visitor Models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7BAB41-000D-4ADE-B235-87F6109B0AD5}"/>
              </a:ext>
            </a:extLst>
          </p:cNvPr>
          <p:cNvSpPr txBox="1">
            <a:spLocks/>
          </p:cNvSpPr>
          <p:nvPr/>
        </p:nvSpPr>
        <p:spPr>
          <a:xfrm>
            <a:off x="592667" y="1221581"/>
            <a:ext cx="4175276" cy="3005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CHATS VISITOR MODEL</a:t>
            </a:r>
          </a:p>
          <a:p>
            <a:pPr marL="231775" lvl="1" indent="-176213"/>
            <a:r>
              <a:rPr lang="en-US" sz="2000" dirty="0"/>
              <a:t>Adding visitor special generators</a:t>
            </a:r>
          </a:p>
          <a:p>
            <a:pPr marL="576262" lvl="2" indent="-176213"/>
            <a:r>
              <a:rPr lang="en-US" sz="2000" dirty="0"/>
              <a:t>Airport</a:t>
            </a:r>
          </a:p>
          <a:p>
            <a:pPr marL="576262" lvl="2" indent="-176213"/>
            <a:r>
              <a:rPr lang="en-US" sz="2000" dirty="0"/>
              <a:t>College and universities</a:t>
            </a:r>
          </a:p>
          <a:p>
            <a:pPr marL="576262" lvl="2" indent="-176213"/>
            <a:r>
              <a:rPr lang="en-US" sz="2000" dirty="0"/>
              <a:t>Major malls or outlets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7D77F-1337-4D76-960D-E6EEF92E0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9906"/>
            <a:ext cx="4389500" cy="270685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41ABE7-88EE-44D0-B14C-4EC3A201F032}"/>
              </a:ext>
            </a:extLst>
          </p:cNvPr>
          <p:cNvSpPr txBox="1"/>
          <p:nvPr/>
        </p:nvSpPr>
        <p:spPr>
          <a:xfrm>
            <a:off x="5160018" y="4696608"/>
            <a:ext cx="321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Trip Length Frequency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17457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Developed Visitor Models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221581"/>
            <a:ext cx="7627922" cy="3005138"/>
          </a:xfrm>
        </p:spPr>
        <p:txBody>
          <a:bodyPr/>
          <a:lstStyle/>
          <a:p>
            <a:r>
              <a:rPr lang="en-US" sz="2000" dirty="0"/>
              <a:t>MDOT VISITOR MODEL</a:t>
            </a:r>
          </a:p>
          <a:p>
            <a:pPr marL="231775" lvl="1" indent="-176213"/>
            <a:r>
              <a:rPr lang="en-US" sz="2000" dirty="0"/>
              <a:t>Visitor trips proceed from long distance trips</a:t>
            </a:r>
          </a:p>
          <a:p>
            <a:pPr marL="231775" lvl="1" indent="-176213"/>
            <a:r>
              <a:rPr lang="en-US" sz="2000" dirty="0"/>
              <a:t>Coupling visitor trips to long distance trips</a:t>
            </a:r>
          </a:p>
          <a:p>
            <a:pPr marL="576262" lvl="2" indent="-176213"/>
            <a:r>
              <a:rPr lang="en-US" sz="2000" dirty="0"/>
              <a:t>To ensure spatial consistency</a:t>
            </a:r>
          </a:p>
          <a:p>
            <a:pPr marL="576262" lvl="2" indent="-176213"/>
            <a:r>
              <a:rPr lang="en-US" sz="2000" dirty="0"/>
              <a:t>To improve the estimation of visitor trips linked to vacation homes rather than hotel employment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204DE3-FBF5-4E28-92C3-A1B749AB8637}"/>
              </a:ext>
            </a:extLst>
          </p:cNvPr>
          <p:cNvGrpSpPr/>
          <p:nvPr/>
        </p:nvGrpSpPr>
        <p:grpSpPr>
          <a:xfrm>
            <a:off x="1513157" y="3522861"/>
            <a:ext cx="6814337" cy="2696378"/>
            <a:chOff x="744485" y="1801539"/>
            <a:chExt cx="7590699" cy="32549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0B8124-D3B0-48AE-8BA9-6D86DE63CE0E}"/>
                </a:ext>
              </a:extLst>
            </p:cNvPr>
            <p:cNvSpPr/>
            <p:nvPr/>
          </p:nvSpPr>
          <p:spPr>
            <a:xfrm>
              <a:off x="744485" y="1801539"/>
              <a:ext cx="7590699" cy="32549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588671-3495-43E2-957E-D1568F932BB4}"/>
                </a:ext>
              </a:extLst>
            </p:cNvPr>
            <p:cNvSpPr/>
            <p:nvPr/>
          </p:nvSpPr>
          <p:spPr>
            <a:xfrm>
              <a:off x="831600" y="1886496"/>
              <a:ext cx="4576414" cy="30867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91C2E5-D99B-4234-9686-C8B2889E92A3}"/>
                </a:ext>
              </a:extLst>
            </p:cNvPr>
            <p:cNvSpPr/>
            <p:nvPr/>
          </p:nvSpPr>
          <p:spPr>
            <a:xfrm>
              <a:off x="1014976" y="2367939"/>
              <a:ext cx="1954593" cy="24237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3DD8B9-C0C6-4E52-A848-90905708C2EE}"/>
                </a:ext>
              </a:extLst>
            </p:cNvPr>
            <p:cNvSpPr/>
            <p:nvPr/>
          </p:nvSpPr>
          <p:spPr>
            <a:xfrm>
              <a:off x="6028149" y="1886496"/>
              <a:ext cx="2209428" cy="30867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F06F52-6D3A-4A2E-A11D-CE4E1B524E01}"/>
                </a:ext>
              </a:extLst>
            </p:cNvPr>
            <p:cNvSpPr txBox="1"/>
            <p:nvPr/>
          </p:nvSpPr>
          <p:spPr>
            <a:xfrm>
              <a:off x="1677543" y="1859612"/>
              <a:ext cx="3263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Long-Distance Trips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A05E52-4FD0-40C4-9AC2-5C7768B4EF83}"/>
                </a:ext>
              </a:extLst>
            </p:cNvPr>
            <p:cNvSpPr txBox="1"/>
            <p:nvPr/>
          </p:nvSpPr>
          <p:spPr>
            <a:xfrm>
              <a:off x="6080167" y="1853608"/>
              <a:ext cx="2108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1">
                      <a:lumMod val="75000"/>
                    </a:schemeClr>
                  </a:solidFill>
                </a:rPr>
                <a:t>Visitor Trips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5F6E14-2E4C-483E-9B6F-5C6FC3A5930D}"/>
                </a:ext>
              </a:extLst>
            </p:cNvPr>
            <p:cNvSpPr/>
            <p:nvPr/>
          </p:nvSpPr>
          <p:spPr>
            <a:xfrm>
              <a:off x="6347893" y="2305787"/>
              <a:ext cx="1673975" cy="7806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Trip Generation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C80CD6C-CE0A-4B94-B33E-93C401175BC5}"/>
                </a:ext>
              </a:extLst>
            </p:cNvPr>
            <p:cNvCxnSpPr>
              <a:cxnSpLocks/>
              <a:stCxn id="15" idx="2"/>
              <a:endCxn id="17" idx="0"/>
            </p:cNvCxnSpPr>
            <p:nvPr/>
          </p:nvCxnSpPr>
          <p:spPr>
            <a:xfrm>
              <a:off x="7184881" y="3086485"/>
              <a:ext cx="0" cy="81967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ADBE96-3D03-4F9F-9BC1-83F8B432664A}"/>
                </a:ext>
              </a:extLst>
            </p:cNvPr>
            <p:cNvSpPr/>
            <p:nvPr/>
          </p:nvSpPr>
          <p:spPr>
            <a:xfrm>
              <a:off x="6347893" y="3906158"/>
              <a:ext cx="1673975" cy="7806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Destination Choice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BA15DC-CBF7-4DDB-A47C-2C760D98D945}"/>
                </a:ext>
              </a:extLst>
            </p:cNvPr>
            <p:cNvSpPr/>
            <p:nvPr/>
          </p:nvSpPr>
          <p:spPr>
            <a:xfrm>
              <a:off x="3232697" y="2367939"/>
              <a:ext cx="1954592" cy="24237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21E2194-285E-47F2-A90C-E7FB386A630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4894266" y="2696136"/>
              <a:ext cx="1453627" cy="743045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145EBB0-95F9-4765-8EF9-100F6E5C40F4}"/>
                </a:ext>
              </a:extLst>
            </p:cNvPr>
            <p:cNvSpPr/>
            <p:nvPr/>
          </p:nvSpPr>
          <p:spPr>
            <a:xfrm>
              <a:off x="1279425" y="3109243"/>
              <a:ext cx="1437943" cy="6298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/>
                <a:t>Michigan + Halo Resident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DD2A76-C648-4070-8658-F6FC2F92C2AF}"/>
                </a:ext>
              </a:extLst>
            </p:cNvPr>
            <p:cNvSpPr/>
            <p:nvPr/>
          </p:nvSpPr>
          <p:spPr>
            <a:xfrm>
              <a:off x="1272138" y="3958321"/>
              <a:ext cx="1433611" cy="4424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Other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B7CE863-6F32-41F4-AE87-8AE14029EE74}"/>
                </a:ext>
              </a:extLst>
            </p:cNvPr>
            <p:cNvSpPr/>
            <p:nvPr/>
          </p:nvSpPr>
          <p:spPr>
            <a:xfrm>
              <a:off x="3449783" y="3958321"/>
              <a:ext cx="1437943" cy="45091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Other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BBC83E-CE43-440D-9D6A-FA10B487ECA0}"/>
                </a:ext>
              </a:extLst>
            </p:cNvPr>
            <p:cNvSpPr txBox="1"/>
            <p:nvPr/>
          </p:nvSpPr>
          <p:spPr>
            <a:xfrm>
              <a:off x="1084983" y="2372970"/>
              <a:ext cx="1826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Trip Generation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EBF420-64E0-4430-97F2-B38B2B81AEDD}"/>
                </a:ext>
              </a:extLst>
            </p:cNvPr>
            <p:cNvSpPr txBox="1"/>
            <p:nvPr/>
          </p:nvSpPr>
          <p:spPr>
            <a:xfrm>
              <a:off x="3325054" y="2379641"/>
              <a:ext cx="1658257" cy="780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Destination Choice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23DE38C-8C61-4D43-ABE8-602AB84024A4}"/>
                </a:ext>
              </a:extLst>
            </p:cNvPr>
            <p:cNvCxnSpPr>
              <a:cxnSpLocks/>
              <a:stCxn id="22" idx="3"/>
              <a:endCxn id="15" idx="1"/>
            </p:cNvCxnSpPr>
            <p:nvPr/>
          </p:nvCxnSpPr>
          <p:spPr>
            <a:xfrm flipV="1">
              <a:off x="4887726" y="2696136"/>
              <a:ext cx="1460167" cy="148764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48388F3-E032-4FEC-BF17-6A19435A1382}"/>
                </a:ext>
              </a:extLst>
            </p:cNvPr>
            <p:cNvCxnSpPr>
              <a:cxnSpLocks/>
            </p:cNvCxnSpPr>
            <p:nvPr/>
          </p:nvCxnSpPr>
          <p:spPr>
            <a:xfrm>
              <a:off x="2968469" y="3630961"/>
              <a:ext cx="302676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C21FB6-D1BA-41DB-ACC4-4B165A5F2CE7}"/>
                </a:ext>
              </a:extLst>
            </p:cNvPr>
            <p:cNvSpPr/>
            <p:nvPr/>
          </p:nvSpPr>
          <p:spPr>
            <a:xfrm>
              <a:off x="3436339" y="3109243"/>
              <a:ext cx="1437943" cy="6298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/>
                <a:t>Michigan + Halo Resident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67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Developed Visitor Models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7" y="1221581"/>
            <a:ext cx="3979334" cy="3005138"/>
          </a:xfrm>
        </p:spPr>
        <p:txBody>
          <a:bodyPr/>
          <a:lstStyle/>
          <a:p>
            <a:r>
              <a:rPr lang="en-US" sz="2000" dirty="0"/>
              <a:t>MDOT VISITOR MODEL</a:t>
            </a:r>
          </a:p>
          <a:p>
            <a:pPr marL="231775" lvl="1" indent="-176213"/>
            <a:r>
              <a:rPr lang="en-US" sz="2000" dirty="0"/>
              <a:t>Visitor trips are modeled as a function of:</a:t>
            </a:r>
          </a:p>
          <a:p>
            <a:pPr marL="576262" lvl="2" indent="-176213"/>
            <a:r>
              <a:rPr lang="en-US" sz="2000" dirty="0"/>
              <a:t>Long distance destinations</a:t>
            </a:r>
          </a:p>
          <a:p>
            <a:pPr marL="576262" lvl="2" indent="-176213"/>
            <a:r>
              <a:rPr lang="en-US" sz="2000" dirty="0"/>
              <a:t>Zonal attributes such as employment types associated with tourist attractions</a:t>
            </a:r>
          </a:p>
          <a:p>
            <a:pPr marL="576262" lvl="2" indent="-176213"/>
            <a:r>
              <a:rPr lang="en-US" sz="2000" dirty="0"/>
              <a:t>Other amenity variables such as lakefront miles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407542-A639-4EF6-B6BD-171AC31C2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703" y="1695449"/>
            <a:ext cx="4779853" cy="21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1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Distance and Visitor Models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00387" y="1720390"/>
            <a:ext cx="2709821" cy="354003"/>
          </a:xfrm>
        </p:spPr>
        <p:txBody>
          <a:bodyPr/>
          <a:lstStyle/>
          <a:p>
            <a:r>
              <a:rPr lang="en-US" dirty="0"/>
              <a:t>Model Architecture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solidFill>
                <a:srgbClr val="F68B1F"/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90A0CE-B4A8-4838-BDCB-6942C52EA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96" y="2074393"/>
            <a:ext cx="4966748" cy="346167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E33705-7DCE-4C61-81DE-35E1A13AE3FD}"/>
              </a:ext>
            </a:extLst>
          </p:cNvPr>
          <p:cNvSpPr txBox="1">
            <a:spLocks/>
          </p:cNvSpPr>
          <p:nvPr/>
        </p:nvSpPr>
        <p:spPr>
          <a:xfrm>
            <a:off x="4505000" y="1712886"/>
            <a:ext cx="4639000" cy="4518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285750"/>
            <a:r>
              <a:rPr lang="en-US" sz="2000" b="1" dirty="0"/>
              <a:t>Long Distance</a:t>
            </a:r>
            <a:r>
              <a:rPr lang="en-US" sz="2000" dirty="0"/>
              <a:t>: One End &gt; 50 miles from home</a:t>
            </a:r>
          </a:p>
          <a:p>
            <a:pPr marL="630238" lvl="1" indent="-285750"/>
            <a:r>
              <a:rPr lang="en-US" sz="2000" b="1" dirty="0"/>
              <a:t>Visitor</a:t>
            </a:r>
            <a:r>
              <a:rPr lang="en-US" sz="2000" dirty="0"/>
              <a:t>: Both Ends &gt; 50 miles from home</a:t>
            </a:r>
          </a:p>
          <a:p>
            <a:pPr marL="630238" lvl="1" indent="-285750"/>
            <a:r>
              <a:rPr lang="en-US" sz="2000" dirty="0"/>
              <a:t>Separate LD models for Residents and Non-Residents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1056215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Custom 7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88CADE"/>
      </a:accent2>
      <a:accent3>
        <a:srgbClr val="65B360"/>
      </a:accent3>
      <a:accent4>
        <a:srgbClr val="FFC20E"/>
      </a:accent4>
      <a:accent5>
        <a:srgbClr val="51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Presentation.potx" id="{2282F849-DE3D-4F9B-9A95-78CD204BD376}" vid="{D2DCF89A-21CE-4BD2-9314-40B42567F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B548D2-16E5-4D59-9228-B99A31CAF826}">
  <ds:schemaRefs>
    <ds:schemaRef ds:uri="4c265f44-5553-4b88-8776-487c6beffe03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3391</TotalTime>
  <Words>503</Words>
  <Application>Microsoft Office PowerPoint</Application>
  <PresentationFormat>On-screen Show (4:3)</PresentationFormat>
  <Paragraphs>175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Lucida Grande</vt:lpstr>
      <vt:lpstr>Wingdings</vt:lpstr>
      <vt:lpstr>PowerPoint Presentation</vt:lpstr>
      <vt:lpstr>PowerPoint Presentation</vt:lpstr>
      <vt:lpstr>Visitor Models from Passively Collected Data</vt:lpstr>
      <vt:lpstr>Developed Visitor Models</vt:lpstr>
      <vt:lpstr>Developed Visitor Models</vt:lpstr>
      <vt:lpstr>Developed Visitor Models</vt:lpstr>
      <vt:lpstr>Developed Visitor Models</vt:lpstr>
      <vt:lpstr>Developed Visitor Models</vt:lpstr>
      <vt:lpstr>Developed Visitor Models</vt:lpstr>
      <vt:lpstr>Long Distance and Visitor Models</vt:lpstr>
      <vt:lpstr>Visitor Generation Model</vt:lpstr>
      <vt:lpstr>Visitor Gravity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 Sadrsadat</dc:creator>
  <cp:lastModifiedBy>Hadi Sadrsadat</cp:lastModifiedBy>
  <cp:revision>27</cp:revision>
  <dcterms:created xsi:type="dcterms:W3CDTF">2019-05-30T21:15:33Z</dcterms:created>
  <dcterms:modified xsi:type="dcterms:W3CDTF">2019-06-04T05:20:34Z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