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  <p:sldMasterId id="2147483682" r:id="rId2"/>
    <p:sldMasterId id="2147483691" r:id="rId3"/>
  </p:sldMasterIdLst>
  <p:notesMasterIdLst>
    <p:notesMasterId r:id="rId24"/>
  </p:notesMasterIdLst>
  <p:sldIdLst>
    <p:sldId id="332" r:id="rId4"/>
    <p:sldId id="368" r:id="rId5"/>
    <p:sldId id="276" r:id="rId6"/>
    <p:sldId id="407" r:id="rId7"/>
    <p:sldId id="317" r:id="rId8"/>
    <p:sldId id="406" r:id="rId9"/>
    <p:sldId id="396" r:id="rId10"/>
    <p:sldId id="397" r:id="rId11"/>
    <p:sldId id="399" r:id="rId12"/>
    <p:sldId id="400" r:id="rId13"/>
    <p:sldId id="401" r:id="rId14"/>
    <p:sldId id="402" r:id="rId15"/>
    <p:sldId id="404" r:id="rId16"/>
    <p:sldId id="405" r:id="rId17"/>
    <p:sldId id="383" r:id="rId18"/>
    <p:sldId id="388" r:id="rId19"/>
    <p:sldId id="389" r:id="rId20"/>
    <p:sldId id="391" r:id="rId21"/>
    <p:sldId id="293" r:id="rId22"/>
    <p:sldId id="40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0000"/>
    <a:srgbClr val="FF7C80"/>
    <a:srgbClr val="740000"/>
    <a:srgbClr val="FF9999"/>
    <a:srgbClr val="FF5050"/>
    <a:srgbClr val="E0F9FC"/>
    <a:srgbClr val="E6E6E6"/>
    <a:srgbClr val="F99E1B"/>
    <a:srgbClr val="FEBE24"/>
    <a:srgbClr val="9EB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965" autoAdjust="0"/>
    <p:restoredTop sz="96192" autoAdjust="0"/>
  </p:normalViewPr>
  <p:slideViewPr>
    <p:cSldViewPr snapToGrid="0">
      <p:cViewPr varScale="1">
        <p:scale>
          <a:sx n="63" d="100"/>
          <a:sy n="63" d="100"/>
        </p:scale>
        <p:origin x="3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674FB4-4CAF-4B32-918B-127D949DBD79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8345F3F-8F32-4ED3-9A05-6A97EA48DF4D}">
      <dgm:prSet phldrT="[Text]" custT="1"/>
      <dgm:spPr/>
      <dgm:t>
        <a:bodyPr/>
        <a:lstStyle/>
        <a:p>
          <a:pPr>
            <a:buNone/>
          </a:pPr>
          <a:r>
            <a:rPr lang="en-US" sz="2000" dirty="0"/>
            <a:t>Region</a:t>
          </a:r>
        </a:p>
      </dgm:t>
    </dgm:pt>
    <dgm:pt modelId="{D4047A01-199A-48BC-99F8-CCC106214381}" type="parTrans" cxnId="{C2DA6B62-40E6-4333-AC81-A05833E0F9F8}">
      <dgm:prSet/>
      <dgm:spPr/>
      <dgm:t>
        <a:bodyPr/>
        <a:lstStyle/>
        <a:p>
          <a:endParaRPr lang="en-US"/>
        </a:p>
      </dgm:t>
    </dgm:pt>
    <dgm:pt modelId="{F0D4D4B6-2DF9-48AF-823B-61A4F162C7FF}" type="sibTrans" cxnId="{C2DA6B62-40E6-4333-AC81-A05833E0F9F8}">
      <dgm:prSet/>
      <dgm:spPr/>
      <dgm:t>
        <a:bodyPr/>
        <a:lstStyle/>
        <a:p>
          <a:endParaRPr lang="en-US"/>
        </a:p>
      </dgm:t>
    </dgm:pt>
    <dgm:pt modelId="{E3587246-967A-48E3-8178-DD5B677535B9}">
      <dgm:prSet custT="1"/>
      <dgm:spPr/>
      <dgm:t>
        <a:bodyPr/>
        <a:lstStyle/>
        <a:p>
          <a:r>
            <a:rPr lang="en-US" sz="2000" dirty="0"/>
            <a:t>Core Model</a:t>
          </a:r>
        </a:p>
      </dgm:t>
    </dgm:pt>
    <dgm:pt modelId="{F6D7919C-5ACC-4B28-9908-4E2F3F8162E7}" type="parTrans" cxnId="{44248A07-A6E3-447A-8972-B88EA21A5062}">
      <dgm:prSet/>
      <dgm:spPr/>
      <dgm:t>
        <a:bodyPr/>
        <a:lstStyle/>
        <a:p>
          <a:endParaRPr lang="en-US"/>
        </a:p>
      </dgm:t>
    </dgm:pt>
    <dgm:pt modelId="{A79A5A60-6C2D-400E-8E8F-C30EAFE9AEF5}" type="sibTrans" cxnId="{44248A07-A6E3-447A-8972-B88EA21A5062}">
      <dgm:prSet/>
      <dgm:spPr/>
      <dgm:t>
        <a:bodyPr/>
        <a:lstStyle/>
        <a:p>
          <a:endParaRPr lang="en-US"/>
        </a:p>
      </dgm:t>
    </dgm:pt>
    <dgm:pt modelId="{DAD295AF-A814-4E28-9A1D-A60B0545B743}">
      <dgm:prSet custT="1"/>
      <dgm:spPr/>
      <dgm:t>
        <a:bodyPr/>
        <a:lstStyle/>
        <a:p>
          <a:r>
            <a:rPr lang="en-US" sz="2000" dirty="0"/>
            <a:t>Goal</a:t>
          </a:r>
        </a:p>
      </dgm:t>
    </dgm:pt>
    <dgm:pt modelId="{AE1F750C-D5E8-4E9D-85FD-6446A56BB042}" type="parTrans" cxnId="{92AAC725-B145-4C75-91CD-B27C51DAADEE}">
      <dgm:prSet/>
      <dgm:spPr/>
      <dgm:t>
        <a:bodyPr/>
        <a:lstStyle/>
        <a:p>
          <a:endParaRPr lang="en-US"/>
        </a:p>
      </dgm:t>
    </dgm:pt>
    <dgm:pt modelId="{88CA8C9E-77DE-45B7-99A3-EBAAED899570}" type="sibTrans" cxnId="{92AAC725-B145-4C75-91CD-B27C51DAADEE}">
      <dgm:prSet/>
      <dgm:spPr/>
      <dgm:t>
        <a:bodyPr/>
        <a:lstStyle/>
        <a:p>
          <a:endParaRPr lang="en-US"/>
        </a:p>
      </dgm:t>
    </dgm:pt>
    <dgm:pt modelId="{68B13E66-5C90-469B-9E5D-EAE16D11A270}">
      <dgm:prSet phldrT="[Text]"/>
      <dgm:spPr/>
      <dgm:t>
        <a:bodyPr/>
        <a:lstStyle/>
        <a:p>
          <a:pPr>
            <a:buNone/>
          </a:pPr>
          <a:r>
            <a:rPr lang="en-US" dirty="0"/>
            <a:t>Rogue Valley in Southern Oregon </a:t>
          </a:r>
        </a:p>
      </dgm:t>
    </dgm:pt>
    <dgm:pt modelId="{B34DF4E5-0513-4430-8E01-389A83D6CCEC}" type="parTrans" cxnId="{C69D364A-18CA-4CBD-9D3B-5D48ABC8D122}">
      <dgm:prSet/>
      <dgm:spPr/>
      <dgm:t>
        <a:bodyPr/>
        <a:lstStyle/>
        <a:p>
          <a:endParaRPr lang="en-US"/>
        </a:p>
      </dgm:t>
    </dgm:pt>
    <dgm:pt modelId="{FBEB3D87-9770-4A31-B7DD-91BD42FA8E03}" type="sibTrans" cxnId="{C69D364A-18CA-4CBD-9D3B-5D48ABC8D122}">
      <dgm:prSet/>
      <dgm:spPr/>
      <dgm:t>
        <a:bodyPr/>
        <a:lstStyle/>
        <a:p>
          <a:endParaRPr lang="en-US"/>
        </a:p>
      </dgm:t>
    </dgm:pt>
    <dgm:pt modelId="{1A8F812B-8CA9-447A-A689-78BFD12ED461}">
      <dgm:prSet/>
      <dgm:spPr/>
      <dgm:t>
        <a:bodyPr/>
        <a:lstStyle/>
        <a:p>
          <a:pPr>
            <a:buNone/>
          </a:pPr>
          <a:r>
            <a:rPr lang="en-US" dirty="0"/>
            <a:t>Activity-based travel demand model</a:t>
          </a:r>
        </a:p>
      </dgm:t>
    </dgm:pt>
    <dgm:pt modelId="{D7FA68B2-1384-48B8-A1BE-AB1589D3CD8B}" type="parTrans" cxnId="{31490934-5D95-490E-BA5C-0EB2B7741F50}">
      <dgm:prSet/>
      <dgm:spPr/>
      <dgm:t>
        <a:bodyPr/>
        <a:lstStyle/>
        <a:p>
          <a:endParaRPr lang="en-US"/>
        </a:p>
      </dgm:t>
    </dgm:pt>
    <dgm:pt modelId="{726B16B8-B097-48DC-9F3A-FD53292A5F3C}" type="sibTrans" cxnId="{31490934-5D95-490E-BA5C-0EB2B7741F50}">
      <dgm:prSet/>
      <dgm:spPr/>
      <dgm:t>
        <a:bodyPr/>
        <a:lstStyle/>
        <a:p>
          <a:endParaRPr lang="en-US"/>
        </a:p>
      </dgm:t>
    </dgm:pt>
    <dgm:pt modelId="{A1A9A2F8-A71E-45F4-A1F5-1E1C3AFE5F61}">
      <dgm:prSet/>
      <dgm:spPr/>
      <dgm:t>
        <a:bodyPr/>
        <a:lstStyle/>
        <a:p>
          <a:pPr>
            <a:buNone/>
          </a:pPr>
          <a:r>
            <a:rPr lang="en-US" dirty="0"/>
            <a:t>Explore the potential of a region-wide paratransit/shared mobility transit system to improve accessibility and decrease auto dependency and usage under various alternative futures.</a:t>
          </a:r>
        </a:p>
      </dgm:t>
    </dgm:pt>
    <dgm:pt modelId="{D99D586F-EFC4-4A68-8142-3295B71F75FE}" type="parTrans" cxnId="{F111FC77-EB99-4AE1-9E5B-692E5232AB44}">
      <dgm:prSet/>
      <dgm:spPr/>
      <dgm:t>
        <a:bodyPr/>
        <a:lstStyle/>
        <a:p>
          <a:endParaRPr lang="en-US"/>
        </a:p>
      </dgm:t>
    </dgm:pt>
    <dgm:pt modelId="{6E24DC21-4277-48CE-B72D-03634D0CB492}" type="sibTrans" cxnId="{F111FC77-EB99-4AE1-9E5B-692E5232AB44}">
      <dgm:prSet/>
      <dgm:spPr/>
      <dgm:t>
        <a:bodyPr/>
        <a:lstStyle/>
        <a:p>
          <a:endParaRPr lang="en-US"/>
        </a:p>
      </dgm:t>
    </dgm:pt>
    <dgm:pt modelId="{1EE2F03D-D662-42BE-87B5-90365BCC080F}" type="pres">
      <dgm:prSet presAssocID="{4F674FB4-4CAF-4B32-918B-127D949DBD79}" presName="linearFlow" presStyleCnt="0">
        <dgm:presLayoutVars>
          <dgm:dir/>
          <dgm:animLvl val="lvl"/>
          <dgm:resizeHandles val="exact"/>
        </dgm:presLayoutVars>
      </dgm:prSet>
      <dgm:spPr/>
    </dgm:pt>
    <dgm:pt modelId="{3D22CEBE-AFB5-438E-AE5E-2EE125664705}" type="pres">
      <dgm:prSet presAssocID="{68345F3F-8F32-4ED3-9A05-6A97EA48DF4D}" presName="composite" presStyleCnt="0"/>
      <dgm:spPr/>
    </dgm:pt>
    <dgm:pt modelId="{896828F4-6D06-4232-98C2-B9A21BC33586}" type="pres">
      <dgm:prSet presAssocID="{68345F3F-8F32-4ED3-9A05-6A97EA48DF4D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BD9BFDF2-894A-4DD1-84C7-CE5EFBEF3A5E}" type="pres">
      <dgm:prSet presAssocID="{68345F3F-8F32-4ED3-9A05-6A97EA48DF4D}" presName="descendantText" presStyleLbl="alignAcc1" presStyleIdx="0" presStyleCnt="3">
        <dgm:presLayoutVars>
          <dgm:bulletEnabled val="1"/>
        </dgm:presLayoutVars>
      </dgm:prSet>
      <dgm:spPr/>
    </dgm:pt>
    <dgm:pt modelId="{345A6C8D-1BEE-4813-BE2F-600F4E7E569C}" type="pres">
      <dgm:prSet presAssocID="{F0D4D4B6-2DF9-48AF-823B-61A4F162C7FF}" presName="sp" presStyleCnt="0"/>
      <dgm:spPr/>
    </dgm:pt>
    <dgm:pt modelId="{F52491D5-38AF-424C-8AD8-C630C573BC26}" type="pres">
      <dgm:prSet presAssocID="{E3587246-967A-48E3-8178-DD5B677535B9}" presName="composite" presStyleCnt="0"/>
      <dgm:spPr/>
    </dgm:pt>
    <dgm:pt modelId="{43579794-65B3-42A7-80CE-B31D3C71E13E}" type="pres">
      <dgm:prSet presAssocID="{E3587246-967A-48E3-8178-DD5B677535B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E683D22-4F98-41A3-BB51-A3E331BC5A41}" type="pres">
      <dgm:prSet presAssocID="{E3587246-967A-48E3-8178-DD5B677535B9}" presName="descendantText" presStyleLbl="alignAcc1" presStyleIdx="1" presStyleCnt="3">
        <dgm:presLayoutVars>
          <dgm:bulletEnabled val="1"/>
        </dgm:presLayoutVars>
      </dgm:prSet>
      <dgm:spPr/>
    </dgm:pt>
    <dgm:pt modelId="{4D7701BA-0ECF-4CD2-813F-4187E093F715}" type="pres">
      <dgm:prSet presAssocID="{A79A5A60-6C2D-400E-8E8F-C30EAFE9AEF5}" presName="sp" presStyleCnt="0"/>
      <dgm:spPr/>
    </dgm:pt>
    <dgm:pt modelId="{682792E7-4ABD-439B-B770-668A05E8A8D1}" type="pres">
      <dgm:prSet presAssocID="{DAD295AF-A814-4E28-9A1D-A60B0545B743}" presName="composite" presStyleCnt="0"/>
      <dgm:spPr/>
    </dgm:pt>
    <dgm:pt modelId="{59BA6994-8DBE-4A2B-8756-507A32D3292A}" type="pres">
      <dgm:prSet presAssocID="{DAD295AF-A814-4E28-9A1D-A60B0545B743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76C86898-C63A-4D92-930B-87E3E6C8F34E}" type="pres">
      <dgm:prSet presAssocID="{DAD295AF-A814-4E28-9A1D-A60B0545B743}" presName="descendantText" presStyleLbl="alignAcc1" presStyleIdx="2" presStyleCnt="3" custScaleY="114830">
        <dgm:presLayoutVars>
          <dgm:bulletEnabled val="1"/>
        </dgm:presLayoutVars>
      </dgm:prSet>
      <dgm:spPr/>
    </dgm:pt>
  </dgm:ptLst>
  <dgm:cxnLst>
    <dgm:cxn modelId="{44248A07-A6E3-447A-8972-B88EA21A5062}" srcId="{4F674FB4-4CAF-4B32-918B-127D949DBD79}" destId="{E3587246-967A-48E3-8178-DD5B677535B9}" srcOrd="1" destOrd="0" parTransId="{F6D7919C-5ACC-4B28-9908-4E2F3F8162E7}" sibTransId="{A79A5A60-6C2D-400E-8E8F-C30EAFE9AEF5}"/>
    <dgm:cxn modelId="{61FF1A14-5FB3-4D56-9DD4-15278A20092D}" type="presOf" srcId="{68345F3F-8F32-4ED3-9A05-6A97EA48DF4D}" destId="{896828F4-6D06-4232-98C2-B9A21BC33586}" srcOrd="0" destOrd="0" presId="urn:microsoft.com/office/officeart/2005/8/layout/chevron2"/>
    <dgm:cxn modelId="{92AAC725-B145-4C75-91CD-B27C51DAADEE}" srcId="{4F674FB4-4CAF-4B32-918B-127D949DBD79}" destId="{DAD295AF-A814-4E28-9A1D-A60B0545B743}" srcOrd="2" destOrd="0" parTransId="{AE1F750C-D5E8-4E9D-85FD-6446A56BB042}" sibTransId="{88CA8C9E-77DE-45B7-99A3-EBAAED899570}"/>
    <dgm:cxn modelId="{716FA129-ED00-49D2-BC61-4FEED665B1A0}" type="presOf" srcId="{68B13E66-5C90-469B-9E5D-EAE16D11A270}" destId="{BD9BFDF2-894A-4DD1-84C7-CE5EFBEF3A5E}" srcOrd="0" destOrd="0" presId="urn:microsoft.com/office/officeart/2005/8/layout/chevron2"/>
    <dgm:cxn modelId="{31490934-5D95-490E-BA5C-0EB2B7741F50}" srcId="{E3587246-967A-48E3-8178-DD5B677535B9}" destId="{1A8F812B-8CA9-447A-A689-78BFD12ED461}" srcOrd="0" destOrd="0" parTransId="{D7FA68B2-1384-48B8-A1BE-AB1589D3CD8B}" sibTransId="{726B16B8-B097-48DC-9F3A-FD53292A5F3C}"/>
    <dgm:cxn modelId="{C2DA6B62-40E6-4333-AC81-A05833E0F9F8}" srcId="{4F674FB4-4CAF-4B32-918B-127D949DBD79}" destId="{68345F3F-8F32-4ED3-9A05-6A97EA48DF4D}" srcOrd="0" destOrd="0" parTransId="{D4047A01-199A-48BC-99F8-CCC106214381}" sibTransId="{F0D4D4B6-2DF9-48AF-823B-61A4F162C7FF}"/>
    <dgm:cxn modelId="{C69D364A-18CA-4CBD-9D3B-5D48ABC8D122}" srcId="{68345F3F-8F32-4ED3-9A05-6A97EA48DF4D}" destId="{68B13E66-5C90-469B-9E5D-EAE16D11A270}" srcOrd="0" destOrd="0" parTransId="{B34DF4E5-0513-4430-8E01-389A83D6CCEC}" sibTransId="{FBEB3D87-9770-4A31-B7DD-91BD42FA8E03}"/>
    <dgm:cxn modelId="{F111FC77-EB99-4AE1-9E5B-692E5232AB44}" srcId="{DAD295AF-A814-4E28-9A1D-A60B0545B743}" destId="{A1A9A2F8-A71E-45F4-A1F5-1E1C3AFE5F61}" srcOrd="0" destOrd="0" parTransId="{D99D586F-EFC4-4A68-8142-3295B71F75FE}" sibTransId="{6E24DC21-4277-48CE-B72D-03634D0CB492}"/>
    <dgm:cxn modelId="{0AD26AA0-B6FB-419A-A2CD-24D6127F944D}" type="presOf" srcId="{E3587246-967A-48E3-8178-DD5B677535B9}" destId="{43579794-65B3-42A7-80CE-B31D3C71E13E}" srcOrd="0" destOrd="0" presId="urn:microsoft.com/office/officeart/2005/8/layout/chevron2"/>
    <dgm:cxn modelId="{FEBB3DA3-CFB5-443B-A875-FA064C4044E6}" type="presOf" srcId="{A1A9A2F8-A71E-45F4-A1F5-1E1C3AFE5F61}" destId="{76C86898-C63A-4D92-930B-87E3E6C8F34E}" srcOrd="0" destOrd="0" presId="urn:microsoft.com/office/officeart/2005/8/layout/chevron2"/>
    <dgm:cxn modelId="{DE2502DF-C354-4F3D-A648-8080C2185039}" type="presOf" srcId="{4F674FB4-4CAF-4B32-918B-127D949DBD79}" destId="{1EE2F03D-D662-42BE-87B5-90365BCC080F}" srcOrd="0" destOrd="0" presId="urn:microsoft.com/office/officeart/2005/8/layout/chevron2"/>
    <dgm:cxn modelId="{062D60E3-665E-4327-9123-00817C8B81C3}" type="presOf" srcId="{DAD295AF-A814-4E28-9A1D-A60B0545B743}" destId="{59BA6994-8DBE-4A2B-8756-507A32D3292A}" srcOrd="0" destOrd="0" presId="urn:microsoft.com/office/officeart/2005/8/layout/chevron2"/>
    <dgm:cxn modelId="{C8E9A2F9-7C10-45DA-8CEF-986AAC3D0DA5}" type="presOf" srcId="{1A8F812B-8CA9-447A-A689-78BFD12ED461}" destId="{0E683D22-4F98-41A3-BB51-A3E331BC5A41}" srcOrd="0" destOrd="0" presId="urn:microsoft.com/office/officeart/2005/8/layout/chevron2"/>
    <dgm:cxn modelId="{64470090-31A5-4E00-AC08-A38028588B80}" type="presParOf" srcId="{1EE2F03D-D662-42BE-87B5-90365BCC080F}" destId="{3D22CEBE-AFB5-438E-AE5E-2EE125664705}" srcOrd="0" destOrd="0" presId="urn:microsoft.com/office/officeart/2005/8/layout/chevron2"/>
    <dgm:cxn modelId="{32D1A0ED-E0F3-43DF-9DDB-2A2B3F18E7E6}" type="presParOf" srcId="{3D22CEBE-AFB5-438E-AE5E-2EE125664705}" destId="{896828F4-6D06-4232-98C2-B9A21BC33586}" srcOrd="0" destOrd="0" presId="urn:microsoft.com/office/officeart/2005/8/layout/chevron2"/>
    <dgm:cxn modelId="{F3FC0B4F-5D0D-4B86-A1C6-6FF053CE9A0D}" type="presParOf" srcId="{3D22CEBE-AFB5-438E-AE5E-2EE125664705}" destId="{BD9BFDF2-894A-4DD1-84C7-CE5EFBEF3A5E}" srcOrd="1" destOrd="0" presId="urn:microsoft.com/office/officeart/2005/8/layout/chevron2"/>
    <dgm:cxn modelId="{0B0CFD4A-21C1-46DC-B497-6ADF9C4F72D7}" type="presParOf" srcId="{1EE2F03D-D662-42BE-87B5-90365BCC080F}" destId="{345A6C8D-1BEE-4813-BE2F-600F4E7E569C}" srcOrd="1" destOrd="0" presId="urn:microsoft.com/office/officeart/2005/8/layout/chevron2"/>
    <dgm:cxn modelId="{27CF4B8C-8EDB-445E-8E3A-ADD981DE3858}" type="presParOf" srcId="{1EE2F03D-D662-42BE-87B5-90365BCC080F}" destId="{F52491D5-38AF-424C-8AD8-C630C573BC26}" srcOrd="2" destOrd="0" presId="urn:microsoft.com/office/officeart/2005/8/layout/chevron2"/>
    <dgm:cxn modelId="{E6DC180A-9FE7-4588-88E7-18252D031236}" type="presParOf" srcId="{F52491D5-38AF-424C-8AD8-C630C573BC26}" destId="{43579794-65B3-42A7-80CE-B31D3C71E13E}" srcOrd="0" destOrd="0" presId="urn:microsoft.com/office/officeart/2005/8/layout/chevron2"/>
    <dgm:cxn modelId="{0E906EE6-4D86-4A34-8C24-111F79AF4FE3}" type="presParOf" srcId="{F52491D5-38AF-424C-8AD8-C630C573BC26}" destId="{0E683D22-4F98-41A3-BB51-A3E331BC5A41}" srcOrd="1" destOrd="0" presId="urn:microsoft.com/office/officeart/2005/8/layout/chevron2"/>
    <dgm:cxn modelId="{F7C4EA47-74FC-46B9-ACD0-EE15670D5A93}" type="presParOf" srcId="{1EE2F03D-D662-42BE-87B5-90365BCC080F}" destId="{4D7701BA-0ECF-4CD2-813F-4187E093F715}" srcOrd="3" destOrd="0" presId="urn:microsoft.com/office/officeart/2005/8/layout/chevron2"/>
    <dgm:cxn modelId="{6803E130-BCB3-460D-8299-993D90C4F6E0}" type="presParOf" srcId="{1EE2F03D-D662-42BE-87B5-90365BCC080F}" destId="{682792E7-4ABD-439B-B770-668A05E8A8D1}" srcOrd="4" destOrd="0" presId="urn:microsoft.com/office/officeart/2005/8/layout/chevron2"/>
    <dgm:cxn modelId="{E67D4FC9-C955-4CC3-A5EF-B873A9EA6508}" type="presParOf" srcId="{682792E7-4ABD-439B-B770-668A05E8A8D1}" destId="{59BA6994-8DBE-4A2B-8756-507A32D3292A}" srcOrd="0" destOrd="0" presId="urn:microsoft.com/office/officeart/2005/8/layout/chevron2"/>
    <dgm:cxn modelId="{26110FE4-FC3D-4F67-932A-9BB9AFF9FA18}" type="presParOf" srcId="{682792E7-4ABD-439B-B770-668A05E8A8D1}" destId="{76C86898-C63A-4D92-930B-87E3E6C8F34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C9D896-C8B1-4DA6-A085-3E2276C36F4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2059D83-5A56-472A-A351-268E5CBA2807}">
      <dgm:prSet custT="1"/>
      <dgm:spPr/>
      <dgm:t>
        <a:bodyPr/>
        <a:lstStyle/>
        <a:p>
          <a:r>
            <a:rPr lang="en-US" sz="2400" dirty="0"/>
            <a:t>Policy/Strategy </a:t>
          </a:r>
        </a:p>
      </dgm:t>
    </dgm:pt>
    <dgm:pt modelId="{94B0B985-F3CA-47E1-9E48-2B3FA72948AA}" type="parTrans" cxnId="{CEC88E4A-0B79-4465-81FF-59ADA42FE9EB}">
      <dgm:prSet/>
      <dgm:spPr/>
      <dgm:t>
        <a:bodyPr/>
        <a:lstStyle/>
        <a:p>
          <a:endParaRPr lang="en-US"/>
        </a:p>
      </dgm:t>
    </dgm:pt>
    <dgm:pt modelId="{55F945F1-5E82-4E8E-9CDA-1C95E347CCE8}" type="sibTrans" cxnId="{CEC88E4A-0B79-4465-81FF-59ADA42FE9EB}">
      <dgm:prSet/>
      <dgm:spPr/>
      <dgm:t>
        <a:bodyPr/>
        <a:lstStyle/>
        <a:p>
          <a:endParaRPr lang="en-US"/>
        </a:p>
      </dgm:t>
    </dgm:pt>
    <dgm:pt modelId="{40058729-7614-4041-8B05-F9BEE8650E70}">
      <dgm:prSet custT="1"/>
      <dgm:spPr/>
      <dgm:t>
        <a:bodyPr/>
        <a:lstStyle/>
        <a:p>
          <a:r>
            <a:rPr lang="en-US" sz="2000" dirty="0"/>
            <a:t>Subsidized Shared Mobility</a:t>
          </a:r>
        </a:p>
      </dgm:t>
    </dgm:pt>
    <dgm:pt modelId="{2E417ADD-BDC1-4001-AA60-3E2BFC8EC4B1}" type="parTrans" cxnId="{3A8A95EE-554B-4C57-9298-A4F0EB4F6DE2}">
      <dgm:prSet/>
      <dgm:spPr/>
      <dgm:t>
        <a:bodyPr/>
        <a:lstStyle/>
        <a:p>
          <a:endParaRPr lang="en-US"/>
        </a:p>
      </dgm:t>
    </dgm:pt>
    <dgm:pt modelId="{F7FCEE72-DCF2-43F2-9417-B88A76AFFAF5}" type="sibTrans" cxnId="{3A8A95EE-554B-4C57-9298-A4F0EB4F6DE2}">
      <dgm:prSet/>
      <dgm:spPr/>
      <dgm:t>
        <a:bodyPr/>
        <a:lstStyle/>
        <a:p>
          <a:endParaRPr lang="en-US"/>
        </a:p>
      </dgm:t>
    </dgm:pt>
    <dgm:pt modelId="{6FED842A-5AD0-49E6-9DB2-28D260F26F2C}">
      <dgm:prSet custT="1"/>
      <dgm:spPr/>
      <dgm:t>
        <a:bodyPr/>
        <a:lstStyle/>
        <a:p>
          <a:r>
            <a:rPr lang="en-US" sz="2000" dirty="0"/>
            <a:t>Parking policy</a:t>
          </a:r>
        </a:p>
      </dgm:t>
    </dgm:pt>
    <dgm:pt modelId="{1A66AD47-2167-4A15-81F1-EE7D7F05C344}" type="parTrans" cxnId="{6C6FE8C6-2528-4D79-929A-417CEE012811}">
      <dgm:prSet/>
      <dgm:spPr/>
      <dgm:t>
        <a:bodyPr/>
        <a:lstStyle/>
        <a:p>
          <a:endParaRPr lang="en-US"/>
        </a:p>
      </dgm:t>
    </dgm:pt>
    <dgm:pt modelId="{D87AF85C-168A-47DD-8336-2B200E0CBE90}" type="sibTrans" cxnId="{6C6FE8C6-2528-4D79-929A-417CEE012811}">
      <dgm:prSet/>
      <dgm:spPr/>
      <dgm:t>
        <a:bodyPr/>
        <a:lstStyle/>
        <a:p>
          <a:endParaRPr lang="en-US"/>
        </a:p>
      </dgm:t>
    </dgm:pt>
    <dgm:pt modelId="{61B65545-D568-4DA0-84F0-9C3B06E9217F}">
      <dgm:prSet custT="1"/>
      <dgm:spPr/>
      <dgm:t>
        <a:bodyPr/>
        <a:lstStyle/>
        <a:p>
          <a:r>
            <a:rPr lang="en-US" sz="2400" dirty="0"/>
            <a:t>Metrics/Performance Measures</a:t>
          </a:r>
          <a:endParaRPr lang="en-US" sz="1400" dirty="0"/>
        </a:p>
      </dgm:t>
    </dgm:pt>
    <dgm:pt modelId="{4009BFB0-ADF7-4995-B59D-9FB26B9DABBF}" type="parTrans" cxnId="{A05C2287-8CD2-4C53-82F4-E12E638B2F15}">
      <dgm:prSet/>
      <dgm:spPr/>
      <dgm:t>
        <a:bodyPr/>
        <a:lstStyle/>
        <a:p>
          <a:endParaRPr lang="en-US"/>
        </a:p>
      </dgm:t>
    </dgm:pt>
    <dgm:pt modelId="{215FD010-0B5F-407F-9BDE-D9390EF5C953}" type="sibTrans" cxnId="{A05C2287-8CD2-4C53-82F4-E12E638B2F15}">
      <dgm:prSet/>
      <dgm:spPr/>
      <dgm:t>
        <a:bodyPr/>
        <a:lstStyle/>
        <a:p>
          <a:endParaRPr lang="en-US"/>
        </a:p>
      </dgm:t>
    </dgm:pt>
    <dgm:pt modelId="{FB315889-E00E-46CA-A2E9-8A5EE3E87686}">
      <dgm:prSet/>
      <dgm:spPr/>
      <dgm:t>
        <a:bodyPr/>
        <a:lstStyle/>
        <a:p>
          <a:r>
            <a:rPr lang="en-US" dirty="0"/>
            <a:t>Accessibility measures</a:t>
          </a:r>
        </a:p>
      </dgm:t>
    </dgm:pt>
    <dgm:pt modelId="{03C3D6A7-6C78-4562-8DC9-FB6555426D16}" type="parTrans" cxnId="{B91C5471-2E4F-4837-BA56-110C34502CD7}">
      <dgm:prSet/>
      <dgm:spPr/>
      <dgm:t>
        <a:bodyPr/>
        <a:lstStyle/>
        <a:p>
          <a:endParaRPr lang="en-US"/>
        </a:p>
      </dgm:t>
    </dgm:pt>
    <dgm:pt modelId="{4FC65D06-70FC-4BCE-B6DE-D43120FD3C9C}" type="sibTrans" cxnId="{B91C5471-2E4F-4837-BA56-110C34502CD7}">
      <dgm:prSet/>
      <dgm:spPr/>
      <dgm:t>
        <a:bodyPr/>
        <a:lstStyle/>
        <a:p>
          <a:endParaRPr lang="en-US"/>
        </a:p>
      </dgm:t>
    </dgm:pt>
    <dgm:pt modelId="{D0671119-8295-42A9-9AAC-0C4B6231F5B9}">
      <dgm:prSet/>
      <dgm:spPr/>
      <dgm:t>
        <a:bodyPr/>
        <a:lstStyle/>
        <a:p>
          <a:r>
            <a:rPr lang="en-US" dirty="0"/>
            <a:t>Congestion and vehicle usage measures</a:t>
          </a:r>
        </a:p>
      </dgm:t>
    </dgm:pt>
    <dgm:pt modelId="{0C8F1276-CBC4-4DE6-9F65-E3C5566877DC}" type="parTrans" cxnId="{B1D9E27B-4773-4B9F-A0D1-2F9D45A8587F}">
      <dgm:prSet/>
      <dgm:spPr/>
      <dgm:t>
        <a:bodyPr/>
        <a:lstStyle/>
        <a:p>
          <a:endParaRPr lang="en-US"/>
        </a:p>
      </dgm:t>
    </dgm:pt>
    <dgm:pt modelId="{3A953059-B286-40AE-A5DD-A6305D810F09}" type="sibTrans" cxnId="{B1D9E27B-4773-4B9F-A0D1-2F9D45A8587F}">
      <dgm:prSet/>
      <dgm:spPr/>
      <dgm:t>
        <a:bodyPr/>
        <a:lstStyle/>
        <a:p>
          <a:endParaRPr lang="en-US"/>
        </a:p>
      </dgm:t>
    </dgm:pt>
    <dgm:pt modelId="{954F9606-1803-4CA9-98AA-4E2A4B0093E2}">
      <dgm:prSet/>
      <dgm:spPr/>
      <dgm:t>
        <a:bodyPr/>
        <a:lstStyle/>
        <a:p>
          <a:r>
            <a:rPr lang="en-US" dirty="0"/>
            <a:t>Multi-modal usage: mode split, transit ridership</a:t>
          </a:r>
        </a:p>
      </dgm:t>
    </dgm:pt>
    <dgm:pt modelId="{B1093816-DED3-47F9-A552-70508077E885}" type="parTrans" cxnId="{4D2964EF-AAEE-45D4-9859-2E2AEEEDEAE3}">
      <dgm:prSet/>
      <dgm:spPr/>
      <dgm:t>
        <a:bodyPr/>
        <a:lstStyle/>
        <a:p>
          <a:endParaRPr lang="en-US"/>
        </a:p>
      </dgm:t>
    </dgm:pt>
    <dgm:pt modelId="{01AE7157-2742-4957-B575-ED75B9C8FF26}" type="sibTrans" cxnId="{4D2964EF-AAEE-45D4-9859-2E2AEEEDEAE3}">
      <dgm:prSet/>
      <dgm:spPr/>
      <dgm:t>
        <a:bodyPr/>
        <a:lstStyle/>
        <a:p>
          <a:endParaRPr lang="en-US"/>
        </a:p>
      </dgm:t>
    </dgm:pt>
    <dgm:pt modelId="{AC3A04FC-EFD4-4FAA-B2E5-D94D2D1CEA6C}">
      <dgm:prSet/>
      <dgm:spPr/>
      <dgm:t>
        <a:bodyPr/>
        <a:lstStyle/>
        <a:p>
          <a:r>
            <a:rPr lang="en-US" dirty="0"/>
            <a:t>Transportation revenue</a:t>
          </a:r>
        </a:p>
      </dgm:t>
    </dgm:pt>
    <dgm:pt modelId="{EFD7D6F0-6275-42F7-85D3-6B05E78ED898}" type="parTrans" cxnId="{6290A807-BF69-446D-A963-A3E2A6CE820A}">
      <dgm:prSet/>
      <dgm:spPr/>
      <dgm:t>
        <a:bodyPr/>
        <a:lstStyle/>
        <a:p>
          <a:endParaRPr lang="en-US"/>
        </a:p>
      </dgm:t>
    </dgm:pt>
    <dgm:pt modelId="{7048B99F-05DB-4691-9822-F83C353A13E0}" type="sibTrans" cxnId="{6290A807-BF69-446D-A963-A3E2A6CE820A}">
      <dgm:prSet/>
      <dgm:spPr/>
      <dgm:t>
        <a:bodyPr/>
        <a:lstStyle/>
        <a:p>
          <a:endParaRPr lang="en-US"/>
        </a:p>
      </dgm:t>
    </dgm:pt>
    <dgm:pt modelId="{5BEED235-FB75-472F-8D9E-7BF1368CC0C2}">
      <dgm:prSet custT="1"/>
      <dgm:spPr/>
      <dgm:t>
        <a:bodyPr/>
        <a:lstStyle/>
        <a:p>
          <a:r>
            <a:rPr lang="en-US" sz="2400" dirty="0"/>
            <a:t>Uncertainties</a:t>
          </a:r>
        </a:p>
      </dgm:t>
    </dgm:pt>
    <dgm:pt modelId="{E47F2A3A-7C71-40B8-8819-402BC58A3B34}" type="parTrans" cxnId="{B853529D-E3AB-4B82-B13F-4647B80173F3}">
      <dgm:prSet/>
      <dgm:spPr/>
      <dgm:t>
        <a:bodyPr/>
        <a:lstStyle/>
        <a:p>
          <a:endParaRPr lang="en-US"/>
        </a:p>
      </dgm:t>
    </dgm:pt>
    <dgm:pt modelId="{E79E5BC9-5650-473C-9C4F-3529ABD82A89}" type="sibTrans" cxnId="{B853529D-E3AB-4B82-B13F-4647B80173F3}">
      <dgm:prSet/>
      <dgm:spPr/>
      <dgm:t>
        <a:bodyPr/>
        <a:lstStyle/>
        <a:p>
          <a:endParaRPr lang="en-US"/>
        </a:p>
      </dgm:t>
    </dgm:pt>
    <dgm:pt modelId="{99330195-B086-4548-A7D7-0E932F0CE84C}">
      <dgm:prSet/>
      <dgm:spPr/>
      <dgm:t>
        <a:bodyPr/>
        <a:lstStyle/>
        <a:p>
          <a:r>
            <a:rPr lang="en-US" dirty="0"/>
            <a:t>Autonomous vehicles (adjust highway capacity and VOT)</a:t>
          </a:r>
        </a:p>
      </dgm:t>
    </dgm:pt>
    <dgm:pt modelId="{7BC8364F-7AA6-499E-8100-BBEEC55E7B29}" type="parTrans" cxnId="{EF2B7ED3-C2AE-41D8-8CCD-104CAA2F20BD}">
      <dgm:prSet/>
      <dgm:spPr/>
      <dgm:t>
        <a:bodyPr/>
        <a:lstStyle/>
        <a:p>
          <a:endParaRPr lang="en-US"/>
        </a:p>
      </dgm:t>
    </dgm:pt>
    <dgm:pt modelId="{76A6655B-D28A-4BE2-A772-71A46E25D5CC}" type="sibTrans" cxnId="{EF2B7ED3-C2AE-41D8-8CCD-104CAA2F20BD}">
      <dgm:prSet/>
      <dgm:spPr/>
      <dgm:t>
        <a:bodyPr/>
        <a:lstStyle/>
        <a:p>
          <a:endParaRPr lang="en-US"/>
        </a:p>
      </dgm:t>
    </dgm:pt>
    <dgm:pt modelId="{DEC229BA-EB1B-4227-BA58-B2AB68C12152}">
      <dgm:prSet/>
      <dgm:spPr/>
      <dgm:t>
        <a:bodyPr/>
        <a:lstStyle/>
        <a:p>
          <a:r>
            <a:rPr lang="en-US" dirty="0"/>
            <a:t>land-use and population (household spatial distribution)</a:t>
          </a:r>
        </a:p>
      </dgm:t>
    </dgm:pt>
    <dgm:pt modelId="{3C6E1BC2-DC60-4A1D-A161-B06534398BEA}" type="parTrans" cxnId="{B44573BD-C285-4A60-BD9D-6043BCBD6A2E}">
      <dgm:prSet/>
      <dgm:spPr/>
      <dgm:t>
        <a:bodyPr/>
        <a:lstStyle/>
        <a:p>
          <a:endParaRPr lang="en-US"/>
        </a:p>
      </dgm:t>
    </dgm:pt>
    <dgm:pt modelId="{F7054B3F-B5A6-41FD-A259-4BF7FC0619A7}" type="sibTrans" cxnId="{B44573BD-C285-4A60-BD9D-6043BCBD6A2E}">
      <dgm:prSet/>
      <dgm:spPr/>
      <dgm:t>
        <a:bodyPr/>
        <a:lstStyle/>
        <a:p>
          <a:endParaRPr lang="en-US"/>
        </a:p>
      </dgm:t>
    </dgm:pt>
    <dgm:pt modelId="{CA1841F9-EFBB-49CD-ACAA-C50B07B9DC96}">
      <dgm:prSet/>
      <dgm:spPr/>
      <dgm:t>
        <a:bodyPr/>
        <a:lstStyle/>
        <a:p>
          <a:r>
            <a:rPr lang="en-US" dirty="0"/>
            <a:t>economy (number of workers and employment)</a:t>
          </a:r>
        </a:p>
      </dgm:t>
    </dgm:pt>
    <dgm:pt modelId="{5DAB2188-207B-48D7-A30A-CAC4B3A0F88F}" type="parTrans" cxnId="{62913078-CDBB-4B50-812E-A5AA54AA993D}">
      <dgm:prSet/>
      <dgm:spPr/>
      <dgm:t>
        <a:bodyPr/>
        <a:lstStyle/>
        <a:p>
          <a:endParaRPr lang="en-US"/>
        </a:p>
      </dgm:t>
    </dgm:pt>
    <dgm:pt modelId="{D4CDD54A-2F05-4833-B0F5-AF8F170E7354}" type="sibTrans" cxnId="{62913078-CDBB-4B50-812E-A5AA54AA993D}">
      <dgm:prSet/>
      <dgm:spPr/>
      <dgm:t>
        <a:bodyPr/>
        <a:lstStyle/>
        <a:p>
          <a:endParaRPr lang="en-US"/>
        </a:p>
      </dgm:t>
    </dgm:pt>
    <dgm:pt modelId="{B95B63C4-EE36-4E9F-8D64-1CEBD972D6F2}">
      <dgm:prSet/>
      <dgm:spPr/>
      <dgm:t>
        <a:bodyPr/>
        <a:lstStyle/>
        <a:p>
          <a:r>
            <a:rPr lang="en-US" dirty="0"/>
            <a:t>electric vehicles and fuel prices (auto operating cost)</a:t>
          </a:r>
        </a:p>
      </dgm:t>
    </dgm:pt>
    <dgm:pt modelId="{DD43B1A2-94CB-4F47-A410-EA63B3F4258F}" type="parTrans" cxnId="{21E2AB90-F710-4411-B369-B9CB1D3A651E}">
      <dgm:prSet/>
      <dgm:spPr/>
      <dgm:t>
        <a:bodyPr/>
        <a:lstStyle/>
        <a:p>
          <a:endParaRPr lang="en-US"/>
        </a:p>
      </dgm:t>
    </dgm:pt>
    <dgm:pt modelId="{2766B9EC-03FE-497A-A368-140E4A97309F}" type="sibTrans" cxnId="{21E2AB90-F710-4411-B369-B9CB1D3A651E}">
      <dgm:prSet/>
      <dgm:spPr/>
      <dgm:t>
        <a:bodyPr/>
        <a:lstStyle/>
        <a:p>
          <a:endParaRPr lang="en-US"/>
        </a:p>
      </dgm:t>
    </dgm:pt>
    <dgm:pt modelId="{D5639B8A-3E30-4526-9637-B4FDD9D52259}">
      <dgm:prSet custT="1"/>
      <dgm:spPr/>
      <dgm:t>
        <a:bodyPr/>
        <a:lstStyle/>
        <a:p>
          <a:r>
            <a:rPr lang="en-US" sz="2000" dirty="0" err="1"/>
            <a:t>Micromobility</a:t>
          </a:r>
          <a:endParaRPr lang="en-US" sz="2000" dirty="0"/>
        </a:p>
      </dgm:t>
    </dgm:pt>
    <dgm:pt modelId="{106EC75C-6AE3-442B-91DF-B369D82707F1}" type="parTrans" cxnId="{53CB1A31-C7D9-4A6C-B0CE-4F19511328D9}">
      <dgm:prSet/>
      <dgm:spPr/>
      <dgm:t>
        <a:bodyPr/>
        <a:lstStyle/>
        <a:p>
          <a:endParaRPr lang="en-US"/>
        </a:p>
      </dgm:t>
    </dgm:pt>
    <dgm:pt modelId="{58A609F7-FDCA-43A4-B882-D4C151B0FB76}" type="sibTrans" cxnId="{53CB1A31-C7D9-4A6C-B0CE-4F19511328D9}">
      <dgm:prSet/>
      <dgm:spPr/>
      <dgm:t>
        <a:bodyPr/>
        <a:lstStyle/>
        <a:p>
          <a:endParaRPr lang="en-US"/>
        </a:p>
      </dgm:t>
    </dgm:pt>
    <dgm:pt modelId="{6EC1939A-3D8C-4447-AC5C-17C8A3D50449}" type="pres">
      <dgm:prSet presAssocID="{73C9D896-C8B1-4DA6-A085-3E2276C36F4A}" presName="linear" presStyleCnt="0">
        <dgm:presLayoutVars>
          <dgm:animLvl val="lvl"/>
          <dgm:resizeHandles val="exact"/>
        </dgm:presLayoutVars>
      </dgm:prSet>
      <dgm:spPr/>
    </dgm:pt>
    <dgm:pt modelId="{FBD9A939-339D-4905-AD8F-0E1CC5253A34}" type="pres">
      <dgm:prSet presAssocID="{42059D83-5A56-472A-A351-268E5CBA2807}" presName="parentText" presStyleLbl="node1" presStyleIdx="0" presStyleCnt="3" custScaleY="76634">
        <dgm:presLayoutVars>
          <dgm:chMax val="0"/>
          <dgm:bulletEnabled val="1"/>
        </dgm:presLayoutVars>
      </dgm:prSet>
      <dgm:spPr/>
    </dgm:pt>
    <dgm:pt modelId="{40D8DDE3-9534-4C52-9693-DC068D43DC84}" type="pres">
      <dgm:prSet presAssocID="{42059D83-5A56-472A-A351-268E5CBA2807}" presName="childText" presStyleLbl="revTx" presStyleIdx="0" presStyleCnt="3">
        <dgm:presLayoutVars>
          <dgm:bulletEnabled val="1"/>
        </dgm:presLayoutVars>
      </dgm:prSet>
      <dgm:spPr/>
    </dgm:pt>
    <dgm:pt modelId="{668A1222-DEC4-4417-80BF-D24B983355CF}" type="pres">
      <dgm:prSet presAssocID="{61B65545-D568-4DA0-84F0-9C3B06E9217F}" presName="parentText" presStyleLbl="node1" presStyleIdx="1" presStyleCnt="3" custScaleY="85957">
        <dgm:presLayoutVars>
          <dgm:chMax val="0"/>
          <dgm:bulletEnabled val="1"/>
        </dgm:presLayoutVars>
      </dgm:prSet>
      <dgm:spPr/>
    </dgm:pt>
    <dgm:pt modelId="{84F787E4-E7FE-467B-9113-309E939098C2}" type="pres">
      <dgm:prSet presAssocID="{61B65545-D568-4DA0-84F0-9C3B06E9217F}" presName="childText" presStyleLbl="revTx" presStyleIdx="1" presStyleCnt="3">
        <dgm:presLayoutVars>
          <dgm:bulletEnabled val="1"/>
        </dgm:presLayoutVars>
      </dgm:prSet>
      <dgm:spPr/>
    </dgm:pt>
    <dgm:pt modelId="{F170AC8A-B5E7-47BC-B34E-D518D2AD37F5}" type="pres">
      <dgm:prSet presAssocID="{5BEED235-FB75-472F-8D9E-7BF1368CC0C2}" presName="parentText" presStyleLbl="node1" presStyleIdx="2" presStyleCnt="3" custScaleY="60128">
        <dgm:presLayoutVars>
          <dgm:chMax val="0"/>
          <dgm:bulletEnabled val="1"/>
        </dgm:presLayoutVars>
      </dgm:prSet>
      <dgm:spPr/>
    </dgm:pt>
    <dgm:pt modelId="{AC295ABB-4CC5-43E6-93D9-2B78C4FFD4C5}" type="pres">
      <dgm:prSet presAssocID="{5BEED235-FB75-472F-8D9E-7BF1368CC0C2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86EBF303-FE82-43CC-B7F4-FAFFD75EC10C}" type="presOf" srcId="{FB315889-E00E-46CA-A2E9-8A5EE3E87686}" destId="{84F787E4-E7FE-467B-9113-309E939098C2}" srcOrd="0" destOrd="0" presId="urn:microsoft.com/office/officeart/2005/8/layout/vList2"/>
    <dgm:cxn modelId="{BEA84606-CF14-4384-9535-EA5DE1059EDD}" type="presOf" srcId="{DEC229BA-EB1B-4227-BA58-B2AB68C12152}" destId="{AC295ABB-4CC5-43E6-93D9-2B78C4FFD4C5}" srcOrd="0" destOrd="1" presId="urn:microsoft.com/office/officeart/2005/8/layout/vList2"/>
    <dgm:cxn modelId="{6290A807-BF69-446D-A963-A3E2A6CE820A}" srcId="{61B65545-D568-4DA0-84F0-9C3B06E9217F}" destId="{AC3A04FC-EFD4-4FAA-B2E5-D94D2D1CEA6C}" srcOrd="3" destOrd="0" parTransId="{EFD7D6F0-6275-42F7-85D3-6B05E78ED898}" sibTransId="{7048B99F-05DB-4691-9822-F83C353A13E0}"/>
    <dgm:cxn modelId="{2359BA0D-E76C-4845-B438-F9D2C6F80993}" type="presOf" srcId="{D5639B8A-3E30-4526-9637-B4FDD9D52259}" destId="{40D8DDE3-9534-4C52-9693-DC068D43DC84}" srcOrd="0" destOrd="2" presId="urn:microsoft.com/office/officeart/2005/8/layout/vList2"/>
    <dgm:cxn modelId="{8DA7661D-D0E7-4134-B96B-D729DDFC6168}" type="presOf" srcId="{42059D83-5A56-472A-A351-268E5CBA2807}" destId="{FBD9A939-339D-4905-AD8F-0E1CC5253A34}" srcOrd="0" destOrd="0" presId="urn:microsoft.com/office/officeart/2005/8/layout/vList2"/>
    <dgm:cxn modelId="{E19B741E-DE1C-4A8B-BD0F-40505E97056C}" type="presOf" srcId="{954F9606-1803-4CA9-98AA-4E2A4B0093E2}" destId="{84F787E4-E7FE-467B-9113-309E939098C2}" srcOrd="0" destOrd="2" presId="urn:microsoft.com/office/officeart/2005/8/layout/vList2"/>
    <dgm:cxn modelId="{6EBD7827-A590-4EFA-86B6-046FD7A973F3}" type="presOf" srcId="{AC3A04FC-EFD4-4FAA-B2E5-D94D2D1CEA6C}" destId="{84F787E4-E7FE-467B-9113-309E939098C2}" srcOrd="0" destOrd="3" presId="urn:microsoft.com/office/officeart/2005/8/layout/vList2"/>
    <dgm:cxn modelId="{53CB1A31-C7D9-4A6C-B0CE-4F19511328D9}" srcId="{42059D83-5A56-472A-A351-268E5CBA2807}" destId="{D5639B8A-3E30-4526-9637-B4FDD9D52259}" srcOrd="2" destOrd="0" parTransId="{106EC75C-6AE3-442B-91DF-B369D82707F1}" sibTransId="{58A609F7-FDCA-43A4-B882-D4C151B0FB76}"/>
    <dgm:cxn modelId="{DA84B93F-8845-4C24-98BA-5BB814A3EDA7}" type="presOf" srcId="{73C9D896-C8B1-4DA6-A085-3E2276C36F4A}" destId="{6EC1939A-3D8C-4447-AC5C-17C8A3D50449}" srcOrd="0" destOrd="0" presId="urn:microsoft.com/office/officeart/2005/8/layout/vList2"/>
    <dgm:cxn modelId="{9911BF64-A67A-4B5A-94C3-880D77445417}" type="presOf" srcId="{61B65545-D568-4DA0-84F0-9C3B06E9217F}" destId="{668A1222-DEC4-4417-80BF-D24B983355CF}" srcOrd="0" destOrd="0" presId="urn:microsoft.com/office/officeart/2005/8/layout/vList2"/>
    <dgm:cxn modelId="{CEC88E4A-0B79-4465-81FF-59ADA42FE9EB}" srcId="{73C9D896-C8B1-4DA6-A085-3E2276C36F4A}" destId="{42059D83-5A56-472A-A351-268E5CBA2807}" srcOrd="0" destOrd="0" parTransId="{94B0B985-F3CA-47E1-9E48-2B3FA72948AA}" sibTransId="{55F945F1-5E82-4E8E-9CDA-1C95E347CCE8}"/>
    <dgm:cxn modelId="{B91C5471-2E4F-4837-BA56-110C34502CD7}" srcId="{61B65545-D568-4DA0-84F0-9C3B06E9217F}" destId="{FB315889-E00E-46CA-A2E9-8A5EE3E87686}" srcOrd="0" destOrd="0" parTransId="{03C3D6A7-6C78-4562-8DC9-FB6555426D16}" sibTransId="{4FC65D06-70FC-4BCE-B6DE-D43120FD3C9C}"/>
    <dgm:cxn modelId="{62913078-CDBB-4B50-812E-A5AA54AA993D}" srcId="{5BEED235-FB75-472F-8D9E-7BF1368CC0C2}" destId="{CA1841F9-EFBB-49CD-ACAA-C50B07B9DC96}" srcOrd="2" destOrd="0" parTransId="{5DAB2188-207B-48D7-A30A-CAC4B3A0F88F}" sibTransId="{D4CDD54A-2F05-4833-B0F5-AF8F170E7354}"/>
    <dgm:cxn modelId="{B1D9E27B-4773-4B9F-A0D1-2F9D45A8587F}" srcId="{61B65545-D568-4DA0-84F0-9C3B06E9217F}" destId="{D0671119-8295-42A9-9AAC-0C4B6231F5B9}" srcOrd="1" destOrd="0" parTransId="{0C8F1276-CBC4-4DE6-9F65-E3C5566877DC}" sibTransId="{3A953059-B286-40AE-A5DD-A6305D810F09}"/>
    <dgm:cxn modelId="{EB68AD83-F864-45C1-B79C-10E4BDE6CB82}" type="presOf" srcId="{B95B63C4-EE36-4E9F-8D64-1CEBD972D6F2}" destId="{AC295ABB-4CC5-43E6-93D9-2B78C4FFD4C5}" srcOrd="0" destOrd="3" presId="urn:microsoft.com/office/officeart/2005/8/layout/vList2"/>
    <dgm:cxn modelId="{A05C2287-8CD2-4C53-82F4-E12E638B2F15}" srcId="{73C9D896-C8B1-4DA6-A085-3E2276C36F4A}" destId="{61B65545-D568-4DA0-84F0-9C3B06E9217F}" srcOrd="1" destOrd="0" parTransId="{4009BFB0-ADF7-4995-B59D-9FB26B9DABBF}" sibTransId="{215FD010-0B5F-407F-9BDE-D9390EF5C953}"/>
    <dgm:cxn modelId="{21E2AB90-F710-4411-B369-B9CB1D3A651E}" srcId="{5BEED235-FB75-472F-8D9E-7BF1368CC0C2}" destId="{B95B63C4-EE36-4E9F-8D64-1CEBD972D6F2}" srcOrd="3" destOrd="0" parTransId="{DD43B1A2-94CB-4F47-A410-EA63B3F4258F}" sibTransId="{2766B9EC-03FE-497A-A368-140E4A97309F}"/>
    <dgm:cxn modelId="{84F25991-A00A-4E46-8C43-9E451F561127}" type="presOf" srcId="{6FED842A-5AD0-49E6-9DB2-28D260F26F2C}" destId="{40D8DDE3-9534-4C52-9693-DC068D43DC84}" srcOrd="0" destOrd="1" presId="urn:microsoft.com/office/officeart/2005/8/layout/vList2"/>
    <dgm:cxn modelId="{18C72299-5C3B-48D5-8685-1211D80112DC}" type="presOf" srcId="{5BEED235-FB75-472F-8D9E-7BF1368CC0C2}" destId="{F170AC8A-B5E7-47BC-B34E-D518D2AD37F5}" srcOrd="0" destOrd="0" presId="urn:microsoft.com/office/officeart/2005/8/layout/vList2"/>
    <dgm:cxn modelId="{B853529D-E3AB-4B82-B13F-4647B80173F3}" srcId="{73C9D896-C8B1-4DA6-A085-3E2276C36F4A}" destId="{5BEED235-FB75-472F-8D9E-7BF1368CC0C2}" srcOrd="2" destOrd="0" parTransId="{E47F2A3A-7C71-40B8-8819-402BC58A3B34}" sibTransId="{E79E5BC9-5650-473C-9C4F-3529ABD82A89}"/>
    <dgm:cxn modelId="{65FF85A0-ACA9-4DB0-A0A7-48309B5CB3EB}" type="presOf" srcId="{D0671119-8295-42A9-9AAC-0C4B6231F5B9}" destId="{84F787E4-E7FE-467B-9113-309E939098C2}" srcOrd="0" destOrd="1" presId="urn:microsoft.com/office/officeart/2005/8/layout/vList2"/>
    <dgm:cxn modelId="{9BEEBFAA-8AD4-41F7-99E5-57D1F54B903A}" type="presOf" srcId="{40058729-7614-4041-8B05-F9BEE8650E70}" destId="{40D8DDE3-9534-4C52-9693-DC068D43DC84}" srcOrd="0" destOrd="0" presId="urn:microsoft.com/office/officeart/2005/8/layout/vList2"/>
    <dgm:cxn modelId="{B44573BD-C285-4A60-BD9D-6043BCBD6A2E}" srcId="{5BEED235-FB75-472F-8D9E-7BF1368CC0C2}" destId="{DEC229BA-EB1B-4227-BA58-B2AB68C12152}" srcOrd="1" destOrd="0" parTransId="{3C6E1BC2-DC60-4A1D-A161-B06534398BEA}" sibTransId="{F7054B3F-B5A6-41FD-A259-4BF7FC0619A7}"/>
    <dgm:cxn modelId="{6C6FE8C6-2528-4D79-929A-417CEE012811}" srcId="{42059D83-5A56-472A-A351-268E5CBA2807}" destId="{6FED842A-5AD0-49E6-9DB2-28D260F26F2C}" srcOrd="1" destOrd="0" parTransId="{1A66AD47-2167-4A15-81F1-EE7D7F05C344}" sibTransId="{D87AF85C-168A-47DD-8336-2B200E0CBE90}"/>
    <dgm:cxn modelId="{EF2B7ED3-C2AE-41D8-8CCD-104CAA2F20BD}" srcId="{5BEED235-FB75-472F-8D9E-7BF1368CC0C2}" destId="{99330195-B086-4548-A7D7-0E932F0CE84C}" srcOrd="0" destOrd="0" parTransId="{7BC8364F-7AA6-499E-8100-BBEEC55E7B29}" sibTransId="{76A6655B-D28A-4BE2-A772-71A46E25D5CC}"/>
    <dgm:cxn modelId="{5E71CAE8-9086-42A9-8CBC-C4E1C22F88EF}" type="presOf" srcId="{99330195-B086-4548-A7D7-0E932F0CE84C}" destId="{AC295ABB-4CC5-43E6-93D9-2B78C4FFD4C5}" srcOrd="0" destOrd="0" presId="urn:microsoft.com/office/officeart/2005/8/layout/vList2"/>
    <dgm:cxn modelId="{3A8A95EE-554B-4C57-9298-A4F0EB4F6DE2}" srcId="{42059D83-5A56-472A-A351-268E5CBA2807}" destId="{40058729-7614-4041-8B05-F9BEE8650E70}" srcOrd="0" destOrd="0" parTransId="{2E417ADD-BDC1-4001-AA60-3E2BFC8EC4B1}" sibTransId="{F7FCEE72-DCF2-43F2-9417-B88A76AFFAF5}"/>
    <dgm:cxn modelId="{4D2964EF-AAEE-45D4-9859-2E2AEEEDEAE3}" srcId="{61B65545-D568-4DA0-84F0-9C3B06E9217F}" destId="{954F9606-1803-4CA9-98AA-4E2A4B0093E2}" srcOrd="2" destOrd="0" parTransId="{B1093816-DED3-47F9-A552-70508077E885}" sibTransId="{01AE7157-2742-4957-B575-ED75B9C8FF26}"/>
    <dgm:cxn modelId="{08E143F1-9BAE-486C-843F-3C49DBA51086}" type="presOf" srcId="{CA1841F9-EFBB-49CD-ACAA-C50B07B9DC96}" destId="{AC295ABB-4CC5-43E6-93D9-2B78C4FFD4C5}" srcOrd="0" destOrd="2" presId="urn:microsoft.com/office/officeart/2005/8/layout/vList2"/>
    <dgm:cxn modelId="{ED387C5A-7141-423C-AEC3-1D8F9DA6315A}" type="presParOf" srcId="{6EC1939A-3D8C-4447-AC5C-17C8A3D50449}" destId="{FBD9A939-339D-4905-AD8F-0E1CC5253A34}" srcOrd="0" destOrd="0" presId="urn:microsoft.com/office/officeart/2005/8/layout/vList2"/>
    <dgm:cxn modelId="{AEC0DADB-8219-433B-BDD3-1A47EA846A06}" type="presParOf" srcId="{6EC1939A-3D8C-4447-AC5C-17C8A3D50449}" destId="{40D8DDE3-9534-4C52-9693-DC068D43DC84}" srcOrd="1" destOrd="0" presId="urn:microsoft.com/office/officeart/2005/8/layout/vList2"/>
    <dgm:cxn modelId="{AF0882AF-6172-4A6C-89E8-6CEEED68D82D}" type="presParOf" srcId="{6EC1939A-3D8C-4447-AC5C-17C8A3D50449}" destId="{668A1222-DEC4-4417-80BF-D24B983355CF}" srcOrd="2" destOrd="0" presId="urn:microsoft.com/office/officeart/2005/8/layout/vList2"/>
    <dgm:cxn modelId="{27361285-345B-4290-9AB2-8E3406BE4D50}" type="presParOf" srcId="{6EC1939A-3D8C-4447-AC5C-17C8A3D50449}" destId="{84F787E4-E7FE-467B-9113-309E939098C2}" srcOrd="3" destOrd="0" presId="urn:microsoft.com/office/officeart/2005/8/layout/vList2"/>
    <dgm:cxn modelId="{5DA046FA-C77F-4963-AA9D-BFE596ACFACE}" type="presParOf" srcId="{6EC1939A-3D8C-4447-AC5C-17C8A3D50449}" destId="{F170AC8A-B5E7-47BC-B34E-D518D2AD37F5}" srcOrd="4" destOrd="0" presId="urn:microsoft.com/office/officeart/2005/8/layout/vList2"/>
    <dgm:cxn modelId="{7910DAE9-4060-4C9D-9D96-9B704E6F0429}" type="presParOf" srcId="{6EC1939A-3D8C-4447-AC5C-17C8A3D50449}" destId="{AC295ABB-4CC5-43E6-93D9-2B78C4FFD4C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B698F0-460A-4737-92C7-B310807FAD1A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F7376B9-68B7-4BDE-BEE0-928CF77015AE}">
      <dgm:prSet custT="1"/>
      <dgm:spPr/>
      <dgm:t>
        <a:bodyPr/>
        <a:lstStyle/>
        <a:p>
          <a:r>
            <a:rPr lang="en-US" sz="2000" dirty="0"/>
            <a:t>Region</a:t>
          </a:r>
        </a:p>
      </dgm:t>
    </dgm:pt>
    <dgm:pt modelId="{3E451D54-87B5-4F7F-B82A-0C7DD109DBE3}" type="parTrans" cxnId="{78032316-D87D-4208-B35A-57A3E60C19C7}">
      <dgm:prSet/>
      <dgm:spPr/>
      <dgm:t>
        <a:bodyPr/>
        <a:lstStyle/>
        <a:p>
          <a:endParaRPr lang="en-US"/>
        </a:p>
      </dgm:t>
    </dgm:pt>
    <dgm:pt modelId="{6F3C8B54-A35B-4B1D-8016-F7D7C221E814}" type="sibTrans" cxnId="{78032316-D87D-4208-B35A-57A3E60C19C7}">
      <dgm:prSet/>
      <dgm:spPr/>
      <dgm:t>
        <a:bodyPr/>
        <a:lstStyle/>
        <a:p>
          <a:endParaRPr lang="en-US"/>
        </a:p>
      </dgm:t>
    </dgm:pt>
    <dgm:pt modelId="{A241D8C9-CD6A-4F90-9B16-1B693AEA30F0}">
      <dgm:prSet custT="1"/>
      <dgm:spPr/>
      <dgm:t>
        <a:bodyPr/>
        <a:lstStyle/>
        <a:p>
          <a:r>
            <a:rPr lang="en-US" sz="2000" dirty="0"/>
            <a:t>Core Model</a:t>
          </a:r>
        </a:p>
      </dgm:t>
    </dgm:pt>
    <dgm:pt modelId="{4D915D87-688D-454E-8DAE-0D6A50EB5EBA}" type="parTrans" cxnId="{92E843C2-E5CF-49DE-A229-BA839FFC16F8}">
      <dgm:prSet/>
      <dgm:spPr/>
      <dgm:t>
        <a:bodyPr/>
        <a:lstStyle/>
        <a:p>
          <a:endParaRPr lang="en-US"/>
        </a:p>
      </dgm:t>
    </dgm:pt>
    <dgm:pt modelId="{28D3D27F-1ABB-4F67-BCF3-4FED154E3868}" type="sibTrans" cxnId="{92E843C2-E5CF-49DE-A229-BA839FFC16F8}">
      <dgm:prSet/>
      <dgm:spPr/>
      <dgm:t>
        <a:bodyPr/>
        <a:lstStyle/>
        <a:p>
          <a:endParaRPr lang="en-US"/>
        </a:p>
      </dgm:t>
    </dgm:pt>
    <dgm:pt modelId="{810BF67E-0D08-4153-ACAA-5F7C8CA6DC25}">
      <dgm:prSet custT="1"/>
      <dgm:spPr/>
      <dgm:t>
        <a:bodyPr/>
        <a:lstStyle/>
        <a:p>
          <a:r>
            <a:rPr lang="en-US" sz="2000" dirty="0"/>
            <a:t>Goal</a:t>
          </a:r>
        </a:p>
      </dgm:t>
    </dgm:pt>
    <dgm:pt modelId="{8D7B9906-18DA-4DE9-916F-8BF427644DEB}" type="parTrans" cxnId="{0B39FFA7-71CE-438E-A98F-5A63D9FB636D}">
      <dgm:prSet/>
      <dgm:spPr/>
      <dgm:t>
        <a:bodyPr/>
        <a:lstStyle/>
        <a:p>
          <a:endParaRPr lang="en-US"/>
        </a:p>
      </dgm:t>
    </dgm:pt>
    <dgm:pt modelId="{30804EAA-6758-454F-9AC3-4033C2721B0E}" type="sibTrans" cxnId="{0B39FFA7-71CE-438E-A98F-5A63D9FB636D}">
      <dgm:prSet/>
      <dgm:spPr/>
      <dgm:t>
        <a:bodyPr/>
        <a:lstStyle/>
        <a:p>
          <a:endParaRPr lang="en-US"/>
        </a:p>
      </dgm:t>
    </dgm:pt>
    <dgm:pt modelId="{55FF1F18-9798-401F-8F06-5410EB613D97}">
      <dgm:prSet/>
      <dgm:spPr/>
      <dgm:t>
        <a:bodyPr/>
        <a:lstStyle/>
        <a:p>
          <a:pPr>
            <a:buNone/>
          </a:pPr>
          <a:r>
            <a:rPr lang="en-US" dirty="0"/>
            <a:t>San Diego border with Mexico</a:t>
          </a:r>
        </a:p>
      </dgm:t>
    </dgm:pt>
    <dgm:pt modelId="{D84780AE-3670-4546-A53F-C996CBD95499}" type="parTrans" cxnId="{0E9B6272-BBF3-4AC3-8ED8-DBDAFC4394DC}">
      <dgm:prSet/>
      <dgm:spPr/>
      <dgm:t>
        <a:bodyPr/>
        <a:lstStyle/>
        <a:p>
          <a:endParaRPr lang="en-US"/>
        </a:p>
      </dgm:t>
    </dgm:pt>
    <dgm:pt modelId="{2DA28963-D427-48D8-872A-0EE169BC7404}" type="sibTrans" cxnId="{0E9B6272-BBF3-4AC3-8ED8-DBDAFC4394DC}">
      <dgm:prSet/>
      <dgm:spPr/>
      <dgm:t>
        <a:bodyPr/>
        <a:lstStyle/>
        <a:p>
          <a:endParaRPr lang="en-US"/>
        </a:p>
      </dgm:t>
    </dgm:pt>
    <dgm:pt modelId="{E8039A56-FF3B-468A-A86A-5D0748F319B2}">
      <dgm:prSet/>
      <dgm:spPr/>
      <dgm:t>
        <a:bodyPr/>
        <a:lstStyle/>
        <a:p>
          <a:pPr>
            <a:buNone/>
          </a:pPr>
          <a:r>
            <a:rPr lang="en-US" dirty="0"/>
            <a:t>San Diego cross-border sub-model to regional ABM</a:t>
          </a:r>
        </a:p>
      </dgm:t>
    </dgm:pt>
    <dgm:pt modelId="{E30E2183-5630-44E8-B9BF-4C2607E14BC4}" type="parTrans" cxnId="{B590CBA9-40DD-44A4-BCA2-EEA2AEC71C3F}">
      <dgm:prSet/>
      <dgm:spPr/>
      <dgm:t>
        <a:bodyPr/>
        <a:lstStyle/>
        <a:p>
          <a:endParaRPr lang="en-US"/>
        </a:p>
      </dgm:t>
    </dgm:pt>
    <dgm:pt modelId="{9CD530B5-0096-44A8-AE22-3A0B6AF3F241}" type="sibTrans" cxnId="{B590CBA9-40DD-44A4-BCA2-EEA2AEC71C3F}">
      <dgm:prSet/>
      <dgm:spPr/>
      <dgm:t>
        <a:bodyPr/>
        <a:lstStyle/>
        <a:p>
          <a:endParaRPr lang="en-US"/>
        </a:p>
      </dgm:t>
    </dgm:pt>
    <dgm:pt modelId="{BF03100D-5DE8-4EA5-A43C-743F80EF85F2}">
      <dgm:prSet/>
      <dgm:spPr/>
      <dgm:t>
        <a:bodyPr/>
        <a:lstStyle/>
        <a:p>
          <a:pPr algn="l">
            <a:buNone/>
          </a:pPr>
          <a:r>
            <a:rPr lang="en-US" dirty="0"/>
            <a:t>Explore the potential of increased transit and </a:t>
          </a:r>
          <a:r>
            <a:rPr lang="en-US" dirty="0" err="1"/>
            <a:t>micromobility</a:t>
          </a:r>
          <a:r>
            <a:rPr lang="en-US" dirty="0"/>
            <a:t> options and incentivizing shared-auto usage to promote non-SOV border crossings and reduce congestion under various uncertainties</a:t>
          </a:r>
        </a:p>
      </dgm:t>
    </dgm:pt>
    <dgm:pt modelId="{3C77FD38-9C74-408B-AE9A-C5A479073202}" type="parTrans" cxnId="{F7F5B639-61D3-4F6A-B5F6-62DD86993C3A}">
      <dgm:prSet/>
      <dgm:spPr/>
      <dgm:t>
        <a:bodyPr/>
        <a:lstStyle/>
        <a:p>
          <a:endParaRPr lang="en-US"/>
        </a:p>
      </dgm:t>
    </dgm:pt>
    <dgm:pt modelId="{27A5EA42-1AF9-4D3D-A64F-A8EF3C5FB355}" type="sibTrans" cxnId="{F7F5B639-61D3-4F6A-B5F6-62DD86993C3A}">
      <dgm:prSet/>
      <dgm:spPr/>
      <dgm:t>
        <a:bodyPr/>
        <a:lstStyle/>
        <a:p>
          <a:endParaRPr lang="en-US"/>
        </a:p>
      </dgm:t>
    </dgm:pt>
    <dgm:pt modelId="{034255BC-F989-4634-BFDC-02DF1BF46AF6}" type="pres">
      <dgm:prSet presAssocID="{CDB698F0-460A-4737-92C7-B310807FAD1A}" presName="linearFlow" presStyleCnt="0">
        <dgm:presLayoutVars>
          <dgm:dir/>
          <dgm:animLvl val="lvl"/>
          <dgm:resizeHandles val="exact"/>
        </dgm:presLayoutVars>
      </dgm:prSet>
      <dgm:spPr/>
    </dgm:pt>
    <dgm:pt modelId="{651C01D8-48AD-4E1D-A6A9-547A4A1F7A00}" type="pres">
      <dgm:prSet presAssocID="{2F7376B9-68B7-4BDE-BEE0-928CF77015AE}" presName="composite" presStyleCnt="0"/>
      <dgm:spPr/>
    </dgm:pt>
    <dgm:pt modelId="{EF4E2924-ED94-42C5-8CC3-E7F896283A85}" type="pres">
      <dgm:prSet presAssocID="{2F7376B9-68B7-4BDE-BEE0-928CF77015AE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02E0099C-3F6C-4550-9A6D-3BFF297DDC71}" type="pres">
      <dgm:prSet presAssocID="{2F7376B9-68B7-4BDE-BEE0-928CF77015AE}" presName="descendantText" presStyleLbl="alignAcc1" presStyleIdx="0" presStyleCnt="3">
        <dgm:presLayoutVars>
          <dgm:bulletEnabled val="1"/>
        </dgm:presLayoutVars>
      </dgm:prSet>
      <dgm:spPr/>
    </dgm:pt>
    <dgm:pt modelId="{1DC8F5ED-8962-4D14-A662-0C68B570F508}" type="pres">
      <dgm:prSet presAssocID="{6F3C8B54-A35B-4B1D-8016-F7D7C221E814}" presName="sp" presStyleCnt="0"/>
      <dgm:spPr/>
    </dgm:pt>
    <dgm:pt modelId="{D62E1EEB-126C-443D-84C8-7A39E9F12A0E}" type="pres">
      <dgm:prSet presAssocID="{A241D8C9-CD6A-4F90-9B16-1B693AEA30F0}" presName="composite" presStyleCnt="0"/>
      <dgm:spPr/>
    </dgm:pt>
    <dgm:pt modelId="{7097D1FD-8CAD-48A2-8A13-3DDFCE451AA9}" type="pres">
      <dgm:prSet presAssocID="{A241D8C9-CD6A-4F90-9B16-1B693AEA30F0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E7067847-71D6-4A16-BA3F-3C26EED68886}" type="pres">
      <dgm:prSet presAssocID="{A241D8C9-CD6A-4F90-9B16-1B693AEA30F0}" presName="descendantText" presStyleLbl="alignAcc1" presStyleIdx="1" presStyleCnt="3">
        <dgm:presLayoutVars>
          <dgm:bulletEnabled val="1"/>
        </dgm:presLayoutVars>
      </dgm:prSet>
      <dgm:spPr/>
    </dgm:pt>
    <dgm:pt modelId="{867ABFDD-026A-4229-9A76-985A1E1FAAC9}" type="pres">
      <dgm:prSet presAssocID="{28D3D27F-1ABB-4F67-BCF3-4FED154E3868}" presName="sp" presStyleCnt="0"/>
      <dgm:spPr/>
    </dgm:pt>
    <dgm:pt modelId="{116FAC93-15F3-4DE7-A8E5-9ED09B6FA154}" type="pres">
      <dgm:prSet presAssocID="{810BF67E-0D08-4153-ACAA-5F7C8CA6DC25}" presName="composite" presStyleCnt="0"/>
      <dgm:spPr/>
    </dgm:pt>
    <dgm:pt modelId="{415E558C-CB94-4C3A-9CE1-D477CF15E596}" type="pres">
      <dgm:prSet presAssocID="{810BF67E-0D08-4153-ACAA-5F7C8CA6DC25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0F070BAE-C5D6-4BC0-B385-4E2773F4962E}" type="pres">
      <dgm:prSet presAssocID="{810BF67E-0D08-4153-ACAA-5F7C8CA6DC25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78032316-D87D-4208-B35A-57A3E60C19C7}" srcId="{CDB698F0-460A-4737-92C7-B310807FAD1A}" destId="{2F7376B9-68B7-4BDE-BEE0-928CF77015AE}" srcOrd="0" destOrd="0" parTransId="{3E451D54-87B5-4F7F-B82A-0C7DD109DBE3}" sibTransId="{6F3C8B54-A35B-4B1D-8016-F7D7C221E814}"/>
    <dgm:cxn modelId="{6E62A338-FE4D-4338-BE6C-2277959FB3CC}" type="presOf" srcId="{55FF1F18-9798-401F-8F06-5410EB613D97}" destId="{02E0099C-3F6C-4550-9A6D-3BFF297DDC71}" srcOrd="0" destOrd="0" presId="urn:microsoft.com/office/officeart/2005/8/layout/chevron2"/>
    <dgm:cxn modelId="{F7F5B639-61D3-4F6A-B5F6-62DD86993C3A}" srcId="{810BF67E-0D08-4153-ACAA-5F7C8CA6DC25}" destId="{BF03100D-5DE8-4EA5-A43C-743F80EF85F2}" srcOrd="0" destOrd="0" parTransId="{3C77FD38-9C74-408B-AE9A-C5A479073202}" sibTransId="{27A5EA42-1AF9-4D3D-A64F-A8EF3C5FB355}"/>
    <dgm:cxn modelId="{8909505C-3C7A-4FC2-A923-D859F536D9AE}" type="presOf" srcId="{2F7376B9-68B7-4BDE-BEE0-928CF77015AE}" destId="{EF4E2924-ED94-42C5-8CC3-E7F896283A85}" srcOrd="0" destOrd="0" presId="urn:microsoft.com/office/officeart/2005/8/layout/chevron2"/>
    <dgm:cxn modelId="{06F5D366-AFB1-4265-B834-DC20E6674CC6}" type="presOf" srcId="{A241D8C9-CD6A-4F90-9B16-1B693AEA30F0}" destId="{7097D1FD-8CAD-48A2-8A13-3DDFCE451AA9}" srcOrd="0" destOrd="0" presId="urn:microsoft.com/office/officeart/2005/8/layout/chevron2"/>
    <dgm:cxn modelId="{0E9B6272-BBF3-4AC3-8ED8-DBDAFC4394DC}" srcId="{2F7376B9-68B7-4BDE-BEE0-928CF77015AE}" destId="{55FF1F18-9798-401F-8F06-5410EB613D97}" srcOrd="0" destOrd="0" parTransId="{D84780AE-3670-4546-A53F-C996CBD95499}" sibTransId="{2DA28963-D427-48D8-872A-0EE169BC7404}"/>
    <dgm:cxn modelId="{E9EEFC8C-C214-444A-A595-874890677EA3}" type="presOf" srcId="{E8039A56-FF3B-468A-A86A-5D0748F319B2}" destId="{E7067847-71D6-4A16-BA3F-3C26EED68886}" srcOrd="0" destOrd="0" presId="urn:microsoft.com/office/officeart/2005/8/layout/chevron2"/>
    <dgm:cxn modelId="{852E639F-7640-445D-BE8F-B2464ED3D3A6}" type="presOf" srcId="{810BF67E-0D08-4153-ACAA-5F7C8CA6DC25}" destId="{415E558C-CB94-4C3A-9CE1-D477CF15E596}" srcOrd="0" destOrd="0" presId="urn:microsoft.com/office/officeart/2005/8/layout/chevron2"/>
    <dgm:cxn modelId="{0D64FAA3-54FB-4FA9-ACFB-C46CF9789191}" type="presOf" srcId="{BF03100D-5DE8-4EA5-A43C-743F80EF85F2}" destId="{0F070BAE-C5D6-4BC0-B385-4E2773F4962E}" srcOrd="0" destOrd="0" presId="urn:microsoft.com/office/officeart/2005/8/layout/chevron2"/>
    <dgm:cxn modelId="{0B39FFA7-71CE-438E-A98F-5A63D9FB636D}" srcId="{CDB698F0-460A-4737-92C7-B310807FAD1A}" destId="{810BF67E-0D08-4153-ACAA-5F7C8CA6DC25}" srcOrd="2" destOrd="0" parTransId="{8D7B9906-18DA-4DE9-916F-8BF427644DEB}" sibTransId="{30804EAA-6758-454F-9AC3-4033C2721B0E}"/>
    <dgm:cxn modelId="{446021A9-3319-4254-8DB5-68678EDE07E4}" type="presOf" srcId="{CDB698F0-460A-4737-92C7-B310807FAD1A}" destId="{034255BC-F989-4634-BFDC-02DF1BF46AF6}" srcOrd="0" destOrd="0" presId="urn:microsoft.com/office/officeart/2005/8/layout/chevron2"/>
    <dgm:cxn modelId="{B590CBA9-40DD-44A4-BCA2-EEA2AEC71C3F}" srcId="{A241D8C9-CD6A-4F90-9B16-1B693AEA30F0}" destId="{E8039A56-FF3B-468A-A86A-5D0748F319B2}" srcOrd="0" destOrd="0" parTransId="{E30E2183-5630-44E8-B9BF-4C2607E14BC4}" sibTransId="{9CD530B5-0096-44A8-AE22-3A0B6AF3F241}"/>
    <dgm:cxn modelId="{92E843C2-E5CF-49DE-A229-BA839FFC16F8}" srcId="{CDB698F0-460A-4737-92C7-B310807FAD1A}" destId="{A241D8C9-CD6A-4F90-9B16-1B693AEA30F0}" srcOrd="1" destOrd="0" parTransId="{4D915D87-688D-454E-8DAE-0D6A50EB5EBA}" sibTransId="{28D3D27F-1ABB-4F67-BCF3-4FED154E3868}"/>
    <dgm:cxn modelId="{818E3A61-7B98-467B-950F-73E01D5A0643}" type="presParOf" srcId="{034255BC-F989-4634-BFDC-02DF1BF46AF6}" destId="{651C01D8-48AD-4E1D-A6A9-547A4A1F7A00}" srcOrd="0" destOrd="0" presId="urn:microsoft.com/office/officeart/2005/8/layout/chevron2"/>
    <dgm:cxn modelId="{A2AA8B7F-F701-4244-BC7A-EC76FF389374}" type="presParOf" srcId="{651C01D8-48AD-4E1D-A6A9-547A4A1F7A00}" destId="{EF4E2924-ED94-42C5-8CC3-E7F896283A85}" srcOrd="0" destOrd="0" presId="urn:microsoft.com/office/officeart/2005/8/layout/chevron2"/>
    <dgm:cxn modelId="{984FCCAE-86E4-4328-BA74-095CD8D42013}" type="presParOf" srcId="{651C01D8-48AD-4E1D-A6A9-547A4A1F7A00}" destId="{02E0099C-3F6C-4550-9A6D-3BFF297DDC71}" srcOrd="1" destOrd="0" presId="urn:microsoft.com/office/officeart/2005/8/layout/chevron2"/>
    <dgm:cxn modelId="{92DF5305-EA18-47C1-8C63-88928C0C5285}" type="presParOf" srcId="{034255BC-F989-4634-BFDC-02DF1BF46AF6}" destId="{1DC8F5ED-8962-4D14-A662-0C68B570F508}" srcOrd="1" destOrd="0" presId="urn:microsoft.com/office/officeart/2005/8/layout/chevron2"/>
    <dgm:cxn modelId="{CA087CDD-9B59-4ED6-8483-AED85FB2C4E2}" type="presParOf" srcId="{034255BC-F989-4634-BFDC-02DF1BF46AF6}" destId="{D62E1EEB-126C-443D-84C8-7A39E9F12A0E}" srcOrd="2" destOrd="0" presId="urn:microsoft.com/office/officeart/2005/8/layout/chevron2"/>
    <dgm:cxn modelId="{4C7F751B-AC21-4EC1-935D-81D9DF218CCD}" type="presParOf" srcId="{D62E1EEB-126C-443D-84C8-7A39E9F12A0E}" destId="{7097D1FD-8CAD-48A2-8A13-3DDFCE451AA9}" srcOrd="0" destOrd="0" presId="urn:microsoft.com/office/officeart/2005/8/layout/chevron2"/>
    <dgm:cxn modelId="{D72EDA78-1EF5-4A5A-924E-452A5828C26E}" type="presParOf" srcId="{D62E1EEB-126C-443D-84C8-7A39E9F12A0E}" destId="{E7067847-71D6-4A16-BA3F-3C26EED68886}" srcOrd="1" destOrd="0" presId="urn:microsoft.com/office/officeart/2005/8/layout/chevron2"/>
    <dgm:cxn modelId="{4F674A2E-7104-4CCE-BCDF-14A6253FB0D0}" type="presParOf" srcId="{034255BC-F989-4634-BFDC-02DF1BF46AF6}" destId="{867ABFDD-026A-4229-9A76-985A1E1FAAC9}" srcOrd="3" destOrd="0" presId="urn:microsoft.com/office/officeart/2005/8/layout/chevron2"/>
    <dgm:cxn modelId="{D7A3EB7F-3DD6-49DB-9525-AD2947E26D03}" type="presParOf" srcId="{034255BC-F989-4634-BFDC-02DF1BF46AF6}" destId="{116FAC93-15F3-4DE7-A8E5-9ED09B6FA154}" srcOrd="4" destOrd="0" presId="urn:microsoft.com/office/officeart/2005/8/layout/chevron2"/>
    <dgm:cxn modelId="{499F5B67-0394-4BC0-82D0-AB31CD7ABBD8}" type="presParOf" srcId="{116FAC93-15F3-4DE7-A8E5-9ED09B6FA154}" destId="{415E558C-CB94-4C3A-9CE1-D477CF15E596}" srcOrd="0" destOrd="0" presId="urn:microsoft.com/office/officeart/2005/8/layout/chevron2"/>
    <dgm:cxn modelId="{359828F7-117B-4774-A7D2-6B473665894C}" type="presParOf" srcId="{116FAC93-15F3-4DE7-A8E5-9ED09B6FA154}" destId="{0F070BAE-C5D6-4BC0-B385-4E2773F4962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C9D896-C8B1-4DA6-A085-3E2276C36F4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2059D83-5A56-472A-A351-268E5CBA2807}">
      <dgm:prSet custT="1"/>
      <dgm:spPr/>
      <dgm:t>
        <a:bodyPr/>
        <a:lstStyle/>
        <a:p>
          <a:r>
            <a:rPr lang="en-US" sz="2400" dirty="0"/>
            <a:t>Policy/Strategy </a:t>
          </a:r>
        </a:p>
      </dgm:t>
    </dgm:pt>
    <dgm:pt modelId="{94B0B985-F3CA-47E1-9E48-2B3FA72948AA}" type="parTrans" cxnId="{CEC88E4A-0B79-4465-81FF-59ADA42FE9EB}">
      <dgm:prSet/>
      <dgm:spPr/>
      <dgm:t>
        <a:bodyPr/>
        <a:lstStyle/>
        <a:p>
          <a:endParaRPr lang="en-US"/>
        </a:p>
      </dgm:t>
    </dgm:pt>
    <dgm:pt modelId="{55F945F1-5E82-4E8E-9CDA-1C95E347CCE8}" type="sibTrans" cxnId="{CEC88E4A-0B79-4465-81FF-59ADA42FE9EB}">
      <dgm:prSet/>
      <dgm:spPr/>
      <dgm:t>
        <a:bodyPr/>
        <a:lstStyle/>
        <a:p>
          <a:endParaRPr lang="en-US"/>
        </a:p>
      </dgm:t>
    </dgm:pt>
    <dgm:pt modelId="{B64458E6-EA99-4F76-AE67-5E61618CFFE3}">
      <dgm:prSet/>
      <dgm:spPr/>
      <dgm:t>
        <a:bodyPr/>
        <a:lstStyle/>
        <a:p>
          <a:r>
            <a:rPr lang="en-US" dirty="0"/>
            <a:t>New transit service</a:t>
          </a:r>
        </a:p>
      </dgm:t>
    </dgm:pt>
    <dgm:pt modelId="{8AA87B0D-E246-48F2-A6DB-0F997AC99D37}" type="parTrans" cxnId="{0F5EC361-E985-4B83-9A81-0BF10EDB355F}">
      <dgm:prSet/>
      <dgm:spPr/>
      <dgm:t>
        <a:bodyPr/>
        <a:lstStyle/>
        <a:p>
          <a:endParaRPr lang="en-US"/>
        </a:p>
      </dgm:t>
    </dgm:pt>
    <dgm:pt modelId="{0C8404EA-3383-4182-AA15-43081069E7D5}" type="sibTrans" cxnId="{0F5EC361-E985-4B83-9A81-0BF10EDB355F}">
      <dgm:prSet/>
      <dgm:spPr/>
      <dgm:t>
        <a:bodyPr/>
        <a:lstStyle/>
        <a:p>
          <a:endParaRPr lang="en-US"/>
        </a:p>
      </dgm:t>
    </dgm:pt>
    <dgm:pt modelId="{1FBEC935-F8BF-4F4B-A3C6-1AB5C40953D0}">
      <dgm:prSet/>
      <dgm:spPr/>
      <dgm:t>
        <a:bodyPr/>
        <a:lstStyle/>
        <a:p>
          <a:r>
            <a:rPr lang="en-US"/>
            <a:t>Increased micromobility options</a:t>
          </a:r>
          <a:endParaRPr lang="en-US" dirty="0"/>
        </a:p>
      </dgm:t>
    </dgm:pt>
    <dgm:pt modelId="{C1ED0A4F-F4D4-42CB-B58F-372987A2439F}" type="parTrans" cxnId="{32EBC8D3-CBB4-4D37-AFDF-8C4AFE4EE079}">
      <dgm:prSet/>
      <dgm:spPr/>
      <dgm:t>
        <a:bodyPr/>
        <a:lstStyle/>
        <a:p>
          <a:endParaRPr lang="en-US"/>
        </a:p>
      </dgm:t>
    </dgm:pt>
    <dgm:pt modelId="{CA8C7447-D7FF-4420-AE7B-EB5FBD05E789}" type="sibTrans" cxnId="{32EBC8D3-CBB4-4D37-AFDF-8C4AFE4EE079}">
      <dgm:prSet/>
      <dgm:spPr/>
      <dgm:t>
        <a:bodyPr/>
        <a:lstStyle/>
        <a:p>
          <a:endParaRPr lang="en-US"/>
        </a:p>
      </dgm:t>
    </dgm:pt>
    <dgm:pt modelId="{2D3A72DB-C23D-4199-8638-9ADEC9EF9AB5}">
      <dgm:prSet/>
      <dgm:spPr/>
      <dgm:t>
        <a:bodyPr/>
        <a:lstStyle/>
        <a:p>
          <a:r>
            <a:rPr lang="en-US" dirty="0"/>
            <a:t>Toll levels at new border crossing</a:t>
          </a:r>
        </a:p>
      </dgm:t>
    </dgm:pt>
    <dgm:pt modelId="{00565F8A-9FE3-4BD8-84E9-1581BA3154F0}" type="parTrans" cxnId="{CF848A0E-F776-4254-82BB-5B3CC29EEAB3}">
      <dgm:prSet/>
      <dgm:spPr/>
      <dgm:t>
        <a:bodyPr/>
        <a:lstStyle/>
        <a:p>
          <a:endParaRPr lang="en-US"/>
        </a:p>
      </dgm:t>
    </dgm:pt>
    <dgm:pt modelId="{B3BBCC4A-E9F0-4BA0-BD8D-E149E13C7C92}" type="sibTrans" cxnId="{CF848A0E-F776-4254-82BB-5B3CC29EEAB3}">
      <dgm:prSet/>
      <dgm:spPr/>
      <dgm:t>
        <a:bodyPr/>
        <a:lstStyle/>
        <a:p>
          <a:endParaRPr lang="en-US"/>
        </a:p>
      </dgm:t>
    </dgm:pt>
    <dgm:pt modelId="{025FE1D4-1AE9-4AD4-BC63-0C7A17FF0BBC}">
      <dgm:prSet custT="1"/>
      <dgm:spPr/>
      <dgm:t>
        <a:bodyPr/>
        <a:lstStyle/>
        <a:p>
          <a:r>
            <a:rPr lang="en-US" sz="2400" dirty="0"/>
            <a:t>Metrics/Performance Measures</a:t>
          </a:r>
        </a:p>
      </dgm:t>
    </dgm:pt>
    <dgm:pt modelId="{3052E7B6-A439-435D-AF7B-E54F059F197F}" type="parTrans" cxnId="{AC85E760-A27F-44A5-AA9D-861B07EB1D5C}">
      <dgm:prSet/>
      <dgm:spPr/>
      <dgm:t>
        <a:bodyPr/>
        <a:lstStyle/>
        <a:p>
          <a:endParaRPr lang="en-US"/>
        </a:p>
      </dgm:t>
    </dgm:pt>
    <dgm:pt modelId="{62F1BD3D-2482-496A-8134-D57345D1D243}" type="sibTrans" cxnId="{AC85E760-A27F-44A5-AA9D-861B07EB1D5C}">
      <dgm:prSet/>
      <dgm:spPr/>
      <dgm:t>
        <a:bodyPr/>
        <a:lstStyle/>
        <a:p>
          <a:endParaRPr lang="en-US"/>
        </a:p>
      </dgm:t>
    </dgm:pt>
    <dgm:pt modelId="{3675A1BB-9224-4950-BD7B-92DB247D4591}">
      <dgm:prSet/>
      <dgm:spPr/>
      <dgm:t>
        <a:bodyPr/>
        <a:lstStyle/>
        <a:p>
          <a:r>
            <a:rPr lang="en-US" dirty="0"/>
            <a:t>Congestion and vehicle usage measures</a:t>
          </a:r>
        </a:p>
      </dgm:t>
    </dgm:pt>
    <dgm:pt modelId="{4177DD13-D456-4FAB-9500-706E7E0A4D57}" type="parTrans" cxnId="{65AA1637-2FA7-439E-98DB-1EC07CD1F607}">
      <dgm:prSet/>
      <dgm:spPr/>
      <dgm:t>
        <a:bodyPr/>
        <a:lstStyle/>
        <a:p>
          <a:endParaRPr lang="en-US"/>
        </a:p>
      </dgm:t>
    </dgm:pt>
    <dgm:pt modelId="{BB7962E0-FD37-477A-9FA2-DEC2EAF2268F}" type="sibTrans" cxnId="{65AA1637-2FA7-439E-98DB-1EC07CD1F607}">
      <dgm:prSet/>
      <dgm:spPr/>
      <dgm:t>
        <a:bodyPr/>
        <a:lstStyle/>
        <a:p>
          <a:endParaRPr lang="en-US"/>
        </a:p>
      </dgm:t>
    </dgm:pt>
    <dgm:pt modelId="{5D203F93-6C6E-4569-8B2B-C2076C9777C1}">
      <dgm:prSet/>
      <dgm:spPr/>
      <dgm:t>
        <a:bodyPr/>
        <a:lstStyle/>
        <a:p>
          <a:r>
            <a:rPr lang="en-US"/>
            <a:t>Multi-modal usage: mode split, transit ridership</a:t>
          </a:r>
          <a:endParaRPr lang="en-US" dirty="0"/>
        </a:p>
      </dgm:t>
    </dgm:pt>
    <dgm:pt modelId="{C1E1B7A8-070F-4FBB-94F9-0C192162471A}" type="parTrans" cxnId="{2EE92089-9271-432B-8EEF-8BBD997F4957}">
      <dgm:prSet/>
      <dgm:spPr/>
      <dgm:t>
        <a:bodyPr/>
        <a:lstStyle/>
        <a:p>
          <a:endParaRPr lang="en-US"/>
        </a:p>
      </dgm:t>
    </dgm:pt>
    <dgm:pt modelId="{183C030C-B3A1-4B0A-BAA8-BFD751C84FAF}" type="sibTrans" cxnId="{2EE92089-9271-432B-8EEF-8BBD997F4957}">
      <dgm:prSet/>
      <dgm:spPr/>
      <dgm:t>
        <a:bodyPr/>
        <a:lstStyle/>
        <a:p>
          <a:endParaRPr lang="en-US"/>
        </a:p>
      </dgm:t>
    </dgm:pt>
    <dgm:pt modelId="{AE39C844-2446-4F88-B06B-5703E0C06702}">
      <dgm:prSet/>
      <dgm:spPr/>
      <dgm:t>
        <a:bodyPr/>
        <a:lstStyle/>
        <a:p>
          <a:r>
            <a:rPr lang="en-US"/>
            <a:t>Toll road usage/volume</a:t>
          </a:r>
          <a:endParaRPr lang="en-US" dirty="0"/>
        </a:p>
      </dgm:t>
    </dgm:pt>
    <dgm:pt modelId="{C3BEAD27-541C-42F4-AA59-307D8BFD185C}" type="parTrans" cxnId="{034B9DFE-24DB-49EB-8630-F92AD6EE55CB}">
      <dgm:prSet/>
      <dgm:spPr/>
      <dgm:t>
        <a:bodyPr/>
        <a:lstStyle/>
        <a:p>
          <a:endParaRPr lang="en-US"/>
        </a:p>
      </dgm:t>
    </dgm:pt>
    <dgm:pt modelId="{A9DB38A7-857D-4130-B77B-F8948AE0AFF7}" type="sibTrans" cxnId="{034B9DFE-24DB-49EB-8630-F92AD6EE55CB}">
      <dgm:prSet/>
      <dgm:spPr/>
      <dgm:t>
        <a:bodyPr/>
        <a:lstStyle/>
        <a:p>
          <a:endParaRPr lang="en-US"/>
        </a:p>
      </dgm:t>
    </dgm:pt>
    <dgm:pt modelId="{EA29FBF1-8352-4132-89DF-5299AAB97079}">
      <dgm:prSet custT="1"/>
      <dgm:spPr/>
      <dgm:t>
        <a:bodyPr/>
        <a:lstStyle/>
        <a:p>
          <a:r>
            <a:rPr lang="en-US" sz="2400" dirty="0"/>
            <a:t>Uncertainties</a:t>
          </a:r>
        </a:p>
      </dgm:t>
    </dgm:pt>
    <dgm:pt modelId="{E27302D0-6424-407A-8AEB-234DEC8319C1}" type="parTrans" cxnId="{322FB01D-C492-40B5-AA16-57494619AA89}">
      <dgm:prSet/>
      <dgm:spPr/>
      <dgm:t>
        <a:bodyPr/>
        <a:lstStyle/>
        <a:p>
          <a:endParaRPr lang="en-US"/>
        </a:p>
      </dgm:t>
    </dgm:pt>
    <dgm:pt modelId="{4F5195F0-D7F9-405D-B805-2278BD1091AA}" type="sibTrans" cxnId="{322FB01D-C492-40B5-AA16-57494619AA89}">
      <dgm:prSet/>
      <dgm:spPr/>
      <dgm:t>
        <a:bodyPr/>
        <a:lstStyle/>
        <a:p>
          <a:endParaRPr lang="en-US"/>
        </a:p>
      </dgm:t>
    </dgm:pt>
    <dgm:pt modelId="{5F3CBE42-E0F4-4BE7-880C-08B0D5EC2E51}">
      <dgm:prSet/>
      <dgm:spPr/>
      <dgm:t>
        <a:bodyPr/>
        <a:lstStyle/>
        <a:p>
          <a:r>
            <a:rPr lang="en-US"/>
            <a:t>Travel behavior (VOT)</a:t>
          </a:r>
          <a:endParaRPr lang="en-US" dirty="0"/>
        </a:p>
      </dgm:t>
    </dgm:pt>
    <dgm:pt modelId="{630ED65B-C608-4AC1-8746-9F9A6039F06C}" type="parTrans" cxnId="{88A2639F-48E1-4709-9D0D-F8CB0D642219}">
      <dgm:prSet/>
      <dgm:spPr/>
      <dgm:t>
        <a:bodyPr/>
        <a:lstStyle/>
        <a:p>
          <a:endParaRPr lang="en-US"/>
        </a:p>
      </dgm:t>
    </dgm:pt>
    <dgm:pt modelId="{B30DABAC-2A22-4B1B-9B19-BDE16B66AFD8}" type="sibTrans" cxnId="{88A2639F-48E1-4709-9D0D-F8CB0D642219}">
      <dgm:prSet/>
      <dgm:spPr/>
      <dgm:t>
        <a:bodyPr/>
        <a:lstStyle/>
        <a:p>
          <a:endParaRPr lang="en-US"/>
        </a:p>
      </dgm:t>
    </dgm:pt>
    <dgm:pt modelId="{D2AC2BE4-060A-435D-A5A5-8E8C2E21EF51}">
      <dgm:prSet/>
      <dgm:spPr/>
      <dgm:t>
        <a:bodyPr/>
        <a:lstStyle/>
        <a:p>
          <a:r>
            <a:rPr lang="en-US" dirty="0"/>
            <a:t>Auto competitiveness (auto operating cost)</a:t>
          </a:r>
        </a:p>
      </dgm:t>
    </dgm:pt>
    <dgm:pt modelId="{9F48B85E-C4ED-4C77-80C8-FD3777B9805D}" type="parTrans" cxnId="{810E8154-3EE1-40B2-8F78-F22FF53CC9AA}">
      <dgm:prSet/>
      <dgm:spPr/>
      <dgm:t>
        <a:bodyPr/>
        <a:lstStyle/>
        <a:p>
          <a:endParaRPr lang="en-US"/>
        </a:p>
      </dgm:t>
    </dgm:pt>
    <dgm:pt modelId="{0C9E0469-DC59-4707-95F0-873E39F0D2E8}" type="sibTrans" cxnId="{810E8154-3EE1-40B2-8F78-F22FF53CC9AA}">
      <dgm:prSet/>
      <dgm:spPr/>
      <dgm:t>
        <a:bodyPr/>
        <a:lstStyle/>
        <a:p>
          <a:endParaRPr lang="en-US"/>
        </a:p>
      </dgm:t>
    </dgm:pt>
    <dgm:pt modelId="{E3DBE217-498B-40C8-99B9-BF6868AF2F41}">
      <dgm:prSet/>
      <dgm:spPr/>
      <dgm:t>
        <a:bodyPr/>
        <a:lstStyle/>
        <a:p>
          <a:r>
            <a:rPr lang="en-US" dirty="0"/>
            <a:t>Border crossing wait time</a:t>
          </a:r>
        </a:p>
      </dgm:t>
    </dgm:pt>
    <dgm:pt modelId="{D1B0B851-F87F-438A-AAE0-E7B3E1B55DDE}" type="parTrans" cxnId="{7D9B3C04-5A18-464D-B5B9-22FF0F9384C7}">
      <dgm:prSet/>
      <dgm:spPr/>
      <dgm:t>
        <a:bodyPr/>
        <a:lstStyle/>
        <a:p>
          <a:endParaRPr lang="en-US"/>
        </a:p>
      </dgm:t>
    </dgm:pt>
    <dgm:pt modelId="{463F8A90-32F0-42A3-8C60-9B23293797B1}" type="sibTrans" cxnId="{7D9B3C04-5A18-464D-B5B9-22FF0F9384C7}">
      <dgm:prSet/>
      <dgm:spPr/>
      <dgm:t>
        <a:bodyPr/>
        <a:lstStyle/>
        <a:p>
          <a:endParaRPr lang="en-US"/>
        </a:p>
      </dgm:t>
    </dgm:pt>
    <dgm:pt modelId="{2BE45BEF-55F4-41E8-A4D8-FEEDBCFD96FA}">
      <dgm:prSet/>
      <dgm:spPr/>
      <dgm:t>
        <a:bodyPr/>
        <a:lstStyle/>
        <a:p>
          <a:r>
            <a:rPr lang="en-US" dirty="0"/>
            <a:t>Land-use (retail employment, Mexico population density)</a:t>
          </a:r>
        </a:p>
      </dgm:t>
    </dgm:pt>
    <dgm:pt modelId="{5EDE52E0-693C-4159-B44B-0C7FB331B246}" type="parTrans" cxnId="{061A287D-923E-4238-A788-3B85273FBD51}">
      <dgm:prSet/>
      <dgm:spPr/>
      <dgm:t>
        <a:bodyPr/>
        <a:lstStyle/>
        <a:p>
          <a:endParaRPr lang="en-US"/>
        </a:p>
      </dgm:t>
    </dgm:pt>
    <dgm:pt modelId="{BBA79F70-B26E-41BA-97F0-3F007D74ABCB}" type="sibTrans" cxnId="{061A287D-923E-4238-A788-3B85273FBD51}">
      <dgm:prSet/>
      <dgm:spPr/>
      <dgm:t>
        <a:bodyPr/>
        <a:lstStyle/>
        <a:p>
          <a:endParaRPr lang="en-US"/>
        </a:p>
      </dgm:t>
    </dgm:pt>
    <dgm:pt modelId="{6EC1939A-3D8C-4447-AC5C-17C8A3D50449}" type="pres">
      <dgm:prSet presAssocID="{73C9D896-C8B1-4DA6-A085-3E2276C36F4A}" presName="linear" presStyleCnt="0">
        <dgm:presLayoutVars>
          <dgm:animLvl val="lvl"/>
          <dgm:resizeHandles val="exact"/>
        </dgm:presLayoutVars>
      </dgm:prSet>
      <dgm:spPr/>
    </dgm:pt>
    <dgm:pt modelId="{FBD9A939-339D-4905-AD8F-0E1CC5253A34}" type="pres">
      <dgm:prSet presAssocID="{42059D83-5A56-472A-A351-268E5CBA280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0D8DDE3-9534-4C52-9693-DC068D43DC84}" type="pres">
      <dgm:prSet presAssocID="{42059D83-5A56-472A-A351-268E5CBA2807}" presName="childText" presStyleLbl="revTx" presStyleIdx="0" presStyleCnt="3">
        <dgm:presLayoutVars>
          <dgm:bulletEnabled val="1"/>
        </dgm:presLayoutVars>
      </dgm:prSet>
      <dgm:spPr/>
    </dgm:pt>
    <dgm:pt modelId="{B1BDED77-F246-4740-B016-EF37E270CA3F}" type="pres">
      <dgm:prSet presAssocID="{025FE1D4-1AE9-4AD4-BC63-0C7A17FF0BB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073CD2D-D8EB-4D8D-8723-F6A4894E97B0}" type="pres">
      <dgm:prSet presAssocID="{025FE1D4-1AE9-4AD4-BC63-0C7A17FF0BBC}" presName="childText" presStyleLbl="revTx" presStyleIdx="1" presStyleCnt="3">
        <dgm:presLayoutVars>
          <dgm:bulletEnabled val="1"/>
        </dgm:presLayoutVars>
      </dgm:prSet>
      <dgm:spPr/>
    </dgm:pt>
    <dgm:pt modelId="{4D0A5DAA-09F9-4E06-8222-2F6DEF552F79}" type="pres">
      <dgm:prSet presAssocID="{EA29FBF1-8352-4132-89DF-5299AAB9707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61295E3-4780-4E1B-B6AD-F70A4CB0C39B}" type="pres">
      <dgm:prSet presAssocID="{EA29FBF1-8352-4132-89DF-5299AAB9707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7D9B3C04-5A18-464D-B5B9-22FF0F9384C7}" srcId="{EA29FBF1-8352-4132-89DF-5299AAB97079}" destId="{E3DBE217-498B-40C8-99B9-BF6868AF2F41}" srcOrd="2" destOrd="0" parTransId="{D1B0B851-F87F-438A-AAE0-E7B3E1B55DDE}" sibTransId="{463F8A90-32F0-42A3-8C60-9B23293797B1}"/>
    <dgm:cxn modelId="{CF848A0E-F776-4254-82BB-5B3CC29EEAB3}" srcId="{42059D83-5A56-472A-A351-268E5CBA2807}" destId="{2D3A72DB-C23D-4199-8638-9ADEC9EF9AB5}" srcOrd="2" destOrd="0" parTransId="{00565F8A-9FE3-4BD8-84E9-1581BA3154F0}" sibTransId="{B3BBCC4A-E9F0-4BA0-BD8D-E149E13C7C92}"/>
    <dgm:cxn modelId="{9EF29F10-F527-484C-A449-A052B73DDFB6}" type="presOf" srcId="{025FE1D4-1AE9-4AD4-BC63-0C7A17FF0BBC}" destId="{B1BDED77-F246-4740-B016-EF37E270CA3F}" srcOrd="0" destOrd="0" presId="urn:microsoft.com/office/officeart/2005/8/layout/vList2"/>
    <dgm:cxn modelId="{8DA7661D-D0E7-4134-B96B-D729DDFC6168}" type="presOf" srcId="{42059D83-5A56-472A-A351-268E5CBA2807}" destId="{FBD9A939-339D-4905-AD8F-0E1CC5253A34}" srcOrd="0" destOrd="0" presId="urn:microsoft.com/office/officeart/2005/8/layout/vList2"/>
    <dgm:cxn modelId="{322FB01D-C492-40B5-AA16-57494619AA89}" srcId="{73C9D896-C8B1-4DA6-A085-3E2276C36F4A}" destId="{EA29FBF1-8352-4132-89DF-5299AAB97079}" srcOrd="2" destOrd="0" parTransId="{E27302D0-6424-407A-8AEB-234DEC8319C1}" sibTransId="{4F5195F0-D7F9-405D-B805-2278BD1091AA}"/>
    <dgm:cxn modelId="{65AA1637-2FA7-439E-98DB-1EC07CD1F607}" srcId="{025FE1D4-1AE9-4AD4-BC63-0C7A17FF0BBC}" destId="{3675A1BB-9224-4950-BD7B-92DB247D4591}" srcOrd="0" destOrd="0" parTransId="{4177DD13-D456-4FAB-9500-706E7E0A4D57}" sibTransId="{BB7962E0-FD37-477A-9FA2-DEC2EAF2268F}"/>
    <dgm:cxn modelId="{DA84B93F-8845-4C24-98BA-5BB814A3EDA7}" type="presOf" srcId="{73C9D896-C8B1-4DA6-A085-3E2276C36F4A}" destId="{6EC1939A-3D8C-4447-AC5C-17C8A3D50449}" srcOrd="0" destOrd="0" presId="urn:microsoft.com/office/officeart/2005/8/layout/vList2"/>
    <dgm:cxn modelId="{AC85E760-A27F-44A5-AA9D-861B07EB1D5C}" srcId="{73C9D896-C8B1-4DA6-A085-3E2276C36F4A}" destId="{025FE1D4-1AE9-4AD4-BC63-0C7A17FF0BBC}" srcOrd="1" destOrd="0" parTransId="{3052E7B6-A439-435D-AF7B-E54F059F197F}" sibTransId="{62F1BD3D-2482-496A-8134-D57345D1D243}"/>
    <dgm:cxn modelId="{0F5EC361-E985-4B83-9A81-0BF10EDB355F}" srcId="{42059D83-5A56-472A-A351-268E5CBA2807}" destId="{B64458E6-EA99-4F76-AE67-5E61618CFFE3}" srcOrd="0" destOrd="0" parTransId="{8AA87B0D-E246-48F2-A6DB-0F997AC99D37}" sibTransId="{0C8404EA-3383-4182-AA15-43081069E7D5}"/>
    <dgm:cxn modelId="{CEC88E4A-0B79-4465-81FF-59ADA42FE9EB}" srcId="{73C9D896-C8B1-4DA6-A085-3E2276C36F4A}" destId="{42059D83-5A56-472A-A351-268E5CBA2807}" srcOrd="0" destOrd="0" parTransId="{94B0B985-F3CA-47E1-9E48-2B3FA72948AA}" sibTransId="{55F945F1-5E82-4E8E-9CDA-1C95E347CCE8}"/>
    <dgm:cxn modelId="{810E8154-3EE1-40B2-8F78-F22FF53CC9AA}" srcId="{EA29FBF1-8352-4132-89DF-5299AAB97079}" destId="{D2AC2BE4-060A-435D-A5A5-8E8C2E21EF51}" srcOrd="1" destOrd="0" parTransId="{9F48B85E-C4ED-4C77-80C8-FD3777B9805D}" sibTransId="{0C9E0469-DC59-4707-95F0-873E39F0D2E8}"/>
    <dgm:cxn modelId="{061A287D-923E-4238-A788-3B85273FBD51}" srcId="{EA29FBF1-8352-4132-89DF-5299AAB97079}" destId="{2BE45BEF-55F4-41E8-A4D8-FEEDBCFD96FA}" srcOrd="3" destOrd="0" parTransId="{5EDE52E0-693C-4159-B44B-0C7FB331B246}" sibTransId="{BBA79F70-B26E-41BA-97F0-3F007D74ABCB}"/>
    <dgm:cxn modelId="{FEB48A85-489D-4BD3-8354-F448F727DE69}" type="presOf" srcId="{EA29FBF1-8352-4132-89DF-5299AAB97079}" destId="{4D0A5DAA-09F9-4E06-8222-2F6DEF552F79}" srcOrd="0" destOrd="0" presId="urn:microsoft.com/office/officeart/2005/8/layout/vList2"/>
    <dgm:cxn modelId="{2EE92089-9271-432B-8EEF-8BBD997F4957}" srcId="{025FE1D4-1AE9-4AD4-BC63-0C7A17FF0BBC}" destId="{5D203F93-6C6E-4569-8B2B-C2076C9777C1}" srcOrd="1" destOrd="0" parTransId="{C1E1B7A8-070F-4FBB-94F9-0C192162471A}" sibTransId="{183C030C-B3A1-4B0A-BAA8-BFD751C84FAF}"/>
    <dgm:cxn modelId="{2C719B8F-C6B7-4915-9A6E-EF94AC8DB472}" type="presOf" srcId="{3675A1BB-9224-4950-BD7B-92DB247D4591}" destId="{5073CD2D-D8EB-4D8D-8723-F6A4894E97B0}" srcOrd="0" destOrd="0" presId="urn:microsoft.com/office/officeart/2005/8/layout/vList2"/>
    <dgm:cxn modelId="{20AD0797-E155-48A9-8C78-7A1440EB61E4}" type="presOf" srcId="{B64458E6-EA99-4F76-AE67-5E61618CFFE3}" destId="{40D8DDE3-9534-4C52-9693-DC068D43DC84}" srcOrd="0" destOrd="0" presId="urn:microsoft.com/office/officeart/2005/8/layout/vList2"/>
    <dgm:cxn modelId="{88A2639F-48E1-4709-9D0D-F8CB0D642219}" srcId="{EA29FBF1-8352-4132-89DF-5299AAB97079}" destId="{5F3CBE42-E0F4-4BE7-880C-08B0D5EC2E51}" srcOrd="0" destOrd="0" parTransId="{630ED65B-C608-4AC1-8746-9F9A6039F06C}" sibTransId="{B30DABAC-2A22-4B1B-9B19-BDE16B66AFD8}"/>
    <dgm:cxn modelId="{B05E8FAC-C5EC-4488-9EB8-2D7A0055E267}" type="presOf" srcId="{5F3CBE42-E0F4-4BE7-880C-08B0D5EC2E51}" destId="{B61295E3-4780-4E1B-B6AD-F70A4CB0C39B}" srcOrd="0" destOrd="0" presId="urn:microsoft.com/office/officeart/2005/8/layout/vList2"/>
    <dgm:cxn modelId="{DDF0ADCB-A5B0-46E6-A065-BBD36A370CE3}" type="presOf" srcId="{2D3A72DB-C23D-4199-8638-9ADEC9EF9AB5}" destId="{40D8DDE3-9534-4C52-9693-DC068D43DC84}" srcOrd="0" destOrd="2" presId="urn:microsoft.com/office/officeart/2005/8/layout/vList2"/>
    <dgm:cxn modelId="{1BEDADCE-6D72-41BA-A4ED-C30FDEC0D6E3}" type="presOf" srcId="{AE39C844-2446-4F88-B06B-5703E0C06702}" destId="{5073CD2D-D8EB-4D8D-8723-F6A4894E97B0}" srcOrd="0" destOrd="2" presId="urn:microsoft.com/office/officeart/2005/8/layout/vList2"/>
    <dgm:cxn modelId="{32EBC8D3-CBB4-4D37-AFDF-8C4AFE4EE079}" srcId="{42059D83-5A56-472A-A351-268E5CBA2807}" destId="{1FBEC935-F8BF-4F4B-A3C6-1AB5C40953D0}" srcOrd="1" destOrd="0" parTransId="{C1ED0A4F-F4D4-42CB-B58F-372987A2439F}" sibTransId="{CA8C7447-D7FF-4420-AE7B-EB5FBD05E789}"/>
    <dgm:cxn modelId="{9BE56ADA-4582-4E25-BC1D-EFB5DE46406D}" type="presOf" srcId="{1FBEC935-F8BF-4F4B-A3C6-1AB5C40953D0}" destId="{40D8DDE3-9534-4C52-9693-DC068D43DC84}" srcOrd="0" destOrd="1" presId="urn:microsoft.com/office/officeart/2005/8/layout/vList2"/>
    <dgm:cxn modelId="{B60659DC-1C6D-4BB3-8C52-ADC0CF34537D}" type="presOf" srcId="{5D203F93-6C6E-4569-8B2B-C2076C9777C1}" destId="{5073CD2D-D8EB-4D8D-8723-F6A4894E97B0}" srcOrd="0" destOrd="1" presId="urn:microsoft.com/office/officeart/2005/8/layout/vList2"/>
    <dgm:cxn modelId="{8AA4FFE8-CE3B-4C55-9A4B-A1EEC0856141}" type="presOf" srcId="{E3DBE217-498B-40C8-99B9-BF6868AF2F41}" destId="{B61295E3-4780-4E1B-B6AD-F70A4CB0C39B}" srcOrd="0" destOrd="2" presId="urn:microsoft.com/office/officeart/2005/8/layout/vList2"/>
    <dgm:cxn modelId="{AF6B7CF1-B9AC-484A-AF4F-A154011841F5}" type="presOf" srcId="{2BE45BEF-55F4-41E8-A4D8-FEEDBCFD96FA}" destId="{B61295E3-4780-4E1B-B6AD-F70A4CB0C39B}" srcOrd="0" destOrd="3" presId="urn:microsoft.com/office/officeart/2005/8/layout/vList2"/>
    <dgm:cxn modelId="{8DE4F2F4-A6F3-4872-AD4F-76058A4672C4}" type="presOf" srcId="{D2AC2BE4-060A-435D-A5A5-8E8C2E21EF51}" destId="{B61295E3-4780-4E1B-B6AD-F70A4CB0C39B}" srcOrd="0" destOrd="1" presId="urn:microsoft.com/office/officeart/2005/8/layout/vList2"/>
    <dgm:cxn modelId="{034B9DFE-24DB-49EB-8630-F92AD6EE55CB}" srcId="{025FE1D4-1AE9-4AD4-BC63-0C7A17FF0BBC}" destId="{AE39C844-2446-4F88-B06B-5703E0C06702}" srcOrd="2" destOrd="0" parTransId="{C3BEAD27-541C-42F4-AA59-307D8BFD185C}" sibTransId="{A9DB38A7-857D-4130-B77B-F8948AE0AFF7}"/>
    <dgm:cxn modelId="{ED387C5A-7141-423C-AEC3-1D8F9DA6315A}" type="presParOf" srcId="{6EC1939A-3D8C-4447-AC5C-17C8A3D50449}" destId="{FBD9A939-339D-4905-AD8F-0E1CC5253A34}" srcOrd="0" destOrd="0" presId="urn:microsoft.com/office/officeart/2005/8/layout/vList2"/>
    <dgm:cxn modelId="{AEC0DADB-8219-433B-BDD3-1A47EA846A06}" type="presParOf" srcId="{6EC1939A-3D8C-4447-AC5C-17C8A3D50449}" destId="{40D8DDE3-9534-4C52-9693-DC068D43DC84}" srcOrd="1" destOrd="0" presId="urn:microsoft.com/office/officeart/2005/8/layout/vList2"/>
    <dgm:cxn modelId="{FB271A17-8D5C-450B-8CED-CC54BFC5709E}" type="presParOf" srcId="{6EC1939A-3D8C-4447-AC5C-17C8A3D50449}" destId="{B1BDED77-F246-4740-B016-EF37E270CA3F}" srcOrd="2" destOrd="0" presId="urn:microsoft.com/office/officeart/2005/8/layout/vList2"/>
    <dgm:cxn modelId="{6E8C179D-E0E0-4B46-BE3C-0181F3E73CB7}" type="presParOf" srcId="{6EC1939A-3D8C-4447-AC5C-17C8A3D50449}" destId="{5073CD2D-D8EB-4D8D-8723-F6A4894E97B0}" srcOrd="3" destOrd="0" presId="urn:microsoft.com/office/officeart/2005/8/layout/vList2"/>
    <dgm:cxn modelId="{D0FD3149-D09A-4B2A-BDED-8753896ACD73}" type="presParOf" srcId="{6EC1939A-3D8C-4447-AC5C-17C8A3D50449}" destId="{4D0A5DAA-09F9-4E06-8222-2F6DEF552F79}" srcOrd="4" destOrd="0" presId="urn:microsoft.com/office/officeart/2005/8/layout/vList2"/>
    <dgm:cxn modelId="{AB66102A-82EB-4B09-BB98-1205CD37977C}" type="presParOf" srcId="{6EC1939A-3D8C-4447-AC5C-17C8A3D50449}" destId="{B61295E3-4780-4E1B-B6AD-F70A4CB0C39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B698F0-460A-4737-92C7-B310807FAD1A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F7376B9-68B7-4BDE-BEE0-928CF77015AE}">
      <dgm:prSet custT="1"/>
      <dgm:spPr/>
      <dgm:t>
        <a:bodyPr/>
        <a:lstStyle/>
        <a:p>
          <a:r>
            <a:rPr lang="en-US" sz="2000" dirty="0"/>
            <a:t>Region</a:t>
          </a:r>
        </a:p>
      </dgm:t>
    </dgm:pt>
    <dgm:pt modelId="{3E451D54-87B5-4F7F-B82A-0C7DD109DBE3}" type="parTrans" cxnId="{78032316-D87D-4208-B35A-57A3E60C19C7}">
      <dgm:prSet/>
      <dgm:spPr/>
      <dgm:t>
        <a:bodyPr/>
        <a:lstStyle/>
        <a:p>
          <a:endParaRPr lang="en-US"/>
        </a:p>
      </dgm:t>
    </dgm:pt>
    <dgm:pt modelId="{6F3C8B54-A35B-4B1D-8016-F7D7C221E814}" type="sibTrans" cxnId="{78032316-D87D-4208-B35A-57A3E60C19C7}">
      <dgm:prSet/>
      <dgm:spPr/>
      <dgm:t>
        <a:bodyPr/>
        <a:lstStyle/>
        <a:p>
          <a:endParaRPr lang="en-US"/>
        </a:p>
      </dgm:t>
    </dgm:pt>
    <dgm:pt modelId="{A241D8C9-CD6A-4F90-9B16-1B693AEA30F0}">
      <dgm:prSet custT="1"/>
      <dgm:spPr/>
      <dgm:t>
        <a:bodyPr/>
        <a:lstStyle/>
        <a:p>
          <a:r>
            <a:rPr lang="en-US" sz="2000" dirty="0"/>
            <a:t>Core Model</a:t>
          </a:r>
        </a:p>
      </dgm:t>
    </dgm:pt>
    <dgm:pt modelId="{4D915D87-688D-454E-8DAE-0D6A50EB5EBA}" type="parTrans" cxnId="{92E843C2-E5CF-49DE-A229-BA839FFC16F8}">
      <dgm:prSet/>
      <dgm:spPr/>
      <dgm:t>
        <a:bodyPr/>
        <a:lstStyle/>
        <a:p>
          <a:endParaRPr lang="en-US"/>
        </a:p>
      </dgm:t>
    </dgm:pt>
    <dgm:pt modelId="{28D3D27F-1ABB-4F67-BCF3-4FED154E3868}" type="sibTrans" cxnId="{92E843C2-E5CF-49DE-A229-BA839FFC16F8}">
      <dgm:prSet/>
      <dgm:spPr/>
      <dgm:t>
        <a:bodyPr/>
        <a:lstStyle/>
        <a:p>
          <a:endParaRPr lang="en-US"/>
        </a:p>
      </dgm:t>
    </dgm:pt>
    <dgm:pt modelId="{810BF67E-0D08-4153-ACAA-5F7C8CA6DC25}">
      <dgm:prSet custT="1"/>
      <dgm:spPr/>
      <dgm:t>
        <a:bodyPr/>
        <a:lstStyle/>
        <a:p>
          <a:r>
            <a:rPr lang="en-US" sz="2000" dirty="0"/>
            <a:t>Goal</a:t>
          </a:r>
        </a:p>
      </dgm:t>
    </dgm:pt>
    <dgm:pt modelId="{8D7B9906-18DA-4DE9-916F-8BF427644DEB}" type="parTrans" cxnId="{0B39FFA7-71CE-438E-A98F-5A63D9FB636D}">
      <dgm:prSet/>
      <dgm:spPr/>
      <dgm:t>
        <a:bodyPr/>
        <a:lstStyle/>
        <a:p>
          <a:endParaRPr lang="en-US"/>
        </a:p>
      </dgm:t>
    </dgm:pt>
    <dgm:pt modelId="{30804EAA-6758-454F-9AC3-4033C2721B0E}" type="sibTrans" cxnId="{0B39FFA7-71CE-438E-A98F-5A63D9FB636D}">
      <dgm:prSet/>
      <dgm:spPr/>
      <dgm:t>
        <a:bodyPr/>
        <a:lstStyle/>
        <a:p>
          <a:endParaRPr lang="en-US"/>
        </a:p>
      </dgm:t>
    </dgm:pt>
    <dgm:pt modelId="{55FF1F18-9798-401F-8F06-5410EB613D97}">
      <dgm:prSet custT="1"/>
      <dgm:spPr/>
      <dgm:t>
        <a:bodyPr/>
        <a:lstStyle/>
        <a:p>
          <a:pPr>
            <a:buNone/>
          </a:pPr>
          <a:r>
            <a:rPr lang="en-US" sz="2000" dirty="0"/>
            <a:t>Greater Buffalo area</a:t>
          </a:r>
        </a:p>
      </dgm:t>
    </dgm:pt>
    <dgm:pt modelId="{D84780AE-3670-4546-A53F-C996CBD95499}" type="parTrans" cxnId="{0E9B6272-BBF3-4AC3-8ED8-DBDAFC4394DC}">
      <dgm:prSet/>
      <dgm:spPr/>
      <dgm:t>
        <a:bodyPr/>
        <a:lstStyle/>
        <a:p>
          <a:endParaRPr lang="en-US"/>
        </a:p>
      </dgm:t>
    </dgm:pt>
    <dgm:pt modelId="{2DA28963-D427-48D8-872A-0EE169BC7404}" type="sibTrans" cxnId="{0E9B6272-BBF3-4AC3-8ED8-DBDAFC4394DC}">
      <dgm:prSet/>
      <dgm:spPr/>
      <dgm:t>
        <a:bodyPr/>
        <a:lstStyle/>
        <a:p>
          <a:endParaRPr lang="en-US"/>
        </a:p>
      </dgm:t>
    </dgm:pt>
    <dgm:pt modelId="{E8039A56-FF3B-468A-A86A-5D0748F319B2}">
      <dgm:prSet custT="1"/>
      <dgm:spPr/>
      <dgm:t>
        <a:bodyPr/>
        <a:lstStyle/>
        <a:p>
          <a:pPr>
            <a:buNone/>
          </a:pPr>
          <a:r>
            <a:rPr lang="en-US" sz="2000" dirty="0"/>
            <a:t>Regional trip-based model</a:t>
          </a:r>
        </a:p>
      </dgm:t>
    </dgm:pt>
    <dgm:pt modelId="{E30E2183-5630-44E8-B9BF-4C2607E14BC4}" type="parTrans" cxnId="{B590CBA9-40DD-44A4-BCA2-EEA2AEC71C3F}">
      <dgm:prSet/>
      <dgm:spPr/>
      <dgm:t>
        <a:bodyPr/>
        <a:lstStyle/>
        <a:p>
          <a:endParaRPr lang="en-US"/>
        </a:p>
      </dgm:t>
    </dgm:pt>
    <dgm:pt modelId="{9CD530B5-0096-44A8-AE22-3A0B6AF3F241}" type="sibTrans" cxnId="{B590CBA9-40DD-44A4-BCA2-EEA2AEC71C3F}">
      <dgm:prSet/>
      <dgm:spPr/>
      <dgm:t>
        <a:bodyPr/>
        <a:lstStyle/>
        <a:p>
          <a:endParaRPr lang="en-US"/>
        </a:p>
      </dgm:t>
    </dgm:pt>
    <dgm:pt modelId="{BF03100D-5DE8-4EA5-A43C-743F80EF85F2}">
      <dgm:prSet custT="1"/>
      <dgm:spPr/>
      <dgm:t>
        <a:bodyPr/>
        <a:lstStyle/>
        <a:p>
          <a:pPr algn="l">
            <a:buNone/>
          </a:pPr>
          <a:r>
            <a:rPr lang="en-US" sz="2200" dirty="0"/>
            <a:t>Explore the potential for transit improvements within a corridor to improve multi-modal accessibility, decrease congestion and VMT, and increase transit ridership under a range of land-use and transportation technology uncertainties.</a:t>
          </a:r>
        </a:p>
      </dgm:t>
    </dgm:pt>
    <dgm:pt modelId="{3C77FD38-9C74-408B-AE9A-C5A479073202}" type="parTrans" cxnId="{F7F5B639-61D3-4F6A-B5F6-62DD86993C3A}">
      <dgm:prSet/>
      <dgm:spPr/>
      <dgm:t>
        <a:bodyPr/>
        <a:lstStyle/>
        <a:p>
          <a:endParaRPr lang="en-US"/>
        </a:p>
      </dgm:t>
    </dgm:pt>
    <dgm:pt modelId="{27A5EA42-1AF9-4D3D-A64F-A8EF3C5FB355}" type="sibTrans" cxnId="{F7F5B639-61D3-4F6A-B5F6-62DD86993C3A}">
      <dgm:prSet/>
      <dgm:spPr/>
      <dgm:t>
        <a:bodyPr/>
        <a:lstStyle/>
        <a:p>
          <a:endParaRPr lang="en-US"/>
        </a:p>
      </dgm:t>
    </dgm:pt>
    <dgm:pt modelId="{034255BC-F989-4634-BFDC-02DF1BF46AF6}" type="pres">
      <dgm:prSet presAssocID="{CDB698F0-460A-4737-92C7-B310807FAD1A}" presName="linearFlow" presStyleCnt="0">
        <dgm:presLayoutVars>
          <dgm:dir/>
          <dgm:animLvl val="lvl"/>
          <dgm:resizeHandles val="exact"/>
        </dgm:presLayoutVars>
      </dgm:prSet>
      <dgm:spPr/>
    </dgm:pt>
    <dgm:pt modelId="{651C01D8-48AD-4E1D-A6A9-547A4A1F7A00}" type="pres">
      <dgm:prSet presAssocID="{2F7376B9-68B7-4BDE-BEE0-928CF77015AE}" presName="composite" presStyleCnt="0"/>
      <dgm:spPr/>
    </dgm:pt>
    <dgm:pt modelId="{EF4E2924-ED94-42C5-8CC3-E7F896283A85}" type="pres">
      <dgm:prSet presAssocID="{2F7376B9-68B7-4BDE-BEE0-928CF77015AE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02E0099C-3F6C-4550-9A6D-3BFF297DDC71}" type="pres">
      <dgm:prSet presAssocID="{2F7376B9-68B7-4BDE-BEE0-928CF77015AE}" presName="descendantText" presStyleLbl="alignAcc1" presStyleIdx="0" presStyleCnt="3">
        <dgm:presLayoutVars>
          <dgm:bulletEnabled val="1"/>
        </dgm:presLayoutVars>
      </dgm:prSet>
      <dgm:spPr/>
    </dgm:pt>
    <dgm:pt modelId="{1DC8F5ED-8962-4D14-A662-0C68B570F508}" type="pres">
      <dgm:prSet presAssocID="{6F3C8B54-A35B-4B1D-8016-F7D7C221E814}" presName="sp" presStyleCnt="0"/>
      <dgm:spPr/>
    </dgm:pt>
    <dgm:pt modelId="{D62E1EEB-126C-443D-84C8-7A39E9F12A0E}" type="pres">
      <dgm:prSet presAssocID="{A241D8C9-CD6A-4F90-9B16-1B693AEA30F0}" presName="composite" presStyleCnt="0"/>
      <dgm:spPr/>
    </dgm:pt>
    <dgm:pt modelId="{7097D1FD-8CAD-48A2-8A13-3DDFCE451AA9}" type="pres">
      <dgm:prSet presAssocID="{A241D8C9-CD6A-4F90-9B16-1B693AEA30F0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E7067847-71D6-4A16-BA3F-3C26EED68886}" type="pres">
      <dgm:prSet presAssocID="{A241D8C9-CD6A-4F90-9B16-1B693AEA30F0}" presName="descendantText" presStyleLbl="alignAcc1" presStyleIdx="1" presStyleCnt="3">
        <dgm:presLayoutVars>
          <dgm:bulletEnabled val="1"/>
        </dgm:presLayoutVars>
      </dgm:prSet>
      <dgm:spPr/>
    </dgm:pt>
    <dgm:pt modelId="{867ABFDD-026A-4229-9A76-985A1E1FAAC9}" type="pres">
      <dgm:prSet presAssocID="{28D3D27F-1ABB-4F67-BCF3-4FED154E3868}" presName="sp" presStyleCnt="0"/>
      <dgm:spPr/>
    </dgm:pt>
    <dgm:pt modelId="{116FAC93-15F3-4DE7-A8E5-9ED09B6FA154}" type="pres">
      <dgm:prSet presAssocID="{810BF67E-0D08-4153-ACAA-5F7C8CA6DC25}" presName="composite" presStyleCnt="0"/>
      <dgm:spPr/>
    </dgm:pt>
    <dgm:pt modelId="{415E558C-CB94-4C3A-9CE1-D477CF15E596}" type="pres">
      <dgm:prSet presAssocID="{810BF67E-0D08-4153-ACAA-5F7C8CA6DC25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0F070BAE-C5D6-4BC0-B385-4E2773F4962E}" type="pres">
      <dgm:prSet presAssocID="{810BF67E-0D08-4153-ACAA-5F7C8CA6DC25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78032316-D87D-4208-B35A-57A3E60C19C7}" srcId="{CDB698F0-460A-4737-92C7-B310807FAD1A}" destId="{2F7376B9-68B7-4BDE-BEE0-928CF77015AE}" srcOrd="0" destOrd="0" parTransId="{3E451D54-87B5-4F7F-B82A-0C7DD109DBE3}" sibTransId="{6F3C8B54-A35B-4B1D-8016-F7D7C221E814}"/>
    <dgm:cxn modelId="{6E62A338-FE4D-4338-BE6C-2277959FB3CC}" type="presOf" srcId="{55FF1F18-9798-401F-8F06-5410EB613D97}" destId="{02E0099C-3F6C-4550-9A6D-3BFF297DDC71}" srcOrd="0" destOrd="0" presId="urn:microsoft.com/office/officeart/2005/8/layout/chevron2"/>
    <dgm:cxn modelId="{F7F5B639-61D3-4F6A-B5F6-62DD86993C3A}" srcId="{810BF67E-0D08-4153-ACAA-5F7C8CA6DC25}" destId="{BF03100D-5DE8-4EA5-A43C-743F80EF85F2}" srcOrd="0" destOrd="0" parTransId="{3C77FD38-9C74-408B-AE9A-C5A479073202}" sibTransId="{27A5EA42-1AF9-4D3D-A64F-A8EF3C5FB355}"/>
    <dgm:cxn modelId="{8909505C-3C7A-4FC2-A923-D859F536D9AE}" type="presOf" srcId="{2F7376B9-68B7-4BDE-BEE0-928CF77015AE}" destId="{EF4E2924-ED94-42C5-8CC3-E7F896283A85}" srcOrd="0" destOrd="0" presId="urn:microsoft.com/office/officeart/2005/8/layout/chevron2"/>
    <dgm:cxn modelId="{06F5D366-AFB1-4265-B834-DC20E6674CC6}" type="presOf" srcId="{A241D8C9-CD6A-4F90-9B16-1B693AEA30F0}" destId="{7097D1FD-8CAD-48A2-8A13-3DDFCE451AA9}" srcOrd="0" destOrd="0" presId="urn:microsoft.com/office/officeart/2005/8/layout/chevron2"/>
    <dgm:cxn modelId="{0E9B6272-BBF3-4AC3-8ED8-DBDAFC4394DC}" srcId="{2F7376B9-68B7-4BDE-BEE0-928CF77015AE}" destId="{55FF1F18-9798-401F-8F06-5410EB613D97}" srcOrd="0" destOrd="0" parTransId="{D84780AE-3670-4546-A53F-C996CBD95499}" sibTransId="{2DA28963-D427-48D8-872A-0EE169BC7404}"/>
    <dgm:cxn modelId="{E9EEFC8C-C214-444A-A595-874890677EA3}" type="presOf" srcId="{E8039A56-FF3B-468A-A86A-5D0748F319B2}" destId="{E7067847-71D6-4A16-BA3F-3C26EED68886}" srcOrd="0" destOrd="0" presId="urn:microsoft.com/office/officeart/2005/8/layout/chevron2"/>
    <dgm:cxn modelId="{852E639F-7640-445D-BE8F-B2464ED3D3A6}" type="presOf" srcId="{810BF67E-0D08-4153-ACAA-5F7C8CA6DC25}" destId="{415E558C-CB94-4C3A-9CE1-D477CF15E596}" srcOrd="0" destOrd="0" presId="urn:microsoft.com/office/officeart/2005/8/layout/chevron2"/>
    <dgm:cxn modelId="{0D64FAA3-54FB-4FA9-ACFB-C46CF9789191}" type="presOf" srcId="{BF03100D-5DE8-4EA5-A43C-743F80EF85F2}" destId="{0F070BAE-C5D6-4BC0-B385-4E2773F4962E}" srcOrd="0" destOrd="0" presId="urn:microsoft.com/office/officeart/2005/8/layout/chevron2"/>
    <dgm:cxn modelId="{0B39FFA7-71CE-438E-A98F-5A63D9FB636D}" srcId="{CDB698F0-460A-4737-92C7-B310807FAD1A}" destId="{810BF67E-0D08-4153-ACAA-5F7C8CA6DC25}" srcOrd="2" destOrd="0" parTransId="{8D7B9906-18DA-4DE9-916F-8BF427644DEB}" sibTransId="{30804EAA-6758-454F-9AC3-4033C2721B0E}"/>
    <dgm:cxn modelId="{446021A9-3319-4254-8DB5-68678EDE07E4}" type="presOf" srcId="{CDB698F0-460A-4737-92C7-B310807FAD1A}" destId="{034255BC-F989-4634-BFDC-02DF1BF46AF6}" srcOrd="0" destOrd="0" presId="urn:microsoft.com/office/officeart/2005/8/layout/chevron2"/>
    <dgm:cxn modelId="{B590CBA9-40DD-44A4-BCA2-EEA2AEC71C3F}" srcId="{A241D8C9-CD6A-4F90-9B16-1B693AEA30F0}" destId="{E8039A56-FF3B-468A-A86A-5D0748F319B2}" srcOrd="0" destOrd="0" parTransId="{E30E2183-5630-44E8-B9BF-4C2607E14BC4}" sibTransId="{9CD530B5-0096-44A8-AE22-3A0B6AF3F241}"/>
    <dgm:cxn modelId="{92E843C2-E5CF-49DE-A229-BA839FFC16F8}" srcId="{CDB698F0-460A-4737-92C7-B310807FAD1A}" destId="{A241D8C9-CD6A-4F90-9B16-1B693AEA30F0}" srcOrd="1" destOrd="0" parTransId="{4D915D87-688D-454E-8DAE-0D6A50EB5EBA}" sibTransId="{28D3D27F-1ABB-4F67-BCF3-4FED154E3868}"/>
    <dgm:cxn modelId="{818E3A61-7B98-467B-950F-73E01D5A0643}" type="presParOf" srcId="{034255BC-F989-4634-BFDC-02DF1BF46AF6}" destId="{651C01D8-48AD-4E1D-A6A9-547A4A1F7A00}" srcOrd="0" destOrd="0" presId="urn:microsoft.com/office/officeart/2005/8/layout/chevron2"/>
    <dgm:cxn modelId="{A2AA8B7F-F701-4244-BC7A-EC76FF389374}" type="presParOf" srcId="{651C01D8-48AD-4E1D-A6A9-547A4A1F7A00}" destId="{EF4E2924-ED94-42C5-8CC3-E7F896283A85}" srcOrd="0" destOrd="0" presId="urn:microsoft.com/office/officeart/2005/8/layout/chevron2"/>
    <dgm:cxn modelId="{984FCCAE-86E4-4328-BA74-095CD8D42013}" type="presParOf" srcId="{651C01D8-48AD-4E1D-A6A9-547A4A1F7A00}" destId="{02E0099C-3F6C-4550-9A6D-3BFF297DDC71}" srcOrd="1" destOrd="0" presId="urn:microsoft.com/office/officeart/2005/8/layout/chevron2"/>
    <dgm:cxn modelId="{92DF5305-EA18-47C1-8C63-88928C0C5285}" type="presParOf" srcId="{034255BC-F989-4634-BFDC-02DF1BF46AF6}" destId="{1DC8F5ED-8962-4D14-A662-0C68B570F508}" srcOrd="1" destOrd="0" presId="urn:microsoft.com/office/officeart/2005/8/layout/chevron2"/>
    <dgm:cxn modelId="{CA087CDD-9B59-4ED6-8483-AED85FB2C4E2}" type="presParOf" srcId="{034255BC-F989-4634-BFDC-02DF1BF46AF6}" destId="{D62E1EEB-126C-443D-84C8-7A39E9F12A0E}" srcOrd="2" destOrd="0" presId="urn:microsoft.com/office/officeart/2005/8/layout/chevron2"/>
    <dgm:cxn modelId="{4C7F751B-AC21-4EC1-935D-81D9DF218CCD}" type="presParOf" srcId="{D62E1EEB-126C-443D-84C8-7A39E9F12A0E}" destId="{7097D1FD-8CAD-48A2-8A13-3DDFCE451AA9}" srcOrd="0" destOrd="0" presId="urn:microsoft.com/office/officeart/2005/8/layout/chevron2"/>
    <dgm:cxn modelId="{D72EDA78-1EF5-4A5A-924E-452A5828C26E}" type="presParOf" srcId="{D62E1EEB-126C-443D-84C8-7A39E9F12A0E}" destId="{E7067847-71D6-4A16-BA3F-3C26EED68886}" srcOrd="1" destOrd="0" presId="urn:microsoft.com/office/officeart/2005/8/layout/chevron2"/>
    <dgm:cxn modelId="{4F674A2E-7104-4CCE-BCDF-14A6253FB0D0}" type="presParOf" srcId="{034255BC-F989-4634-BFDC-02DF1BF46AF6}" destId="{867ABFDD-026A-4229-9A76-985A1E1FAAC9}" srcOrd="3" destOrd="0" presId="urn:microsoft.com/office/officeart/2005/8/layout/chevron2"/>
    <dgm:cxn modelId="{D7A3EB7F-3DD6-49DB-9525-AD2947E26D03}" type="presParOf" srcId="{034255BC-F989-4634-BFDC-02DF1BF46AF6}" destId="{116FAC93-15F3-4DE7-A8E5-9ED09B6FA154}" srcOrd="4" destOrd="0" presId="urn:microsoft.com/office/officeart/2005/8/layout/chevron2"/>
    <dgm:cxn modelId="{499F5B67-0394-4BC0-82D0-AB31CD7ABBD8}" type="presParOf" srcId="{116FAC93-15F3-4DE7-A8E5-9ED09B6FA154}" destId="{415E558C-CB94-4C3A-9CE1-D477CF15E596}" srcOrd="0" destOrd="0" presId="urn:microsoft.com/office/officeart/2005/8/layout/chevron2"/>
    <dgm:cxn modelId="{359828F7-117B-4774-A7D2-6B473665894C}" type="presParOf" srcId="{116FAC93-15F3-4DE7-A8E5-9ED09B6FA154}" destId="{0F070BAE-C5D6-4BC0-B385-4E2773F4962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3C9D896-C8B1-4DA6-A085-3E2276C36F4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2059D83-5A56-472A-A351-268E5CBA2807}">
      <dgm:prSet custT="1"/>
      <dgm:spPr/>
      <dgm:t>
        <a:bodyPr/>
        <a:lstStyle/>
        <a:p>
          <a:r>
            <a:rPr lang="en-US" sz="2400" dirty="0"/>
            <a:t>Policy/Strategy</a:t>
          </a:r>
        </a:p>
      </dgm:t>
    </dgm:pt>
    <dgm:pt modelId="{94B0B985-F3CA-47E1-9E48-2B3FA72948AA}" type="parTrans" cxnId="{CEC88E4A-0B79-4465-81FF-59ADA42FE9EB}">
      <dgm:prSet/>
      <dgm:spPr/>
      <dgm:t>
        <a:bodyPr/>
        <a:lstStyle/>
        <a:p>
          <a:endParaRPr lang="en-US"/>
        </a:p>
      </dgm:t>
    </dgm:pt>
    <dgm:pt modelId="{55F945F1-5E82-4E8E-9CDA-1C95E347CCE8}" type="sibTrans" cxnId="{CEC88E4A-0B79-4465-81FF-59ADA42FE9EB}">
      <dgm:prSet/>
      <dgm:spPr/>
      <dgm:t>
        <a:bodyPr/>
        <a:lstStyle/>
        <a:p>
          <a:endParaRPr lang="en-US"/>
        </a:p>
      </dgm:t>
    </dgm:pt>
    <dgm:pt modelId="{B64458E6-EA99-4F76-AE67-5E61618CFFE3}">
      <dgm:prSet custT="1"/>
      <dgm:spPr/>
      <dgm:t>
        <a:bodyPr/>
        <a:lstStyle/>
        <a:p>
          <a:r>
            <a:rPr lang="en-US" sz="2000" dirty="0"/>
            <a:t>Transit improvements along a corridor</a:t>
          </a:r>
        </a:p>
      </dgm:t>
    </dgm:pt>
    <dgm:pt modelId="{8AA87B0D-E246-48F2-A6DB-0F997AC99D37}" type="parTrans" cxnId="{0F5EC361-E985-4B83-9A81-0BF10EDB355F}">
      <dgm:prSet/>
      <dgm:spPr/>
      <dgm:t>
        <a:bodyPr/>
        <a:lstStyle/>
        <a:p>
          <a:endParaRPr lang="en-US"/>
        </a:p>
      </dgm:t>
    </dgm:pt>
    <dgm:pt modelId="{0C8404EA-3383-4182-AA15-43081069E7D5}" type="sibTrans" cxnId="{0F5EC361-E985-4B83-9A81-0BF10EDB355F}">
      <dgm:prSet/>
      <dgm:spPr/>
      <dgm:t>
        <a:bodyPr/>
        <a:lstStyle/>
        <a:p>
          <a:endParaRPr lang="en-US"/>
        </a:p>
      </dgm:t>
    </dgm:pt>
    <dgm:pt modelId="{025FE1D4-1AE9-4AD4-BC63-0C7A17FF0BBC}">
      <dgm:prSet custT="1"/>
      <dgm:spPr/>
      <dgm:t>
        <a:bodyPr/>
        <a:lstStyle/>
        <a:p>
          <a:r>
            <a:rPr lang="en-US" sz="2400" dirty="0"/>
            <a:t>Metrics/Performance Measures</a:t>
          </a:r>
        </a:p>
      </dgm:t>
    </dgm:pt>
    <dgm:pt modelId="{3052E7B6-A439-435D-AF7B-E54F059F197F}" type="parTrans" cxnId="{AC85E760-A27F-44A5-AA9D-861B07EB1D5C}">
      <dgm:prSet/>
      <dgm:spPr/>
      <dgm:t>
        <a:bodyPr/>
        <a:lstStyle/>
        <a:p>
          <a:endParaRPr lang="en-US"/>
        </a:p>
      </dgm:t>
    </dgm:pt>
    <dgm:pt modelId="{62F1BD3D-2482-496A-8134-D57345D1D243}" type="sibTrans" cxnId="{AC85E760-A27F-44A5-AA9D-861B07EB1D5C}">
      <dgm:prSet/>
      <dgm:spPr/>
      <dgm:t>
        <a:bodyPr/>
        <a:lstStyle/>
        <a:p>
          <a:endParaRPr lang="en-US"/>
        </a:p>
      </dgm:t>
    </dgm:pt>
    <dgm:pt modelId="{3675A1BB-9224-4950-BD7B-92DB247D4591}">
      <dgm:prSet custT="1"/>
      <dgm:spPr/>
      <dgm:t>
        <a:bodyPr/>
        <a:lstStyle/>
        <a:p>
          <a:r>
            <a:rPr lang="en-US" sz="2000" dirty="0"/>
            <a:t>Congestion and vehicle usage measures</a:t>
          </a:r>
        </a:p>
      </dgm:t>
    </dgm:pt>
    <dgm:pt modelId="{4177DD13-D456-4FAB-9500-706E7E0A4D57}" type="parTrans" cxnId="{65AA1637-2FA7-439E-98DB-1EC07CD1F607}">
      <dgm:prSet/>
      <dgm:spPr/>
      <dgm:t>
        <a:bodyPr/>
        <a:lstStyle/>
        <a:p>
          <a:endParaRPr lang="en-US"/>
        </a:p>
      </dgm:t>
    </dgm:pt>
    <dgm:pt modelId="{BB7962E0-FD37-477A-9FA2-DEC2EAF2268F}" type="sibTrans" cxnId="{65AA1637-2FA7-439E-98DB-1EC07CD1F607}">
      <dgm:prSet/>
      <dgm:spPr/>
      <dgm:t>
        <a:bodyPr/>
        <a:lstStyle/>
        <a:p>
          <a:endParaRPr lang="en-US"/>
        </a:p>
      </dgm:t>
    </dgm:pt>
    <dgm:pt modelId="{EA29FBF1-8352-4132-89DF-5299AAB97079}">
      <dgm:prSet custT="1"/>
      <dgm:spPr/>
      <dgm:t>
        <a:bodyPr/>
        <a:lstStyle/>
        <a:p>
          <a:r>
            <a:rPr lang="en-US" sz="2400" dirty="0"/>
            <a:t>Uncertainties</a:t>
          </a:r>
        </a:p>
      </dgm:t>
    </dgm:pt>
    <dgm:pt modelId="{E27302D0-6424-407A-8AEB-234DEC8319C1}" type="parTrans" cxnId="{322FB01D-C492-40B5-AA16-57494619AA89}">
      <dgm:prSet/>
      <dgm:spPr/>
      <dgm:t>
        <a:bodyPr/>
        <a:lstStyle/>
        <a:p>
          <a:endParaRPr lang="en-US"/>
        </a:p>
      </dgm:t>
    </dgm:pt>
    <dgm:pt modelId="{4F5195F0-D7F9-405D-B805-2278BD1091AA}" type="sibTrans" cxnId="{322FB01D-C492-40B5-AA16-57494619AA89}">
      <dgm:prSet/>
      <dgm:spPr/>
      <dgm:t>
        <a:bodyPr/>
        <a:lstStyle/>
        <a:p>
          <a:endParaRPr lang="en-US"/>
        </a:p>
      </dgm:t>
    </dgm:pt>
    <dgm:pt modelId="{5F3CBE42-E0F4-4BE7-880C-08B0D5EC2E51}">
      <dgm:prSet custT="1"/>
      <dgm:spPr/>
      <dgm:t>
        <a:bodyPr/>
        <a:lstStyle/>
        <a:p>
          <a:r>
            <a:rPr lang="en-US" sz="2000" dirty="0"/>
            <a:t>Autonomous vehicles (adjust highway capacity)</a:t>
          </a:r>
        </a:p>
      </dgm:t>
    </dgm:pt>
    <dgm:pt modelId="{630ED65B-C608-4AC1-8746-9F9A6039F06C}" type="parTrans" cxnId="{88A2639F-48E1-4709-9D0D-F8CB0D642219}">
      <dgm:prSet/>
      <dgm:spPr/>
      <dgm:t>
        <a:bodyPr/>
        <a:lstStyle/>
        <a:p>
          <a:endParaRPr lang="en-US"/>
        </a:p>
      </dgm:t>
    </dgm:pt>
    <dgm:pt modelId="{B30DABAC-2A22-4B1B-9B19-BDE16B66AFD8}" type="sibTrans" cxnId="{88A2639F-48E1-4709-9D0D-F8CB0D642219}">
      <dgm:prSet/>
      <dgm:spPr/>
      <dgm:t>
        <a:bodyPr/>
        <a:lstStyle/>
        <a:p>
          <a:endParaRPr lang="en-US"/>
        </a:p>
      </dgm:t>
    </dgm:pt>
    <dgm:pt modelId="{6BE42C42-73C0-4BA4-9B7C-179B5040E4A4}">
      <dgm:prSet custT="1"/>
      <dgm:spPr/>
      <dgm:t>
        <a:bodyPr/>
        <a:lstStyle/>
        <a:p>
          <a:r>
            <a:rPr lang="en-US" sz="2000" dirty="0"/>
            <a:t>Multi-modal usage: mode split, transit ridership</a:t>
          </a:r>
        </a:p>
      </dgm:t>
    </dgm:pt>
    <dgm:pt modelId="{125305CD-F714-45B4-98E2-512D87084360}" type="parTrans" cxnId="{80AB228E-EA31-4A36-BFB0-1C2B2803C004}">
      <dgm:prSet/>
      <dgm:spPr/>
      <dgm:t>
        <a:bodyPr/>
        <a:lstStyle/>
        <a:p>
          <a:endParaRPr lang="en-US"/>
        </a:p>
      </dgm:t>
    </dgm:pt>
    <dgm:pt modelId="{ADEFEF80-C55A-4F84-82D1-B8A235D146CB}" type="sibTrans" cxnId="{80AB228E-EA31-4A36-BFB0-1C2B2803C004}">
      <dgm:prSet/>
      <dgm:spPr/>
      <dgm:t>
        <a:bodyPr/>
        <a:lstStyle/>
        <a:p>
          <a:endParaRPr lang="en-US"/>
        </a:p>
      </dgm:t>
    </dgm:pt>
    <dgm:pt modelId="{0565C845-9508-4288-AA8B-3DE5C86E6456}">
      <dgm:prSet custT="1"/>
      <dgm:spPr/>
      <dgm:t>
        <a:bodyPr/>
        <a:lstStyle/>
        <a:p>
          <a:r>
            <a:rPr lang="en-US" sz="2000" dirty="0"/>
            <a:t>Accessibility</a:t>
          </a:r>
        </a:p>
      </dgm:t>
    </dgm:pt>
    <dgm:pt modelId="{0F1ECFF5-26D3-4A31-B692-A8E95FF9292F}" type="parTrans" cxnId="{2CEAC9B0-2012-4C91-A346-2A54C952D06E}">
      <dgm:prSet/>
      <dgm:spPr/>
      <dgm:t>
        <a:bodyPr/>
        <a:lstStyle/>
        <a:p>
          <a:endParaRPr lang="en-US"/>
        </a:p>
      </dgm:t>
    </dgm:pt>
    <dgm:pt modelId="{63B78DAE-C267-46FC-9A38-40D49E9AFE44}" type="sibTrans" cxnId="{2CEAC9B0-2012-4C91-A346-2A54C952D06E}">
      <dgm:prSet/>
      <dgm:spPr/>
      <dgm:t>
        <a:bodyPr/>
        <a:lstStyle/>
        <a:p>
          <a:endParaRPr lang="en-US"/>
        </a:p>
      </dgm:t>
    </dgm:pt>
    <dgm:pt modelId="{B2FE321D-02FC-49A4-AE82-2F109C65EFE1}">
      <dgm:prSet custT="1"/>
      <dgm:spPr/>
      <dgm:t>
        <a:bodyPr/>
        <a:lstStyle/>
        <a:p>
          <a:r>
            <a:rPr lang="en-US" sz="2000" dirty="0"/>
            <a:t>Land-use and population (employment and household location and levels, demographics, household density, school enrollment levels)</a:t>
          </a:r>
        </a:p>
      </dgm:t>
    </dgm:pt>
    <dgm:pt modelId="{246B10E9-2E2D-4409-8C6C-641827EB754B}" type="parTrans" cxnId="{D1675193-DAD4-43CE-9267-E1D31B2F3EBB}">
      <dgm:prSet/>
      <dgm:spPr/>
      <dgm:t>
        <a:bodyPr/>
        <a:lstStyle/>
        <a:p>
          <a:endParaRPr lang="en-US"/>
        </a:p>
      </dgm:t>
    </dgm:pt>
    <dgm:pt modelId="{B404ADF9-6817-4940-87BC-E283C32DB5D6}" type="sibTrans" cxnId="{D1675193-DAD4-43CE-9267-E1D31B2F3EBB}">
      <dgm:prSet/>
      <dgm:spPr/>
      <dgm:t>
        <a:bodyPr/>
        <a:lstStyle/>
        <a:p>
          <a:endParaRPr lang="en-US"/>
        </a:p>
      </dgm:t>
    </dgm:pt>
    <dgm:pt modelId="{B62A22DE-146A-45DD-815D-FE1B959620ED}">
      <dgm:prSet custT="1"/>
      <dgm:spPr/>
      <dgm:t>
        <a:bodyPr/>
        <a:lstStyle/>
        <a:p>
          <a:r>
            <a:rPr lang="en-US" sz="2000" dirty="0"/>
            <a:t>Non-motorized connectivity and attractiveness (non-motorized distance, walk speeds)</a:t>
          </a:r>
        </a:p>
      </dgm:t>
    </dgm:pt>
    <dgm:pt modelId="{1250C9E2-875E-4E61-B9EC-E68918A35C9E}" type="parTrans" cxnId="{361DA5B2-9E87-4C08-8430-005C03D6B6E6}">
      <dgm:prSet/>
      <dgm:spPr/>
      <dgm:t>
        <a:bodyPr/>
        <a:lstStyle/>
        <a:p>
          <a:endParaRPr lang="en-US"/>
        </a:p>
      </dgm:t>
    </dgm:pt>
    <dgm:pt modelId="{637701CD-1F7B-4456-B261-D47DF1635A87}" type="sibTrans" cxnId="{361DA5B2-9E87-4C08-8430-005C03D6B6E6}">
      <dgm:prSet/>
      <dgm:spPr/>
      <dgm:t>
        <a:bodyPr/>
        <a:lstStyle/>
        <a:p>
          <a:endParaRPr lang="en-US"/>
        </a:p>
      </dgm:t>
    </dgm:pt>
    <dgm:pt modelId="{6EC1939A-3D8C-4447-AC5C-17C8A3D50449}" type="pres">
      <dgm:prSet presAssocID="{73C9D896-C8B1-4DA6-A085-3E2276C36F4A}" presName="linear" presStyleCnt="0">
        <dgm:presLayoutVars>
          <dgm:animLvl val="lvl"/>
          <dgm:resizeHandles val="exact"/>
        </dgm:presLayoutVars>
      </dgm:prSet>
      <dgm:spPr/>
    </dgm:pt>
    <dgm:pt modelId="{FBD9A939-339D-4905-AD8F-0E1CC5253A34}" type="pres">
      <dgm:prSet presAssocID="{42059D83-5A56-472A-A351-268E5CBA2807}" presName="parentText" presStyleLbl="node1" presStyleIdx="0" presStyleCnt="3" custScaleY="40443" custLinFactNeighborX="-896" custLinFactNeighborY="-2238">
        <dgm:presLayoutVars>
          <dgm:chMax val="0"/>
          <dgm:bulletEnabled val="1"/>
        </dgm:presLayoutVars>
      </dgm:prSet>
      <dgm:spPr/>
    </dgm:pt>
    <dgm:pt modelId="{40D8DDE3-9534-4C52-9693-DC068D43DC84}" type="pres">
      <dgm:prSet presAssocID="{42059D83-5A56-472A-A351-268E5CBA2807}" presName="childText" presStyleLbl="revTx" presStyleIdx="0" presStyleCnt="3">
        <dgm:presLayoutVars>
          <dgm:bulletEnabled val="1"/>
        </dgm:presLayoutVars>
      </dgm:prSet>
      <dgm:spPr/>
    </dgm:pt>
    <dgm:pt modelId="{B1BDED77-F246-4740-B016-EF37E270CA3F}" type="pres">
      <dgm:prSet presAssocID="{025FE1D4-1AE9-4AD4-BC63-0C7A17FF0BBC}" presName="parentText" presStyleLbl="node1" presStyleIdx="1" presStyleCnt="3" custScaleY="50853">
        <dgm:presLayoutVars>
          <dgm:chMax val="0"/>
          <dgm:bulletEnabled val="1"/>
        </dgm:presLayoutVars>
      </dgm:prSet>
      <dgm:spPr/>
    </dgm:pt>
    <dgm:pt modelId="{5073CD2D-D8EB-4D8D-8723-F6A4894E97B0}" type="pres">
      <dgm:prSet presAssocID="{025FE1D4-1AE9-4AD4-BC63-0C7A17FF0BBC}" presName="childText" presStyleLbl="revTx" presStyleIdx="1" presStyleCnt="3">
        <dgm:presLayoutVars>
          <dgm:bulletEnabled val="1"/>
        </dgm:presLayoutVars>
      </dgm:prSet>
      <dgm:spPr/>
    </dgm:pt>
    <dgm:pt modelId="{4D0A5DAA-09F9-4E06-8222-2F6DEF552F79}" type="pres">
      <dgm:prSet presAssocID="{EA29FBF1-8352-4132-89DF-5299AAB97079}" presName="parentText" presStyleLbl="node1" presStyleIdx="2" presStyleCnt="3" custScaleY="45424">
        <dgm:presLayoutVars>
          <dgm:chMax val="0"/>
          <dgm:bulletEnabled val="1"/>
        </dgm:presLayoutVars>
      </dgm:prSet>
      <dgm:spPr/>
    </dgm:pt>
    <dgm:pt modelId="{B61295E3-4780-4E1B-B6AD-F70A4CB0C39B}" type="pres">
      <dgm:prSet presAssocID="{EA29FBF1-8352-4132-89DF-5299AAB9707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0D33F500-ED11-48B3-9601-C7725DE3D709}" type="presOf" srcId="{B2FE321D-02FC-49A4-AE82-2F109C65EFE1}" destId="{B61295E3-4780-4E1B-B6AD-F70A4CB0C39B}" srcOrd="0" destOrd="1" presId="urn:microsoft.com/office/officeart/2005/8/layout/vList2"/>
    <dgm:cxn modelId="{ECDF2A07-B82C-4098-80E2-2F2031FB0ED8}" type="presOf" srcId="{6BE42C42-73C0-4BA4-9B7C-179B5040E4A4}" destId="{5073CD2D-D8EB-4D8D-8723-F6A4894E97B0}" srcOrd="0" destOrd="1" presId="urn:microsoft.com/office/officeart/2005/8/layout/vList2"/>
    <dgm:cxn modelId="{E607AA0E-D716-4482-9F5A-79ED7B9CA060}" type="presOf" srcId="{0565C845-9508-4288-AA8B-3DE5C86E6456}" destId="{5073CD2D-D8EB-4D8D-8723-F6A4894E97B0}" srcOrd="0" destOrd="2" presId="urn:microsoft.com/office/officeart/2005/8/layout/vList2"/>
    <dgm:cxn modelId="{9EF29F10-F527-484C-A449-A052B73DDFB6}" type="presOf" srcId="{025FE1D4-1AE9-4AD4-BC63-0C7A17FF0BBC}" destId="{B1BDED77-F246-4740-B016-EF37E270CA3F}" srcOrd="0" destOrd="0" presId="urn:microsoft.com/office/officeart/2005/8/layout/vList2"/>
    <dgm:cxn modelId="{8DA7661D-D0E7-4134-B96B-D729DDFC6168}" type="presOf" srcId="{42059D83-5A56-472A-A351-268E5CBA2807}" destId="{FBD9A939-339D-4905-AD8F-0E1CC5253A34}" srcOrd="0" destOrd="0" presId="urn:microsoft.com/office/officeart/2005/8/layout/vList2"/>
    <dgm:cxn modelId="{322FB01D-C492-40B5-AA16-57494619AA89}" srcId="{73C9D896-C8B1-4DA6-A085-3E2276C36F4A}" destId="{EA29FBF1-8352-4132-89DF-5299AAB97079}" srcOrd="2" destOrd="0" parTransId="{E27302D0-6424-407A-8AEB-234DEC8319C1}" sibTransId="{4F5195F0-D7F9-405D-B805-2278BD1091AA}"/>
    <dgm:cxn modelId="{19085F20-8669-40F4-8CE2-E2E30D42582C}" type="presOf" srcId="{B62A22DE-146A-45DD-815D-FE1B959620ED}" destId="{B61295E3-4780-4E1B-B6AD-F70A4CB0C39B}" srcOrd="0" destOrd="2" presId="urn:microsoft.com/office/officeart/2005/8/layout/vList2"/>
    <dgm:cxn modelId="{65AA1637-2FA7-439E-98DB-1EC07CD1F607}" srcId="{025FE1D4-1AE9-4AD4-BC63-0C7A17FF0BBC}" destId="{3675A1BB-9224-4950-BD7B-92DB247D4591}" srcOrd="0" destOrd="0" parTransId="{4177DD13-D456-4FAB-9500-706E7E0A4D57}" sibTransId="{BB7962E0-FD37-477A-9FA2-DEC2EAF2268F}"/>
    <dgm:cxn modelId="{DA84B93F-8845-4C24-98BA-5BB814A3EDA7}" type="presOf" srcId="{73C9D896-C8B1-4DA6-A085-3E2276C36F4A}" destId="{6EC1939A-3D8C-4447-AC5C-17C8A3D50449}" srcOrd="0" destOrd="0" presId="urn:microsoft.com/office/officeart/2005/8/layout/vList2"/>
    <dgm:cxn modelId="{AC85E760-A27F-44A5-AA9D-861B07EB1D5C}" srcId="{73C9D896-C8B1-4DA6-A085-3E2276C36F4A}" destId="{025FE1D4-1AE9-4AD4-BC63-0C7A17FF0BBC}" srcOrd="1" destOrd="0" parTransId="{3052E7B6-A439-435D-AF7B-E54F059F197F}" sibTransId="{62F1BD3D-2482-496A-8134-D57345D1D243}"/>
    <dgm:cxn modelId="{0F5EC361-E985-4B83-9A81-0BF10EDB355F}" srcId="{42059D83-5A56-472A-A351-268E5CBA2807}" destId="{B64458E6-EA99-4F76-AE67-5E61618CFFE3}" srcOrd="0" destOrd="0" parTransId="{8AA87B0D-E246-48F2-A6DB-0F997AC99D37}" sibTransId="{0C8404EA-3383-4182-AA15-43081069E7D5}"/>
    <dgm:cxn modelId="{CEC88E4A-0B79-4465-81FF-59ADA42FE9EB}" srcId="{73C9D896-C8B1-4DA6-A085-3E2276C36F4A}" destId="{42059D83-5A56-472A-A351-268E5CBA2807}" srcOrd="0" destOrd="0" parTransId="{94B0B985-F3CA-47E1-9E48-2B3FA72948AA}" sibTransId="{55F945F1-5E82-4E8E-9CDA-1C95E347CCE8}"/>
    <dgm:cxn modelId="{FEB48A85-489D-4BD3-8354-F448F727DE69}" type="presOf" srcId="{EA29FBF1-8352-4132-89DF-5299AAB97079}" destId="{4D0A5DAA-09F9-4E06-8222-2F6DEF552F79}" srcOrd="0" destOrd="0" presId="urn:microsoft.com/office/officeart/2005/8/layout/vList2"/>
    <dgm:cxn modelId="{80AB228E-EA31-4A36-BFB0-1C2B2803C004}" srcId="{025FE1D4-1AE9-4AD4-BC63-0C7A17FF0BBC}" destId="{6BE42C42-73C0-4BA4-9B7C-179B5040E4A4}" srcOrd="1" destOrd="0" parTransId="{125305CD-F714-45B4-98E2-512D87084360}" sibTransId="{ADEFEF80-C55A-4F84-82D1-B8A235D146CB}"/>
    <dgm:cxn modelId="{2C719B8F-C6B7-4915-9A6E-EF94AC8DB472}" type="presOf" srcId="{3675A1BB-9224-4950-BD7B-92DB247D4591}" destId="{5073CD2D-D8EB-4D8D-8723-F6A4894E97B0}" srcOrd="0" destOrd="0" presId="urn:microsoft.com/office/officeart/2005/8/layout/vList2"/>
    <dgm:cxn modelId="{D1675193-DAD4-43CE-9267-E1D31B2F3EBB}" srcId="{EA29FBF1-8352-4132-89DF-5299AAB97079}" destId="{B2FE321D-02FC-49A4-AE82-2F109C65EFE1}" srcOrd="1" destOrd="0" parTransId="{246B10E9-2E2D-4409-8C6C-641827EB754B}" sibTransId="{B404ADF9-6817-4940-87BC-E283C32DB5D6}"/>
    <dgm:cxn modelId="{20AD0797-E155-48A9-8C78-7A1440EB61E4}" type="presOf" srcId="{B64458E6-EA99-4F76-AE67-5E61618CFFE3}" destId="{40D8DDE3-9534-4C52-9693-DC068D43DC84}" srcOrd="0" destOrd="0" presId="urn:microsoft.com/office/officeart/2005/8/layout/vList2"/>
    <dgm:cxn modelId="{88A2639F-48E1-4709-9D0D-F8CB0D642219}" srcId="{EA29FBF1-8352-4132-89DF-5299AAB97079}" destId="{5F3CBE42-E0F4-4BE7-880C-08B0D5EC2E51}" srcOrd="0" destOrd="0" parTransId="{630ED65B-C608-4AC1-8746-9F9A6039F06C}" sibTransId="{B30DABAC-2A22-4B1B-9B19-BDE16B66AFD8}"/>
    <dgm:cxn modelId="{B05E8FAC-C5EC-4488-9EB8-2D7A0055E267}" type="presOf" srcId="{5F3CBE42-E0F4-4BE7-880C-08B0D5EC2E51}" destId="{B61295E3-4780-4E1B-B6AD-F70A4CB0C39B}" srcOrd="0" destOrd="0" presId="urn:microsoft.com/office/officeart/2005/8/layout/vList2"/>
    <dgm:cxn modelId="{2CEAC9B0-2012-4C91-A346-2A54C952D06E}" srcId="{025FE1D4-1AE9-4AD4-BC63-0C7A17FF0BBC}" destId="{0565C845-9508-4288-AA8B-3DE5C86E6456}" srcOrd="2" destOrd="0" parTransId="{0F1ECFF5-26D3-4A31-B692-A8E95FF9292F}" sibTransId="{63B78DAE-C267-46FC-9A38-40D49E9AFE44}"/>
    <dgm:cxn modelId="{361DA5B2-9E87-4C08-8430-005C03D6B6E6}" srcId="{EA29FBF1-8352-4132-89DF-5299AAB97079}" destId="{B62A22DE-146A-45DD-815D-FE1B959620ED}" srcOrd="2" destOrd="0" parTransId="{1250C9E2-875E-4E61-B9EC-E68918A35C9E}" sibTransId="{637701CD-1F7B-4456-B261-D47DF1635A87}"/>
    <dgm:cxn modelId="{ED387C5A-7141-423C-AEC3-1D8F9DA6315A}" type="presParOf" srcId="{6EC1939A-3D8C-4447-AC5C-17C8A3D50449}" destId="{FBD9A939-339D-4905-AD8F-0E1CC5253A34}" srcOrd="0" destOrd="0" presId="urn:microsoft.com/office/officeart/2005/8/layout/vList2"/>
    <dgm:cxn modelId="{AEC0DADB-8219-433B-BDD3-1A47EA846A06}" type="presParOf" srcId="{6EC1939A-3D8C-4447-AC5C-17C8A3D50449}" destId="{40D8DDE3-9534-4C52-9693-DC068D43DC84}" srcOrd="1" destOrd="0" presId="urn:microsoft.com/office/officeart/2005/8/layout/vList2"/>
    <dgm:cxn modelId="{FB271A17-8D5C-450B-8CED-CC54BFC5709E}" type="presParOf" srcId="{6EC1939A-3D8C-4447-AC5C-17C8A3D50449}" destId="{B1BDED77-F246-4740-B016-EF37E270CA3F}" srcOrd="2" destOrd="0" presId="urn:microsoft.com/office/officeart/2005/8/layout/vList2"/>
    <dgm:cxn modelId="{6E8C179D-E0E0-4B46-BE3C-0181F3E73CB7}" type="presParOf" srcId="{6EC1939A-3D8C-4447-AC5C-17C8A3D50449}" destId="{5073CD2D-D8EB-4D8D-8723-F6A4894E97B0}" srcOrd="3" destOrd="0" presId="urn:microsoft.com/office/officeart/2005/8/layout/vList2"/>
    <dgm:cxn modelId="{D0FD3149-D09A-4B2A-BDED-8753896ACD73}" type="presParOf" srcId="{6EC1939A-3D8C-4447-AC5C-17C8A3D50449}" destId="{4D0A5DAA-09F9-4E06-8222-2F6DEF552F79}" srcOrd="4" destOrd="0" presId="urn:microsoft.com/office/officeart/2005/8/layout/vList2"/>
    <dgm:cxn modelId="{AB66102A-82EB-4B09-BB98-1205CD37977C}" type="presParOf" srcId="{6EC1939A-3D8C-4447-AC5C-17C8A3D50449}" destId="{B61295E3-4780-4E1B-B6AD-F70A4CB0C39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6828F4-6D06-4232-98C2-B9A21BC33586}">
      <dsp:nvSpPr>
        <dsp:cNvPr id="0" name=""/>
        <dsp:cNvSpPr/>
      </dsp:nvSpPr>
      <dsp:spPr>
        <a:xfrm rot="5400000">
          <a:off x="-245802" y="248645"/>
          <a:ext cx="1638680" cy="114707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Region</a:t>
          </a:r>
        </a:p>
      </dsp:txBody>
      <dsp:txXfrm rot="-5400000">
        <a:off x="0" y="576381"/>
        <a:ext cx="1147076" cy="491604"/>
      </dsp:txXfrm>
    </dsp:sp>
    <dsp:sp modelId="{BD9BFDF2-894A-4DD1-84C7-CE5EFBEF3A5E}">
      <dsp:nvSpPr>
        <dsp:cNvPr id="0" name=""/>
        <dsp:cNvSpPr/>
      </dsp:nvSpPr>
      <dsp:spPr>
        <a:xfrm rot="5400000">
          <a:off x="5298767" y="-4148847"/>
          <a:ext cx="1065142" cy="93685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400" kern="1200" dirty="0"/>
            <a:t>Rogue Valley in Southern Oregon </a:t>
          </a:r>
        </a:p>
      </dsp:txBody>
      <dsp:txXfrm rot="-5400000">
        <a:off x="1147077" y="54839"/>
        <a:ext cx="9316527" cy="961150"/>
      </dsp:txXfrm>
    </dsp:sp>
    <dsp:sp modelId="{43579794-65B3-42A7-80CE-B31D3C71E13E}">
      <dsp:nvSpPr>
        <dsp:cNvPr id="0" name=""/>
        <dsp:cNvSpPr/>
      </dsp:nvSpPr>
      <dsp:spPr>
        <a:xfrm rot="5400000">
          <a:off x="-245802" y="1697355"/>
          <a:ext cx="1638680" cy="1147076"/>
        </a:xfrm>
        <a:prstGeom prst="chevron">
          <a:avLst/>
        </a:prstGeom>
        <a:solidFill>
          <a:schemeClr val="accent4">
            <a:hueOff val="3456571"/>
            <a:satOff val="11079"/>
            <a:lumOff val="-2353"/>
            <a:alphaOff val="0"/>
          </a:schemeClr>
        </a:solidFill>
        <a:ln w="12700" cap="flat" cmpd="sng" algn="ctr">
          <a:solidFill>
            <a:schemeClr val="accent4">
              <a:hueOff val="3456571"/>
              <a:satOff val="11079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Core Model</a:t>
          </a:r>
        </a:p>
      </dsp:txBody>
      <dsp:txXfrm rot="-5400000">
        <a:off x="0" y="2025091"/>
        <a:ext cx="1147076" cy="491604"/>
      </dsp:txXfrm>
    </dsp:sp>
    <dsp:sp modelId="{0E683D22-4F98-41A3-BB51-A3E331BC5A41}">
      <dsp:nvSpPr>
        <dsp:cNvPr id="0" name=""/>
        <dsp:cNvSpPr/>
      </dsp:nvSpPr>
      <dsp:spPr>
        <a:xfrm rot="5400000">
          <a:off x="4725228" y="-2126598"/>
          <a:ext cx="1065142" cy="82214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456571"/>
              <a:satOff val="11079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400" kern="1200" dirty="0"/>
            <a:t>Activity-based travel demand model</a:t>
          </a:r>
        </a:p>
      </dsp:txBody>
      <dsp:txXfrm rot="-5400000">
        <a:off x="1147076" y="1503550"/>
        <a:ext cx="8169451" cy="961150"/>
      </dsp:txXfrm>
    </dsp:sp>
    <dsp:sp modelId="{59BA6994-8DBE-4A2B-8756-507A32D3292A}">
      <dsp:nvSpPr>
        <dsp:cNvPr id="0" name=""/>
        <dsp:cNvSpPr/>
      </dsp:nvSpPr>
      <dsp:spPr>
        <a:xfrm rot="5400000">
          <a:off x="-245802" y="3225046"/>
          <a:ext cx="1638680" cy="1147076"/>
        </a:xfrm>
        <a:prstGeom prst="chevron">
          <a:avLst/>
        </a:prstGeom>
        <a:solidFill>
          <a:schemeClr val="accent4">
            <a:hueOff val="6913143"/>
            <a:satOff val="22158"/>
            <a:lumOff val="-4707"/>
            <a:alphaOff val="0"/>
          </a:schemeClr>
        </a:solidFill>
        <a:ln w="12700" cap="flat" cmpd="sng" algn="ctr">
          <a:solidFill>
            <a:schemeClr val="accent4">
              <a:hueOff val="6913143"/>
              <a:satOff val="22158"/>
              <a:lumOff val="-47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Goal</a:t>
          </a:r>
        </a:p>
      </dsp:txBody>
      <dsp:txXfrm rot="-5400000">
        <a:off x="0" y="3552782"/>
        <a:ext cx="1147076" cy="491604"/>
      </dsp:txXfrm>
    </dsp:sp>
    <dsp:sp modelId="{76C86898-C63A-4D92-930B-87E3E6C8F34E}">
      <dsp:nvSpPr>
        <dsp:cNvPr id="0" name=""/>
        <dsp:cNvSpPr/>
      </dsp:nvSpPr>
      <dsp:spPr>
        <a:xfrm rot="5400000">
          <a:off x="5219786" y="-1172446"/>
          <a:ext cx="1223102" cy="93685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913143"/>
              <a:satOff val="22158"/>
              <a:lumOff val="-47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400" kern="1200" dirty="0"/>
            <a:t>Explore the potential of a region-wide paratransit/shared mobility transit system to improve accessibility and decrease auto dependency and usage under various alternative futures.</a:t>
          </a:r>
        </a:p>
      </dsp:txBody>
      <dsp:txXfrm rot="-5400000">
        <a:off x="1147076" y="2959971"/>
        <a:ext cx="9308816" cy="11036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D9A939-339D-4905-AD8F-0E1CC5253A34}">
      <dsp:nvSpPr>
        <dsp:cNvPr id="0" name=""/>
        <dsp:cNvSpPr/>
      </dsp:nvSpPr>
      <dsp:spPr>
        <a:xfrm>
          <a:off x="0" y="128610"/>
          <a:ext cx="7373857" cy="43127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Policy/Strategy </a:t>
          </a:r>
        </a:p>
      </dsp:txBody>
      <dsp:txXfrm>
        <a:off x="21053" y="149663"/>
        <a:ext cx="7331751" cy="389167"/>
      </dsp:txXfrm>
    </dsp:sp>
    <dsp:sp modelId="{40D8DDE3-9534-4C52-9693-DC068D43DC84}">
      <dsp:nvSpPr>
        <dsp:cNvPr id="0" name=""/>
        <dsp:cNvSpPr/>
      </dsp:nvSpPr>
      <dsp:spPr>
        <a:xfrm>
          <a:off x="0" y="559883"/>
          <a:ext cx="7373857" cy="968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12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Subsidized Shared Mobility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Parking policy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 err="1"/>
            <a:t>Micromobility</a:t>
          </a:r>
          <a:endParaRPr lang="en-US" sz="2000" kern="1200" dirty="0"/>
        </a:p>
      </dsp:txBody>
      <dsp:txXfrm>
        <a:off x="0" y="559883"/>
        <a:ext cx="7373857" cy="968760"/>
      </dsp:txXfrm>
    </dsp:sp>
    <dsp:sp modelId="{668A1222-DEC4-4417-80BF-D24B983355CF}">
      <dsp:nvSpPr>
        <dsp:cNvPr id="0" name=""/>
        <dsp:cNvSpPr/>
      </dsp:nvSpPr>
      <dsp:spPr>
        <a:xfrm>
          <a:off x="0" y="1528643"/>
          <a:ext cx="7373857" cy="4837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Metrics/Performance Measures</a:t>
          </a:r>
          <a:endParaRPr lang="en-US" sz="1400" kern="1200" dirty="0"/>
        </a:p>
      </dsp:txBody>
      <dsp:txXfrm>
        <a:off x="23614" y="1552257"/>
        <a:ext cx="7326629" cy="436512"/>
      </dsp:txXfrm>
    </dsp:sp>
    <dsp:sp modelId="{84F787E4-E7FE-467B-9113-309E939098C2}">
      <dsp:nvSpPr>
        <dsp:cNvPr id="0" name=""/>
        <dsp:cNvSpPr/>
      </dsp:nvSpPr>
      <dsp:spPr>
        <a:xfrm>
          <a:off x="0" y="2012383"/>
          <a:ext cx="7373857" cy="1318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12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Accessibility measures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Congestion and vehicle usage measures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Multi-modal usage: mode split, transit ridership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Transportation revenue</a:t>
          </a:r>
        </a:p>
      </dsp:txBody>
      <dsp:txXfrm>
        <a:off x="0" y="2012383"/>
        <a:ext cx="7373857" cy="1318590"/>
      </dsp:txXfrm>
    </dsp:sp>
    <dsp:sp modelId="{F170AC8A-B5E7-47BC-B34E-D518D2AD37F5}">
      <dsp:nvSpPr>
        <dsp:cNvPr id="0" name=""/>
        <dsp:cNvSpPr/>
      </dsp:nvSpPr>
      <dsp:spPr>
        <a:xfrm>
          <a:off x="0" y="3330973"/>
          <a:ext cx="7373857" cy="33838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Uncertainties</a:t>
          </a:r>
        </a:p>
      </dsp:txBody>
      <dsp:txXfrm>
        <a:off x="16518" y="3347491"/>
        <a:ext cx="7340821" cy="305346"/>
      </dsp:txXfrm>
    </dsp:sp>
    <dsp:sp modelId="{AC295ABB-4CC5-43E6-93D9-2B78C4FFD4C5}">
      <dsp:nvSpPr>
        <dsp:cNvPr id="0" name=""/>
        <dsp:cNvSpPr/>
      </dsp:nvSpPr>
      <dsp:spPr>
        <a:xfrm>
          <a:off x="0" y="3669355"/>
          <a:ext cx="7373857" cy="1318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12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Autonomous vehicles (adjust highway capacity and VOT)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land-use and population (household spatial distribution)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economy (number of workers and employment)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electric vehicles and fuel prices (auto operating cost)</a:t>
          </a:r>
        </a:p>
      </dsp:txBody>
      <dsp:txXfrm>
        <a:off x="0" y="3669355"/>
        <a:ext cx="7373857" cy="13185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4E2924-ED94-42C5-8CC3-E7F896283A85}">
      <dsp:nvSpPr>
        <dsp:cNvPr id="0" name=""/>
        <dsp:cNvSpPr/>
      </dsp:nvSpPr>
      <dsp:spPr>
        <a:xfrm rot="5400000">
          <a:off x="-244018" y="247747"/>
          <a:ext cx="1626787" cy="113875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Region</a:t>
          </a:r>
        </a:p>
      </dsp:txBody>
      <dsp:txXfrm rot="-5400000">
        <a:off x="1" y="573105"/>
        <a:ext cx="1138751" cy="488036"/>
      </dsp:txXfrm>
    </dsp:sp>
    <dsp:sp modelId="{02E0099C-3F6C-4550-9A6D-3BFF297DDC71}">
      <dsp:nvSpPr>
        <dsp:cNvPr id="0" name=""/>
        <dsp:cNvSpPr/>
      </dsp:nvSpPr>
      <dsp:spPr>
        <a:xfrm rot="5400000">
          <a:off x="5298469" y="-4155989"/>
          <a:ext cx="1057411" cy="93768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San Diego border with Mexico</a:t>
          </a:r>
        </a:p>
      </dsp:txBody>
      <dsp:txXfrm rot="-5400000">
        <a:off x="1138751" y="55348"/>
        <a:ext cx="9325229" cy="954173"/>
      </dsp:txXfrm>
    </dsp:sp>
    <dsp:sp modelId="{7097D1FD-8CAD-48A2-8A13-3DDFCE451AA9}">
      <dsp:nvSpPr>
        <dsp:cNvPr id="0" name=""/>
        <dsp:cNvSpPr/>
      </dsp:nvSpPr>
      <dsp:spPr>
        <a:xfrm rot="5400000">
          <a:off x="-244018" y="1680905"/>
          <a:ext cx="1626787" cy="1138751"/>
        </a:xfrm>
        <a:prstGeom prst="chevron">
          <a:avLst/>
        </a:prstGeom>
        <a:solidFill>
          <a:schemeClr val="accent4">
            <a:hueOff val="3456571"/>
            <a:satOff val="11079"/>
            <a:lumOff val="-2353"/>
            <a:alphaOff val="0"/>
          </a:schemeClr>
        </a:solidFill>
        <a:ln w="12700" cap="flat" cmpd="sng" algn="ctr">
          <a:solidFill>
            <a:schemeClr val="accent4">
              <a:hueOff val="3456571"/>
              <a:satOff val="11079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Core Model</a:t>
          </a:r>
        </a:p>
      </dsp:txBody>
      <dsp:txXfrm rot="-5400000">
        <a:off x="1" y="2006263"/>
        <a:ext cx="1138751" cy="488036"/>
      </dsp:txXfrm>
    </dsp:sp>
    <dsp:sp modelId="{E7067847-71D6-4A16-BA3F-3C26EED68886}">
      <dsp:nvSpPr>
        <dsp:cNvPr id="0" name=""/>
        <dsp:cNvSpPr/>
      </dsp:nvSpPr>
      <dsp:spPr>
        <a:xfrm rot="5400000">
          <a:off x="5298191" y="-2722552"/>
          <a:ext cx="1057967" cy="93768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456571"/>
              <a:satOff val="11079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San Diego cross-border sub-model to regional ABM</a:t>
          </a:r>
        </a:p>
      </dsp:txBody>
      <dsp:txXfrm rot="-5400000">
        <a:off x="1138751" y="1488534"/>
        <a:ext cx="9325202" cy="954675"/>
      </dsp:txXfrm>
    </dsp:sp>
    <dsp:sp modelId="{415E558C-CB94-4C3A-9CE1-D477CF15E596}">
      <dsp:nvSpPr>
        <dsp:cNvPr id="0" name=""/>
        <dsp:cNvSpPr/>
      </dsp:nvSpPr>
      <dsp:spPr>
        <a:xfrm rot="5400000">
          <a:off x="-244018" y="3114064"/>
          <a:ext cx="1626787" cy="1138751"/>
        </a:xfrm>
        <a:prstGeom prst="chevron">
          <a:avLst/>
        </a:prstGeom>
        <a:solidFill>
          <a:schemeClr val="accent4">
            <a:hueOff val="6913143"/>
            <a:satOff val="22158"/>
            <a:lumOff val="-4707"/>
            <a:alphaOff val="0"/>
          </a:schemeClr>
        </a:solidFill>
        <a:ln w="12700" cap="flat" cmpd="sng" algn="ctr">
          <a:solidFill>
            <a:schemeClr val="accent4">
              <a:hueOff val="6913143"/>
              <a:satOff val="22158"/>
              <a:lumOff val="-47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Goal</a:t>
          </a:r>
        </a:p>
      </dsp:txBody>
      <dsp:txXfrm rot="-5400000">
        <a:off x="1" y="3439422"/>
        <a:ext cx="1138751" cy="488036"/>
      </dsp:txXfrm>
    </dsp:sp>
    <dsp:sp modelId="{0F070BAE-C5D6-4BC0-B385-4E2773F4962E}">
      <dsp:nvSpPr>
        <dsp:cNvPr id="0" name=""/>
        <dsp:cNvSpPr/>
      </dsp:nvSpPr>
      <dsp:spPr>
        <a:xfrm rot="5400000">
          <a:off x="5298469" y="-1289671"/>
          <a:ext cx="1057411" cy="93768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913143"/>
              <a:satOff val="22158"/>
              <a:lumOff val="-47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Explore the potential of increased transit and </a:t>
          </a:r>
          <a:r>
            <a:rPr lang="en-US" sz="2300" kern="1200" dirty="0" err="1"/>
            <a:t>micromobility</a:t>
          </a:r>
          <a:r>
            <a:rPr lang="en-US" sz="2300" kern="1200" dirty="0"/>
            <a:t> options and incentivizing shared-auto usage to promote non-SOV border crossings and reduce congestion under various uncertainties</a:t>
          </a:r>
        </a:p>
      </dsp:txBody>
      <dsp:txXfrm rot="-5400000">
        <a:off x="1138751" y="2921666"/>
        <a:ext cx="9325229" cy="9541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D9A939-339D-4905-AD8F-0E1CC5253A34}">
      <dsp:nvSpPr>
        <dsp:cNvPr id="0" name=""/>
        <dsp:cNvSpPr/>
      </dsp:nvSpPr>
      <dsp:spPr>
        <a:xfrm>
          <a:off x="0" y="19014"/>
          <a:ext cx="7157484" cy="5627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Policy/Strategy </a:t>
          </a:r>
        </a:p>
      </dsp:txBody>
      <dsp:txXfrm>
        <a:off x="27472" y="46486"/>
        <a:ext cx="7102540" cy="507826"/>
      </dsp:txXfrm>
    </dsp:sp>
    <dsp:sp modelId="{40D8DDE3-9534-4C52-9693-DC068D43DC84}">
      <dsp:nvSpPr>
        <dsp:cNvPr id="0" name=""/>
        <dsp:cNvSpPr/>
      </dsp:nvSpPr>
      <dsp:spPr>
        <a:xfrm>
          <a:off x="0" y="581784"/>
          <a:ext cx="7157484" cy="995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25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New transit service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Increased micromobility options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Toll levels at new border crossing</a:t>
          </a:r>
        </a:p>
      </dsp:txBody>
      <dsp:txXfrm>
        <a:off x="0" y="581784"/>
        <a:ext cx="7157484" cy="995670"/>
      </dsp:txXfrm>
    </dsp:sp>
    <dsp:sp modelId="{B1BDED77-F246-4740-B016-EF37E270CA3F}">
      <dsp:nvSpPr>
        <dsp:cNvPr id="0" name=""/>
        <dsp:cNvSpPr/>
      </dsp:nvSpPr>
      <dsp:spPr>
        <a:xfrm>
          <a:off x="0" y="1577454"/>
          <a:ext cx="7157484" cy="56277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Metrics/Performance Measures</a:t>
          </a:r>
        </a:p>
      </dsp:txBody>
      <dsp:txXfrm>
        <a:off x="27472" y="1604926"/>
        <a:ext cx="7102540" cy="507826"/>
      </dsp:txXfrm>
    </dsp:sp>
    <dsp:sp modelId="{5073CD2D-D8EB-4D8D-8723-F6A4894E97B0}">
      <dsp:nvSpPr>
        <dsp:cNvPr id="0" name=""/>
        <dsp:cNvSpPr/>
      </dsp:nvSpPr>
      <dsp:spPr>
        <a:xfrm>
          <a:off x="0" y="2140224"/>
          <a:ext cx="7157484" cy="995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25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Congestion and vehicle usage measures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Multi-modal usage: mode split, transit ridership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Toll road usage/volume</a:t>
          </a:r>
          <a:endParaRPr lang="en-US" sz="2000" kern="1200" dirty="0"/>
        </a:p>
      </dsp:txBody>
      <dsp:txXfrm>
        <a:off x="0" y="2140224"/>
        <a:ext cx="7157484" cy="995670"/>
      </dsp:txXfrm>
    </dsp:sp>
    <dsp:sp modelId="{4D0A5DAA-09F9-4E06-8222-2F6DEF552F79}">
      <dsp:nvSpPr>
        <dsp:cNvPr id="0" name=""/>
        <dsp:cNvSpPr/>
      </dsp:nvSpPr>
      <dsp:spPr>
        <a:xfrm>
          <a:off x="0" y="3135894"/>
          <a:ext cx="7157484" cy="56277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Uncertainties</a:t>
          </a:r>
        </a:p>
      </dsp:txBody>
      <dsp:txXfrm>
        <a:off x="27472" y="3163366"/>
        <a:ext cx="7102540" cy="507826"/>
      </dsp:txXfrm>
    </dsp:sp>
    <dsp:sp modelId="{B61295E3-4780-4E1B-B6AD-F70A4CB0C39B}">
      <dsp:nvSpPr>
        <dsp:cNvPr id="0" name=""/>
        <dsp:cNvSpPr/>
      </dsp:nvSpPr>
      <dsp:spPr>
        <a:xfrm>
          <a:off x="0" y="3698664"/>
          <a:ext cx="7157484" cy="1318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25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Travel behavior (VOT)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Auto competitiveness (auto operating cost)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Border crossing wait time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Land-use (retail employment, Mexico population density)</a:t>
          </a:r>
        </a:p>
      </dsp:txBody>
      <dsp:txXfrm>
        <a:off x="0" y="3698664"/>
        <a:ext cx="7157484" cy="13185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4E2924-ED94-42C5-8CC3-E7F896283A85}">
      <dsp:nvSpPr>
        <dsp:cNvPr id="0" name=""/>
        <dsp:cNvSpPr/>
      </dsp:nvSpPr>
      <dsp:spPr>
        <a:xfrm rot="5400000">
          <a:off x="-249537" y="251819"/>
          <a:ext cx="1663581" cy="116450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Region</a:t>
          </a:r>
        </a:p>
      </dsp:txBody>
      <dsp:txXfrm rot="-5400000">
        <a:off x="1" y="584536"/>
        <a:ext cx="1164507" cy="499074"/>
      </dsp:txXfrm>
    </dsp:sp>
    <dsp:sp modelId="{02E0099C-3F6C-4550-9A6D-3BFF297DDC71}">
      <dsp:nvSpPr>
        <dsp:cNvPr id="0" name=""/>
        <dsp:cNvSpPr/>
      </dsp:nvSpPr>
      <dsp:spPr>
        <a:xfrm rot="5400000">
          <a:off x="5529513" y="-4362723"/>
          <a:ext cx="1081328" cy="98113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kern="1200" dirty="0"/>
            <a:t>Greater Buffalo area</a:t>
          </a:r>
        </a:p>
      </dsp:txBody>
      <dsp:txXfrm rot="-5400000">
        <a:off x="1164507" y="55069"/>
        <a:ext cx="9758554" cy="975756"/>
      </dsp:txXfrm>
    </dsp:sp>
    <dsp:sp modelId="{7097D1FD-8CAD-48A2-8A13-3DDFCE451AA9}">
      <dsp:nvSpPr>
        <dsp:cNvPr id="0" name=""/>
        <dsp:cNvSpPr/>
      </dsp:nvSpPr>
      <dsp:spPr>
        <a:xfrm rot="5400000">
          <a:off x="-249537" y="1722034"/>
          <a:ext cx="1663581" cy="1164507"/>
        </a:xfrm>
        <a:prstGeom prst="chevron">
          <a:avLst/>
        </a:prstGeom>
        <a:solidFill>
          <a:schemeClr val="accent4">
            <a:hueOff val="3456571"/>
            <a:satOff val="11079"/>
            <a:lumOff val="-2353"/>
            <a:alphaOff val="0"/>
          </a:schemeClr>
        </a:solidFill>
        <a:ln w="12700" cap="flat" cmpd="sng" algn="ctr">
          <a:solidFill>
            <a:schemeClr val="accent4">
              <a:hueOff val="3456571"/>
              <a:satOff val="11079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Core Model</a:t>
          </a:r>
        </a:p>
      </dsp:txBody>
      <dsp:txXfrm rot="-5400000">
        <a:off x="1" y="2054751"/>
        <a:ext cx="1164507" cy="499074"/>
      </dsp:txXfrm>
    </dsp:sp>
    <dsp:sp modelId="{E7067847-71D6-4A16-BA3F-3C26EED68886}">
      <dsp:nvSpPr>
        <dsp:cNvPr id="0" name=""/>
        <dsp:cNvSpPr/>
      </dsp:nvSpPr>
      <dsp:spPr>
        <a:xfrm rot="5400000">
          <a:off x="5529229" y="-2892224"/>
          <a:ext cx="1081896" cy="98113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456571"/>
              <a:satOff val="11079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kern="1200" dirty="0"/>
            <a:t>Regional trip-based model</a:t>
          </a:r>
        </a:p>
      </dsp:txBody>
      <dsp:txXfrm rot="-5400000">
        <a:off x="1164507" y="1525312"/>
        <a:ext cx="9758526" cy="976268"/>
      </dsp:txXfrm>
    </dsp:sp>
    <dsp:sp modelId="{415E558C-CB94-4C3A-9CE1-D477CF15E596}">
      <dsp:nvSpPr>
        <dsp:cNvPr id="0" name=""/>
        <dsp:cNvSpPr/>
      </dsp:nvSpPr>
      <dsp:spPr>
        <a:xfrm rot="5400000">
          <a:off x="-249537" y="3192249"/>
          <a:ext cx="1663581" cy="1164507"/>
        </a:xfrm>
        <a:prstGeom prst="chevron">
          <a:avLst/>
        </a:prstGeom>
        <a:solidFill>
          <a:schemeClr val="accent4">
            <a:hueOff val="6913143"/>
            <a:satOff val="22158"/>
            <a:lumOff val="-4707"/>
            <a:alphaOff val="0"/>
          </a:schemeClr>
        </a:solidFill>
        <a:ln w="12700" cap="flat" cmpd="sng" algn="ctr">
          <a:solidFill>
            <a:schemeClr val="accent4">
              <a:hueOff val="6913143"/>
              <a:satOff val="22158"/>
              <a:lumOff val="-47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Goal</a:t>
          </a:r>
        </a:p>
      </dsp:txBody>
      <dsp:txXfrm rot="-5400000">
        <a:off x="1" y="3524966"/>
        <a:ext cx="1164507" cy="499074"/>
      </dsp:txXfrm>
    </dsp:sp>
    <dsp:sp modelId="{0F070BAE-C5D6-4BC0-B385-4E2773F4962E}">
      <dsp:nvSpPr>
        <dsp:cNvPr id="0" name=""/>
        <dsp:cNvSpPr/>
      </dsp:nvSpPr>
      <dsp:spPr>
        <a:xfrm rot="5400000">
          <a:off x="5529513" y="-1422294"/>
          <a:ext cx="1081328" cy="98113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913143"/>
              <a:satOff val="22158"/>
              <a:lumOff val="-47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200" kern="1200" dirty="0"/>
            <a:t>Explore the potential for transit improvements within a corridor to improve multi-modal accessibility, decrease congestion and VMT, and increase transit ridership under a range of land-use and transportation technology uncertainties.</a:t>
          </a:r>
        </a:p>
      </dsp:txBody>
      <dsp:txXfrm rot="-5400000">
        <a:off x="1164507" y="2995498"/>
        <a:ext cx="9758554" cy="9757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D9A939-339D-4905-AD8F-0E1CC5253A34}">
      <dsp:nvSpPr>
        <dsp:cNvPr id="0" name=""/>
        <dsp:cNvSpPr/>
      </dsp:nvSpPr>
      <dsp:spPr>
        <a:xfrm>
          <a:off x="0" y="0"/>
          <a:ext cx="10330434" cy="4315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Policy/Strategy</a:t>
          </a:r>
        </a:p>
      </dsp:txBody>
      <dsp:txXfrm>
        <a:off x="21066" y="21066"/>
        <a:ext cx="10288302" cy="389410"/>
      </dsp:txXfrm>
    </dsp:sp>
    <dsp:sp modelId="{40D8DDE3-9534-4C52-9693-DC068D43DC84}">
      <dsp:nvSpPr>
        <dsp:cNvPr id="0" name=""/>
        <dsp:cNvSpPr/>
      </dsp:nvSpPr>
      <dsp:spPr>
        <a:xfrm>
          <a:off x="0" y="440478"/>
          <a:ext cx="10330434" cy="94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99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Transit improvements along a corridor</a:t>
          </a:r>
        </a:p>
      </dsp:txBody>
      <dsp:txXfrm>
        <a:off x="0" y="440478"/>
        <a:ext cx="10330434" cy="943920"/>
      </dsp:txXfrm>
    </dsp:sp>
    <dsp:sp modelId="{B1BDED77-F246-4740-B016-EF37E270CA3F}">
      <dsp:nvSpPr>
        <dsp:cNvPr id="0" name=""/>
        <dsp:cNvSpPr/>
      </dsp:nvSpPr>
      <dsp:spPr>
        <a:xfrm>
          <a:off x="0" y="1384398"/>
          <a:ext cx="10330434" cy="54262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Metrics/Performance Measures</a:t>
          </a:r>
        </a:p>
      </dsp:txBody>
      <dsp:txXfrm>
        <a:off x="26489" y="1410887"/>
        <a:ext cx="10277456" cy="489643"/>
      </dsp:txXfrm>
    </dsp:sp>
    <dsp:sp modelId="{5073CD2D-D8EB-4D8D-8723-F6A4894E97B0}">
      <dsp:nvSpPr>
        <dsp:cNvPr id="0" name=""/>
        <dsp:cNvSpPr/>
      </dsp:nvSpPr>
      <dsp:spPr>
        <a:xfrm>
          <a:off x="0" y="1927020"/>
          <a:ext cx="10330434" cy="973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99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Congestion and vehicle usage measures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Multi-modal usage: mode split, transit ridership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Accessibility</a:t>
          </a:r>
        </a:p>
      </dsp:txBody>
      <dsp:txXfrm>
        <a:off x="0" y="1927020"/>
        <a:ext cx="10330434" cy="973417"/>
      </dsp:txXfrm>
    </dsp:sp>
    <dsp:sp modelId="{4D0A5DAA-09F9-4E06-8222-2F6DEF552F79}">
      <dsp:nvSpPr>
        <dsp:cNvPr id="0" name=""/>
        <dsp:cNvSpPr/>
      </dsp:nvSpPr>
      <dsp:spPr>
        <a:xfrm>
          <a:off x="0" y="2900437"/>
          <a:ext cx="10330434" cy="48469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Uncertainties</a:t>
          </a:r>
        </a:p>
      </dsp:txBody>
      <dsp:txXfrm>
        <a:off x="23661" y="2924098"/>
        <a:ext cx="10283112" cy="437370"/>
      </dsp:txXfrm>
    </dsp:sp>
    <dsp:sp modelId="{B61295E3-4780-4E1B-B6AD-F70A4CB0C39B}">
      <dsp:nvSpPr>
        <dsp:cNvPr id="0" name=""/>
        <dsp:cNvSpPr/>
      </dsp:nvSpPr>
      <dsp:spPr>
        <a:xfrm>
          <a:off x="0" y="3385129"/>
          <a:ext cx="10330434" cy="1238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99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Autonomous vehicles (adjust highway capacity)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Land-use and population (employment and household location and levels, demographics, household density, school enrollment levels)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Non-motorized connectivity and attractiveness (non-motorized distance, walk speeds)</a:t>
          </a:r>
        </a:p>
      </dsp:txBody>
      <dsp:txXfrm>
        <a:off x="0" y="3385129"/>
        <a:ext cx="10330434" cy="12388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7ED2F-BC2C-4AC5-A35C-6E43A4C7C3C4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D2BE1-5CF9-43B3-87DE-360CFD648D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328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D2BE1-5CF9-43B3-87DE-360CFD648DF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184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D2BE1-5CF9-43B3-87DE-360CFD648DF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39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347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D2BE1-5CF9-43B3-87DE-360CFD648DF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617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D2BE1-5CF9-43B3-87DE-360CFD648DF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339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1" y="0"/>
            <a:ext cx="12187767" cy="68695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" y="3286126"/>
            <a:ext cx="12184187" cy="3583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" name="Group 29"/>
          <p:cNvGrpSpPr/>
          <p:nvPr/>
        </p:nvGrpSpPr>
        <p:grpSpPr>
          <a:xfrm>
            <a:off x="3579" y="3385217"/>
            <a:ext cx="12188420" cy="3484007"/>
            <a:chOff x="-1639888" y="3275013"/>
            <a:chExt cx="10783888" cy="4110037"/>
          </a:xfrm>
        </p:grpSpPr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1385887" y="3275013"/>
              <a:ext cx="4151313" cy="893762"/>
            </a:xfrm>
            <a:custGeom>
              <a:avLst/>
              <a:gdLst>
                <a:gd name="T0" fmla="*/ 2615 w 2615"/>
                <a:gd name="T1" fmla="*/ 0 h 563"/>
                <a:gd name="T2" fmla="*/ 1790 w 2615"/>
                <a:gd name="T3" fmla="*/ 563 h 563"/>
                <a:gd name="T4" fmla="*/ 0 w 2615"/>
                <a:gd name="T5" fmla="*/ 563 h 563"/>
                <a:gd name="T6" fmla="*/ 1158 w 2615"/>
                <a:gd name="T7" fmla="*/ 0 h 563"/>
                <a:gd name="T8" fmla="*/ 2615 w 2615"/>
                <a:gd name="T9" fmla="*/ 0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5" h="563">
                  <a:moveTo>
                    <a:pt x="2615" y="0"/>
                  </a:moveTo>
                  <a:lnTo>
                    <a:pt x="1790" y="563"/>
                  </a:lnTo>
                  <a:lnTo>
                    <a:pt x="0" y="563"/>
                  </a:lnTo>
                  <a:lnTo>
                    <a:pt x="1158" y="0"/>
                  </a:lnTo>
                  <a:lnTo>
                    <a:pt x="2615" y="0"/>
                  </a:lnTo>
                  <a:close/>
                </a:path>
              </a:pathLst>
            </a:custGeom>
            <a:solidFill>
              <a:srgbClr val="019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41762" y="5862638"/>
              <a:ext cx="4351338" cy="1522412"/>
            </a:xfrm>
            <a:custGeom>
              <a:avLst/>
              <a:gdLst>
                <a:gd name="T0" fmla="*/ 0 w 2741"/>
                <a:gd name="T1" fmla="*/ 959 h 959"/>
                <a:gd name="T2" fmla="*/ 2239 w 2741"/>
                <a:gd name="T3" fmla="*/ 959 h 959"/>
                <a:gd name="T4" fmla="*/ 2741 w 2741"/>
                <a:gd name="T5" fmla="*/ 2 h 959"/>
                <a:gd name="T6" fmla="*/ 929 w 2741"/>
                <a:gd name="T7" fmla="*/ 0 h 959"/>
                <a:gd name="T8" fmla="*/ 0 w 2741"/>
                <a:gd name="T9" fmla="*/ 959 h 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41" h="959">
                  <a:moveTo>
                    <a:pt x="0" y="959"/>
                  </a:moveTo>
                  <a:lnTo>
                    <a:pt x="2239" y="959"/>
                  </a:lnTo>
                  <a:lnTo>
                    <a:pt x="2741" y="2"/>
                  </a:lnTo>
                  <a:lnTo>
                    <a:pt x="929" y="0"/>
                  </a:lnTo>
                  <a:lnTo>
                    <a:pt x="0" y="959"/>
                  </a:lnTo>
                  <a:close/>
                </a:path>
              </a:pathLst>
            </a:custGeom>
            <a:solidFill>
              <a:srgbClr val="019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-1639888" y="4278313"/>
              <a:ext cx="5713413" cy="1477962"/>
            </a:xfrm>
            <a:custGeom>
              <a:avLst/>
              <a:gdLst>
                <a:gd name="T0" fmla="*/ 3599 w 3599"/>
                <a:gd name="T1" fmla="*/ 0 h 931"/>
                <a:gd name="T2" fmla="*/ 2241 w 3599"/>
                <a:gd name="T3" fmla="*/ 929 h 931"/>
                <a:gd name="T4" fmla="*/ 0 w 3599"/>
                <a:gd name="T5" fmla="*/ 931 h 931"/>
                <a:gd name="T6" fmla="*/ 1809 w 3599"/>
                <a:gd name="T7" fmla="*/ 0 h 931"/>
                <a:gd name="T8" fmla="*/ 3599 w 3599"/>
                <a:gd name="T9" fmla="*/ 0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99" h="931">
                  <a:moveTo>
                    <a:pt x="3599" y="0"/>
                  </a:moveTo>
                  <a:lnTo>
                    <a:pt x="2241" y="929"/>
                  </a:lnTo>
                  <a:lnTo>
                    <a:pt x="0" y="931"/>
                  </a:lnTo>
                  <a:lnTo>
                    <a:pt x="1809" y="0"/>
                  </a:lnTo>
                  <a:lnTo>
                    <a:pt x="3599" y="0"/>
                  </a:lnTo>
                  <a:close/>
                </a:path>
              </a:pathLst>
            </a:custGeom>
            <a:solidFill>
              <a:srgbClr val="019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5480050" y="4278313"/>
              <a:ext cx="3663950" cy="1477962"/>
            </a:xfrm>
            <a:custGeom>
              <a:avLst/>
              <a:gdLst>
                <a:gd name="T0" fmla="*/ 0 w 2308"/>
                <a:gd name="T1" fmla="*/ 924 h 931"/>
                <a:gd name="T2" fmla="*/ 1807 w 2308"/>
                <a:gd name="T3" fmla="*/ 931 h 931"/>
                <a:gd name="T4" fmla="*/ 2308 w 2308"/>
                <a:gd name="T5" fmla="*/ 0 h 931"/>
                <a:gd name="T6" fmla="*/ 885 w 2308"/>
                <a:gd name="T7" fmla="*/ 0 h 931"/>
                <a:gd name="T8" fmla="*/ 0 w 2308"/>
                <a:gd name="T9" fmla="*/ 924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8" h="931">
                  <a:moveTo>
                    <a:pt x="0" y="924"/>
                  </a:moveTo>
                  <a:lnTo>
                    <a:pt x="1807" y="931"/>
                  </a:lnTo>
                  <a:lnTo>
                    <a:pt x="2308" y="0"/>
                  </a:lnTo>
                  <a:lnTo>
                    <a:pt x="885" y="0"/>
                  </a:lnTo>
                  <a:lnTo>
                    <a:pt x="0" y="924"/>
                  </a:lnTo>
                  <a:close/>
                </a:path>
              </a:pathLst>
            </a:custGeom>
            <a:solidFill>
              <a:srgbClr val="019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29" name="Freeform 17"/>
            <p:cNvSpPr>
              <a:spLocks/>
            </p:cNvSpPr>
            <p:nvPr/>
          </p:nvSpPr>
          <p:spPr bwMode="auto">
            <a:xfrm>
              <a:off x="2128837" y="4278313"/>
              <a:ext cx="4591050" cy="1477962"/>
            </a:xfrm>
            <a:custGeom>
              <a:avLst/>
              <a:gdLst>
                <a:gd name="T0" fmla="*/ 1348 w 2892"/>
                <a:gd name="T1" fmla="*/ 0 h 931"/>
                <a:gd name="T2" fmla="*/ 2892 w 2892"/>
                <a:gd name="T3" fmla="*/ 0 h 931"/>
                <a:gd name="T4" fmla="*/ 1991 w 2892"/>
                <a:gd name="T5" fmla="*/ 931 h 931"/>
                <a:gd name="T6" fmla="*/ 0 w 2892"/>
                <a:gd name="T7" fmla="*/ 929 h 931"/>
                <a:gd name="T8" fmla="*/ 1348 w 2892"/>
                <a:gd name="T9" fmla="*/ 0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92" h="931">
                  <a:moveTo>
                    <a:pt x="1348" y="0"/>
                  </a:moveTo>
                  <a:lnTo>
                    <a:pt x="2892" y="0"/>
                  </a:lnTo>
                  <a:lnTo>
                    <a:pt x="1991" y="931"/>
                  </a:lnTo>
                  <a:lnTo>
                    <a:pt x="0" y="929"/>
                  </a:lnTo>
                  <a:lnTo>
                    <a:pt x="1348" y="0"/>
                  </a:lnTo>
                  <a:close/>
                </a:path>
              </a:pathLst>
            </a:custGeom>
            <a:solidFill>
              <a:srgbClr val="019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200" y="3286125"/>
            <a:ext cx="10083800" cy="1385888"/>
          </a:xfrm>
        </p:spPr>
        <p:txBody>
          <a:bodyPr anchor="b"/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200" y="4672013"/>
            <a:ext cx="9144000" cy="400050"/>
          </a:xfrm>
        </p:spPr>
        <p:txBody>
          <a:bodyPr>
            <a:noAutofit/>
          </a:bodyPr>
          <a:lstStyle>
            <a:lvl1pPr marL="0" indent="0" algn="l">
              <a:buNone/>
              <a:defRPr sz="2400" b="0" i="1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84201" y="5461121"/>
            <a:ext cx="5139267" cy="751946"/>
          </a:xfrm>
        </p:spPr>
        <p:txBody>
          <a:bodyPr>
            <a:noAutofit/>
          </a:bodyPr>
          <a:lstStyle>
            <a:lvl1pPr marL="0" indent="0">
              <a:buNone/>
              <a:defRPr sz="18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Client name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870224" y="5884983"/>
            <a:ext cx="5305777" cy="431800"/>
          </a:xfrm>
        </p:spPr>
        <p:txBody>
          <a:bodyPr>
            <a:noAutofit/>
          </a:bodyPr>
          <a:lstStyle>
            <a:lvl1pPr marL="0" indent="0">
              <a:buNone/>
              <a:defRPr sz="18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Presenters name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70223" y="5461121"/>
            <a:ext cx="5113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i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Cambridge Systematics, Inc.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4200" y="5168584"/>
            <a:ext cx="1957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rgbClr val="BEDA83"/>
                </a:solidFill>
              </a:rPr>
              <a:t>presented to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70223" y="5169431"/>
            <a:ext cx="2169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rgbClr val="BEDA83"/>
                </a:solidFill>
              </a:rPr>
              <a:t>presented by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84201" y="6508266"/>
            <a:ext cx="5139267" cy="349735"/>
          </a:xfrm>
        </p:spPr>
        <p:txBody>
          <a:bodyPr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3278400"/>
            <a:ext cx="12192000" cy="109728"/>
            <a:chOff x="-833438" y="3360738"/>
            <a:chExt cx="10814051" cy="141288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-833438" y="3360738"/>
              <a:ext cx="10810876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-830263" y="3360738"/>
              <a:ext cx="2703513" cy="141288"/>
            </a:xfrm>
            <a:prstGeom prst="rect">
              <a:avLst/>
            </a:prstGeom>
            <a:solidFill>
              <a:srgbClr val="98C3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275513" y="3360738"/>
              <a:ext cx="2705100" cy="141288"/>
            </a:xfrm>
            <a:prstGeom prst="rect">
              <a:avLst/>
            </a:prstGeom>
            <a:solidFill>
              <a:srgbClr val="6B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873250" y="3360738"/>
              <a:ext cx="2701925" cy="141288"/>
            </a:xfrm>
            <a:prstGeom prst="rect">
              <a:avLst/>
            </a:prstGeom>
            <a:solidFill>
              <a:srgbClr val="27A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572000" y="3360738"/>
              <a:ext cx="2703513" cy="141288"/>
            </a:xfrm>
            <a:prstGeom prst="rect">
              <a:avLst/>
            </a:prstGeom>
            <a:solidFill>
              <a:srgbClr val="00BD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781" y="355701"/>
            <a:ext cx="7071375" cy="2599949"/>
          </a:xfrm>
          <a:prstGeom prst="rect">
            <a:avLst/>
          </a:prstGeom>
        </p:spPr>
      </p:pic>
      <p:sp>
        <p:nvSpPr>
          <p:cNvPr id="26" name="Freeform 14"/>
          <p:cNvSpPr>
            <a:spLocks/>
          </p:cNvSpPr>
          <p:nvPr/>
        </p:nvSpPr>
        <p:spPr bwMode="auto">
          <a:xfrm>
            <a:off x="5255683" y="5862638"/>
            <a:ext cx="5801784" cy="1522412"/>
          </a:xfrm>
          <a:custGeom>
            <a:avLst/>
            <a:gdLst>
              <a:gd name="T0" fmla="*/ 0 w 2741"/>
              <a:gd name="T1" fmla="*/ 959 h 959"/>
              <a:gd name="T2" fmla="*/ 2239 w 2741"/>
              <a:gd name="T3" fmla="*/ 959 h 959"/>
              <a:gd name="T4" fmla="*/ 2741 w 2741"/>
              <a:gd name="T5" fmla="*/ 2 h 959"/>
              <a:gd name="T6" fmla="*/ 929 w 2741"/>
              <a:gd name="T7" fmla="*/ 0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41" h="959">
                <a:moveTo>
                  <a:pt x="0" y="959"/>
                </a:moveTo>
                <a:lnTo>
                  <a:pt x="2239" y="959"/>
                </a:lnTo>
                <a:lnTo>
                  <a:pt x="2741" y="2"/>
                </a:lnTo>
                <a:lnTo>
                  <a:pt x="92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300790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1" y="0"/>
            <a:ext cx="12187767" cy="68695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28" y="3286125"/>
            <a:ext cx="12188420" cy="3583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6" name="Group 45"/>
          <p:cNvGrpSpPr/>
          <p:nvPr/>
        </p:nvGrpSpPr>
        <p:grpSpPr>
          <a:xfrm>
            <a:off x="1095023" y="3288175"/>
            <a:ext cx="10957278" cy="3571406"/>
            <a:chOff x="-2552700" y="138113"/>
            <a:chExt cx="17291050" cy="5705860"/>
          </a:xfrm>
        </p:grpSpPr>
        <p:sp>
          <p:nvSpPr>
            <p:cNvPr id="40" name="Freeform 14"/>
            <p:cNvSpPr>
              <a:spLocks/>
            </p:cNvSpPr>
            <p:nvPr/>
          </p:nvSpPr>
          <p:spPr bwMode="auto">
            <a:xfrm>
              <a:off x="2298700" y="138113"/>
              <a:ext cx="6661150" cy="1433513"/>
            </a:xfrm>
            <a:custGeom>
              <a:avLst/>
              <a:gdLst>
                <a:gd name="T0" fmla="*/ 4196 w 4196"/>
                <a:gd name="T1" fmla="*/ 0 h 903"/>
                <a:gd name="T2" fmla="*/ 2870 w 4196"/>
                <a:gd name="T3" fmla="*/ 903 h 903"/>
                <a:gd name="T4" fmla="*/ 0 w 4196"/>
                <a:gd name="T5" fmla="*/ 903 h 903"/>
                <a:gd name="T6" fmla="*/ 1855 w 4196"/>
                <a:gd name="T7" fmla="*/ 0 h 903"/>
                <a:gd name="T8" fmla="*/ 4196 w 4196"/>
                <a:gd name="T9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6" h="903">
                  <a:moveTo>
                    <a:pt x="4196" y="0"/>
                  </a:moveTo>
                  <a:lnTo>
                    <a:pt x="2870" y="903"/>
                  </a:lnTo>
                  <a:lnTo>
                    <a:pt x="0" y="903"/>
                  </a:lnTo>
                  <a:lnTo>
                    <a:pt x="1855" y="0"/>
                  </a:lnTo>
                  <a:lnTo>
                    <a:pt x="4196" y="0"/>
                  </a:lnTo>
                  <a:close/>
                </a:path>
              </a:pathLst>
            </a:custGeom>
            <a:solidFill>
              <a:srgbClr val="0199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15"/>
            <p:cNvSpPr>
              <a:spLocks/>
            </p:cNvSpPr>
            <p:nvPr/>
          </p:nvSpPr>
          <p:spPr bwMode="auto">
            <a:xfrm>
              <a:off x="7298582" y="4283075"/>
              <a:ext cx="6077693" cy="1560898"/>
            </a:xfrm>
            <a:custGeom>
              <a:avLst/>
              <a:gdLst>
                <a:gd name="T0" fmla="*/ 0 w 4397"/>
                <a:gd name="T1" fmla="*/ 1538 h 1538"/>
                <a:gd name="T2" fmla="*/ 3591 w 4397"/>
                <a:gd name="T3" fmla="*/ 1538 h 1538"/>
                <a:gd name="T4" fmla="*/ 4397 w 4397"/>
                <a:gd name="T5" fmla="*/ 5 h 1538"/>
                <a:gd name="T6" fmla="*/ 1489 w 4397"/>
                <a:gd name="T7" fmla="*/ 0 h 1538"/>
                <a:gd name="T8" fmla="*/ 0 w 4397"/>
                <a:gd name="T9" fmla="*/ 1538 h 1538"/>
                <a:gd name="connsiteX0" fmla="*/ 0 w 10000"/>
                <a:gd name="connsiteY0" fmla="*/ 10000 h 10000"/>
                <a:gd name="connsiteX1" fmla="*/ 8167 w 10000"/>
                <a:gd name="connsiteY1" fmla="*/ 10000 h 10000"/>
                <a:gd name="connsiteX2" fmla="*/ 10000 w 10000"/>
                <a:gd name="connsiteY2" fmla="*/ 33 h 10000"/>
                <a:gd name="connsiteX3" fmla="*/ 3386 w 10000"/>
                <a:gd name="connsiteY3" fmla="*/ 0 h 10000"/>
                <a:gd name="connsiteX4" fmla="*/ 1293 w 10000"/>
                <a:gd name="connsiteY4" fmla="*/ 6393 h 10000"/>
                <a:gd name="connsiteX5" fmla="*/ 0 w 10000"/>
                <a:gd name="connsiteY5" fmla="*/ 10000 h 10000"/>
                <a:gd name="connsiteX0" fmla="*/ 0 w 10000"/>
                <a:gd name="connsiteY0" fmla="*/ 10000 h 10000"/>
                <a:gd name="connsiteX1" fmla="*/ 8167 w 10000"/>
                <a:gd name="connsiteY1" fmla="*/ 10000 h 10000"/>
                <a:gd name="connsiteX2" fmla="*/ 8796 w 10000"/>
                <a:gd name="connsiteY2" fmla="*/ 6393 h 10000"/>
                <a:gd name="connsiteX3" fmla="*/ 10000 w 10000"/>
                <a:gd name="connsiteY3" fmla="*/ 33 h 10000"/>
                <a:gd name="connsiteX4" fmla="*/ 3386 w 10000"/>
                <a:gd name="connsiteY4" fmla="*/ 0 h 10000"/>
                <a:gd name="connsiteX5" fmla="*/ 1293 w 10000"/>
                <a:gd name="connsiteY5" fmla="*/ 6393 h 10000"/>
                <a:gd name="connsiteX6" fmla="*/ 0 w 10000"/>
                <a:gd name="connsiteY6" fmla="*/ 10000 h 10000"/>
                <a:gd name="connsiteX0" fmla="*/ 0 w 10000"/>
                <a:gd name="connsiteY0" fmla="*/ 10000 h 10000"/>
                <a:gd name="connsiteX1" fmla="*/ 8796 w 10000"/>
                <a:gd name="connsiteY1" fmla="*/ 6393 h 10000"/>
                <a:gd name="connsiteX2" fmla="*/ 10000 w 10000"/>
                <a:gd name="connsiteY2" fmla="*/ 33 h 10000"/>
                <a:gd name="connsiteX3" fmla="*/ 3386 w 10000"/>
                <a:gd name="connsiteY3" fmla="*/ 0 h 10000"/>
                <a:gd name="connsiteX4" fmla="*/ 1293 w 10000"/>
                <a:gd name="connsiteY4" fmla="*/ 6393 h 10000"/>
                <a:gd name="connsiteX5" fmla="*/ 0 w 10000"/>
                <a:gd name="connsiteY5" fmla="*/ 10000 h 10000"/>
                <a:gd name="connsiteX0" fmla="*/ 0 w 8707"/>
                <a:gd name="connsiteY0" fmla="*/ 6393 h 6393"/>
                <a:gd name="connsiteX1" fmla="*/ 7503 w 8707"/>
                <a:gd name="connsiteY1" fmla="*/ 6393 h 6393"/>
                <a:gd name="connsiteX2" fmla="*/ 8707 w 8707"/>
                <a:gd name="connsiteY2" fmla="*/ 33 h 6393"/>
                <a:gd name="connsiteX3" fmla="*/ 2093 w 8707"/>
                <a:gd name="connsiteY3" fmla="*/ 0 h 6393"/>
                <a:gd name="connsiteX4" fmla="*/ 0 w 8707"/>
                <a:gd name="connsiteY4" fmla="*/ 6393 h 6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07" h="6393">
                  <a:moveTo>
                    <a:pt x="0" y="6393"/>
                  </a:moveTo>
                  <a:lnTo>
                    <a:pt x="7503" y="6393"/>
                  </a:lnTo>
                  <a:lnTo>
                    <a:pt x="8707" y="33"/>
                  </a:lnTo>
                  <a:lnTo>
                    <a:pt x="2093" y="0"/>
                  </a:lnTo>
                  <a:lnTo>
                    <a:pt x="0" y="6393"/>
                  </a:lnTo>
                  <a:close/>
                </a:path>
              </a:pathLst>
            </a:custGeom>
            <a:solidFill>
              <a:srgbClr val="0199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17"/>
            <p:cNvSpPr>
              <a:spLocks/>
            </p:cNvSpPr>
            <p:nvPr/>
          </p:nvSpPr>
          <p:spPr bwMode="auto">
            <a:xfrm>
              <a:off x="-2552700" y="1752600"/>
              <a:ext cx="9159875" cy="2365375"/>
            </a:xfrm>
            <a:custGeom>
              <a:avLst/>
              <a:gdLst>
                <a:gd name="T0" fmla="*/ 5770 w 5770"/>
                <a:gd name="T1" fmla="*/ 0 h 1490"/>
                <a:gd name="T2" fmla="*/ 3593 w 5770"/>
                <a:gd name="T3" fmla="*/ 1485 h 1490"/>
                <a:gd name="T4" fmla="*/ 0 w 5770"/>
                <a:gd name="T5" fmla="*/ 1490 h 1490"/>
                <a:gd name="T6" fmla="*/ 2900 w 5770"/>
                <a:gd name="T7" fmla="*/ 0 h 1490"/>
                <a:gd name="T8" fmla="*/ 5770 w 5770"/>
                <a:gd name="T9" fmla="*/ 0 h 1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70" h="1490">
                  <a:moveTo>
                    <a:pt x="5770" y="0"/>
                  </a:moveTo>
                  <a:lnTo>
                    <a:pt x="3593" y="1485"/>
                  </a:lnTo>
                  <a:lnTo>
                    <a:pt x="0" y="1490"/>
                  </a:lnTo>
                  <a:lnTo>
                    <a:pt x="2900" y="0"/>
                  </a:lnTo>
                  <a:lnTo>
                    <a:pt x="5770" y="0"/>
                  </a:lnTo>
                  <a:close/>
                </a:path>
              </a:pathLst>
            </a:custGeom>
            <a:solidFill>
              <a:srgbClr val="0199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18"/>
            <p:cNvSpPr>
              <a:spLocks/>
            </p:cNvSpPr>
            <p:nvPr/>
          </p:nvSpPr>
          <p:spPr bwMode="auto">
            <a:xfrm>
              <a:off x="8864600" y="1747838"/>
              <a:ext cx="5873750" cy="2366963"/>
            </a:xfrm>
            <a:custGeom>
              <a:avLst/>
              <a:gdLst>
                <a:gd name="T0" fmla="*/ 0 w 3700"/>
                <a:gd name="T1" fmla="*/ 1479 h 1491"/>
                <a:gd name="T2" fmla="*/ 2898 w 3700"/>
                <a:gd name="T3" fmla="*/ 1491 h 1491"/>
                <a:gd name="T4" fmla="*/ 3700 w 3700"/>
                <a:gd name="T5" fmla="*/ 0 h 1491"/>
                <a:gd name="T6" fmla="*/ 1419 w 3700"/>
                <a:gd name="T7" fmla="*/ 0 h 1491"/>
                <a:gd name="T8" fmla="*/ 0 w 3700"/>
                <a:gd name="T9" fmla="*/ 1479 h 1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00" h="1491">
                  <a:moveTo>
                    <a:pt x="0" y="1479"/>
                  </a:moveTo>
                  <a:lnTo>
                    <a:pt x="2898" y="1491"/>
                  </a:lnTo>
                  <a:lnTo>
                    <a:pt x="3700" y="0"/>
                  </a:lnTo>
                  <a:lnTo>
                    <a:pt x="1419" y="0"/>
                  </a:lnTo>
                  <a:lnTo>
                    <a:pt x="0" y="1479"/>
                  </a:lnTo>
                  <a:close/>
                </a:path>
              </a:pathLst>
            </a:custGeom>
            <a:solidFill>
              <a:srgbClr val="0199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19"/>
            <p:cNvSpPr>
              <a:spLocks/>
            </p:cNvSpPr>
            <p:nvPr/>
          </p:nvSpPr>
          <p:spPr bwMode="auto">
            <a:xfrm>
              <a:off x="3487738" y="1747838"/>
              <a:ext cx="7362825" cy="2370138"/>
            </a:xfrm>
            <a:custGeom>
              <a:avLst/>
              <a:gdLst>
                <a:gd name="T0" fmla="*/ 2163 w 4638"/>
                <a:gd name="T1" fmla="*/ 3 h 1493"/>
                <a:gd name="T2" fmla="*/ 4638 w 4638"/>
                <a:gd name="T3" fmla="*/ 0 h 1493"/>
                <a:gd name="T4" fmla="*/ 3196 w 4638"/>
                <a:gd name="T5" fmla="*/ 1493 h 1493"/>
                <a:gd name="T6" fmla="*/ 0 w 4638"/>
                <a:gd name="T7" fmla="*/ 1488 h 1493"/>
                <a:gd name="T8" fmla="*/ 2163 w 4638"/>
                <a:gd name="T9" fmla="*/ 3 h 1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38" h="1493">
                  <a:moveTo>
                    <a:pt x="2163" y="3"/>
                  </a:moveTo>
                  <a:lnTo>
                    <a:pt x="4638" y="0"/>
                  </a:lnTo>
                  <a:lnTo>
                    <a:pt x="3196" y="1493"/>
                  </a:lnTo>
                  <a:lnTo>
                    <a:pt x="0" y="1488"/>
                  </a:lnTo>
                  <a:lnTo>
                    <a:pt x="2163" y="3"/>
                  </a:lnTo>
                  <a:close/>
                </a:path>
              </a:pathLst>
            </a:custGeom>
            <a:solidFill>
              <a:srgbClr val="0199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200" y="3286125"/>
            <a:ext cx="10083800" cy="1385888"/>
          </a:xfrm>
        </p:spPr>
        <p:txBody>
          <a:bodyPr anchor="b"/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200" y="4672013"/>
            <a:ext cx="9144000" cy="400050"/>
          </a:xfrm>
        </p:spPr>
        <p:txBody>
          <a:bodyPr>
            <a:noAutofit/>
          </a:bodyPr>
          <a:lstStyle>
            <a:lvl1pPr marL="0" indent="0" algn="l">
              <a:buNone/>
              <a:defRPr sz="2400" b="0" i="1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84201" y="5461121"/>
            <a:ext cx="5139267" cy="751946"/>
          </a:xfrm>
        </p:spPr>
        <p:txBody>
          <a:bodyPr>
            <a:noAutofit/>
          </a:bodyPr>
          <a:lstStyle>
            <a:lvl1pPr marL="0" indent="0">
              <a:buNone/>
              <a:defRPr sz="18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Client name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870224" y="5884983"/>
            <a:ext cx="5305777" cy="431800"/>
          </a:xfrm>
        </p:spPr>
        <p:txBody>
          <a:bodyPr>
            <a:noAutofit/>
          </a:bodyPr>
          <a:lstStyle>
            <a:lvl1pPr marL="0" indent="0">
              <a:buNone/>
              <a:defRPr sz="18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Presenters name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4200" y="5168584"/>
            <a:ext cx="1957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rgbClr val="BEDA83"/>
                </a:solidFill>
              </a:rPr>
              <a:t>presented to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70223" y="5169431"/>
            <a:ext cx="2169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rgbClr val="BEDA83"/>
                </a:solidFill>
              </a:rPr>
              <a:t>presented by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84201" y="6508266"/>
            <a:ext cx="5139267" cy="349735"/>
          </a:xfrm>
        </p:spPr>
        <p:txBody>
          <a:bodyPr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3278400"/>
            <a:ext cx="12192000" cy="109728"/>
            <a:chOff x="-833438" y="3360738"/>
            <a:chExt cx="10814051" cy="141288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-833438" y="3360738"/>
              <a:ext cx="10810876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-830263" y="3360738"/>
              <a:ext cx="2703513" cy="141288"/>
            </a:xfrm>
            <a:prstGeom prst="rect">
              <a:avLst/>
            </a:prstGeom>
            <a:solidFill>
              <a:srgbClr val="98C3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275513" y="3360738"/>
              <a:ext cx="2705100" cy="141288"/>
            </a:xfrm>
            <a:prstGeom prst="rect">
              <a:avLst/>
            </a:prstGeom>
            <a:solidFill>
              <a:srgbClr val="6B7D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873250" y="3360738"/>
              <a:ext cx="2701925" cy="141288"/>
            </a:xfrm>
            <a:prstGeom prst="rect">
              <a:avLst/>
            </a:prstGeom>
            <a:solidFill>
              <a:srgbClr val="27A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572000" y="3360738"/>
              <a:ext cx="2703513" cy="141288"/>
            </a:xfrm>
            <a:prstGeom prst="rect">
              <a:avLst/>
            </a:prstGeom>
            <a:solidFill>
              <a:srgbClr val="00BD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  <p:sp>
        <p:nvSpPr>
          <p:cNvPr id="26" name="Freeform 14"/>
          <p:cNvSpPr>
            <a:spLocks/>
          </p:cNvSpPr>
          <p:nvPr/>
        </p:nvSpPr>
        <p:spPr bwMode="auto">
          <a:xfrm>
            <a:off x="5255683" y="5862638"/>
            <a:ext cx="5801784" cy="1522412"/>
          </a:xfrm>
          <a:custGeom>
            <a:avLst/>
            <a:gdLst>
              <a:gd name="T0" fmla="*/ 0 w 2741"/>
              <a:gd name="T1" fmla="*/ 959 h 959"/>
              <a:gd name="T2" fmla="*/ 2239 w 2741"/>
              <a:gd name="T3" fmla="*/ 959 h 959"/>
              <a:gd name="T4" fmla="*/ 2741 w 2741"/>
              <a:gd name="T5" fmla="*/ 2 h 959"/>
              <a:gd name="T6" fmla="*/ 929 w 2741"/>
              <a:gd name="T7" fmla="*/ 0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41" h="959">
                <a:moveTo>
                  <a:pt x="0" y="959"/>
                </a:moveTo>
                <a:lnTo>
                  <a:pt x="2239" y="959"/>
                </a:lnTo>
                <a:lnTo>
                  <a:pt x="2741" y="2"/>
                </a:lnTo>
                <a:lnTo>
                  <a:pt x="92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360" y="355701"/>
            <a:ext cx="5303531" cy="2599949"/>
          </a:xfrm>
          <a:prstGeom prst="rect">
            <a:avLst/>
          </a:prstGeom>
        </p:spPr>
      </p:pic>
      <p:sp>
        <p:nvSpPr>
          <p:cNvPr id="42" name="Freeform 16"/>
          <p:cNvSpPr>
            <a:spLocks/>
          </p:cNvSpPr>
          <p:nvPr/>
        </p:nvSpPr>
        <p:spPr bwMode="auto">
          <a:xfrm>
            <a:off x="6396038" y="4283075"/>
            <a:ext cx="6980238" cy="2441575"/>
          </a:xfrm>
          <a:custGeom>
            <a:avLst/>
            <a:gdLst>
              <a:gd name="T0" fmla="*/ 0 w 4397"/>
              <a:gd name="T1" fmla="*/ 1538 h 1538"/>
              <a:gd name="T2" fmla="*/ 3591 w 4397"/>
              <a:gd name="T3" fmla="*/ 1538 h 1538"/>
              <a:gd name="T4" fmla="*/ 4397 w 4397"/>
              <a:gd name="T5" fmla="*/ 5 h 1538"/>
              <a:gd name="T6" fmla="*/ 1489 w 4397"/>
              <a:gd name="T7" fmla="*/ 0 h 1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97" h="1538">
                <a:moveTo>
                  <a:pt x="0" y="1538"/>
                </a:moveTo>
                <a:lnTo>
                  <a:pt x="3591" y="1538"/>
                </a:lnTo>
                <a:lnTo>
                  <a:pt x="4397" y="5"/>
                </a:lnTo>
                <a:lnTo>
                  <a:pt x="148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9" name="Picture 2" descr="TMIP: Travel Model Improvement Program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0" y="1069161"/>
            <a:ext cx="5940660" cy="1509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3541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323447"/>
            <a:ext cx="10515600" cy="45719"/>
          </a:xfrm>
          <a:prstGeom prst="rect">
            <a:avLst/>
          </a:prstGeom>
          <a:gradFill flip="none" rotWithShape="1">
            <a:gsLst>
              <a:gs pos="0">
                <a:srgbClr val="00BDD5"/>
              </a:gs>
              <a:gs pos="50000">
                <a:srgbClr val="98C31F"/>
              </a:gs>
              <a:gs pos="100000">
                <a:srgbClr val="27A67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6780946"/>
            <a:ext cx="12192000" cy="88357"/>
            <a:chOff x="0" y="6631143"/>
            <a:chExt cx="9144000" cy="88357"/>
          </a:xfrm>
        </p:grpSpPr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0" y="6631143"/>
              <a:ext cx="1833995" cy="88357"/>
            </a:xfrm>
            <a:prstGeom prst="rect">
              <a:avLst/>
            </a:prstGeom>
            <a:solidFill>
              <a:srgbClr val="98C3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828800" y="6631143"/>
              <a:ext cx="1833995" cy="88357"/>
            </a:xfrm>
            <a:prstGeom prst="rect">
              <a:avLst/>
            </a:prstGeom>
            <a:solidFill>
              <a:srgbClr val="27A6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657600" y="6631143"/>
              <a:ext cx="1833995" cy="88357"/>
            </a:xfrm>
            <a:prstGeom prst="rect">
              <a:avLst/>
            </a:prstGeom>
            <a:solidFill>
              <a:srgbClr val="00BDD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5486400" y="6631143"/>
              <a:ext cx="1833995" cy="88357"/>
            </a:xfrm>
            <a:prstGeom prst="rect">
              <a:avLst/>
            </a:prstGeom>
            <a:solidFill>
              <a:srgbClr val="0199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7310005" y="6631143"/>
              <a:ext cx="1833995" cy="88357"/>
            </a:xfrm>
            <a:prstGeom prst="rect">
              <a:avLst/>
            </a:prstGeom>
            <a:solidFill>
              <a:srgbClr val="6B7DB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65911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66875"/>
            <a:ext cx="5156200" cy="4510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66875"/>
            <a:ext cx="5156200" cy="4510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8200" y="1323447"/>
            <a:ext cx="10515600" cy="45719"/>
          </a:xfrm>
          <a:prstGeom prst="rect">
            <a:avLst/>
          </a:prstGeom>
          <a:gradFill flip="none" rotWithShape="1">
            <a:gsLst>
              <a:gs pos="0">
                <a:srgbClr val="00BDD5"/>
              </a:gs>
              <a:gs pos="50000">
                <a:srgbClr val="98C31F"/>
              </a:gs>
              <a:gs pos="100000">
                <a:srgbClr val="27A67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0" y="6780946"/>
            <a:ext cx="12192000" cy="88357"/>
            <a:chOff x="0" y="6631143"/>
            <a:chExt cx="9144000" cy="88357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0" y="6631143"/>
              <a:ext cx="1833995" cy="88357"/>
            </a:xfrm>
            <a:prstGeom prst="rect">
              <a:avLst/>
            </a:prstGeom>
            <a:solidFill>
              <a:srgbClr val="98C3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828800" y="6631143"/>
              <a:ext cx="1833995" cy="88357"/>
            </a:xfrm>
            <a:prstGeom prst="rect">
              <a:avLst/>
            </a:prstGeom>
            <a:solidFill>
              <a:srgbClr val="27A6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657600" y="6631143"/>
              <a:ext cx="1833995" cy="88357"/>
            </a:xfrm>
            <a:prstGeom prst="rect">
              <a:avLst/>
            </a:prstGeom>
            <a:solidFill>
              <a:srgbClr val="00BDD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5486400" y="6631143"/>
              <a:ext cx="1833995" cy="88357"/>
            </a:xfrm>
            <a:prstGeom prst="rect">
              <a:avLst/>
            </a:prstGeom>
            <a:solidFill>
              <a:srgbClr val="0199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7310005" y="6631143"/>
              <a:ext cx="1833995" cy="88357"/>
            </a:xfrm>
            <a:prstGeom prst="rect">
              <a:avLst/>
            </a:prstGeom>
            <a:solidFill>
              <a:srgbClr val="6B7DB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75451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38200" y="1323447"/>
            <a:ext cx="10515600" cy="45719"/>
          </a:xfrm>
          <a:prstGeom prst="rect">
            <a:avLst/>
          </a:prstGeom>
          <a:gradFill flip="none" rotWithShape="1">
            <a:gsLst>
              <a:gs pos="0">
                <a:srgbClr val="00BDD5"/>
              </a:gs>
              <a:gs pos="50000">
                <a:srgbClr val="98C31F"/>
              </a:gs>
              <a:gs pos="100000">
                <a:srgbClr val="27A67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0" y="6780946"/>
            <a:ext cx="12192000" cy="88357"/>
            <a:chOff x="0" y="6631143"/>
            <a:chExt cx="9144000" cy="88357"/>
          </a:xfrm>
        </p:grpSpPr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0" y="6631143"/>
              <a:ext cx="1833995" cy="88357"/>
            </a:xfrm>
            <a:prstGeom prst="rect">
              <a:avLst/>
            </a:prstGeom>
            <a:solidFill>
              <a:srgbClr val="98C3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828800" y="6631143"/>
              <a:ext cx="1833995" cy="88357"/>
            </a:xfrm>
            <a:prstGeom prst="rect">
              <a:avLst/>
            </a:prstGeom>
            <a:solidFill>
              <a:srgbClr val="27A6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657600" y="6631143"/>
              <a:ext cx="1833995" cy="88357"/>
            </a:xfrm>
            <a:prstGeom prst="rect">
              <a:avLst/>
            </a:prstGeom>
            <a:solidFill>
              <a:srgbClr val="00BDD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5486400" y="6631143"/>
              <a:ext cx="1833995" cy="88357"/>
            </a:xfrm>
            <a:prstGeom prst="rect">
              <a:avLst/>
            </a:prstGeom>
            <a:solidFill>
              <a:srgbClr val="0199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7310005" y="6631143"/>
              <a:ext cx="1833995" cy="88357"/>
            </a:xfrm>
            <a:prstGeom prst="rect">
              <a:avLst/>
            </a:prstGeom>
            <a:solidFill>
              <a:srgbClr val="6B7DB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1766117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5808" y="6490354"/>
            <a:ext cx="885952" cy="365125"/>
          </a:xfrm>
          <a:prstGeom prst="rect">
            <a:avLst/>
          </a:prstGeom>
        </p:spPr>
        <p:txBody>
          <a:bodyPr/>
          <a:lstStyle/>
          <a:p>
            <a:fld id="{6EFA8406-D672-4E03-9ABF-F4A7E3A351AA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6780946"/>
            <a:ext cx="12192000" cy="88357"/>
            <a:chOff x="0" y="6631143"/>
            <a:chExt cx="9144000" cy="88357"/>
          </a:xfrm>
        </p:grpSpPr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0" y="6631143"/>
              <a:ext cx="1833995" cy="88357"/>
            </a:xfrm>
            <a:prstGeom prst="rect">
              <a:avLst/>
            </a:prstGeom>
            <a:solidFill>
              <a:srgbClr val="98C3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828800" y="6631143"/>
              <a:ext cx="1833995" cy="88357"/>
            </a:xfrm>
            <a:prstGeom prst="rect">
              <a:avLst/>
            </a:prstGeom>
            <a:solidFill>
              <a:srgbClr val="27A6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657600" y="6631143"/>
              <a:ext cx="1833995" cy="88357"/>
            </a:xfrm>
            <a:prstGeom prst="rect">
              <a:avLst/>
            </a:prstGeom>
            <a:solidFill>
              <a:srgbClr val="00BDD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5486400" y="6631143"/>
              <a:ext cx="1833995" cy="88357"/>
            </a:xfrm>
            <a:prstGeom prst="rect">
              <a:avLst/>
            </a:prstGeom>
            <a:solidFill>
              <a:srgbClr val="0199D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7310005" y="6631143"/>
              <a:ext cx="1833995" cy="88357"/>
            </a:xfrm>
            <a:prstGeom prst="rect">
              <a:avLst/>
            </a:prstGeom>
            <a:solidFill>
              <a:srgbClr val="6B7DB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95349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3" y="0"/>
            <a:ext cx="12192003" cy="6858000"/>
            <a:chOff x="-2" y="0"/>
            <a:chExt cx="9144002" cy="6858000"/>
          </a:xfrm>
        </p:grpSpPr>
        <p:sp>
          <p:nvSpPr>
            <p:cNvPr id="11" name="Rectangle 10"/>
            <p:cNvSpPr/>
            <p:nvPr/>
          </p:nvSpPr>
          <p:spPr>
            <a:xfrm flipV="1">
              <a:off x="0" y="5484269"/>
              <a:ext cx="2542233" cy="1373731"/>
            </a:xfrm>
            <a:prstGeom prst="rect">
              <a:avLst/>
            </a:prstGeom>
            <a:solidFill>
              <a:srgbClr val="98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2" name="Rectangle 11"/>
            <p:cNvSpPr/>
            <p:nvPr/>
          </p:nvSpPr>
          <p:spPr>
            <a:xfrm flipV="1">
              <a:off x="0" y="4114800"/>
              <a:ext cx="2542233" cy="1369469"/>
            </a:xfrm>
            <a:prstGeom prst="rect">
              <a:avLst/>
            </a:prstGeom>
            <a:solidFill>
              <a:srgbClr val="27A6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2745569"/>
              <a:ext cx="2542233" cy="1369231"/>
            </a:xfrm>
            <a:prstGeom prst="rect">
              <a:avLst/>
            </a:prstGeom>
            <a:solidFill>
              <a:srgbClr val="00BD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4" name="Rectangle 13"/>
            <p:cNvSpPr/>
            <p:nvPr/>
          </p:nvSpPr>
          <p:spPr>
            <a:xfrm flipV="1">
              <a:off x="-2" y="1376338"/>
              <a:ext cx="9144002" cy="1369231"/>
            </a:xfrm>
            <a:prstGeom prst="rect">
              <a:avLst/>
            </a:prstGeom>
            <a:solidFill>
              <a:srgbClr val="0199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5" name="Rectangle 14"/>
            <p:cNvSpPr/>
            <p:nvPr/>
          </p:nvSpPr>
          <p:spPr>
            <a:xfrm flipV="1">
              <a:off x="0" y="0"/>
              <a:ext cx="2542233" cy="1376338"/>
            </a:xfrm>
            <a:prstGeom prst="rect">
              <a:avLst/>
            </a:prstGeom>
            <a:solidFill>
              <a:srgbClr val="6B7D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838199" y="1371601"/>
            <a:ext cx="10579100" cy="1362075"/>
          </a:xfrm>
        </p:spPr>
        <p:txBody>
          <a:bodyPr anchor="ctr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Divider title style</a:t>
            </a:r>
          </a:p>
        </p:txBody>
      </p:sp>
      <p:pic>
        <p:nvPicPr>
          <p:cNvPr id="9" name="Picture 1" descr="cid:image002.png@01D3CCE9.DE6D07D0">
            <a:extLst>
              <a:ext uri="{FF2B5EF4-FFF2-40B4-BE49-F238E27FC236}">
                <a16:creationId xmlns:a16="http://schemas.microsoft.com/office/drawing/2014/main" id="{29F7AD2B-0DC9-453E-A93E-4A9973CB7FB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753" y="6325885"/>
            <a:ext cx="593173" cy="168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19.png" descr="cid:image003.png@01D3CCE9.DE6D07D0">
            <a:extLst>
              <a:ext uri="{FF2B5EF4-FFF2-40B4-BE49-F238E27FC236}">
                <a16:creationId xmlns:a16="http://schemas.microsoft.com/office/drawing/2014/main" id="{E13CEDD3-4EEF-4787-A5ED-23EE538450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192" y="6571911"/>
            <a:ext cx="1889235" cy="101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6164021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46EA-52BD-438D-80D0-D7145FFE1B17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FD43-8D8F-43AD-959D-35C82881B1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4451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46EA-52BD-438D-80D0-D7145FFE1B17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FD43-8D8F-43AD-959D-35C82881B1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957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46EA-52BD-438D-80D0-D7145FFE1B17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FD43-8D8F-43AD-959D-35C82881B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441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46EA-52BD-438D-80D0-D7145FFE1B17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FD43-8D8F-43AD-959D-35C82881B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1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323447"/>
            <a:ext cx="10515600" cy="45719"/>
          </a:xfrm>
          <a:prstGeom prst="rect">
            <a:avLst/>
          </a:prstGeom>
          <a:gradFill flip="none" rotWithShape="1">
            <a:gsLst>
              <a:gs pos="0">
                <a:srgbClr val="16BFD4"/>
              </a:gs>
              <a:gs pos="50000">
                <a:srgbClr val="8DC73F"/>
              </a:gs>
              <a:gs pos="100000">
                <a:srgbClr val="26A87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6780946"/>
            <a:ext cx="12192000" cy="88357"/>
            <a:chOff x="0" y="6631143"/>
            <a:chExt cx="9144000" cy="88357"/>
          </a:xfrm>
        </p:grpSpPr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0" y="6631143"/>
              <a:ext cx="1833995" cy="88357"/>
            </a:xfrm>
            <a:prstGeom prst="rect">
              <a:avLst/>
            </a:prstGeom>
            <a:solidFill>
              <a:srgbClr val="98C3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828800" y="6631143"/>
              <a:ext cx="1833995" cy="88357"/>
            </a:xfrm>
            <a:prstGeom prst="rect">
              <a:avLst/>
            </a:prstGeom>
            <a:solidFill>
              <a:srgbClr val="26A87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657600" y="6631143"/>
              <a:ext cx="1833995" cy="88357"/>
            </a:xfrm>
            <a:prstGeom prst="rect">
              <a:avLst/>
            </a:prstGeom>
            <a:solidFill>
              <a:srgbClr val="16BED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5486400" y="6631143"/>
              <a:ext cx="1833995" cy="88357"/>
            </a:xfrm>
            <a:prstGeom prst="rect">
              <a:avLst/>
            </a:prstGeom>
            <a:solidFill>
              <a:srgbClr val="1C93D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7310005" y="6631143"/>
              <a:ext cx="1833995" cy="88357"/>
            </a:xfrm>
            <a:prstGeom prst="rect">
              <a:avLst/>
            </a:prstGeom>
            <a:solidFill>
              <a:srgbClr val="6B7DB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021824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0384" y="1567543"/>
            <a:ext cx="1038341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Included in this template are 4 layouts.</a:t>
            </a:r>
          </a:p>
          <a:p>
            <a:pPr algn="ctr"/>
            <a:endParaRPr lang="en-US" sz="2800" dirty="0">
              <a:solidFill>
                <a:prstClr val="black"/>
              </a:solidFill>
            </a:endParaRPr>
          </a:p>
          <a:p>
            <a:pPr algn="ctr"/>
            <a:r>
              <a:rPr lang="en-US" sz="2800" dirty="0">
                <a:solidFill>
                  <a:prstClr val="black"/>
                </a:solidFill>
              </a:rPr>
              <a:t>To begin, select the desired look from the “Layouts” drop down next to the “New Slide” drop down.   </a:t>
            </a:r>
          </a:p>
          <a:p>
            <a:pPr algn="ctr"/>
            <a:endParaRPr lang="en-US" sz="2800" dirty="0">
              <a:solidFill>
                <a:prstClr val="black"/>
              </a:solidFill>
            </a:endParaRPr>
          </a:p>
          <a:p>
            <a:pPr algn="ctr"/>
            <a:r>
              <a:rPr lang="en-US" sz="2800" dirty="0">
                <a:solidFill>
                  <a:prstClr val="black"/>
                </a:solidFill>
              </a:rPr>
              <a:t>Each design is intended to be used independently, do not mix and match from the different looks.</a:t>
            </a:r>
          </a:p>
        </p:txBody>
      </p:sp>
    </p:spTree>
    <p:extLst>
      <p:ext uri="{BB962C8B-B14F-4D97-AF65-F5344CB8AC3E}">
        <p14:creationId xmlns:p14="http://schemas.microsoft.com/office/powerpoint/2010/main" val="226623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66875"/>
            <a:ext cx="5156200" cy="4510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66875"/>
            <a:ext cx="5156200" cy="4510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8200" y="1323447"/>
            <a:ext cx="10515600" cy="45719"/>
          </a:xfrm>
          <a:prstGeom prst="rect">
            <a:avLst/>
          </a:prstGeom>
          <a:gradFill flip="none" rotWithShape="1">
            <a:gsLst>
              <a:gs pos="0">
                <a:srgbClr val="16BFD4"/>
              </a:gs>
              <a:gs pos="50000">
                <a:srgbClr val="8DC73F"/>
              </a:gs>
              <a:gs pos="100000">
                <a:srgbClr val="26A87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0" y="6780946"/>
            <a:ext cx="12192000" cy="88357"/>
            <a:chOff x="0" y="6631143"/>
            <a:chExt cx="9144000" cy="88357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0" y="6631143"/>
              <a:ext cx="1833995" cy="88357"/>
            </a:xfrm>
            <a:prstGeom prst="rect">
              <a:avLst/>
            </a:prstGeom>
            <a:solidFill>
              <a:srgbClr val="98C3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828800" y="6631143"/>
              <a:ext cx="1833995" cy="88357"/>
            </a:xfrm>
            <a:prstGeom prst="rect">
              <a:avLst/>
            </a:prstGeom>
            <a:solidFill>
              <a:srgbClr val="26A87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657600" y="6631143"/>
              <a:ext cx="1833995" cy="88357"/>
            </a:xfrm>
            <a:prstGeom prst="rect">
              <a:avLst/>
            </a:prstGeom>
            <a:solidFill>
              <a:srgbClr val="16BED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5486400" y="6631143"/>
              <a:ext cx="1833995" cy="88357"/>
            </a:xfrm>
            <a:prstGeom prst="rect">
              <a:avLst/>
            </a:prstGeom>
            <a:solidFill>
              <a:srgbClr val="1C93D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7310005" y="6631143"/>
              <a:ext cx="1833995" cy="88357"/>
            </a:xfrm>
            <a:prstGeom prst="rect">
              <a:avLst/>
            </a:prstGeom>
            <a:solidFill>
              <a:srgbClr val="6B7DB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8570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38200" y="1323447"/>
            <a:ext cx="10515600" cy="45719"/>
          </a:xfrm>
          <a:prstGeom prst="rect">
            <a:avLst/>
          </a:prstGeom>
          <a:gradFill flip="none" rotWithShape="1">
            <a:gsLst>
              <a:gs pos="0">
                <a:srgbClr val="16BFD4"/>
              </a:gs>
              <a:gs pos="50000">
                <a:srgbClr val="8DC73F"/>
              </a:gs>
              <a:gs pos="100000">
                <a:srgbClr val="26A87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0" y="6780946"/>
            <a:ext cx="12192000" cy="88357"/>
            <a:chOff x="0" y="6631143"/>
            <a:chExt cx="9144000" cy="88357"/>
          </a:xfrm>
        </p:grpSpPr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0" y="6631143"/>
              <a:ext cx="1833995" cy="88357"/>
            </a:xfrm>
            <a:prstGeom prst="rect">
              <a:avLst/>
            </a:prstGeom>
            <a:solidFill>
              <a:srgbClr val="98C3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828800" y="6631143"/>
              <a:ext cx="1833995" cy="88357"/>
            </a:xfrm>
            <a:prstGeom prst="rect">
              <a:avLst/>
            </a:prstGeom>
            <a:solidFill>
              <a:srgbClr val="26A87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657600" y="6631143"/>
              <a:ext cx="1833995" cy="88357"/>
            </a:xfrm>
            <a:prstGeom prst="rect">
              <a:avLst/>
            </a:prstGeom>
            <a:solidFill>
              <a:srgbClr val="16BED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5486400" y="6631143"/>
              <a:ext cx="1833995" cy="88357"/>
            </a:xfrm>
            <a:prstGeom prst="rect">
              <a:avLst/>
            </a:prstGeom>
            <a:solidFill>
              <a:srgbClr val="1C93D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7310005" y="6631143"/>
              <a:ext cx="1833995" cy="88357"/>
            </a:xfrm>
            <a:prstGeom prst="rect">
              <a:avLst/>
            </a:prstGeom>
            <a:solidFill>
              <a:srgbClr val="6B7DB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8858397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6780946"/>
            <a:ext cx="12192000" cy="88357"/>
            <a:chOff x="0" y="6631143"/>
            <a:chExt cx="9144000" cy="88357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0" y="6631143"/>
              <a:ext cx="1833995" cy="88357"/>
            </a:xfrm>
            <a:prstGeom prst="rect">
              <a:avLst/>
            </a:prstGeom>
            <a:solidFill>
              <a:srgbClr val="98C2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828800" y="6631143"/>
              <a:ext cx="1833995" cy="8835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657600" y="6631143"/>
              <a:ext cx="1833995" cy="8835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486400" y="6631143"/>
              <a:ext cx="1833995" cy="8835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7310005" y="6631143"/>
              <a:ext cx="1833995" cy="883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48260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3" cy="6858000"/>
            <a:chOff x="0" y="0"/>
            <a:chExt cx="9144002" cy="6858000"/>
          </a:xfrm>
        </p:grpSpPr>
        <p:sp>
          <p:nvSpPr>
            <p:cNvPr id="11" name="Rectangle 10"/>
            <p:cNvSpPr/>
            <p:nvPr/>
          </p:nvSpPr>
          <p:spPr>
            <a:xfrm flipV="1">
              <a:off x="0" y="5484269"/>
              <a:ext cx="2542233" cy="1373731"/>
            </a:xfrm>
            <a:prstGeom prst="rect">
              <a:avLst/>
            </a:prstGeom>
            <a:solidFill>
              <a:srgbClr val="8DC7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2" name="Rectangle 11"/>
            <p:cNvSpPr/>
            <p:nvPr/>
          </p:nvSpPr>
          <p:spPr>
            <a:xfrm flipV="1">
              <a:off x="0" y="4114800"/>
              <a:ext cx="2542233" cy="1369469"/>
            </a:xfrm>
            <a:prstGeom prst="rect">
              <a:avLst/>
            </a:prstGeom>
            <a:solidFill>
              <a:srgbClr val="26A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2745569"/>
              <a:ext cx="2542233" cy="1369231"/>
            </a:xfrm>
            <a:prstGeom prst="rect">
              <a:avLst/>
            </a:prstGeom>
            <a:solidFill>
              <a:srgbClr val="16BE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4" name="Rectangle 13"/>
            <p:cNvSpPr/>
            <p:nvPr/>
          </p:nvSpPr>
          <p:spPr>
            <a:xfrm flipV="1">
              <a:off x="0" y="1376337"/>
              <a:ext cx="9144002" cy="1369231"/>
            </a:xfrm>
            <a:prstGeom prst="rect">
              <a:avLst/>
            </a:prstGeom>
            <a:solidFill>
              <a:srgbClr val="1C93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5" name="Rectangle 14"/>
            <p:cNvSpPr/>
            <p:nvPr/>
          </p:nvSpPr>
          <p:spPr>
            <a:xfrm flipV="1">
              <a:off x="0" y="0"/>
              <a:ext cx="2542233" cy="1376338"/>
            </a:xfrm>
            <a:prstGeom prst="rect">
              <a:avLst/>
            </a:prstGeom>
            <a:solidFill>
              <a:srgbClr val="6B7D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838199" y="1371601"/>
            <a:ext cx="10579100" cy="1362075"/>
          </a:xfrm>
        </p:spPr>
        <p:txBody>
          <a:bodyPr anchor="ctr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Divider title style</a:t>
            </a:r>
          </a:p>
        </p:txBody>
      </p:sp>
      <p:pic>
        <p:nvPicPr>
          <p:cNvPr id="9" name="Picture 1" descr="cid:image002.png@01D3CCE9.DE6D07D0">
            <a:extLst>
              <a:ext uri="{FF2B5EF4-FFF2-40B4-BE49-F238E27FC236}">
                <a16:creationId xmlns:a16="http://schemas.microsoft.com/office/drawing/2014/main" id="{29F7AD2B-0DC9-453E-A93E-4A9973CB7FB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6356350"/>
            <a:ext cx="593173" cy="168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19.png" descr="cid:image003.png@01D3CCE9.DE6D07D0">
            <a:extLst>
              <a:ext uri="{FF2B5EF4-FFF2-40B4-BE49-F238E27FC236}">
                <a16:creationId xmlns:a16="http://schemas.microsoft.com/office/drawing/2014/main" id="{E13CEDD3-4EEF-4787-A5ED-23EE538450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239" y="6602376"/>
            <a:ext cx="1889235" cy="101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108163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46EA-52BD-438D-80D0-D7145FFE1B17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FD43-8D8F-43AD-959D-35C82881B1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55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46EA-52BD-438D-80D0-D7145FFE1B17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FD43-8D8F-43AD-959D-35C82881B1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11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46EA-52BD-438D-80D0-D7145FFE1B17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FD43-8D8F-43AD-959D-35C82881B1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03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7106401" y="1777"/>
            <a:ext cx="23678013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2659"/>
            <a:ext cx="10515600" cy="119274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76400"/>
            <a:ext cx="10515600" cy="4500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5923" y="6530162"/>
            <a:ext cx="5870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123B50A-269E-4CEA-B042-34E83D64DBCC}" type="slidenum">
              <a:rPr lang="en-US" sz="1200" smtClean="0">
                <a:solidFill>
                  <a:srgbClr val="597794"/>
                </a:solidFill>
              </a:rPr>
              <a:t>‹#›</a:t>
            </a:fld>
            <a:endParaRPr lang="en-US" sz="1200" dirty="0">
              <a:solidFill>
                <a:srgbClr val="597794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538" y="6340620"/>
            <a:ext cx="3165863" cy="356617"/>
          </a:xfrm>
          <a:prstGeom prst="rect">
            <a:avLst/>
          </a:prstGeom>
        </p:spPr>
      </p:pic>
      <p:sp>
        <p:nvSpPr>
          <p:cNvPr id="11" name="AutoShape 3"/>
          <p:cNvSpPr>
            <a:spLocks noChangeAspect="1" noChangeArrowheads="1" noTextEdit="1"/>
          </p:cNvSpPr>
          <p:nvPr/>
        </p:nvSpPr>
        <p:spPr bwMode="auto">
          <a:xfrm>
            <a:off x="1" y="5803727"/>
            <a:ext cx="12188420" cy="88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pic>
        <p:nvPicPr>
          <p:cNvPr id="8" name="Picture 1" descr="cid:image002.png@01D3CCE9.DE6D07D0">
            <a:extLst>
              <a:ext uri="{FF2B5EF4-FFF2-40B4-BE49-F238E27FC236}">
                <a16:creationId xmlns:a16="http://schemas.microsoft.com/office/drawing/2014/main" id="{29F7AD2B-0DC9-453E-A93E-4A9973CB7FB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653" y="6389385"/>
            <a:ext cx="593173" cy="168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19.png" descr="cid:image003.png@01D3CCE9.DE6D07D0">
            <a:extLst>
              <a:ext uri="{FF2B5EF4-FFF2-40B4-BE49-F238E27FC236}">
                <a16:creationId xmlns:a16="http://schemas.microsoft.com/office/drawing/2014/main" id="{E13CEDD3-4EEF-4787-A5ED-23EE538450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092" y="6635411"/>
            <a:ext cx="1889235" cy="101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499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5"/>
        </a:buBlip>
        <a:defRPr sz="2800" kern="1200">
          <a:solidFill>
            <a:srgbClr val="3E4D54"/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25BED5"/>
        </a:buClr>
        <a:buSzTx/>
        <a:buFont typeface="Arial" pitchFamily="34" charset="0"/>
        <a:buChar char="»"/>
        <a:tabLst/>
        <a:defRPr sz="2400" kern="1200">
          <a:solidFill>
            <a:srgbClr val="3E4D54"/>
          </a:solidFill>
          <a:latin typeface="+mn-lt"/>
          <a:ea typeface="+mn-ea"/>
          <a:cs typeface="+mn-cs"/>
        </a:defRPr>
      </a:lvl2pPr>
      <a:lvl3pPr marL="1201738" indent="-287338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Wingdings" panose="05000000000000000000" pitchFamily="2" charset="2"/>
        <a:buChar char="§"/>
        <a:defRPr sz="2000" kern="1200">
          <a:solidFill>
            <a:srgbClr val="3E4D54"/>
          </a:solidFill>
          <a:latin typeface="+mn-lt"/>
          <a:ea typeface="+mn-ea"/>
          <a:cs typeface="+mn-cs"/>
        </a:defRPr>
      </a:lvl3pPr>
      <a:lvl4pPr marL="1490663" indent="-28892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rgbClr val="3E4D54"/>
          </a:solidFill>
          <a:latin typeface="+mn-lt"/>
          <a:ea typeface="+mn-ea"/>
          <a:cs typeface="+mn-cs"/>
        </a:defRPr>
      </a:lvl4pPr>
      <a:lvl5pPr marL="1770063" indent="-2794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–"/>
        <a:defRPr sz="1800" kern="1200">
          <a:solidFill>
            <a:srgbClr val="3E4D5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306" y="-22585"/>
            <a:ext cx="12214608" cy="6874235"/>
            <a:chOff x="-11306" y="-22585"/>
            <a:chExt cx="12214608" cy="6874235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954972" y="-22585"/>
              <a:ext cx="6676128" cy="1303697"/>
            </a:xfrm>
            <a:custGeom>
              <a:avLst/>
              <a:gdLst>
                <a:gd name="T0" fmla="*/ 4462 w 4462"/>
                <a:gd name="T1" fmla="*/ 0 h 978"/>
                <a:gd name="T2" fmla="*/ 3054 w 4462"/>
                <a:gd name="T3" fmla="*/ 978 h 978"/>
                <a:gd name="T4" fmla="*/ 0 w 4462"/>
                <a:gd name="T5" fmla="*/ 978 h 978"/>
                <a:gd name="T6" fmla="*/ 1976 w 4462"/>
                <a:gd name="T7" fmla="*/ 0 h 978"/>
                <a:gd name="T8" fmla="*/ 4462 w 4462"/>
                <a:gd name="T9" fmla="*/ 0 h 978"/>
                <a:gd name="connsiteX0" fmla="*/ 10000 w 10000"/>
                <a:gd name="connsiteY0" fmla="*/ 0 h 10000"/>
                <a:gd name="connsiteX1" fmla="*/ 6844 w 10000"/>
                <a:gd name="connsiteY1" fmla="*/ 10000 h 10000"/>
                <a:gd name="connsiteX2" fmla="*/ 0 w 10000"/>
                <a:gd name="connsiteY2" fmla="*/ 10000 h 10000"/>
                <a:gd name="connsiteX3" fmla="*/ 3672 w 10000"/>
                <a:gd name="connsiteY3" fmla="*/ 1676 h 10000"/>
                <a:gd name="connsiteX4" fmla="*/ 4429 w 10000"/>
                <a:gd name="connsiteY4" fmla="*/ 0 h 10000"/>
                <a:gd name="connsiteX5" fmla="*/ 10000 w 10000"/>
                <a:gd name="connsiteY5" fmla="*/ 0 h 10000"/>
                <a:gd name="connsiteX0" fmla="*/ 10000 w 10000"/>
                <a:gd name="connsiteY0" fmla="*/ 0 h 10000"/>
                <a:gd name="connsiteX1" fmla="*/ 9425 w 10000"/>
                <a:gd name="connsiteY1" fmla="*/ 1603 h 10000"/>
                <a:gd name="connsiteX2" fmla="*/ 6844 w 10000"/>
                <a:gd name="connsiteY2" fmla="*/ 10000 h 10000"/>
                <a:gd name="connsiteX3" fmla="*/ 0 w 10000"/>
                <a:gd name="connsiteY3" fmla="*/ 10000 h 10000"/>
                <a:gd name="connsiteX4" fmla="*/ 3672 w 10000"/>
                <a:gd name="connsiteY4" fmla="*/ 1676 h 10000"/>
                <a:gd name="connsiteX5" fmla="*/ 4429 w 10000"/>
                <a:gd name="connsiteY5" fmla="*/ 0 h 10000"/>
                <a:gd name="connsiteX6" fmla="*/ 10000 w 10000"/>
                <a:gd name="connsiteY6" fmla="*/ 0 h 10000"/>
                <a:gd name="connsiteX0" fmla="*/ 4429 w 9425"/>
                <a:gd name="connsiteY0" fmla="*/ 0 h 10000"/>
                <a:gd name="connsiteX1" fmla="*/ 9425 w 9425"/>
                <a:gd name="connsiteY1" fmla="*/ 1603 h 10000"/>
                <a:gd name="connsiteX2" fmla="*/ 6844 w 9425"/>
                <a:gd name="connsiteY2" fmla="*/ 10000 h 10000"/>
                <a:gd name="connsiteX3" fmla="*/ 0 w 9425"/>
                <a:gd name="connsiteY3" fmla="*/ 10000 h 10000"/>
                <a:gd name="connsiteX4" fmla="*/ 3672 w 9425"/>
                <a:gd name="connsiteY4" fmla="*/ 1676 h 10000"/>
                <a:gd name="connsiteX5" fmla="*/ 4429 w 9425"/>
                <a:gd name="connsiteY5" fmla="*/ 0 h 10000"/>
                <a:gd name="connsiteX0" fmla="*/ 3896 w 10000"/>
                <a:gd name="connsiteY0" fmla="*/ 73 h 8397"/>
                <a:gd name="connsiteX1" fmla="*/ 10000 w 10000"/>
                <a:gd name="connsiteY1" fmla="*/ 0 h 8397"/>
                <a:gd name="connsiteX2" fmla="*/ 7262 w 10000"/>
                <a:gd name="connsiteY2" fmla="*/ 8397 h 8397"/>
                <a:gd name="connsiteX3" fmla="*/ 0 w 10000"/>
                <a:gd name="connsiteY3" fmla="*/ 8397 h 8397"/>
                <a:gd name="connsiteX4" fmla="*/ 3896 w 10000"/>
                <a:gd name="connsiteY4" fmla="*/ 73 h 8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8397">
                  <a:moveTo>
                    <a:pt x="3896" y="73"/>
                  </a:moveTo>
                  <a:lnTo>
                    <a:pt x="10000" y="0"/>
                  </a:lnTo>
                  <a:lnTo>
                    <a:pt x="7262" y="8397"/>
                  </a:lnTo>
                  <a:lnTo>
                    <a:pt x="0" y="8397"/>
                  </a:lnTo>
                  <a:lnTo>
                    <a:pt x="3896" y="73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5315835" y="4210050"/>
              <a:ext cx="6876091" cy="2641600"/>
            </a:xfrm>
            <a:custGeom>
              <a:avLst/>
              <a:gdLst>
                <a:gd name="T0" fmla="*/ 0 w 4674"/>
                <a:gd name="T1" fmla="*/ 1662 h 1664"/>
                <a:gd name="T2" fmla="*/ 3818 w 4674"/>
                <a:gd name="T3" fmla="*/ 1664 h 1664"/>
                <a:gd name="T4" fmla="*/ 4674 w 4674"/>
                <a:gd name="T5" fmla="*/ 7 h 1664"/>
                <a:gd name="T6" fmla="*/ 1583 w 4674"/>
                <a:gd name="T7" fmla="*/ 0 h 1664"/>
                <a:gd name="T8" fmla="*/ 0 w 4674"/>
                <a:gd name="T9" fmla="*/ 1662 h 1664"/>
                <a:gd name="connsiteX0" fmla="*/ 0 w 10000"/>
                <a:gd name="connsiteY0" fmla="*/ 9988 h 10000"/>
                <a:gd name="connsiteX1" fmla="*/ 8169 w 10000"/>
                <a:gd name="connsiteY1" fmla="*/ 10000 h 10000"/>
                <a:gd name="connsiteX2" fmla="*/ 10000 w 10000"/>
                <a:gd name="connsiteY2" fmla="*/ 42 h 10000"/>
                <a:gd name="connsiteX3" fmla="*/ 9267 w 10000"/>
                <a:gd name="connsiteY3" fmla="*/ 45 h 10000"/>
                <a:gd name="connsiteX4" fmla="*/ 3387 w 10000"/>
                <a:gd name="connsiteY4" fmla="*/ 0 h 10000"/>
                <a:gd name="connsiteX5" fmla="*/ 0 w 10000"/>
                <a:gd name="connsiteY5" fmla="*/ 9988 h 10000"/>
                <a:gd name="connsiteX0" fmla="*/ 0 w 10000"/>
                <a:gd name="connsiteY0" fmla="*/ 9988 h 10000"/>
                <a:gd name="connsiteX1" fmla="*/ 8169 w 10000"/>
                <a:gd name="connsiteY1" fmla="*/ 10000 h 10000"/>
                <a:gd name="connsiteX2" fmla="*/ 9267 w 10000"/>
                <a:gd name="connsiteY2" fmla="*/ 3934 h 10000"/>
                <a:gd name="connsiteX3" fmla="*/ 10000 w 10000"/>
                <a:gd name="connsiteY3" fmla="*/ 42 h 10000"/>
                <a:gd name="connsiteX4" fmla="*/ 9267 w 10000"/>
                <a:gd name="connsiteY4" fmla="*/ 45 h 10000"/>
                <a:gd name="connsiteX5" fmla="*/ 3387 w 10000"/>
                <a:gd name="connsiteY5" fmla="*/ 0 h 10000"/>
                <a:gd name="connsiteX6" fmla="*/ 0 w 10000"/>
                <a:gd name="connsiteY6" fmla="*/ 9988 h 10000"/>
                <a:gd name="connsiteX0" fmla="*/ 0 w 9267"/>
                <a:gd name="connsiteY0" fmla="*/ 9988 h 10000"/>
                <a:gd name="connsiteX1" fmla="*/ 8169 w 9267"/>
                <a:gd name="connsiteY1" fmla="*/ 10000 h 10000"/>
                <a:gd name="connsiteX2" fmla="*/ 9267 w 9267"/>
                <a:gd name="connsiteY2" fmla="*/ 3934 h 10000"/>
                <a:gd name="connsiteX3" fmla="*/ 9267 w 9267"/>
                <a:gd name="connsiteY3" fmla="*/ 45 h 10000"/>
                <a:gd name="connsiteX4" fmla="*/ 3387 w 9267"/>
                <a:gd name="connsiteY4" fmla="*/ 0 h 10000"/>
                <a:gd name="connsiteX5" fmla="*/ 0 w 9267"/>
                <a:gd name="connsiteY5" fmla="*/ 99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67" h="10000">
                  <a:moveTo>
                    <a:pt x="0" y="9988"/>
                  </a:moveTo>
                  <a:lnTo>
                    <a:pt x="8169" y="10000"/>
                  </a:lnTo>
                  <a:lnTo>
                    <a:pt x="9267" y="3934"/>
                  </a:lnTo>
                  <a:lnTo>
                    <a:pt x="9267" y="45"/>
                  </a:lnTo>
                  <a:lnTo>
                    <a:pt x="3387" y="0"/>
                  </a:lnTo>
                  <a:lnTo>
                    <a:pt x="0" y="9988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-11306" y="1473199"/>
              <a:ext cx="5549391" cy="2551117"/>
            </a:xfrm>
            <a:custGeom>
              <a:avLst/>
              <a:gdLst>
                <a:gd name="T0" fmla="*/ 6136 w 6136"/>
                <a:gd name="T1" fmla="*/ 0 h 1612"/>
                <a:gd name="T2" fmla="*/ 3822 w 6136"/>
                <a:gd name="T3" fmla="*/ 1607 h 1612"/>
                <a:gd name="T4" fmla="*/ 0 w 6136"/>
                <a:gd name="T5" fmla="*/ 1612 h 1612"/>
                <a:gd name="T6" fmla="*/ 3084 w 6136"/>
                <a:gd name="T7" fmla="*/ 0 h 1612"/>
                <a:gd name="T8" fmla="*/ 6136 w 6136"/>
                <a:gd name="T9" fmla="*/ 0 h 1612"/>
                <a:gd name="connsiteX0" fmla="*/ 10000 w 10000"/>
                <a:gd name="connsiteY0" fmla="*/ 0 h 10000"/>
                <a:gd name="connsiteX1" fmla="*/ 6229 w 10000"/>
                <a:gd name="connsiteY1" fmla="*/ 9969 h 10000"/>
                <a:gd name="connsiteX2" fmla="*/ 0 w 10000"/>
                <a:gd name="connsiteY2" fmla="*/ 10000 h 10000"/>
                <a:gd name="connsiteX3" fmla="*/ 4303 w 10000"/>
                <a:gd name="connsiteY3" fmla="*/ 1434 h 10000"/>
                <a:gd name="connsiteX4" fmla="*/ 5026 w 10000"/>
                <a:gd name="connsiteY4" fmla="*/ 0 h 10000"/>
                <a:gd name="connsiteX5" fmla="*/ 10000 w 10000"/>
                <a:gd name="connsiteY5" fmla="*/ 0 h 10000"/>
                <a:gd name="connsiteX0" fmla="*/ 10000 w 10000"/>
                <a:gd name="connsiteY0" fmla="*/ 0 h 10000"/>
                <a:gd name="connsiteX1" fmla="*/ 6229 w 10000"/>
                <a:gd name="connsiteY1" fmla="*/ 9969 h 10000"/>
                <a:gd name="connsiteX2" fmla="*/ 4303 w 10000"/>
                <a:gd name="connsiteY2" fmla="*/ 9948 h 10000"/>
                <a:gd name="connsiteX3" fmla="*/ 0 w 10000"/>
                <a:gd name="connsiteY3" fmla="*/ 10000 h 10000"/>
                <a:gd name="connsiteX4" fmla="*/ 4303 w 10000"/>
                <a:gd name="connsiteY4" fmla="*/ 1434 h 10000"/>
                <a:gd name="connsiteX5" fmla="*/ 5026 w 10000"/>
                <a:gd name="connsiteY5" fmla="*/ 0 h 10000"/>
                <a:gd name="connsiteX6" fmla="*/ 10000 w 10000"/>
                <a:gd name="connsiteY6" fmla="*/ 0 h 10000"/>
                <a:gd name="connsiteX0" fmla="*/ 5697 w 5697"/>
                <a:gd name="connsiteY0" fmla="*/ 0 h 9969"/>
                <a:gd name="connsiteX1" fmla="*/ 1926 w 5697"/>
                <a:gd name="connsiteY1" fmla="*/ 9969 h 9969"/>
                <a:gd name="connsiteX2" fmla="*/ 0 w 5697"/>
                <a:gd name="connsiteY2" fmla="*/ 9948 h 9969"/>
                <a:gd name="connsiteX3" fmla="*/ 0 w 5697"/>
                <a:gd name="connsiteY3" fmla="*/ 1434 h 9969"/>
                <a:gd name="connsiteX4" fmla="*/ 723 w 5697"/>
                <a:gd name="connsiteY4" fmla="*/ 0 h 9969"/>
                <a:gd name="connsiteX5" fmla="*/ 5697 w 5697"/>
                <a:gd name="connsiteY5" fmla="*/ 0 h 9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97" h="9969">
                  <a:moveTo>
                    <a:pt x="5697" y="0"/>
                  </a:moveTo>
                  <a:lnTo>
                    <a:pt x="1926" y="9969"/>
                  </a:lnTo>
                  <a:lnTo>
                    <a:pt x="0" y="9948"/>
                  </a:lnTo>
                  <a:lnTo>
                    <a:pt x="0" y="1434"/>
                  </a:lnTo>
                  <a:lnTo>
                    <a:pt x="723" y="0"/>
                  </a:lnTo>
                  <a:lnTo>
                    <a:pt x="5697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7941560" y="1456205"/>
              <a:ext cx="4261742" cy="2552141"/>
            </a:xfrm>
            <a:custGeom>
              <a:avLst/>
              <a:gdLst>
                <a:gd name="T0" fmla="*/ 0 w 3934"/>
                <a:gd name="T1" fmla="*/ 1599 h 1612"/>
                <a:gd name="T2" fmla="*/ 3082 w 3934"/>
                <a:gd name="T3" fmla="*/ 1612 h 1612"/>
                <a:gd name="T4" fmla="*/ 3934 w 3934"/>
                <a:gd name="T5" fmla="*/ 0 h 1612"/>
                <a:gd name="T6" fmla="*/ 1508 w 3934"/>
                <a:gd name="T7" fmla="*/ 0 h 1612"/>
                <a:gd name="T8" fmla="*/ 0 w 3934"/>
                <a:gd name="T9" fmla="*/ 1599 h 1612"/>
                <a:gd name="connsiteX0" fmla="*/ 0 w 10000"/>
                <a:gd name="connsiteY0" fmla="*/ 9919 h 10000"/>
                <a:gd name="connsiteX1" fmla="*/ 6806 w 10000"/>
                <a:gd name="connsiteY1" fmla="*/ 9916 h 10000"/>
                <a:gd name="connsiteX2" fmla="*/ 7834 w 10000"/>
                <a:gd name="connsiteY2" fmla="*/ 10000 h 10000"/>
                <a:gd name="connsiteX3" fmla="*/ 10000 w 10000"/>
                <a:gd name="connsiteY3" fmla="*/ 0 h 10000"/>
                <a:gd name="connsiteX4" fmla="*/ 3833 w 10000"/>
                <a:gd name="connsiteY4" fmla="*/ 0 h 10000"/>
                <a:gd name="connsiteX5" fmla="*/ 0 w 10000"/>
                <a:gd name="connsiteY5" fmla="*/ 9919 h 10000"/>
                <a:gd name="connsiteX0" fmla="*/ 0 w 10000"/>
                <a:gd name="connsiteY0" fmla="*/ 9973 h 10054"/>
                <a:gd name="connsiteX1" fmla="*/ 6806 w 10000"/>
                <a:gd name="connsiteY1" fmla="*/ 9970 h 10054"/>
                <a:gd name="connsiteX2" fmla="*/ 7834 w 10000"/>
                <a:gd name="connsiteY2" fmla="*/ 10054 h 10054"/>
                <a:gd name="connsiteX3" fmla="*/ 10000 w 10000"/>
                <a:gd name="connsiteY3" fmla="*/ 54 h 10054"/>
                <a:gd name="connsiteX4" fmla="*/ 6824 w 10000"/>
                <a:gd name="connsiteY4" fmla="*/ 0 h 10054"/>
                <a:gd name="connsiteX5" fmla="*/ 3833 w 10000"/>
                <a:gd name="connsiteY5" fmla="*/ 54 h 10054"/>
                <a:gd name="connsiteX6" fmla="*/ 0 w 10000"/>
                <a:gd name="connsiteY6" fmla="*/ 9973 h 10054"/>
                <a:gd name="connsiteX0" fmla="*/ 0 w 10000"/>
                <a:gd name="connsiteY0" fmla="*/ 9973 h 9973"/>
                <a:gd name="connsiteX1" fmla="*/ 6806 w 10000"/>
                <a:gd name="connsiteY1" fmla="*/ 9970 h 9973"/>
                <a:gd name="connsiteX2" fmla="*/ 10000 w 10000"/>
                <a:gd name="connsiteY2" fmla="*/ 54 h 9973"/>
                <a:gd name="connsiteX3" fmla="*/ 6824 w 10000"/>
                <a:gd name="connsiteY3" fmla="*/ 0 h 9973"/>
                <a:gd name="connsiteX4" fmla="*/ 3833 w 10000"/>
                <a:gd name="connsiteY4" fmla="*/ 54 h 9973"/>
                <a:gd name="connsiteX5" fmla="*/ 0 w 10000"/>
                <a:gd name="connsiteY5" fmla="*/ 9973 h 9973"/>
                <a:gd name="connsiteX0" fmla="*/ 0 w 6824"/>
                <a:gd name="connsiteY0" fmla="*/ 10000 h 10000"/>
                <a:gd name="connsiteX1" fmla="*/ 6806 w 6824"/>
                <a:gd name="connsiteY1" fmla="*/ 9997 h 10000"/>
                <a:gd name="connsiteX2" fmla="*/ 6824 w 6824"/>
                <a:gd name="connsiteY2" fmla="*/ 0 h 10000"/>
                <a:gd name="connsiteX3" fmla="*/ 3833 w 6824"/>
                <a:gd name="connsiteY3" fmla="*/ 54 h 10000"/>
                <a:gd name="connsiteX4" fmla="*/ 0 w 6824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4" h="10000">
                  <a:moveTo>
                    <a:pt x="0" y="10000"/>
                  </a:moveTo>
                  <a:lnTo>
                    <a:pt x="6806" y="9997"/>
                  </a:lnTo>
                  <a:cubicBezTo>
                    <a:pt x="6812" y="6665"/>
                    <a:pt x="6818" y="3332"/>
                    <a:pt x="6824" y="0"/>
                  </a:cubicBezTo>
                  <a:lnTo>
                    <a:pt x="3833" y="54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2224972" y="1470025"/>
              <a:ext cx="7827963" cy="2559050"/>
            </a:xfrm>
            <a:custGeom>
              <a:avLst/>
              <a:gdLst>
                <a:gd name="T0" fmla="*/ 2297 w 4931"/>
                <a:gd name="T1" fmla="*/ 2 h 1612"/>
                <a:gd name="T2" fmla="*/ 4931 w 4931"/>
                <a:gd name="T3" fmla="*/ 0 h 1612"/>
                <a:gd name="T4" fmla="*/ 3395 w 4931"/>
                <a:gd name="T5" fmla="*/ 1612 h 1612"/>
                <a:gd name="T6" fmla="*/ 0 w 4931"/>
                <a:gd name="T7" fmla="*/ 1609 h 1612"/>
                <a:gd name="T8" fmla="*/ 2297 w 4931"/>
                <a:gd name="T9" fmla="*/ 2 h 1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31" h="1612">
                  <a:moveTo>
                    <a:pt x="2297" y="2"/>
                  </a:moveTo>
                  <a:lnTo>
                    <a:pt x="4931" y="0"/>
                  </a:lnTo>
                  <a:lnTo>
                    <a:pt x="3395" y="1612"/>
                  </a:lnTo>
                  <a:lnTo>
                    <a:pt x="0" y="1609"/>
                  </a:lnTo>
                  <a:lnTo>
                    <a:pt x="2297" y="2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2659"/>
            <a:ext cx="10515600" cy="119274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76400"/>
            <a:ext cx="10515600" cy="4500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5923" y="6507584"/>
            <a:ext cx="5870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123B50A-269E-4CEA-B042-34E83D64DBCC}" type="slidenum">
              <a:rPr lang="en-US" sz="1200" smtClean="0">
                <a:solidFill>
                  <a:srgbClr val="597794"/>
                </a:solidFill>
              </a:rPr>
              <a:t>‹#›</a:t>
            </a:fld>
            <a:endParaRPr lang="en-US" sz="1200" dirty="0">
              <a:solidFill>
                <a:srgbClr val="597794"/>
              </a:solidFill>
            </a:endParaRPr>
          </a:p>
        </p:txBody>
      </p:sp>
      <p:sp>
        <p:nvSpPr>
          <p:cNvPr id="11" name="AutoShape 3"/>
          <p:cNvSpPr>
            <a:spLocks noChangeAspect="1" noChangeArrowheads="1" noTextEdit="1"/>
          </p:cNvSpPr>
          <p:nvPr/>
        </p:nvSpPr>
        <p:spPr bwMode="auto">
          <a:xfrm>
            <a:off x="1" y="5803727"/>
            <a:ext cx="12188420" cy="88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8114" y="6339013"/>
            <a:ext cx="2374397" cy="356617"/>
          </a:xfrm>
          <a:prstGeom prst="rect">
            <a:avLst/>
          </a:prstGeom>
        </p:spPr>
      </p:pic>
      <p:sp>
        <p:nvSpPr>
          <p:cNvPr id="13" name="Freeform 7"/>
          <p:cNvSpPr>
            <a:spLocks/>
          </p:cNvSpPr>
          <p:nvPr/>
        </p:nvSpPr>
        <p:spPr bwMode="auto">
          <a:xfrm>
            <a:off x="5056188" y="4210050"/>
            <a:ext cx="7419975" cy="2641600"/>
          </a:xfrm>
          <a:custGeom>
            <a:avLst/>
            <a:gdLst>
              <a:gd name="T0" fmla="*/ 0 w 4674"/>
              <a:gd name="T1" fmla="*/ 1662 h 1664"/>
              <a:gd name="T2" fmla="*/ 3818 w 4674"/>
              <a:gd name="T3" fmla="*/ 1664 h 1664"/>
              <a:gd name="T4" fmla="*/ 4674 w 4674"/>
              <a:gd name="T5" fmla="*/ 7 h 1664"/>
              <a:gd name="T6" fmla="*/ 1583 w 4674"/>
              <a:gd name="T7" fmla="*/ 0 h 1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74" h="1664">
                <a:moveTo>
                  <a:pt x="0" y="1662"/>
                </a:moveTo>
                <a:lnTo>
                  <a:pt x="3818" y="1664"/>
                </a:lnTo>
                <a:lnTo>
                  <a:pt x="4674" y="7"/>
                </a:lnTo>
                <a:lnTo>
                  <a:pt x="158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8" name="Picture 1" descr="cid:image002.png@01D3CCE9.DE6D07D0">
            <a:extLst>
              <a:ext uri="{FF2B5EF4-FFF2-40B4-BE49-F238E27FC236}">
                <a16:creationId xmlns:a16="http://schemas.microsoft.com/office/drawing/2014/main" id="{29F7AD2B-0DC9-453E-A93E-4A9973CB7FB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653" y="6389385"/>
            <a:ext cx="593173" cy="168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19.png" descr="cid:image003.png@01D3CCE9.DE6D07D0">
            <a:extLst>
              <a:ext uri="{FF2B5EF4-FFF2-40B4-BE49-F238E27FC236}">
                <a16:creationId xmlns:a16="http://schemas.microsoft.com/office/drawing/2014/main" id="{E13CEDD3-4EEF-4787-A5ED-23EE538450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092" y="6635411"/>
            <a:ext cx="1889235" cy="101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603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3" r:id="rId9"/>
    <p:sldLayoutId id="2147483694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5"/>
        </a:buBlip>
        <a:defRPr sz="2800" kern="1200">
          <a:solidFill>
            <a:srgbClr val="3E4D54"/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25BED5"/>
        </a:buClr>
        <a:buSzTx/>
        <a:buFont typeface="Arial" pitchFamily="34" charset="0"/>
        <a:buChar char="»"/>
        <a:tabLst/>
        <a:defRPr sz="2400" kern="1200">
          <a:solidFill>
            <a:srgbClr val="3E4D54"/>
          </a:solidFill>
          <a:latin typeface="+mn-lt"/>
          <a:ea typeface="+mn-ea"/>
          <a:cs typeface="+mn-cs"/>
        </a:defRPr>
      </a:lvl2pPr>
      <a:lvl3pPr marL="1201738" indent="-287338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Wingdings" panose="05000000000000000000" pitchFamily="2" charset="2"/>
        <a:buChar char="§"/>
        <a:defRPr sz="2000" kern="1200">
          <a:solidFill>
            <a:srgbClr val="3E4D54"/>
          </a:solidFill>
          <a:latin typeface="+mn-lt"/>
          <a:ea typeface="+mn-ea"/>
          <a:cs typeface="+mn-cs"/>
        </a:defRPr>
      </a:lvl3pPr>
      <a:lvl4pPr marL="1490663" indent="-28892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rgbClr val="3E4D54"/>
          </a:solidFill>
          <a:latin typeface="+mn-lt"/>
          <a:ea typeface="+mn-ea"/>
          <a:cs typeface="+mn-cs"/>
        </a:defRPr>
      </a:lvl4pPr>
      <a:lvl5pPr marL="1770063" indent="-2794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–"/>
        <a:defRPr sz="1800" kern="1200">
          <a:solidFill>
            <a:srgbClr val="3E4D5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D0108-2971-4A9A-93ED-BBCB490AF7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9702C-8D24-458A-B1AA-5E62E3CA51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05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arah.sun@dot.gov" TargetMode="External"/><Relationship Id="rId2" Type="http://schemas.openxmlformats.org/officeDocument/2006/relationships/hyperlink" Target="mailto:rcopperman@camsys.com" TargetMode="External"/><Relationship Id="rId1" Type="http://schemas.openxmlformats.org/officeDocument/2006/relationships/slideLayout" Target="../slideLayouts/slideLayout11.xml"/><Relationship Id="rId5" Type="http://schemas.openxmlformats.org/officeDocument/2006/relationships/hyperlink" Target="https://github.com/tmip-emat" TargetMode="External"/><Relationship Id="rId4" Type="http://schemas.openxmlformats.org/officeDocument/2006/relationships/hyperlink" Target="mailto:mmilkovits@camsys.com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4200" y="3286125"/>
            <a:ext cx="11376152" cy="1385888"/>
          </a:xfrm>
        </p:spPr>
        <p:txBody>
          <a:bodyPr>
            <a:noAutofit/>
          </a:bodyPr>
          <a:lstStyle/>
          <a:p>
            <a:r>
              <a:rPr lang="en-US" dirty="0"/>
              <a:t>Exploratory Modeling and Analysis with TMIP-EMAT</a:t>
            </a:r>
            <a:r>
              <a:rPr lang="en-US" sz="32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Beta-Test Scoping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TRB Planning Applications Conference</a:t>
            </a:r>
          </a:p>
          <a:p>
            <a:r>
              <a:rPr lang="en-US" dirty="0"/>
              <a:t>Session: Saying Something Useful When All You Have is a Crystal Ball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0224" y="5461121"/>
            <a:ext cx="5305777" cy="855662"/>
          </a:xfrm>
        </p:spPr>
        <p:txBody>
          <a:bodyPr/>
          <a:lstStyle/>
          <a:p>
            <a:r>
              <a:rPr lang="en-US" dirty="0"/>
              <a:t>Rachel Copperman, Cambridge Systematics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June 4, 2019</a:t>
            </a:r>
          </a:p>
        </p:txBody>
      </p:sp>
    </p:spTree>
    <p:extLst>
      <p:ext uri="{BB962C8B-B14F-4D97-AF65-F5344CB8AC3E}">
        <p14:creationId xmlns:p14="http://schemas.microsoft.com/office/powerpoint/2010/main" val="48711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BB4E8-ED6A-4C65-8863-314DBC234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SANDAG Beta-Test Scope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B226516-EE25-4BC5-9B58-546CC7115A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4468383"/>
              </p:ext>
            </p:extLst>
          </p:nvPr>
        </p:nvGraphicFramePr>
        <p:xfrm>
          <a:off x="2517258" y="1478067"/>
          <a:ext cx="7157484" cy="5036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9055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CEC50-88E1-46E8-9172-0281DBB6C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GBNRTC Beta-Test Overview</a:t>
            </a:r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BC38AEE5-FDCC-4126-814C-6D2FA81027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2381634"/>
              </p:ext>
            </p:extLst>
          </p:nvPr>
        </p:nvGraphicFramePr>
        <p:xfrm>
          <a:off x="838200" y="1694689"/>
          <a:ext cx="10975848" cy="4608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4648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BB4E8-ED6A-4C65-8863-314DBC234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GBNRTC Beta-Test Scope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5A7A35-1000-4938-B6C1-C75670FBC8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0439459"/>
              </p:ext>
            </p:extLst>
          </p:nvPr>
        </p:nvGraphicFramePr>
        <p:xfrm>
          <a:off x="930783" y="1524000"/>
          <a:ext cx="10330434" cy="4632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0687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BB4E8-ED6A-4C65-8863-314DBC234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Beta-Test Analysis [Scenario Discovery]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E7BF72-138B-4914-AB15-F1E2BDC102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1609" y="2106202"/>
            <a:ext cx="6164265" cy="40274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8AEBC98-45F6-482D-B55B-EB9C1248CF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916" y="2106202"/>
            <a:ext cx="5828643" cy="41823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0E9E367-B2D3-4884-8CC5-D0240DC3850A}"/>
              </a:ext>
            </a:extLst>
          </p:cNvPr>
          <p:cNvSpPr txBox="1"/>
          <p:nvPr/>
        </p:nvSpPr>
        <p:spPr>
          <a:xfrm>
            <a:off x="260644" y="1706092"/>
            <a:ext cx="44005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Patient Rule Induction Method: PRIM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B07133-6575-4DAE-B40D-AE05DCD41277}"/>
              </a:ext>
            </a:extLst>
          </p:cNvPr>
          <p:cNvSpPr txBox="1"/>
          <p:nvPr/>
        </p:nvSpPr>
        <p:spPr>
          <a:xfrm>
            <a:off x="5485318" y="1706092"/>
            <a:ext cx="2008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Feature Scoring</a:t>
            </a:r>
          </a:p>
        </p:txBody>
      </p:sp>
    </p:spTree>
    <p:extLst>
      <p:ext uri="{BB962C8B-B14F-4D97-AF65-F5344CB8AC3E}">
        <p14:creationId xmlns:p14="http://schemas.microsoft.com/office/powerpoint/2010/main" val="2914537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BB4E8-ED6A-4C65-8863-314DBC234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Beta-Test Analysis [Directed Search]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B523A9-C53B-4570-8CD1-86DD1E608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64" y="1914394"/>
            <a:ext cx="11631648" cy="2638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701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Rachel Copperman – </a:t>
            </a:r>
            <a:r>
              <a:rPr lang="en-US" dirty="0">
                <a:hlinkClick r:id="rId2"/>
              </a:rPr>
              <a:t>rcopperman@camsys.com</a:t>
            </a:r>
            <a:endParaRPr lang="en-US" dirty="0"/>
          </a:p>
          <a:p>
            <a:r>
              <a:rPr lang="en-US" dirty="0"/>
              <a:t>Sarah Sun – </a:t>
            </a:r>
            <a:r>
              <a:rPr lang="en-US" dirty="0">
                <a:hlinkClick r:id="rId3"/>
              </a:rPr>
              <a:t>sarah.sun@dot.gov</a:t>
            </a:r>
            <a:endParaRPr lang="en-US" dirty="0"/>
          </a:p>
          <a:p>
            <a:r>
              <a:rPr lang="en-US" dirty="0"/>
              <a:t>Marty Milkovits – </a:t>
            </a:r>
            <a:r>
              <a:rPr lang="en-US" dirty="0">
                <a:hlinkClick r:id="rId4"/>
              </a:rPr>
              <a:t>mmilkovits@camsys.com</a:t>
            </a:r>
            <a:endParaRPr lang="en-US" dirty="0"/>
          </a:p>
          <a:p>
            <a:endParaRPr lang="en-US" dirty="0"/>
          </a:p>
          <a:p>
            <a:r>
              <a:rPr lang="en-US" dirty="0"/>
              <a:t>Open Source Software: </a:t>
            </a:r>
            <a:r>
              <a:rPr lang="en-US" dirty="0">
                <a:hlinkClick r:id="rId5"/>
              </a:rPr>
              <a:t>https://github.com/tmip-emat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486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val="652471437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Robust Decision-Making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942184" y="2139950"/>
            <a:ext cx="4250989" cy="822960"/>
          </a:xfrm>
          <a:prstGeom prst="rect">
            <a:avLst/>
          </a:prstGeom>
          <a:gradFill>
            <a:gsLst>
              <a:gs pos="26000">
                <a:srgbClr val="A0A9C7"/>
              </a:gs>
              <a:gs pos="0">
                <a:schemeClr val="accent1">
                  <a:lumMod val="75000"/>
                </a:schemeClr>
              </a:gs>
              <a:gs pos="100000">
                <a:srgbClr val="7B90CA"/>
              </a:gs>
            </a:gsLst>
            <a:lin ang="0" scaled="0"/>
          </a:gradFill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cap="all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Strategies to mitigate</a:t>
            </a:r>
            <a:br>
              <a:rPr lang="en-US" b="1" cap="all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cap="all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impacts or shape future</a:t>
            </a:r>
          </a:p>
        </p:txBody>
      </p:sp>
      <p:cxnSp>
        <p:nvCxnSpPr>
          <p:cNvPr id="27" name="Straight Arrow Connector 26"/>
          <p:cNvCxnSpPr>
            <a:stCxn id="16" idx="3"/>
            <a:endCxn id="13" idx="1"/>
          </p:cNvCxnSpPr>
          <p:nvPr/>
        </p:nvCxnSpPr>
        <p:spPr bwMode="auto">
          <a:xfrm>
            <a:off x="3926528" y="3545751"/>
            <a:ext cx="58245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Box 42"/>
          <p:cNvSpPr txBox="1"/>
          <p:nvPr/>
        </p:nvSpPr>
        <p:spPr>
          <a:xfrm>
            <a:off x="3926528" y="3207428"/>
            <a:ext cx="56679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No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4508980" y="3225711"/>
            <a:ext cx="3088329" cy="640080"/>
          </a:xfrm>
          <a:prstGeom prst="roundRect">
            <a:avLst/>
          </a:prstGeom>
          <a:gradFill>
            <a:gsLst>
              <a:gs pos="0">
                <a:schemeClr val="accent6"/>
              </a:gs>
              <a:gs pos="6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0"/>
          </a:gradFill>
          <a:ln/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28600" algn="ctr"/>
            <a:r>
              <a:rPr lang="en-US" sz="16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Reliable signposts?</a:t>
            </a:r>
          </a:p>
        </p:txBody>
      </p:sp>
      <p:cxnSp>
        <p:nvCxnSpPr>
          <p:cNvPr id="29" name="Straight Arrow Connector 28"/>
          <p:cNvCxnSpPr>
            <a:stCxn id="13" idx="2"/>
            <a:endCxn id="14" idx="0"/>
          </p:cNvCxnSpPr>
          <p:nvPr/>
        </p:nvCxnSpPr>
        <p:spPr bwMode="auto">
          <a:xfrm flipH="1">
            <a:off x="6052955" y="3865791"/>
            <a:ext cx="190" cy="34367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Box 48"/>
          <p:cNvSpPr txBox="1"/>
          <p:nvPr/>
        </p:nvSpPr>
        <p:spPr>
          <a:xfrm>
            <a:off x="6096372" y="3877476"/>
            <a:ext cx="53719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Yes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4508790" y="4209463"/>
            <a:ext cx="3088329" cy="640080"/>
          </a:xfrm>
          <a:prstGeom prst="roundRect">
            <a:avLst/>
          </a:prstGeom>
          <a:gradFill>
            <a:gsLst>
              <a:gs pos="0">
                <a:schemeClr val="accent6"/>
              </a:gs>
              <a:gs pos="6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0"/>
          </a:gradFill>
          <a:ln/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28600" algn="ctr"/>
            <a:r>
              <a:rPr lang="en-US" sz="16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Sufficient lead time?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383480" y="4360226"/>
            <a:ext cx="53719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Yes</a:t>
            </a:r>
          </a:p>
        </p:txBody>
      </p:sp>
      <p:cxnSp>
        <p:nvCxnSpPr>
          <p:cNvPr id="25" name="Straight Arrow Connector 24"/>
          <p:cNvCxnSpPr>
            <a:stCxn id="16" idx="2"/>
            <a:endCxn id="17" idx="0"/>
          </p:cNvCxnSpPr>
          <p:nvPr/>
        </p:nvCxnSpPr>
        <p:spPr bwMode="auto">
          <a:xfrm>
            <a:off x="2382364" y="3865791"/>
            <a:ext cx="1" cy="133275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/>
        </p:nvSpPr>
        <p:spPr bwMode="auto">
          <a:xfrm>
            <a:off x="838200" y="5198546"/>
            <a:ext cx="3088329" cy="640080"/>
          </a:xfrm>
          <a:prstGeom prst="rect">
            <a:avLst/>
          </a:prstGeom>
          <a:solidFill>
            <a:schemeClr val="accent3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4291" tIns="34291" rIns="34291" bIns="34291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/>
              </a:rPr>
              <a:t>Near-term robust </a:t>
            </a:r>
            <a:b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/>
              </a:rPr>
            </a:b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/>
              </a:rPr>
              <a:t>strategy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/>
              </a:rPr>
              <a:t> (low risk)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096372" y="4854661"/>
            <a:ext cx="537198" cy="338554"/>
          </a:xfrm>
          <a:prstGeom prst="rect">
            <a:avLst/>
          </a:prstGeom>
          <a:noFill/>
          <a:ln>
            <a:noFill/>
            <a:tailEnd type="triangle"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Yes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508048" y="5199638"/>
            <a:ext cx="3088329" cy="640080"/>
          </a:xfrm>
          <a:prstGeom prst="rect">
            <a:avLst/>
          </a:prstGeom>
          <a:solidFill>
            <a:schemeClr val="accent3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4291" tIns="34291" rIns="34291" bIns="34291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/>
              </a:rPr>
              <a:t>Deferred adaptive </a:t>
            </a:r>
            <a:b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/>
              </a:rPr>
            </a:b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/>
              </a:rPr>
              <a:t>strategy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/>
              </a:rPr>
              <a:t> (low risk)</a:t>
            </a:r>
          </a:p>
        </p:txBody>
      </p:sp>
      <p:cxnSp>
        <p:nvCxnSpPr>
          <p:cNvPr id="32" name="Straight Arrow Connector 31"/>
          <p:cNvCxnSpPr>
            <a:stCxn id="14" idx="2"/>
            <a:endCxn id="18" idx="0"/>
          </p:cNvCxnSpPr>
          <p:nvPr/>
        </p:nvCxnSpPr>
        <p:spPr bwMode="auto">
          <a:xfrm flipH="1">
            <a:off x="6052213" y="4849543"/>
            <a:ext cx="742" cy="35009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Box 29"/>
          <p:cNvSpPr txBox="1"/>
          <p:nvPr/>
        </p:nvSpPr>
        <p:spPr>
          <a:xfrm>
            <a:off x="2382362" y="1808458"/>
            <a:ext cx="154416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Mitigation </a:t>
            </a:r>
            <a:b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Strategies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838199" y="3225711"/>
            <a:ext cx="3088329" cy="640080"/>
          </a:xfrm>
          <a:prstGeom prst="roundRect">
            <a:avLst/>
          </a:prstGeom>
          <a:gradFill>
            <a:gsLst>
              <a:gs pos="0">
                <a:schemeClr val="accent6"/>
              </a:gs>
              <a:gs pos="6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0"/>
          </a:gradFill>
          <a:ln/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28600" algn="ctr"/>
            <a:r>
              <a:rPr lang="en-US" sz="16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Performs well (no regrets) across plausible futures?</a:t>
            </a:r>
          </a:p>
        </p:txBody>
      </p:sp>
      <p:cxnSp>
        <p:nvCxnSpPr>
          <p:cNvPr id="4" name="Elbow Connector 3"/>
          <p:cNvCxnSpPr>
            <a:stCxn id="9" idx="1"/>
            <a:endCxn id="16" idx="0"/>
          </p:cNvCxnSpPr>
          <p:nvPr/>
        </p:nvCxnSpPr>
        <p:spPr>
          <a:xfrm rot="10800000" flipV="1">
            <a:off x="2382364" y="2551429"/>
            <a:ext cx="1559820" cy="674281"/>
          </a:xfrm>
          <a:prstGeom prst="bentConnector2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193173" y="1808458"/>
            <a:ext cx="188374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Shaping Strategies</a:t>
            </a:r>
          </a:p>
        </p:txBody>
      </p:sp>
      <p:cxnSp>
        <p:nvCxnSpPr>
          <p:cNvPr id="26" name="Elbow Connector 25"/>
          <p:cNvCxnSpPr>
            <a:stCxn id="9" idx="3"/>
            <a:endCxn id="19" idx="0"/>
          </p:cNvCxnSpPr>
          <p:nvPr/>
        </p:nvCxnSpPr>
        <p:spPr>
          <a:xfrm>
            <a:off x="8193173" y="2551430"/>
            <a:ext cx="1874520" cy="2648208"/>
          </a:xfrm>
          <a:prstGeom prst="bentConnector2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612965" y="3207428"/>
            <a:ext cx="218213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No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8236405" y="5199638"/>
            <a:ext cx="3117395" cy="640080"/>
          </a:xfrm>
          <a:prstGeom prst="rect">
            <a:avLst/>
          </a:prstGeom>
          <a:solidFill>
            <a:schemeClr val="accent3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4291" tIns="34291" rIns="34291" bIns="34291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Near-term hedging and shaping strategies 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(higher risk)</a:t>
            </a:r>
          </a:p>
        </p:txBody>
      </p:sp>
      <p:cxnSp>
        <p:nvCxnSpPr>
          <p:cNvPr id="28" name="Elbow Connector 27"/>
          <p:cNvCxnSpPr>
            <a:stCxn id="13" idx="3"/>
            <a:endCxn id="19" idx="0"/>
          </p:cNvCxnSpPr>
          <p:nvPr/>
        </p:nvCxnSpPr>
        <p:spPr>
          <a:xfrm>
            <a:off x="7597309" y="3545751"/>
            <a:ext cx="2197794" cy="1653887"/>
          </a:xfrm>
          <a:prstGeom prst="bentConnector2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608777" y="4190949"/>
            <a:ext cx="190858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No</a:t>
            </a:r>
          </a:p>
        </p:txBody>
      </p:sp>
      <p:cxnSp>
        <p:nvCxnSpPr>
          <p:cNvPr id="31" name="Elbow Connector 30"/>
          <p:cNvCxnSpPr>
            <a:stCxn id="14" idx="3"/>
            <a:endCxn id="19" idx="0"/>
          </p:cNvCxnSpPr>
          <p:nvPr/>
        </p:nvCxnSpPr>
        <p:spPr>
          <a:xfrm>
            <a:off x="7597119" y="4529503"/>
            <a:ext cx="1920240" cy="670135"/>
          </a:xfrm>
          <a:prstGeom prst="bentConnector2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06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TMIP-EMAT?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2583370"/>
            <a:ext cx="10515600" cy="3492361"/>
          </a:xfrm>
        </p:spPr>
        <p:txBody>
          <a:bodyPr>
            <a:normAutofit/>
          </a:bodyPr>
          <a:lstStyle/>
          <a:p>
            <a:r>
              <a:rPr lang="en-US" dirty="0"/>
              <a:t>Development funded by FHWA Travel Model </a:t>
            </a:r>
            <a:br>
              <a:rPr lang="en-US" dirty="0"/>
            </a:br>
            <a:r>
              <a:rPr lang="en-US" dirty="0"/>
              <a:t>Improvement Program</a:t>
            </a:r>
          </a:p>
          <a:p>
            <a:pPr lvl="1"/>
            <a:r>
              <a:rPr lang="en-US" dirty="0"/>
              <a:t>Continued support through Spring 2020</a:t>
            </a:r>
          </a:p>
          <a:p>
            <a:r>
              <a:rPr lang="en-US" dirty="0"/>
              <a:t>Tool to support a quantitative Robust Decision-Making approach to transportation planning with deep uncertainty</a:t>
            </a:r>
          </a:p>
          <a:p>
            <a:r>
              <a:rPr lang="en-US" b="1" dirty="0">
                <a:solidFill>
                  <a:schemeClr val="accent5"/>
                </a:solidFill>
              </a:rPr>
              <a:t>Complements and enhances </a:t>
            </a:r>
            <a:r>
              <a:rPr lang="en-US" dirty="0"/>
              <a:t>(does not replace) existing models, visualizations, or planning tools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1639751"/>
            <a:ext cx="10515602" cy="755106"/>
          </a:xfrm>
          <a:prstGeom prst="rect">
            <a:avLst/>
          </a:prstGeom>
          <a:gradFill>
            <a:gsLst>
              <a:gs pos="100000">
                <a:schemeClr val="accent4"/>
              </a:gs>
              <a:gs pos="0">
                <a:schemeClr val="accent4">
                  <a:lumMod val="7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755694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EMAT:  </a:t>
            </a:r>
            <a:r>
              <a:rPr lang="en-US" sz="2800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Exploratory Modeling and Analysis Tool</a:t>
            </a:r>
          </a:p>
        </p:txBody>
      </p:sp>
    </p:spTree>
    <p:extLst>
      <p:ext uri="{BB962C8B-B14F-4D97-AF65-F5344CB8AC3E}">
        <p14:creationId xmlns:p14="http://schemas.microsoft.com/office/powerpoint/2010/main" val="209134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431413"/>
            <a:ext cx="12192000" cy="7239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0"/>
          </a:gra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TMIP-EMAT Components</a:t>
            </a:r>
          </a:p>
        </p:txBody>
      </p:sp>
      <p:sp>
        <p:nvSpPr>
          <p:cNvPr id="12" name="Flowchart: Multidocument 11"/>
          <p:cNvSpPr/>
          <p:nvPr/>
        </p:nvSpPr>
        <p:spPr>
          <a:xfrm>
            <a:off x="8772050" y="2085344"/>
            <a:ext cx="2205359" cy="1703359"/>
          </a:xfrm>
          <a:prstGeom prst="flowChartMultidocument">
            <a:avLst/>
          </a:prstGeom>
          <a:gradFill>
            <a:gsLst>
              <a:gs pos="0">
                <a:schemeClr val="accent3">
                  <a:lumMod val="75000"/>
                </a:schemeClr>
              </a:gs>
              <a:gs pos="51000">
                <a:schemeClr val="accent3">
                  <a:satMod val="110000"/>
                  <a:lumMod val="100000"/>
                  <a:shade val="100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0" scaled="0"/>
          </a:gradFill>
          <a:ln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kern="0" dirty="0">
                <a:solidFill>
                  <a:prstClr val="white"/>
                </a:solidFill>
                <a:latin typeface="Arial" panose="020B0604020202020204"/>
              </a:rPr>
              <a:t>Risk Variables, Performance Measures, Strategies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64010" y="5516364"/>
            <a:ext cx="2621437" cy="55399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cap="all" dirty="0">
                <a:ln w="0"/>
                <a:solidFill>
                  <a:schemeClr val="accent3">
                    <a:lumMod val="75000"/>
                  </a:schemeClr>
                </a:solidFill>
              </a:rPr>
              <a:t>Region/Application </a:t>
            </a:r>
            <a:br>
              <a:rPr lang="en-US" b="1" cap="all" dirty="0">
                <a:ln w="0"/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b="1" cap="all" dirty="0">
                <a:ln w="0"/>
                <a:solidFill>
                  <a:schemeClr val="accent3">
                    <a:lumMod val="75000"/>
                  </a:schemeClr>
                </a:solidFill>
              </a:rPr>
              <a:t>Specific Materials</a:t>
            </a:r>
          </a:p>
        </p:txBody>
      </p:sp>
      <p:sp>
        <p:nvSpPr>
          <p:cNvPr id="19" name="Can 18"/>
          <p:cNvSpPr/>
          <p:nvPr/>
        </p:nvSpPr>
        <p:spPr>
          <a:xfrm>
            <a:off x="8772052" y="4075771"/>
            <a:ext cx="2205358" cy="948132"/>
          </a:xfrm>
          <a:prstGeom prst="can">
            <a:avLst/>
          </a:prstGeom>
          <a:gradFill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satMod val="110000"/>
                  <a:lumMod val="100000"/>
                  <a:shade val="100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0" scaled="0"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kern="0" dirty="0">
                <a:solidFill>
                  <a:prstClr val="white"/>
                </a:solidFill>
                <a:latin typeface="Arial" panose="020B0604020202020204"/>
              </a:rPr>
              <a:t>Core Model</a:t>
            </a:r>
          </a:p>
        </p:txBody>
      </p:sp>
      <p:sp>
        <p:nvSpPr>
          <p:cNvPr id="13" name="Right Arrow 12"/>
          <p:cNvSpPr/>
          <p:nvPr/>
        </p:nvSpPr>
        <p:spPr>
          <a:xfrm rot="10800000">
            <a:off x="5469214" y="2451959"/>
            <a:ext cx="2205358" cy="970132"/>
          </a:xfrm>
          <a:prstGeom prst="rightArrow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0"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69337" y="5504719"/>
            <a:ext cx="2805112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cap="all" dirty="0">
                <a:ln w="0"/>
                <a:solidFill>
                  <a:schemeClr val="accent1">
                    <a:lumMod val="75000"/>
                  </a:schemeClr>
                </a:solidFill>
              </a:rPr>
              <a:t>Deployment Specific </a:t>
            </a:r>
          </a:p>
          <a:p>
            <a:pPr algn="ctr"/>
            <a:r>
              <a:rPr lang="en-US" b="1" cap="all" dirty="0">
                <a:ln w="0"/>
                <a:solidFill>
                  <a:schemeClr val="accent1">
                    <a:lumMod val="75000"/>
                  </a:schemeClr>
                </a:solidFill>
              </a:rPr>
              <a:t>Requirements</a:t>
            </a:r>
          </a:p>
        </p:txBody>
      </p:sp>
      <p:sp>
        <p:nvSpPr>
          <p:cNvPr id="20" name="Can 19"/>
          <p:cNvSpPr/>
          <p:nvPr/>
        </p:nvSpPr>
        <p:spPr>
          <a:xfrm>
            <a:off x="5469214" y="4075771"/>
            <a:ext cx="2205358" cy="948132"/>
          </a:xfrm>
          <a:prstGeom prst="can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0"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kern="0" dirty="0">
                <a:solidFill>
                  <a:prstClr val="white"/>
                </a:solidFill>
                <a:latin typeface="Arial" panose="020B0604020202020204"/>
              </a:rPr>
              <a:t>Core Model API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838200" y="1661767"/>
            <a:ext cx="3741575" cy="4408595"/>
            <a:chOff x="838200" y="1661767"/>
            <a:chExt cx="3741575" cy="4408595"/>
          </a:xfrm>
        </p:grpSpPr>
        <p:sp>
          <p:nvSpPr>
            <p:cNvPr id="3" name="Rounded Rectangle 2"/>
            <p:cNvSpPr/>
            <p:nvPr/>
          </p:nvSpPr>
          <p:spPr>
            <a:xfrm>
              <a:off x="838200" y="1661767"/>
              <a:ext cx="3741575" cy="3652384"/>
            </a:xfrm>
            <a:prstGeom prst="roundRect">
              <a:avLst/>
            </a:prstGeom>
            <a:gradFill>
              <a:gsLst>
                <a:gs pos="0">
                  <a:schemeClr val="accent6"/>
                </a:gs>
                <a:gs pos="6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0" scaled="0"/>
            </a:gra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228600"/>
              <a:endPara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168241" y="3344529"/>
              <a:ext cx="3014239" cy="457200"/>
            </a:xfrm>
            <a:prstGeom prst="round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0"/>
            </a:gradFill>
            <a:ln w="6350" cap="flat" cmpd="sng" algn="ctr">
              <a:solidFill>
                <a:srgbClr val="1C93D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r>
                <a:rPr lang="en-US" sz="1600" b="1" kern="0" dirty="0">
                  <a:solidFill>
                    <a:prstClr val="white"/>
                  </a:solidFill>
                  <a:latin typeface="Arial" panose="020B0604020202020204"/>
                </a:rPr>
                <a:t>Model Manager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691794" y="5516364"/>
              <a:ext cx="2043253" cy="553998"/>
            </a:xfrm>
            <a:prstGeom prst="rect">
              <a:avLst/>
            </a:prstGeom>
            <a:noFill/>
            <a:effectLst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b="1" cap="all" dirty="0">
                  <a:ln w="0"/>
                  <a:solidFill>
                    <a:schemeClr val="accent5">
                      <a:lumMod val="75000"/>
                    </a:schemeClr>
                  </a:solidFill>
                </a:rPr>
                <a:t>Standard EMAT </a:t>
              </a:r>
              <a:br>
                <a:rPr lang="en-US" b="1" cap="all" dirty="0">
                  <a:ln w="0"/>
                  <a:solidFill>
                    <a:schemeClr val="accent5">
                      <a:lumMod val="75000"/>
                    </a:schemeClr>
                  </a:solidFill>
                </a:rPr>
              </a:br>
              <a:r>
                <a:rPr lang="en-US" b="1" cap="all" dirty="0">
                  <a:ln w="0"/>
                  <a:solidFill>
                    <a:schemeClr val="accent5">
                      <a:lumMod val="75000"/>
                    </a:schemeClr>
                  </a:solidFill>
                </a:rPr>
                <a:t>Components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168240" y="2708425"/>
              <a:ext cx="3014239" cy="457200"/>
            </a:xfrm>
            <a:prstGeom prst="round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0"/>
            </a:gradFill>
            <a:ln w="6350" cap="flat" cmpd="sng" algn="ctr">
              <a:solidFill>
                <a:srgbClr val="1C93D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r>
                <a:rPr lang="en-US" sz="1600" b="1" kern="0" dirty="0">
                  <a:solidFill>
                    <a:prstClr val="white"/>
                  </a:solidFill>
                  <a:latin typeface="Arial" panose="020B0604020202020204"/>
                </a:rPr>
                <a:t>Analysis Visualizers</a:t>
              </a: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168239" y="2072320"/>
              <a:ext cx="3014239" cy="457200"/>
            </a:xfrm>
            <a:prstGeom prst="round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0"/>
            </a:gradFill>
            <a:ln w="6350" cap="flat" cmpd="sng" algn="ctr">
              <a:solidFill>
                <a:srgbClr val="1C93D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r>
                <a:rPr lang="en-US" sz="1600" b="1" kern="0" dirty="0">
                  <a:solidFill>
                    <a:prstClr val="white"/>
                  </a:solidFill>
                  <a:latin typeface="Arial" panose="020B0604020202020204"/>
                </a:rPr>
                <a:t>EMAT Scoping</a:t>
              </a:r>
            </a:p>
          </p:txBody>
        </p:sp>
        <p:sp>
          <p:nvSpPr>
            <p:cNvPr id="21" name="Can 20"/>
            <p:cNvSpPr/>
            <p:nvPr/>
          </p:nvSpPr>
          <p:spPr>
            <a:xfrm>
              <a:off x="1275618" y="4016374"/>
              <a:ext cx="2906862" cy="1007529"/>
            </a:xfrm>
            <a:prstGeom prst="can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0"/>
            </a:gra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kern="0" dirty="0">
                  <a:solidFill>
                    <a:prstClr val="white"/>
                  </a:solidFill>
                  <a:latin typeface="Arial" panose="020B0604020202020204"/>
                </a:rPr>
                <a:t>Simulation Results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82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 and Disclaimer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Co-authors: </a:t>
            </a:r>
          </a:p>
          <a:p>
            <a:pPr lvl="1"/>
            <a:r>
              <a:rPr lang="en-US" dirty="0"/>
              <a:t>FHWA: Sarah Sun</a:t>
            </a:r>
          </a:p>
          <a:p>
            <a:pPr lvl="1"/>
            <a:r>
              <a:rPr lang="en-US" dirty="0"/>
              <a:t>CS: Marty </a:t>
            </a:r>
            <a:r>
              <a:rPr lang="en-US" dirty="0" err="1"/>
              <a:t>Milkovits</a:t>
            </a:r>
            <a:endParaRPr lang="en-US" dirty="0"/>
          </a:p>
          <a:p>
            <a:r>
              <a:rPr lang="en-US" dirty="0"/>
              <a:t>The views expressed in this presentation do not necessarily represent the opinions of FHWA and do not constitute an endorsement, recommendation, or specification by FHWA.</a:t>
            </a:r>
          </a:p>
        </p:txBody>
      </p:sp>
    </p:spTree>
    <p:extLst>
      <p:ext uri="{BB962C8B-B14F-4D97-AF65-F5344CB8AC3E}">
        <p14:creationId xmlns:p14="http://schemas.microsoft.com/office/powerpoint/2010/main" val="2826533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8BAD6-A7AD-42E3-83F0-E47A5C19F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for Beta-Test and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68092-E934-44AD-A3EB-C5764ACB2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CA" b="1" dirty="0"/>
              <a:t>Finalize Strategy and Uncertainty Ranges: </a:t>
            </a:r>
            <a:r>
              <a:rPr lang="en-US" dirty="0"/>
              <a:t>Underway</a:t>
            </a:r>
            <a:endParaRPr lang="en-CA" b="1" dirty="0"/>
          </a:p>
          <a:p>
            <a:pPr marL="0" lvl="0" indent="0">
              <a:spcAft>
                <a:spcPts val="1200"/>
              </a:spcAft>
              <a:buNone/>
            </a:pPr>
            <a:r>
              <a:rPr lang="en-CA" b="1" dirty="0"/>
              <a:t>Develop API: </a:t>
            </a:r>
            <a:r>
              <a:rPr lang="en-US" dirty="0"/>
              <a:t>Underway</a:t>
            </a:r>
          </a:p>
          <a:p>
            <a:pPr marL="0" lvl="0" indent="0">
              <a:spcAft>
                <a:spcPts val="1200"/>
              </a:spcAft>
              <a:buNone/>
            </a:pPr>
            <a:r>
              <a:rPr lang="en-CA" b="1" dirty="0"/>
              <a:t>Meta-model development (i.e. run core model runs):  </a:t>
            </a:r>
            <a:r>
              <a:rPr lang="en-US" dirty="0"/>
              <a:t>Summer</a:t>
            </a:r>
          </a:p>
          <a:p>
            <a:pPr marL="0" lvl="0" indent="0">
              <a:spcAft>
                <a:spcPts val="1200"/>
              </a:spcAft>
              <a:buNone/>
            </a:pPr>
            <a:r>
              <a:rPr lang="en-CA" b="1" dirty="0"/>
              <a:t>Evaluate proposed strategy: </a:t>
            </a:r>
            <a:r>
              <a:rPr lang="en-CA" dirty="0"/>
              <a:t>late summer/early fall</a:t>
            </a:r>
          </a:p>
        </p:txBody>
      </p:sp>
    </p:spTree>
    <p:extLst>
      <p:ext uri="{BB962C8B-B14F-4D97-AF65-F5344CB8AC3E}">
        <p14:creationId xmlns:p14="http://schemas.microsoft.com/office/powerpoint/2010/main" val="1783696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 of the Practice</a:t>
            </a:r>
          </a:p>
        </p:txBody>
      </p:sp>
      <p:sp>
        <p:nvSpPr>
          <p:cNvPr id="6" name="Oval 5"/>
          <p:cNvSpPr/>
          <p:nvPr/>
        </p:nvSpPr>
        <p:spPr>
          <a:xfrm>
            <a:off x="7455989" y="2055931"/>
            <a:ext cx="4239802" cy="4103937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 cap="flat" cmpd="sng" algn="ctr">
            <a:solidFill>
              <a:srgbClr val="1C93D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sz="1600" b="1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55989" y="1585358"/>
            <a:ext cx="4239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all" dirty="0">
                <a:ln w="0"/>
                <a:solidFill>
                  <a:schemeClr val="tx2"/>
                </a:solidFill>
              </a:rPr>
              <a:t>Uncertainty Space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838199" y="1516505"/>
            <a:ext cx="8968346" cy="2560622"/>
            <a:chOff x="838199" y="1516505"/>
            <a:chExt cx="8968346" cy="2560622"/>
          </a:xfrm>
        </p:grpSpPr>
        <p:sp>
          <p:nvSpPr>
            <p:cNvPr id="7" name="Oval 6"/>
            <p:cNvSpPr/>
            <p:nvPr/>
          </p:nvSpPr>
          <p:spPr>
            <a:xfrm>
              <a:off x="9532225" y="3802807"/>
              <a:ext cx="274320" cy="27432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838199" y="1516505"/>
              <a:ext cx="5750701" cy="1047764"/>
              <a:chOff x="838199" y="1516505"/>
              <a:chExt cx="5750701" cy="1047764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838200" y="2055931"/>
                <a:ext cx="5750700" cy="508338"/>
              </a:xfrm>
              <a:prstGeom prst="rect">
                <a:avLst/>
              </a:prstGeom>
              <a:gradFill>
                <a:gsLst>
                  <a:gs pos="100000">
                    <a:schemeClr val="accent4">
                      <a:lumMod val="20000"/>
                      <a:lumOff val="80000"/>
                    </a:schemeClr>
                  </a:gs>
                  <a:gs pos="0">
                    <a:schemeClr val="accent4">
                      <a:lumMod val="40000"/>
                      <a:lumOff val="6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838200" y="1516505"/>
                <a:ext cx="5750700" cy="561481"/>
              </a:xfrm>
              <a:prstGeom prst="rect">
                <a:avLst/>
              </a:prstGeom>
              <a:gradFill>
                <a:gsLst>
                  <a:gs pos="100000">
                    <a:schemeClr val="accent4"/>
                  </a:gs>
                  <a:gs pos="0">
                    <a:schemeClr val="accent4">
                      <a:lumMod val="75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838200" y="1557453"/>
                <a:ext cx="57506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cap="al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Point prediction 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838199" y="2110045"/>
                <a:ext cx="575069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tx2"/>
                    </a:solidFill>
                  </a:rPr>
                  <a:t>Best Guess on All Concerns</a:t>
                </a: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838199" y="2742837"/>
            <a:ext cx="10174519" cy="2514252"/>
            <a:chOff x="838199" y="2742837"/>
            <a:chExt cx="10174519" cy="2514252"/>
          </a:xfrm>
        </p:grpSpPr>
        <p:grpSp>
          <p:nvGrpSpPr>
            <p:cNvPr id="15" name="Group 14"/>
            <p:cNvGrpSpPr/>
            <p:nvPr/>
          </p:nvGrpSpPr>
          <p:grpSpPr>
            <a:xfrm>
              <a:off x="8646937" y="2927793"/>
              <a:ext cx="2365781" cy="2329296"/>
              <a:chOff x="8646937" y="2927793"/>
              <a:chExt cx="2365781" cy="2329296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8646937" y="2927793"/>
                <a:ext cx="274320" cy="27432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9646130" y="3857430"/>
                <a:ext cx="274320" cy="27432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8703450" y="4885017"/>
                <a:ext cx="274320" cy="27432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0468884" y="2951767"/>
                <a:ext cx="274320" cy="27432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0738398" y="4982769"/>
                <a:ext cx="274320" cy="27432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838199" y="2742837"/>
              <a:ext cx="5750701" cy="1047764"/>
              <a:chOff x="838199" y="2742837"/>
              <a:chExt cx="5750701" cy="1047764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838200" y="3282263"/>
                <a:ext cx="5750700" cy="508338"/>
              </a:xfrm>
              <a:prstGeom prst="rect">
                <a:avLst/>
              </a:prstGeom>
              <a:gradFill>
                <a:gsLst>
                  <a:gs pos="100000">
                    <a:schemeClr val="accent2">
                      <a:lumMod val="20000"/>
                      <a:lumOff val="80000"/>
                    </a:schemeClr>
                  </a:gs>
                  <a:gs pos="0">
                    <a:schemeClr val="accent2">
                      <a:lumMod val="40000"/>
                      <a:lumOff val="6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838200" y="2742837"/>
                <a:ext cx="5750700" cy="561481"/>
              </a:xfrm>
              <a:prstGeom prst="rect">
                <a:avLst/>
              </a:prstGeom>
              <a:gradFill>
                <a:gsLst>
                  <a:gs pos="100000">
                    <a:schemeClr val="accent2"/>
                  </a:gs>
                  <a:gs pos="0">
                    <a:schemeClr val="accent2">
                      <a:lumMod val="75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838200" y="2811690"/>
                <a:ext cx="57506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cap="al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Scenario planning 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838199" y="3346058"/>
                <a:ext cx="575069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tx2"/>
                    </a:solidFill>
                  </a:rPr>
                  <a:t>Several Best Guesses</a:t>
                </a: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838199" y="3970830"/>
            <a:ext cx="5750699" cy="913688"/>
            <a:chOff x="838199" y="3970830"/>
            <a:chExt cx="5750699" cy="543799"/>
          </a:xfrm>
        </p:grpSpPr>
        <p:sp>
          <p:nvSpPr>
            <p:cNvPr id="19" name="Rectangle 18"/>
            <p:cNvSpPr/>
            <p:nvPr/>
          </p:nvSpPr>
          <p:spPr>
            <a:xfrm>
              <a:off x="838199" y="3970830"/>
              <a:ext cx="5750699" cy="535498"/>
            </a:xfrm>
            <a:prstGeom prst="rect">
              <a:avLst/>
            </a:prstGeom>
            <a:gradFill>
              <a:gsLst>
                <a:gs pos="0">
                  <a:schemeClr val="accent6"/>
                </a:gs>
                <a:gs pos="6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0" scaled="0"/>
            </a:gra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228600"/>
              <a:endPara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38199" y="4020045"/>
              <a:ext cx="5750699" cy="4945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We Should do more </a:t>
              </a:r>
            </a:p>
            <a:p>
              <a:pPr algn="ctr"/>
              <a:r>
                <a:rPr lang="en-US" sz="2400" b="1" cap="all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(and we can)</a:t>
              </a:r>
            </a:p>
          </p:txBody>
        </p:sp>
      </p:grpSp>
      <p:sp>
        <p:nvSpPr>
          <p:cNvPr id="29" name="Can 28"/>
          <p:cNvSpPr/>
          <p:nvPr/>
        </p:nvSpPr>
        <p:spPr>
          <a:xfrm>
            <a:off x="5119027" y="4740671"/>
            <a:ext cx="2939742" cy="1801910"/>
          </a:xfrm>
          <a:prstGeom prst="can">
            <a:avLst/>
          </a:prstGeom>
          <a:gradFill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satMod val="110000"/>
                  <a:lumMod val="100000"/>
                  <a:shade val="100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0" scaled="0"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kern="0" dirty="0">
                <a:solidFill>
                  <a:prstClr val="white"/>
                </a:solidFill>
                <a:latin typeface="Arial" panose="020B0604020202020204"/>
              </a:rPr>
              <a:t>Core Model</a:t>
            </a:r>
          </a:p>
        </p:txBody>
      </p:sp>
    </p:spTree>
    <p:extLst>
      <p:ext uri="{BB962C8B-B14F-4D97-AF65-F5344CB8AC3E}">
        <p14:creationId xmlns:p14="http://schemas.microsoft.com/office/powerpoint/2010/main" val="131364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D6DBA-9BAA-4E80-880F-8EF8807E6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Exploratory Modeling and Analysis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3C139E6-F8F1-4D7F-8ED2-0FC7FE36ED1E}"/>
              </a:ext>
            </a:extLst>
          </p:cNvPr>
          <p:cNvSpPr/>
          <p:nvPr/>
        </p:nvSpPr>
        <p:spPr>
          <a:xfrm>
            <a:off x="3106990" y="2378327"/>
            <a:ext cx="2782529" cy="8922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Decision</a:t>
            </a:r>
            <a:r>
              <a:rPr lang="en-US" sz="2400" dirty="0"/>
              <a:t> Space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9211029-1527-4257-9EBC-CA31DD36C095}"/>
              </a:ext>
            </a:extLst>
          </p:cNvPr>
          <p:cNvSpPr/>
          <p:nvPr/>
        </p:nvSpPr>
        <p:spPr>
          <a:xfrm>
            <a:off x="6302474" y="2378327"/>
            <a:ext cx="2782529" cy="8922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Uncertainty</a:t>
            </a:r>
            <a:r>
              <a:rPr lang="en-US" sz="2400" dirty="0"/>
              <a:t> Space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6BE2E4E-BE67-4859-8636-D4DA053C602B}"/>
              </a:ext>
            </a:extLst>
          </p:cNvPr>
          <p:cNvSpPr/>
          <p:nvPr/>
        </p:nvSpPr>
        <p:spPr>
          <a:xfrm>
            <a:off x="4704735" y="4155163"/>
            <a:ext cx="2782529" cy="8922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Model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5004325-7559-4FB5-8F3F-D424C5274BF3}"/>
              </a:ext>
            </a:extLst>
          </p:cNvPr>
          <p:cNvSpPr/>
          <p:nvPr/>
        </p:nvSpPr>
        <p:spPr>
          <a:xfrm>
            <a:off x="4704735" y="5640863"/>
            <a:ext cx="2782529" cy="8922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Outcome</a:t>
            </a:r>
            <a:r>
              <a:rPr lang="en-US" sz="2400" dirty="0"/>
              <a:t> Space</a:t>
            </a:r>
          </a:p>
        </p:txBody>
      </p:sp>
      <p:sp>
        <p:nvSpPr>
          <p:cNvPr id="7" name="Callout: Bent Line 6">
            <a:extLst>
              <a:ext uri="{FF2B5EF4-FFF2-40B4-BE49-F238E27FC236}">
                <a16:creationId xmlns:a16="http://schemas.microsoft.com/office/drawing/2014/main" id="{61056467-BCE9-46B6-A349-ADFCB3F4FAC8}"/>
              </a:ext>
            </a:extLst>
          </p:cNvPr>
          <p:cNvSpPr/>
          <p:nvPr/>
        </p:nvSpPr>
        <p:spPr>
          <a:xfrm>
            <a:off x="216310" y="1611261"/>
            <a:ext cx="2349382" cy="1082777"/>
          </a:xfrm>
          <a:prstGeom prst="borderCallout2">
            <a:avLst>
              <a:gd name="adj1" fmla="val 23300"/>
              <a:gd name="adj2" fmla="val 100213"/>
              <a:gd name="adj3" fmla="val 26245"/>
              <a:gd name="adj4" fmla="val 119643"/>
              <a:gd name="adj5" fmla="val 66976"/>
              <a:gd name="adj6" fmla="val 155857"/>
            </a:avLst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Strategy presence and combinations (</a:t>
            </a:r>
            <a:r>
              <a:rPr lang="en-US" i="1" dirty="0">
                <a:solidFill>
                  <a:schemeClr val="tx1"/>
                </a:solidFill>
              </a:rPr>
              <a:t>lever combinations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" name="Callout: Bent Line 7">
            <a:extLst>
              <a:ext uri="{FF2B5EF4-FFF2-40B4-BE49-F238E27FC236}">
                <a16:creationId xmlns:a16="http://schemas.microsoft.com/office/drawing/2014/main" id="{823BBE26-FA1E-4FE1-B647-1D567BDD846A}"/>
              </a:ext>
            </a:extLst>
          </p:cNvPr>
          <p:cNvSpPr/>
          <p:nvPr/>
        </p:nvSpPr>
        <p:spPr>
          <a:xfrm>
            <a:off x="9626308" y="1611260"/>
            <a:ext cx="2211731" cy="1082777"/>
          </a:xfrm>
          <a:prstGeom prst="borderCallout2">
            <a:avLst>
              <a:gd name="adj1" fmla="val 16944"/>
              <a:gd name="adj2" fmla="val 191"/>
              <a:gd name="adj3" fmla="val 18072"/>
              <a:gd name="adj4" fmla="val -25578"/>
              <a:gd name="adj5" fmla="val 64724"/>
              <a:gd name="adj6" fmla="val -52472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 input ranges/distributions/correlations (</a:t>
            </a:r>
            <a:r>
              <a:rPr lang="en-US" i="1" dirty="0">
                <a:solidFill>
                  <a:schemeClr val="tx1"/>
                </a:solidFill>
              </a:rPr>
              <a:t>scenarios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9" name="Callout: Bent Line 8">
            <a:extLst>
              <a:ext uri="{FF2B5EF4-FFF2-40B4-BE49-F238E27FC236}">
                <a16:creationId xmlns:a16="http://schemas.microsoft.com/office/drawing/2014/main" id="{B7A08135-E216-4136-A835-2E77C4D75B8A}"/>
              </a:ext>
            </a:extLst>
          </p:cNvPr>
          <p:cNvSpPr/>
          <p:nvPr/>
        </p:nvSpPr>
        <p:spPr>
          <a:xfrm>
            <a:off x="9267431" y="3428998"/>
            <a:ext cx="2708259" cy="1082777"/>
          </a:xfrm>
          <a:prstGeom prst="borderCallout2">
            <a:avLst>
              <a:gd name="adj1" fmla="val 46910"/>
              <a:gd name="adj2" fmla="val 917"/>
              <a:gd name="adj3" fmla="val 47130"/>
              <a:gd name="adj4" fmla="val -29935"/>
              <a:gd name="adj5" fmla="val 45945"/>
              <a:gd name="adj6" fmla="val -113368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Each unique combination of strategy levers and scenarios is an </a:t>
            </a:r>
            <a:r>
              <a:rPr lang="en-US" b="1" dirty="0">
                <a:solidFill>
                  <a:schemeClr val="tx1"/>
                </a:solidFill>
              </a:rPr>
              <a:t>Experiment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693E18EC-3A9C-4FF0-9191-E447DC790D11}"/>
              </a:ext>
            </a:extLst>
          </p:cNvPr>
          <p:cNvSpPr/>
          <p:nvPr/>
        </p:nvSpPr>
        <p:spPr>
          <a:xfrm rot="5400000">
            <a:off x="5779296" y="2041894"/>
            <a:ext cx="633987" cy="3194896"/>
          </a:xfrm>
          <a:prstGeom prst="rightBrace">
            <a:avLst>
              <a:gd name="adj1" fmla="val 8333"/>
              <a:gd name="adj2" fmla="val 49618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C26169FD-7C76-4E81-BC82-F73FDCB86C18}"/>
              </a:ext>
            </a:extLst>
          </p:cNvPr>
          <p:cNvSpPr/>
          <p:nvPr/>
        </p:nvSpPr>
        <p:spPr>
          <a:xfrm>
            <a:off x="5889519" y="5199701"/>
            <a:ext cx="412955" cy="288901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5469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1412978"/>
            <a:ext cx="12192000" cy="7239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0"/>
          </a:gra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kern="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TMIP-EMAT Workflow Details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89559" y="5071528"/>
            <a:ext cx="3757937" cy="1293495"/>
          </a:xfrm>
        </p:spPr>
        <p:txBody>
          <a:bodyPr>
            <a:noAutofit/>
          </a:bodyPr>
          <a:lstStyle/>
          <a:p>
            <a:pPr marL="288925" indent="-288925">
              <a:lnSpc>
                <a:spcPct val="110000"/>
              </a:lnSpc>
            </a:pPr>
            <a:r>
              <a:rPr lang="en-US" sz="1800" dirty="0"/>
              <a:t>Where necessary, leverages </a:t>
            </a:r>
            <a:r>
              <a:rPr lang="en-US" sz="1800" b="1" dirty="0"/>
              <a:t>Core Model </a:t>
            </a:r>
            <a:r>
              <a:rPr lang="en-US" sz="1800" dirty="0"/>
              <a:t>outputs to produce </a:t>
            </a:r>
            <a:r>
              <a:rPr lang="en-US" sz="1800" b="1" dirty="0"/>
              <a:t>Meta-models </a:t>
            </a:r>
            <a:r>
              <a:rPr lang="en-US" sz="1800" dirty="0"/>
              <a:t>that can quickly explore the range of uncertainty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81021" y="6081836"/>
            <a:ext cx="4413940" cy="646331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tx2"/>
                </a:solidFill>
              </a:rPr>
              <a:t>Meta-models are regression models of the Core Model outputs that run very fast.</a:t>
            </a:r>
          </a:p>
        </p:txBody>
      </p:sp>
      <p:sp>
        <p:nvSpPr>
          <p:cNvPr id="7" name="Can 6"/>
          <p:cNvSpPr/>
          <p:nvPr/>
        </p:nvSpPr>
        <p:spPr>
          <a:xfrm>
            <a:off x="8654883" y="3396815"/>
            <a:ext cx="2698917" cy="969916"/>
          </a:xfrm>
          <a:prstGeom prst="can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Measures by Experiment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8654883" y="2213827"/>
            <a:ext cx="2698917" cy="812216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Monte Carlo simulation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experiments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8654883" y="4678847"/>
            <a:ext cx="2809529" cy="894448"/>
            <a:chOff x="7943682" y="5206415"/>
            <a:chExt cx="2809529" cy="894448"/>
          </a:xfrm>
        </p:grpSpPr>
        <p:sp>
          <p:nvSpPr>
            <p:cNvPr id="10" name="Rectangle 9"/>
            <p:cNvSpPr/>
            <p:nvPr/>
          </p:nvSpPr>
          <p:spPr>
            <a:xfrm>
              <a:off x="9270998" y="5206415"/>
              <a:ext cx="1482213" cy="894448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Exploratory </a:t>
              </a:r>
              <a:b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analysis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943682" y="5206415"/>
              <a:ext cx="1149518" cy="894448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Risk </a:t>
              </a:r>
              <a:b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analysis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4307645" y="4754543"/>
            <a:ext cx="3699907" cy="127821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Meta-model development</a:t>
            </a:r>
          </a:p>
          <a:p>
            <a:pPr marL="45720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experiments</a:t>
            </a:r>
          </a:p>
          <a:p>
            <a:pPr marL="45720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 experiments in core model</a:t>
            </a:r>
          </a:p>
          <a:p>
            <a:pPr marL="45720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Derive meta-model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4357939" y="1911207"/>
            <a:ext cx="3660104" cy="2850078"/>
            <a:chOff x="4571831" y="2501482"/>
            <a:chExt cx="3176326" cy="2106225"/>
          </a:xfrm>
        </p:grpSpPr>
        <p:sp>
          <p:nvSpPr>
            <p:cNvPr id="3" name="Bent-Up Arrow 2"/>
            <p:cNvSpPr/>
            <p:nvPr/>
          </p:nvSpPr>
          <p:spPr>
            <a:xfrm rot="5400000" flipH="1">
              <a:off x="6372140" y="3236107"/>
              <a:ext cx="1371600" cy="1371600"/>
            </a:xfrm>
            <a:prstGeom prst="bentUpArrow">
              <a:avLst/>
            </a:pr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bg1">
                    <a:lumMod val="6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0" scaled="0"/>
            </a:gradFill>
            <a:ln/>
            <a:effec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kern="0" dirty="0">
                <a:solidFill>
                  <a:prstClr val="white"/>
                </a:solidFill>
                <a:latin typeface="Arial" panose="020B0604020202020204"/>
              </a:endParaRPr>
            </a:p>
          </p:txBody>
        </p:sp>
        <p:sp>
          <p:nvSpPr>
            <p:cNvPr id="14" name="Bent-Up Arrow 13"/>
            <p:cNvSpPr/>
            <p:nvPr/>
          </p:nvSpPr>
          <p:spPr>
            <a:xfrm rot="10800000" flipH="1">
              <a:off x="4571831" y="3236107"/>
              <a:ext cx="1371600" cy="1371600"/>
            </a:xfrm>
            <a:prstGeom prst="bentUpArrow">
              <a:avLst/>
            </a:pr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bg1">
                    <a:lumMod val="6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0" scaled="0"/>
            </a:gradFill>
            <a:ln/>
            <a:effec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kern="0" dirty="0">
                <a:solidFill>
                  <a:prstClr val="white"/>
                </a:solidFill>
                <a:latin typeface="Arial" panose="020B0604020202020204"/>
              </a:endParaRPr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4576247" y="2501482"/>
              <a:ext cx="3171910" cy="694543"/>
            </a:xfrm>
            <a:prstGeom prst="rightArrow">
              <a:avLst/>
            </a:pr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bg1">
                    <a:lumMod val="6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0" scaled="0"/>
            </a:gradFill>
            <a:ln/>
            <a:effectLst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kern="0" dirty="0">
                <a:solidFill>
                  <a:prstClr val="white"/>
                </a:solidFill>
                <a:latin typeface="Arial" panose="020B0604020202020204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838200" y="2213827"/>
            <a:ext cx="2882900" cy="139461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Scoping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Strategy levers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Measures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Uncertainties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74326" y="1469829"/>
            <a:ext cx="3287772" cy="64008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4291" tIns="34291" rIns="34291" bIns="34291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tx2"/>
                </a:solidFill>
                <a:latin typeface="Futura Std Book"/>
              </a:rPr>
              <a:t>Step 1: Scoping—Define uncertainty and decision space</a:t>
            </a:r>
            <a:endParaRPr lang="en-US" sz="1600" dirty="0">
              <a:solidFill>
                <a:schemeClr val="tx2"/>
              </a:solidFill>
              <a:latin typeface="Futura Std Book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307645" y="1472674"/>
            <a:ext cx="3760693" cy="64008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4291" tIns="34291" rIns="34291" bIns="34291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tx2"/>
                </a:solidFill>
                <a:latin typeface="Futura Std Book"/>
              </a:rPr>
              <a:t>Step 2: Meta-model development </a:t>
            </a:r>
            <a:br>
              <a:rPr lang="en-US" sz="1600" b="1" dirty="0">
                <a:solidFill>
                  <a:schemeClr val="tx2"/>
                </a:solidFill>
                <a:latin typeface="Futura Std Book"/>
              </a:rPr>
            </a:br>
            <a:r>
              <a:rPr lang="en-US" sz="1600" b="1" dirty="0">
                <a:solidFill>
                  <a:schemeClr val="tx2"/>
                </a:solidFill>
                <a:latin typeface="Futura Std Book"/>
              </a:rPr>
              <a:t>to produce outcome space</a:t>
            </a:r>
            <a:endParaRPr lang="en-US" sz="1600" dirty="0">
              <a:solidFill>
                <a:schemeClr val="tx2"/>
              </a:solidFill>
              <a:latin typeface="Futura Std Book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8364506" y="1472674"/>
            <a:ext cx="3253162" cy="64008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4291" tIns="34291" rIns="34291" bIns="34291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tx2"/>
                </a:solidFill>
                <a:latin typeface="Futura Std Book"/>
              </a:rPr>
              <a:t>Step 3: Simulation (populate outcome space) and analysis</a:t>
            </a:r>
            <a:endParaRPr lang="en-US" sz="1600" dirty="0">
              <a:solidFill>
                <a:schemeClr val="tx2"/>
              </a:solidFill>
              <a:latin typeface="Futura Std Book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225503" y="2169438"/>
            <a:ext cx="3655015" cy="395525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4291" tIns="34291" rIns="34291" bIns="34291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Trivial core model runtimes: simulate directly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6422297" y="3126088"/>
            <a:ext cx="1571731" cy="39812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4291" tIns="34291" rIns="34291" bIns="34291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meta-models</a:t>
            </a:r>
          </a:p>
        </p:txBody>
      </p:sp>
      <p:sp>
        <p:nvSpPr>
          <p:cNvPr id="24" name="Rectangle 23"/>
          <p:cNvSpPr/>
          <p:nvPr/>
        </p:nvSpPr>
        <p:spPr bwMode="auto">
          <a:xfrm rot="16200000">
            <a:off x="6033183" y="3832899"/>
            <a:ext cx="1150131" cy="395151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4291" tIns="34291" rIns="34291" bIns="34291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Simulate</a:t>
            </a:r>
          </a:p>
        </p:txBody>
      </p:sp>
      <p:sp>
        <p:nvSpPr>
          <p:cNvPr id="25" name="Rectangle 24"/>
          <p:cNvSpPr/>
          <p:nvPr/>
        </p:nvSpPr>
        <p:spPr bwMode="auto">
          <a:xfrm rot="5400000">
            <a:off x="4780598" y="3811177"/>
            <a:ext cx="1521011" cy="39812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4291" tIns="34291" rIns="34291" bIns="34291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Run times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4387237" y="2911254"/>
            <a:ext cx="1351861" cy="395151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4291" tIns="34291" rIns="34291" bIns="34291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Non-trivial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4061460" y="1412978"/>
            <a:ext cx="0" cy="3265869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267700" y="1412978"/>
            <a:ext cx="0" cy="416031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9639300" y="102659"/>
            <a:ext cx="1714500" cy="331514"/>
          </a:xfrm>
          <a:prstGeom prst="roundRect">
            <a:avLst/>
          </a:prstGeom>
          <a:solidFill>
            <a:schemeClr val="bg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Scope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9639300" y="488218"/>
            <a:ext cx="1714500" cy="331514"/>
          </a:xfrm>
          <a:prstGeom prst="roundRect">
            <a:avLst/>
          </a:prstGeom>
          <a:solidFill>
            <a:schemeClr val="bg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Model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9639300" y="885207"/>
            <a:ext cx="1714500" cy="331514"/>
          </a:xfrm>
          <a:prstGeom prst="roundRect">
            <a:avLst/>
          </a:prstGeom>
          <a:solidFill>
            <a:schemeClr val="bg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Analyze</a:t>
            </a:r>
          </a:p>
        </p:txBody>
      </p:sp>
    </p:spTree>
    <p:extLst>
      <p:ext uri="{BB962C8B-B14F-4D97-AF65-F5344CB8AC3E}">
        <p14:creationId xmlns:p14="http://schemas.microsoft.com/office/powerpoint/2010/main" val="1844419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7B6B2-F788-4E8F-9182-BA11CA7E5B6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08596"/>
            <a:ext cx="12192000" cy="762051"/>
          </a:xfrm>
        </p:spPr>
        <p:txBody>
          <a:bodyPr/>
          <a:lstStyle/>
          <a:p>
            <a:pPr algn="ctr"/>
            <a:r>
              <a:rPr lang="en-US" dirty="0"/>
              <a:t>Beta-Test Motivation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DBDC8B-3019-41A0-99B9-B375BD770EB9}"/>
              </a:ext>
            </a:extLst>
          </p:cNvPr>
          <p:cNvSpPr/>
          <p:nvPr/>
        </p:nvSpPr>
        <p:spPr>
          <a:xfrm>
            <a:off x="241533" y="870647"/>
            <a:ext cx="776738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chemeClr val="accent3"/>
                </a:solidFill>
                <a:latin typeface="+mj-lt"/>
                <a:ea typeface="Calibri" panose="020F0502020204030204" pitchFamily="34" charset="0"/>
              </a:rPr>
              <a:t>Oregon Department of Transportation (ODOT):</a:t>
            </a:r>
          </a:p>
          <a:p>
            <a:r>
              <a:rPr lang="en-US" sz="2000" dirty="0">
                <a:solidFill>
                  <a:schemeClr val="accent3"/>
                </a:solidFill>
                <a:latin typeface="+mj-lt"/>
                <a:ea typeface="Calibri" panose="020F0502020204030204" pitchFamily="34" charset="0"/>
              </a:rPr>
              <a:t>“We were planning on </a:t>
            </a:r>
            <a:r>
              <a:rPr lang="en-US" sz="2000" b="1" i="1" dirty="0">
                <a:solidFill>
                  <a:schemeClr val="accent3"/>
                </a:solidFill>
                <a:latin typeface="+mj-lt"/>
                <a:ea typeface="Calibri" panose="020F0502020204030204" pitchFamily="34" charset="0"/>
              </a:rPr>
              <a:t>running our new ABM </a:t>
            </a:r>
            <a:r>
              <a:rPr lang="en-US" sz="2000" dirty="0">
                <a:solidFill>
                  <a:schemeClr val="accent3"/>
                </a:solidFill>
                <a:latin typeface="+mj-lt"/>
                <a:ea typeface="Calibri" panose="020F0502020204030204" pitchFamily="34" charset="0"/>
              </a:rPr>
              <a:t>to see how it performed around questions related to </a:t>
            </a:r>
            <a:r>
              <a:rPr lang="en-US" sz="2000" b="1" i="1" dirty="0">
                <a:solidFill>
                  <a:schemeClr val="accent3"/>
                </a:solidFill>
                <a:latin typeface="+mj-lt"/>
                <a:ea typeface="Calibri" panose="020F0502020204030204" pitchFamily="34" charset="0"/>
              </a:rPr>
              <a:t>emerging technologies and trends </a:t>
            </a:r>
            <a:r>
              <a:rPr lang="en-US" sz="2000" dirty="0">
                <a:solidFill>
                  <a:schemeClr val="accent3"/>
                </a:solidFill>
                <a:latin typeface="+mj-lt"/>
                <a:ea typeface="Calibri" panose="020F0502020204030204" pitchFamily="34" charset="0"/>
              </a:rPr>
              <a:t>(AVs, TNCs, light weight personal vehicles…).  TMIP-EMAT offered a much </a:t>
            </a:r>
            <a:r>
              <a:rPr lang="en-US" sz="2000" b="1" i="1" dirty="0">
                <a:solidFill>
                  <a:schemeClr val="accent3"/>
                </a:solidFill>
                <a:latin typeface="+mj-lt"/>
                <a:ea typeface="Calibri" panose="020F0502020204030204" pitchFamily="34" charset="0"/>
              </a:rPr>
              <a:t>more structured way to approach this testing</a:t>
            </a:r>
            <a:r>
              <a:rPr lang="en-US" sz="2000" dirty="0">
                <a:solidFill>
                  <a:schemeClr val="accent3"/>
                </a:solidFill>
                <a:latin typeface="+mj-lt"/>
                <a:ea typeface="Calibri" panose="020F0502020204030204" pitchFamily="34" charset="0"/>
              </a:rPr>
              <a:t> than the informal “run-and-pull, run-and-pull, run a couple more times and call it good” approach that was planned prior to TMIP-EMAT.”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23116C-C81F-42BE-B192-F53F0DDFE5E1}"/>
              </a:ext>
            </a:extLst>
          </p:cNvPr>
          <p:cNvSpPr/>
          <p:nvPr/>
        </p:nvSpPr>
        <p:spPr>
          <a:xfrm>
            <a:off x="241533" y="3556993"/>
            <a:ext cx="8214209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chemeClr val="accent1"/>
                </a:solidFill>
                <a:ea typeface="Calibri" panose="020F0502020204030204" pitchFamily="34" charset="0"/>
              </a:rPr>
              <a:t>San Diego Association of Governments (SANDAG):</a:t>
            </a:r>
          </a:p>
          <a:p>
            <a:r>
              <a:rPr lang="en-US" sz="2000" dirty="0">
                <a:solidFill>
                  <a:schemeClr val="accent1"/>
                </a:solidFill>
                <a:ea typeface="Calibri" panose="020F0502020204030204" pitchFamily="34" charset="0"/>
              </a:rPr>
              <a:t>“We are interested in using TMIP-EMAT to </a:t>
            </a:r>
            <a:r>
              <a:rPr lang="en-US" sz="2000" b="1" i="1" dirty="0">
                <a:solidFill>
                  <a:schemeClr val="accent1"/>
                </a:solidFill>
                <a:ea typeface="Calibri" panose="020F0502020204030204" pitchFamily="34" charset="0"/>
              </a:rPr>
              <a:t>evaluate uncertainties associated with investment, pricing, and regulatory policies</a:t>
            </a:r>
            <a:r>
              <a:rPr lang="en-US" sz="2000" dirty="0">
                <a:solidFill>
                  <a:schemeClr val="accent1"/>
                </a:solidFill>
                <a:ea typeface="Calibri" panose="020F0502020204030204" pitchFamily="34" charset="0"/>
              </a:rPr>
              <a:t> related to crossings at point of entries along San Diego and Mexico border.  Eventually, We want to use TMIP-EMT to </a:t>
            </a:r>
            <a:r>
              <a:rPr lang="en-US" sz="2000" b="1" i="1" dirty="0">
                <a:solidFill>
                  <a:schemeClr val="accent1"/>
                </a:solidFill>
                <a:ea typeface="Calibri" panose="020F0502020204030204" pitchFamily="34" charset="0"/>
              </a:rPr>
              <a:t>analyze uncertainties associated with emerging technologies on transportation accessibilities, congestions, green house gas emissions, and social equities</a:t>
            </a:r>
            <a:r>
              <a:rPr lang="en-US" sz="2000" dirty="0">
                <a:solidFill>
                  <a:schemeClr val="accent1"/>
                </a:solidFill>
                <a:ea typeface="Calibri" panose="020F0502020204030204" pitchFamily="34" charset="0"/>
              </a:rPr>
              <a:t> in the San Diego region.”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162ACA-6BDF-44EC-BB2A-F4A44EEC8703}"/>
              </a:ext>
            </a:extLst>
          </p:cNvPr>
          <p:cNvSpPr/>
          <p:nvPr/>
        </p:nvSpPr>
        <p:spPr>
          <a:xfrm>
            <a:off x="7925986" y="1064003"/>
            <a:ext cx="4024481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chemeClr val="accent6"/>
                </a:solidFill>
                <a:ea typeface="Calibri" panose="020F0502020204030204" pitchFamily="34" charset="0"/>
              </a:rPr>
              <a:t>Greater Buffalo-Niagara Regional Council (GBNRTC):</a:t>
            </a:r>
          </a:p>
          <a:p>
            <a:r>
              <a:rPr lang="en-US" sz="2000" dirty="0">
                <a:solidFill>
                  <a:schemeClr val="accent6"/>
                </a:solidFill>
                <a:ea typeface="Calibri" panose="020F0502020204030204" pitchFamily="34" charset="0"/>
              </a:rPr>
              <a:t>“Never before have we faced so </a:t>
            </a:r>
            <a:r>
              <a:rPr lang="en-US" sz="2000" b="1" i="1" dirty="0">
                <a:solidFill>
                  <a:schemeClr val="accent6"/>
                </a:solidFill>
                <a:ea typeface="Calibri" panose="020F0502020204030204" pitchFamily="34" charset="0"/>
              </a:rPr>
              <a:t>many uncertainties about the future </a:t>
            </a:r>
            <a:r>
              <a:rPr lang="en-US" sz="2000" dirty="0">
                <a:solidFill>
                  <a:schemeClr val="accent6"/>
                </a:solidFill>
                <a:ea typeface="Calibri" panose="020F0502020204030204" pitchFamily="34" charset="0"/>
              </a:rPr>
              <a:t>of travel in our region due to new technologies and generational travel preferences.  We envision TMIP-EMAT as an </a:t>
            </a:r>
            <a:r>
              <a:rPr lang="en-US" sz="2000" b="1" i="1" dirty="0">
                <a:solidFill>
                  <a:schemeClr val="accent6"/>
                </a:solidFill>
                <a:ea typeface="Calibri" panose="020F0502020204030204" pitchFamily="34" charset="0"/>
              </a:rPr>
              <a:t>ideal add-on to our existing regional model </a:t>
            </a:r>
            <a:r>
              <a:rPr lang="en-US" sz="2000" dirty="0">
                <a:solidFill>
                  <a:schemeClr val="accent6"/>
                </a:solidFill>
                <a:ea typeface="Calibri" panose="020F0502020204030204" pitchFamily="34" charset="0"/>
              </a:rPr>
              <a:t>as it will allow us to </a:t>
            </a:r>
            <a:r>
              <a:rPr lang="en-US" sz="2000" b="1" i="1" dirty="0">
                <a:solidFill>
                  <a:schemeClr val="accent6"/>
                </a:solidFill>
                <a:ea typeface="Calibri" panose="020F0502020204030204" pitchFamily="34" charset="0"/>
              </a:rPr>
              <a:t>test a vast array of scenarios while saving us a great deal of time</a:t>
            </a:r>
            <a:r>
              <a:rPr lang="en-US" sz="2000" dirty="0">
                <a:solidFill>
                  <a:schemeClr val="accent6"/>
                </a:solidFill>
                <a:ea typeface="Calibri" panose="020F0502020204030204" pitchFamily="34" charset="0"/>
              </a:rPr>
              <a:t> to best educate our policy makers.”</a:t>
            </a:r>
            <a:r>
              <a:rPr lang="en-US" sz="2000" i="1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 </a:t>
            </a:r>
            <a:endParaRPr lang="en-US" sz="2000" dirty="0">
              <a:solidFill>
                <a:schemeClr val="accent6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757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CEC50-88E1-46E8-9172-0281DBB6C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ODOT Beta-Test Overview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4E404DA-90E9-4B2D-9935-1156105F03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5343719"/>
              </p:ext>
            </p:extLst>
          </p:nvPr>
        </p:nvGraphicFramePr>
        <p:xfrm>
          <a:off x="838200" y="1609344"/>
          <a:ext cx="10515600" cy="4620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9936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BB4E8-ED6A-4C65-8863-314DBC234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ODOT Beta-Test Scope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81873AC-9A7D-4AC1-8006-0C2B34517D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309461"/>
              </p:ext>
            </p:extLst>
          </p:nvPr>
        </p:nvGraphicFramePr>
        <p:xfrm>
          <a:off x="2409071" y="1404048"/>
          <a:ext cx="7373857" cy="5116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9383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CEC50-88E1-46E8-9172-0281DBB6C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SANDAG Beta-Test Overview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65B4456-DE0B-4CBA-A0F2-AC3E1D3DE0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7999106"/>
              </p:ext>
            </p:extLst>
          </p:nvPr>
        </p:nvGraphicFramePr>
        <p:xfrm>
          <a:off x="838200" y="1688592"/>
          <a:ext cx="10515600" cy="4500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1988757"/>
      </p:ext>
    </p:extLst>
  </p:cSld>
  <p:clrMapOvr>
    <a:masterClrMapping/>
  </p:clrMapOvr>
</p:sld>
</file>

<file path=ppt/theme/theme1.xml><?xml version="1.0" encoding="utf-8"?>
<a:theme xmlns:a="http://schemas.openxmlformats.org/drawingml/2006/main" name="1_Light1_standard">
  <a:themeElements>
    <a:clrScheme name="Light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B7DB8"/>
      </a:accent1>
      <a:accent2>
        <a:srgbClr val="16BED4"/>
      </a:accent2>
      <a:accent3>
        <a:srgbClr val="26A771"/>
      </a:accent3>
      <a:accent4>
        <a:srgbClr val="8DC63F"/>
      </a:accent4>
      <a:accent5>
        <a:srgbClr val="1C93D1"/>
      </a:accent5>
      <a:accent6>
        <a:srgbClr val="ED7D3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ght1_standard" id="{73EAF5C5-4F0E-4BC5-AA0B-2B8BEEBCB7A1}" vid="{ABC39A06-D38E-49C6-A4F4-4857782176D9}"/>
    </a:ext>
  </a:extLst>
</a:theme>
</file>

<file path=ppt/theme/theme2.xml><?xml version="1.0" encoding="utf-8"?>
<a:theme xmlns:a="http://schemas.openxmlformats.org/drawingml/2006/main" name="Light1_widescreen">
  <a:themeElements>
    <a:clrScheme name="New Log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B7DB8"/>
      </a:accent1>
      <a:accent2>
        <a:srgbClr val="16BED4"/>
      </a:accent2>
      <a:accent3>
        <a:srgbClr val="26A771"/>
      </a:accent3>
      <a:accent4>
        <a:srgbClr val="8DC63F"/>
      </a:accent4>
      <a:accent5>
        <a:srgbClr val="1C93D1"/>
      </a:accent5>
      <a:accent6>
        <a:srgbClr val="ED7D3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ght1_widescreen" id="{675C0639-B17D-40DF-8993-35A2EE6FCE50}" vid="{313B36D7-4998-40E3-AD38-47857AB8CCB5}"/>
    </a:ext>
  </a:extLst>
</a:theme>
</file>

<file path=ppt/theme/theme3.xml><?xml version="1.0" encoding="utf-8"?>
<a:theme xmlns:a="http://schemas.openxmlformats.org/drawingml/2006/main" name="Instruc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T_Template_NewLook_widescreen.potm" id="{021FE16A-FD06-4EF0-9ECC-8E69E14F5176}" vid="{5EF4727D-C1BD-4AB2-B86F-B712432FEB8C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Light1_standard</Template>
  <TotalTime>0</TotalTime>
  <Words>889</Words>
  <Application>Microsoft Office PowerPoint</Application>
  <PresentationFormat>Widescreen</PresentationFormat>
  <Paragraphs>176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Futura Std Book</vt:lpstr>
      <vt:lpstr>Wingdings</vt:lpstr>
      <vt:lpstr>1_Light1_standard</vt:lpstr>
      <vt:lpstr>Light1_widescreen</vt:lpstr>
      <vt:lpstr>Instructions</vt:lpstr>
      <vt:lpstr>Exploratory Modeling and Analysis with TMIP-EMAT </vt:lpstr>
      <vt:lpstr>Acknowledgements and Disclaimer</vt:lpstr>
      <vt:lpstr>Current State of the Practice</vt:lpstr>
      <vt:lpstr>Exploratory Modeling and Analysis</vt:lpstr>
      <vt:lpstr>TMIP-EMAT Workflow Details</vt:lpstr>
      <vt:lpstr>Beta-Test Motivation</vt:lpstr>
      <vt:lpstr>ODOT Beta-Test Overview</vt:lpstr>
      <vt:lpstr>ODOT Beta-Test Scope</vt:lpstr>
      <vt:lpstr>SANDAG Beta-Test Overview</vt:lpstr>
      <vt:lpstr>SANDAG Beta-Test Scope</vt:lpstr>
      <vt:lpstr>GBNRTC Beta-Test Overview</vt:lpstr>
      <vt:lpstr>GBNRTC Beta-Test Scope</vt:lpstr>
      <vt:lpstr>Beta-Test Analysis [Scenario Discovery]</vt:lpstr>
      <vt:lpstr>Beta-Test Analysis [Directed Search]</vt:lpstr>
      <vt:lpstr>Thank You!</vt:lpstr>
      <vt:lpstr>reference</vt:lpstr>
      <vt:lpstr>Robust Decision-Making</vt:lpstr>
      <vt:lpstr>What is TMIP-EMAT?</vt:lpstr>
      <vt:lpstr>TMIP-EMAT Components</vt:lpstr>
      <vt:lpstr>Next Steps for Beta-Test and Project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2018-07-02T17:23:25Z</dcterms:created>
  <dcterms:modified xsi:type="dcterms:W3CDTF">2019-05-31T02:28:56Z</dcterms:modified>
</cp:coreProperties>
</file>