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1" r:id="rId2"/>
    <p:sldId id="268" r:id="rId3"/>
    <p:sldId id="262" r:id="rId4"/>
    <p:sldId id="270" r:id="rId5"/>
    <p:sldId id="264" r:id="rId6"/>
    <p:sldId id="263" r:id="rId7"/>
    <p:sldId id="265" r:id="rId8"/>
    <p:sldId id="275" r:id="rId9"/>
    <p:sldId id="267" r:id="rId10"/>
    <p:sldId id="271" r:id="rId11"/>
    <p:sldId id="266" r:id="rId12"/>
    <p:sldId id="269" r:id="rId13"/>
    <p:sldId id="273" r:id="rId14"/>
    <p:sldId id="274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E6F0"/>
    <a:srgbClr val="333E48"/>
    <a:srgbClr val="D9D9D6"/>
    <a:srgbClr val="F9423A"/>
    <a:srgbClr val="7DBADF"/>
    <a:srgbClr val="B3D6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5_Papers\TPAC_2016\GlobalConvergenceAnalysis_Lim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5_Papers\TPAC_2016\GlobalConvergenceAnalysis_Lim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5_Papers\TPAC_2016\GlobalConvergenceAnalysis_Lim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Summaries!$A$3</c:f>
          <c:strCache>
            <c:ptCount val="1"/>
            <c:pt idx="0">
              <c:v>Link-by-link RMSE - Assigned Volumes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Summaries!$B$5</c:f>
              <c:strCache>
                <c:ptCount val="1"/>
                <c:pt idx="0">
                  <c:v>MSA over Volumes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Summaries!$A$6:$A$14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Summaries!$B$6:$B$14</c:f>
              <c:numCache>
                <c:formatCode>#,##0</c:formatCode>
                <c:ptCount val="7"/>
                <c:pt idx="0">
                  <c:v>23.200657668889502</c:v>
                </c:pt>
                <c:pt idx="1">
                  <c:v>19.691072191476302</c:v>
                </c:pt>
                <c:pt idx="2">
                  <c:v>17.149351472022701</c:v>
                </c:pt>
                <c:pt idx="3">
                  <c:v>20.310148099435601</c:v>
                </c:pt>
                <c:pt idx="4">
                  <c:v>18.5560436678402</c:v>
                </c:pt>
                <c:pt idx="5">
                  <c:v>19.165329522259501</c:v>
                </c:pt>
                <c:pt idx="6">
                  <c:v>19.6535572347879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Summaries!$C$5</c:f>
              <c:strCache>
                <c:ptCount val="1"/>
                <c:pt idx="0">
                  <c:v>MSA over Volumes &amp;
Trip Tables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Summaries!$A$6:$A$14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Summaries!$C$6:$C$14</c:f>
              <c:numCache>
                <c:formatCode>#,##0</c:formatCode>
                <c:ptCount val="7"/>
                <c:pt idx="0">
                  <c:v>13.1033784596291</c:v>
                </c:pt>
                <c:pt idx="1">
                  <c:v>8.6277583226615793</c:v>
                </c:pt>
                <c:pt idx="2">
                  <c:v>7.5266997865683596</c:v>
                </c:pt>
                <c:pt idx="3">
                  <c:v>5.6997885116345204</c:v>
                </c:pt>
                <c:pt idx="4">
                  <c:v>6.4331033557707196</c:v>
                </c:pt>
                <c:pt idx="5">
                  <c:v>8.1978251712493808</c:v>
                </c:pt>
                <c:pt idx="6">
                  <c:v>4.21817074587379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952504"/>
        <c:axId val="167952896"/>
      </c:scatterChart>
      <c:valAx>
        <c:axId val="167952504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2896"/>
        <c:crosses val="autoZero"/>
        <c:crossBetween val="midCat"/>
        <c:majorUnit val="1"/>
      </c:valAx>
      <c:valAx>
        <c:axId val="16795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2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Summaries!$A$16</c:f>
          <c:strCache>
            <c:ptCount val="1"/>
            <c:pt idx="0">
              <c:v>Link-by-link RMSE - Averaged Volumes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Summaries!$B$5</c:f>
              <c:strCache>
                <c:ptCount val="1"/>
                <c:pt idx="0">
                  <c:v>MSA over Volumes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Summaries!$A$19:$A$27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Summaries!$B$19:$B$27</c:f>
              <c:numCache>
                <c:formatCode>#,##0</c:formatCode>
                <c:ptCount val="7"/>
                <c:pt idx="0">
                  <c:v>11.600328834444699</c:v>
                </c:pt>
                <c:pt idx="1">
                  <c:v>11.0721438061925</c:v>
                </c:pt>
                <c:pt idx="2">
                  <c:v>11.6277865661269</c:v>
                </c:pt>
                <c:pt idx="3">
                  <c:v>14.7234368070995</c:v>
                </c:pt>
                <c:pt idx="4">
                  <c:v>14.0059191181243</c:v>
                </c:pt>
                <c:pt idx="5">
                  <c:v>15.222698721949399</c:v>
                </c:pt>
                <c:pt idx="6">
                  <c:v>16.283376511878899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Summaries!$C$5</c:f>
              <c:strCache>
                <c:ptCount val="1"/>
                <c:pt idx="0">
                  <c:v>MSA over Volumes &amp;
Trip Tables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Summaries!$A$19:$A$27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Summaries!$C$19:$C$27</c:f>
              <c:numCache>
                <c:formatCode>#,##0</c:formatCode>
                <c:ptCount val="7"/>
                <c:pt idx="0">
                  <c:v>6.5516892298145901</c:v>
                </c:pt>
                <c:pt idx="1">
                  <c:v>6.7808356930563498</c:v>
                </c:pt>
                <c:pt idx="2">
                  <c:v>5.7830236352299504</c:v>
                </c:pt>
                <c:pt idx="3">
                  <c:v>4.20122932014519</c:v>
                </c:pt>
                <c:pt idx="4">
                  <c:v>5.4430900354683702</c:v>
                </c:pt>
                <c:pt idx="5">
                  <c:v>6.4023528428908003</c:v>
                </c:pt>
                <c:pt idx="6">
                  <c:v>3.3470381617543601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953680"/>
        <c:axId val="167954072"/>
      </c:scatterChart>
      <c:valAx>
        <c:axId val="167953680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4072"/>
        <c:crosses val="autoZero"/>
        <c:crossBetween val="midCat"/>
        <c:majorUnit val="1"/>
      </c:valAx>
      <c:valAx>
        <c:axId val="167954072"/>
        <c:scaling>
          <c:orientation val="minMax"/>
          <c:max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36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strRef>
          <c:f>Summaries!$E$3</c:f>
          <c:strCache>
            <c:ptCount val="1"/>
            <c:pt idx="0">
              <c:v>Trip Table RMSE - TAZ level</c:v>
            </c:pt>
          </c:strCache>
        </c:strRef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78349556699113"/>
          <c:y val="0.17171296296296296"/>
          <c:w val="0.83776331108217772"/>
          <c:h val="0.54553769320501599"/>
        </c:manualLayout>
      </c:layout>
      <c:scatterChart>
        <c:scatterStyle val="lineMarker"/>
        <c:varyColors val="0"/>
        <c:ser>
          <c:idx val="0"/>
          <c:order val="0"/>
          <c:tx>
            <c:strRef>
              <c:f>Summaries!$F$5</c:f>
              <c:strCache>
                <c:ptCount val="1"/>
                <c:pt idx="0">
                  <c:v>MSA over Volumes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Summaries!$A$6:$A$14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Summaries!$F$6:$F$14</c:f>
              <c:numCache>
                <c:formatCode>#,##0.00</c:formatCode>
                <c:ptCount val="7"/>
                <c:pt idx="0">
                  <c:v>1.5142710940359572</c:v>
                </c:pt>
                <c:pt idx="1">
                  <c:v>1.3195499034856373</c:v>
                </c:pt>
                <c:pt idx="2">
                  <c:v>1.2732324891413773</c:v>
                </c:pt>
                <c:pt idx="3">
                  <c:v>1.3515282749098014</c:v>
                </c:pt>
                <c:pt idx="4">
                  <c:v>1.273761445893222</c:v>
                </c:pt>
                <c:pt idx="5">
                  <c:v>1.3192744926703346</c:v>
                </c:pt>
                <c:pt idx="6">
                  <c:v>1.3645623391536159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Summaries!$H$5</c:f>
              <c:strCache>
                <c:ptCount val="1"/>
                <c:pt idx="0">
                  <c:v>MSA over Volumes &amp;
Trip Tables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Summaries!$A$6:$A$14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Summaries!$H$6:$H$14</c:f>
              <c:numCache>
                <c:formatCode>#,##0.00</c:formatCode>
                <c:ptCount val="7"/>
                <c:pt idx="0">
                  <c:v>1.5142710940359572</c:v>
                </c:pt>
                <c:pt idx="1">
                  <c:v>1.3764219468787364</c:v>
                </c:pt>
                <c:pt idx="2">
                  <c:v>1.3162448779813607</c:v>
                </c:pt>
                <c:pt idx="3">
                  <c:v>1.2668771139313064</c:v>
                </c:pt>
                <c:pt idx="4">
                  <c:v>1.1421012792531717</c:v>
                </c:pt>
                <c:pt idx="5">
                  <c:v>1.2852151175714892</c:v>
                </c:pt>
                <c:pt idx="6">
                  <c:v>1.1944288980842057</c:v>
                </c:pt>
              </c:numCache>
            </c:numRef>
          </c:yVal>
          <c:smooth val="0"/>
        </c:ser>
        <c:ser>
          <c:idx val="2"/>
          <c:order val="2"/>
          <c:tx>
            <c:v> MSA over Trip Tables (Averaged)</c:v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Summaries!$A$6:$A$14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7</c:v>
                </c:pt>
                <c:pt idx="6">
                  <c:v>8</c:v>
                </c:pt>
              </c:numCache>
            </c:numRef>
          </c:xVal>
          <c:yVal>
            <c:numRef>
              <c:f>Summaries!$H$19:$H$27</c:f>
              <c:numCache>
                <c:formatCode>General</c:formatCode>
                <c:ptCount val="7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954856"/>
        <c:axId val="167955248"/>
      </c:scatterChart>
      <c:valAx>
        <c:axId val="167954856"/>
        <c:scaling>
          <c:orientation val="minMax"/>
          <c:max val="10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5248"/>
        <c:crosses val="autoZero"/>
        <c:crossBetween val="midCat"/>
        <c:majorUnit val="1"/>
      </c:valAx>
      <c:valAx>
        <c:axId val="1679552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95485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1539078448527269"/>
          <c:w val="0.97835727227010005"/>
          <c:h val="0.156831437736949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6BBB96-F3CC-42F4-8B75-0AC6C9DC503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1A27FC-C7CA-4FD8-BDD3-7097C2069F2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dirty="0" smtClean="0"/>
            <a:t>Network Level of Service</a:t>
          </a:r>
          <a:endParaRPr lang="en-US" sz="1600" dirty="0"/>
        </a:p>
      </dgm:t>
    </dgm:pt>
    <dgm:pt modelId="{BCCE1481-1917-429D-BDB4-5AC4040F1815}" type="parTrans" cxnId="{A28DCA23-604B-41F0-81AB-47409B693AD6}">
      <dgm:prSet/>
      <dgm:spPr/>
      <dgm:t>
        <a:bodyPr/>
        <a:lstStyle/>
        <a:p>
          <a:endParaRPr lang="en-US" sz="1600"/>
        </a:p>
      </dgm:t>
    </dgm:pt>
    <dgm:pt modelId="{DD4391E3-77E0-4436-A056-DF92D104D233}" type="sibTrans" cxnId="{A28DCA23-604B-41F0-81AB-47409B693AD6}">
      <dgm:prSet/>
      <dgm:spPr>
        <a:ln>
          <a:solidFill>
            <a:schemeClr val="accent5"/>
          </a:solidFill>
        </a:ln>
      </dgm:spPr>
      <dgm:t>
        <a:bodyPr/>
        <a:lstStyle/>
        <a:p>
          <a:endParaRPr lang="en-US" sz="1400"/>
        </a:p>
      </dgm:t>
    </dgm:pt>
    <dgm:pt modelId="{AEC081EE-2B99-40BA-B049-9A6C0B9CABEF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600" dirty="0" smtClean="0"/>
            <a:t>Accessibilities and O/D Measures</a:t>
          </a:r>
          <a:endParaRPr lang="en-US" sz="1600" dirty="0"/>
        </a:p>
      </dgm:t>
    </dgm:pt>
    <dgm:pt modelId="{208FC3B3-F213-42B6-B413-7CAA157595DB}" type="parTrans" cxnId="{1546B9D7-E836-44BD-A63F-D7425182C9EA}">
      <dgm:prSet/>
      <dgm:spPr/>
      <dgm:t>
        <a:bodyPr/>
        <a:lstStyle/>
        <a:p>
          <a:endParaRPr lang="en-US" sz="1600"/>
        </a:p>
      </dgm:t>
    </dgm:pt>
    <dgm:pt modelId="{620BBCAE-1A03-4F54-98E0-0CE9C4F523AB}" type="sibTrans" cxnId="{1546B9D7-E836-44BD-A63F-D7425182C9EA}">
      <dgm:prSet/>
      <dgm:spPr/>
      <dgm:t>
        <a:bodyPr/>
        <a:lstStyle/>
        <a:p>
          <a:endParaRPr lang="en-US" sz="1600"/>
        </a:p>
      </dgm:t>
    </dgm:pt>
    <dgm:pt modelId="{9235526A-5F3D-4412-AE58-3F843C155C4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dirty="0" smtClean="0"/>
            <a:t>Travel Demand Locations, Modes, and Tour Structure</a:t>
          </a:r>
          <a:endParaRPr lang="en-US" sz="1600" dirty="0"/>
        </a:p>
      </dgm:t>
    </dgm:pt>
    <dgm:pt modelId="{24A917A0-FA23-4182-87C5-F7E6AB3CFA93}" type="parTrans" cxnId="{C34645D5-07F6-4865-8A45-AF000DD20761}">
      <dgm:prSet/>
      <dgm:spPr/>
      <dgm:t>
        <a:bodyPr/>
        <a:lstStyle/>
        <a:p>
          <a:endParaRPr lang="en-US" sz="1600"/>
        </a:p>
      </dgm:t>
    </dgm:pt>
    <dgm:pt modelId="{FEAD3EB0-665F-4D31-BBDA-08836FA65645}" type="sibTrans" cxnId="{C34645D5-07F6-4865-8A45-AF000DD20761}">
      <dgm:prSet/>
      <dgm:spPr/>
      <dgm:t>
        <a:bodyPr/>
        <a:lstStyle/>
        <a:p>
          <a:endParaRPr lang="en-US" sz="1600"/>
        </a:p>
      </dgm:t>
    </dgm:pt>
    <dgm:pt modelId="{D22CAED9-3804-4C7E-B5C2-43F82346C29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600" dirty="0" smtClean="0"/>
            <a:t>O/D Travel Patterns by Mode</a:t>
          </a:r>
          <a:endParaRPr lang="en-US" sz="1600" dirty="0"/>
        </a:p>
      </dgm:t>
    </dgm:pt>
    <dgm:pt modelId="{0CD7D7EC-FD16-4CFB-B97C-42E1785EC1B5}" type="parTrans" cxnId="{C2F5B73E-7D78-4EC6-B402-24B2A58B45F7}">
      <dgm:prSet/>
      <dgm:spPr/>
      <dgm:t>
        <a:bodyPr/>
        <a:lstStyle/>
        <a:p>
          <a:endParaRPr lang="en-US" sz="1600"/>
        </a:p>
      </dgm:t>
    </dgm:pt>
    <dgm:pt modelId="{38215660-AEA4-40AC-ABCF-F4E2BA69BF3C}" type="sibTrans" cxnId="{C2F5B73E-7D78-4EC6-B402-24B2A58B45F7}">
      <dgm:prSet/>
      <dgm:spPr/>
      <dgm:t>
        <a:bodyPr/>
        <a:lstStyle/>
        <a:p>
          <a:endParaRPr lang="en-US" sz="1600"/>
        </a:p>
      </dgm:t>
    </dgm:pt>
    <dgm:pt modelId="{E7ACF479-65AE-43BF-80B2-8E1197913071}">
      <dgm:prSet phldrT="[Text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n-US" sz="1600" dirty="0" smtClean="0"/>
            <a:t>Travel Paths by Mode</a:t>
          </a:r>
          <a:endParaRPr lang="en-US" sz="1600" dirty="0"/>
        </a:p>
      </dgm:t>
    </dgm:pt>
    <dgm:pt modelId="{1C5B7BD4-1A0A-49BD-A0A1-8B4B474EB0A7}" type="parTrans" cxnId="{F27E09D7-1C45-4E97-8391-24A1A9C48FEA}">
      <dgm:prSet/>
      <dgm:spPr/>
      <dgm:t>
        <a:bodyPr/>
        <a:lstStyle/>
        <a:p>
          <a:endParaRPr lang="en-US" sz="1600"/>
        </a:p>
      </dgm:t>
    </dgm:pt>
    <dgm:pt modelId="{040F997E-8C30-4F3F-8914-F9A87938C1DE}" type="sibTrans" cxnId="{F27E09D7-1C45-4E97-8391-24A1A9C48FEA}">
      <dgm:prSet/>
      <dgm:spPr/>
      <dgm:t>
        <a:bodyPr/>
        <a:lstStyle/>
        <a:p>
          <a:endParaRPr lang="en-US" sz="1600"/>
        </a:p>
      </dgm:t>
    </dgm:pt>
    <dgm:pt modelId="{27A2F36D-CDCF-4207-8A79-2D8BAD14F77E}" type="pres">
      <dgm:prSet presAssocID="{116BBB96-F3CC-42F4-8B75-0AC6C9DC50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432A6F-F5BB-41EA-A390-B8ED98DD6E72}" type="pres">
      <dgm:prSet presAssocID="{116BBB96-F3CC-42F4-8B75-0AC6C9DC503C}" presName="cycle" presStyleCnt="0"/>
      <dgm:spPr/>
      <dgm:t>
        <a:bodyPr/>
        <a:lstStyle/>
        <a:p>
          <a:endParaRPr lang="en-US"/>
        </a:p>
      </dgm:t>
    </dgm:pt>
    <dgm:pt modelId="{16ACB25D-02B7-4192-976F-9405BBFB0302}" type="pres">
      <dgm:prSet presAssocID="{671A27FC-C7CA-4FD8-BDD3-7097C2069F2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36C3CA-416D-4938-92CB-ADA7815B6C7F}" type="pres">
      <dgm:prSet presAssocID="{DD4391E3-77E0-4436-A056-DF92D104D233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3F2E40C2-674F-4BB6-A9E9-CC3E2C698233}" type="pres">
      <dgm:prSet presAssocID="{AEC081EE-2B99-40BA-B049-9A6C0B9CABEF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A45DD0-95E9-4FEE-83DD-701560194816}" type="pres">
      <dgm:prSet presAssocID="{9235526A-5F3D-4412-AE58-3F843C155C4E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88887F-BB12-4F67-82D5-6550F6F2A23D}" type="pres">
      <dgm:prSet presAssocID="{D22CAED9-3804-4C7E-B5C2-43F82346C29E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92BF9-8881-40A7-BCAF-B9698F71EB16}" type="pres">
      <dgm:prSet presAssocID="{E7ACF479-65AE-43BF-80B2-8E1197913071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548E07-0C97-4B1A-A0DE-FC36B7972645}" type="presOf" srcId="{DD4391E3-77E0-4436-A056-DF92D104D233}" destId="{BB36C3CA-416D-4938-92CB-ADA7815B6C7F}" srcOrd="0" destOrd="0" presId="urn:microsoft.com/office/officeart/2005/8/layout/cycle3"/>
    <dgm:cxn modelId="{EEE21C56-02B4-4FF9-9530-AD8ACFD063A8}" type="presOf" srcId="{9235526A-5F3D-4412-AE58-3F843C155C4E}" destId="{32A45DD0-95E9-4FEE-83DD-701560194816}" srcOrd="0" destOrd="0" presId="urn:microsoft.com/office/officeart/2005/8/layout/cycle3"/>
    <dgm:cxn modelId="{29CA6815-7D87-49BB-883E-5340466CA1EB}" type="presOf" srcId="{671A27FC-C7CA-4FD8-BDD3-7097C2069F29}" destId="{16ACB25D-02B7-4192-976F-9405BBFB0302}" srcOrd="0" destOrd="0" presId="urn:microsoft.com/office/officeart/2005/8/layout/cycle3"/>
    <dgm:cxn modelId="{24D97E3B-97A1-40F0-978B-5EAA4933D874}" type="presOf" srcId="{AEC081EE-2B99-40BA-B049-9A6C0B9CABEF}" destId="{3F2E40C2-674F-4BB6-A9E9-CC3E2C698233}" srcOrd="0" destOrd="0" presId="urn:microsoft.com/office/officeart/2005/8/layout/cycle3"/>
    <dgm:cxn modelId="{C34645D5-07F6-4865-8A45-AF000DD20761}" srcId="{116BBB96-F3CC-42F4-8B75-0AC6C9DC503C}" destId="{9235526A-5F3D-4412-AE58-3F843C155C4E}" srcOrd="2" destOrd="0" parTransId="{24A917A0-FA23-4182-87C5-F7E6AB3CFA93}" sibTransId="{FEAD3EB0-665F-4D31-BBDA-08836FA65645}"/>
    <dgm:cxn modelId="{1546B9D7-E836-44BD-A63F-D7425182C9EA}" srcId="{116BBB96-F3CC-42F4-8B75-0AC6C9DC503C}" destId="{AEC081EE-2B99-40BA-B049-9A6C0B9CABEF}" srcOrd="1" destOrd="0" parTransId="{208FC3B3-F213-42B6-B413-7CAA157595DB}" sibTransId="{620BBCAE-1A03-4F54-98E0-0CE9C4F523AB}"/>
    <dgm:cxn modelId="{F27E09D7-1C45-4E97-8391-24A1A9C48FEA}" srcId="{116BBB96-F3CC-42F4-8B75-0AC6C9DC503C}" destId="{E7ACF479-65AE-43BF-80B2-8E1197913071}" srcOrd="4" destOrd="0" parTransId="{1C5B7BD4-1A0A-49BD-A0A1-8B4B474EB0A7}" sibTransId="{040F997E-8C30-4F3F-8914-F9A87938C1DE}"/>
    <dgm:cxn modelId="{DD60C353-2A76-4541-8967-3299C96DBBAF}" type="presOf" srcId="{116BBB96-F3CC-42F4-8B75-0AC6C9DC503C}" destId="{27A2F36D-CDCF-4207-8A79-2D8BAD14F77E}" srcOrd="0" destOrd="0" presId="urn:microsoft.com/office/officeart/2005/8/layout/cycle3"/>
    <dgm:cxn modelId="{C2F5B73E-7D78-4EC6-B402-24B2A58B45F7}" srcId="{116BBB96-F3CC-42F4-8B75-0AC6C9DC503C}" destId="{D22CAED9-3804-4C7E-B5C2-43F82346C29E}" srcOrd="3" destOrd="0" parTransId="{0CD7D7EC-FD16-4CFB-B97C-42E1785EC1B5}" sibTransId="{38215660-AEA4-40AC-ABCF-F4E2BA69BF3C}"/>
    <dgm:cxn modelId="{A28DCA23-604B-41F0-81AB-47409B693AD6}" srcId="{116BBB96-F3CC-42F4-8B75-0AC6C9DC503C}" destId="{671A27FC-C7CA-4FD8-BDD3-7097C2069F29}" srcOrd="0" destOrd="0" parTransId="{BCCE1481-1917-429D-BDB4-5AC4040F1815}" sibTransId="{DD4391E3-77E0-4436-A056-DF92D104D233}"/>
    <dgm:cxn modelId="{557AEB68-6902-4875-9089-78C910B5B5FC}" type="presOf" srcId="{D22CAED9-3804-4C7E-B5C2-43F82346C29E}" destId="{4088887F-BB12-4F67-82D5-6550F6F2A23D}" srcOrd="0" destOrd="0" presId="urn:microsoft.com/office/officeart/2005/8/layout/cycle3"/>
    <dgm:cxn modelId="{EACBC35C-8487-4DE5-983E-75DF3C9B4D22}" type="presOf" srcId="{E7ACF479-65AE-43BF-80B2-8E1197913071}" destId="{A2E92BF9-8881-40A7-BCAF-B9698F71EB16}" srcOrd="0" destOrd="0" presId="urn:microsoft.com/office/officeart/2005/8/layout/cycle3"/>
    <dgm:cxn modelId="{000D2900-DB84-4F29-997C-C7BBB07ED7A6}" type="presParOf" srcId="{27A2F36D-CDCF-4207-8A79-2D8BAD14F77E}" destId="{BF432A6F-F5BB-41EA-A390-B8ED98DD6E72}" srcOrd="0" destOrd="0" presId="urn:microsoft.com/office/officeart/2005/8/layout/cycle3"/>
    <dgm:cxn modelId="{7ABB6C9B-CF00-4AE7-9C63-EF5CA03CCFC9}" type="presParOf" srcId="{BF432A6F-F5BB-41EA-A390-B8ED98DD6E72}" destId="{16ACB25D-02B7-4192-976F-9405BBFB0302}" srcOrd="0" destOrd="0" presId="urn:microsoft.com/office/officeart/2005/8/layout/cycle3"/>
    <dgm:cxn modelId="{77F00CF2-ADD8-4C79-B452-D3772F30910C}" type="presParOf" srcId="{BF432A6F-F5BB-41EA-A390-B8ED98DD6E72}" destId="{BB36C3CA-416D-4938-92CB-ADA7815B6C7F}" srcOrd="1" destOrd="0" presId="urn:microsoft.com/office/officeart/2005/8/layout/cycle3"/>
    <dgm:cxn modelId="{237E2251-BAF2-4F03-B93A-967FAC425DC7}" type="presParOf" srcId="{BF432A6F-F5BB-41EA-A390-B8ED98DD6E72}" destId="{3F2E40C2-674F-4BB6-A9E9-CC3E2C698233}" srcOrd="2" destOrd="0" presId="urn:microsoft.com/office/officeart/2005/8/layout/cycle3"/>
    <dgm:cxn modelId="{7A6B264F-6064-4488-B280-CF89B29879F0}" type="presParOf" srcId="{BF432A6F-F5BB-41EA-A390-B8ED98DD6E72}" destId="{32A45DD0-95E9-4FEE-83DD-701560194816}" srcOrd="3" destOrd="0" presId="urn:microsoft.com/office/officeart/2005/8/layout/cycle3"/>
    <dgm:cxn modelId="{2E30FEC3-AE26-4965-8025-46330F05D9CA}" type="presParOf" srcId="{BF432A6F-F5BB-41EA-A390-B8ED98DD6E72}" destId="{4088887F-BB12-4F67-82D5-6550F6F2A23D}" srcOrd="4" destOrd="0" presId="urn:microsoft.com/office/officeart/2005/8/layout/cycle3"/>
    <dgm:cxn modelId="{E63DAAB6-DB51-41F4-867A-E0B36DAF4A50}" type="presParOf" srcId="{BF432A6F-F5BB-41EA-A390-B8ED98DD6E72}" destId="{A2E92BF9-8881-40A7-BCAF-B9698F71EB1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F150C3-286A-4424-BED6-1BDC6CB56C56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02764296-9829-4C8A-851F-9550B60371FB}">
      <dgm:prSet phldrT="[Text]" custT="1"/>
      <dgm:spPr/>
      <dgm:t>
        <a:bodyPr/>
        <a:lstStyle/>
        <a:p>
          <a:r>
            <a:rPr lang="en-US" sz="4400" dirty="0" smtClean="0"/>
            <a:t>Zonal Skims</a:t>
          </a:r>
          <a:endParaRPr lang="en-US" sz="4400" dirty="0"/>
        </a:p>
      </dgm:t>
    </dgm:pt>
    <dgm:pt modelId="{A81C0D57-3023-41E7-B381-C42EB30C2458}" type="parTrans" cxnId="{5660FDD3-77F0-44B2-B493-6C0A5145003F}">
      <dgm:prSet/>
      <dgm:spPr/>
      <dgm:t>
        <a:bodyPr/>
        <a:lstStyle/>
        <a:p>
          <a:endParaRPr lang="en-US" sz="1600"/>
        </a:p>
      </dgm:t>
    </dgm:pt>
    <dgm:pt modelId="{A3A44DFF-359D-4B13-B01C-E4AF38C6C793}" type="sibTrans" cxnId="{5660FDD3-77F0-44B2-B493-6C0A5145003F}">
      <dgm:prSet/>
      <dgm:spPr/>
      <dgm:t>
        <a:bodyPr/>
        <a:lstStyle/>
        <a:p>
          <a:endParaRPr lang="en-US" sz="1600"/>
        </a:p>
      </dgm:t>
    </dgm:pt>
    <dgm:pt modelId="{F8C9E875-0966-436F-82A4-D894875C75B7}">
      <dgm:prSet phldrT="[Text]" custT="1"/>
      <dgm:spPr/>
      <dgm:t>
        <a:bodyPr/>
        <a:lstStyle/>
        <a:p>
          <a:r>
            <a:rPr lang="en-US" sz="4400" dirty="0" smtClean="0"/>
            <a:t>Link Speeds</a:t>
          </a:r>
          <a:endParaRPr lang="en-US" sz="4400" dirty="0"/>
        </a:p>
      </dgm:t>
    </dgm:pt>
    <dgm:pt modelId="{E146EE02-8C8A-4281-9DDA-BC9B6DA08DE3}" type="parTrans" cxnId="{0A7573AE-A059-4159-A09D-229C2F2A2ED8}">
      <dgm:prSet/>
      <dgm:spPr/>
      <dgm:t>
        <a:bodyPr/>
        <a:lstStyle/>
        <a:p>
          <a:endParaRPr lang="en-US" sz="1600"/>
        </a:p>
      </dgm:t>
    </dgm:pt>
    <dgm:pt modelId="{FC08C9A6-B1B6-4D67-A711-917AD13C74C9}" type="sibTrans" cxnId="{0A7573AE-A059-4159-A09D-229C2F2A2ED8}">
      <dgm:prSet/>
      <dgm:spPr/>
      <dgm:t>
        <a:bodyPr/>
        <a:lstStyle/>
        <a:p>
          <a:endParaRPr lang="en-US" sz="1600"/>
        </a:p>
      </dgm:t>
    </dgm:pt>
    <dgm:pt modelId="{8908B5BB-4D3C-40B2-9168-FB1E2994DEE4}">
      <dgm:prSet phldrT="[Text]" custT="1"/>
      <dgm:spPr/>
      <dgm:t>
        <a:bodyPr/>
        <a:lstStyle/>
        <a:p>
          <a:r>
            <a:rPr lang="en-US" sz="4400" dirty="0" smtClean="0"/>
            <a:t>Link Flows</a:t>
          </a:r>
          <a:endParaRPr lang="en-US" sz="4400" dirty="0"/>
        </a:p>
      </dgm:t>
    </dgm:pt>
    <dgm:pt modelId="{42EC95E6-3468-4738-8B7D-7FD6F3BE4F28}" type="parTrans" cxnId="{8FA02332-169A-4986-9E08-379AE238F0B9}">
      <dgm:prSet/>
      <dgm:spPr/>
      <dgm:t>
        <a:bodyPr/>
        <a:lstStyle/>
        <a:p>
          <a:endParaRPr lang="en-US" sz="1600"/>
        </a:p>
      </dgm:t>
    </dgm:pt>
    <dgm:pt modelId="{C40B9980-2065-4013-ACFB-E2972DA4E0FC}" type="sibTrans" cxnId="{8FA02332-169A-4986-9E08-379AE238F0B9}">
      <dgm:prSet/>
      <dgm:spPr/>
      <dgm:t>
        <a:bodyPr/>
        <a:lstStyle/>
        <a:p>
          <a:endParaRPr lang="en-US" sz="1600"/>
        </a:p>
      </dgm:t>
    </dgm:pt>
    <dgm:pt modelId="{903CD9A3-3FA2-452C-B932-F9537249076D}" type="pres">
      <dgm:prSet presAssocID="{08F150C3-286A-4424-BED6-1BDC6CB56C56}" presName="Name0" presStyleCnt="0">
        <dgm:presLayoutVars>
          <dgm:dir/>
          <dgm:animLvl val="lvl"/>
          <dgm:resizeHandles val="exact"/>
        </dgm:presLayoutVars>
      </dgm:prSet>
      <dgm:spPr/>
    </dgm:pt>
    <dgm:pt modelId="{A6EF08A5-5D41-4D64-BE8A-19ABE96E5C00}" type="pres">
      <dgm:prSet presAssocID="{02764296-9829-4C8A-851F-9550B60371FB}" presName="Name8" presStyleCnt="0"/>
      <dgm:spPr/>
    </dgm:pt>
    <dgm:pt modelId="{F79256AA-2E62-4E8A-A9D8-CFB31ECC09F4}" type="pres">
      <dgm:prSet presAssocID="{02764296-9829-4C8A-851F-9550B60371FB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B2033-8405-4FDE-B771-482F76E66EA4}" type="pres">
      <dgm:prSet presAssocID="{02764296-9829-4C8A-851F-9550B60371F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C72C96-732A-45FD-826E-D76E5A5EF754}" type="pres">
      <dgm:prSet presAssocID="{F8C9E875-0966-436F-82A4-D894875C75B7}" presName="Name8" presStyleCnt="0"/>
      <dgm:spPr/>
    </dgm:pt>
    <dgm:pt modelId="{42E5AE2D-CD50-481F-B695-7C55A3ABACC4}" type="pres">
      <dgm:prSet presAssocID="{F8C9E875-0966-436F-82A4-D894875C75B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D305D8-2D54-4F47-A0B9-090351B8D731}" type="pres">
      <dgm:prSet presAssocID="{F8C9E875-0966-436F-82A4-D894875C75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88586-9C87-40C5-8BB8-0E310474EB39}" type="pres">
      <dgm:prSet presAssocID="{8908B5BB-4D3C-40B2-9168-FB1E2994DEE4}" presName="Name8" presStyleCnt="0"/>
      <dgm:spPr/>
    </dgm:pt>
    <dgm:pt modelId="{6408B8B7-5B02-44B2-9CFA-06F7CEE53ADA}" type="pres">
      <dgm:prSet presAssocID="{8908B5BB-4D3C-40B2-9168-FB1E2994DEE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5DFD3B-CC9A-4B0C-B696-17816D9882B8}" type="pres">
      <dgm:prSet presAssocID="{8908B5BB-4D3C-40B2-9168-FB1E2994DE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1398E6-53A5-4180-A037-DEAAA6B2EA60}" type="presOf" srcId="{02764296-9829-4C8A-851F-9550B60371FB}" destId="{D98B2033-8405-4FDE-B771-482F76E66EA4}" srcOrd="1" destOrd="0" presId="urn:microsoft.com/office/officeart/2005/8/layout/pyramid3"/>
    <dgm:cxn modelId="{8FA02332-169A-4986-9E08-379AE238F0B9}" srcId="{08F150C3-286A-4424-BED6-1BDC6CB56C56}" destId="{8908B5BB-4D3C-40B2-9168-FB1E2994DEE4}" srcOrd="2" destOrd="0" parTransId="{42EC95E6-3468-4738-8B7D-7FD6F3BE4F28}" sibTransId="{C40B9980-2065-4013-ACFB-E2972DA4E0FC}"/>
    <dgm:cxn modelId="{B4C3EAD5-00C0-472C-A394-74ADBBD2F60D}" type="presOf" srcId="{F8C9E875-0966-436F-82A4-D894875C75B7}" destId="{B3D305D8-2D54-4F47-A0B9-090351B8D731}" srcOrd="1" destOrd="0" presId="urn:microsoft.com/office/officeart/2005/8/layout/pyramid3"/>
    <dgm:cxn modelId="{57A04BB8-4580-4D09-BF30-27241CCD7E94}" type="presOf" srcId="{02764296-9829-4C8A-851F-9550B60371FB}" destId="{F79256AA-2E62-4E8A-A9D8-CFB31ECC09F4}" srcOrd="0" destOrd="0" presId="urn:microsoft.com/office/officeart/2005/8/layout/pyramid3"/>
    <dgm:cxn modelId="{20ADF11B-7765-488C-97C7-8ACA2B0CDDEF}" type="presOf" srcId="{8908B5BB-4D3C-40B2-9168-FB1E2994DEE4}" destId="{6408B8B7-5B02-44B2-9CFA-06F7CEE53ADA}" srcOrd="0" destOrd="0" presId="urn:microsoft.com/office/officeart/2005/8/layout/pyramid3"/>
    <dgm:cxn modelId="{C5B00CED-176D-4B8D-993E-96C555F36940}" type="presOf" srcId="{08F150C3-286A-4424-BED6-1BDC6CB56C56}" destId="{903CD9A3-3FA2-452C-B932-F9537249076D}" srcOrd="0" destOrd="0" presId="urn:microsoft.com/office/officeart/2005/8/layout/pyramid3"/>
    <dgm:cxn modelId="{5660FDD3-77F0-44B2-B493-6C0A5145003F}" srcId="{08F150C3-286A-4424-BED6-1BDC6CB56C56}" destId="{02764296-9829-4C8A-851F-9550B60371FB}" srcOrd="0" destOrd="0" parTransId="{A81C0D57-3023-41E7-B381-C42EB30C2458}" sibTransId="{A3A44DFF-359D-4B13-B01C-E4AF38C6C793}"/>
    <dgm:cxn modelId="{FC947100-C1D2-40E2-A0B8-68156F0581BF}" type="presOf" srcId="{F8C9E875-0966-436F-82A4-D894875C75B7}" destId="{42E5AE2D-CD50-481F-B695-7C55A3ABACC4}" srcOrd="0" destOrd="0" presId="urn:microsoft.com/office/officeart/2005/8/layout/pyramid3"/>
    <dgm:cxn modelId="{0A7573AE-A059-4159-A09D-229C2F2A2ED8}" srcId="{08F150C3-286A-4424-BED6-1BDC6CB56C56}" destId="{F8C9E875-0966-436F-82A4-D894875C75B7}" srcOrd="1" destOrd="0" parTransId="{E146EE02-8C8A-4281-9DDA-BC9B6DA08DE3}" sibTransId="{FC08C9A6-B1B6-4D67-A711-917AD13C74C9}"/>
    <dgm:cxn modelId="{1EE33410-3541-46C1-BD33-946BB3F722CB}" type="presOf" srcId="{8908B5BB-4D3C-40B2-9168-FB1E2994DEE4}" destId="{025DFD3B-CC9A-4B0C-B696-17816D9882B8}" srcOrd="1" destOrd="0" presId="urn:microsoft.com/office/officeart/2005/8/layout/pyramid3"/>
    <dgm:cxn modelId="{1E9BA071-0FC0-4F08-92A5-0EA374D5CBA8}" type="presParOf" srcId="{903CD9A3-3FA2-452C-B932-F9537249076D}" destId="{A6EF08A5-5D41-4D64-BE8A-19ABE96E5C00}" srcOrd="0" destOrd="0" presId="urn:microsoft.com/office/officeart/2005/8/layout/pyramid3"/>
    <dgm:cxn modelId="{240A8247-4CDF-4709-9981-9C309855F1F1}" type="presParOf" srcId="{A6EF08A5-5D41-4D64-BE8A-19ABE96E5C00}" destId="{F79256AA-2E62-4E8A-A9D8-CFB31ECC09F4}" srcOrd="0" destOrd="0" presId="urn:microsoft.com/office/officeart/2005/8/layout/pyramid3"/>
    <dgm:cxn modelId="{83FC4AFA-38E5-4AED-895F-828219EFC2AA}" type="presParOf" srcId="{A6EF08A5-5D41-4D64-BE8A-19ABE96E5C00}" destId="{D98B2033-8405-4FDE-B771-482F76E66EA4}" srcOrd="1" destOrd="0" presId="urn:microsoft.com/office/officeart/2005/8/layout/pyramid3"/>
    <dgm:cxn modelId="{19DEE825-F582-45A4-8928-63C7677F127B}" type="presParOf" srcId="{903CD9A3-3FA2-452C-B932-F9537249076D}" destId="{1DC72C96-732A-45FD-826E-D76E5A5EF754}" srcOrd="1" destOrd="0" presId="urn:microsoft.com/office/officeart/2005/8/layout/pyramid3"/>
    <dgm:cxn modelId="{B491BF68-B7E1-4C1B-9CFD-65B6E6BC3F30}" type="presParOf" srcId="{1DC72C96-732A-45FD-826E-D76E5A5EF754}" destId="{42E5AE2D-CD50-481F-B695-7C55A3ABACC4}" srcOrd="0" destOrd="0" presId="urn:microsoft.com/office/officeart/2005/8/layout/pyramid3"/>
    <dgm:cxn modelId="{53F4E353-06DD-4A4C-843A-3B237C3E50C0}" type="presParOf" srcId="{1DC72C96-732A-45FD-826E-D76E5A5EF754}" destId="{B3D305D8-2D54-4F47-A0B9-090351B8D731}" srcOrd="1" destOrd="0" presId="urn:microsoft.com/office/officeart/2005/8/layout/pyramid3"/>
    <dgm:cxn modelId="{2DE72060-DE9A-4293-B74B-95EEC16391BF}" type="presParOf" srcId="{903CD9A3-3FA2-452C-B932-F9537249076D}" destId="{A5D88586-9C87-40C5-8BB8-0E310474EB39}" srcOrd="2" destOrd="0" presId="urn:microsoft.com/office/officeart/2005/8/layout/pyramid3"/>
    <dgm:cxn modelId="{64855C2C-5283-41DD-99EA-8A23E6D09DED}" type="presParOf" srcId="{A5D88586-9C87-40C5-8BB8-0E310474EB39}" destId="{6408B8B7-5B02-44B2-9CFA-06F7CEE53ADA}" srcOrd="0" destOrd="0" presId="urn:microsoft.com/office/officeart/2005/8/layout/pyramid3"/>
    <dgm:cxn modelId="{A4F41EE3-AF93-4C3A-A022-3EF1FFF71EB8}" type="presParOf" srcId="{A5D88586-9C87-40C5-8BB8-0E310474EB39}" destId="{025DFD3B-CC9A-4B0C-B696-17816D9882B8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1068-0E32-46E7-AC0F-064FAB9881A5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10836-BA81-49A3-84DF-99626F895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0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Cannot be combined</a:t>
            </a:r>
            <a:r>
              <a:rPr lang="en-US" baseline="0" dirty="0" smtClean="0"/>
              <a:t> with other options (like only re-running selected ABM steps)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10836-BA81-49A3-84DF-99626F895EB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0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207962"/>
            <a:ext cx="4305300" cy="400208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4649" y="2403750"/>
            <a:ext cx="4352925" cy="293290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33E4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239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7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61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Heading and content - medium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Espace réservé du contenu 3"/>
          <p:cNvSpPr>
            <a:spLocks noGrp="1"/>
          </p:cNvSpPr>
          <p:nvPr>
            <p:ph sz="quarter" idx="17" hasCustomPrompt="1"/>
          </p:nvPr>
        </p:nvSpPr>
        <p:spPr>
          <a:xfrm>
            <a:off x="3791744" y="1277472"/>
            <a:ext cx="7678896" cy="4513729"/>
          </a:xfrm>
          <a:prstGeom prst="snip1Rect">
            <a:avLst/>
          </a:prstGeom>
          <a:solidFill>
            <a:schemeClr val="bg1"/>
          </a:solidFill>
        </p:spPr>
        <p:txBody>
          <a:bodyPr/>
          <a:lstStyle>
            <a:lvl1pPr marL="1403860" indent="0">
              <a:buNone/>
              <a:defRPr b="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on the icon to insert a picture, then send to the background using the Format tab.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quarter" idx="18"/>
          </p:nvPr>
        </p:nvSpPr>
        <p:spPr>
          <a:xfrm>
            <a:off x="-35861" y="2106829"/>
            <a:ext cx="4795649" cy="4775883"/>
          </a:xfrm>
          <a:custGeom>
            <a:avLst/>
            <a:gdLst>
              <a:gd name="connsiteX0" fmla="*/ 0 w 4419600"/>
              <a:gd name="connsiteY0" fmla="*/ 0 h 5257800"/>
              <a:gd name="connsiteX1" fmla="*/ 3682985 w 4419600"/>
              <a:gd name="connsiteY1" fmla="*/ 0 h 5257800"/>
              <a:gd name="connsiteX2" fmla="*/ 4419600 w 4419600"/>
              <a:gd name="connsiteY2" fmla="*/ 736615 h 5257800"/>
              <a:gd name="connsiteX3" fmla="*/ 4419600 w 4419600"/>
              <a:gd name="connsiteY3" fmla="*/ 5257800 h 5257800"/>
              <a:gd name="connsiteX4" fmla="*/ 0 w 4419600"/>
              <a:gd name="connsiteY4" fmla="*/ 5257800 h 5257800"/>
              <a:gd name="connsiteX5" fmla="*/ 0 w 4419600"/>
              <a:gd name="connsiteY5" fmla="*/ 0 h 5257800"/>
              <a:gd name="connsiteX0" fmla="*/ 0 w 4419600"/>
              <a:gd name="connsiteY0" fmla="*/ 6335 h 5264135"/>
              <a:gd name="connsiteX1" fmla="*/ 3682985 w 4419600"/>
              <a:gd name="connsiteY1" fmla="*/ 6335 h 5264135"/>
              <a:gd name="connsiteX2" fmla="*/ 4400550 w 4419600"/>
              <a:gd name="connsiteY2" fmla="*/ 0 h 5264135"/>
              <a:gd name="connsiteX3" fmla="*/ 4419600 w 4419600"/>
              <a:gd name="connsiteY3" fmla="*/ 5264135 h 5264135"/>
              <a:gd name="connsiteX4" fmla="*/ 0 w 4419600"/>
              <a:gd name="connsiteY4" fmla="*/ 5264135 h 5264135"/>
              <a:gd name="connsiteX5" fmla="*/ 0 w 4419600"/>
              <a:gd name="connsiteY5" fmla="*/ 6335 h 5264135"/>
              <a:gd name="connsiteX0" fmla="*/ 4419600 w 4511040"/>
              <a:gd name="connsiteY0" fmla="*/ 5264135 h 5355575"/>
              <a:gd name="connsiteX1" fmla="*/ 0 w 4511040"/>
              <a:gd name="connsiteY1" fmla="*/ 5264135 h 5355575"/>
              <a:gd name="connsiteX2" fmla="*/ 0 w 4511040"/>
              <a:gd name="connsiteY2" fmla="*/ 6335 h 5355575"/>
              <a:gd name="connsiteX3" fmla="*/ 3682985 w 4511040"/>
              <a:gd name="connsiteY3" fmla="*/ 6335 h 5355575"/>
              <a:gd name="connsiteX4" fmla="*/ 4400550 w 4511040"/>
              <a:gd name="connsiteY4" fmla="*/ 0 h 5355575"/>
              <a:gd name="connsiteX5" fmla="*/ 4511040 w 4511040"/>
              <a:gd name="connsiteY5" fmla="*/ 5355575 h 5355575"/>
              <a:gd name="connsiteX0" fmla="*/ 4419600 w 4487289"/>
              <a:gd name="connsiteY0" fmla="*/ 5264135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3433948 w 4487289"/>
              <a:gd name="connsiteY0" fmla="*/ 525226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87289"/>
              <a:gd name="connsiteY0" fmla="*/ 5233210 h 5264135"/>
              <a:gd name="connsiteX1" fmla="*/ 0 w 4487289"/>
              <a:gd name="connsiteY1" fmla="*/ 5264135 h 5264135"/>
              <a:gd name="connsiteX2" fmla="*/ 0 w 4487289"/>
              <a:gd name="connsiteY2" fmla="*/ 6335 h 5264135"/>
              <a:gd name="connsiteX3" fmla="*/ 3682985 w 4487289"/>
              <a:gd name="connsiteY3" fmla="*/ 6335 h 5264135"/>
              <a:gd name="connsiteX4" fmla="*/ 4400550 w 4487289"/>
              <a:gd name="connsiteY4" fmla="*/ 0 h 5264135"/>
              <a:gd name="connsiteX5" fmla="*/ 4487289 w 4487289"/>
              <a:gd name="connsiteY5" fmla="*/ 4132417 h 5264135"/>
              <a:gd name="connsiteX0" fmla="*/ 2462398 w 4468239"/>
              <a:gd name="connsiteY0" fmla="*/ 5233210 h 5264135"/>
              <a:gd name="connsiteX1" fmla="*/ 0 w 4468239"/>
              <a:gd name="connsiteY1" fmla="*/ 5264135 h 5264135"/>
              <a:gd name="connsiteX2" fmla="*/ 0 w 4468239"/>
              <a:gd name="connsiteY2" fmla="*/ 6335 h 5264135"/>
              <a:gd name="connsiteX3" fmla="*/ 3682985 w 4468239"/>
              <a:gd name="connsiteY3" fmla="*/ 6335 h 5264135"/>
              <a:gd name="connsiteX4" fmla="*/ 4400550 w 4468239"/>
              <a:gd name="connsiteY4" fmla="*/ 0 h 5264135"/>
              <a:gd name="connsiteX5" fmla="*/ 4468239 w 4468239"/>
              <a:gd name="connsiteY5" fmla="*/ 3275167 h 5264135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9193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268832 h 5257800"/>
              <a:gd name="connsiteX0" fmla="*/ 2462398 w 4468239"/>
              <a:gd name="connsiteY0" fmla="*/ 5226875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62398 w 4468239"/>
              <a:gd name="connsiteY0" fmla="*/ 5250166 h 5257800"/>
              <a:gd name="connsiteX1" fmla="*/ 0 w 4468239"/>
              <a:gd name="connsiteY1" fmla="*/ 5257800 h 5257800"/>
              <a:gd name="connsiteX2" fmla="*/ 0 w 4468239"/>
              <a:gd name="connsiteY2" fmla="*/ 0 h 5257800"/>
              <a:gd name="connsiteX3" fmla="*/ 3682985 w 4468239"/>
              <a:gd name="connsiteY3" fmla="*/ 0 h 5257800"/>
              <a:gd name="connsiteX4" fmla="*/ 4431954 w 4468239"/>
              <a:gd name="connsiteY4" fmla="*/ 1430 h 5257800"/>
              <a:gd name="connsiteX5" fmla="*/ 4468239 w 4468239"/>
              <a:gd name="connsiteY5" fmla="*/ 3307651 h 5257800"/>
              <a:gd name="connsiteX0" fmla="*/ 2454547 w 4468239"/>
              <a:gd name="connsiteY0" fmla="*/ 5273458 h 5273458"/>
              <a:gd name="connsiteX1" fmla="*/ 0 w 4468239"/>
              <a:gd name="connsiteY1" fmla="*/ 5257800 h 5273458"/>
              <a:gd name="connsiteX2" fmla="*/ 0 w 4468239"/>
              <a:gd name="connsiteY2" fmla="*/ 0 h 5273458"/>
              <a:gd name="connsiteX3" fmla="*/ 3682985 w 4468239"/>
              <a:gd name="connsiteY3" fmla="*/ 0 h 5273458"/>
              <a:gd name="connsiteX4" fmla="*/ 4431954 w 4468239"/>
              <a:gd name="connsiteY4" fmla="*/ 1430 h 5273458"/>
              <a:gd name="connsiteX5" fmla="*/ 4468239 w 4468239"/>
              <a:gd name="connsiteY5" fmla="*/ 3307651 h 5273458"/>
              <a:gd name="connsiteX0" fmla="*/ 2383889 w 4468239"/>
              <a:gd name="connsiteY0" fmla="*/ 5265694 h 5265694"/>
              <a:gd name="connsiteX1" fmla="*/ 0 w 4468239"/>
              <a:gd name="connsiteY1" fmla="*/ 5257800 h 5265694"/>
              <a:gd name="connsiteX2" fmla="*/ 0 w 4468239"/>
              <a:gd name="connsiteY2" fmla="*/ 0 h 5265694"/>
              <a:gd name="connsiteX3" fmla="*/ 3682985 w 4468239"/>
              <a:gd name="connsiteY3" fmla="*/ 0 h 5265694"/>
              <a:gd name="connsiteX4" fmla="*/ 4431954 w 4468239"/>
              <a:gd name="connsiteY4" fmla="*/ 1430 h 5265694"/>
              <a:gd name="connsiteX5" fmla="*/ 4468239 w 4468239"/>
              <a:gd name="connsiteY5" fmla="*/ 3307651 h 5265694"/>
              <a:gd name="connsiteX0" fmla="*/ 2470249 w 4468239"/>
              <a:gd name="connsiteY0" fmla="*/ 5257929 h 5257929"/>
              <a:gd name="connsiteX1" fmla="*/ 0 w 4468239"/>
              <a:gd name="connsiteY1" fmla="*/ 5257800 h 5257929"/>
              <a:gd name="connsiteX2" fmla="*/ 0 w 4468239"/>
              <a:gd name="connsiteY2" fmla="*/ 0 h 5257929"/>
              <a:gd name="connsiteX3" fmla="*/ 3682985 w 4468239"/>
              <a:gd name="connsiteY3" fmla="*/ 0 h 5257929"/>
              <a:gd name="connsiteX4" fmla="*/ 4431954 w 4468239"/>
              <a:gd name="connsiteY4" fmla="*/ 1430 h 5257929"/>
              <a:gd name="connsiteX5" fmla="*/ 4468239 w 4468239"/>
              <a:gd name="connsiteY5" fmla="*/ 3307651 h 5257929"/>
              <a:gd name="connsiteX0" fmla="*/ 2470249 w 4459633"/>
              <a:gd name="connsiteY0" fmla="*/ 5257929 h 5257929"/>
              <a:gd name="connsiteX1" fmla="*/ 0 w 4459633"/>
              <a:gd name="connsiteY1" fmla="*/ 5257800 h 5257929"/>
              <a:gd name="connsiteX2" fmla="*/ 0 w 4459633"/>
              <a:gd name="connsiteY2" fmla="*/ 0 h 5257929"/>
              <a:gd name="connsiteX3" fmla="*/ 3682985 w 4459633"/>
              <a:gd name="connsiteY3" fmla="*/ 0 h 5257929"/>
              <a:gd name="connsiteX4" fmla="*/ 4431954 w 4459633"/>
              <a:gd name="connsiteY4" fmla="*/ 1430 h 5257929"/>
              <a:gd name="connsiteX5" fmla="*/ 4459633 w 4459633"/>
              <a:gd name="connsiteY5" fmla="*/ 2972095 h 5257929"/>
              <a:gd name="connsiteX0" fmla="*/ 2573516 w 4459633"/>
              <a:gd name="connsiteY0" fmla="*/ 5247761 h 5257800"/>
              <a:gd name="connsiteX1" fmla="*/ 0 w 4459633"/>
              <a:gd name="connsiteY1" fmla="*/ 5257800 h 5257800"/>
              <a:gd name="connsiteX2" fmla="*/ 0 w 4459633"/>
              <a:gd name="connsiteY2" fmla="*/ 0 h 5257800"/>
              <a:gd name="connsiteX3" fmla="*/ 3682985 w 4459633"/>
              <a:gd name="connsiteY3" fmla="*/ 0 h 5257800"/>
              <a:gd name="connsiteX4" fmla="*/ 4431954 w 4459633"/>
              <a:gd name="connsiteY4" fmla="*/ 1430 h 5257800"/>
              <a:gd name="connsiteX5" fmla="*/ 4459633 w 4459633"/>
              <a:gd name="connsiteY5" fmla="*/ 2972095 h 5257800"/>
              <a:gd name="connsiteX0" fmla="*/ 2573516 w 4459633"/>
              <a:gd name="connsiteY0" fmla="*/ 5247761 h 5257800"/>
              <a:gd name="connsiteX1" fmla="*/ 0 w 4459633"/>
              <a:gd name="connsiteY1" fmla="*/ 5257800 h 5257800"/>
              <a:gd name="connsiteX2" fmla="*/ 0 w 4459633"/>
              <a:gd name="connsiteY2" fmla="*/ 0 h 5257800"/>
              <a:gd name="connsiteX3" fmla="*/ 4431954 w 4459633"/>
              <a:gd name="connsiteY3" fmla="*/ 1430 h 5257800"/>
              <a:gd name="connsiteX4" fmla="*/ 4459633 w 4459633"/>
              <a:gd name="connsiteY4" fmla="*/ 2972095 h 5257800"/>
              <a:gd name="connsiteX0" fmla="*/ 2573516 w 4468114"/>
              <a:gd name="connsiteY0" fmla="*/ 5247761 h 5257800"/>
              <a:gd name="connsiteX1" fmla="*/ 0 w 4468114"/>
              <a:gd name="connsiteY1" fmla="*/ 5257800 h 5257800"/>
              <a:gd name="connsiteX2" fmla="*/ 0 w 4468114"/>
              <a:gd name="connsiteY2" fmla="*/ 0 h 5257800"/>
              <a:gd name="connsiteX3" fmla="*/ 4466376 w 4468114"/>
              <a:gd name="connsiteY3" fmla="*/ 1430 h 5257800"/>
              <a:gd name="connsiteX4" fmla="*/ 4459633 w 4468114"/>
              <a:gd name="connsiteY4" fmla="*/ 2972095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68114" h="5257800">
                <a:moveTo>
                  <a:pt x="2573516" y="5247761"/>
                </a:moveTo>
                <a:lnTo>
                  <a:pt x="0" y="5257800"/>
                </a:lnTo>
                <a:lnTo>
                  <a:pt x="0" y="0"/>
                </a:lnTo>
                <a:lnTo>
                  <a:pt x="4466376" y="1430"/>
                </a:lnTo>
                <a:cubicBezTo>
                  <a:pt x="4472726" y="1756142"/>
                  <a:pt x="4459633" y="2972095"/>
                  <a:pt x="4459633" y="2972095"/>
                </a:cubicBezTo>
              </a:path>
            </a:pathLst>
          </a:custGeom>
          <a:solidFill>
            <a:schemeClr val="accent1">
              <a:lumMod val="20000"/>
              <a:lumOff val="80000"/>
              <a:alpha val="85000"/>
            </a:schemeClr>
          </a:solidFill>
        </p:spPr>
        <p:txBody>
          <a:bodyPr tIns="292987" rIns="259535"/>
          <a:lstStyle>
            <a:lvl1pPr marL="1077357" indent="-355591">
              <a:buClr>
                <a:schemeClr val="accent2"/>
              </a:buClr>
              <a:tabLst/>
              <a:defRPr b="0">
                <a:solidFill>
                  <a:schemeClr val="tx1"/>
                </a:solidFill>
              </a:defRPr>
            </a:lvl1pPr>
            <a:lvl2pPr marL="1229227" indent="-366224">
              <a:buClr>
                <a:schemeClr val="tx2"/>
              </a:buClr>
              <a:defRPr>
                <a:solidFill>
                  <a:schemeClr val="accent6"/>
                </a:solidFill>
              </a:defRPr>
            </a:lvl2pPr>
            <a:lvl3pPr marL="1595451" indent="-369615">
              <a:buClr>
                <a:schemeClr val="tx2"/>
              </a:buClr>
              <a:buFont typeface="Courier New" panose="02070309020205020404" pitchFamily="49" charset="0"/>
              <a:buChar char="-"/>
              <a:defRPr>
                <a:solidFill>
                  <a:schemeClr val="accent6"/>
                </a:solidFill>
              </a:defRPr>
            </a:lvl3pPr>
            <a:lvl4pPr marL="2007454" indent="-366224">
              <a:buClr>
                <a:schemeClr val="tx2"/>
              </a:buClr>
              <a:buSzPct val="90000"/>
              <a:buFont typeface="Wingdings" panose="05000000000000000000" pitchFamily="2" charset="2"/>
              <a:buChar char="w"/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431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8910" y="1277471"/>
            <a:ext cx="10714181" cy="4639235"/>
          </a:xfrm>
        </p:spPr>
        <p:txBody>
          <a:bodyPr/>
          <a:lstStyle>
            <a:lvl1pPr marL="366224" marR="0" indent="-366224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"/>
              <a:tabLst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21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Espace réservé du contenu 3"/>
          <p:cNvSpPr>
            <a:spLocks noGrp="1"/>
          </p:cNvSpPr>
          <p:nvPr>
            <p:ph sz="half" idx="11"/>
          </p:nvPr>
        </p:nvSpPr>
        <p:spPr>
          <a:xfrm>
            <a:off x="738909" y="1210237"/>
            <a:ext cx="5357091" cy="4715041"/>
          </a:xfrm>
          <a:prstGeom prst="rect">
            <a:avLst/>
          </a:prstGeom>
        </p:spPr>
        <p:txBody>
          <a:bodyPr>
            <a:normAutofit/>
          </a:bodyPr>
          <a:lstStyle>
            <a:lvl1pPr marL="366224" marR="0" indent="-366224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"/>
              <a:tabLst/>
              <a:defRPr lang="en-US" sz="2133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71410" marR="0" indent="-244149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Tx/>
              <a:buFont typeface="Wingdings" panose="05000000000000000000" pitchFamily="2" charset="2"/>
              <a:buChar char="§"/>
              <a:tabLst/>
              <a:defRPr sz="2133">
                <a:solidFill>
                  <a:schemeClr val="accent6"/>
                </a:solidFill>
              </a:defRPr>
            </a:lvl2pPr>
            <a:lvl3pPr marL="1147843" marR="0" indent="-283146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Tx/>
              <a:buFont typeface="Courier New" panose="02070309020205020404" pitchFamily="49" charset="0"/>
              <a:buChar char="-"/>
              <a:tabLst/>
              <a:defRPr lang="fr-FR" sz="2133" kern="1200" dirty="0" smtClean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36108" marR="0" indent="-271277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Pct val="96000"/>
              <a:buFont typeface="Wingdings" panose="05000000000000000000" pitchFamily="2" charset="2"/>
              <a:buChar char=""/>
              <a:tabLst/>
              <a:defRPr lang="fr-FR" sz="2133" kern="1200" dirty="0" smtClean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12"/>
          </p:nvPr>
        </p:nvSpPr>
        <p:spPr>
          <a:xfrm>
            <a:off x="6096000" y="1210237"/>
            <a:ext cx="5357091" cy="4715041"/>
          </a:xfrm>
          <a:prstGeom prst="rect">
            <a:avLst/>
          </a:prstGeom>
        </p:spPr>
        <p:txBody>
          <a:bodyPr>
            <a:normAutofit/>
          </a:bodyPr>
          <a:lstStyle>
            <a:lvl1pPr marL="366224" marR="0" indent="-366224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"/>
              <a:tabLst/>
              <a:defRPr lang="en-US" sz="2133" b="0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71410" marR="0" indent="-244149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Tx/>
              <a:buFont typeface="Wingdings" panose="05000000000000000000" pitchFamily="2" charset="2"/>
              <a:buChar char="§"/>
              <a:tabLst/>
              <a:defRPr sz="2133">
                <a:solidFill>
                  <a:schemeClr val="accent6"/>
                </a:solidFill>
              </a:defRPr>
            </a:lvl2pPr>
            <a:lvl3pPr marL="1147843" marR="0" indent="-283146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Tx/>
              <a:buFont typeface="Courier New" panose="02070309020205020404" pitchFamily="49" charset="0"/>
              <a:buChar char="-"/>
              <a:tabLst/>
              <a:defRPr lang="fr-FR" sz="2133" kern="1200" dirty="0" smtClean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536108" marR="0" indent="-271277" algn="l" defTabSz="108812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46AD"/>
              </a:buClr>
              <a:buSzPct val="96000"/>
              <a:buFont typeface="Wingdings" panose="05000000000000000000" pitchFamily="2" charset="2"/>
              <a:buChar char=""/>
              <a:tabLst/>
              <a:defRPr lang="fr-FR" sz="2133" kern="1200" dirty="0" smtClean="0">
                <a:solidFill>
                  <a:schemeClr val="accent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75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8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3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3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2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4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2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2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1000">
              <a:srgbClr val="D8E6F0"/>
            </a:gs>
            <a:gs pos="100000">
              <a:srgbClr val="D8E6F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E48"/>
                </a:solidFill>
              </a:defRPr>
            </a:lvl1pPr>
          </a:lstStyle>
          <a:p>
            <a:fld id="{F4BB3BA6-3831-4DB0-84A3-9889331685B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" y="6281927"/>
            <a:ext cx="1080776" cy="513969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228725" y="6038850"/>
            <a:ext cx="10648950" cy="23813"/>
          </a:xfrm>
          <a:prstGeom prst="line">
            <a:avLst/>
          </a:prstGeom>
          <a:ln w="57150">
            <a:solidFill>
              <a:srgbClr val="333E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4093669" y="6281927"/>
            <a:ext cx="4224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TRB Planning Applications Conference</a:t>
            </a:r>
            <a:endParaRPr lang="en-US" dirty="0"/>
          </a:p>
        </p:txBody>
      </p:sp>
      <p:pic>
        <p:nvPicPr>
          <p:cNvPr id="10" name="Picture 14" descr="https://www.dot.state.oh.us/districts/D10/newsreleases/PublishingImages/ODOT347Color-Full.gif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100" y="6176963"/>
            <a:ext cx="643073" cy="643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663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9423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E4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E4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E4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E4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sy.Bernardo@wsp.co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Rhett.Fussell@wsp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cap="none" dirty="0" smtClean="0"/>
              <a:t>Practical Innovations and Experience in ABM Equilibration with Network Assignments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Chrissy Bernardo, Peter Vovsha, Gaurav Vyas (WSP),</a:t>
            </a:r>
          </a:p>
          <a:p>
            <a:r>
              <a:rPr lang="en-US" dirty="0" smtClean="0"/>
              <a:t>Rebekah Anderson &amp; Greg Giaimo (ODOT)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8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MSA – Impact on Convergence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478808"/>
              </p:ext>
            </p:extLst>
          </p:nvPr>
        </p:nvGraphicFramePr>
        <p:xfrm>
          <a:off x="3141245" y="1825625"/>
          <a:ext cx="5909510" cy="3179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10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43425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Equilibration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11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38910" y="1622612"/>
            <a:ext cx="10714181" cy="4294094"/>
          </a:xfrm>
        </p:spPr>
        <p:txBody>
          <a:bodyPr/>
          <a:lstStyle/>
          <a:p>
            <a:r>
              <a:rPr lang="en-US" u="sng" dirty="0" smtClean="0"/>
              <a:t>Re-run selected ABM Steps</a:t>
            </a:r>
          </a:p>
          <a:p>
            <a:pPr lvl="1"/>
            <a:r>
              <a:rPr lang="en-US" dirty="0" smtClean="0"/>
              <a:t>Potential options:</a:t>
            </a:r>
          </a:p>
          <a:p>
            <a:pPr lvl="2"/>
            <a:r>
              <a:rPr lang="en-US" dirty="0" smtClean="0"/>
              <a:t>Re-run mode choice only (3C)</a:t>
            </a:r>
          </a:p>
          <a:p>
            <a:pPr lvl="2"/>
            <a:r>
              <a:rPr lang="en-US" dirty="0" smtClean="0"/>
              <a:t>Re-run non-mandatory location choice / tour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formation</a:t>
            </a:r>
            <a:r>
              <a:rPr lang="en-US" dirty="0"/>
              <a:t>, time of day, &amp; mode choice only</a:t>
            </a:r>
          </a:p>
          <a:p>
            <a:pPr lvl="2"/>
            <a:endParaRPr lang="en-US" dirty="0" smtClean="0"/>
          </a:p>
          <a:p>
            <a:pPr lvl="1"/>
            <a:r>
              <a:rPr lang="en-US" b="1" dirty="0" smtClean="0"/>
              <a:t>Projects that are temporary or very near-term may not affect long-term choices </a:t>
            </a:r>
            <a:r>
              <a:rPr lang="en-US" b="1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/>
              <a:t>this option allows the model to evaluate immediate impacts</a:t>
            </a:r>
          </a:p>
          <a:p>
            <a:pPr lvl="2"/>
            <a:r>
              <a:rPr lang="en-US" dirty="0" smtClean="0"/>
              <a:t>Re-running just mode choice &amp; assignment does not capture how people may re-structure their activities (e.g. go shopping on the way home from work instead of making a separate tour, go out to dinner near workplace instead of near home, etc.)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718612" y="1264024"/>
            <a:ext cx="4383742" cy="19543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time savings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Finer control over model sensitivity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for analyzing temporary projects or short-term impacts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for analyzing minor projects that are not expected to impact long-term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Equilibration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12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38910" y="1622612"/>
            <a:ext cx="10714181" cy="4294094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Ramp-up demand</a:t>
            </a:r>
          </a:p>
          <a:p>
            <a:pPr lvl="1"/>
            <a:r>
              <a:rPr lang="en-US" dirty="0" smtClean="0"/>
              <a:t>Sample successively larger proportions of the population to run through the ABM</a:t>
            </a:r>
          </a:p>
          <a:p>
            <a:pPr lvl="1"/>
            <a:r>
              <a:rPr lang="en-US" dirty="0" smtClean="0"/>
              <a:t>Each iteration, a percentage of households are randomly sampled across the entire region to run through the </a:t>
            </a:r>
            <a:r>
              <a:rPr lang="en-US" dirty="0"/>
              <a:t>ABM</a:t>
            </a:r>
          </a:p>
          <a:p>
            <a:pPr lvl="1"/>
            <a:r>
              <a:rPr lang="en-US" dirty="0"/>
              <a:t>Final iteration will always use 100</a:t>
            </a:r>
            <a:r>
              <a:rPr lang="en-US" dirty="0" smtClean="0"/>
              <a:t>%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household is weighted as necessary to represent the full population of travelers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i="1" dirty="0" smtClean="0">
                <a:sym typeface="Wingdings" panose="05000000000000000000" pitchFamily="2" charset="2"/>
              </a:rPr>
              <a:t>20 to 30% sample provides enough spatial coverage to represent network LOS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Speeds up cold start convergence, allowing demand to respond to changed conditions in early iterations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="1" dirty="0" smtClean="0"/>
              <a:t>Big changes to inputs may require more iterations to converge, this speeds up each global iteration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8749553" y="528916"/>
            <a:ext cx="3155576" cy="1488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Run time savings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Good for major network changes or future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3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Savings – Estimates for Columbus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574517"/>
              </p:ext>
            </p:extLst>
          </p:nvPr>
        </p:nvGraphicFramePr>
        <p:xfrm>
          <a:off x="838200" y="1825626"/>
          <a:ext cx="10844604" cy="395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1835"/>
                <a:gridCol w="2596049"/>
                <a:gridCol w="2596049"/>
                <a:gridCol w="2600671"/>
              </a:tblGrid>
              <a:tr h="853028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r>
                        <a:rPr lang="en-US" baseline="0" dirty="0" smtClean="0"/>
                        <a:t> Saved:</a:t>
                      </a:r>
                    </a:p>
                    <a:p>
                      <a:r>
                        <a:rPr lang="en-US" baseline="0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of 3 Global Iterations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Overall Time Saved: </a:t>
                      </a:r>
                    </a:p>
                    <a:p>
                      <a:r>
                        <a:rPr lang="en-US" dirty="0" smtClean="0"/>
                        <a:t>3</a:t>
                      </a:r>
                      <a:r>
                        <a:rPr lang="en-US" baseline="0" dirty="0" smtClean="0"/>
                        <a:t> Global Iterations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Model Results</a:t>
                      </a:r>
                      <a:endParaRPr lang="en-US" dirty="0"/>
                    </a:p>
                  </a:txBody>
                  <a:tcPr anchor="b"/>
                </a:tc>
              </a:tr>
              <a:tr h="6153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MSA over Link Volumes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 convergence</a:t>
                      </a:r>
                      <a:endParaRPr lang="en-US" dirty="0"/>
                    </a:p>
                  </a:txBody>
                  <a:tcPr anchor="ctr"/>
                </a:tc>
              </a:tr>
              <a:tr h="6153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MSA over Trip Tables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Up to 1 global iteration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anchor="ctr"/>
                </a:tc>
              </a:tr>
              <a:tr h="6153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Ramp-up Demand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 ABM run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30% ABM run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Negligible</a:t>
                      </a:r>
                      <a:endParaRPr lang="en-US" dirty="0"/>
                    </a:p>
                  </a:txBody>
                  <a:tcPr anchor="ctr"/>
                </a:tc>
              </a:tr>
              <a:tr h="6153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Re-run</a:t>
                      </a:r>
                      <a:r>
                        <a:rPr lang="en-US" b="1" baseline="0" dirty="0" smtClean="0"/>
                        <a:t> Mode Choice Only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 ABM run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in Modes Only</a:t>
                      </a:r>
                      <a:endParaRPr lang="en-US" dirty="0"/>
                    </a:p>
                  </a:txBody>
                  <a:tcPr anchor="ctr"/>
                </a:tc>
              </a:tr>
              <a:tr h="61533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Re-run Tour Formation + Only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 ABM run time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tour structure and non-</a:t>
                      </a:r>
                      <a:r>
                        <a:rPr lang="en-US" dirty="0" err="1" smtClean="0"/>
                        <a:t>mand</a:t>
                      </a:r>
                      <a:r>
                        <a:rPr lang="en-US" dirty="0" smtClean="0"/>
                        <a:t>. locations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13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7613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Savings – Estimates for Columbus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215904"/>
              </p:ext>
            </p:extLst>
          </p:nvPr>
        </p:nvGraphicFramePr>
        <p:xfrm>
          <a:off x="838202" y="1825626"/>
          <a:ext cx="10597177" cy="3865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2579"/>
                <a:gridCol w="1828800"/>
                <a:gridCol w="3076687"/>
                <a:gridCol w="2969111"/>
              </a:tblGrid>
              <a:tr h="756209">
                <a:tc>
                  <a:txBody>
                    <a:bodyPr/>
                    <a:lstStyle/>
                    <a:p>
                      <a:r>
                        <a:rPr lang="en-US" dirty="0" smtClean="0"/>
                        <a:t>Feedback</a:t>
                      </a:r>
                      <a:r>
                        <a:rPr lang="en-US" baseline="0" dirty="0" smtClean="0"/>
                        <a:t> Strategy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 on Model Results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Recommended for: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 Project/Run</a:t>
                      </a:r>
                      <a:endParaRPr lang="en-US" dirty="0"/>
                    </a:p>
                  </a:txBody>
                  <a:tcPr anchor="b"/>
                </a:tc>
              </a:tr>
              <a:tr h="4269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MSA over Link Volumes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 conv.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model runs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 anchor="ctr"/>
                </a:tc>
              </a:tr>
              <a:tr h="4269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MSA over Trip Tables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Faster conv.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model runs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 anchor="ctr"/>
                </a:tc>
              </a:tr>
              <a:tr h="4269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Ramp-up Demand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Negligible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 changes</a:t>
                      </a:r>
                      <a:r>
                        <a:rPr lang="en-US" baseline="0" dirty="0" smtClean="0"/>
                        <a:t> to inputs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Future Year</a:t>
                      </a:r>
                      <a:endParaRPr lang="en-US" dirty="0"/>
                    </a:p>
                  </a:txBody>
                  <a:tcPr anchor="ctr"/>
                </a:tc>
              </a:tr>
              <a:tr h="4269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Re-run</a:t>
                      </a:r>
                      <a:r>
                        <a:rPr lang="en-US" b="1" baseline="0" dirty="0" smtClean="0"/>
                        <a:t> Mode Choice Only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 in Modes only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Capturing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baseline="0" dirty="0" smtClean="0"/>
                        <a:t>short-term</a:t>
                      </a:r>
                      <a:r>
                        <a:rPr lang="en-US" baseline="0" dirty="0" smtClean="0"/>
                        <a:t> impacts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transit service (FTA approach)</a:t>
                      </a:r>
                      <a:endParaRPr lang="en-US" dirty="0"/>
                    </a:p>
                  </a:txBody>
                  <a:tcPr anchor="ctr"/>
                </a:tc>
              </a:tr>
              <a:tr h="42694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Re-run Tour Formation + Only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in tour structure and non-</a:t>
                      </a:r>
                      <a:r>
                        <a:rPr lang="en-US" dirty="0" err="1" smtClean="0"/>
                        <a:t>mand</a:t>
                      </a:r>
                      <a:r>
                        <a:rPr lang="en-US" dirty="0" smtClean="0"/>
                        <a:t>. locations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Capturing </a:t>
                      </a:r>
                      <a:r>
                        <a:rPr lang="en-US" b="1" dirty="0" smtClean="0"/>
                        <a:t>medium-term</a:t>
                      </a:r>
                      <a:r>
                        <a:rPr lang="en-US" dirty="0" smtClean="0"/>
                        <a:t> impacts (commuting patterns</a:t>
                      </a:r>
                      <a:r>
                        <a:rPr lang="en-US" baseline="0" dirty="0" smtClean="0"/>
                        <a:t> stay the same but other behavior may shift)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Autonomous vehicles, major</a:t>
                      </a:r>
                      <a:r>
                        <a:rPr lang="en-US" baseline="0" dirty="0" smtClean="0"/>
                        <a:t> temporary network changes (e.g. highway closure, bridge collapse, rail line closure, etc.)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14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0916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39788" y="781050"/>
            <a:ext cx="3962400" cy="1209675"/>
          </a:xfrm>
          <a:prstGeom prst="roundRect">
            <a:avLst/>
          </a:prstGeom>
          <a:solidFill>
            <a:srgbClr val="333E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42875"/>
            <a:ext cx="3932237" cy="160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Contacts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6" r="13816" b="44441"/>
          <a:stretch/>
        </p:blipFill>
        <p:spPr>
          <a:xfrm>
            <a:off x="5261629" y="1990725"/>
            <a:ext cx="6172200" cy="2707715"/>
          </a:xfrm>
          <a:ln w="19050">
            <a:solidFill>
              <a:srgbClr val="333E48"/>
            </a:solidFill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43075"/>
            <a:ext cx="3932237" cy="3811588"/>
          </a:xfrm>
        </p:spPr>
        <p:txBody>
          <a:bodyPr/>
          <a:lstStyle/>
          <a:p>
            <a:endParaRPr lang="en-US" dirty="0"/>
          </a:p>
          <a:p>
            <a:r>
              <a:rPr lang="en-US" sz="2800" b="1" dirty="0" smtClean="0">
                <a:solidFill>
                  <a:srgbClr val="F9423A"/>
                </a:solidFill>
              </a:rPr>
              <a:t>Chrissy Bernardo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Technical Principal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b="1" dirty="0" smtClean="0"/>
              <a:t>Systems Analysis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  <a:hlinkClick r:id="rId3"/>
              </a:rPr>
              <a:t>Chrissy.Bernardo@wsp.com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/>
          </a:p>
          <a:p>
            <a:r>
              <a:rPr lang="en-US" sz="2800" b="1" dirty="0" smtClean="0">
                <a:solidFill>
                  <a:srgbClr val="F9423A"/>
                </a:solidFill>
              </a:rPr>
              <a:t>Peter Vovsha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 smtClean="0"/>
              <a:t>Assistant Vice President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b="1" dirty="0" smtClean="0"/>
              <a:t>Systems Analysis Group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hlinkClick r:id="rId4"/>
              </a:rPr>
              <a:t>Peter.Vovsha@wsp.com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3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3C ABM </a:t>
            </a:r>
          </a:p>
          <a:p>
            <a:pPr marL="457200" lvl="1" indent="0">
              <a:buNone/>
            </a:pPr>
            <a:r>
              <a:rPr lang="en-US" dirty="0" smtClean="0"/>
              <a:t>Concurrent ABM development for 3 major metropolitan areas in Ohio: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B3BA6-3831-4DB0-84A3-9889331685B4}" type="slidenum">
              <a:rPr lang="en-US" smtClean="0"/>
              <a:t>2</a:t>
            </a:fld>
            <a:endParaRPr lang="en-US"/>
          </a:p>
        </p:txBody>
      </p:sp>
      <p:pic>
        <p:nvPicPr>
          <p:cNvPr id="1032" name="Picture 8" descr="https://img.clipartfest.com/532294ce00cd58afac5acb788b1a25b4_outline-of-ohio-gif-by-agee100-ohio-outline-clipart_426-459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8327" y="2656355"/>
            <a:ext cx="3098614" cy="3338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media.licdn.com/mpr/mpr/shrink_200_200/AAEAAQAAAAAAAAM0AAAAJDQ0NGEyYmE1LTg2OGEtNDY3NS05MDE5LTA4MjQ5YzFhOWMzYQ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127" y="4545106"/>
            <a:ext cx="526884" cy="52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816" y="5196992"/>
            <a:ext cx="1152525" cy="336504"/>
          </a:xfrm>
          <a:prstGeom prst="rect">
            <a:avLst/>
          </a:prstGeom>
        </p:spPr>
      </p:pic>
      <p:pic>
        <p:nvPicPr>
          <p:cNvPr id="1036" name="Picture 12" descr="http://www.morpc.org/Assets/uploads/IbelTemplateSite/import/dev.ibelagency.com/fileshare/morpc/test/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566" y="4229334"/>
            <a:ext cx="539273" cy="315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85609" y="2656355"/>
            <a:ext cx="904875" cy="885825"/>
          </a:xfrm>
          <a:prstGeom prst="rect">
            <a:avLst/>
          </a:prstGeom>
        </p:spPr>
      </p:pic>
      <p:pic>
        <p:nvPicPr>
          <p:cNvPr id="1038" name="Picture 14" descr="https://www.dot.state.oh.us/districts/D10/newsreleases/PublishingImages/ODOT347Color-Full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180" y="3397623"/>
            <a:ext cx="1483379" cy="148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31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ABM Equilibration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014718493"/>
              </p:ext>
            </p:extLst>
          </p:nvPr>
        </p:nvGraphicFramePr>
        <p:xfrm>
          <a:off x="3792538" y="1277938"/>
          <a:ext cx="7678737" cy="451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>
          <a:noFill/>
        </p:spPr>
        <p:txBody>
          <a:bodyPr/>
          <a:lstStyle/>
          <a:p>
            <a:r>
              <a:rPr lang="en-US" dirty="0" smtClean="0"/>
              <a:t>Global Feedback</a:t>
            </a:r>
          </a:p>
          <a:p>
            <a:r>
              <a:rPr lang="en-US" dirty="0" smtClean="0"/>
              <a:t>Equilibrium between </a:t>
            </a:r>
            <a:r>
              <a:rPr lang="en-US" b="1" dirty="0" smtClean="0">
                <a:solidFill>
                  <a:schemeClr val="accent5"/>
                </a:solidFill>
              </a:rPr>
              <a:t>supply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6"/>
                </a:solidFill>
              </a:rPr>
              <a:t>demand</a:t>
            </a:r>
          </a:p>
          <a:p>
            <a:r>
              <a:rPr lang="en-US" dirty="0" smtClean="0"/>
              <a:t>Convergence ensures </a:t>
            </a:r>
            <a:r>
              <a:rPr lang="en-US" b="1" dirty="0" smtClean="0"/>
              <a:t>uniqueness</a:t>
            </a:r>
            <a:r>
              <a:rPr lang="en-US" dirty="0" smtClean="0"/>
              <a:t> of model output for each scenario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9853127" y="905069"/>
            <a:ext cx="1511559" cy="727788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Land Use</a:t>
            </a:r>
            <a:endParaRPr lang="en-US" dirty="0"/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10235682" y="1632857"/>
            <a:ext cx="373225" cy="923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8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Equilibration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Uniqueness/replicability of solution</a:t>
            </a:r>
          </a:p>
          <a:p>
            <a:r>
              <a:rPr lang="en-US" dirty="0" smtClean="0"/>
              <a:t>Equilibrium between supply and demand</a:t>
            </a:r>
          </a:p>
          <a:p>
            <a:r>
              <a:rPr lang="en-US" dirty="0" smtClean="0"/>
              <a:t>More accurate/stable results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4</a:t>
            </a:fld>
            <a:endParaRPr lang="en-US" noProof="0" dirty="0"/>
          </a:p>
        </p:txBody>
      </p:sp>
      <p:pic>
        <p:nvPicPr>
          <p:cNvPr id="2050" name="Picture 2" descr="Image result for stopwatch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01" y="2505075"/>
            <a:ext cx="2412412" cy="301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42464" y="5289526"/>
            <a:ext cx="345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Equilibrium criteria = compromise between benefits and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0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Feedback Options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5</a:t>
            </a:fld>
            <a:endParaRPr lang="en-US" noProof="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1"/>
          </p:nvPr>
        </p:nvSpPr>
        <p:spPr>
          <a:xfrm>
            <a:off x="738909" y="1434353"/>
            <a:ext cx="5357091" cy="44909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4-Step Models</a:t>
            </a:r>
          </a:p>
          <a:p>
            <a:r>
              <a:rPr lang="en-US" dirty="0" smtClean="0"/>
              <a:t>Averaging trip tables</a:t>
            </a:r>
          </a:p>
          <a:p>
            <a:r>
              <a:rPr lang="en-US" dirty="0" smtClean="0"/>
              <a:t>Averaging skims</a:t>
            </a:r>
          </a:p>
          <a:p>
            <a:r>
              <a:rPr lang="en-US" dirty="0" smtClean="0"/>
              <a:t>Averaging link volumes</a:t>
            </a:r>
          </a:p>
          <a:p>
            <a:r>
              <a:rPr lang="en-US" dirty="0" smtClean="0"/>
              <a:t>Averaging speeds</a:t>
            </a:r>
          </a:p>
          <a:p>
            <a:r>
              <a:rPr lang="en-US" dirty="0" smtClean="0"/>
              <a:t>Re-run mode choice only</a:t>
            </a:r>
          </a:p>
          <a:p>
            <a:r>
              <a:rPr lang="en-US" dirty="0" smtClean="0"/>
              <a:t>Skip transit assignment if no major impacts expected on transit modes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2"/>
          </p:nvPr>
        </p:nvSpPr>
        <p:spPr>
          <a:xfrm>
            <a:off x="6096000" y="1434353"/>
            <a:ext cx="5357091" cy="4490925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Activity-Based </a:t>
            </a:r>
            <a:r>
              <a:rPr lang="en-US" u="sng" dirty="0"/>
              <a:t>Models</a:t>
            </a:r>
          </a:p>
          <a:p>
            <a:pPr marL="0" indent="0">
              <a:buNone/>
            </a:pPr>
            <a:r>
              <a:rPr lang="en-US" dirty="0" smtClean="0"/>
              <a:t>All 4-step options, plus:</a:t>
            </a:r>
          </a:p>
          <a:p>
            <a:r>
              <a:rPr lang="en-US" dirty="0" smtClean="0"/>
              <a:t>Re-run non-mandatory location choice / tour formation, time of day, &amp; mode choice only</a:t>
            </a:r>
          </a:p>
          <a:p>
            <a:r>
              <a:rPr lang="en-US" dirty="0" smtClean="0"/>
              <a:t>Ramp-up demand (sampling)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15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Equilibration Strategies: MSA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6</a:t>
            </a:fld>
            <a:endParaRPr lang="en-US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738910" y="1690688"/>
                <a:ext cx="10714181" cy="4226018"/>
              </a:xfrm>
            </p:spPr>
            <p:txBody>
              <a:bodyPr/>
              <a:lstStyle/>
              <a:p>
                <a:pPr marL="1746760" indent="-342900"/>
                <a:r>
                  <a:rPr lang="en-US" dirty="0" smtClean="0"/>
                  <a:t>MSA (method of successive averages)</a:t>
                </a:r>
              </a:p>
              <a:p>
                <a:pPr marL="1723436" lvl="1" indent="0">
                  <a:buNone/>
                </a:pPr>
                <a:endParaRPr lang="en-US" dirty="0" smtClean="0"/>
              </a:p>
              <a:p>
                <a:pPr marL="1723436" lvl="1" indent="0">
                  <a:buNone/>
                </a:pPr>
                <a:r>
                  <a:rPr lang="en-US" dirty="0" smtClean="0"/>
                  <a:t>Simple form:</a:t>
                </a:r>
              </a:p>
              <a:p>
                <a:pPr marL="1723436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1723436" lvl="1" indent="0">
                  <a:buNone/>
                </a:pPr>
                <a:r>
                  <a:rPr lang="en-US" dirty="0" smtClean="0"/>
                  <a:t> </a:t>
                </a:r>
              </a:p>
              <a:p>
                <a:pPr marL="1723436" lvl="1" indent="0">
                  <a:buNone/>
                </a:pPr>
                <a:r>
                  <a:rPr lang="en-US" dirty="0" smtClean="0"/>
                  <a:t>Essentially keeps a running average, cutting down on “noise” / oscillation introduced in each iteration </a:t>
                </a:r>
                <a:r>
                  <a:rPr lang="en-US" dirty="0" smtClean="0">
                    <a:sym typeface="Wingdings" panose="05000000000000000000" pitchFamily="2" charset="2"/>
                  </a:rPr>
                  <a:t> speeds up convergence</a:t>
                </a:r>
              </a:p>
              <a:p>
                <a:pPr marL="1723436" lvl="1" indent="0">
                  <a:buNone/>
                </a:pPr>
                <a:endParaRPr lang="en-US" dirty="0">
                  <a:sym typeface="Wingdings" panose="05000000000000000000" pitchFamily="2" charset="2"/>
                </a:endParaRPr>
              </a:p>
              <a:p>
                <a:pPr marL="1723436" lvl="1" indent="0">
                  <a:buNone/>
                </a:pPr>
                <a:r>
                  <a:rPr lang="en-US" dirty="0" smtClean="0">
                    <a:sym typeface="Wingdings" panose="05000000000000000000" pitchFamily="2" charset="2"/>
                  </a:rPr>
                  <a:t>Simple concept, but to what data items should you apply it?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738910" y="1690688"/>
                <a:ext cx="10714181" cy="4226018"/>
              </a:xfrm>
              <a:blipFill rotWithShape="0">
                <a:blip r:embed="rId2"/>
                <a:stretch>
                  <a:fillRect t="-1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388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MSA Dimensions: Hierarchy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7</a:t>
            </a:fld>
            <a:endParaRPr lang="en-US" noProof="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34780699"/>
              </p:ext>
            </p:extLst>
          </p:nvPr>
        </p:nvGraphicFramePr>
        <p:xfrm>
          <a:off x="2032000" y="1690689"/>
          <a:ext cx="6816165" cy="4226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Curved Left Arrow 10"/>
          <p:cNvSpPr/>
          <p:nvPr/>
        </p:nvSpPr>
        <p:spPr>
          <a:xfrm flipV="1">
            <a:off x="7117977" y="3998254"/>
            <a:ext cx="878541" cy="11833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8236" y="4464419"/>
            <a:ext cx="1900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impact </a:t>
            </a:r>
            <a:r>
              <a:rPr lang="en-US" i="1" dirty="0" smtClean="0"/>
              <a:t>(BPR)</a:t>
            </a:r>
            <a:endParaRPr lang="en-US" i="1" dirty="0"/>
          </a:p>
        </p:txBody>
      </p:sp>
      <p:sp>
        <p:nvSpPr>
          <p:cNvPr id="13" name="Curved Left Arrow 12"/>
          <p:cNvSpPr/>
          <p:nvPr/>
        </p:nvSpPr>
        <p:spPr>
          <a:xfrm flipV="1">
            <a:off x="8292352" y="2567823"/>
            <a:ext cx="878541" cy="118334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42611" y="3033988"/>
            <a:ext cx="1900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impact </a:t>
            </a:r>
            <a:r>
              <a:rPr lang="en-US" i="1" dirty="0" smtClean="0"/>
              <a:t>(path choice)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57417" y="3706339"/>
            <a:ext cx="66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+</a:t>
            </a:r>
            <a:endParaRPr lang="en-US" sz="2400" dirty="0"/>
          </a:p>
        </p:txBody>
      </p:sp>
      <p:sp>
        <p:nvSpPr>
          <p:cNvPr id="16" name="Rounded Rectangle 15"/>
          <p:cNvSpPr/>
          <p:nvPr/>
        </p:nvSpPr>
        <p:spPr>
          <a:xfrm>
            <a:off x="1030941" y="3487271"/>
            <a:ext cx="1909483" cy="97714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Trip Tables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(for static assignment only)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52047" y="1389529"/>
            <a:ext cx="260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LOS Feedback: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727635" y="3117939"/>
            <a:ext cx="2608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Direct Demand Feedback:</a:t>
            </a:r>
            <a:endParaRPr lang="en-US" i="1" dirty="0"/>
          </a:p>
        </p:txBody>
      </p:sp>
      <p:sp>
        <p:nvSpPr>
          <p:cNvPr id="19" name="Oval 18"/>
          <p:cNvSpPr/>
          <p:nvPr/>
        </p:nvSpPr>
        <p:spPr>
          <a:xfrm>
            <a:off x="4052047" y="4383741"/>
            <a:ext cx="2761129" cy="168536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flipV="1">
            <a:off x="10986994" y="1665922"/>
            <a:ext cx="1129553" cy="4028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Output / Drivers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9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8</a:t>
            </a:fld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38910" y="1690688"/>
            <a:ext cx="10714181" cy="42260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Ran a full set of global iterations </a:t>
            </a:r>
            <a:r>
              <a:rPr lang="en-US" smtClean="0"/>
              <a:t>for </a:t>
            </a:r>
            <a:r>
              <a:rPr lang="en-US" smtClean="0"/>
              <a:t>Lima, OH (3C </a:t>
            </a:r>
            <a:r>
              <a:rPr lang="en-US" dirty="0" smtClean="0"/>
              <a:t>ABM)</a:t>
            </a:r>
          </a:p>
          <a:p>
            <a:pPr lvl="1"/>
            <a:r>
              <a:rPr lang="en-US" dirty="0" smtClean="0"/>
              <a:t>100% population</a:t>
            </a:r>
          </a:p>
          <a:p>
            <a:pPr lvl="1"/>
            <a:r>
              <a:rPr lang="en-US" dirty="0" smtClean="0"/>
              <a:t>All steps run on each iteration</a:t>
            </a:r>
          </a:p>
          <a:p>
            <a:pPr lvl="2"/>
            <a:r>
              <a:rPr lang="en-US" dirty="0" smtClean="0"/>
              <a:t>Transit Assignment (with feeding back dwell times based on ridership)</a:t>
            </a:r>
          </a:p>
          <a:p>
            <a:pPr lvl="2"/>
            <a:r>
              <a:rPr lang="en-US" dirty="0" smtClean="0"/>
              <a:t>Accessibilities (impacts both long-term choices and activity participation)</a:t>
            </a:r>
          </a:p>
          <a:p>
            <a:r>
              <a:rPr lang="en-US" dirty="0" smtClean="0"/>
              <a:t>Used complete cold start (free flow speeds)</a:t>
            </a:r>
          </a:p>
          <a:p>
            <a:endParaRPr lang="en-US" dirty="0"/>
          </a:p>
          <a:p>
            <a:r>
              <a:rPr lang="en-US" dirty="0" smtClean="0"/>
              <a:t>Two MSA options:</a:t>
            </a:r>
          </a:p>
          <a:p>
            <a:pPr lvl="1"/>
            <a:r>
              <a:rPr lang="en-US" dirty="0" smtClean="0"/>
              <a:t>MSA on link volumes only</a:t>
            </a:r>
          </a:p>
          <a:p>
            <a:pPr lvl="1"/>
            <a:r>
              <a:rPr lang="en-US" dirty="0" smtClean="0"/>
              <a:t>MSA on link volumes and trip tables</a:t>
            </a:r>
          </a:p>
        </p:txBody>
      </p:sp>
    </p:spTree>
    <p:extLst>
      <p:ext uri="{BB962C8B-B14F-4D97-AF65-F5344CB8AC3E}">
        <p14:creationId xmlns:p14="http://schemas.microsoft.com/office/powerpoint/2010/main" val="36992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MSA – Impact on Convergence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8F345-272B-4070-AF26-BA172EEA2059}" type="slidenum">
              <a:rPr lang="en-US" noProof="0" smtClean="0"/>
              <a:pPr/>
              <a:t>9</a:t>
            </a:fld>
            <a:endParaRPr lang="en-US" noProof="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6860594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0699247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809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44546A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11102</TotalTime>
  <Words>809</Words>
  <Application>Microsoft Office PowerPoint</Application>
  <PresentationFormat>Widescreen</PresentationFormat>
  <Paragraphs>172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Wingdings</vt:lpstr>
      <vt:lpstr>Office Theme</vt:lpstr>
      <vt:lpstr>Practical Innovations and Experience in ABM Equilibration with Network Assignments</vt:lpstr>
      <vt:lpstr>Background</vt:lpstr>
      <vt:lpstr>ABM Equilibration</vt:lpstr>
      <vt:lpstr>Global Equilibration</vt:lpstr>
      <vt:lpstr>Strategic Feedback Options</vt:lpstr>
      <vt:lpstr>Equilibration Strategies: MSA</vt:lpstr>
      <vt:lpstr>MSA Dimensions: Hierarchy</vt:lpstr>
      <vt:lpstr>Convergence Analysis</vt:lpstr>
      <vt:lpstr>MSA – Impact on Convergence</vt:lpstr>
      <vt:lpstr>MSA – Impact on Convergence</vt:lpstr>
      <vt:lpstr>Additional Equilibration Options</vt:lpstr>
      <vt:lpstr>Additional Equilibration Options</vt:lpstr>
      <vt:lpstr>Run Time Savings – Estimates for Columbus</vt:lpstr>
      <vt:lpstr>Run Time Savings – Estimates for Columbus</vt:lpstr>
      <vt:lpstr>Contacts</vt:lpstr>
    </vt:vector>
  </TitlesOfParts>
  <Company>Parsons Brinckerhoff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Fussell, Rhett</dc:creator>
  <cp:lastModifiedBy>Bernardo, Chrissy</cp:lastModifiedBy>
  <cp:revision>62</cp:revision>
  <dcterms:created xsi:type="dcterms:W3CDTF">2017-05-04T18:22:32Z</dcterms:created>
  <dcterms:modified xsi:type="dcterms:W3CDTF">2017-05-15T12:20:54Z</dcterms:modified>
</cp:coreProperties>
</file>