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9" r:id="rId3"/>
    <p:sldId id="280" r:id="rId4"/>
    <p:sldId id="281" r:id="rId5"/>
    <p:sldId id="282" r:id="rId6"/>
    <p:sldId id="283" r:id="rId7"/>
    <p:sldId id="291" r:id="rId8"/>
    <p:sldId id="306" r:id="rId9"/>
    <p:sldId id="307" r:id="rId10"/>
    <p:sldId id="308" r:id="rId11"/>
    <p:sldId id="309" r:id="rId12"/>
    <p:sldId id="310" r:id="rId13"/>
    <p:sldId id="324" r:id="rId14"/>
    <p:sldId id="321" r:id="rId15"/>
    <p:sldId id="322" r:id="rId16"/>
    <p:sldId id="325" r:id="rId17"/>
    <p:sldId id="323" r:id="rId18"/>
    <p:sldId id="313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69C"/>
    <a:srgbClr val="10A29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1" autoAdjust="0"/>
    <p:restoredTop sz="95401" autoAdjust="0"/>
  </p:normalViewPr>
  <p:slideViewPr>
    <p:cSldViewPr>
      <p:cViewPr varScale="1">
        <p:scale>
          <a:sx n="86" d="100"/>
          <a:sy n="86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2" d="100"/>
        <a:sy n="92" d="100"/>
      </p:scale>
      <p:origin x="0" y="-25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7447F-BBB1-422D-8B6C-B02BB4D08AB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76457-FDD7-493D-BA22-9EF67DCA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evaluation measures are complicated</a:t>
            </a:r>
          </a:p>
          <a:p>
            <a:pPr lvl="1"/>
            <a:r>
              <a:rPr lang="en-US" dirty="0"/>
              <a:t>Many sources and types</a:t>
            </a:r>
          </a:p>
          <a:p>
            <a:pPr lvl="1"/>
            <a:r>
              <a:rPr lang="en-US" dirty="0"/>
              <a:t>Needs to be broken down logically</a:t>
            </a:r>
          </a:p>
          <a:p>
            <a:pPr lvl="1"/>
            <a:r>
              <a:rPr lang="en-US" dirty="0"/>
              <a:t>Should provide a way to consume the data</a:t>
            </a:r>
          </a:p>
          <a:p>
            <a:r>
              <a:rPr lang="en-US" dirty="0"/>
              <a:t>Should provide data storytelling platform</a:t>
            </a:r>
          </a:p>
          <a:p>
            <a:pPr lvl="1"/>
            <a:r>
              <a:rPr lang="en-US" dirty="0"/>
              <a:t>Data visualization can be a powerful tool for this</a:t>
            </a:r>
          </a:p>
          <a:p>
            <a:r>
              <a:rPr lang="en-US" dirty="0"/>
              <a:t>Data visualization is not a static project</a:t>
            </a:r>
          </a:p>
          <a:p>
            <a:pPr lvl="1"/>
            <a:r>
              <a:rPr lang="en-US" dirty="0"/>
              <a:t>Should evolve with changing methods and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6457-FDD7-493D-BA22-9EF67DCAE8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6457-FDD7-493D-BA22-9EF67DCAE8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3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443-C56F-4470-8562-A246F013D6A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A4A7-FA7C-4978-9F76-DFDEEA452A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eft side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8" name="Picture 7" descr="ARC logo_Gold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7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443-C56F-4470-8562-A246F013D6A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A4A7-FA7C-4978-9F76-DFDEEA452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443-C56F-4470-8562-A246F013D6A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A4A7-FA7C-4978-9F76-DFDEEA452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4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3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21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88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3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34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66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5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133600" cy="365125"/>
          </a:xfrm>
        </p:spPr>
        <p:txBody>
          <a:bodyPr/>
          <a:lstStyle/>
          <a:p>
            <a:fld id="{59F1C443-C56F-4470-8562-A246F013D6A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A5C6A4A7-FA7C-4978-9F76-DFDEEA452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45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90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7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443-C56F-4470-8562-A246F013D6A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A4A7-FA7C-4978-9F76-DFDEEA452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1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443-C56F-4470-8562-A246F013D6A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A4A7-FA7C-4978-9F76-DFDEEA452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443-C56F-4470-8562-A246F013D6A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A4A7-FA7C-4978-9F76-DFDEEA452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5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443-C56F-4470-8562-A246F013D6A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A4A7-FA7C-4978-9F76-DFDEEA452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1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443-C56F-4470-8562-A246F013D6A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A4A7-FA7C-4978-9F76-DFDEEA452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443-C56F-4470-8562-A246F013D6A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A4A7-FA7C-4978-9F76-DFDEEA452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C443-C56F-4470-8562-A246F013D6A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A4A7-FA7C-4978-9F76-DFDEEA452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9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1C443-C56F-4470-8562-A246F013D6A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6A4A7-FA7C-4978-9F76-DFDEEA452A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eft side_Page_5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8" name="Picture 7" descr="ARC logo_Gold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1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5507" y="274638"/>
            <a:ext cx="61870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506" y="1600201"/>
            <a:ext cx="6187061" cy="41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5506" y="57610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670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610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5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tlregional.github.io/proj-eva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457198" y="990600"/>
            <a:ext cx="839972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Batang" panose="02030600000101010101" pitchFamily="18" charset="-127"/>
              </a:rPr>
              <a:t>Performance-Based Planning: </a:t>
            </a:r>
          </a:p>
          <a:p>
            <a:endParaRPr lang="en-US" sz="1200" b="1" dirty="0">
              <a:solidFill>
                <a:schemeClr val="accent5">
                  <a:lumMod val="75000"/>
                </a:schemeClr>
              </a:solidFill>
              <a:latin typeface="+mj-lt"/>
              <a:ea typeface="Batang" panose="02030600000101010101" pitchFamily="18" charset="-127"/>
            </a:endParaRPr>
          </a:p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Batang" panose="02030600000101010101" pitchFamily="18" charset="-127"/>
              </a:rPr>
              <a:t>Increasing Transparency &amp; Understanding in Decision Making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3338" y="3581400"/>
            <a:ext cx="75074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2017 TRB Transportation Planning Applications Conference</a:t>
            </a: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Maria Roell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Atlanta Regional Commission</a:t>
            </a:r>
          </a:p>
        </p:txBody>
      </p:sp>
    </p:spTree>
    <p:extLst>
      <p:ext uri="{BB962C8B-B14F-4D97-AF65-F5344CB8AC3E}">
        <p14:creationId xmlns:p14="http://schemas.microsoft.com/office/powerpoint/2010/main" val="250614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880" b="9384"/>
          <a:stretch/>
        </p:blipFill>
        <p:spPr>
          <a:xfrm>
            <a:off x="0" y="1249959"/>
            <a:ext cx="9144000" cy="45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18" r="50000" b="10768"/>
          <a:stretch/>
        </p:blipFill>
        <p:spPr>
          <a:xfrm>
            <a:off x="2286000" y="3319398"/>
            <a:ext cx="3744840" cy="3614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000" t="14651" b="7812"/>
          <a:stretch/>
        </p:blipFill>
        <p:spPr>
          <a:xfrm>
            <a:off x="381000" y="0"/>
            <a:ext cx="4360678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0556" t="13722" b="9999"/>
          <a:stretch/>
        </p:blipFill>
        <p:spPr>
          <a:xfrm>
            <a:off x="4741678" y="0"/>
            <a:ext cx="4402322" cy="40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0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Future Performance Measures</a:t>
            </a:r>
          </a:p>
          <a:p>
            <a:pPr lvl="1"/>
            <a:r>
              <a:rPr lang="en-US" dirty="0"/>
              <a:t>Mostly modelled data</a:t>
            </a:r>
          </a:p>
          <a:p>
            <a:pPr lvl="1"/>
            <a:r>
              <a:rPr lang="en-US" dirty="0"/>
              <a:t>No data for non-roadway expansion projects and new construction</a:t>
            </a:r>
          </a:p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Project selections had been made already</a:t>
            </a:r>
          </a:p>
          <a:p>
            <a:pPr lvl="1"/>
            <a:r>
              <a:rPr lang="en-US" dirty="0"/>
              <a:t>Not a resource for public input, just transparency</a:t>
            </a:r>
          </a:p>
          <a:p>
            <a:r>
              <a:rPr lang="en-US" dirty="0"/>
              <a:t>Usage</a:t>
            </a:r>
          </a:p>
          <a:p>
            <a:pPr lvl="1"/>
            <a:r>
              <a:rPr lang="en-US" dirty="0"/>
              <a:t>Need to set up analytics to track how much site is used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9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Relevant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Recent Overhaul of Project Prioritization</a:t>
            </a:r>
          </a:p>
          <a:p>
            <a:pPr lvl="1"/>
            <a:r>
              <a:rPr lang="en-US" dirty="0"/>
              <a:t>New performance measures by project type</a:t>
            </a:r>
          </a:p>
          <a:p>
            <a:pPr lvl="1"/>
            <a:r>
              <a:rPr lang="en-US" dirty="0"/>
              <a:t>Mostly real world data</a:t>
            </a:r>
          </a:p>
          <a:p>
            <a:pPr lvl="1"/>
            <a:r>
              <a:rPr lang="en-US" dirty="0"/>
              <a:t>All need measures</a:t>
            </a:r>
          </a:p>
          <a:p>
            <a:r>
              <a:rPr lang="en-US" dirty="0"/>
              <a:t>New Equity Advisory Group</a:t>
            </a:r>
          </a:p>
          <a:p>
            <a:r>
              <a:rPr lang="en-US" dirty="0"/>
              <a:t>New Resiliency Plan</a:t>
            </a:r>
          </a:p>
          <a:p>
            <a:r>
              <a:rPr lang="en-US" dirty="0"/>
              <a:t>Update Code</a:t>
            </a:r>
          </a:p>
          <a:p>
            <a:pPr lvl="1"/>
            <a:r>
              <a:rPr lang="en-US" dirty="0"/>
              <a:t>Need to add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97982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/>
              <a:t>New Project Prioritization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3648"/>
            <a:ext cx="41148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Project Types</a:t>
            </a:r>
          </a:p>
          <a:p>
            <a:r>
              <a:rPr lang="en-US" sz="2200" dirty="0"/>
              <a:t>Bicycle </a:t>
            </a:r>
          </a:p>
          <a:p>
            <a:r>
              <a:rPr lang="en-US" sz="2200" dirty="0"/>
              <a:t>Pedestrian</a:t>
            </a:r>
          </a:p>
          <a:p>
            <a:r>
              <a:rPr lang="en-US" sz="2200" dirty="0"/>
              <a:t>Trail </a:t>
            </a:r>
          </a:p>
          <a:p>
            <a:r>
              <a:rPr lang="en-US" sz="2200" dirty="0"/>
              <a:t>Roadway Asset Management &amp; Resiliency </a:t>
            </a:r>
          </a:p>
          <a:p>
            <a:r>
              <a:rPr lang="en-US" sz="2200" dirty="0"/>
              <a:t>Roadway Expansion</a:t>
            </a:r>
          </a:p>
          <a:p>
            <a:r>
              <a:rPr lang="en-US" sz="2200" dirty="0"/>
              <a:t>Roadway: Transportation Systems Management &amp; Operation </a:t>
            </a:r>
          </a:p>
          <a:p>
            <a:r>
              <a:rPr lang="en-US" sz="2200" dirty="0"/>
              <a:t>Transit Expansion </a:t>
            </a:r>
          </a:p>
          <a:p>
            <a:r>
              <a:rPr lang="en-US" sz="2200" dirty="0"/>
              <a:t>Transit Asset Management &amp; System Upgrades </a:t>
            </a:r>
          </a:p>
          <a:p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990600"/>
            <a:ext cx="4114800" cy="4727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u="sng" dirty="0"/>
              <a:t>Criteria</a:t>
            </a:r>
          </a:p>
          <a:p>
            <a:r>
              <a:rPr lang="en-US" sz="2100" dirty="0"/>
              <a:t>Mobility / Congestion</a:t>
            </a:r>
          </a:p>
          <a:p>
            <a:r>
              <a:rPr lang="en-US" sz="2100" dirty="0"/>
              <a:t>Reliability</a:t>
            </a:r>
          </a:p>
          <a:p>
            <a:r>
              <a:rPr lang="en-US" sz="2100" dirty="0"/>
              <a:t>Network Connectivity</a:t>
            </a:r>
          </a:p>
          <a:p>
            <a:r>
              <a:rPr lang="en-US" sz="2100" dirty="0" err="1"/>
              <a:t>Multimodalism</a:t>
            </a:r>
            <a:endParaRPr lang="en-US" sz="2100" dirty="0"/>
          </a:p>
          <a:p>
            <a:r>
              <a:rPr lang="en-US" sz="2100" dirty="0"/>
              <a:t>Asset Management &amp; Resiliency</a:t>
            </a:r>
          </a:p>
          <a:p>
            <a:r>
              <a:rPr lang="en-US" sz="2100" dirty="0"/>
              <a:t>Safety</a:t>
            </a:r>
          </a:p>
          <a:p>
            <a:r>
              <a:rPr lang="en-US" sz="2100" dirty="0"/>
              <a:t>Air Quality &amp; Climate Change</a:t>
            </a:r>
          </a:p>
          <a:p>
            <a:r>
              <a:rPr lang="en-US" sz="2100" dirty="0"/>
              <a:t>Cultural/Environmental Resources</a:t>
            </a:r>
          </a:p>
          <a:p>
            <a:r>
              <a:rPr lang="en-US" sz="2100" dirty="0"/>
              <a:t>Social Equity</a:t>
            </a:r>
          </a:p>
          <a:p>
            <a:r>
              <a:rPr lang="en-US" sz="2100" dirty="0"/>
              <a:t>Land Use Compatibility</a:t>
            </a:r>
          </a:p>
          <a:p>
            <a:r>
              <a:rPr lang="en-US" sz="2100" dirty="0"/>
              <a:t>Goods Movement</a:t>
            </a:r>
          </a:p>
          <a:p>
            <a:r>
              <a:rPr lang="en-US" sz="2100" dirty="0"/>
              <a:t>Employment Accessibility</a:t>
            </a:r>
          </a:p>
        </p:txBody>
      </p:sp>
    </p:spTree>
    <p:extLst>
      <p:ext uri="{BB962C8B-B14F-4D97-AF65-F5344CB8AC3E}">
        <p14:creationId xmlns:p14="http://schemas.microsoft.com/office/powerpoint/2010/main" val="60086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Atlanta Region’s Plan Policy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00200"/>
            <a:ext cx="3205841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Objectives and Policies from the Atlanta Region’s Plan Policy Framework are directly incorporated into the project evaluation </a:t>
            </a:r>
          </a:p>
          <a:p>
            <a:endParaRPr lang="en-US" dirty="0"/>
          </a:p>
          <a:p>
            <a:r>
              <a:rPr lang="en-US" dirty="0"/>
              <a:t>Some objectives are incorporated as policy filters</a:t>
            </a:r>
          </a:p>
          <a:p>
            <a:endParaRPr lang="en-US" dirty="0"/>
          </a:p>
          <a:p>
            <a:r>
              <a:rPr lang="en-US" dirty="0"/>
              <a:t>Some objectives are incorporated as performance measures, metrics and weights</a:t>
            </a:r>
          </a:p>
          <a:p>
            <a:endParaRPr lang="en-US" dirty="0"/>
          </a:p>
        </p:txBody>
      </p:sp>
      <p:pic>
        <p:nvPicPr>
          <p:cNvPr id="4" name="Picture 2" descr="WTF 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41" y="1600200"/>
            <a:ext cx="4834277" cy="37358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27" y="2322285"/>
            <a:ext cx="2155634" cy="8029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63" y="3134357"/>
            <a:ext cx="2157137" cy="8120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43" y="3940808"/>
            <a:ext cx="2137321" cy="7815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45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Recode</a:t>
            </a:r>
          </a:p>
          <a:p>
            <a:pPr lvl="1"/>
            <a:r>
              <a:rPr lang="en-US" dirty="0"/>
              <a:t>Include new project evaluation measures</a:t>
            </a:r>
          </a:p>
          <a:p>
            <a:pPr lvl="1"/>
            <a:r>
              <a:rPr lang="en-US" dirty="0"/>
              <a:t>Include more project types</a:t>
            </a:r>
          </a:p>
          <a:p>
            <a:pPr lvl="1"/>
            <a:r>
              <a:rPr lang="en-US" dirty="0"/>
              <a:t>Better address equity &amp; resiliency</a:t>
            </a:r>
          </a:p>
          <a:p>
            <a:pPr lvl="1"/>
            <a:endParaRPr lang="en-US" dirty="0"/>
          </a:p>
          <a:p>
            <a:r>
              <a:rPr lang="en-US" dirty="0"/>
              <a:t>Increase Visibility</a:t>
            </a:r>
          </a:p>
          <a:p>
            <a:pPr lvl="1"/>
            <a:r>
              <a:rPr lang="en-US" dirty="0"/>
              <a:t>Advertise tool on website</a:t>
            </a:r>
          </a:p>
          <a:p>
            <a:pPr lvl="1"/>
            <a:r>
              <a:rPr lang="en-US" dirty="0"/>
              <a:t>Educate public on TIP process</a:t>
            </a:r>
          </a:p>
        </p:txBody>
      </p:sp>
    </p:spTree>
    <p:extLst>
      <p:ext uri="{BB962C8B-B14F-4D97-AF65-F5344CB8AC3E}">
        <p14:creationId xmlns:p14="http://schemas.microsoft.com/office/powerpoint/2010/main" val="61672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5943600" cy="4419600"/>
          </a:xfrm>
        </p:spPr>
        <p:txBody>
          <a:bodyPr>
            <a:normAutofit/>
          </a:bodyPr>
          <a:lstStyle/>
          <a:p>
            <a:r>
              <a:rPr lang="en-US" dirty="0"/>
              <a:t>Project evaluation measures are complicated</a:t>
            </a:r>
          </a:p>
          <a:p>
            <a:endParaRPr lang="en-US" dirty="0"/>
          </a:p>
          <a:p>
            <a:r>
              <a:rPr lang="en-US" dirty="0"/>
              <a:t>Big data requires a storytelling platform</a:t>
            </a:r>
          </a:p>
          <a:p>
            <a:endParaRPr lang="en-US" dirty="0"/>
          </a:p>
          <a:p>
            <a:r>
              <a:rPr lang="en-US" dirty="0"/>
              <a:t>Data visualization is not a static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81200"/>
            <a:ext cx="2340824" cy="35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39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6247" y="1295400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accent5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0947" y="3657600"/>
            <a:ext cx="87630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Maria Roell-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MRoell@atlantaregional.com</a:t>
            </a:r>
          </a:p>
          <a:p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Evaluation Visualization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http://atlregional.github.io/proj-eval/#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5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ARC’s Project Evaluation Objectives</a:t>
            </a:r>
          </a:p>
          <a:p>
            <a:r>
              <a:rPr lang="en-US" dirty="0"/>
              <a:t>Big Data Challenges and Solutions</a:t>
            </a:r>
          </a:p>
          <a:p>
            <a:r>
              <a:rPr lang="en-US" dirty="0"/>
              <a:t>Criteria for The Atlanta Region’s Plan</a:t>
            </a:r>
          </a:p>
          <a:p>
            <a:r>
              <a:rPr lang="en-US" dirty="0"/>
              <a:t>Project Evaluation Visualization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1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14445" r="2221" b="13333"/>
          <a:stretch/>
        </p:blipFill>
        <p:spPr>
          <a:xfrm>
            <a:off x="4495800" y="1444308"/>
            <a:ext cx="4495800" cy="44276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Counties</a:t>
            </a:r>
          </a:p>
          <a:p>
            <a:r>
              <a:rPr lang="en-US" dirty="0"/>
              <a:t>Population: 5 Million </a:t>
            </a:r>
          </a:p>
          <a:p>
            <a:endParaRPr lang="en-US" dirty="0"/>
          </a:p>
          <a:p>
            <a:r>
              <a:rPr lang="en-US" dirty="0"/>
              <a:t>726 Projects</a:t>
            </a:r>
          </a:p>
          <a:p>
            <a:pPr lvl="1"/>
            <a:r>
              <a:rPr lang="en-US" dirty="0"/>
              <a:t>340 Programmed</a:t>
            </a:r>
          </a:p>
          <a:p>
            <a:pPr lvl="1"/>
            <a:r>
              <a:rPr lang="en-US" dirty="0"/>
              <a:t>114 Long Range</a:t>
            </a:r>
          </a:p>
          <a:p>
            <a:pPr lvl="1"/>
            <a:r>
              <a:rPr lang="en-US" dirty="0"/>
              <a:t>272 Aspirations</a:t>
            </a:r>
          </a:p>
        </p:txBody>
      </p:sp>
    </p:spTree>
    <p:extLst>
      <p:ext uri="{BB962C8B-B14F-4D97-AF65-F5344CB8AC3E}">
        <p14:creationId xmlns:p14="http://schemas.microsoft.com/office/powerpoint/2010/main" val="224442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/>
              <a:t>ARC’s Project Evaluation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Understand need and performance separately</a:t>
            </a:r>
          </a:p>
          <a:p>
            <a:endParaRPr lang="en-US" dirty="0"/>
          </a:p>
          <a:p>
            <a:r>
              <a:rPr lang="en-US" dirty="0"/>
              <a:t>Find individual projects’ significance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Bring comprehensive dataset to public and decision makers</a:t>
            </a:r>
          </a:p>
        </p:txBody>
      </p:sp>
    </p:spTree>
    <p:extLst>
      <p:ext uri="{BB962C8B-B14F-4D97-AF65-F5344CB8AC3E}">
        <p14:creationId xmlns:p14="http://schemas.microsoft.com/office/powerpoint/2010/main" val="105409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Choosing a provider</a:t>
            </a:r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Collection Methodologies</a:t>
            </a:r>
          </a:p>
          <a:p>
            <a:pPr lvl="1"/>
            <a:r>
              <a:rPr lang="en-US" dirty="0"/>
              <a:t>Different Networks/Coverage</a:t>
            </a:r>
          </a:p>
          <a:p>
            <a:pPr lvl="1"/>
            <a:r>
              <a:rPr lang="en-US" dirty="0"/>
              <a:t>Produce Understandable Results</a:t>
            </a:r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Try to fill current data gaps</a:t>
            </a:r>
          </a:p>
          <a:p>
            <a:pPr lvl="1"/>
            <a:r>
              <a:rPr lang="en-US" dirty="0"/>
              <a:t>Set aside time to analyze</a:t>
            </a:r>
          </a:p>
          <a:p>
            <a:pPr lvl="1"/>
            <a:r>
              <a:rPr lang="en-US" dirty="0"/>
              <a:t>Aggregate and tell stories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15" y="1600200"/>
            <a:ext cx="254958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0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525" y="4294958"/>
            <a:ext cx="828675" cy="590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B/C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4205" y="4310007"/>
            <a:ext cx="828675" cy="590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TTI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8600" y="4314009"/>
            <a:ext cx="828675" cy="5905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Crash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Rate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6629" y="4310007"/>
            <a:ext cx="828675" cy="590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64069" y="4314008"/>
            <a:ext cx="1003807" cy="7589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RTN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ASTRO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NHS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1629" y="4294958"/>
            <a:ext cx="2118157" cy="8715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Volume,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VMT, VHT,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Accessibility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52717" y="1755520"/>
            <a:ext cx="9144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Model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19572" y="1732732"/>
            <a:ext cx="1025542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NAVTEQ &amp; INRIX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07237" y="1732732"/>
            <a:ext cx="1134744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Other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Resources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30256" y="1732732"/>
            <a:ext cx="914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Crashes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75178" y="1732733"/>
            <a:ext cx="914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Project Cost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7639" y="1732733"/>
            <a:ext cx="914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Project ID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4230257" y="1399357"/>
            <a:ext cx="4447018" cy="2952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Real World Data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2924880" y="1399357"/>
            <a:ext cx="1191204" cy="2952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Estimated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67186" y="1732732"/>
            <a:ext cx="914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Equity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4062"/>
            <a:ext cx="8229600" cy="1139513"/>
          </a:xfrm>
        </p:spPr>
        <p:txBody>
          <a:bodyPr/>
          <a:lstStyle/>
          <a:p>
            <a:r>
              <a:rPr lang="en-US" dirty="0"/>
              <a:t>Data Sources and Networks</a:t>
            </a:r>
          </a:p>
        </p:txBody>
      </p:sp>
      <p:cxnSp>
        <p:nvCxnSpPr>
          <p:cNvPr id="56" name="Straight Arrow Connector 55"/>
          <p:cNvCxnSpPr>
            <a:stCxn id="22" idx="2"/>
            <a:endCxn id="82" idx="0"/>
          </p:cNvCxnSpPr>
          <p:nvPr/>
        </p:nvCxnSpPr>
        <p:spPr>
          <a:xfrm>
            <a:off x="1154839" y="2647133"/>
            <a:ext cx="1722289" cy="1419225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7" idx="0"/>
          </p:cNvCxnSpPr>
          <p:nvPr/>
        </p:nvCxnSpPr>
        <p:spPr>
          <a:xfrm flipH="1">
            <a:off x="1185863" y="2647133"/>
            <a:ext cx="1146515" cy="1647825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6" idx="2"/>
            <a:endCxn id="7" idx="0"/>
          </p:cNvCxnSpPr>
          <p:nvPr/>
        </p:nvCxnSpPr>
        <p:spPr>
          <a:xfrm flipH="1">
            <a:off x="1185863" y="2669920"/>
            <a:ext cx="2324054" cy="162503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6" idx="2"/>
            <a:endCxn id="14" idx="0"/>
          </p:cNvCxnSpPr>
          <p:nvPr/>
        </p:nvCxnSpPr>
        <p:spPr>
          <a:xfrm flipH="1">
            <a:off x="2810708" y="2669920"/>
            <a:ext cx="699209" cy="162503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0" idx="2"/>
            <a:endCxn id="9" idx="0"/>
          </p:cNvCxnSpPr>
          <p:nvPr/>
        </p:nvCxnSpPr>
        <p:spPr>
          <a:xfrm flipH="1">
            <a:off x="4452938" y="2647132"/>
            <a:ext cx="234518" cy="166687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7" idx="2"/>
            <a:endCxn id="8" idx="0"/>
          </p:cNvCxnSpPr>
          <p:nvPr/>
        </p:nvCxnSpPr>
        <p:spPr>
          <a:xfrm>
            <a:off x="5832343" y="2647132"/>
            <a:ext cx="146200" cy="16628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5" idx="2"/>
            <a:endCxn id="12" idx="0"/>
          </p:cNvCxnSpPr>
          <p:nvPr/>
        </p:nvCxnSpPr>
        <p:spPr>
          <a:xfrm>
            <a:off x="6924386" y="2647132"/>
            <a:ext cx="46581" cy="16628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8" idx="2"/>
            <a:endCxn id="13" idx="0"/>
          </p:cNvCxnSpPr>
          <p:nvPr/>
        </p:nvCxnSpPr>
        <p:spPr>
          <a:xfrm flipH="1">
            <a:off x="8065973" y="2647132"/>
            <a:ext cx="8636" cy="16668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6" idx="2"/>
            <a:endCxn id="9" idx="0"/>
          </p:cNvCxnSpPr>
          <p:nvPr/>
        </p:nvCxnSpPr>
        <p:spPr>
          <a:xfrm>
            <a:off x="3509917" y="2669920"/>
            <a:ext cx="943021" cy="164408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00332" y="5235634"/>
            <a:ext cx="4644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Network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318652" y="5171003"/>
            <a:ext cx="346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Separate Networks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09600" y="4066358"/>
            <a:ext cx="4535056" cy="1569386"/>
          </a:xfrm>
          <a:prstGeom prst="roundRect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261142" y="4066358"/>
            <a:ext cx="3520548" cy="1569386"/>
          </a:xfrm>
          <a:prstGeom prst="roundRect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662604" y="1371600"/>
            <a:ext cx="2148103" cy="2952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Project Data</a:t>
            </a:r>
          </a:p>
        </p:txBody>
      </p:sp>
      <p:cxnSp>
        <p:nvCxnSpPr>
          <p:cNvPr id="59" name="Straight Arrow Connector 58"/>
          <p:cNvCxnSpPr>
            <a:stCxn id="22" idx="2"/>
            <a:endCxn id="83" idx="0"/>
          </p:cNvCxnSpPr>
          <p:nvPr/>
        </p:nvCxnSpPr>
        <p:spPr>
          <a:xfrm>
            <a:off x="1154839" y="2647133"/>
            <a:ext cx="5866577" cy="1419225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01"/>
          <p:cNvSpPr/>
          <p:nvPr/>
        </p:nvSpPr>
        <p:spPr>
          <a:xfrm>
            <a:off x="2852784" y="6019800"/>
            <a:ext cx="4071601" cy="7637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2015 Key Network</a:t>
            </a:r>
          </a:p>
        </p:txBody>
      </p:sp>
      <p:cxnSp>
        <p:nvCxnSpPr>
          <p:cNvPr id="34" name="Straight Arrow Connector 33"/>
          <p:cNvCxnSpPr>
            <a:stCxn id="82" idx="2"/>
            <a:endCxn id="33" idx="0"/>
          </p:cNvCxnSpPr>
          <p:nvPr/>
        </p:nvCxnSpPr>
        <p:spPr>
          <a:xfrm>
            <a:off x="2877128" y="5635744"/>
            <a:ext cx="2011457" cy="38405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3" idx="2"/>
            <a:endCxn id="33" idx="0"/>
          </p:cNvCxnSpPr>
          <p:nvPr/>
        </p:nvCxnSpPr>
        <p:spPr>
          <a:xfrm flipH="1">
            <a:off x="4888585" y="5635744"/>
            <a:ext cx="2132831" cy="38405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2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Criteria for The Atlanta Region’s Plan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47799"/>
              </p:ext>
            </p:extLst>
          </p:nvPr>
        </p:nvGraphicFramePr>
        <p:xfrm>
          <a:off x="381000" y="1143000"/>
          <a:ext cx="8763000" cy="2834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8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Need Metrics- Current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Variable</a:t>
                      </a:r>
                      <a:endParaRPr lang="en-US" sz="1800" b="1" u="sng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Measure</a:t>
                      </a:r>
                      <a:endParaRPr lang="en-US" sz="1800" b="1" u="sng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Calculation</a:t>
                      </a:r>
                      <a:endParaRPr lang="en-US" sz="1800" b="1" u="sng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Source</a:t>
                      </a:r>
                      <a:endParaRPr lang="en-US" sz="1800" b="1" u="sng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Congestion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Travel Time Index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Avg. TTI by Project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NAVTEQ/INRIX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Accessibility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Percent Volume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Flow Bundle Analysis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VISUM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Safety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Crash Rate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Crash Rate/ </a:t>
                      </a:r>
                      <a:r>
                        <a:rPr lang="en-US" sz="1800" dirty="0" err="1">
                          <a:effectLst/>
                        </a:rPr>
                        <a:t>Avg</a:t>
                      </a:r>
                      <a:r>
                        <a:rPr lang="en-US" sz="1800" dirty="0">
                          <a:effectLst/>
                        </a:rPr>
                        <a:t> Crash Rate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By Facility Type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Air Quality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Particulate Matter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Avg. Level of PM by Project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AREES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Reliability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Buffer Index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Percentile </a:t>
                      </a:r>
                      <a:r>
                        <a:rPr lang="en-US" sz="1800" dirty="0" err="1">
                          <a:effectLst/>
                        </a:rPr>
                        <a:t>Avg</a:t>
                      </a:r>
                      <a:r>
                        <a:rPr lang="en-US" sz="1800" dirty="0">
                          <a:effectLst/>
                        </a:rPr>
                        <a:t> Travel Time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NAVTEQ/INRIX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Equity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Equitable Target Area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Inside or Outside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ETA Index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Freight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Truck Network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 or Off Network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ASTRoMaP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647253"/>
              </p:ext>
            </p:extLst>
          </p:nvPr>
        </p:nvGraphicFramePr>
        <p:xfrm>
          <a:off x="384811" y="4267200"/>
          <a:ext cx="8759189" cy="24646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Performance Metrics- Future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kern="1200" dirty="0">
                          <a:effectLst/>
                        </a:rPr>
                        <a:t>Variable</a:t>
                      </a:r>
                      <a:endParaRPr lang="en-US" sz="1800" b="1" u="sng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kern="1200" dirty="0">
                          <a:effectLst/>
                        </a:rPr>
                        <a:t>Measure</a:t>
                      </a:r>
                      <a:endParaRPr lang="en-US" sz="1800" b="1" u="sng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kern="1200" dirty="0">
                          <a:effectLst/>
                        </a:rPr>
                        <a:t>Calculation</a:t>
                      </a:r>
                      <a:endParaRPr lang="en-US" sz="1800" b="1" u="sng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Congestion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Vehicle Hours Delay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Project Build -No Build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Accessibility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Percent Volume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Project Build </a:t>
                      </a:r>
                      <a:r>
                        <a:rPr lang="en-US" sz="1800" kern="1200" dirty="0">
                          <a:effectLst/>
                        </a:rPr>
                        <a:t>-</a:t>
                      </a:r>
                      <a:r>
                        <a:rPr lang="en-US" sz="1800" kern="1200" dirty="0">
                          <a:effectLst/>
                        </a:rPr>
                        <a:t>No Build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Freight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Truck VMT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Project Build </a:t>
                      </a:r>
                      <a:r>
                        <a:rPr lang="en-US" sz="1800" kern="1200" dirty="0">
                          <a:effectLst/>
                        </a:rPr>
                        <a:t>-</a:t>
                      </a:r>
                      <a:r>
                        <a:rPr lang="en-US" sz="1800" kern="1200" dirty="0">
                          <a:effectLst/>
                        </a:rPr>
                        <a:t>No Build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Air Quality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Particulate Matter </a:t>
                      </a:r>
                      <a:r>
                        <a:rPr lang="en-US" sz="1800" kern="1200" dirty="0">
                          <a:effectLst/>
                        </a:rPr>
                        <a:t>kg/year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Project Build -No Build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Deliverability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Environmental Impacts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Avg. Number of Environmental Obstacles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Impact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Volume/Mile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Categorized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44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Cost, Need &amp; Performance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/>
              <a:t>Benefit Cost</a:t>
            </a:r>
          </a:p>
          <a:p>
            <a:pPr lvl="1"/>
            <a:r>
              <a:rPr lang="en-US" dirty="0"/>
              <a:t>Cost of Project</a:t>
            </a:r>
          </a:p>
          <a:p>
            <a:pPr lvl="1"/>
            <a:r>
              <a:rPr lang="en-US" dirty="0"/>
              <a:t>Change in emissions</a:t>
            </a:r>
          </a:p>
          <a:p>
            <a:pPr lvl="1"/>
            <a:r>
              <a:rPr lang="en-US" dirty="0"/>
              <a:t>Change in congestion</a:t>
            </a:r>
          </a:p>
          <a:p>
            <a:r>
              <a:rPr lang="en-US" dirty="0"/>
              <a:t>Need and Performance</a:t>
            </a:r>
          </a:p>
          <a:p>
            <a:pPr lvl="1"/>
            <a:r>
              <a:rPr lang="en-US" dirty="0"/>
              <a:t>Each measure indexed</a:t>
            </a:r>
          </a:p>
          <a:p>
            <a:pPr lvl="1"/>
            <a:r>
              <a:rPr lang="en-US" dirty="0"/>
              <a:t>Each measure weighted to reflect region’s policies and goals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28800"/>
            <a:ext cx="243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6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a Story</a:t>
            </a:r>
          </a:p>
          <a:p>
            <a:pPr lvl="1"/>
            <a:r>
              <a:rPr lang="en-US" dirty="0"/>
              <a:t>Can customize chart</a:t>
            </a:r>
          </a:p>
          <a:p>
            <a:pPr lvl="1"/>
            <a:r>
              <a:rPr lang="en-US" dirty="0"/>
              <a:t>Can focus on what is most important to them</a:t>
            </a:r>
          </a:p>
          <a:p>
            <a:r>
              <a:rPr lang="en-US" dirty="0"/>
              <a:t>Increased Transparency</a:t>
            </a:r>
          </a:p>
          <a:p>
            <a:pPr lvl="1"/>
            <a:r>
              <a:rPr lang="en-US" dirty="0"/>
              <a:t>Graphics help to picture differences</a:t>
            </a:r>
          </a:p>
          <a:p>
            <a:pPr lvl="2"/>
            <a:r>
              <a:rPr lang="en-US" dirty="0"/>
              <a:t>Between need and performance </a:t>
            </a:r>
          </a:p>
          <a:p>
            <a:pPr lvl="2"/>
            <a:r>
              <a:rPr lang="en-US" dirty="0"/>
              <a:t>Between projects </a:t>
            </a:r>
          </a:p>
          <a:p>
            <a:pPr lvl="1"/>
            <a:r>
              <a:rPr lang="en-US" dirty="0"/>
              <a:t>Can look for projects in specific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30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8070</TotalTime>
  <Words>652</Words>
  <Application>Microsoft Office PowerPoint</Application>
  <PresentationFormat>On-screen Show (4:3)</PresentationFormat>
  <Paragraphs>218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Batang</vt:lpstr>
      <vt:lpstr>Calibri</vt:lpstr>
      <vt:lpstr>Trebuchet MS</vt:lpstr>
      <vt:lpstr>Office Theme</vt:lpstr>
      <vt:lpstr>1_Office Theme</vt:lpstr>
      <vt:lpstr>PowerPoint Presentation</vt:lpstr>
      <vt:lpstr>Outline</vt:lpstr>
      <vt:lpstr>Background</vt:lpstr>
      <vt:lpstr>ARC’s Project Evaluation Objectives</vt:lpstr>
      <vt:lpstr>Big Data</vt:lpstr>
      <vt:lpstr>Data Sources and Networks</vt:lpstr>
      <vt:lpstr>Criteria for The Atlanta Region’s Plan</vt:lpstr>
      <vt:lpstr>Benefit Cost, Need &amp; Performance</vt:lpstr>
      <vt:lpstr>Visualization</vt:lpstr>
      <vt:lpstr>Visualization</vt:lpstr>
      <vt:lpstr>PowerPoint Presentation</vt:lpstr>
      <vt:lpstr>Lessons Learned</vt:lpstr>
      <vt:lpstr>Staying Relevant</vt:lpstr>
      <vt:lpstr>New Project Prioritization</vt:lpstr>
      <vt:lpstr>The Atlanta Region’s Plan Policy Goals</vt:lpstr>
      <vt:lpstr>Next Steps</vt:lpstr>
      <vt:lpstr>Summary</vt:lpstr>
      <vt:lpstr>Thank you!</vt:lpstr>
    </vt:vector>
  </TitlesOfParts>
  <Company>ARC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Justice Areas</dc:title>
  <dc:creator>Maria Roell</dc:creator>
  <cp:lastModifiedBy>Maria Roell</cp:lastModifiedBy>
  <cp:revision>105</cp:revision>
  <dcterms:created xsi:type="dcterms:W3CDTF">2014-09-02T20:28:35Z</dcterms:created>
  <dcterms:modified xsi:type="dcterms:W3CDTF">2017-05-11T20:20:31Z</dcterms:modified>
</cp:coreProperties>
</file>