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5" r:id="rId1"/>
  </p:sldMasterIdLst>
  <p:notesMasterIdLst>
    <p:notesMasterId r:id="rId30"/>
  </p:notesMasterIdLst>
  <p:handoutMasterIdLst>
    <p:handoutMasterId r:id="rId31"/>
  </p:handoutMasterIdLst>
  <p:sldIdLst>
    <p:sldId id="256" r:id="rId2"/>
    <p:sldId id="458" r:id="rId3"/>
    <p:sldId id="461" r:id="rId4"/>
    <p:sldId id="316" r:id="rId5"/>
    <p:sldId id="406" r:id="rId6"/>
    <p:sldId id="414" r:id="rId7"/>
    <p:sldId id="422" r:id="rId8"/>
    <p:sldId id="423" r:id="rId9"/>
    <p:sldId id="425" r:id="rId10"/>
    <p:sldId id="428" r:id="rId11"/>
    <p:sldId id="434" r:id="rId12"/>
    <p:sldId id="446" r:id="rId13"/>
    <p:sldId id="447" r:id="rId14"/>
    <p:sldId id="405" r:id="rId15"/>
    <p:sldId id="429" r:id="rId16"/>
    <p:sldId id="430" r:id="rId17"/>
    <p:sldId id="412" r:id="rId18"/>
    <p:sldId id="407" r:id="rId19"/>
    <p:sldId id="448" r:id="rId20"/>
    <p:sldId id="445" r:id="rId21"/>
    <p:sldId id="441" r:id="rId22"/>
    <p:sldId id="462" r:id="rId23"/>
    <p:sldId id="460" r:id="rId24"/>
    <p:sldId id="459" r:id="rId25"/>
    <p:sldId id="442" r:id="rId26"/>
    <p:sldId id="463" r:id="rId27"/>
    <p:sldId id="464" r:id="rId28"/>
    <p:sldId id="465" r:id="rId2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Cook" initials="TJC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257\pubtrans\Transit%20Research\Active%20Projects\PTD%202015\Economic%20Benefits\Transit_Contribution_Breakout_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257\pubtrans\Transit%20Research\Active%20Projects\PTD%202015\Economic%20Benefits\Transit_Contribution_Breakout_2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US" b="1">
                <a:latin typeface="Tw Cen MT" panose="020B0602020104020603" pitchFamily="34" charset="0"/>
              </a:rPr>
              <a:t>Total Revenues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US" sz="3200" b="1">
                <a:latin typeface="Tw Cen MT" panose="020B0602020104020603" pitchFamily="34" charset="0"/>
              </a:rPr>
              <a:t>Total Revenues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29048020054486"/>
          <c:y val="0.16324402845870684"/>
          <c:w val="0.70342989608299156"/>
          <c:h val="0.6975312677110330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7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6452723867981035E-4"/>
                  <c:y val="-3.255938545439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386161678164657E-3"/>
                  <c:y val="2.7669129464543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'Contribution Breakout'!$AC$100:$AC$101</c:f>
              <c:strCache>
                <c:ptCount val="2"/>
                <c:pt idx="0">
                  <c:v>State (millions)</c:v>
                </c:pt>
                <c:pt idx="1">
                  <c:v>Federal (millions)</c:v>
                </c:pt>
              </c:strCache>
            </c:strRef>
          </c:cat>
          <c:val>
            <c:numRef>
              <c:f>'Contribution Breakout'!$AB$100:$AB$101</c:f>
              <c:numCache>
                <c:formatCode>"$"#,##0.00_);[Red]\("$"#,##0.00\)</c:formatCode>
                <c:ptCount val="2"/>
                <c:pt idx="0">
                  <c:v>66.14</c:v>
                </c:pt>
                <c:pt idx="1">
                  <c:v>375.73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B531BBF1-F9DB-45A9-897D-1B551ABA418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BDE5E2C6-D24F-4B2D-A289-22B5E00D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34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A001BC21-DC9E-4E74-8F16-1C309981565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9" tIns="46640" rIns="93279" bIns="466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FDC8E252-055B-4B33-B705-CA9C62EF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3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8E252-055B-4B33-B705-CA9C62EF47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4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8E252-055B-4B33-B705-CA9C62EF47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Explain 6 components of Transit Cost Savings </a:t>
            </a:r>
          </a:p>
          <a:p>
            <a:r>
              <a:rPr lang="en-US" sz="1600" dirty="0"/>
              <a:t>Explain 3 components of Mobility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8E252-055B-4B33-B705-CA9C62EF479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5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8E252-055B-4B33-B705-CA9C62EF47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6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8E252-055B-4B33-B705-CA9C62EF47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61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8E252-055B-4B33-B705-CA9C62EF479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9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8E252-055B-4B33-B705-CA9C62EF47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6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9,000 jobs is about equal to the number of employees at GlaxoSmithKline</a:t>
            </a:r>
            <a:r>
              <a:rPr lang="en-US" baseline="0" dirty="0" smtClean="0"/>
              <a:t> + Cisco Systems in the Triangle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8E252-055B-4B33-B705-CA9C62EF47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85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8E252-055B-4B33-B705-CA9C62EF47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4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7107FF0-ACD5-422C-9A36-20A06AFD379A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43D981-CD9D-4B66-9E0B-81B8F9AC38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7FF0-ACD5-422C-9A36-20A06AFD379A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D981-CD9D-4B66-9E0B-81B8F9AC3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7107FF0-ACD5-422C-9A36-20A06AFD379A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543D981-CD9D-4B66-9E0B-81B8F9AC38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7FF0-ACD5-422C-9A36-20A06AFD379A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43D981-CD9D-4B66-9E0B-81B8F9AC38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7FF0-ACD5-422C-9A36-20A06AFD379A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543D981-CD9D-4B66-9E0B-81B8F9AC38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7107FF0-ACD5-422C-9A36-20A06AFD379A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43D981-CD9D-4B66-9E0B-81B8F9AC38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7107FF0-ACD5-422C-9A36-20A06AFD379A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43D981-CD9D-4B66-9E0B-81B8F9AC38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7FF0-ACD5-422C-9A36-20A06AFD379A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43D981-CD9D-4B66-9E0B-81B8F9AC3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7FF0-ACD5-422C-9A36-20A06AFD379A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43D981-CD9D-4B66-9E0B-81B8F9AC3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7FF0-ACD5-422C-9A36-20A06AFD379A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43D981-CD9D-4B66-9E0B-81B8F9AC38A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7107FF0-ACD5-422C-9A36-20A06AFD379A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543D981-CD9D-4B66-9E0B-81B8F9AC38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5BA126-29A4-4A96-AA04-B751D3CB1DC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cmonast@ncsu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cmonast@ncsu.ed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28600"/>
            <a:ext cx="8077200" cy="2819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the benefits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 in North Carolina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6139934"/>
            <a:ext cx="4186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Public Transportation Group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6096000"/>
            <a:ext cx="1539240" cy="64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5334000"/>
            <a:ext cx="3163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Project Sponsor: NCDOT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495800"/>
            <a:ext cx="26164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Kai </a:t>
            </a:r>
            <a:r>
              <a:rPr lang="en-US" sz="3200" dirty="0" err="1" smtClean="0"/>
              <a:t>Monast</a:t>
            </a:r>
            <a:endParaRPr lang="en-US" sz="3200" dirty="0" smtClean="0">
              <a:hlinkClick r:id="rId4"/>
            </a:endParaRPr>
          </a:p>
          <a:p>
            <a:r>
              <a:rPr lang="en-US" sz="2400" dirty="0" smtClean="0">
                <a:hlinkClick r:id="rId4"/>
              </a:rPr>
              <a:t>kcmonast@ncsu.edu</a:t>
            </a:r>
            <a:endParaRPr lang="en-US" sz="2400" dirty="0" smtClean="0"/>
          </a:p>
          <a:p>
            <a:r>
              <a:rPr lang="en-US" sz="2400" dirty="0" smtClean="0"/>
              <a:t>919-515-8768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99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Resources—TREDIS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4419600"/>
            <a:ext cx="8080247" cy="167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NCDOT preferred tool</a:t>
            </a:r>
          </a:p>
          <a:p>
            <a:r>
              <a:rPr lang="en-US" sz="2800" dirty="0" smtClean="0"/>
              <a:t>Estimates economic costs and benefits of transportation projects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6054"/>
            <a:ext cx="7924800" cy="268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Utilize parallel approaches to provide a comprehensive picture of economic and mobility benefits</a:t>
            </a:r>
          </a:p>
          <a:p>
            <a:pPr marL="341313" indent="0">
              <a:buNone/>
            </a:pPr>
            <a:r>
              <a:rPr lang="en-US" sz="2000" dirty="0" smtClean="0"/>
              <a:t>1. Transportation Cost Savings and Affordable Mobility Benefits:</a:t>
            </a:r>
          </a:p>
          <a:p>
            <a:pPr marL="912813" lvl="1" indent="-273050"/>
            <a:r>
              <a:rPr lang="en-US" sz="1800" dirty="0" smtClean="0"/>
              <a:t>Methodology developed by SURTC</a:t>
            </a:r>
            <a:endParaRPr lang="en-US" sz="1200" dirty="0"/>
          </a:p>
          <a:p>
            <a:pPr marL="912813" lvl="1" indent="-273050"/>
            <a:r>
              <a:rPr lang="en-US" sz="1800" dirty="0" smtClean="0"/>
              <a:t>Augmented by methodology for urban areas developed by CUTR</a:t>
            </a:r>
          </a:p>
          <a:p>
            <a:pPr marL="912813" lvl="1" indent="-273050"/>
            <a:r>
              <a:rPr lang="en-US" sz="1800" dirty="0" smtClean="0"/>
              <a:t>Utilized information on congestion benefits in urban areas from TTI</a:t>
            </a:r>
          </a:p>
          <a:p>
            <a:pPr marL="912813" lvl="1" indent="-273050"/>
            <a:r>
              <a:rPr lang="en-US" sz="1800" dirty="0" smtClean="0"/>
              <a:t>Applied NC Operating Statistics Data</a:t>
            </a:r>
            <a:endParaRPr lang="en-US" sz="1800" dirty="0"/>
          </a:p>
          <a:p>
            <a:pPr marL="341313" indent="0">
              <a:buNone/>
              <a:tabLst>
                <a:tab pos="341313" algn="l"/>
              </a:tabLst>
            </a:pPr>
            <a:r>
              <a:rPr lang="en-US" sz="2000" dirty="0" smtClean="0"/>
              <a:t>2. Economic Contributions Analysis</a:t>
            </a:r>
            <a:endParaRPr lang="en-US" sz="2000" dirty="0"/>
          </a:p>
          <a:p>
            <a:pPr marL="912813" lvl="1" indent="-273050"/>
            <a:r>
              <a:rPr lang="en-US" sz="1800" dirty="0" smtClean="0"/>
              <a:t>Utilized TREDIS</a:t>
            </a:r>
          </a:p>
          <a:p>
            <a:pPr marL="912813" lvl="1" indent="-273050"/>
            <a:r>
              <a:rPr lang="en-US" sz="1800" dirty="0" smtClean="0"/>
              <a:t>Applied NC Operating Statistics Data</a:t>
            </a:r>
          </a:p>
          <a:p>
            <a:pPr marL="912813" lvl="1" indent="-273050"/>
            <a:r>
              <a:rPr lang="en-US" sz="1800" dirty="0" smtClean="0"/>
              <a:t>Focused on economic inputs/outputs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Research Approach Overview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63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Overall Structure with Parallel Approaches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4" y="1645530"/>
            <a:ext cx="8249896" cy="49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Method 1—Transportation Cost Savings and Affordable Mobility Benefits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39" y="1828800"/>
            <a:ext cx="5588818" cy="44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r="11019" b="7222"/>
          <a:stretch/>
        </p:blipFill>
        <p:spPr bwMode="auto">
          <a:xfrm>
            <a:off x="6096000" y="4495800"/>
            <a:ext cx="2819583" cy="2193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Method 1—Transportation  Cost Savings and Affordable Mobility Benefits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Transportation Cost Savings—calculates additional costs that travelers would incur from using other modes, if </a:t>
            </a:r>
            <a:r>
              <a:rPr lang="en-US" sz="2200" dirty="0"/>
              <a:t>transit </a:t>
            </a:r>
            <a:r>
              <a:rPr lang="en-US" sz="2200" dirty="0" smtClean="0"/>
              <a:t>was not available  </a:t>
            </a:r>
            <a:endParaRPr lang="en-US" sz="2200" dirty="0"/>
          </a:p>
          <a:p>
            <a:pPr marL="640080">
              <a:buFont typeface="Wingdings" panose="05000000000000000000" pitchFamily="2" charset="2"/>
              <a:buChar char="§"/>
            </a:pPr>
            <a:r>
              <a:rPr lang="en-US" sz="1600" dirty="0" smtClean="0"/>
              <a:t>Savings from using transit vs. other </a:t>
            </a:r>
            <a:r>
              <a:rPr lang="en-US" sz="1600" dirty="0"/>
              <a:t>travel </a:t>
            </a:r>
            <a:r>
              <a:rPr lang="en-US" sz="1600" dirty="0" smtClean="0"/>
              <a:t>modes (owning/maintaining a car to drive, having someone else drive, taking a taxi, walking, bicycling)</a:t>
            </a:r>
          </a:p>
          <a:p>
            <a:pPr marL="640080">
              <a:buFont typeface="Wingdings" panose="05000000000000000000" pitchFamily="2" charset="2"/>
              <a:buChar char="§"/>
            </a:pPr>
            <a:r>
              <a:rPr lang="en-US" sz="1600" dirty="0" smtClean="0"/>
              <a:t>Travel </a:t>
            </a:r>
            <a:r>
              <a:rPr lang="en-US" sz="1600" dirty="0"/>
              <a:t>time </a:t>
            </a:r>
            <a:r>
              <a:rPr lang="en-US" sz="1600" dirty="0" smtClean="0"/>
              <a:t>savings—transit </a:t>
            </a:r>
            <a:r>
              <a:rPr lang="en-US" sz="1600" dirty="0"/>
              <a:t>vs. other modes</a:t>
            </a:r>
            <a:endParaRPr lang="en-US" sz="1600" dirty="0" smtClean="0"/>
          </a:p>
          <a:p>
            <a:pPr marL="640080">
              <a:buFont typeface="Wingdings" panose="05000000000000000000" pitchFamily="2" charset="2"/>
              <a:buChar char="§"/>
            </a:pPr>
            <a:r>
              <a:rPr lang="en-US" sz="1600" dirty="0" smtClean="0"/>
              <a:t>Accident cost savings—</a:t>
            </a:r>
            <a:r>
              <a:rPr lang="en-US" sz="1600" dirty="0"/>
              <a:t>transit vs. other </a:t>
            </a:r>
            <a:r>
              <a:rPr lang="en-US" sz="1600" dirty="0" smtClean="0"/>
              <a:t>modes</a:t>
            </a:r>
          </a:p>
          <a:p>
            <a:pPr marL="640080">
              <a:buFont typeface="Wingdings" panose="05000000000000000000" pitchFamily="2" charset="2"/>
              <a:buChar char="§"/>
            </a:pPr>
            <a:r>
              <a:rPr lang="en-US" sz="1600" dirty="0" smtClean="0"/>
              <a:t>Emissions cost savings—transit vs. other modes</a:t>
            </a:r>
          </a:p>
          <a:p>
            <a:pPr marL="640080">
              <a:buFont typeface="Wingdings" panose="05000000000000000000" pitchFamily="2" charset="2"/>
              <a:buChar char="§"/>
            </a:pPr>
            <a:r>
              <a:rPr lang="en-US" sz="1600" dirty="0" smtClean="0"/>
              <a:t>Congestion cost savings—transit vs. other modes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98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Method 1—Transportation Cost Savings and Affordable Mobility Benefits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Affordable Mobility Benefits—calculates costs travelers would incur from not making trips if </a:t>
            </a:r>
            <a:r>
              <a:rPr lang="en-US" sz="2400" dirty="0"/>
              <a:t>transit </a:t>
            </a:r>
            <a:r>
              <a:rPr lang="en-US" sz="2400" dirty="0" smtClean="0"/>
              <a:t>was not available</a:t>
            </a:r>
          </a:p>
          <a:p>
            <a:pPr marL="640080">
              <a:buFont typeface="Wingdings" panose="05000000000000000000" pitchFamily="2" charset="2"/>
              <a:buChar char="§"/>
            </a:pPr>
            <a:r>
              <a:rPr lang="en-US" sz="1600" dirty="0" smtClean="0"/>
              <a:t>Costs from poorer quality medical care resulting from fewer trips for healthcare (lack of preventive treatment resulting in aggravated conditions requiring expensive care)</a:t>
            </a:r>
          </a:p>
          <a:p>
            <a:pPr marL="640080">
              <a:buFont typeface="Wingdings" panose="05000000000000000000" pitchFamily="2" charset="2"/>
              <a:buChar char="§"/>
            </a:pPr>
            <a:r>
              <a:rPr lang="en-US" sz="1600" dirty="0" smtClean="0"/>
              <a:t>Costs from lack of income from work resulting from inability to travel to employment sites</a:t>
            </a:r>
          </a:p>
          <a:p>
            <a:pPr marL="640080">
              <a:buFont typeface="Wingdings" panose="05000000000000000000" pitchFamily="2" charset="2"/>
              <a:buChar char="§"/>
            </a:pPr>
            <a:r>
              <a:rPr lang="en-US" sz="1600" dirty="0" smtClean="0"/>
              <a:t>Costs from lack of educational and training opportunities, etc.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3124752" cy="2100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Method 1—Transportation Cost Savings and Affordable Mobility Benefits</a:t>
            </a:r>
            <a:endParaRPr lang="en-US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151797" y="1524000"/>
            <a:ext cx="4191000" cy="5334000"/>
            <a:chOff x="2438400" y="1524000"/>
            <a:chExt cx="4191000" cy="533400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6" r="9747"/>
            <a:stretch/>
          </p:blipFill>
          <p:spPr bwMode="auto">
            <a:xfrm>
              <a:off x="3731373" y="1524000"/>
              <a:ext cx="1526427" cy="1266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51" t="18716" r="15920" b="6488"/>
            <a:stretch/>
          </p:blipFill>
          <p:spPr bwMode="auto">
            <a:xfrm>
              <a:off x="2438400" y="2866597"/>
              <a:ext cx="4191000" cy="399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5029200" y="2590800"/>
              <a:ext cx="762000" cy="780196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200400" y="2590800"/>
              <a:ext cx="762000" cy="780196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324600" y="42672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Trips Not Taken, By Purpose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77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Method 1—Transportation Cost Savings and Affordable Mobility Benefits</a:t>
            </a:r>
            <a:endParaRPr lang="en-US" sz="28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580865" y="1653608"/>
            <a:ext cx="6216966" cy="5084644"/>
            <a:chOff x="1486630" y="1629889"/>
            <a:chExt cx="6216966" cy="5084644"/>
          </a:xfrm>
        </p:grpSpPr>
        <p:sp>
          <p:nvSpPr>
            <p:cNvPr id="2" name="Rounded Rectangle 1"/>
            <p:cNvSpPr/>
            <p:nvPr/>
          </p:nvSpPr>
          <p:spPr>
            <a:xfrm>
              <a:off x="3598818" y="1629889"/>
              <a:ext cx="1981200" cy="8382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SURTC/CUTR</a:t>
              </a:r>
            </a:p>
            <a:p>
              <a:pPr algn="ctr"/>
              <a:r>
                <a:rPr lang="en-US" dirty="0" smtClean="0"/>
                <a:t>$801.6 million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187012" y="2763028"/>
              <a:ext cx="1642700" cy="70811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Transportation Cost Savings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$220.6 million</a:t>
              </a:r>
              <a:endPara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486631" y="3708215"/>
              <a:ext cx="1404703" cy="61610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91440" rIns="0" bIns="91440" rtlCol="0" anchor="ctr"/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Vehicle Ownership and Operation Cost Savings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$50.9 million</a:t>
              </a:r>
              <a:endPara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354399" y="2763028"/>
              <a:ext cx="1642700" cy="70811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Affordable Mobility Benefits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$581.0 million</a:t>
              </a:r>
              <a:endPara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095926" y="3699505"/>
              <a:ext cx="1404703" cy="61610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91440" rIns="0" bIns="91440" rtlCol="0" anchor="ctr"/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Chauffeuring Cost Savings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$78.1 million</a:t>
              </a:r>
              <a:endPara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486630" y="4492086"/>
              <a:ext cx="1404703" cy="61610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91440" rIns="0" bIns="91440" rtlCol="0" anchor="ctr"/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Taxi Cost Savings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$87 million</a:t>
              </a:r>
              <a:endPara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483776" y="4489018"/>
              <a:ext cx="1404703" cy="61610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91440" rIns="0" bIns="91440" rtlCol="0" anchor="ctr"/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Cost of Other Forgone Trips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$42.6 million</a:t>
              </a:r>
              <a:endPara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486630" y="5320612"/>
              <a:ext cx="1404703" cy="61610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91440" rIns="0" bIns="91440" rtlCol="0" anchor="ctr"/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Accident Cost Savings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$21.9 million</a:t>
              </a:r>
              <a:endPara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099058" y="5314313"/>
              <a:ext cx="1404703" cy="61610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91440" rIns="0" bIns="91440" rtlCol="0" anchor="ctr"/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Emission Cost Savings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$2.6 million</a:t>
              </a:r>
              <a:endPara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307981" y="6098432"/>
              <a:ext cx="1404703" cy="61610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91440" rIns="0" bIns="91440" rtlCol="0" anchor="ctr"/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Congestion Cost Savings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$43.9 million</a:t>
              </a:r>
              <a:endPara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298893" y="3708213"/>
              <a:ext cx="1404703" cy="61610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91440" rIns="0" bIns="91440" rtlCol="0" anchor="ctr"/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Cost of Forgone Work Trips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$245.9 million</a:t>
              </a:r>
              <a:endPara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691297" y="3709854"/>
              <a:ext cx="1404703" cy="61610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91440" rIns="0" bIns="91440" rtlCol="0" anchor="ctr"/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Cost of Forgone Medical Trips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$285.3 million</a:t>
              </a:r>
              <a:endPara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95926" y="4483841"/>
              <a:ext cx="1404703" cy="61610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91440" rIns="0" bIns="91440" rtlCol="0" anchor="ctr"/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Travel Time Savings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$63.5 million</a:t>
              </a:r>
              <a:endPara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8" name="Elbow Connector 7"/>
            <p:cNvCxnSpPr>
              <a:stCxn id="2" idx="2"/>
              <a:endCxn id="32" idx="0"/>
            </p:cNvCxnSpPr>
            <p:nvPr/>
          </p:nvCxnSpPr>
          <p:spPr>
            <a:xfrm rot="16200000" flipH="1">
              <a:off x="5235114" y="1822392"/>
              <a:ext cx="294939" cy="1586331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2" idx="2"/>
              <a:endCxn id="5" idx="0"/>
            </p:cNvCxnSpPr>
            <p:nvPr/>
          </p:nvCxnSpPr>
          <p:spPr>
            <a:xfrm rot="5400000">
              <a:off x="3651421" y="1825030"/>
              <a:ext cx="294939" cy="158105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5" idx="2"/>
              <a:endCxn id="33" idx="0"/>
            </p:cNvCxnSpPr>
            <p:nvPr/>
          </p:nvCxnSpPr>
          <p:spPr>
            <a:xfrm rot="16200000" flipH="1">
              <a:off x="3289140" y="3190366"/>
              <a:ext cx="228361" cy="78991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5" idx="2"/>
              <a:endCxn id="27" idx="0"/>
            </p:cNvCxnSpPr>
            <p:nvPr/>
          </p:nvCxnSpPr>
          <p:spPr>
            <a:xfrm rot="5400000">
              <a:off x="2480138" y="3179990"/>
              <a:ext cx="237071" cy="819379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5" idx="2"/>
              <a:endCxn id="38" idx="0"/>
            </p:cNvCxnSpPr>
            <p:nvPr/>
          </p:nvCxnSpPr>
          <p:spPr>
            <a:xfrm rot="16200000" flipH="1">
              <a:off x="1695703" y="4783802"/>
              <a:ext cx="2627288" cy="1971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endCxn id="34" idx="0"/>
            </p:cNvCxnSpPr>
            <p:nvPr/>
          </p:nvCxnSpPr>
          <p:spPr>
            <a:xfrm rot="10800000" flipV="1">
              <a:off x="2188982" y="4388558"/>
              <a:ext cx="801516" cy="103528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endCxn id="16" idx="0"/>
            </p:cNvCxnSpPr>
            <p:nvPr/>
          </p:nvCxnSpPr>
          <p:spPr>
            <a:xfrm>
              <a:off x="2999343" y="4388456"/>
              <a:ext cx="798935" cy="9538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endCxn id="36" idx="0"/>
            </p:cNvCxnSpPr>
            <p:nvPr/>
          </p:nvCxnSpPr>
          <p:spPr>
            <a:xfrm rot="10800000" flipV="1">
              <a:off x="2188982" y="5207928"/>
              <a:ext cx="814462" cy="112683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endCxn id="37" idx="0"/>
            </p:cNvCxnSpPr>
            <p:nvPr/>
          </p:nvCxnSpPr>
          <p:spPr>
            <a:xfrm>
              <a:off x="3011280" y="5207928"/>
              <a:ext cx="790130" cy="10638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endCxn id="40" idx="0"/>
            </p:cNvCxnSpPr>
            <p:nvPr/>
          </p:nvCxnSpPr>
          <p:spPr>
            <a:xfrm rot="10800000" flipV="1">
              <a:off x="5393649" y="3591424"/>
              <a:ext cx="772854" cy="11842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endCxn id="39" idx="0"/>
            </p:cNvCxnSpPr>
            <p:nvPr/>
          </p:nvCxnSpPr>
          <p:spPr>
            <a:xfrm>
              <a:off x="6195374" y="3585324"/>
              <a:ext cx="805871" cy="12288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2" idx="2"/>
              <a:endCxn id="35" idx="0"/>
            </p:cNvCxnSpPr>
            <p:nvPr/>
          </p:nvCxnSpPr>
          <p:spPr>
            <a:xfrm>
              <a:off x="6175749" y="3471144"/>
              <a:ext cx="10379" cy="10178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37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Method 2—Economic Contribution Analysis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Method 2: Economic Contribution Analysis</a:t>
            </a:r>
          </a:p>
          <a:p>
            <a:endParaRPr lang="en-US" sz="2400" dirty="0" smtClean="0"/>
          </a:p>
          <a:p>
            <a:r>
              <a:rPr lang="en-US" sz="2400" dirty="0" smtClean="0"/>
              <a:t>Calculates </a:t>
            </a:r>
          </a:p>
          <a:p>
            <a:pPr marL="640080">
              <a:buFont typeface="Wingdings" panose="05000000000000000000" pitchFamily="2" charset="2"/>
              <a:buChar char="§"/>
            </a:pPr>
            <a:r>
              <a:rPr lang="en-US" sz="2000" dirty="0" smtClean="0"/>
              <a:t>Jobs</a:t>
            </a:r>
          </a:p>
          <a:p>
            <a:pPr marL="640080">
              <a:buFont typeface="Wingdings" panose="05000000000000000000" pitchFamily="2" charset="2"/>
              <a:buChar char="§"/>
            </a:pPr>
            <a:r>
              <a:rPr lang="en-US" sz="2000" dirty="0" smtClean="0"/>
              <a:t>Wages</a:t>
            </a:r>
          </a:p>
          <a:p>
            <a:pPr marL="640080">
              <a:buFont typeface="Wingdings" panose="05000000000000000000" pitchFamily="2" charset="2"/>
              <a:buChar char="§"/>
            </a:pPr>
            <a:r>
              <a:rPr lang="en-US" sz="2000" dirty="0" smtClean="0"/>
              <a:t>Business Output</a:t>
            </a:r>
          </a:p>
          <a:p>
            <a:pPr marL="640080">
              <a:buFont typeface="Wingdings" panose="05000000000000000000" pitchFamily="2" charset="2"/>
              <a:buChar char="§"/>
            </a:pPr>
            <a:r>
              <a:rPr lang="en-US" sz="2000" dirty="0" smtClean="0"/>
              <a:t>Value Added</a:t>
            </a:r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175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Method 2—Economic Contribution Analysis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371600" y="4343400"/>
            <a:ext cx="7543800" cy="2209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39000" y="4973120"/>
            <a:ext cx="1390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Results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1754190"/>
            <a:ext cx="7543800" cy="249867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20240" y="2122423"/>
            <a:ext cx="122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Inputs</a:t>
            </a:r>
            <a:endParaRPr lang="en-US" sz="3200" b="1" dirty="0"/>
          </a:p>
        </p:txBody>
      </p:sp>
      <p:grpSp>
        <p:nvGrpSpPr>
          <p:cNvPr id="49" name="Group 48"/>
          <p:cNvGrpSpPr/>
          <p:nvPr/>
        </p:nvGrpSpPr>
        <p:grpSpPr>
          <a:xfrm>
            <a:off x="1866855" y="2122423"/>
            <a:ext cx="5367791" cy="4194991"/>
            <a:chOff x="1744936" y="2129609"/>
            <a:chExt cx="5367791" cy="4194991"/>
          </a:xfrm>
        </p:grpSpPr>
        <p:sp>
          <p:nvSpPr>
            <p:cNvPr id="9" name="Rounded Rectangle 8"/>
            <p:cNvSpPr/>
            <p:nvPr/>
          </p:nvSpPr>
          <p:spPr>
            <a:xfrm>
              <a:off x="3531327" y="2129609"/>
              <a:ext cx="1795100" cy="7747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TREDIS</a:t>
              </a:r>
              <a:endPara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744936" y="3387636"/>
              <a:ext cx="1795100" cy="7747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Operational Expenditures</a:t>
              </a:r>
            </a:p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$388.6 million</a:t>
              </a:r>
              <a:endPara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505891" y="5549900"/>
              <a:ext cx="1795100" cy="7747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Value Added/Gross State Product</a:t>
              </a:r>
            </a:p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$517 million </a:t>
              </a:r>
              <a:endPara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17627" y="3398882"/>
              <a:ext cx="1795100" cy="7747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Capital Expenditures</a:t>
              </a:r>
            </a:p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$36.2 million</a:t>
              </a:r>
              <a:endPara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505891" y="4543037"/>
              <a:ext cx="1795100" cy="7747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Jobs</a:t>
              </a:r>
            </a:p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11,000</a:t>
              </a:r>
              <a:endPara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555627" y="4541882"/>
              <a:ext cx="1795100" cy="7747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Wages</a:t>
              </a:r>
            </a:p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$416 million</a:t>
              </a:r>
              <a:endPara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555764" y="5546678"/>
              <a:ext cx="1795100" cy="7747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Business Output</a:t>
              </a:r>
            </a:p>
            <a:p>
              <a:pPr algn="ctr"/>
              <a:r>
                <a:rPr lang="en-US" sz="12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$1.019 billion</a:t>
              </a:r>
              <a:endPara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16" name="Elbow Connector 15"/>
            <p:cNvCxnSpPr>
              <a:stCxn id="10" idx="0"/>
              <a:endCxn id="12" idx="0"/>
            </p:cNvCxnSpPr>
            <p:nvPr/>
          </p:nvCxnSpPr>
          <p:spPr>
            <a:xfrm rot="16200000" flipH="1">
              <a:off x="4423208" y="1606914"/>
              <a:ext cx="11246" cy="3572691"/>
            </a:xfrm>
            <a:prstGeom prst="bentConnector3">
              <a:avLst>
                <a:gd name="adj1" fmla="val -2032723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3" idx="0"/>
              <a:endCxn id="14" idx="0"/>
            </p:cNvCxnSpPr>
            <p:nvPr/>
          </p:nvCxnSpPr>
          <p:spPr>
            <a:xfrm rot="5400000" flipH="1" flipV="1">
              <a:off x="4427732" y="3517592"/>
              <a:ext cx="1155" cy="2049736"/>
            </a:xfrm>
            <a:prstGeom prst="bentConnector3">
              <a:avLst>
                <a:gd name="adj1" fmla="val 10089957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5400000" flipH="1" flipV="1">
              <a:off x="4426766" y="4514644"/>
              <a:ext cx="3222" cy="2049873"/>
            </a:xfrm>
            <a:prstGeom prst="bentConnector3">
              <a:avLst>
                <a:gd name="adj1" fmla="val 3951490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9" idx="2"/>
            </p:cNvCxnSpPr>
            <p:nvPr/>
          </p:nvCxnSpPr>
          <p:spPr>
            <a:xfrm>
              <a:off x="4428877" y="2904309"/>
              <a:ext cx="8425" cy="2505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8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0"/>
            <a:ext cx="3279648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0" y="1600200"/>
            <a:ext cx="3733800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Consistent methodology for estimating the benefits of public transportation to stakeholders</a:t>
            </a:r>
          </a:p>
          <a:p>
            <a:r>
              <a:rPr lang="en-US" sz="2000" dirty="0" smtClean="0"/>
              <a:t>Contained in a single-page handout</a:t>
            </a:r>
          </a:p>
          <a:p>
            <a:r>
              <a:rPr lang="en-US" sz="2000" dirty="0" smtClean="0"/>
              <a:t>Designed to be updated annually</a:t>
            </a:r>
          </a:p>
          <a:p>
            <a:r>
              <a:rPr lang="en-US" sz="2000" dirty="0" smtClean="0"/>
              <a:t>Calculated at the individual transit system level</a:t>
            </a:r>
          </a:p>
          <a:p>
            <a:r>
              <a:rPr lang="en-US" sz="2000" dirty="0" smtClean="0"/>
              <a:t>Can be aggregated to regional and state levels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5486399" cy="71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01613961"/>
              </p:ext>
            </p:extLst>
          </p:nvPr>
        </p:nvGraphicFramePr>
        <p:xfrm>
          <a:off x="343792" y="2057400"/>
          <a:ext cx="8458199" cy="34290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77834"/>
                <a:gridCol w="1897195"/>
                <a:gridCol w="1599890"/>
                <a:gridCol w="1691640"/>
                <a:gridCol w="169164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</a:t>
                      </a:r>
                    </a:p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 Added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Wage Income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Rural Statewide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$228,000,000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$112,000,000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$90,000,000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Urban Statewide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$83,000,000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$41,000,000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$33,000,000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Urban</a:t>
                      </a:r>
                      <a:r>
                        <a:rPr lang="en-US" baseline="0" dirty="0" smtClean="0"/>
                        <a:t> Statewide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$708,000,000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$365,000,000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7,778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$293,000,000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Statewide Public Transit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$1,019,000,000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$517,000,000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11,101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$416,000,000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Method 2—Economic Contribution Analysis</a:t>
            </a:r>
          </a:p>
        </p:txBody>
      </p:sp>
    </p:spTree>
    <p:extLst>
      <p:ext uri="{BB962C8B-B14F-4D97-AF65-F5344CB8AC3E}">
        <p14:creationId xmlns:p14="http://schemas.microsoft.com/office/powerpoint/2010/main" val="40663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0"/>
            <a:ext cx="3279648" cy="1219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Conservative Estimates- Additional Benefits Will Result from Including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0" y="1600200"/>
            <a:ext cx="3733800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Parking costs</a:t>
            </a:r>
          </a:p>
          <a:p>
            <a:r>
              <a:rPr lang="en-US" sz="2000" dirty="0" smtClean="0"/>
              <a:t>Congestion savings for 6 of 17 urban transit systems and all small urban transit systems (rural ~ 0)</a:t>
            </a:r>
          </a:p>
          <a:p>
            <a:r>
              <a:rPr lang="en-US" sz="2000" dirty="0" smtClean="0"/>
              <a:t>Local land use investment (Lynx corridor)</a:t>
            </a:r>
          </a:p>
          <a:p>
            <a:r>
              <a:rPr lang="en-US" sz="2000" dirty="0" smtClean="0"/>
              <a:t>Value of trips carried by other providers</a:t>
            </a:r>
          </a:p>
          <a:p>
            <a:r>
              <a:rPr lang="en-US" sz="2000" dirty="0" smtClean="0"/>
              <a:t>No </a:t>
            </a:r>
            <a:r>
              <a:rPr lang="en-US" sz="2000" dirty="0"/>
              <a:t>inflation </a:t>
            </a:r>
            <a:r>
              <a:rPr lang="en-US" sz="2000" dirty="0" smtClean="0"/>
              <a:t>adjustment from SURTC values (2012)</a:t>
            </a:r>
          </a:p>
          <a:p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5486399" cy="71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 benefits that are omitted </a:t>
            </a:r>
            <a:r>
              <a:rPr lang="en-US" sz="2000" dirty="0" smtClean="0"/>
              <a:t>(ex. parking)</a:t>
            </a:r>
          </a:p>
          <a:p>
            <a:r>
              <a:rPr lang="en-US" dirty="0" smtClean="0"/>
              <a:t>Collect and apply actual statistics instead of using estimates </a:t>
            </a:r>
            <a:r>
              <a:rPr lang="en-US" sz="2000" dirty="0" smtClean="0"/>
              <a:t>(ex. trip purpose percentages)</a:t>
            </a:r>
          </a:p>
          <a:p>
            <a:r>
              <a:rPr lang="en-US" dirty="0" smtClean="0"/>
              <a:t>Assess confidence in micro-level results</a:t>
            </a:r>
          </a:p>
          <a:p>
            <a:r>
              <a:rPr lang="en-US" dirty="0" smtClean="0"/>
              <a:t>Develop one impact figure by combining business output and annual benefit of having a mobility option</a:t>
            </a:r>
          </a:p>
          <a:p>
            <a:r>
              <a:rPr lang="en-US" dirty="0" smtClean="0"/>
              <a:t>Determine the viability of these outputs as performance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64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28600"/>
            <a:ext cx="8077200" cy="2819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the benefits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Transit in North Carolina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6139934"/>
            <a:ext cx="4186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Public Transportation Group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6096000"/>
            <a:ext cx="1539240" cy="64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5334000"/>
            <a:ext cx="3163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Project Sponsor: NCDOT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495800"/>
            <a:ext cx="26164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Kai </a:t>
            </a:r>
            <a:r>
              <a:rPr lang="en-US" sz="3200" dirty="0" err="1" smtClean="0"/>
              <a:t>Monast</a:t>
            </a:r>
            <a:endParaRPr lang="en-US" sz="3200" dirty="0" smtClean="0">
              <a:hlinkClick r:id="rId4"/>
            </a:endParaRPr>
          </a:p>
          <a:p>
            <a:r>
              <a:rPr lang="en-US" sz="2400" dirty="0" smtClean="0">
                <a:hlinkClick r:id="rId4"/>
              </a:rPr>
              <a:t>kcmonast@ncsu.edu</a:t>
            </a:r>
            <a:endParaRPr lang="en-US" sz="2400" dirty="0" smtClean="0"/>
          </a:p>
          <a:p>
            <a:r>
              <a:rPr lang="en-US" sz="2400" dirty="0" smtClean="0"/>
              <a:t>919-515-8768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31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Background—Transit System Categories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Rural- 70 systems</a:t>
            </a:r>
          </a:p>
          <a:p>
            <a:pPr lvl="1"/>
            <a:r>
              <a:rPr lang="en-US" dirty="0" smtClean="0"/>
              <a:t>Federal Section 5311 eligible</a:t>
            </a:r>
          </a:p>
          <a:p>
            <a:r>
              <a:rPr lang="en-US" dirty="0" smtClean="0"/>
              <a:t>Small Urban- 17 systems</a:t>
            </a:r>
          </a:p>
          <a:p>
            <a:pPr lvl="1"/>
            <a:r>
              <a:rPr lang="en-US" dirty="0"/>
              <a:t>Federal Section 5307 </a:t>
            </a:r>
            <a:r>
              <a:rPr lang="en-US" dirty="0" smtClean="0"/>
              <a:t>eligible</a:t>
            </a:r>
          </a:p>
          <a:p>
            <a:pPr lvl="1"/>
            <a:r>
              <a:rPr lang="en-US" dirty="0" smtClean="0"/>
              <a:t>Serve urban areas with populations less than 200,000</a:t>
            </a:r>
          </a:p>
          <a:p>
            <a:pPr lvl="1"/>
            <a:r>
              <a:rPr lang="en-US" dirty="0" err="1" smtClean="0"/>
              <a:t>AppalCART</a:t>
            </a:r>
            <a:r>
              <a:rPr lang="en-US" dirty="0" smtClean="0"/>
              <a:t> moved to this category by researchers due to unique service characteristics</a:t>
            </a:r>
          </a:p>
          <a:p>
            <a:r>
              <a:rPr lang="en-US" dirty="0" smtClean="0"/>
              <a:t>Urban- 17 systems</a:t>
            </a:r>
          </a:p>
          <a:p>
            <a:pPr lvl="1"/>
            <a:r>
              <a:rPr lang="en-US" dirty="0"/>
              <a:t>Federal Section 5307 eligible</a:t>
            </a:r>
          </a:p>
          <a:p>
            <a:pPr lvl="1"/>
            <a:r>
              <a:rPr lang="en-US" dirty="0" smtClean="0"/>
              <a:t>Serve urban areas with populations greater than 200,000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Key Considerations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Charlotte light rail included as fixed route</a:t>
            </a:r>
          </a:p>
          <a:p>
            <a:r>
              <a:rPr lang="en-US" sz="2800" dirty="0" smtClean="0"/>
              <a:t>CUTR reduced congestion benefits because it had specific knowledge concerning trip displacement</a:t>
            </a:r>
          </a:p>
          <a:p>
            <a:r>
              <a:rPr lang="en-US" sz="2800" dirty="0" smtClean="0"/>
              <a:t>Foregone trips and trip purposes for urban systems from CUTR, small urban and rural from SURTC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012358"/>
            <a:ext cx="4762500" cy="293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passengertransport.apta.com/aptapt/editor_images/APTAcharts37_transit%20purpose%20-%20transit%20m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53487" y="6270767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“Vast Majority of Transit Trips Directly Contribute to Nation’s Economic Strength”, Passenger Transport, March 13, 2017 http</a:t>
            </a:r>
            <a:r>
              <a:rPr lang="en-US" sz="1600" dirty="0"/>
              <a:t>://newsmanager.commpartners.com/aptapt/issues/2017-03-10/2.html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8259" y="1418303"/>
            <a:ext cx="38594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695,748 survey responses from 2008-2015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864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168893"/>
          <a:ext cx="8534401" cy="5923187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807655"/>
                <a:gridCol w="787791"/>
                <a:gridCol w="787791"/>
                <a:gridCol w="787791"/>
                <a:gridCol w="787791"/>
                <a:gridCol w="787791"/>
                <a:gridCol w="787791"/>
              </a:tblGrid>
              <a:tr h="497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Area 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Urban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Urban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Small Urban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Small Urban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Rural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Rural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Service 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DR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Trip Percentage- Work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Trip Percentage- Medical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Trip Percentage- Education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Trip Percentage- Shopping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Trip Percentage- Other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Foregone Trip Percentage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In Place of Transit- Drive Themselves Percentage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 Place of Transit- Ride with Others Percentage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Ride with Others- Chauffeur Percentage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Chauffeur Mileage Cost- per Mile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In Place of Transit- Taxi Percentage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Taxi Mileage Cost- per Mile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In Place of Transit- Walk Percentage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In Place of Transit- Bicycle Percentage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Average Trip Length- Miles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35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Vehicle Ownership Cost- per Mile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$      0.59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$      0.59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$      0.59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$      0.59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$      0.59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$      0.59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Foregone Trip Cost- Medical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$357.00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$357.00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$357.00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$357.00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$357.00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$357.00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Foregone Trip Cost- Work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$49.00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$49.00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$49.00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$49.00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$49.00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$49.00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Foregone Trip- Other, % Taken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Foregone Trip Other- Taxi Fare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61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Foregone Trip Other- Trip Cost Reduction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$      0.78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$      0.78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$      0.78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$      0.78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$      0.78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$      0.78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168893"/>
          <a:ext cx="8534401" cy="6447932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807655"/>
                <a:gridCol w="787791"/>
                <a:gridCol w="787791"/>
                <a:gridCol w="787791"/>
                <a:gridCol w="787791"/>
                <a:gridCol w="787791"/>
                <a:gridCol w="787791"/>
              </a:tblGrid>
              <a:tr h="497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Area 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Urban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Urban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Small Urban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Small Urban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Rural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Rural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Service 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DR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 Time- Minutes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Wait Time- Minutes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 Travel Time Cost- per Hour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$4.14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Car Travel Time Cost- per Hour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$2.76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Car Speed- Miles per Hour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Ride with Others Trip Distance Increase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 Travel Time Cost- per Hour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$2.76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Bicycle Speed- Miles per Hour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Bicycle Travel Time Cost- per Hour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$3.75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 Speed- Miles per Hour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 Travel Time Cost- per Hour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$3.75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Accident Cost- Transit per Mile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$0.29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Accident Cost- Personal Vehicle per Mile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Accident Cost- Ride with Others per Mile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Accident Cost- Taxi per Mile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</a:tr>
              <a:tr h="2335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Accident Cost- Bicycle per Mile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Accident Cost- Walk per Mile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$0.10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Emission Cost- Transit per Mile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$0.15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Emission Cost- Alternative Mode per Mile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$0.06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Congestion Cost Savings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Cost Savings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Price Increase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7620" marR="7620" marT="7620" marB="0" anchor="b"/>
                </a:tc>
              </a:tr>
              <a:tr h="24857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0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State Funding Leverage</a:t>
            </a:r>
            <a:endParaRPr lang="en-US" sz="3600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"/>
          </p:nvPr>
        </p:nvSpPr>
        <p:spPr>
          <a:xfrm>
            <a:off x="4343400" y="1596148"/>
            <a:ext cx="4572001" cy="2895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$66 million in State funds</a:t>
            </a:r>
          </a:p>
          <a:p>
            <a:r>
              <a:rPr lang="en-US" sz="2800" dirty="0" smtClean="0"/>
              <a:t>Helps bring in $376 million in Federal and Local funds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4114800" y="4868696"/>
            <a:ext cx="4800601" cy="11824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prstClr val="black"/>
                </a:solidFill>
              </a:rPr>
              <a:t>Every $1 of State Investment r</a:t>
            </a:r>
            <a:r>
              <a:rPr lang="en-US" sz="2200" b="1" dirty="0" smtClean="0">
                <a:solidFill>
                  <a:prstClr val="black"/>
                </a:solidFill>
              </a:rPr>
              <a:t>esults in $7 of direct investment</a:t>
            </a:r>
            <a:endParaRPr lang="en-US" sz="22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06829" y="2005149"/>
          <a:ext cx="3886200" cy="464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0" y="1799625"/>
          <a:ext cx="4419600" cy="485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29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r="9747"/>
          <a:stretch/>
        </p:blipFill>
        <p:spPr bwMode="auto">
          <a:xfrm>
            <a:off x="76200" y="2819400"/>
            <a:ext cx="4328160" cy="359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953000" y="2566940"/>
            <a:ext cx="4025746" cy="151923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4132564"/>
            <a:ext cx="4025746" cy="13234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Purpose of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are the economic and mobility benefits created by public transportation in North Carolina?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92546" y="4132564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12.8 million trips would not be taken</a:t>
            </a:r>
            <a:endParaRPr lang="en-US" sz="16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5007533" y="4501896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Delayed medical treatment</a:t>
            </a:r>
          </a:p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 productivity</a:t>
            </a:r>
          </a:p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Education/training</a:t>
            </a:r>
          </a:p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Shopping and tourism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2773" y="2916626"/>
            <a:ext cx="388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Individual transportation costs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Congestion and delay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Road maintenance and construction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Health impacts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2773" y="2514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62.6 million trips would be taken via other modes</a:t>
            </a:r>
            <a:endParaRPr lang="en-US" sz="1600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4953000" y="5504164"/>
            <a:ext cx="4025746" cy="13234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5400" y="5504164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Lost Economic Contribution</a:t>
            </a:r>
            <a:endParaRPr lang="en-US" sz="16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5007533" y="5873496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Wages</a:t>
            </a:r>
          </a:p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 output</a:t>
            </a:r>
          </a:p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Jobs</a:t>
            </a:r>
          </a:p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Value added/State product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Sources: NCTR 2014 and NC </a:t>
            </a:r>
            <a:r>
              <a:rPr lang="en-US" dirty="0" err="1" smtClean="0"/>
              <a:t>OpStats</a:t>
            </a:r>
            <a:r>
              <a:rPr lang="en-US" dirty="0" smtClean="0"/>
              <a:t> FY15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Utilize existing, accepted methodologies </a:t>
            </a:r>
          </a:p>
          <a:p>
            <a:r>
              <a:rPr lang="en-US" sz="2400" dirty="0" smtClean="0"/>
              <a:t>Update with current information and known values for North Carolina</a:t>
            </a:r>
            <a:endParaRPr lang="en-US" sz="2400" dirty="0"/>
          </a:p>
          <a:p>
            <a:r>
              <a:rPr lang="en-US" sz="2400" dirty="0" smtClean="0"/>
              <a:t>Take conservative path to estimate the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minimum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contributions</a:t>
            </a:r>
          </a:p>
          <a:p>
            <a:r>
              <a:rPr lang="en-US" sz="2400" dirty="0" smtClean="0"/>
              <a:t>Combined data and methods from multiple resources:</a:t>
            </a:r>
            <a:endParaRPr lang="en-US" sz="2400" dirty="0"/>
          </a:p>
          <a:p>
            <a:pPr lvl="1"/>
            <a:r>
              <a:rPr lang="en-US" sz="1800" dirty="0" smtClean="0"/>
              <a:t>Small Urban and Rural Transportation Center (SURTC</a:t>
            </a:r>
            <a:r>
              <a:rPr lang="en-US" sz="1800" dirty="0"/>
              <a:t>), at Upper Great Plains Transportation Institute, </a:t>
            </a:r>
            <a:r>
              <a:rPr lang="en-US" sz="1800" dirty="0" smtClean="0"/>
              <a:t>North Dakota State University</a:t>
            </a:r>
            <a:endParaRPr lang="en-US" sz="1200" dirty="0"/>
          </a:p>
          <a:p>
            <a:pPr lvl="1"/>
            <a:r>
              <a:rPr lang="en-US" sz="1800" dirty="0" smtClean="0"/>
              <a:t>Center for Urban Transportation Research (CUTR), University of South Florida</a:t>
            </a:r>
            <a:endParaRPr lang="en-US" sz="1800" dirty="0"/>
          </a:p>
          <a:p>
            <a:pPr lvl="1"/>
            <a:r>
              <a:rPr lang="en-US" sz="1800" dirty="0" smtClean="0"/>
              <a:t>TTI at Texas A&amp;M University</a:t>
            </a:r>
          </a:p>
          <a:p>
            <a:pPr lvl="1"/>
            <a:r>
              <a:rPr lang="en-US" sz="1800" dirty="0" smtClean="0"/>
              <a:t>NC Operating Statistics Data (compiled annually by ITRE)</a:t>
            </a:r>
          </a:p>
          <a:p>
            <a:pPr lvl="1"/>
            <a:r>
              <a:rPr lang="en-US" sz="1800" dirty="0" smtClean="0"/>
              <a:t>TREDIS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Research Approach Overview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99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Resources—National Center for Transit Research, SURTC, North Dakota State University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1600200"/>
            <a:ext cx="4879847" cy="4953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Recent methodology for estimating benefits from rural and small urban transit</a:t>
            </a:r>
          </a:p>
          <a:p>
            <a:r>
              <a:rPr lang="en-US" sz="2800" dirty="0" smtClean="0"/>
              <a:t>Peer reviewed and  presented at 2015  Transportation Research Board Annual Meeting</a:t>
            </a:r>
          </a:p>
          <a:p>
            <a:r>
              <a:rPr lang="en-US" sz="2800" dirty="0" smtClean="0"/>
              <a:t>Additional national presentations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1400" dirty="0" smtClean="0"/>
              <a:t>http://www.ugpti.org/resources/reports/downloads/2014-07-cost-benefit-analysis.pdf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0150"/>
            <a:ext cx="3581400" cy="459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8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Resources—Center for Urban Transportation Research (CUTR), University of South Florida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148791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Methodology for estimating benefits for urban fixed- route</a:t>
            </a:r>
          </a:p>
          <a:p>
            <a:r>
              <a:rPr lang="en-US" sz="2800" dirty="0" smtClean="0"/>
              <a:t>Developed for Florida DOT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www.dot.state.fl.us/transit/Pages/Economicsand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CommunityBenefits.pdf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96" y="1524001"/>
            <a:ext cx="401520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Resources—Texas Transportation Institute at Texas A&amp;M University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1600200"/>
            <a:ext cx="4879847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Prominent national method for estimating congestion costs in urbanized areas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1400" dirty="0"/>
              <a:t>http://d2dtl5nnlpfr0r.cloudfront.net/tti.tamu.edu/documents/mobility-report-2012.pdf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5" y="1722120"/>
            <a:ext cx="3505475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6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Resources—NC Transit Operating Statistics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0" y="1600200"/>
            <a:ext cx="4575047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Collected annually by ITRE</a:t>
            </a:r>
          </a:p>
          <a:p>
            <a:r>
              <a:rPr lang="en-US" sz="2800" dirty="0" smtClean="0"/>
              <a:t>FY2015</a:t>
            </a:r>
          </a:p>
          <a:p>
            <a:r>
              <a:rPr lang="en-US" sz="2800" dirty="0" smtClean="0"/>
              <a:t>Most complete, accurate, and timely data available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1" y="1524000"/>
            <a:ext cx="3943840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73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13501</TotalTime>
  <Words>1813</Words>
  <Application>Microsoft Office PowerPoint</Application>
  <PresentationFormat>On-screen Show (4:3)</PresentationFormat>
  <Paragraphs>557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 Unicode MS</vt:lpstr>
      <vt:lpstr>Calibri</vt:lpstr>
      <vt:lpstr>Times New Roman</vt:lpstr>
      <vt:lpstr>Tw Cen MT</vt:lpstr>
      <vt:lpstr>Wingdings</vt:lpstr>
      <vt:lpstr>Wingdings 2</vt:lpstr>
      <vt:lpstr>Median</vt:lpstr>
      <vt:lpstr>PowerPoint Presentation</vt:lpstr>
      <vt:lpstr>Summary</vt:lpstr>
      <vt:lpstr>State Funding Leverage</vt:lpstr>
      <vt:lpstr>Purpose of Study</vt:lpstr>
      <vt:lpstr>Research Approach Overview</vt:lpstr>
      <vt:lpstr>Resources—National Center for Transit Research, SURTC, North Dakota State University</vt:lpstr>
      <vt:lpstr>Resources—Center for Urban Transportation Research (CUTR), University of South Florida</vt:lpstr>
      <vt:lpstr>Resources—Texas Transportation Institute at Texas A&amp;M University</vt:lpstr>
      <vt:lpstr>Resources—NC Transit Operating Statistics</vt:lpstr>
      <vt:lpstr>Resources—TREDIS</vt:lpstr>
      <vt:lpstr>Research Approach Overview</vt:lpstr>
      <vt:lpstr>Overall Structure with Parallel Approaches</vt:lpstr>
      <vt:lpstr>Method 1—Transportation Cost Savings and Affordable Mobility Benefits</vt:lpstr>
      <vt:lpstr>Method 1—Transportation  Cost Savings and Affordable Mobility Benefits</vt:lpstr>
      <vt:lpstr>Method 1—Transportation Cost Savings and Affordable Mobility Benefits</vt:lpstr>
      <vt:lpstr>Method 1—Transportation Cost Savings and Affordable Mobility Benefits</vt:lpstr>
      <vt:lpstr>Method 1—Transportation Cost Savings and Affordable Mobility Benefits</vt:lpstr>
      <vt:lpstr>Method 2—Economic Contribution Analysis</vt:lpstr>
      <vt:lpstr>Method 2—Economic Contribution Analysis</vt:lpstr>
      <vt:lpstr>Method 2—Economic Contribution Analysis</vt:lpstr>
      <vt:lpstr>Conservative Estimates- Additional Benefits Will Result from Including</vt:lpstr>
      <vt:lpstr>Next Steps</vt:lpstr>
      <vt:lpstr>PowerPoint Presentation</vt:lpstr>
      <vt:lpstr>Background—Transit System Categories</vt:lpstr>
      <vt:lpstr>Key Considerations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OREd</dc:creator>
  <cp:lastModifiedBy>Kai Monast</cp:lastModifiedBy>
  <cp:revision>330</cp:revision>
  <cp:lastPrinted>2015-02-25T21:11:08Z</cp:lastPrinted>
  <dcterms:created xsi:type="dcterms:W3CDTF">2013-02-14T12:23:46Z</dcterms:created>
  <dcterms:modified xsi:type="dcterms:W3CDTF">2017-05-10T16:12:29Z</dcterms:modified>
</cp:coreProperties>
</file>