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7" r:id="rId3"/>
    <p:sldId id="290" r:id="rId4"/>
    <p:sldId id="260" r:id="rId5"/>
    <p:sldId id="299" r:id="rId6"/>
    <p:sldId id="298" r:id="rId7"/>
    <p:sldId id="300" r:id="rId8"/>
    <p:sldId id="264" r:id="rId9"/>
    <p:sldId id="281" r:id="rId10"/>
    <p:sldId id="262" r:id="rId11"/>
    <p:sldId id="269" r:id="rId12"/>
    <p:sldId id="273" r:id="rId13"/>
    <p:sldId id="296"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llie New" initials="C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4" autoAdjust="0"/>
    <p:restoredTop sz="86454" autoAdjust="0"/>
  </p:normalViewPr>
  <p:slideViewPr>
    <p:cSldViewPr>
      <p:cViewPr varScale="1">
        <p:scale>
          <a:sx n="105" d="100"/>
          <a:sy n="105" d="100"/>
        </p:scale>
        <p:origin x="168" y="108"/>
      </p:cViewPr>
      <p:guideLst>
        <p:guide orient="horz" pos="2160"/>
        <p:guide pos="2880"/>
      </p:guideLst>
    </p:cSldViewPr>
  </p:slideViewPr>
  <p:outlineViewPr>
    <p:cViewPr>
      <p:scale>
        <a:sx n="33" d="100"/>
        <a:sy n="33" d="100"/>
      </p:scale>
      <p:origin x="0" y="-6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A7316-2330-44B4-ADD5-2983FD21D720}" type="datetimeFigureOut">
              <a:rPr lang="en-US" smtClean="0"/>
              <a:pPr/>
              <a:t>5/9/2017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E12A36-9B18-402A-BBB5-9291F6EE6D0C}" type="slidenum">
              <a:rPr lang="en-US" smtClean="0"/>
              <a:pPr/>
              <a:t>‹#›</a:t>
            </a:fld>
            <a:endParaRPr lang="en-US" dirty="0"/>
          </a:p>
        </p:txBody>
      </p:sp>
    </p:spTree>
    <p:extLst>
      <p:ext uri="{BB962C8B-B14F-4D97-AF65-F5344CB8AC3E}">
        <p14:creationId xmlns:p14="http://schemas.microsoft.com/office/powerpoint/2010/main" val="406058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travel demand model covers two MPO areas in Utah – the Wasatch Front Regional Council (WFRC) to the north and Mountainland Association of Governments (MAG) to the south.</a:t>
            </a:r>
            <a:endParaRPr lang="en-US" dirty="0"/>
          </a:p>
        </p:txBody>
      </p:sp>
      <p:sp>
        <p:nvSpPr>
          <p:cNvPr id="4" name="Slide Number Placeholder 3"/>
          <p:cNvSpPr>
            <a:spLocks noGrp="1"/>
          </p:cNvSpPr>
          <p:nvPr>
            <p:ph type="sldNum" sz="quarter" idx="10"/>
          </p:nvPr>
        </p:nvSpPr>
        <p:spPr/>
        <p:txBody>
          <a:bodyPr/>
          <a:lstStyle/>
          <a:p>
            <a:fld id="{23E12A36-9B18-402A-BBB5-9291F6EE6D0C}" type="slidenum">
              <a:rPr lang="en-US" smtClean="0"/>
              <a:pPr/>
              <a:t>3</a:t>
            </a:fld>
            <a:endParaRPr lang="en-US" dirty="0"/>
          </a:p>
        </p:txBody>
      </p:sp>
    </p:spTree>
    <p:extLst>
      <p:ext uri="{BB962C8B-B14F-4D97-AF65-F5344CB8AC3E}">
        <p14:creationId xmlns:p14="http://schemas.microsoft.com/office/powerpoint/2010/main" val="108424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that our</a:t>
            </a:r>
            <a:r>
              <a:rPr lang="en-US" baseline="0" dirty="0" smtClean="0"/>
              <a:t> home-based school trip parameters are accurate because of Utah’s unique demographics. As you can see from the population pyramids and average household sizes, Utah has a significantly younger population than the national average (and North Carolina). This means that in Utah, there is a higher percentage of trips taken by school-age children compared to all trips taken.</a:t>
            </a:r>
            <a:endParaRPr lang="en-US" dirty="0"/>
          </a:p>
        </p:txBody>
      </p:sp>
      <p:sp>
        <p:nvSpPr>
          <p:cNvPr id="4" name="Slide Number Placeholder 3"/>
          <p:cNvSpPr>
            <a:spLocks noGrp="1"/>
          </p:cNvSpPr>
          <p:nvPr>
            <p:ph type="sldNum" sz="quarter" idx="10"/>
          </p:nvPr>
        </p:nvSpPr>
        <p:spPr/>
        <p:txBody>
          <a:bodyPr/>
          <a:lstStyle/>
          <a:p>
            <a:fld id="{23E12A36-9B18-402A-BBB5-9291F6EE6D0C}" type="slidenum">
              <a:rPr lang="en-US" smtClean="0"/>
              <a:pPr/>
              <a:t>5</a:t>
            </a:fld>
            <a:endParaRPr lang="en-US" dirty="0"/>
          </a:p>
        </p:txBody>
      </p:sp>
    </p:spTree>
    <p:extLst>
      <p:ext uri="{BB962C8B-B14F-4D97-AF65-F5344CB8AC3E}">
        <p14:creationId xmlns:p14="http://schemas.microsoft.com/office/powerpoint/2010/main" val="260548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effort</a:t>
            </a:r>
            <a:r>
              <a:rPr lang="en-US" baseline="0" dirty="0" smtClean="0"/>
              <a:t> to improve our home-based school trip model parameters, we created a survey for travel behaviors of students in grades K-12. We asked about their home location, school location, travel mode, and demographics to get information about their travel behaviors. Then we distributed it to school districts, who sent it to the parents to complete the survey.</a:t>
            </a:r>
            <a:endParaRPr lang="en-US" dirty="0"/>
          </a:p>
        </p:txBody>
      </p:sp>
      <p:sp>
        <p:nvSpPr>
          <p:cNvPr id="4" name="Slide Number Placeholder 3"/>
          <p:cNvSpPr>
            <a:spLocks noGrp="1"/>
          </p:cNvSpPr>
          <p:nvPr>
            <p:ph type="sldNum" sz="quarter" idx="10"/>
          </p:nvPr>
        </p:nvSpPr>
        <p:spPr/>
        <p:txBody>
          <a:bodyPr/>
          <a:lstStyle/>
          <a:p>
            <a:fld id="{23E12A36-9B18-402A-BBB5-9291F6EE6D0C}" type="slidenum">
              <a:rPr lang="en-US" smtClean="0"/>
              <a:pPr/>
              <a:t>6</a:t>
            </a:fld>
            <a:endParaRPr lang="en-US" dirty="0"/>
          </a:p>
        </p:txBody>
      </p:sp>
    </p:spTree>
    <p:extLst>
      <p:ext uri="{BB962C8B-B14F-4D97-AF65-F5344CB8AC3E}">
        <p14:creationId xmlns:p14="http://schemas.microsoft.com/office/powerpoint/2010/main" val="345805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collected 1,379 unique responses to the survey. As you can see from the map on the right, responses were recorded across the WFRC and MAG MPO areas.</a:t>
            </a:r>
            <a:br>
              <a:rPr lang="en-US" baseline="0" dirty="0" smtClean="0"/>
            </a:br>
            <a:r>
              <a:rPr lang="en-US" baseline="0" dirty="0" smtClean="0"/>
              <a:t/>
            </a:r>
            <a:br>
              <a:rPr lang="en-US" baseline="0" dirty="0" smtClean="0"/>
            </a:br>
            <a:r>
              <a:rPr lang="en-US" baseline="0" dirty="0" smtClean="0"/>
              <a:t>One drawback to the survey was that there was an uneven geographic response. With such a large sample size, we believe that the responses are still representative of the travel behaviors of K-12 students along the Wasatch Front.</a:t>
            </a:r>
            <a:endParaRPr lang="en-US" dirty="0"/>
          </a:p>
        </p:txBody>
      </p:sp>
      <p:sp>
        <p:nvSpPr>
          <p:cNvPr id="4" name="Slide Number Placeholder 3"/>
          <p:cNvSpPr>
            <a:spLocks noGrp="1"/>
          </p:cNvSpPr>
          <p:nvPr>
            <p:ph type="sldNum" sz="quarter" idx="10"/>
          </p:nvPr>
        </p:nvSpPr>
        <p:spPr/>
        <p:txBody>
          <a:bodyPr/>
          <a:lstStyle/>
          <a:p>
            <a:fld id="{23E12A36-9B18-402A-BBB5-9291F6EE6D0C}" type="slidenum">
              <a:rPr lang="en-US" smtClean="0"/>
              <a:pPr/>
              <a:t>7</a:t>
            </a:fld>
            <a:endParaRPr lang="en-US" dirty="0"/>
          </a:p>
        </p:txBody>
      </p:sp>
    </p:spTree>
    <p:extLst>
      <p:ext uri="{BB962C8B-B14F-4D97-AF65-F5344CB8AC3E}">
        <p14:creationId xmlns:p14="http://schemas.microsoft.com/office/powerpoint/2010/main" val="300894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29C1198-98ED-477C-B148-396F39FBEB4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C1198-98ED-477C-B148-396F39FBEB4B}" type="slidenum">
              <a:rPr lang="en-US" smtClean="0"/>
              <a:pPr/>
              <a:t>‹#›</a:t>
            </a:fld>
            <a:endParaRPr lang="en-US" dirty="0"/>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C1198-98ED-477C-B148-396F39FBEB4B}" type="slidenum">
              <a:rPr lang="en-US" smtClean="0"/>
              <a:pPr/>
              <a:t>‹#›</a:t>
            </a:fld>
            <a:endParaRPr lang="en-US" dirty="0"/>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C1198-98ED-477C-B148-396F39FBEB4B}" type="slidenum">
              <a:rPr lang="en-US" smtClean="0"/>
              <a:pPr/>
              <a:t>‹#›</a:t>
            </a:fld>
            <a:endParaRPr lang="en-US" dirty="0"/>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C1198-98ED-477C-B148-396F39FBEB4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9C1198-98ED-477C-B148-396F39FBEB4B}" type="slidenum">
              <a:rPr lang="en-US" smtClean="0"/>
              <a:pPr/>
              <a:t>‹#›</a:t>
            </a:fld>
            <a:endParaRPr lang="en-US" dirty="0"/>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9C1198-98ED-477C-B148-396F39FBEB4B}" type="slidenum">
              <a:rPr lang="en-US" smtClean="0"/>
              <a:pPr/>
              <a:t>‹#›</a:t>
            </a:fld>
            <a:endParaRPr lang="en-US" dirty="0"/>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9C1198-98ED-477C-B148-396F39FBEB4B}" type="slidenum">
              <a:rPr lang="en-US" smtClean="0"/>
              <a:pPr/>
              <a:t>‹#›</a:t>
            </a:fld>
            <a:endParaRPr lang="en-US" dirty="0"/>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9C1198-98ED-477C-B148-396F39FBEB4B}" type="slidenum">
              <a:rPr lang="en-US" smtClean="0"/>
              <a:pPr/>
              <a:t>‹#›</a:t>
            </a:fld>
            <a:endParaRPr lang="en-US" dirty="0"/>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9C1198-98ED-477C-B148-396F39FBEB4B}" type="slidenum">
              <a:rPr lang="en-US" smtClean="0"/>
              <a:pPr/>
              <a:t>‹#›</a:t>
            </a:fld>
            <a:endParaRPr lang="en-US" dirty="0"/>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643BEC-BC7F-41EA-9128-4AA93889E578}" type="datetimeFigureOut">
              <a:rPr lang="en-US" smtClean="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29C1198-98ED-477C-B148-396F39FBEB4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643BEC-BC7F-41EA-9128-4AA93889E578}" type="datetimeFigureOut">
              <a:rPr lang="en-US" smtClean="0"/>
              <a:pPr/>
              <a:t>5/9/2017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9C1198-98ED-477C-B148-396F39FBEB4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edg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url?q=http://i.a.cnn.net/cnn/2006/WORLD/europe/09/22/tbr.cars/story.cali.traffic.jpg&amp;usg=AFQjCNF5gA_0Gq5KwmVPT8JcUWC9Hivgw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solidFill>
                  <a:schemeClr val="tx1"/>
                </a:solidFill>
                <a:effectLst>
                  <a:outerShdw blurRad="38100" dist="38100" dir="2700000" algn="tl">
                    <a:srgbClr val="000000">
                      <a:alpha val="43137"/>
                    </a:srgbClr>
                  </a:outerShdw>
                </a:effectLst>
              </a:rPr>
              <a:t>School </a:t>
            </a:r>
            <a:r>
              <a:rPr lang="en-US" sz="4800" dirty="0" smtClean="0">
                <a:solidFill>
                  <a:schemeClr val="tx1"/>
                </a:solidFill>
                <a:effectLst>
                  <a:outerShdw blurRad="38100" dist="38100" dir="2700000" algn="tl">
                    <a:srgbClr val="000000">
                      <a:alpha val="43137"/>
                    </a:srgbClr>
                  </a:outerShdw>
                </a:effectLst>
              </a:rPr>
              <a:t>Travel Patterns</a:t>
            </a:r>
            <a:br>
              <a:rPr lang="en-US" sz="4800" dirty="0" smtClean="0">
                <a:solidFill>
                  <a:schemeClr val="tx1"/>
                </a:solidFill>
                <a:effectLst>
                  <a:outerShdw blurRad="38100" dist="38100" dir="2700000" algn="tl">
                    <a:srgbClr val="000000">
                      <a:alpha val="43137"/>
                    </a:srgbClr>
                  </a:outerShdw>
                </a:effectLst>
              </a:rPr>
            </a:br>
            <a:r>
              <a:rPr lang="en-US" sz="4800" dirty="0" smtClean="0">
                <a:solidFill>
                  <a:schemeClr val="tx1"/>
                </a:solidFill>
                <a:effectLst>
                  <a:outerShdw blurRad="38100" dist="38100" dir="2700000" algn="tl">
                    <a:srgbClr val="000000">
                      <a:alpha val="43137"/>
                    </a:srgbClr>
                  </a:outerShdw>
                </a:effectLst>
              </a:rPr>
              <a:t>in </a:t>
            </a:r>
            <a:r>
              <a:rPr lang="en-US" sz="4800" dirty="0">
                <a:solidFill>
                  <a:schemeClr val="tx1"/>
                </a:solidFill>
                <a:effectLst>
                  <a:outerShdw blurRad="38100" dist="38100" dir="2700000" algn="tl">
                    <a:srgbClr val="000000">
                      <a:alpha val="43137"/>
                    </a:srgbClr>
                  </a:outerShdw>
                </a:effectLst>
              </a:rPr>
              <a:t>Utah</a:t>
            </a:r>
          </a:p>
        </p:txBody>
      </p:sp>
      <p:sp>
        <p:nvSpPr>
          <p:cNvPr id="3" name="Subtitle 2"/>
          <p:cNvSpPr>
            <a:spLocks noGrp="1"/>
          </p:cNvSpPr>
          <p:nvPr>
            <p:ph type="subTitle" idx="1"/>
          </p:nvPr>
        </p:nvSpPr>
        <p:spPr>
          <a:xfrm>
            <a:off x="685800" y="3962400"/>
            <a:ext cx="7854696" cy="2410264"/>
          </a:xfrm>
        </p:spPr>
        <p:txBody>
          <a:bodyPr>
            <a:normAutofit fontScale="85000" lnSpcReduction="10000"/>
          </a:bodyPr>
          <a:lstStyle/>
          <a:p>
            <a:pPr algn="ctr"/>
            <a:r>
              <a:rPr lang="en-US" sz="2400" dirty="0" smtClean="0"/>
              <a:t>2017</a:t>
            </a:r>
            <a:r>
              <a:rPr lang="en-US" sz="2400" dirty="0"/>
              <a:t> TRB </a:t>
            </a:r>
            <a:r>
              <a:rPr lang="en-US" sz="2400" dirty="0" smtClean="0"/>
              <a:t>National Transportation </a:t>
            </a:r>
            <a:r>
              <a:rPr lang="en-US" sz="2400" dirty="0"/>
              <a:t>Planning </a:t>
            </a:r>
            <a:r>
              <a:rPr lang="en-US" sz="2400" dirty="0" smtClean="0"/>
              <a:t>Applications </a:t>
            </a:r>
            <a:r>
              <a:rPr lang="en-US" sz="2400" dirty="0" smtClean="0"/>
              <a:t>Conference</a:t>
            </a:r>
          </a:p>
          <a:p>
            <a:pPr algn="ctr"/>
            <a:r>
              <a:rPr lang="en-US" sz="2400" dirty="0"/>
              <a:t>Raleigh, North </a:t>
            </a:r>
            <a:r>
              <a:rPr lang="en-US" sz="2400" dirty="0"/>
              <a:t>Carolina</a:t>
            </a:r>
          </a:p>
          <a:p>
            <a:pPr algn="ctr"/>
            <a:r>
              <a:rPr lang="en-US" sz="2400" dirty="0"/>
              <a:t>May 18, 2017</a:t>
            </a:r>
          </a:p>
          <a:p>
            <a:pPr algn="ctr"/>
            <a:endParaRPr lang="en-US" sz="2400" dirty="0" smtClean="0"/>
          </a:p>
          <a:p>
            <a:pPr algn="ctr"/>
            <a:r>
              <a:rPr lang="en-US" sz="2400" dirty="0" smtClean="0"/>
              <a:t>Andy Li, Callie New</a:t>
            </a:r>
            <a:r>
              <a:rPr lang="en-US" sz="2400" dirty="0"/>
              <a:t>, </a:t>
            </a:r>
            <a:r>
              <a:rPr lang="en-US" sz="2400" dirty="0"/>
              <a:t>Julie </a:t>
            </a:r>
            <a:r>
              <a:rPr lang="en-US" sz="2400" dirty="0" err="1"/>
              <a:t>Bjornstad</a:t>
            </a:r>
            <a:r>
              <a:rPr lang="en-US" sz="2400" dirty="0"/>
              <a:t>, Jon </a:t>
            </a:r>
            <a:r>
              <a:rPr lang="en-US" sz="2400" dirty="0" smtClean="0"/>
              <a:t>Larsen, and Matthew </a:t>
            </a:r>
            <a:r>
              <a:rPr lang="en-US" sz="2400" dirty="0" err="1" smtClean="0"/>
              <a:t>Silski</a:t>
            </a:r>
            <a:endParaRPr lang="en-US" sz="2400" dirty="0" smtClean="0"/>
          </a:p>
          <a:p>
            <a:pPr algn="ctr"/>
            <a:r>
              <a:rPr lang="en-US" sz="2400" dirty="0" smtClean="0"/>
              <a:t>Wasatch Front Regional Council</a:t>
            </a:r>
          </a:p>
          <a:p>
            <a:pPr algn="ctr"/>
            <a:r>
              <a:rPr lang="en-US" sz="2400" dirty="0" smtClean="0"/>
              <a:t>Salt Lake City, Utah</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2112356" cy="205740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p:cNvPicPr>
            <a:picLocks noGrp="1" noChangeAspect="1"/>
          </p:cNvPicPr>
          <p:nvPr>
            <p:ph idx="1"/>
          </p:nvPr>
        </p:nvPicPr>
        <p:blipFill>
          <a:blip r:embed="rId2"/>
          <a:stretch>
            <a:fillRect/>
          </a:stretch>
        </p:blipFill>
        <p:spPr>
          <a:xfrm>
            <a:off x="914400" y="1600200"/>
            <a:ext cx="7315200" cy="4442940"/>
          </a:xfrm>
          <a:prstGeom prst="rect">
            <a:avLst/>
          </a:prstGeom>
          <a:ln>
            <a:solidFill>
              <a:schemeClr val="tx1"/>
            </a:solidFill>
          </a:ln>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4669" y="990600"/>
            <a:ext cx="7223185" cy="2813271"/>
          </a:xfrm>
          <a:prstGeom prst="rect">
            <a:avLst/>
          </a:prstGeom>
        </p:spPr>
      </p:pic>
      <p:pic>
        <p:nvPicPr>
          <p:cNvPr id="3" name="Picture 2"/>
          <p:cNvPicPr>
            <a:picLocks noChangeAspect="1"/>
          </p:cNvPicPr>
          <p:nvPr/>
        </p:nvPicPr>
        <p:blipFill>
          <a:blip r:embed="rId3"/>
          <a:stretch>
            <a:fillRect/>
          </a:stretch>
        </p:blipFill>
        <p:spPr>
          <a:xfrm>
            <a:off x="866955" y="3962399"/>
            <a:ext cx="7200899" cy="2676525"/>
          </a:xfrm>
          <a:prstGeom prst="rect">
            <a:avLst/>
          </a:prstGeo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0" y="1600200"/>
            <a:ext cx="7315200" cy="4297179"/>
          </a:xfrm>
          <a:prstGeom prst="rect">
            <a:avLst/>
          </a:prstGeom>
          <a:ln w="12700">
            <a:solidFill>
              <a:schemeClr val="tx1"/>
            </a:solidFill>
          </a:ln>
        </p:spPr>
      </p:pic>
      <p:pic>
        <p:nvPicPr>
          <p:cNvPr id="2" name="Picture 1"/>
          <p:cNvPicPr>
            <a:picLocks noChangeAspect="1"/>
          </p:cNvPicPr>
          <p:nvPr/>
        </p:nvPicPr>
        <p:blipFill>
          <a:blip r:embed="rId3"/>
          <a:stretch>
            <a:fillRect/>
          </a:stretch>
        </p:blipFill>
        <p:spPr>
          <a:xfrm>
            <a:off x="914400" y="1600199"/>
            <a:ext cx="7315200" cy="4307243"/>
          </a:xfrm>
          <a:prstGeom prst="rect">
            <a:avLst/>
          </a:prstGeom>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7147" y="1631022"/>
            <a:ext cx="7332453" cy="4331628"/>
          </a:xfrm>
          <a:prstGeom prst="rect">
            <a:avLst/>
          </a:prstGeom>
        </p:spPr>
      </p:pic>
    </p:spTree>
    <p:extLst>
      <p:ext uri="{BB962C8B-B14F-4D97-AF65-F5344CB8AC3E}">
        <p14:creationId xmlns:p14="http://schemas.microsoft.com/office/powerpoint/2010/main" val="1863511120"/>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29000"/>
            <a:ext cx="8305800" cy="11430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Any Questions</a:t>
            </a:r>
            <a:br>
              <a:rPr lang="en-US" dirty="0" smtClean="0"/>
            </a:br>
            <a:r>
              <a:rPr lang="en-US" dirty="0" smtClean="0"/>
              <a:t/>
            </a:r>
            <a:br>
              <a:rPr lang="en-US" dirty="0" smtClean="0"/>
            </a:br>
            <a:r>
              <a:rPr lang="en-US" sz="2800" dirty="0" smtClean="0"/>
              <a:t>Andy Li</a:t>
            </a:r>
            <a:br>
              <a:rPr lang="en-US" sz="2800" dirty="0" smtClean="0"/>
            </a:br>
            <a:r>
              <a:rPr lang="en-US" sz="2800" dirty="0" smtClean="0"/>
              <a:t>andyli@wfrc.org</a:t>
            </a:r>
            <a:br>
              <a:rPr lang="en-US" sz="2800" dirty="0" smtClean="0"/>
            </a:br>
            <a:r>
              <a:rPr lang="en-US" sz="2800" dirty="0" smtClean="0"/>
              <a:t>801-363-4230*1138</a:t>
            </a:r>
            <a:endParaRPr lang="en-US"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Today’s Talk</a:t>
            </a:r>
            <a:endParaRPr lang="en-US" dirty="0"/>
          </a:p>
        </p:txBody>
      </p:sp>
      <p:sp>
        <p:nvSpPr>
          <p:cNvPr id="3" name="Content Placeholder 2"/>
          <p:cNvSpPr>
            <a:spLocks noGrp="1"/>
          </p:cNvSpPr>
          <p:nvPr>
            <p:ph idx="1"/>
          </p:nvPr>
        </p:nvSpPr>
        <p:spPr/>
        <p:txBody>
          <a:bodyPr>
            <a:normAutofit/>
          </a:bodyPr>
          <a:lstStyle/>
          <a:p>
            <a:endParaRPr lang="en-US" sz="2800" dirty="0" smtClean="0"/>
          </a:p>
          <a:p>
            <a:endParaRPr lang="en-US" sz="2800" dirty="0" smtClean="0"/>
          </a:p>
          <a:p>
            <a:pPr marL="341313" indent="-341313">
              <a:lnSpc>
                <a:spcPct val="90000"/>
              </a:lnSpc>
              <a:buClr>
                <a:schemeClr val="tx2"/>
              </a:buClr>
              <a:buSzPct val="75000"/>
              <a:buFont typeface="Wingdings" pitchFamily="2" charset="2"/>
              <a:buChar char="n"/>
              <a:defRPr/>
            </a:pPr>
            <a:r>
              <a:rPr lang="en-US" sz="2800" dirty="0"/>
              <a:t>Background of the WFRC/MAG Travel Model</a:t>
            </a:r>
          </a:p>
          <a:p>
            <a:pPr marL="341313" indent="-341313">
              <a:lnSpc>
                <a:spcPct val="90000"/>
              </a:lnSpc>
              <a:buClr>
                <a:schemeClr val="tx2"/>
              </a:buClr>
              <a:buSzPct val="75000"/>
              <a:buFont typeface="Wingdings" pitchFamily="2" charset="2"/>
              <a:buChar char="n"/>
              <a:defRPr/>
            </a:pPr>
            <a:r>
              <a:rPr lang="en-US" sz="2800" dirty="0"/>
              <a:t>Home-Based School Travel Survey</a:t>
            </a:r>
          </a:p>
          <a:p>
            <a:pPr marL="341313" indent="-341313">
              <a:lnSpc>
                <a:spcPct val="90000"/>
              </a:lnSpc>
              <a:buClr>
                <a:schemeClr val="tx2"/>
              </a:buClr>
              <a:buSzPct val="75000"/>
              <a:buFont typeface="Wingdings" pitchFamily="2" charset="2"/>
              <a:buChar char="n"/>
              <a:defRPr/>
            </a:pPr>
            <a:r>
              <a:rPr lang="en-US" sz="2800" dirty="0"/>
              <a:t>Data </a:t>
            </a:r>
            <a:r>
              <a:rPr lang="en-US" sz="2800" dirty="0" smtClean="0"/>
              <a:t>Collection</a:t>
            </a:r>
            <a:endParaRPr lang="en-US" sz="2800" dirty="0"/>
          </a:p>
          <a:p>
            <a:pPr marL="341313" indent="-341313">
              <a:lnSpc>
                <a:spcPct val="90000"/>
              </a:lnSpc>
              <a:buClr>
                <a:schemeClr val="tx2"/>
              </a:buClr>
              <a:buSzPct val="75000"/>
              <a:buFont typeface="Wingdings" pitchFamily="2" charset="2"/>
              <a:buChar char="n"/>
              <a:defRPr/>
            </a:pPr>
            <a:r>
              <a:rPr lang="en-US" sz="2800" dirty="0"/>
              <a:t>Data </a:t>
            </a:r>
            <a:r>
              <a:rPr lang="en-US" sz="2800" dirty="0" smtClean="0"/>
              <a:t>Results</a:t>
            </a:r>
            <a:endParaRPr lang="en-US" sz="2800"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500" dirty="0" smtClean="0"/>
              <a:t>Area Overview</a:t>
            </a:r>
            <a:endParaRPr lang="en-US" sz="4500" dirty="0"/>
          </a:p>
        </p:txBody>
      </p:sp>
      <p:sp>
        <p:nvSpPr>
          <p:cNvPr id="3" name="Content Placeholder 2"/>
          <p:cNvSpPr>
            <a:spLocks noGrp="1"/>
          </p:cNvSpPr>
          <p:nvPr>
            <p:ph idx="1"/>
          </p:nvPr>
        </p:nvSpPr>
        <p:spPr/>
        <p:txBody>
          <a:bodyPr>
            <a:normAutofit/>
          </a:bodyPr>
          <a:lstStyle/>
          <a:p>
            <a:pPr marL="341313" indent="-341313">
              <a:lnSpc>
                <a:spcPct val="90000"/>
              </a:lnSpc>
              <a:buClr>
                <a:schemeClr val="tx2"/>
              </a:buClr>
              <a:buSzPct val="75000"/>
              <a:buFont typeface="Wingdings" pitchFamily="2" charset="2"/>
              <a:buChar char="n"/>
              <a:defRPr/>
            </a:pPr>
            <a:endParaRPr lang="en-US" sz="28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48610"/>
            <a:ext cx="3680390" cy="4762859"/>
          </a:xfrm>
          <a:prstGeom prst="rect">
            <a:avLst/>
          </a:prstGeom>
        </p:spPr>
      </p:pic>
      <p:cxnSp>
        <p:nvCxnSpPr>
          <p:cNvPr id="37" name="Straight Arrow Connector 36"/>
          <p:cNvCxnSpPr/>
          <p:nvPr/>
        </p:nvCxnSpPr>
        <p:spPr>
          <a:xfrm flipV="1">
            <a:off x="6061068" y="838200"/>
            <a:ext cx="506541" cy="1905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061068" y="2743200"/>
            <a:ext cx="568332" cy="19812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106131" y="4800600"/>
            <a:ext cx="523269" cy="8382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106131" y="5638800"/>
            <a:ext cx="509822" cy="100817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372513" y="2143035"/>
            <a:ext cx="1840944" cy="1200329"/>
          </a:xfrm>
          <a:prstGeom prst="rect">
            <a:avLst/>
          </a:prstGeom>
          <a:noFill/>
        </p:spPr>
        <p:txBody>
          <a:bodyPr wrap="square" rtlCol="0">
            <a:spAutoFit/>
          </a:bodyPr>
          <a:lstStyle/>
          <a:p>
            <a:pPr algn="ctr"/>
            <a:r>
              <a:rPr lang="en-US" dirty="0" smtClean="0">
                <a:solidFill>
                  <a:schemeClr val="tx2"/>
                </a:solidFill>
              </a:rPr>
              <a:t>Wasatch Front Regional Council</a:t>
            </a:r>
            <a:br>
              <a:rPr lang="en-US" dirty="0" smtClean="0">
                <a:solidFill>
                  <a:schemeClr val="tx2"/>
                </a:solidFill>
              </a:rPr>
            </a:br>
            <a:r>
              <a:rPr lang="en-US" dirty="0" smtClean="0">
                <a:solidFill>
                  <a:schemeClr val="tx2"/>
                </a:solidFill>
              </a:rPr>
              <a:t>(WFRC)</a:t>
            </a:r>
            <a:endParaRPr lang="en-US" dirty="0">
              <a:solidFill>
                <a:schemeClr val="tx2"/>
              </a:solidFill>
            </a:endParaRPr>
          </a:p>
        </p:txBody>
      </p:sp>
      <p:sp>
        <p:nvSpPr>
          <p:cNvPr id="54" name="TextBox 53"/>
          <p:cNvSpPr txBox="1"/>
          <p:nvPr/>
        </p:nvSpPr>
        <p:spPr>
          <a:xfrm>
            <a:off x="4479840" y="5072432"/>
            <a:ext cx="1626291" cy="1200329"/>
          </a:xfrm>
          <a:prstGeom prst="rect">
            <a:avLst/>
          </a:prstGeom>
          <a:noFill/>
        </p:spPr>
        <p:txBody>
          <a:bodyPr wrap="square" rtlCol="0">
            <a:spAutoFit/>
          </a:bodyPr>
          <a:lstStyle/>
          <a:p>
            <a:pPr algn="ctr"/>
            <a:r>
              <a:rPr lang="en-US" dirty="0" smtClean="0">
                <a:solidFill>
                  <a:schemeClr val="tx2"/>
                </a:solidFill>
              </a:rPr>
              <a:t>Mountainland Association of Governments (MAG)</a:t>
            </a:r>
            <a:endParaRPr lang="en-US" dirty="0">
              <a:solidFill>
                <a:schemeClr val="tx2"/>
              </a:solidFill>
            </a:endParaRP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609" y="702697"/>
            <a:ext cx="2479993" cy="6062205"/>
          </a:xfrm>
          <a:prstGeom prst="rect">
            <a:avLst/>
          </a:prstGeom>
        </p:spPr>
      </p:pic>
    </p:spTree>
    <p:extLst>
      <p:ext uri="{BB962C8B-B14F-4D97-AF65-F5344CB8AC3E}">
        <p14:creationId xmlns:p14="http://schemas.microsoft.com/office/powerpoint/2010/main" val="2836544976"/>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WFRC/MAG Travel Demand Model</a:t>
            </a:r>
            <a:endParaRPr lang="en-US" dirty="0"/>
          </a:p>
        </p:txBody>
      </p:sp>
      <p:sp>
        <p:nvSpPr>
          <p:cNvPr id="3" name="Content Placeholder 2"/>
          <p:cNvSpPr>
            <a:spLocks noGrp="1"/>
          </p:cNvSpPr>
          <p:nvPr>
            <p:ph idx="1"/>
          </p:nvPr>
        </p:nvSpPr>
        <p:spPr/>
        <p:txBody>
          <a:bodyPr>
            <a:normAutofit/>
          </a:bodyPr>
          <a:lstStyle/>
          <a:p>
            <a:pPr marL="341313" indent="-341313">
              <a:lnSpc>
                <a:spcPct val="90000"/>
              </a:lnSpc>
              <a:buClr>
                <a:schemeClr val="tx2"/>
              </a:buClr>
              <a:buSzPct val="75000"/>
              <a:buFont typeface="Wingdings" pitchFamily="2" charset="2"/>
              <a:buChar char="n"/>
              <a:defRPr/>
            </a:pPr>
            <a:r>
              <a:rPr lang="en-US" sz="2800" dirty="0" smtClean="0"/>
              <a:t>Developed over 30 years ago, and updated constantly</a:t>
            </a:r>
          </a:p>
          <a:p>
            <a:pPr marL="341313" indent="-341313">
              <a:lnSpc>
                <a:spcPct val="90000"/>
              </a:lnSpc>
              <a:buClr>
                <a:schemeClr val="tx2"/>
              </a:buClr>
              <a:buSzPct val="75000"/>
              <a:buFont typeface="Wingdings" pitchFamily="2" charset="2"/>
              <a:buChar char="n"/>
              <a:defRPr/>
            </a:pPr>
            <a:r>
              <a:rPr lang="en-US" sz="2800" dirty="0" smtClean="0"/>
              <a:t>Model data initially based on the 1993 household travel survey</a:t>
            </a:r>
          </a:p>
          <a:p>
            <a:pPr marL="341313" indent="-341313">
              <a:lnSpc>
                <a:spcPct val="90000"/>
              </a:lnSpc>
              <a:buClr>
                <a:schemeClr val="tx2"/>
              </a:buClr>
              <a:buSzPct val="75000"/>
              <a:buFont typeface="Wingdings" pitchFamily="2" charset="2"/>
              <a:buChar char="n"/>
              <a:defRPr/>
            </a:pPr>
            <a:r>
              <a:rPr lang="en-US" sz="2800" dirty="0" smtClean="0"/>
              <a:t>Current model uses data from the 2012 Utah household daily travel survey</a:t>
            </a:r>
          </a:p>
          <a:p>
            <a:pPr marL="341313" indent="-341313">
              <a:lnSpc>
                <a:spcPct val="90000"/>
              </a:lnSpc>
              <a:buClr>
                <a:schemeClr val="tx2"/>
              </a:buClr>
              <a:buSzPct val="75000"/>
              <a:buFont typeface="Wingdings" pitchFamily="2" charset="2"/>
              <a:buChar char="n"/>
              <a:defRPr/>
            </a:pPr>
            <a:r>
              <a:rPr lang="en-US" sz="2800" dirty="0" smtClean="0"/>
              <a:t>Sources of home-based school </a:t>
            </a:r>
            <a:r>
              <a:rPr lang="en-US" sz="2800" dirty="0"/>
              <a:t>t</a:t>
            </a:r>
            <a:r>
              <a:rPr lang="en-US" sz="2800" dirty="0" smtClean="0"/>
              <a:t>rip parameters</a:t>
            </a:r>
          </a:p>
          <a:p>
            <a:pPr marL="707073" lvl="1" indent="-341313">
              <a:lnSpc>
                <a:spcPct val="90000"/>
              </a:lnSpc>
              <a:buClr>
                <a:schemeClr val="tx2"/>
              </a:buClr>
              <a:buSzPct val="75000"/>
              <a:buFont typeface="Wingdings" pitchFamily="2" charset="2"/>
              <a:buChar char="n"/>
              <a:defRPr/>
            </a:pPr>
            <a:r>
              <a:rPr lang="en-US" dirty="0" smtClean="0"/>
              <a:t>Utah household daily travel survey</a:t>
            </a:r>
          </a:p>
          <a:p>
            <a:pPr marL="707073" lvl="1" indent="-341313">
              <a:lnSpc>
                <a:spcPct val="90000"/>
              </a:lnSpc>
              <a:buClr>
                <a:schemeClr val="tx2"/>
              </a:buClr>
              <a:buSzPct val="75000"/>
              <a:buFont typeface="Wingdings" pitchFamily="2" charset="2"/>
              <a:buChar char="n"/>
              <a:defRPr/>
            </a:pPr>
            <a:r>
              <a:rPr lang="en-US" dirty="0" smtClean="0"/>
              <a:t>Professional judgment</a:t>
            </a:r>
            <a:endParaRPr lang="en-US" sz="3000" dirty="0" smtClean="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500" dirty="0" smtClean="0"/>
              <a:t>Utah’s Younger Population</a:t>
            </a:r>
            <a:endParaRPr lang="en-US" sz="4500" dirty="0"/>
          </a:p>
        </p:txBody>
      </p:sp>
      <p:pic>
        <p:nvPicPr>
          <p:cNvPr id="6" name="Picture 5"/>
          <p:cNvPicPr>
            <a:picLocks noChangeAspect="1"/>
          </p:cNvPicPr>
          <p:nvPr/>
        </p:nvPicPr>
        <p:blipFill>
          <a:blip r:embed="rId3"/>
          <a:stretch>
            <a:fillRect/>
          </a:stretch>
        </p:blipFill>
        <p:spPr>
          <a:xfrm>
            <a:off x="6221649" y="2590800"/>
            <a:ext cx="2922351" cy="2425766"/>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3107952" y="2590800"/>
            <a:ext cx="2922352" cy="2425766"/>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3" y="2595565"/>
            <a:ext cx="2916611" cy="2421001"/>
          </a:xfrm>
          <a:prstGeom prst="rect">
            <a:avLst/>
          </a:prstGeom>
          <a:ln>
            <a:solidFill>
              <a:schemeClr val="tx1"/>
            </a:solidFill>
          </a:ln>
        </p:spPr>
      </p:pic>
      <p:sp>
        <p:nvSpPr>
          <p:cNvPr id="10" name="TextBox 9"/>
          <p:cNvSpPr txBox="1"/>
          <p:nvPr/>
        </p:nvSpPr>
        <p:spPr>
          <a:xfrm>
            <a:off x="636348" y="2135500"/>
            <a:ext cx="1524000" cy="369332"/>
          </a:xfrm>
          <a:prstGeom prst="rect">
            <a:avLst/>
          </a:prstGeom>
          <a:noFill/>
        </p:spPr>
        <p:txBody>
          <a:bodyPr wrap="square" rtlCol="0">
            <a:spAutoFit/>
          </a:bodyPr>
          <a:lstStyle/>
          <a:p>
            <a:r>
              <a:rPr lang="en-US" dirty="0" smtClean="0"/>
              <a:t>United States</a:t>
            </a:r>
            <a:endParaRPr lang="en-US" dirty="0"/>
          </a:p>
        </p:txBody>
      </p:sp>
      <p:sp>
        <p:nvSpPr>
          <p:cNvPr id="11" name="TextBox 10"/>
          <p:cNvSpPr txBox="1"/>
          <p:nvPr/>
        </p:nvSpPr>
        <p:spPr>
          <a:xfrm>
            <a:off x="4223422" y="2135500"/>
            <a:ext cx="685802" cy="369332"/>
          </a:xfrm>
          <a:prstGeom prst="rect">
            <a:avLst/>
          </a:prstGeom>
          <a:noFill/>
        </p:spPr>
        <p:txBody>
          <a:bodyPr wrap="square" rtlCol="0">
            <a:spAutoFit/>
          </a:bodyPr>
          <a:lstStyle/>
          <a:p>
            <a:r>
              <a:rPr lang="en-US" dirty="0" smtClean="0"/>
              <a:t>Utah</a:t>
            </a:r>
            <a:endParaRPr lang="en-US" dirty="0"/>
          </a:p>
        </p:txBody>
      </p:sp>
      <p:sp>
        <p:nvSpPr>
          <p:cNvPr id="12" name="TextBox 11"/>
          <p:cNvSpPr txBox="1"/>
          <p:nvPr/>
        </p:nvSpPr>
        <p:spPr>
          <a:xfrm>
            <a:off x="6844624" y="2135500"/>
            <a:ext cx="1676400" cy="369332"/>
          </a:xfrm>
          <a:prstGeom prst="rect">
            <a:avLst/>
          </a:prstGeom>
          <a:noFill/>
        </p:spPr>
        <p:txBody>
          <a:bodyPr wrap="square" rtlCol="0">
            <a:spAutoFit/>
          </a:bodyPr>
          <a:lstStyle/>
          <a:p>
            <a:r>
              <a:rPr lang="en-US" dirty="0" smtClean="0"/>
              <a:t>North Carolina</a:t>
            </a:r>
            <a:endParaRPr lang="en-US" dirty="0"/>
          </a:p>
        </p:txBody>
      </p:sp>
      <p:sp>
        <p:nvSpPr>
          <p:cNvPr id="13" name="TextBox 12"/>
          <p:cNvSpPr txBox="1"/>
          <p:nvPr/>
        </p:nvSpPr>
        <p:spPr>
          <a:xfrm>
            <a:off x="76199" y="5198032"/>
            <a:ext cx="2644298" cy="646331"/>
          </a:xfrm>
          <a:prstGeom prst="rect">
            <a:avLst/>
          </a:prstGeom>
          <a:noFill/>
        </p:spPr>
        <p:txBody>
          <a:bodyPr wrap="square" rtlCol="0">
            <a:spAutoFit/>
          </a:bodyPr>
          <a:lstStyle/>
          <a:p>
            <a:pPr algn="ctr"/>
            <a:r>
              <a:rPr lang="en-US" dirty="0" smtClean="0"/>
              <a:t>Average Household Size: 2.64</a:t>
            </a:r>
            <a:endParaRPr lang="en-US" dirty="0"/>
          </a:p>
        </p:txBody>
      </p:sp>
      <p:sp>
        <p:nvSpPr>
          <p:cNvPr id="14" name="TextBox 13"/>
          <p:cNvSpPr txBox="1"/>
          <p:nvPr/>
        </p:nvSpPr>
        <p:spPr>
          <a:xfrm>
            <a:off x="3257549" y="5198032"/>
            <a:ext cx="2617549" cy="646331"/>
          </a:xfrm>
          <a:prstGeom prst="rect">
            <a:avLst/>
          </a:prstGeom>
          <a:noFill/>
        </p:spPr>
        <p:txBody>
          <a:bodyPr wrap="square" rtlCol="0">
            <a:spAutoFit/>
          </a:bodyPr>
          <a:lstStyle/>
          <a:p>
            <a:pPr algn="ctr"/>
            <a:r>
              <a:rPr lang="en-US" dirty="0" smtClean="0"/>
              <a:t>Average Household Size: 3.15</a:t>
            </a:r>
            <a:endParaRPr lang="en-US" dirty="0"/>
          </a:p>
        </p:txBody>
      </p:sp>
      <p:sp>
        <p:nvSpPr>
          <p:cNvPr id="15" name="TextBox 14"/>
          <p:cNvSpPr txBox="1"/>
          <p:nvPr/>
        </p:nvSpPr>
        <p:spPr>
          <a:xfrm>
            <a:off x="6412150" y="5198032"/>
            <a:ext cx="2667000" cy="646331"/>
          </a:xfrm>
          <a:prstGeom prst="rect">
            <a:avLst/>
          </a:prstGeom>
          <a:noFill/>
        </p:spPr>
        <p:txBody>
          <a:bodyPr wrap="square" rtlCol="0">
            <a:spAutoFit/>
          </a:bodyPr>
          <a:lstStyle/>
          <a:p>
            <a:pPr algn="ctr"/>
            <a:r>
              <a:rPr lang="en-US" dirty="0" smtClean="0"/>
              <a:t>Average Household Size: 2.54</a:t>
            </a:r>
            <a:endParaRPr lang="en-US" dirty="0"/>
          </a:p>
        </p:txBody>
      </p:sp>
      <p:sp>
        <p:nvSpPr>
          <p:cNvPr id="16" name="TextBox 15"/>
          <p:cNvSpPr txBox="1"/>
          <p:nvPr/>
        </p:nvSpPr>
        <p:spPr>
          <a:xfrm>
            <a:off x="83897" y="6477000"/>
            <a:ext cx="6858000" cy="307777"/>
          </a:xfrm>
          <a:prstGeom prst="rect">
            <a:avLst/>
          </a:prstGeom>
          <a:noFill/>
        </p:spPr>
        <p:txBody>
          <a:bodyPr wrap="square" rtlCol="0">
            <a:spAutoFit/>
          </a:bodyPr>
          <a:lstStyle/>
          <a:p>
            <a:r>
              <a:rPr lang="en-US" sz="1400" i="1" dirty="0" smtClean="0"/>
              <a:t>Source: 2011-2015 American Community Survey 5-Year Estimates, Census.gov</a:t>
            </a:r>
            <a:endParaRPr lang="en-US" sz="1400" i="1" dirty="0"/>
          </a:p>
        </p:txBody>
      </p:sp>
    </p:spTree>
    <p:extLst>
      <p:ext uri="{BB962C8B-B14F-4D97-AF65-F5344CB8AC3E}">
        <p14:creationId xmlns:p14="http://schemas.microsoft.com/office/powerpoint/2010/main" val="2231602963"/>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500" dirty="0" smtClean="0"/>
              <a:t>Recalibrating Parameters</a:t>
            </a:r>
            <a:endParaRPr lang="en-US" sz="4500" dirty="0"/>
          </a:p>
        </p:txBody>
      </p:sp>
      <p:sp>
        <p:nvSpPr>
          <p:cNvPr id="3" name="Content Placeholder 2"/>
          <p:cNvSpPr>
            <a:spLocks noGrp="1"/>
          </p:cNvSpPr>
          <p:nvPr>
            <p:ph sz="half" idx="1"/>
          </p:nvPr>
        </p:nvSpPr>
        <p:spPr/>
        <p:txBody>
          <a:bodyPr>
            <a:noAutofit/>
          </a:bodyPr>
          <a:lstStyle/>
          <a:p>
            <a:pPr marL="341313" indent="-341313">
              <a:lnSpc>
                <a:spcPct val="110000"/>
              </a:lnSpc>
              <a:buClr>
                <a:schemeClr val="tx2"/>
              </a:buClr>
              <a:buSzPct val="75000"/>
              <a:buFont typeface="Wingdings" pitchFamily="2" charset="2"/>
              <a:buChar char="n"/>
              <a:defRPr/>
            </a:pPr>
            <a:r>
              <a:rPr lang="en-US" sz="2200" dirty="0"/>
              <a:t>New travel survey created for K-12 students</a:t>
            </a:r>
          </a:p>
          <a:p>
            <a:pPr marL="341313" indent="-341313">
              <a:lnSpc>
                <a:spcPct val="110000"/>
              </a:lnSpc>
              <a:buClr>
                <a:schemeClr val="tx2"/>
              </a:buClr>
              <a:buSzPct val="75000"/>
              <a:buFont typeface="Wingdings" pitchFamily="2" charset="2"/>
              <a:buChar char="n"/>
              <a:defRPr/>
            </a:pPr>
            <a:r>
              <a:rPr lang="en-US" sz="2200" dirty="0"/>
              <a:t>Distributed to school districts</a:t>
            </a:r>
          </a:p>
          <a:p>
            <a:pPr marL="341313" indent="-341313">
              <a:lnSpc>
                <a:spcPct val="110000"/>
              </a:lnSpc>
              <a:buClr>
                <a:schemeClr val="tx2"/>
              </a:buClr>
              <a:buSzPct val="75000"/>
              <a:buFont typeface="Wingdings" pitchFamily="2" charset="2"/>
              <a:buChar char="n"/>
              <a:defRPr/>
            </a:pPr>
            <a:r>
              <a:rPr lang="en-US" sz="2200" dirty="0"/>
              <a:t>Questions</a:t>
            </a:r>
          </a:p>
          <a:p>
            <a:pPr marL="615633" lvl="2" indent="-341313">
              <a:lnSpc>
                <a:spcPct val="110000"/>
              </a:lnSpc>
              <a:buClr>
                <a:schemeClr val="tx2"/>
              </a:buClr>
              <a:buSzPct val="75000"/>
              <a:buFont typeface="Wingdings" pitchFamily="2" charset="2"/>
              <a:buChar char="n"/>
              <a:defRPr/>
            </a:pPr>
            <a:r>
              <a:rPr lang="en-US" sz="1800" dirty="0"/>
              <a:t>Home location</a:t>
            </a:r>
          </a:p>
          <a:p>
            <a:pPr marL="615633" lvl="2" indent="-341313">
              <a:lnSpc>
                <a:spcPct val="110000"/>
              </a:lnSpc>
              <a:buClr>
                <a:schemeClr val="tx2"/>
              </a:buClr>
              <a:buSzPct val="75000"/>
              <a:buFont typeface="Wingdings" pitchFamily="2" charset="2"/>
              <a:buChar char="n"/>
              <a:defRPr/>
            </a:pPr>
            <a:r>
              <a:rPr lang="en-US" sz="1800" dirty="0"/>
              <a:t>School location</a:t>
            </a:r>
          </a:p>
          <a:p>
            <a:pPr marL="615633" lvl="2" indent="-341313">
              <a:lnSpc>
                <a:spcPct val="110000"/>
              </a:lnSpc>
              <a:buClr>
                <a:schemeClr val="tx2"/>
              </a:buClr>
              <a:buSzPct val="75000"/>
              <a:buFont typeface="Wingdings" pitchFamily="2" charset="2"/>
              <a:buChar char="n"/>
              <a:defRPr/>
            </a:pPr>
            <a:r>
              <a:rPr lang="en-US" sz="1800" dirty="0"/>
              <a:t>Grade level</a:t>
            </a:r>
          </a:p>
          <a:p>
            <a:pPr marL="615633" lvl="2" indent="-341313">
              <a:lnSpc>
                <a:spcPct val="110000"/>
              </a:lnSpc>
              <a:buClr>
                <a:schemeClr val="tx2"/>
              </a:buClr>
              <a:buSzPct val="75000"/>
              <a:buFont typeface="Wingdings" pitchFamily="2" charset="2"/>
              <a:buChar char="n"/>
              <a:defRPr/>
            </a:pPr>
            <a:r>
              <a:rPr lang="en-US" sz="1800" dirty="0"/>
              <a:t>Family size</a:t>
            </a:r>
          </a:p>
          <a:p>
            <a:pPr marL="615633" lvl="2" indent="-341313">
              <a:lnSpc>
                <a:spcPct val="110000"/>
              </a:lnSpc>
              <a:buClr>
                <a:schemeClr val="tx2"/>
              </a:buClr>
              <a:buSzPct val="75000"/>
              <a:buFont typeface="Wingdings" pitchFamily="2" charset="2"/>
              <a:buChar char="n"/>
              <a:defRPr/>
            </a:pPr>
            <a:r>
              <a:rPr lang="en-US" sz="1800" dirty="0"/>
              <a:t>Travel mode(s)</a:t>
            </a:r>
          </a:p>
          <a:p>
            <a:pPr marL="615633" lvl="2" indent="-341313">
              <a:lnSpc>
                <a:spcPct val="110000"/>
              </a:lnSpc>
              <a:buClr>
                <a:schemeClr val="tx2"/>
              </a:buClr>
              <a:buSzPct val="75000"/>
              <a:buFont typeface="Wingdings" pitchFamily="2" charset="2"/>
              <a:buChar char="n"/>
              <a:defRPr/>
            </a:pPr>
            <a:r>
              <a:rPr lang="en-US" sz="1800" dirty="0"/>
              <a:t>Time of day</a:t>
            </a:r>
          </a:p>
          <a:p>
            <a:pPr marL="615633" lvl="2" indent="-341313">
              <a:lnSpc>
                <a:spcPct val="110000"/>
              </a:lnSpc>
              <a:buClr>
                <a:schemeClr val="tx2"/>
              </a:buClr>
              <a:buSzPct val="75000"/>
              <a:buFont typeface="Wingdings" pitchFamily="2" charset="2"/>
              <a:buChar char="n"/>
              <a:defRPr/>
            </a:pPr>
            <a:r>
              <a:rPr lang="en-US" sz="1800" dirty="0"/>
              <a:t>etc.</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36000"/>
            <a:ext cx="4038600" cy="4403637"/>
          </a:xfrm>
          <a:ln w="19050">
            <a:solidFill>
              <a:schemeClr val="tx1"/>
            </a:solidFill>
          </a:ln>
        </p:spPr>
      </p:pic>
    </p:spTree>
    <p:extLst>
      <p:ext uri="{BB962C8B-B14F-4D97-AF65-F5344CB8AC3E}">
        <p14:creationId xmlns:p14="http://schemas.microsoft.com/office/powerpoint/2010/main" val="480644633"/>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500" dirty="0" smtClean="0"/>
              <a:t>Survey Responses</a:t>
            </a:r>
            <a:endParaRPr lang="en-US" sz="4500" dirty="0"/>
          </a:p>
        </p:txBody>
      </p:sp>
      <p:sp>
        <p:nvSpPr>
          <p:cNvPr id="3" name="Content Placeholder 2"/>
          <p:cNvSpPr>
            <a:spLocks noGrp="1"/>
          </p:cNvSpPr>
          <p:nvPr>
            <p:ph idx="1"/>
          </p:nvPr>
        </p:nvSpPr>
        <p:spPr>
          <a:xfrm>
            <a:off x="457200" y="1935480"/>
            <a:ext cx="4798089" cy="4389120"/>
          </a:xfrm>
        </p:spPr>
        <p:txBody>
          <a:bodyPr>
            <a:normAutofit/>
          </a:bodyPr>
          <a:lstStyle/>
          <a:p>
            <a:pPr marL="341313" indent="-341313">
              <a:lnSpc>
                <a:spcPct val="90000"/>
              </a:lnSpc>
              <a:buClr>
                <a:schemeClr val="tx2"/>
              </a:buClr>
              <a:buSzPct val="75000"/>
              <a:buFont typeface="Wingdings" pitchFamily="2" charset="2"/>
              <a:buChar char="n"/>
              <a:defRPr/>
            </a:pPr>
            <a:r>
              <a:rPr lang="en-US" sz="2800" dirty="0" smtClean="0"/>
              <a:t>Collected from</a:t>
            </a:r>
            <a:br>
              <a:rPr lang="en-US" sz="2800" dirty="0" smtClean="0"/>
            </a:br>
            <a:r>
              <a:rPr lang="en-US" sz="2800" dirty="0" smtClean="0"/>
              <a:t>March-June 2016</a:t>
            </a:r>
          </a:p>
          <a:p>
            <a:pPr marL="341313" indent="-341313">
              <a:lnSpc>
                <a:spcPct val="90000"/>
              </a:lnSpc>
              <a:buClr>
                <a:schemeClr val="tx2"/>
              </a:buClr>
              <a:buSzPct val="75000"/>
              <a:buFont typeface="Wingdings" pitchFamily="2" charset="2"/>
              <a:buChar char="n"/>
              <a:defRPr/>
            </a:pPr>
            <a:r>
              <a:rPr lang="en-US" sz="2800" dirty="0" smtClean="0"/>
              <a:t>1,379 unique responses</a:t>
            </a:r>
          </a:p>
          <a:p>
            <a:pPr marL="341313" indent="-341313">
              <a:lnSpc>
                <a:spcPct val="90000"/>
              </a:lnSpc>
              <a:buClr>
                <a:schemeClr val="tx2"/>
              </a:buClr>
              <a:buSzPct val="75000"/>
              <a:buFont typeface="Wingdings" pitchFamily="2" charset="2"/>
              <a:buChar char="n"/>
              <a:defRPr/>
            </a:pPr>
            <a:endParaRPr lang="en-US" sz="2800" dirty="0" smtClean="0"/>
          </a:p>
          <a:p>
            <a:endParaRPr lang="en-US" dirty="0"/>
          </a:p>
        </p:txBody>
      </p:sp>
      <p:cxnSp>
        <p:nvCxnSpPr>
          <p:cNvPr id="37" name="Straight Arrow Connector 36"/>
          <p:cNvCxnSpPr/>
          <p:nvPr/>
        </p:nvCxnSpPr>
        <p:spPr>
          <a:xfrm flipV="1">
            <a:off x="6306911" y="838202"/>
            <a:ext cx="260698" cy="35524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250677" y="4122778"/>
            <a:ext cx="378723" cy="6016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243814" y="4800600"/>
            <a:ext cx="385586" cy="83819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243814" y="5638799"/>
            <a:ext cx="372139" cy="100817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255289" y="861252"/>
            <a:ext cx="1051621" cy="769441"/>
          </a:xfrm>
          <a:prstGeom prst="rect">
            <a:avLst/>
          </a:prstGeom>
          <a:noFill/>
        </p:spPr>
        <p:txBody>
          <a:bodyPr wrap="square" rtlCol="0">
            <a:spAutoFit/>
          </a:bodyPr>
          <a:lstStyle/>
          <a:p>
            <a:pPr algn="ctr"/>
            <a:r>
              <a:rPr lang="en-US" sz="1600" dirty="0" smtClean="0">
                <a:solidFill>
                  <a:schemeClr val="tx2"/>
                </a:solidFill>
              </a:rPr>
              <a:t>Box Elder County</a:t>
            </a:r>
            <a:br>
              <a:rPr lang="en-US" sz="1600" dirty="0" smtClean="0">
                <a:solidFill>
                  <a:schemeClr val="tx2"/>
                </a:solidFill>
              </a:rPr>
            </a:br>
            <a:r>
              <a:rPr lang="en-US" sz="1200" dirty="0" smtClean="0">
                <a:solidFill>
                  <a:schemeClr val="tx2"/>
                </a:solidFill>
                <a:latin typeface="+mj-lt"/>
              </a:rPr>
              <a:t>(216)</a:t>
            </a:r>
            <a:endParaRPr lang="en-US" sz="1200" dirty="0">
              <a:solidFill>
                <a:schemeClr val="tx2"/>
              </a:solidFill>
              <a:latin typeface="+mj-lt"/>
            </a:endParaRPr>
          </a:p>
        </p:txBody>
      </p:sp>
      <p:sp>
        <p:nvSpPr>
          <p:cNvPr id="54" name="TextBox 53"/>
          <p:cNvSpPr txBox="1"/>
          <p:nvPr/>
        </p:nvSpPr>
        <p:spPr>
          <a:xfrm>
            <a:off x="5333999" y="5345329"/>
            <a:ext cx="879457" cy="769441"/>
          </a:xfrm>
          <a:prstGeom prst="rect">
            <a:avLst/>
          </a:prstGeom>
          <a:noFill/>
        </p:spPr>
        <p:txBody>
          <a:bodyPr wrap="square" rtlCol="0">
            <a:spAutoFit/>
          </a:bodyPr>
          <a:lstStyle/>
          <a:p>
            <a:pPr algn="ctr"/>
            <a:r>
              <a:rPr lang="en-US" sz="1600" dirty="0" smtClean="0">
                <a:solidFill>
                  <a:schemeClr val="tx2"/>
                </a:solidFill>
              </a:rPr>
              <a:t>Utah County</a:t>
            </a:r>
          </a:p>
          <a:p>
            <a:pPr algn="ctr"/>
            <a:r>
              <a:rPr lang="en-US" sz="1200" dirty="0" smtClean="0">
                <a:solidFill>
                  <a:schemeClr val="tx2"/>
                </a:solidFill>
                <a:latin typeface="+mj-lt"/>
              </a:rPr>
              <a:t>(113)</a:t>
            </a:r>
            <a:endParaRPr lang="en-US" sz="1200" dirty="0">
              <a:solidFill>
                <a:schemeClr val="tx2"/>
              </a:solidFill>
              <a:latin typeface="+mj-lt"/>
            </a:endParaRPr>
          </a:p>
        </p:txBody>
      </p:sp>
      <p:sp>
        <p:nvSpPr>
          <p:cNvPr id="13" name="TextBox 12"/>
          <p:cNvSpPr txBox="1"/>
          <p:nvPr/>
        </p:nvSpPr>
        <p:spPr>
          <a:xfrm>
            <a:off x="5333998" y="1640850"/>
            <a:ext cx="861241" cy="769441"/>
          </a:xfrm>
          <a:prstGeom prst="rect">
            <a:avLst/>
          </a:prstGeom>
          <a:noFill/>
        </p:spPr>
        <p:txBody>
          <a:bodyPr wrap="square" rtlCol="0">
            <a:spAutoFit/>
          </a:bodyPr>
          <a:lstStyle/>
          <a:p>
            <a:pPr algn="ctr"/>
            <a:r>
              <a:rPr lang="en-US" sz="1600" dirty="0" smtClean="0">
                <a:solidFill>
                  <a:schemeClr val="tx2"/>
                </a:solidFill>
              </a:rPr>
              <a:t>Weber County</a:t>
            </a:r>
          </a:p>
          <a:p>
            <a:pPr algn="ctr"/>
            <a:r>
              <a:rPr lang="en-US" sz="1200" dirty="0" smtClean="0">
                <a:solidFill>
                  <a:schemeClr val="tx2"/>
                </a:solidFill>
                <a:latin typeface="+mj-lt"/>
              </a:rPr>
              <a:t>(94)</a:t>
            </a:r>
            <a:endParaRPr lang="en-US" sz="1200" dirty="0">
              <a:solidFill>
                <a:schemeClr val="tx2"/>
              </a:solidFill>
              <a:latin typeface="+mj-lt"/>
            </a:endParaRPr>
          </a:p>
        </p:txBody>
      </p:sp>
      <p:sp>
        <p:nvSpPr>
          <p:cNvPr id="14" name="TextBox 13"/>
          <p:cNvSpPr txBox="1"/>
          <p:nvPr/>
        </p:nvSpPr>
        <p:spPr>
          <a:xfrm>
            <a:off x="5334000" y="2631556"/>
            <a:ext cx="861240" cy="769441"/>
          </a:xfrm>
          <a:prstGeom prst="rect">
            <a:avLst/>
          </a:prstGeom>
          <a:noFill/>
        </p:spPr>
        <p:txBody>
          <a:bodyPr wrap="square" rtlCol="0">
            <a:spAutoFit/>
          </a:bodyPr>
          <a:lstStyle/>
          <a:p>
            <a:pPr algn="ctr"/>
            <a:r>
              <a:rPr lang="en-US" sz="1600" dirty="0" smtClean="0">
                <a:solidFill>
                  <a:schemeClr val="tx2"/>
                </a:solidFill>
              </a:rPr>
              <a:t>Davis County</a:t>
            </a:r>
          </a:p>
          <a:p>
            <a:pPr algn="ctr"/>
            <a:r>
              <a:rPr lang="en-US" sz="1200" dirty="0" smtClean="0">
                <a:solidFill>
                  <a:schemeClr val="tx2"/>
                </a:solidFill>
                <a:latin typeface="+mj-lt"/>
              </a:rPr>
              <a:t>(428)</a:t>
            </a:r>
            <a:endParaRPr lang="en-US" sz="1200" dirty="0">
              <a:solidFill>
                <a:schemeClr val="tx2"/>
              </a:solidFill>
              <a:latin typeface="+mj-lt"/>
            </a:endParaRPr>
          </a:p>
        </p:txBody>
      </p:sp>
      <p:sp>
        <p:nvSpPr>
          <p:cNvPr id="15" name="TextBox 14"/>
          <p:cNvSpPr txBox="1"/>
          <p:nvPr/>
        </p:nvSpPr>
        <p:spPr>
          <a:xfrm>
            <a:off x="5255290" y="3826675"/>
            <a:ext cx="967955" cy="769441"/>
          </a:xfrm>
          <a:prstGeom prst="rect">
            <a:avLst/>
          </a:prstGeom>
          <a:noFill/>
        </p:spPr>
        <p:txBody>
          <a:bodyPr wrap="square" rtlCol="0">
            <a:spAutoFit/>
          </a:bodyPr>
          <a:lstStyle/>
          <a:p>
            <a:pPr algn="ctr"/>
            <a:r>
              <a:rPr lang="en-US" sz="1600" dirty="0" smtClean="0">
                <a:solidFill>
                  <a:schemeClr val="tx2"/>
                </a:solidFill>
              </a:rPr>
              <a:t>Salt Lake County</a:t>
            </a:r>
          </a:p>
          <a:p>
            <a:pPr algn="ctr"/>
            <a:r>
              <a:rPr lang="en-US" sz="1200" dirty="0" smtClean="0">
                <a:solidFill>
                  <a:schemeClr val="tx2"/>
                </a:solidFill>
                <a:latin typeface="+mj-lt"/>
              </a:rPr>
              <a:t>(528)</a:t>
            </a:r>
            <a:endParaRPr lang="en-US" sz="1200" dirty="0">
              <a:solidFill>
                <a:schemeClr val="tx2"/>
              </a:solidFill>
              <a:latin typeface="+mj-lt"/>
            </a:endParaRPr>
          </a:p>
        </p:txBody>
      </p:sp>
      <p:cxnSp>
        <p:nvCxnSpPr>
          <p:cNvPr id="18" name="Straight Arrow Connector 17"/>
          <p:cNvCxnSpPr/>
          <p:nvPr/>
        </p:nvCxnSpPr>
        <p:spPr>
          <a:xfrm flipV="1">
            <a:off x="6306911" y="1564834"/>
            <a:ext cx="274864" cy="3699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306911" y="2305847"/>
            <a:ext cx="288129" cy="6041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250677" y="3454888"/>
            <a:ext cx="347289" cy="66789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306911" y="2910039"/>
            <a:ext cx="277378" cy="51323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06911" y="1923288"/>
            <a:ext cx="288130" cy="33364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06911" y="1187047"/>
            <a:ext cx="274864" cy="3461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63" y="3798009"/>
            <a:ext cx="2790861" cy="2790861"/>
          </a:xfrm>
          <a:prstGeom prst="rect">
            <a:avLst/>
          </a:prstGeom>
        </p:spPr>
      </p:pic>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049" y="4122778"/>
            <a:ext cx="1265688" cy="2141322"/>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5041" y="704088"/>
            <a:ext cx="2484987" cy="6074411"/>
          </a:xfrm>
          <a:prstGeom prst="rect">
            <a:avLst/>
          </a:prstGeom>
        </p:spPr>
      </p:pic>
    </p:spTree>
    <p:extLst>
      <p:ext uri="{BB962C8B-B14F-4D97-AF65-F5344CB8AC3E}">
        <p14:creationId xmlns:p14="http://schemas.microsoft.com/office/powerpoint/2010/main" val="1600723222"/>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HBSch</a:t>
            </a:r>
            <a:r>
              <a:rPr lang="en-US" dirty="0" smtClean="0"/>
              <a:t> Trip Parameters</a:t>
            </a:r>
            <a:endParaRPr lang="en-US" dirty="0"/>
          </a:p>
        </p:txBody>
      </p:sp>
      <p:pic>
        <p:nvPicPr>
          <p:cNvPr id="8" name="Picture 6" descr="story">
            <a:hlinkClick r:id="rId2"/>
          </p:cNvPr>
          <p:cNvPicPr>
            <a:picLocks noGrp="1" noChangeAspect="1" noChangeArrowheads="1"/>
          </p:cNvPicPr>
          <p:nvPr>
            <p:ph idx="1"/>
          </p:nvPr>
        </p:nvPicPr>
        <p:blipFill>
          <a:blip r:embed="rId3" cstate="print"/>
          <a:srcRect/>
          <a:stretch>
            <a:fillRect/>
          </a:stretch>
        </p:blipFill>
        <p:spPr bwMode="auto">
          <a:xfrm>
            <a:off x="6858000" y="914400"/>
            <a:ext cx="2057400" cy="1315556"/>
          </a:xfrm>
          <a:prstGeom prst="rect">
            <a:avLst/>
          </a:prstGeom>
          <a:noFill/>
          <a:ln w="9525">
            <a:noFill/>
            <a:miter lim="800000"/>
            <a:headEnd/>
            <a:tailEnd/>
          </a:ln>
        </p:spPr>
      </p:pic>
      <p:sp>
        <p:nvSpPr>
          <p:cNvPr id="11" name="Rectangle 10"/>
          <p:cNvSpPr/>
          <p:nvPr/>
        </p:nvSpPr>
        <p:spPr>
          <a:xfrm>
            <a:off x="415834" y="2743200"/>
            <a:ext cx="7620000" cy="3188565"/>
          </a:xfrm>
          <a:prstGeom prst="rect">
            <a:avLst/>
          </a:prstGeom>
        </p:spPr>
        <p:txBody>
          <a:bodyPr wrap="square">
            <a:spAutoFit/>
          </a:bodyPr>
          <a:lstStyle/>
          <a:p>
            <a:pPr marL="341313" lvl="1" indent="-341313">
              <a:lnSpc>
                <a:spcPct val="90000"/>
              </a:lnSpc>
              <a:spcBef>
                <a:spcPct val="20000"/>
              </a:spcBef>
              <a:buClr>
                <a:schemeClr val="tx2"/>
              </a:buClr>
              <a:buSzPct val="75000"/>
              <a:buFont typeface="Wingdings" pitchFamily="2" charset="2"/>
              <a:buChar char="n"/>
              <a:defRPr/>
            </a:pPr>
            <a:r>
              <a:rPr lang="en-US" sz="2800" dirty="0" smtClean="0"/>
              <a:t>Trip </a:t>
            </a:r>
            <a:r>
              <a:rPr lang="en-US" sz="2800" dirty="0"/>
              <a:t>Production Rates </a:t>
            </a:r>
            <a:endParaRPr lang="en-US" sz="2800" dirty="0" smtClean="0"/>
          </a:p>
          <a:p>
            <a:pPr lvl="2" indent="-457200">
              <a:lnSpc>
                <a:spcPct val="90000"/>
              </a:lnSpc>
              <a:spcBef>
                <a:spcPct val="20000"/>
              </a:spcBef>
              <a:buClr>
                <a:schemeClr val="tx2"/>
              </a:buClr>
              <a:buSzPct val="75000"/>
              <a:buFont typeface="Wingdings" panose="05000000000000000000" pitchFamily="2" charset="2"/>
              <a:buChar char="§"/>
              <a:defRPr/>
            </a:pPr>
            <a:r>
              <a:rPr lang="en-US" sz="2800" dirty="0" smtClean="0"/>
              <a:t>By </a:t>
            </a:r>
            <a:r>
              <a:rPr lang="en-US" sz="2800" dirty="0"/>
              <a:t>Household </a:t>
            </a:r>
            <a:r>
              <a:rPr lang="en-US" sz="2800" dirty="0" smtClean="0"/>
              <a:t>Size</a:t>
            </a:r>
          </a:p>
          <a:p>
            <a:pPr lvl="2" indent="-457200">
              <a:lnSpc>
                <a:spcPct val="90000"/>
              </a:lnSpc>
              <a:spcBef>
                <a:spcPct val="20000"/>
              </a:spcBef>
              <a:buClr>
                <a:schemeClr val="tx2"/>
              </a:buClr>
              <a:buSzPct val="75000"/>
              <a:buFont typeface="Wingdings" panose="05000000000000000000" pitchFamily="2" charset="2"/>
              <a:buChar char="§"/>
              <a:defRPr/>
            </a:pPr>
            <a:r>
              <a:rPr lang="en-US" sz="2800" dirty="0" smtClean="0"/>
              <a:t>Life </a:t>
            </a:r>
            <a:r>
              <a:rPr lang="en-US" sz="2800" dirty="0" smtClean="0"/>
              <a:t>Cycle</a:t>
            </a:r>
            <a:endParaRPr lang="en-US" sz="2800" dirty="0"/>
          </a:p>
          <a:p>
            <a:pPr marL="341313" lvl="1" indent="-341313">
              <a:lnSpc>
                <a:spcPct val="90000"/>
              </a:lnSpc>
              <a:spcBef>
                <a:spcPct val="20000"/>
              </a:spcBef>
              <a:buClr>
                <a:schemeClr val="tx2"/>
              </a:buClr>
              <a:buSzPct val="75000"/>
              <a:buFont typeface="Wingdings" pitchFamily="2" charset="2"/>
              <a:buChar char="n"/>
              <a:defRPr/>
            </a:pPr>
            <a:r>
              <a:rPr lang="en-US" sz="2800" dirty="0" smtClean="0"/>
              <a:t>Trip </a:t>
            </a:r>
            <a:r>
              <a:rPr lang="en-US" sz="2800" dirty="0"/>
              <a:t>Diurnal </a:t>
            </a:r>
            <a:r>
              <a:rPr lang="en-US" sz="2800" dirty="0" smtClean="0"/>
              <a:t>Distribution</a:t>
            </a:r>
            <a:endParaRPr lang="en-US" sz="2800" dirty="0"/>
          </a:p>
          <a:p>
            <a:pPr marL="341313" lvl="1" indent="-341313">
              <a:lnSpc>
                <a:spcPct val="90000"/>
              </a:lnSpc>
              <a:spcBef>
                <a:spcPct val="20000"/>
              </a:spcBef>
              <a:buClr>
                <a:schemeClr val="tx2"/>
              </a:buClr>
              <a:buSzPct val="75000"/>
              <a:buFont typeface="Wingdings" pitchFamily="2" charset="2"/>
              <a:buChar char="n"/>
              <a:defRPr/>
            </a:pPr>
            <a:r>
              <a:rPr lang="en-US" sz="2800" dirty="0" smtClean="0"/>
              <a:t>Trip </a:t>
            </a:r>
            <a:r>
              <a:rPr lang="en-US" sz="2800" dirty="0" smtClean="0"/>
              <a:t>Length Distribution</a:t>
            </a:r>
            <a:endParaRPr lang="en-US" sz="2800" dirty="0"/>
          </a:p>
          <a:p>
            <a:pPr marL="341313" lvl="1" indent="-341313">
              <a:lnSpc>
                <a:spcPct val="90000"/>
              </a:lnSpc>
              <a:spcBef>
                <a:spcPct val="20000"/>
              </a:spcBef>
              <a:buClr>
                <a:schemeClr val="tx2"/>
              </a:buClr>
              <a:buSzPct val="75000"/>
              <a:buFont typeface="Wingdings" pitchFamily="2" charset="2"/>
              <a:buChar char="n"/>
              <a:defRPr/>
            </a:pPr>
            <a:r>
              <a:rPr lang="en-US" sz="2800" dirty="0" smtClean="0"/>
              <a:t>Travel </a:t>
            </a:r>
            <a:r>
              <a:rPr lang="en-US" sz="2800" dirty="0"/>
              <a:t>Mode </a:t>
            </a:r>
            <a:r>
              <a:rPr lang="en-US" sz="2800" dirty="0" smtClean="0"/>
              <a:t>Split</a:t>
            </a:r>
            <a:endParaRPr lang="en-US" sz="2800" dirty="0"/>
          </a:p>
          <a:p>
            <a:pPr lvl="1">
              <a:buClr>
                <a:srgbClr val="FF0000"/>
              </a:buClr>
              <a:buSzPct val="80000"/>
              <a:buFont typeface="Wingdings" pitchFamily="2" charset="2"/>
              <a:buChar char="Ø"/>
            </a:pPr>
            <a:endParaRPr lang="en-US" sz="2200" dirty="0" smtClean="0">
              <a:latin typeface="Tahoma" pitchFamily="34"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1600200"/>
            <a:ext cx="7352436" cy="4343400"/>
          </a:xfrm>
          <a:prstGeom prst="rect">
            <a:avLst/>
          </a:prstGeo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5271</TotalTime>
  <Words>396</Words>
  <Application>Microsoft Office PowerPoint</Application>
  <PresentationFormat>On-screen Show (4:3)</PresentationFormat>
  <Paragraphs>72</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Constantia</vt:lpstr>
      <vt:lpstr>Tahoma</vt:lpstr>
      <vt:lpstr>Wingdings</vt:lpstr>
      <vt:lpstr>Wingdings 2</vt:lpstr>
      <vt:lpstr>Flow</vt:lpstr>
      <vt:lpstr>School Travel Patterns in Utah</vt:lpstr>
      <vt:lpstr>Today’s Talk</vt:lpstr>
      <vt:lpstr>Area Overview</vt:lpstr>
      <vt:lpstr>WFRC/MAG Travel Demand Model</vt:lpstr>
      <vt:lpstr>Utah’s Younger Population</vt:lpstr>
      <vt:lpstr>Recalibrating Parameters</vt:lpstr>
      <vt:lpstr>Survey Responses</vt:lpstr>
      <vt:lpstr>HBSch Trip Parameters</vt:lpstr>
      <vt:lpstr>PowerPoint Presentation</vt:lpstr>
      <vt:lpstr>PowerPoint Presentation</vt:lpstr>
      <vt:lpstr>PowerPoint Presentation</vt:lpstr>
      <vt:lpstr>PowerPoint Presentation</vt:lpstr>
      <vt:lpstr>PowerPoint Presentation</vt:lpstr>
      <vt:lpstr>    Any Questions  Andy Li andyli@wfrc.org 801-363-4230*1138</vt:lpstr>
    </vt:vector>
  </TitlesOfParts>
  <Company>USDOT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Household  Travel Survey</dc:title>
  <dc:creator>Adella</dc:creator>
  <cp:lastModifiedBy>Andy Li</cp:lastModifiedBy>
  <cp:revision>205</cp:revision>
  <dcterms:created xsi:type="dcterms:W3CDTF">2011-11-01T17:11:03Z</dcterms:created>
  <dcterms:modified xsi:type="dcterms:W3CDTF">2017-05-09T22:28:11Z</dcterms:modified>
</cp:coreProperties>
</file>