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4"/>
  </p:sldMasterIdLst>
  <p:notesMasterIdLst>
    <p:notesMasterId r:id="rId27"/>
  </p:notesMasterIdLst>
  <p:handoutMasterIdLst>
    <p:handoutMasterId r:id="rId28"/>
  </p:handoutMasterIdLst>
  <p:sldIdLst>
    <p:sldId id="341" r:id="rId5"/>
    <p:sldId id="323" r:id="rId6"/>
    <p:sldId id="342" r:id="rId7"/>
    <p:sldId id="344" r:id="rId8"/>
    <p:sldId id="347" r:id="rId9"/>
    <p:sldId id="345" r:id="rId10"/>
    <p:sldId id="339" r:id="rId11"/>
    <p:sldId id="325" r:id="rId12"/>
    <p:sldId id="327" r:id="rId13"/>
    <p:sldId id="328" r:id="rId14"/>
    <p:sldId id="336" r:id="rId15"/>
    <p:sldId id="329" r:id="rId16"/>
    <p:sldId id="330" r:id="rId17"/>
    <p:sldId id="331" r:id="rId18"/>
    <p:sldId id="335" r:id="rId19"/>
    <p:sldId id="337" r:id="rId20"/>
    <p:sldId id="332" r:id="rId21"/>
    <p:sldId id="348" r:id="rId22"/>
    <p:sldId id="333" r:id="rId23"/>
    <p:sldId id="349" r:id="rId24"/>
    <p:sldId id="338" r:id="rId25"/>
    <p:sldId id="340" r:id="rId2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L" initials="EDL" lastIdx="2" clrIdx="0"/>
  <p:cmAuthor id="2" name="Toews (Selk), Kaylene" initials="T(K" lastIdx="2" clrIdx="1">
    <p:extLst/>
  </p:cmAuthor>
  <p:cmAuthor id="3" name="SMITH Jyll E" initials="JES" lastIdx="2" clrIdx="2"/>
  <p:cmAuthor id="4" name="Karen Jones Jackley" initials="KJJ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17375E"/>
    <a:srgbClr val="002A54"/>
    <a:srgbClr val="1B587C"/>
    <a:srgbClr val="C19859"/>
    <a:srgbClr val="0C0C0C"/>
    <a:srgbClr val="BCB092"/>
    <a:srgbClr val="B26B02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9" autoAdjust="0"/>
    <p:restoredTop sz="53665" autoAdjust="0"/>
  </p:normalViewPr>
  <p:slideViewPr>
    <p:cSldViewPr>
      <p:cViewPr varScale="1">
        <p:scale>
          <a:sx n="40" d="100"/>
          <a:sy n="40" d="100"/>
        </p:scale>
        <p:origin x="-1771" y="-67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108" y="-111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7E3DD-707B-4094-9E46-5BFE09D0F57A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69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352800" cy="2514600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numCol="3" spcCol="2743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1960A5-8209-406D-9FF4-30FB2A2FF4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0"/>
            <a:ext cx="5791200" cy="25146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03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19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4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37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59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68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25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31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67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41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41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4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75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41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93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3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9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1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2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1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8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12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52600"/>
            <a:ext cx="9144000" cy="358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130425"/>
            <a:ext cx="4876800" cy="1470025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6200" y="3581400"/>
            <a:ext cx="4876800" cy="1676400"/>
          </a:xfrm>
        </p:spPr>
        <p:txBody>
          <a:bodyPr/>
          <a:lstStyle>
            <a:lvl1pPr marL="0" indent="0" algn="l">
              <a:spcBef>
                <a:spcPct val="20000"/>
              </a:spcBef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752600"/>
            <a:ext cx="3733800" cy="35814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0" y="5410200"/>
            <a:ext cx="9144000" cy="1447800"/>
          </a:xfrm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 sz="2400"/>
            </a:lvl1pPr>
            <a:lvl2pPr>
              <a:defRPr baseline="0"/>
            </a:lvl2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1400" b="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8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el photo on left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4114800"/>
            <a:ext cx="9144000" cy="2743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620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39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1054805" y="2185168"/>
            <a:ext cx="1333903" cy="134288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Content Placeholder 45"/>
          <p:cNvSpPr txBox="1">
            <a:spLocks/>
          </p:cNvSpPr>
          <p:nvPr userDrawn="1"/>
        </p:nvSpPr>
        <p:spPr>
          <a:xfrm>
            <a:off x="1050436" y="3648173"/>
            <a:ext cx="1338272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7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03014" indent="-202063" algn="l" defTabSz="4567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kern="1200">
                <a:solidFill>
                  <a:schemeClr val="accent5"/>
                </a:solidFill>
                <a:latin typeface="Franklin Gothic Book"/>
                <a:ea typeface="+mn-ea"/>
                <a:cs typeface="Franklin Gothic Book"/>
              </a:defRPr>
            </a:lvl2pPr>
            <a:lvl3pPr marL="574675" indent="-173038" algn="l" defTabSz="45675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Lucida Grande"/>
              <a:buChar char="-"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23925" indent="0" algn="l" defTabSz="45675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362250" indent="0" algn="l" defTabSz="45675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2163" indent="-228381" algn="l" defTabSz="4567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923" indent="-228381" algn="l" defTabSz="4567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681" indent="-228381" algn="l" defTabSz="4567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439" indent="-228381" algn="l" defTabSz="4567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34" name="Content Placeholder 46"/>
          <p:cNvSpPr txBox="1">
            <a:spLocks/>
          </p:cNvSpPr>
          <p:nvPr userDrawn="1"/>
        </p:nvSpPr>
        <p:spPr>
          <a:xfrm>
            <a:off x="2518749" y="3648173"/>
            <a:ext cx="1338272" cy="125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7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200951" indent="0" algn="l" defTabSz="45675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None/>
              <a:defRPr sz="1400" kern="1200">
                <a:solidFill>
                  <a:schemeClr val="accent5"/>
                </a:solidFill>
                <a:latin typeface="Franklin Gothic Book"/>
                <a:ea typeface="+mn-ea"/>
                <a:cs typeface="Franklin Gothic Book"/>
              </a:defRPr>
            </a:lvl2pPr>
            <a:lvl3pPr marL="574675" indent="-173038" algn="l" defTabSz="45675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Lucida Grande"/>
              <a:buChar char="-"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23925" indent="0" algn="l" defTabSz="45675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362250" indent="0" algn="l" defTabSz="45675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2163" indent="-228381" algn="l" defTabSz="4567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923" indent="-228381" algn="l" defTabSz="4567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681" indent="-228381" algn="l" defTabSz="4567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439" indent="-228381" algn="l" defTabSz="4567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39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2523118" y="2193141"/>
            <a:ext cx="1333903" cy="134288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40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3987062" y="2185168"/>
            <a:ext cx="1333903" cy="134288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41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5459753" y="2182451"/>
            <a:ext cx="1333903" cy="134288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6928066" y="2182259"/>
            <a:ext cx="1333903" cy="134288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1050436" y="3674963"/>
            <a:ext cx="1338272" cy="1735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half" idx="20"/>
          </p:nvPr>
        </p:nvSpPr>
        <p:spPr>
          <a:xfrm>
            <a:off x="2518749" y="3674963"/>
            <a:ext cx="1338272" cy="1735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21"/>
          </p:nvPr>
        </p:nvSpPr>
        <p:spPr>
          <a:xfrm>
            <a:off x="3982693" y="3674963"/>
            <a:ext cx="1338272" cy="1735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2"/>
          </p:nvPr>
        </p:nvSpPr>
        <p:spPr>
          <a:xfrm>
            <a:off x="5446637" y="3674963"/>
            <a:ext cx="1338272" cy="1735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3"/>
          </p:nvPr>
        </p:nvSpPr>
        <p:spPr>
          <a:xfrm>
            <a:off x="6923697" y="3674963"/>
            <a:ext cx="1338272" cy="1735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24"/>
          </p:nvPr>
        </p:nvSpPr>
        <p:spPr>
          <a:xfrm>
            <a:off x="2518749" y="1702861"/>
            <a:ext cx="1338272" cy="378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Franklin Gothic Medium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sz="half" idx="25"/>
          </p:nvPr>
        </p:nvSpPr>
        <p:spPr>
          <a:xfrm>
            <a:off x="3982693" y="1702861"/>
            <a:ext cx="1338272" cy="378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Franklin Gothic Medium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sz="half" idx="26"/>
          </p:nvPr>
        </p:nvSpPr>
        <p:spPr>
          <a:xfrm>
            <a:off x="1050436" y="1702861"/>
            <a:ext cx="1338272" cy="378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Franklin Gothic Medium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5" name="Content Placeholder 2"/>
          <p:cNvSpPr>
            <a:spLocks noGrp="1"/>
          </p:cNvSpPr>
          <p:nvPr>
            <p:ph sz="half" idx="27"/>
          </p:nvPr>
        </p:nvSpPr>
        <p:spPr>
          <a:xfrm>
            <a:off x="5446637" y="1718363"/>
            <a:ext cx="1338272" cy="378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Franklin Gothic Medium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sz="half" idx="28"/>
          </p:nvPr>
        </p:nvSpPr>
        <p:spPr>
          <a:xfrm>
            <a:off x="6923697" y="1702861"/>
            <a:ext cx="1338272" cy="378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Franklin Gothic Medium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8" name="Title 1"/>
          <p:cNvSpPr>
            <a:spLocks noGrp="1"/>
          </p:cNvSpPr>
          <p:nvPr>
            <p:ph type="title" hasCustomPrompt="1"/>
          </p:nvPr>
        </p:nvSpPr>
        <p:spPr>
          <a:xfrm>
            <a:off x="428633" y="457209"/>
            <a:ext cx="8286749" cy="63147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8633" y="830838"/>
            <a:ext cx="8205787" cy="376237"/>
          </a:xfrm>
          <a:prstGeom prst="rect">
            <a:avLst/>
          </a:prstGeom>
        </p:spPr>
        <p:txBody>
          <a:bodyPr/>
          <a:lstStyle>
            <a:lvl1pPr marL="0" marR="0" indent="0" algn="l" defTabSz="456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If necessary, enter secondary title </a:t>
            </a:r>
          </a:p>
        </p:txBody>
      </p:sp>
      <p:pic>
        <p:nvPicPr>
          <p:cNvPr id="22" name="Picture 3" descr="C:\Users\E021545\Desktop\ODO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271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513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90600"/>
            <a:ext cx="8382000" cy="914400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17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4"/>
          <p:cNvSpPr>
            <a:spLocks noGrp="1"/>
          </p:cNvSpPr>
          <p:nvPr>
            <p:ph type="title" hasCustomPrompt="1"/>
          </p:nvPr>
        </p:nvSpPr>
        <p:spPr>
          <a:xfrm>
            <a:off x="457200" y="460683"/>
            <a:ext cx="8229600" cy="320040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6910" y="1428664"/>
            <a:ext cx="2308762" cy="2816186"/>
          </a:xfrm>
          <a:prstGeom prst="round2Diag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4567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b="1" kern="1200" cap="all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0" indent="0" algn="l" defTabSz="456758" rtl="0" eaLnBrk="1" latinLnBrk="0" hangingPunct="1">
              <a:spcBef>
                <a:spcPct val="20000"/>
              </a:spcBef>
              <a:buFont typeface="Arial"/>
              <a:buNone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228600" indent="-228600" algn="l" defTabSz="456758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228600" indent="-228600" algn="l" defTabSz="456758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228600" indent="-228600" algn="l" defTabSz="456758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4974662"/>
            <a:ext cx="9144000" cy="1883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536953" y="1650610"/>
            <a:ext cx="4897435" cy="15105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4567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marL="0" indent="0" algn="l" defTabSz="456758" rtl="0" eaLnBrk="1" latinLnBrk="0" hangingPunct="1">
              <a:spcBef>
                <a:spcPct val="20000"/>
              </a:spcBef>
              <a:buFont typeface="Arial"/>
              <a:buNone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228600" indent="-228600" algn="l" defTabSz="456758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228600" indent="-228600" algn="l" defTabSz="456758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228600" indent="-228600" algn="l" defTabSz="456758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</a:lstStyle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5F5F5F"/>
                </a:solidFill>
                <a:latin typeface="Georgia"/>
                <a:cs typeface="Georgia"/>
              </a:rPr>
              <a:t>“</a:t>
            </a:r>
          </a:p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/>
              <a:t>Insert quote here</a:t>
            </a:r>
          </a:p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600" dirty="0"/>
          </a:p>
          <a:p>
            <a:pPr marL="0" marR="0" lvl="0" indent="0" algn="l" defTabSz="4567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5F5F5F"/>
                </a:solidFill>
                <a:latin typeface="Georgia"/>
                <a:cs typeface="Georgia"/>
              </a:rPr>
              <a:t>										”</a:t>
            </a:r>
          </a:p>
        </p:txBody>
      </p:sp>
    </p:spTree>
    <p:extLst>
      <p:ext uri="{BB962C8B-B14F-4D97-AF65-F5344CB8AC3E}">
        <p14:creationId xmlns:p14="http://schemas.microsoft.com/office/powerpoint/2010/main" val="144295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and sta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1201313" y="989544"/>
            <a:ext cx="1459802" cy="1629834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665403" y="6094939"/>
            <a:ext cx="478597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prstClr val="black">
                    <a:tint val="75000"/>
                  </a:prstClr>
                </a:solidFill>
                <a:latin typeface="Franklin Gothic Book"/>
                <a:ea typeface="+mn-ea"/>
                <a:cs typeface="Franklin Gothic Book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456758"/>
            <a:fld id="{F3C03C5D-6A7C-2442-8685-B16D7D0DC519}" type="slidenum">
              <a:rPr lang="en-US" smtClean="0"/>
              <a:pPr defTabSz="456758"/>
              <a:t>‹#›</a:t>
            </a:fld>
            <a:endParaRPr lang="en-US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1201313" y="2691345"/>
            <a:ext cx="1459802" cy="1629834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491353" y="999072"/>
            <a:ext cx="1459802" cy="1629834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6491353" y="2696639"/>
            <a:ext cx="1459802" cy="1629834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1201313" y="4390159"/>
            <a:ext cx="1459802" cy="1629834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6491353" y="4387850"/>
            <a:ext cx="1459802" cy="1629834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723790" y="999072"/>
            <a:ext cx="3704890" cy="50186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photo/text/object</a:t>
            </a:r>
          </a:p>
        </p:txBody>
      </p:sp>
      <p:pic>
        <p:nvPicPr>
          <p:cNvPr id="12" name="Picture 3" descr="C:\Users\E021545\Desktop\ODO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271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5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/Full Screen Image with White Tex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4893647"/>
            <a:ext cx="8432800" cy="15029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67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</a:lstStyle>
          <a:p>
            <a:pPr marL="0" marR="0" lvl="0" indent="0" algn="ctr" defTabSz="45675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4025900" y="3425391"/>
            <a:ext cx="3487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Slide</a:t>
            </a:r>
            <a:r>
              <a:rPr lang="en-US" sz="4800" baseline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divider with </a:t>
            </a:r>
          </a:p>
          <a:p>
            <a:pPr algn="r"/>
            <a:r>
              <a:rPr lang="en-US" sz="4800" baseline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white text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6290849" y="6442502"/>
            <a:ext cx="57143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Image Size : 10 </a:t>
            </a:r>
            <a:r>
              <a:rPr lang="en-US" sz="21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x</a:t>
            </a:r>
            <a:r>
              <a:rPr lang="en-US" sz="2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7.5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10D792-C0AE-4E50-A4F2-E451F87C2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4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 baseline="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762000"/>
            <a:ext cx="7315200" cy="45720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69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7620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46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620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4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52600"/>
            <a:ext cx="9144000" cy="3581400"/>
          </a:xfrm>
          <a:prstGeom prst="rect">
            <a:avLst/>
          </a:prstGeom>
          <a:solidFill>
            <a:srgbClr val="17375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7400" y="1905000"/>
            <a:ext cx="3048000" cy="533400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7400" y="2438400"/>
            <a:ext cx="3048000" cy="2819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97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52600"/>
            <a:ext cx="9144000" cy="3581400"/>
          </a:xfrm>
          <a:prstGeom prst="rect">
            <a:avLst/>
          </a:prstGeom>
          <a:solidFill>
            <a:srgbClr val="17375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7400" y="1905000"/>
            <a:ext cx="3048000" cy="5334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7400" y="2438400"/>
            <a:ext cx="3048000" cy="2819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C43A73-6FF9-43ED-8D43-9AC6868BCB6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33289-694E-485F-99AF-A0A1A73F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0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37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949" tIns="31974" rIns="63949" bIns="31974" rtlCol="0" anchor="ctr"/>
          <a:lstStyle/>
          <a:p>
            <a:pPr algn="ctr" defTabSz="45675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076950" y="1828800"/>
            <a:ext cx="3067050" cy="4352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dirty="0"/>
              <a:t>Agenda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6950" y="2306417"/>
            <a:ext cx="3067050" cy="4162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spcAft>
                <a:spcPts val="420"/>
              </a:spcAft>
            </a:pPr>
            <a:r>
              <a:rPr lang="en-US" dirty="0"/>
              <a:t>Title for part one</a:t>
            </a:r>
          </a:p>
          <a:p>
            <a:pPr>
              <a:spcAft>
                <a:spcPts val="420"/>
              </a:spcAft>
            </a:pPr>
            <a:r>
              <a:rPr lang="en-US" dirty="0"/>
              <a:t>Title for part two</a:t>
            </a:r>
          </a:p>
          <a:p>
            <a:pPr>
              <a:spcAft>
                <a:spcPts val="420"/>
              </a:spcAft>
            </a:pPr>
            <a:r>
              <a:rPr lang="en-US" dirty="0"/>
              <a:t>Title for part three</a:t>
            </a:r>
          </a:p>
        </p:txBody>
      </p:sp>
    </p:spTree>
    <p:extLst>
      <p:ext uri="{BB962C8B-B14F-4D97-AF65-F5344CB8AC3E}">
        <p14:creationId xmlns:p14="http://schemas.microsoft.com/office/powerpoint/2010/main" val="247073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48201" y="3657600"/>
            <a:ext cx="3909868" cy="2291066"/>
          </a:xfrm>
          <a:prstGeom prst="rect">
            <a:avLst/>
          </a:prstGeom>
          <a:solidFill>
            <a:srgbClr val="002A54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photo/text/object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94887" y="3657600"/>
            <a:ext cx="3891099" cy="2291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photo/text/object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633" y="457209"/>
            <a:ext cx="8286749" cy="63147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 descr="C:\Users\E021545\Desktop\ODO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271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94887" y="1143000"/>
            <a:ext cx="3886200" cy="23622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48200" y="1143000"/>
            <a:ext cx="3909869" cy="2362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8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67400"/>
            <a:ext cx="1143000" cy="91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10D792-C0AE-4E50-A4F2-E451F87C2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5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0" y="2286000"/>
            <a:ext cx="26670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200400" y="2286000"/>
            <a:ext cx="26670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286000"/>
            <a:ext cx="26670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362200"/>
            <a:ext cx="2514600" cy="22098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76600" y="2362200"/>
            <a:ext cx="2514600" cy="2209800"/>
          </a:xfrm>
        </p:spPr>
        <p:txBody>
          <a:bodyPr/>
          <a:lstStyle>
            <a:lvl1pPr marL="0" indent="0" algn="ctr">
              <a:buNone/>
              <a:defRPr lang="en-US" sz="240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72200" y="2362200"/>
            <a:ext cx="2514600" cy="22098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6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72200" y="1600200"/>
            <a:ext cx="2514600" cy="2438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57200" y="1600200"/>
            <a:ext cx="2514600" cy="24384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7620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4038600"/>
            <a:ext cx="2514600" cy="17526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52800" y="4038600"/>
            <a:ext cx="2514600" cy="17526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72200" y="4038600"/>
            <a:ext cx="2514600" cy="17526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352800" y="1600200"/>
            <a:ext cx="2514600" cy="2438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0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172200" y="2590800"/>
            <a:ext cx="25146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276600" y="2590800"/>
            <a:ext cx="25146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2590800"/>
            <a:ext cx="25146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7620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3400" y="2667000"/>
            <a:ext cx="2362200" cy="2209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52800" y="2667000"/>
            <a:ext cx="2362200" cy="2209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48400" y="2667000"/>
            <a:ext cx="2362200" cy="2209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9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photo on left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2743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2971800"/>
            <a:ext cx="8077200" cy="329219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350369"/>
            <a:ext cx="7998285" cy="376237"/>
          </a:xfrm>
          <a:prstGeom prst="rect">
            <a:avLst/>
          </a:prstGeom>
        </p:spPr>
        <p:txBody>
          <a:bodyPr/>
          <a:lstStyle>
            <a:lvl1pPr marL="0" marR="0" indent="0" algn="l" defTabSz="4567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If necessary, enter secondary title </a:t>
            </a:r>
          </a:p>
        </p:txBody>
      </p:sp>
    </p:spTree>
    <p:extLst>
      <p:ext uri="{BB962C8B-B14F-4D97-AF65-F5344CB8AC3E}">
        <p14:creationId xmlns:p14="http://schemas.microsoft.com/office/powerpoint/2010/main" val="289117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Avoid second level bullets.</a:t>
            </a:r>
          </a:p>
          <a:p>
            <a:pPr lvl="1"/>
            <a:r>
              <a:rPr lang="en-US" dirty="0"/>
              <a:t>Move to the notes instead.</a:t>
            </a:r>
          </a:p>
        </p:txBody>
      </p:sp>
      <p:pic>
        <p:nvPicPr>
          <p:cNvPr id="2052" name="Picture 3" descr="C:\Users\E021545\Desktop\ODOT.pn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271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967" r:id="rId3"/>
    <p:sldLayoutId id="2147483964" r:id="rId4"/>
    <p:sldLayoutId id="2147483863" r:id="rId5"/>
    <p:sldLayoutId id="2147483864" r:id="rId6"/>
    <p:sldLayoutId id="2147483857" r:id="rId7"/>
    <p:sldLayoutId id="2147483865" r:id="rId8"/>
    <p:sldLayoutId id="2147483962" r:id="rId9"/>
    <p:sldLayoutId id="2147483968" r:id="rId10"/>
    <p:sldLayoutId id="2147483965" r:id="rId11"/>
    <p:sldLayoutId id="2147483859" r:id="rId12"/>
    <p:sldLayoutId id="2147483963" r:id="rId13"/>
    <p:sldLayoutId id="2147483966" r:id="rId14"/>
    <p:sldLayoutId id="2147483960" r:id="rId15"/>
    <p:sldLayoutId id="2147483854" r:id="rId16"/>
    <p:sldLayoutId id="2147483855" r:id="rId17"/>
    <p:sldLayoutId id="2147483858" r:id="rId18"/>
    <p:sldLayoutId id="2147483969" r:id="rId19"/>
    <p:sldLayoutId id="2147483970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b="1" i="0" kern="1200" dirty="0">
          <a:solidFill>
            <a:schemeClr val="tx1"/>
          </a:solidFill>
          <a:effectLst/>
          <a:latin typeface="Century Gothic" panose="020B0502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800" kern="1200" dirty="0">
          <a:solidFill>
            <a:schemeClr val="tx1"/>
          </a:solidFill>
          <a:latin typeface="Century Gothic" panose="020B0502020202020204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n-US" sz="2400" kern="1200" dirty="0">
          <a:solidFill>
            <a:schemeClr val="tx1"/>
          </a:solidFill>
          <a:latin typeface="Century Gothic" panose="020B0502020202020204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8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n-US" sz="28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en-US" sz="28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905000"/>
            <a:ext cx="57150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Rough Roads Ahead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581400"/>
            <a:ext cx="5181600" cy="1676400"/>
          </a:xfrm>
        </p:spPr>
        <p:txBody>
          <a:bodyPr/>
          <a:lstStyle/>
          <a:p>
            <a:r>
              <a:rPr lang="en-US" sz="2400" b="1" dirty="0"/>
              <a:t>Economic Implications of Deteriorating Highway Conditions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2438400" y="5410200"/>
            <a:ext cx="7467600" cy="12954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Becky </a:t>
            </a:r>
            <a:r>
              <a:rPr lang="en-US" sz="2800" b="1" dirty="0"/>
              <a:t>Knudson, </a:t>
            </a:r>
            <a:r>
              <a:rPr lang="en-US" sz="2800" b="1" dirty="0" smtClean="0"/>
              <a:t>Oregon DOT</a:t>
            </a:r>
            <a:endParaRPr lang="en-US" sz="2800" b="1" dirty="0"/>
          </a:p>
          <a:p>
            <a:pPr>
              <a:defRPr/>
            </a:pPr>
            <a:r>
              <a:rPr lang="en-US" sz="2800" b="1" dirty="0" smtClean="0"/>
              <a:t>May15, </a:t>
            </a:r>
            <a:r>
              <a:rPr lang="en-US" sz="2800" b="1" dirty="0"/>
              <a:t>2017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 bwMode="auto">
          <a:xfrm>
            <a:off x="4916" y="1524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400" kern="120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400" kern="1200" baseline="0">
                <a:solidFill>
                  <a:schemeClr val="tx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smtClean="0"/>
              <a:t>16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TRB National Transportation Planning Applications Conference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8609">
            <a:off x="536670" y="1783072"/>
            <a:ext cx="2888805" cy="3657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798"/>
            <a:ext cx="8686799" cy="665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9993504">
            <a:off x="685800" y="1378621"/>
            <a:ext cx="3200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Current Budget</a:t>
            </a:r>
          </a:p>
        </p:txBody>
      </p:sp>
      <p:sp>
        <p:nvSpPr>
          <p:cNvPr id="5" name="TextBox 4"/>
          <p:cNvSpPr txBox="1"/>
          <p:nvPr/>
        </p:nvSpPr>
        <p:spPr>
          <a:xfrm rot="19993504">
            <a:off x="4883442" y="1287997"/>
            <a:ext cx="349590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35% Increase (14</a:t>
            </a:r>
            <a:r>
              <a:rPr lang="en-US" sz="2800" b="1" dirty="0">
                <a:solidFill>
                  <a:schemeClr val="bg1"/>
                </a:solidFill>
                <a:latin typeface="Calibri"/>
              </a:rPr>
              <a:t>¢)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993504">
            <a:off x="4838848" y="4581497"/>
            <a:ext cx="383884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134% Increase (52</a:t>
            </a:r>
            <a:r>
              <a:rPr lang="en-US" sz="2800" b="1" dirty="0">
                <a:solidFill>
                  <a:schemeClr val="bg1"/>
                </a:solidFill>
                <a:latin typeface="Calibri"/>
              </a:rPr>
              <a:t>¢) Meets Needs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993504">
            <a:off x="406135" y="4874181"/>
            <a:ext cx="349590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63% Increase (24</a:t>
            </a:r>
            <a:r>
              <a:rPr lang="en-US" sz="2800" b="1" dirty="0">
                <a:solidFill>
                  <a:schemeClr val="bg1"/>
                </a:solidFill>
                <a:latin typeface="Calibri"/>
              </a:rPr>
              <a:t>¢)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6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Priority Corridors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16569" r="3125" b="11985"/>
          <a:stretch/>
        </p:blipFill>
        <p:spPr>
          <a:xfrm>
            <a:off x="228600" y="152400"/>
            <a:ext cx="8724900" cy="5048250"/>
          </a:xfrm>
        </p:spPr>
      </p:pic>
    </p:spTree>
    <p:extLst>
      <p:ext uri="{BB962C8B-B14F-4D97-AF65-F5344CB8AC3E}">
        <p14:creationId xmlns:p14="http://schemas.microsoft.com/office/powerpoint/2010/main" val="27497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19169" r="1918" b="10275"/>
          <a:stretch/>
        </p:blipFill>
        <p:spPr>
          <a:xfrm>
            <a:off x="210854" y="120041"/>
            <a:ext cx="8780746" cy="4985359"/>
          </a:xfrm>
        </p:spPr>
      </p:pic>
      <p:sp>
        <p:nvSpPr>
          <p:cNvPr id="12" name="Title 13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839200" cy="136207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Current Budget Scenario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Treat 130 Bridges   Weight Restrict 370</a:t>
            </a:r>
            <a:br>
              <a:rPr lang="en-US" b="1" dirty="0"/>
            </a:br>
            <a:r>
              <a:rPr lang="en-US" b="1" dirty="0"/>
              <a:t>Defer work on 679  No Seismic Investment</a:t>
            </a:r>
          </a:p>
        </p:txBody>
      </p:sp>
    </p:spTree>
    <p:extLst>
      <p:ext uri="{BB962C8B-B14F-4D97-AF65-F5344CB8AC3E}">
        <p14:creationId xmlns:p14="http://schemas.microsoft.com/office/powerpoint/2010/main" val="22007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7108" r="2083" b="11446"/>
          <a:stretch/>
        </p:blipFill>
        <p:spPr>
          <a:xfrm>
            <a:off x="152400" y="152400"/>
            <a:ext cx="8801100" cy="50482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3"/>
          <p:cNvSpPr>
            <a:spLocks noGrp="1"/>
          </p:cNvSpPr>
          <p:nvPr>
            <p:ph type="title"/>
          </p:nvPr>
        </p:nvSpPr>
        <p:spPr>
          <a:xfrm>
            <a:off x="152400" y="5257800"/>
            <a:ext cx="8839200" cy="136207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Scenario 2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Treat 355 Bridges  Weight Restrict 317</a:t>
            </a:r>
            <a:br>
              <a:rPr lang="en-US" b="1" dirty="0"/>
            </a:br>
            <a:r>
              <a:rPr lang="en-US" b="1" dirty="0"/>
              <a:t>Defer work on 507   Seismic $49M </a:t>
            </a:r>
          </a:p>
        </p:txBody>
      </p:sp>
    </p:spTree>
    <p:extLst>
      <p:ext uri="{BB962C8B-B14F-4D97-AF65-F5344CB8AC3E}">
        <p14:creationId xmlns:p14="http://schemas.microsoft.com/office/powerpoint/2010/main" val="23662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17108" r="2084" b="11445"/>
          <a:stretch/>
        </p:blipFill>
        <p:spPr>
          <a:xfrm>
            <a:off x="228600" y="152400"/>
            <a:ext cx="8705850" cy="50482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381000" y="5257800"/>
            <a:ext cx="8839200" cy="136207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Scenario 3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Treat 482 Bridges  Weight Restrict 272</a:t>
            </a:r>
            <a:br>
              <a:rPr lang="en-US" b="1" dirty="0"/>
            </a:br>
            <a:r>
              <a:rPr lang="en-US" b="1" dirty="0"/>
              <a:t>Defer work on 425  Seismic $70</a:t>
            </a:r>
          </a:p>
        </p:txBody>
      </p:sp>
    </p:spTree>
    <p:extLst>
      <p:ext uri="{BB962C8B-B14F-4D97-AF65-F5344CB8AC3E}">
        <p14:creationId xmlns:p14="http://schemas.microsoft.com/office/powerpoint/2010/main" val="19052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3873" r="2709" b="13873"/>
          <a:stretch/>
        </p:blipFill>
        <p:spPr>
          <a:xfrm>
            <a:off x="228600" y="152400"/>
            <a:ext cx="8667750" cy="5105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431800" y="5126480"/>
            <a:ext cx="8432800" cy="150292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Scenario 4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Treat 1179 Bridges  Weight Restrict 0</a:t>
            </a:r>
            <a:br>
              <a:rPr lang="en-US" b="1" dirty="0"/>
            </a:br>
            <a:r>
              <a:rPr lang="en-US" b="1" dirty="0"/>
              <a:t>Defer work on 0   Seismic $90M </a:t>
            </a:r>
          </a:p>
        </p:txBody>
      </p:sp>
    </p:spTree>
    <p:extLst>
      <p:ext uri="{BB962C8B-B14F-4D97-AF65-F5344CB8AC3E}">
        <p14:creationId xmlns:p14="http://schemas.microsoft.com/office/powerpoint/2010/main" val="38762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r="321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57800" y="381000"/>
            <a:ext cx="4064000" cy="1214967"/>
          </a:xfrm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</a:rPr>
              <a:t>Economic Impacts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0198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Old Alsea Bay Bridge, circa 1936</a:t>
            </a:r>
          </a:p>
        </p:txBody>
      </p:sp>
    </p:spTree>
    <p:extLst>
      <p:ext uri="{BB962C8B-B14F-4D97-AF65-F5344CB8AC3E}">
        <p14:creationId xmlns:p14="http://schemas.microsoft.com/office/powerpoint/2010/main" val="5385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r="3381"/>
          <a:stretch>
            <a:fillRect/>
          </a:stretch>
        </p:blipFill>
        <p:spPr bwMode="auto">
          <a:xfrm>
            <a:off x="101600" y="76200"/>
            <a:ext cx="9042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4600" y="1447800"/>
            <a:ext cx="6096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43400" y="1447800"/>
            <a:ext cx="7620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1447800"/>
            <a:ext cx="6096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6096000" y="4191001"/>
            <a:ext cx="6096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r="3381"/>
          <a:stretch>
            <a:fillRect/>
          </a:stretch>
        </p:blipFill>
        <p:spPr bwMode="auto">
          <a:xfrm>
            <a:off x="101600" y="76200"/>
            <a:ext cx="9042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3999"/>
          <a:stretch>
            <a:fillRect/>
          </a:stretch>
        </p:blipFill>
        <p:spPr bwMode="auto">
          <a:xfrm>
            <a:off x="-49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48400" y="1295400"/>
            <a:ext cx="609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1442884"/>
            <a:ext cx="762000" cy="4576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1442884"/>
            <a:ext cx="609600" cy="2748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6023487" y="4194687"/>
            <a:ext cx="609600" cy="3802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299" y="970880"/>
            <a:ext cx="4495800" cy="556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27038"/>
            <a:ext cx="86868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Highway Condition Impacts the Economy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t>2</a:t>
            </a:fld>
            <a:endParaRPr lang="en-US"/>
          </a:p>
        </p:txBody>
      </p:sp>
      <p:pic>
        <p:nvPicPr>
          <p:cNvPr id="11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" y="838200"/>
            <a:ext cx="4494047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183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0" y="6183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175" y="5105400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Available online:</a:t>
            </a:r>
          </a:p>
          <a:p>
            <a:pPr algn="ctr"/>
            <a:r>
              <a:rPr lang="en-US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https://www.oregon.gov/ODOT/COMM/Documents/RoughRoads2014.pdf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7799" y="5474732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Available online</a:t>
            </a:r>
            <a:r>
              <a:rPr lang="en-US" sz="1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: https</a:t>
            </a:r>
            <a:r>
              <a:rPr lang="en-US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://</a:t>
            </a:r>
            <a:r>
              <a:rPr lang="en-US" sz="1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www.oregon.gov/ODOT/COMM/docs/ROUGH_ROADS_AHEAD_2.pdf    </a:t>
            </a:r>
            <a:endParaRPr lang="en-US" sz="1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8609">
            <a:off x="5184870" y="1417328"/>
            <a:ext cx="2888805" cy="3657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31567" y="49207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399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5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470025"/>
          </a:xfrm>
        </p:spPr>
        <p:txBody>
          <a:bodyPr/>
          <a:lstStyle/>
          <a:p>
            <a:r>
              <a:rPr lang="en-US" sz="3200" dirty="0">
                <a:solidFill>
                  <a:srgbClr val="FFFF66"/>
                </a:solidFill>
              </a:rPr>
              <a:t>Rough Pavement Increases Vehicle Costs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subTitle" idx="1"/>
          </p:nvPr>
        </p:nvSpPr>
        <p:spPr>
          <a:xfrm>
            <a:off x="1981200" y="5486400"/>
            <a:ext cx="6781800" cy="1219200"/>
          </a:xfrm>
        </p:spPr>
        <p:txBody>
          <a:bodyPr/>
          <a:lstStyle/>
          <a:p>
            <a:r>
              <a:rPr lang="en-US" dirty="0" smtClean="0"/>
              <a:t>Fuel </a:t>
            </a:r>
            <a:r>
              <a:rPr lang="en-US" dirty="0"/>
              <a:t>efficiency declines</a:t>
            </a:r>
          </a:p>
          <a:p>
            <a:r>
              <a:rPr lang="en-US" dirty="0" smtClean="0"/>
              <a:t>       Oil </a:t>
            </a:r>
            <a:r>
              <a:rPr lang="en-US" dirty="0"/>
              <a:t>and tire costs rise</a:t>
            </a:r>
          </a:p>
          <a:p>
            <a:r>
              <a:rPr lang="en-US" dirty="0" smtClean="0"/>
              <a:t>            Repair </a:t>
            </a:r>
            <a:r>
              <a:rPr lang="en-US" dirty="0"/>
              <a:t>costs rise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t>21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11"/>
          </p:nvPr>
        </p:nvSpPr>
        <p:spPr>
          <a:xfrm>
            <a:off x="3810000" y="2057400"/>
            <a:ext cx="5257800" cy="3048000"/>
          </a:xfrm>
          <a:solidFill>
            <a:srgbClr val="17375E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Driving 20% of VMT on rough pavement increases operating costs over 4%, which translates into over $300 million increase in annual spending</a:t>
            </a:r>
          </a:p>
          <a:p>
            <a:endParaRPr lang="en-US" sz="2800" dirty="0"/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r="15248"/>
          <a:stretch>
            <a:fillRect/>
          </a:stretch>
        </p:blipFill>
        <p:spPr/>
      </p:pic>
      <p:sp>
        <p:nvSpPr>
          <p:cNvPr id="2" name="Down Arrow 1"/>
          <p:cNvSpPr/>
          <p:nvPr/>
        </p:nvSpPr>
        <p:spPr>
          <a:xfrm>
            <a:off x="1676400" y="5562600"/>
            <a:ext cx="3810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>
            <a:off x="2209800" y="5943600"/>
            <a:ext cx="3810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2667000" y="6400800"/>
            <a:ext cx="3810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r="11147"/>
          <a:stretch>
            <a:fillRect/>
          </a:stretch>
        </p:blipFill>
        <p:spPr>
          <a:xfrm>
            <a:off x="-152400" y="-19050"/>
            <a:ext cx="9296400" cy="6972300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20205532">
            <a:off x="5816793" y="3317831"/>
            <a:ext cx="6478940" cy="68965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Coos Bay Bridge 1936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6200" y="-76200"/>
            <a:ext cx="4057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0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Deteriorating Highway Conditions Impact Transportation Costs</a:t>
            </a:r>
            <a:endParaRPr lang="en-US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9" t="-828" b="10891"/>
          <a:stretch/>
        </p:blipFill>
        <p:spPr bwMode="auto">
          <a:xfrm>
            <a:off x="-17206" y="1194619"/>
            <a:ext cx="9401719" cy="569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2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db074\AppData\Local\Microsoft\Windows\Temporary Internet Files\Content.IE5\COSAIR2B\7718266264_15110bb10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71" y="2314084"/>
            <a:ext cx="1736129" cy="17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42304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SWIM 2.5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457200"/>
            <a:ext cx="86868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sz="4000" dirty="0" smtClean="0"/>
              <a:t>Methodology: Tools </a:t>
            </a:r>
            <a:endParaRPr lang="en-US" sz="4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562600"/>
            <a:ext cx="86868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dirty="0" smtClean="0"/>
              <a:t>Oregon Statewide Integrated Model Version 2.5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4999"/>
            <a:ext cx="3200400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8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019800"/>
            <a:ext cx="914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75" y="28074"/>
            <a:ext cx="8229600" cy="1143000"/>
          </a:xfrm>
        </p:spPr>
        <p:txBody>
          <a:bodyPr/>
          <a:lstStyle/>
          <a:p>
            <a:r>
              <a:rPr lang="en-US" dirty="0" smtClean="0"/>
              <a:t>SWIM Schematic</a:t>
            </a:r>
            <a:endParaRPr lang="en-US" dirty="0"/>
          </a:p>
        </p:txBody>
      </p:sp>
      <p:pic>
        <p:nvPicPr>
          <p:cNvPr id="5" name="Picture 4" descr="schematic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24994"/>
            <a:ext cx="9144000" cy="59330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AA051-589F-4816-A1E9-CF710A8C758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809964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Oregon DOT Bridge Model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457200"/>
            <a:ext cx="86868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sz="4000" smtClean="0"/>
              <a:t>Methodology: Tools </a:t>
            </a:r>
            <a:endParaRPr lang="en-US" sz="40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74" y="1981200"/>
            <a:ext cx="500642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8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758" fontAlgn="auto">
              <a:spcBef>
                <a:spcPts val="0"/>
              </a:spcBef>
              <a:spcAft>
                <a:spcPts val="0"/>
              </a:spcAft>
            </a:pPr>
            <a:fld id="{F3C03C5D-6A7C-2442-8685-B16D7D0DC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58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" y="990600"/>
            <a:ext cx="8879041" cy="581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90600" y="38100"/>
            <a:ext cx="6324600" cy="929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dirty="0"/>
              <a:t>Bridge Model:</a:t>
            </a:r>
          </a:p>
        </p:txBody>
      </p:sp>
    </p:spTree>
    <p:extLst>
      <p:ext uri="{BB962C8B-B14F-4D97-AF65-F5344CB8AC3E}">
        <p14:creationId xmlns:p14="http://schemas.microsoft.com/office/powerpoint/2010/main" val="35175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5257800"/>
            <a:ext cx="8839200" cy="1362075"/>
          </a:xfrm>
        </p:spPr>
        <p:txBody>
          <a:bodyPr/>
          <a:lstStyle/>
          <a:p>
            <a:pPr algn="ctr"/>
            <a:r>
              <a:rPr lang="en-US" b="1" dirty="0"/>
              <a:t>Oregon 30¢ Gallon Fuel Tax Would Have to Rise to Offset Inflation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6" y="381000"/>
            <a:ext cx="8836994" cy="45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5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798"/>
            <a:ext cx="8686799" cy="665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9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461BF0DC1B8D47B025902CA3A66754" ma:contentTypeVersion="1" ma:contentTypeDescription="Create a new document." ma:contentTypeScope="" ma:versionID="fb4ca0fe8b404624715f2fa30a39ee11">
  <xsd:schema xmlns:xsd="http://www.w3.org/2001/XMLSchema" xmlns:xs="http://www.w3.org/2001/XMLSchema" xmlns:p="http://schemas.microsoft.com/office/2006/metadata/properties" xmlns:ns2="7f667b42-a6f3-4537-9f3f-2d99f927d603" targetNamespace="http://schemas.microsoft.com/office/2006/metadata/properties" ma:root="true" ma:fieldsID="b7ae2ce48688bd5389e3377f4af5369a" ns2:_="">
    <xsd:import namespace="7f667b42-a6f3-4537-9f3f-2d99f927d603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67b42-a6f3-4537-9f3f-2d99f927d603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Template" ma:description="Document categories" ma:format="Dropdown" ma:internalName="Category">
      <xsd:simpleType>
        <xsd:restriction base="dms:Choice">
          <xsd:enumeration value="Template"/>
          <xsd:enumeration value="Example"/>
          <xsd:enumeration value="Tips"/>
          <xsd:enumeration value="Instructions and Style Guid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7f667b42-a6f3-4537-9f3f-2d99f927d603">Template</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F69D11-E0B6-47EB-8933-6022AF639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667b42-a6f3-4537-9f3f-2d99f927d6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738765-A54A-4CA4-BDB3-6EDFD4E9E2A5}">
  <ds:schemaRefs>
    <ds:schemaRef ds:uri="http://purl.org/dc/elements/1.1/"/>
    <ds:schemaRef ds:uri="7f667b42-a6f3-4537-9f3f-2d99f927d603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A16C22-8C39-48A6-AB31-F0B9F543F9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5033</TotalTime>
  <Words>219</Words>
  <Application>Microsoft Office PowerPoint</Application>
  <PresentationFormat>On-screen Show (4:3)</PresentationFormat>
  <Paragraphs>80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Design</vt:lpstr>
      <vt:lpstr>Rough Roads Ahead 2</vt:lpstr>
      <vt:lpstr>Highway Condition Impacts the Economy </vt:lpstr>
      <vt:lpstr>Deteriorating Highway Conditions Impact Transportation Costs</vt:lpstr>
      <vt:lpstr>PowerPoint Presentation</vt:lpstr>
      <vt:lpstr>SWIM Schematic</vt:lpstr>
      <vt:lpstr>PowerPoint Presentation</vt:lpstr>
      <vt:lpstr>PowerPoint Presentation</vt:lpstr>
      <vt:lpstr>Oregon 30¢ Gallon Fuel Tax Would Have to Rise to Offset Inflation</vt:lpstr>
      <vt:lpstr>PowerPoint Presentation</vt:lpstr>
      <vt:lpstr>PowerPoint Presentation</vt:lpstr>
      <vt:lpstr>Priority Corridors</vt:lpstr>
      <vt:lpstr>Current Budget Scenario Treat 130 Bridges   Weight Restrict 370 Defer work on 679  No Seismic Investment</vt:lpstr>
      <vt:lpstr>Scenario 2 Treat 355 Bridges  Weight Restrict 317 Defer work on 507   Seismic $49M </vt:lpstr>
      <vt:lpstr>Scenario 3 Treat 482 Bridges  Weight Restrict 272 Defer work on 425  Seismic $70</vt:lpstr>
      <vt:lpstr>Scenario 4 Treat 1179 Bridges  Weight Restrict 0 Defer work on 0   Seismic $90M </vt:lpstr>
      <vt:lpstr>Economic Impacts</vt:lpstr>
      <vt:lpstr>PowerPoint Presentation</vt:lpstr>
      <vt:lpstr>PowerPoint Presentation</vt:lpstr>
      <vt:lpstr>PowerPoint Presentation</vt:lpstr>
      <vt:lpstr>PowerPoint Presentation</vt:lpstr>
      <vt:lpstr>Rough Pavement Increases Vehicle Costs </vt:lpstr>
      <vt:lpstr>Coos Bay Bridge 1936</vt:lpstr>
    </vt:vector>
  </TitlesOfParts>
  <Company>Edelman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Template</dc:title>
  <dc:creator>Edelman</dc:creator>
  <cp:lastModifiedBy>Becky Knudson</cp:lastModifiedBy>
  <cp:revision>339</cp:revision>
  <dcterms:created xsi:type="dcterms:W3CDTF">2011-05-20T18:33:54Z</dcterms:created>
  <dcterms:modified xsi:type="dcterms:W3CDTF">2017-05-10T16:12:28Z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0x01010002461BF0DC1B8D47B025902CA3A66754</vt:lpwstr>
  </property>
</Properties>
</file>