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9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9" r:id="rId6"/>
    <p:sldId id="280" r:id="rId7"/>
    <p:sldId id="281" r:id="rId8"/>
    <p:sldId id="282" r:id="rId9"/>
    <p:sldId id="286" r:id="rId10"/>
    <p:sldId id="287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7" autoAdjust="0"/>
    <p:restoredTop sz="89317" autoAdjust="0"/>
  </p:normalViewPr>
  <p:slideViewPr>
    <p:cSldViewPr>
      <p:cViewPr varScale="1">
        <p:scale>
          <a:sx n="73" d="100"/>
          <a:sy n="73" d="100"/>
        </p:scale>
        <p:origin x="55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54" y="-9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City of Calgary % Change in Population</a:t>
            </a:r>
          </a:p>
          <a:p>
            <a:pPr>
              <a:defRPr/>
            </a:pPr>
            <a:r>
              <a:rPr lang="en-CA" dirty="0"/>
              <a:t>2006 - 2016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Sheet1!$H$1:$H$11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xVal>
          <c:yVal>
            <c:numRef>
              <c:f>Sheet1!$K$1:$K$11</c:f>
              <c:numCache>
                <c:formatCode>0.00%</c:formatCode>
                <c:ptCount val="11"/>
                <c:pt idx="0">
                  <c:v>3.73E-2</c:v>
                </c:pt>
                <c:pt idx="1">
                  <c:v>2.8400000000000002E-2</c:v>
                </c:pt>
                <c:pt idx="2">
                  <c:v>2.2499999999999999E-2</c:v>
                </c:pt>
                <c:pt idx="3">
                  <c:v>2.1600000000000001E-2</c:v>
                </c:pt>
                <c:pt idx="4">
                  <c:v>5.7000000000000002E-3</c:v>
                </c:pt>
                <c:pt idx="5">
                  <c:v>1.8124804599095674E-2</c:v>
                </c:pt>
                <c:pt idx="6">
                  <c:v>2.6847587759501933E-2</c:v>
                </c:pt>
                <c:pt idx="7">
                  <c:v>3.2547925639938406E-2</c:v>
                </c:pt>
                <c:pt idx="8">
                  <c:v>3.3291662560107065E-2</c:v>
                </c:pt>
                <c:pt idx="9">
                  <c:v>2.9887198228906772E-2</c:v>
                </c:pt>
                <c:pt idx="10">
                  <c:v>3.5999999999999999E-3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61B-4EDA-A05D-23ED9744F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5825328"/>
        <c:axId val="215824936"/>
      </c:scatterChart>
      <c:valAx>
        <c:axId val="215825328"/>
        <c:scaling>
          <c:orientation val="minMax"/>
          <c:max val="2016"/>
          <c:min val="200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824936"/>
        <c:crosses val="autoZero"/>
        <c:crossBetween val="midCat"/>
      </c:valAx>
      <c:valAx>
        <c:axId val="21582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825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Average Auto Ownership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91656570287172E-2"/>
          <c:y val="0.16073269963894254"/>
          <c:w val="0.92680834342971286"/>
          <c:h val="0.6176847171834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Sec. Suite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Auto Own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44-40DE-A091-1B934065D9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 Floor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Auto Own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44-40DE-A091-1B934065D94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 Family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Auto Own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770048"/>
        <c:axId val="214769656"/>
      </c:barChart>
      <c:catAx>
        <c:axId val="21477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69656"/>
        <c:crosses val="autoZero"/>
        <c:auto val="1"/>
        <c:lblAlgn val="ctr"/>
        <c:lblOffset val="100"/>
        <c:noMultiLvlLbl val="0"/>
      </c:catAx>
      <c:valAx>
        <c:axId val="214769656"/>
        <c:scaling>
          <c:orientation val="minMax"/>
          <c:max val="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477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51FEF-E773-4841-8334-FDD0ACD089CB}" type="datetimeFigureOut">
              <a:rPr lang="en-CA" smtClean="0">
                <a:latin typeface="Arial" pitchFamily="34" charset="0"/>
              </a:rPr>
              <a:pPr/>
              <a:t>11/05/2017</a:t>
            </a:fld>
            <a:endParaRPr lang="en-CA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C224E-DDBF-45FB-965A-5324588DC482}" type="slidenum">
              <a:rPr lang="en-CA" smtClean="0">
                <a:latin typeface="Arial" pitchFamily="34" charset="0"/>
              </a:rPr>
              <a:pPr/>
              <a:t>‹#›</a:t>
            </a:fld>
            <a:endParaRPr lang="en-CA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0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34C5C79-D9EF-4F47-9E07-0ACE94228E3E}" type="datetimeFigureOut">
              <a:rPr lang="en-CA" smtClean="0"/>
              <a:pPr/>
              <a:t>11/05/2017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E4C071-A441-4912-B55F-4CD5CC1B7F7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407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0" y="-8709"/>
            <a:ext cx="9144000" cy="663811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9000" r="-4000"/>
            </a:stretch>
          </a:blipFill>
          <a:effectLst/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2435352"/>
            <a:ext cx="9144000" cy="19842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905000" y="2743200"/>
            <a:ext cx="3505200" cy="1371600"/>
          </a:xfrm>
        </p:spPr>
        <p:txBody>
          <a:bodyPr lIns="0" tIns="91440" rIns="91440" bIns="9144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of presentation</a:t>
            </a:r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2743200"/>
            <a:ext cx="3352800" cy="1371600"/>
          </a:xfrm>
          <a:prstGeom prst="rect">
            <a:avLst/>
          </a:prstGeom>
        </p:spPr>
        <p:txBody>
          <a:bodyPr lIns="0" tIns="164592" rIns="91440" bIns="9144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subtitle of presentation here</a:t>
            </a:r>
            <a:endParaRPr lang="en-CA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2057400" y="152400"/>
            <a:ext cx="6858000" cy="685800"/>
          </a:xfrm>
          <a:prstGeom prst="rect">
            <a:avLst/>
          </a:prstGeom>
        </p:spPr>
        <p:txBody>
          <a:bodyPr/>
          <a:lstStyle>
            <a:lvl1pPr marL="3175" indent="-3175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z="1200" dirty="0"/>
              <a:t>Change</a:t>
            </a:r>
            <a:r>
              <a:rPr lang="en-US" sz="1200" baseline="0" dirty="0"/>
              <a:t> the background image: right click on image &gt; </a:t>
            </a:r>
            <a:r>
              <a:rPr lang="en-US" sz="1200" b="1" baseline="0" dirty="0"/>
              <a:t>Bring to Front </a:t>
            </a:r>
            <a:r>
              <a:rPr lang="en-US" sz="1200" baseline="0" dirty="0"/>
              <a:t>– click on middle </a:t>
            </a:r>
            <a:r>
              <a:rPr lang="en-US" sz="1200" b="1" baseline="0" dirty="0"/>
              <a:t>icon Insert Picture from File </a:t>
            </a:r>
            <a:r>
              <a:rPr lang="en-US" sz="1200" baseline="0" dirty="0"/>
              <a:t>&gt; select a desire image &gt; right click on image &gt; </a:t>
            </a:r>
            <a:r>
              <a:rPr lang="en-US" sz="1200" b="1" baseline="0" dirty="0"/>
              <a:t>Send to Back</a:t>
            </a:r>
            <a:r>
              <a:rPr lang="en-US" sz="1200" baseline="0" dirty="0"/>
              <a:t>. </a:t>
            </a:r>
          </a:p>
          <a:p>
            <a:r>
              <a:rPr lang="en-US" sz="1200" baseline="0" dirty="0"/>
              <a:t>Please </a:t>
            </a:r>
            <a:r>
              <a:rPr lang="en-US" sz="1200" b="1" baseline="0" dirty="0"/>
              <a:t>do not</a:t>
            </a:r>
            <a:r>
              <a:rPr lang="en-US" sz="1200" baseline="0" dirty="0"/>
              <a:t> move or change size of the Calgary logo!</a:t>
            </a:r>
            <a:endParaRPr lang="en-CA" sz="120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1752" y="-8710"/>
            <a:ext cx="1609344" cy="76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1219200" cy="365125"/>
          </a:xfrm>
        </p:spPr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495800" cy="365125"/>
          </a:xfrm>
        </p:spPr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569075"/>
            <a:ext cx="609600" cy="365125"/>
          </a:xfrm>
        </p:spPr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5638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7127" y="3505200"/>
            <a:ext cx="1524000" cy="1600200"/>
          </a:xfrm>
          <a:prstGeom prst="rect">
            <a:avLst/>
          </a:prstGeom>
        </p:spPr>
        <p:txBody>
          <a:bodyPr lIns="0" tIns="0" rIns="0" bIns="0" numCol="1" anchor="t" anchorCtr="0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" name="Chart Placeholder 13"/>
          <p:cNvSpPr>
            <a:spLocks noGrp="1"/>
          </p:cNvSpPr>
          <p:nvPr>
            <p:ph type="chart" sz="quarter" idx="14"/>
          </p:nvPr>
        </p:nvSpPr>
        <p:spPr>
          <a:xfrm>
            <a:off x="2286000" y="2133600"/>
            <a:ext cx="6477000" cy="4191000"/>
          </a:xfrm>
          <a:prstGeom prst="rect">
            <a:avLst/>
          </a:prstGeom>
        </p:spPr>
        <p:txBody>
          <a:bodyPr/>
          <a:lstStyle>
            <a:lvl1pPr>
              <a:buNone/>
              <a:defRPr sz="1600"/>
            </a:lvl1pPr>
          </a:lstStyle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1295400"/>
            <a:ext cx="6324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Column Style: [Choose Column&gt; Clustered Column&gt; Chart tools&gt; Design&gt; Chart Style&gt; Style1]</a:t>
            </a:r>
            <a:endParaRPr lang="en-C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0" y="1676400"/>
            <a:ext cx="63246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Pie Chart: [Choose donut&gt; donut&gt; Chart tools&gt; Design&gt; Chart Style&gt; Style1]</a:t>
            </a: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5638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0175" y="1219200"/>
            <a:ext cx="3883152" cy="381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content goes here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407127" y="1905000"/>
            <a:ext cx="3886200" cy="441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6"/>
          </p:nvPr>
        </p:nvSpPr>
        <p:spPr>
          <a:xfrm>
            <a:off x="4724400" y="1905000"/>
            <a:ext cx="3886200" cy="44196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724400" y="1219200"/>
            <a:ext cx="3883152" cy="38100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content goes here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AECD1-E509-4D2C-9055-650F4F17B3F0}" type="datetimeFigureOut">
              <a:rPr lang="en-CA" smtClean="0"/>
              <a:t>11/05/2017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FF14A-A5F8-4CDD-8D4B-9A7730B8E6A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195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01752" y="0"/>
            <a:ext cx="1609344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endParaRPr lang="en-CA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57200" y="1447800"/>
            <a:ext cx="8229600" cy="4191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828800"/>
            <a:ext cx="7315200" cy="3581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600">
                <a:latin typeface="+mn-lt"/>
                <a:ea typeface="Open Sans Semibold" pitchFamily="34" charset="0"/>
                <a:cs typeface="Open Sans Semibold" pitchFamily="34" charset="0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“Quote copy goes here”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Calgary Regional Transportation Model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66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1219200" cy="365125"/>
          </a:xfrm>
        </p:spPr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495800" cy="365125"/>
          </a:xfrm>
        </p:spPr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569075"/>
            <a:ext cx="609600" cy="365125"/>
          </a:xfrm>
        </p:spPr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0" y="-8709"/>
            <a:ext cx="9144000" cy="663811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9000" r="-4000"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4648200"/>
            <a:ext cx="9144000" cy="1984248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05000" y="4956048"/>
            <a:ext cx="3505200" cy="1371600"/>
          </a:xfrm>
        </p:spPr>
        <p:txBody>
          <a:bodyPr lIns="0" tIns="91440" rIns="91440" bIns="9144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of presentation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4956048"/>
            <a:ext cx="3352800" cy="1371600"/>
          </a:xfrm>
          <a:prstGeom prst="rect">
            <a:avLst/>
          </a:prstGeom>
        </p:spPr>
        <p:txBody>
          <a:bodyPr lIns="0" tIns="164592" rIns="91440" bIns="9144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subtitle of presentation here</a:t>
            </a:r>
            <a:endParaRPr lang="en-CA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1752" y="-8709"/>
            <a:ext cx="1609344" cy="76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1219200" cy="365125"/>
          </a:xfrm>
        </p:spPr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495800" cy="365125"/>
          </a:xfrm>
        </p:spPr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569075"/>
            <a:ext cx="609600" cy="365125"/>
          </a:xfrm>
        </p:spPr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0" y="-8709"/>
            <a:ext cx="9144000" cy="663811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 l="-9000" r="-4000"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0" y="4648200"/>
            <a:ext cx="9144000" cy="198424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buNone/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05000" y="4956048"/>
            <a:ext cx="3505200" cy="1371600"/>
          </a:xfrm>
        </p:spPr>
        <p:txBody>
          <a:bodyPr lIns="0" tIns="91440" rIns="91440" bIns="91440" anchor="t" anchorCtr="0">
            <a:noAutofit/>
          </a:bodyPr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title of presentation</a:t>
            </a:r>
            <a:endParaRPr lang="en-CA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62600" y="4956048"/>
            <a:ext cx="3352800" cy="1371600"/>
          </a:xfrm>
          <a:prstGeom prst="rect">
            <a:avLst/>
          </a:prstGeom>
        </p:spPr>
        <p:txBody>
          <a:bodyPr lIns="0" tIns="164592" rIns="91440" bIns="9144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subtitle of presentation here</a:t>
            </a:r>
            <a:endParaRPr lang="en-CA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1752" y="-8709"/>
            <a:ext cx="1609344" cy="76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457200"/>
            <a:ext cx="6553200" cy="427038"/>
          </a:xfrm>
        </p:spPr>
        <p:txBody>
          <a:bodyPr lIns="0" tIns="0" rIns="0" bIns="0" anchor="t" anchorCtr="0">
            <a:noAutofit/>
          </a:bodyPr>
          <a:lstStyle>
            <a:lvl1pPr algn="l">
              <a:defRPr sz="2400" b="1" baseline="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Title Of Slide</a:t>
            </a:r>
            <a:endParaRPr lang="en-CA" dirty="0"/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4"/>
          </p:nvPr>
        </p:nvSpPr>
        <p:spPr>
          <a:xfrm>
            <a:off x="228600" y="6553200"/>
            <a:ext cx="1219200" cy="365125"/>
          </a:xfrm>
        </p:spPr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569075"/>
            <a:ext cx="609600" cy="365125"/>
          </a:xfrm>
        </p:spPr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6"/>
          </p:nvPr>
        </p:nvSpPr>
        <p:spPr>
          <a:xfrm>
            <a:off x="2209800" y="6569075"/>
            <a:ext cx="4495800" cy="365125"/>
          </a:xfrm>
        </p:spPr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7"/>
          </p:nvPr>
        </p:nvSpPr>
        <p:spPr>
          <a:xfrm>
            <a:off x="1793964" y="1828800"/>
            <a:ext cx="7045236" cy="4191000"/>
          </a:xfrm>
          <a:prstGeom prst="rect">
            <a:avLst/>
          </a:prstGeom>
        </p:spPr>
        <p:txBody>
          <a:bodyPr/>
          <a:lstStyle>
            <a:lvl1pPr marL="400050" indent="-400050">
              <a:buFont typeface="+mj-lt"/>
              <a:buAutoNum type="romanUcPeriod"/>
              <a:defRPr sz="2400"/>
            </a:lvl1pPr>
            <a:lvl2pPr marL="1028700" indent="-571500">
              <a:buFont typeface="+mj-lt"/>
              <a:buAutoNum type="romanLcPeriod"/>
              <a:defRPr sz="24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9100" y="4953001"/>
            <a:ext cx="8267700" cy="1371600"/>
          </a:xfrm>
          <a:prstGeom prst="rect">
            <a:avLst/>
          </a:prstGeom>
        </p:spPr>
        <p:txBody>
          <a:bodyPr lIns="0" tIns="0" rIns="0" bIns="0" numCol="2" spcCol="365760" anchor="t" anchorCtr="0">
            <a:noAutofit/>
          </a:bodyPr>
          <a:lstStyle>
            <a:lvl1pPr marL="0" indent="0">
              <a:buSzPct val="200000"/>
              <a:buFont typeface="+mj-lt"/>
              <a:buNone/>
              <a:tabLst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 Body copy goes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1219200" cy="365125"/>
          </a:xfrm>
        </p:spPr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495800" cy="365125"/>
          </a:xfrm>
        </p:spPr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569075"/>
            <a:ext cx="609600" cy="365125"/>
          </a:xfrm>
        </p:spPr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2438400"/>
            <a:ext cx="9144000" cy="2057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457200"/>
            <a:ext cx="6324600" cy="4270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Title Of Slide</a:t>
            </a: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44958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876800" y="4724400"/>
            <a:ext cx="3810000" cy="16764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01952" y="4727448"/>
            <a:ext cx="2743200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C8102E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CA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01752" y="-8709"/>
            <a:ext cx="1609344" cy="76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vert="horz" wrap="none" lIns="0" tIns="0" rIns="0" bIns="0" anchor="t" anchorCtr="0"/>
          <a:lstStyle>
            <a:lvl1pPr marL="3175" indent="-3175"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5638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7417527" y="3886200"/>
            <a:ext cx="12954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7417527" y="2286000"/>
            <a:ext cx="12954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8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22364" y="2286000"/>
            <a:ext cx="12954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2171155" y="2286000"/>
            <a:ext cx="12954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22364" y="3886200"/>
            <a:ext cx="12954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171155" y="3886200"/>
            <a:ext cx="12954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919946" y="3879672"/>
            <a:ext cx="12954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3919946" y="2279472"/>
            <a:ext cx="12954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5668737" y="3879672"/>
            <a:ext cx="1295400" cy="23622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text </a:t>
            </a:r>
            <a:endParaRPr lang="en-CA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5668737" y="2279472"/>
            <a:ext cx="1295400" cy="1371600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422364" y="1719945"/>
            <a:ext cx="12954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2171155" y="1726473"/>
            <a:ext cx="12954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3919946" y="1726473"/>
            <a:ext cx="12954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5668737" y="1726473"/>
            <a:ext cx="12954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7417527" y="1726473"/>
            <a:ext cx="1295400" cy="533400"/>
          </a:xfrm>
          <a:prstGeom prst="rect">
            <a:avLst/>
          </a:prstGeom>
        </p:spPr>
        <p:txBody>
          <a:bodyPr lIns="0" tIns="0" rIns="0" bIns="0" numCol="1" spcCol="27432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200000"/>
              <a:buFont typeface="+mj-lt"/>
              <a:buNone/>
              <a:tabLst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2400" dirty="0">
                <a:solidFill>
                  <a:schemeClr val="accent1"/>
                </a:solidFill>
              </a:rPr>
              <a:t>Text</a:t>
            </a:r>
            <a:endParaRPr lang="en-CA" sz="2400" dirty="0">
              <a:solidFill>
                <a:schemeClr val="accent1"/>
              </a:solidFill>
            </a:endParaRP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5638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3048000" y="2285999"/>
            <a:ext cx="1524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143000" y="2438400"/>
            <a:ext cx="17526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1588" indent="-1588" algn="r">
              <a:lnSpc>
                <a:spcPct val="100000"/>
              </a:lnSpc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143000" y="3810000"/>
            <a:ext cx="17526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1588" indent="-1588" algn="r">
              <a:lnSpc>
                <a:spcPct val="100000"/>
              </a:lnSpc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6248400" y="2438400"/>
            <a:ext cx="17526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l">
              <a:lnSpc>
                <a:spcPct val="100000"/>
              </a:lnSpc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248400" y="3810000"/>
            <a:ext cx="1752600" cy="1219200"/>
          </a:xfrm>
          <a:prstGeom prst="rect">
            <a:avLst/>
          </a:prstGeom>
        </p:spPr>
        <p:txBody>
          <a:bodyPr lIns="0" tIns="0" rIns="0" bIns="0" numCol="1" anchor="t" anchorCtr="0">
            <a:noAutofit/>
          </a:bodyPr>
          <a:lstStyle>
            <a:lvl1pPr marL="0" indent="0" algn="l">
              <a:lnSpc>
                <a:spcPct val="100000"/>
              </a:lnSpc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4579620" y="2285999"/>
            <a:ext cx="1524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3048000" y="3741420"/>
            <a:ext cx="1524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4579620" y="3741420"/>
            <a:ext cx="1524000" cy="1447801"/>
          </a:xfrm>
          <a:prstGeom prst="rect">
            <a:avLst/>
          </a:prstGeom>
        </p:spPr>
        <p:txBody>
          <a:bodyPr lIns="0" tIns="0" rIns="0" bIns="0"/>
          <a:lstStyle>
            <a:lvl1pPr marL="3175" indent="-3175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5638800" cy="5334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6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table</a:t>
            </a: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822960" rtlCol="0" anchor="b" anchorCtr="0">
            <a:normAutofit fontScale="62500" lnSpcReduction="20000"/>
          </a:bodyPr>
          <a:lstStyle/>
          <a:p>
            <a:pPr algn="ctr"/>
            <a:endParaRPr lang="en-CA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2286000" y="502920"/>
            <a:ext cx="5638800" cy="533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532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69075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Calgary Regional Transportation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2BB63E6-1595-49DD-946C-2DD7DBDEF40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 descr="COC_L2_CMY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4800" y="0"/>
            <a:ext cx="1600200" cy="75920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</p:pic>
      <p:sp>
        <p:nvSpPr>
          <p:cNvPr id="8" name="TextBox 7"/>
          <p:cNvSpPr txBox="1"/>
          <p:nvPr/>
        </p:nvSpPr>
        <p:spPr>
          <a:xfrm>
            <a:off x="7924800" y="66294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V04</a:t>
            </a:r>
            <a:endParaRPr lang="en-CA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58" r:id="rId6"/>
    <p:sldLayoutId id="2147484061" r:id="rId7"/>
    <p:sldLayoutId id="2147484062" r:id="rId8"/>
    <p:sldLayoutId id="2147484064" r:id="rId9"/>
    <p:sldLayoutId id="2147484065" r:id="rId10"/>
    <p:sldLayoutId id="2147484067" r:id="rId11"/>
    <p:sldLayoutId id="2147484068" r:id="rId12"/>
    <p:sldLayoutId id="2147484071" r:id="rId1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23.sv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" y="2743200"/>
            <a:ext cx="5108448" cy="1371600"/>
          </a:xfrm>
        </p:spPr>
        <p:txBody>
          <a:bodyPr/>
          <a:lstStyle/>
          <a:p>
            <a:r>
              <a:rPr lang="en-US" sz="3200" dirty="0"/>
              <a:t>My Travel Log</a:t>
            </a:r>
            <a:endParaRPr lang="en-CA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" y="3352800"/>
            <a:ext cx="8613648" cy="762000"/>
          </a:xfrm>
        </p:spPr>
        <p:txBody>
          <a:bodyPr anchor="b"/>
          <a:lstStyle/>
          <a:p>
            <a:r>
              <a:rPr lang="en-US" dirty="0"/>
              <a:t>A continuous study of travel behaviour in the Calgary Region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What is My Travel Log?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pic>
        <p:nvPicPr>
          <p:cNvPr id="10" name="Graphic 9" descr="Envelop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4103" y="5334000"/>
            <a:ext cx="914400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8615" y="4783361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Recruitment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59620" y="4782492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Reminders</a:t>
            </a:r>
          </a:p>
        </p:txBody>
      </p:sp>
      <p:pic>
        <p:nvPicPr>
          <p:cNvPr id="15" name="Graphic 14" descr="Compu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70162" y="5334000"/>
            <a:ext cx="914400" cy="914400"/>
          </a:xfrm>
          <a:prstGeom prst="rect">
            <a:avLst/>
          </a:prstGeom>
        </p:spPr>
      </p:pic>
      <p:pic>
        <p:nvPicPr>
          <p:cNvPr id="19" name="Graphic 18" descr="Telepho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64520" y="5334000"/>
            <a:ext cx="914400" cy="9144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5080" y="2905314"/>
            <a:ext cx="23054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accent1"/>
                </a:solidFill>
              </a:rPr>
              <a:t>1,500</a:t>
            </a:r>
          </a:p>
          <a:p>
            <a:pPr algn="ctr"/>
            <a:r>
              <a:rPr lang="en-CA" sz="2400" dirty="0"/>
              <a:t>Households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66240" y="2905314"/>
            <a:ext cx="28568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accent1"/>
                </a:solidFill>
              </a:rPr>
              <a:t>1</a:t>
            </a:r>
          </a:p>
          <a:p>
            <a:pPr algn="ctr"/>
            <a:r>
              <a:rPr lang="en-CA" sz="2400" dirty="0"/>
              <a:t>Day Per Household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7000" y="2905314"/>
            <a:ext cx="2162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dirty="0"/>
              <a:t>Over </a:t>
            </a:r>
            <a:r>
              <a:rPr lang="en-CA" sz="6600" b="1" dirty="0">
                <a:solidFill>
                  <a:schemeClr val="accent1"/>
                </a:solidFill>
              </a:rPr>
              <a:t>335</a:t>
            </a:r>
          </a:p>
          <a:p>
            <a:pPr algn="ctr"/>
            <a:r>
              <a:rPr lang="en-CA" sz="2400" dirty="0"/>
              <a:t>Days per year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175" y="1242859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Household travel survey where information is collected from a smaller number of households, almost every day of the year, for many years.</a:t>
            </a:r>
          </a:p>
        </p:txBody>
      </p:sp>
      <p:pic>
        <p:nvPicPr>
          <p:cNvPr id="26" name="Graphic 25" descr="Email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76800" y="5334000"/>
            <a:ext cx="914400" cy="914400"/>
          </a:xfrm>
          <a:prstGeom prst="rect">
            <a:avLst/>
          </a:prstGeom>
        </p:spPr>
      </p:pic>
      <p:pic>
        <p:nvPicPr>
          <p:cNvPr id="28" name="Graphic 27" descr="Cha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820660" y="5376301"/>
            <a:ext cx="914400" cy="914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15234" y="4782492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Retrieval</a:t>
            </a:r>
          </a:p>
        </p:txBody>
      </p:sp>
      <p:pic>
        <p:nvPicPr>
          <p:cNvPr id="30" name="Graphic 29" descr="Telepho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725372" y="5334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My Travel Log Study Details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1276973"/>
              </p:ext>
            </p:extLst>
          </p:nvPr>
        </p:nvGraphicFramePr>
        <p:xfrm>
          <a:off x="1049336" y="1559220"/>
          <a:ext cx="704532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332">
                  <a:extLst>
                    <a:ext uri="{9D8B030D-6E8A-4147-A177-3AD203B41FA5}">
                      <a16:colId xmlns:a16="http://schemas.microsoft.com/office/drawing/2014/main" xmlns="" val="1845469176"/>
                    </a:ext>
                  </a:extLst>
                </a:gridCol>
                <a:gridCol w="1761332">
                  <a:extLst>
                    <a:ext uri="{9D8B030D-6E8A-4147-A177-3AD203B41FA5}">
                      <a16:colId xmlns:a16="http://schemas.microsoft.com/office/drawing/2014/main" xmlns="" val="2097060482"/>
                    </a:ext>
                  </a:extLst>
                </a:gridCol>
                <a:gridCol w="1761332">
                  <a:extLst>
                    <a:ext uri="{9D8B030D-6E8A-4147-A177-3AD203B41FA5}">
                      <a16:colId xmlns:a16="http://schemas.microsoft.com/office/drawing/2014/main" xmlns="" val="3239504102"/>
                    </a:ext>
                  </a:extLst>
                </a:gridCol>
                <a:gridCol w="1761332">
                  <a:extLst>
                    <a:ext uri="{9D8B030D-6E8A-4147-A177-3AD203B41FA5}">
                      <a16:colId xmlns:a16="http://schemas.microsoft.com/office/drawing/2014/main" xmlns="" val="910244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Samples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Spring/Fall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4367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1,587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633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0523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1,079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4876087"/>
                  </a:ext>
                </a:extLst>
              </a:tr>
            </a:tbl>
          </a:graphicData>
        </a:graphic>
      </p:graphicFrame>
      <p:pic>
        <p:nvPicPr>
          <p:cNvPr id="9" name="Graphic 8" descr="Bullsey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910" y="3657600"/>
            <a:ext cx="914400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3657600"/>
            <a:ext cx="6930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300 Samples per year are reserved for “targeted” over sampling</a:t>
            </a:r>
          </a:p>
          <a:p>
            <a:endParaRPr lang="en-CA" sz="2400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2015: New LRT Line Catchment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2016: Central Business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2017: Areas of high taxi usage</a:t>
            </a:r>
          </a:p>
        </p:txBody>
      </p:sp>
    </p:spTree>
    <p:extLst>
      <p:ext uri="{BB962C8B-B14F-4D97-AF65-F5344CB8AC3E}">
        <p14:creationId xmlns:p14="http://schemas.microsoft.com/office/powerpoint/2010/main" val="20814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Benefits of Continuous Survey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142" y="1715621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Benefit 1:  Resiliency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293" y="36576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Benefit 2: Trend Analysis</a:t>
            </a:r>
          </a:p>
          <a:p>
            <a:endParaRPr lang="en-CA" sz="2400" b="1" dirty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>
                    <a:lumMod val="10000"/>
                  </a:schemeClr>
                </a:solidFill>
              </a:rPr>
              <a:t>Monitor travel impacts that can result from economic changes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5FF205-E0C9-4F9C-B0EC-B2DAE252F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038715"/>
              </p:ext>
            </p:extLst>
          </p:nvPr>
        </p:nvGraphicFramePr>
        <p:xfrm>
          <a:off x="4419600" y="3657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52400" y="3429000"/>
            <a:ext cx="883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177286"/>
            <a:ext cx="76482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/>
              <a:t>Continuous survey is less susceptible to one-time events such 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/>
              <a:t>Current: </a:t>
            </a:r>
            <a:r>
              <a:rPr lang="en-CA" sz="2000" dirty="0"/>
              <a:t>Printer </a:t>
            </a:r>
            <a:r>
              <a:rPr lang="en-CA" sz="2000" b="1" dirty="0">
                <a:solidFill>
                  <a:schemeClr val="accent1"/>
                </a:solidFill>
              </a:rPr>
              <a:t>bankruptcy</a:t>
            </a:r>
            <a:r>
              <a:rPr lang="en-CA" sz="2000" dirty="0"/>
              <a:t>, staff </a:t>
            </a:r>
            <a:r>
              <a:rPr lang="en-CA" sz="2000" b="1" dirty="0">
                <a:solidFill>
                  <a:schemeClr val="accent1"/>
                </a:solidFill>
              </a:rPr>
              <a:t>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b="1" dirty="0"/>
              <a:t>Past: </a:t>
            </a:r>
            <a:r>
              <a:rPr lang="en-CA" sz="2000" b="1" dirty="0">
                <a:solidFill>
                  <a:schemeClr val="accent1"/>
                </a:solidFill>
              </a:rPr>
              <a:t>Strikes</a:t>
            </a:r>
            <a:r>
              <a:rPr lang="en-CA" sz="2000" dirty="0"/>
              <a:t>, major weather events such as </a:t>
            </a:r>
            <a:r>
              <a:rPr lang="en-CA" sz="2000" b="1" dirty="0">
                <a:solidFill>
                  <a:schemeClr val="accent1"/>
                </a:solidFill>
              </a:rPr>
              <a:t>floods</a:t>
            </a:r>
          </a:p>
        </p:txBody>
      </p:sp>
    </p:spTree>
    <p:extLst>
      <p:ext uri="{BB962C8B-B14F-4D97-AF65-F5344CB8AC3E}">
        <p14:creationId xmlns:p14="http://schemas.microsoft.com/office/powerpoint/2010/main" val="351991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200"/>
            <a:ext cx="6553200" cy="647984"/>
          </a:xfrm>
        </p:spPr>
        <p:txBody>
          <a:bodyPr/>
          <a:lstStyle/>
          <a:p>
            <a:r>
              <a:rPr lang="en-CA" sz="3600" dirty="0"/>
              <a:t>Supplemental Studies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11277" y="1219200"/>
            <a:ext cx="403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1"/>
                </a:solidFill>
              </a:rPr>
              <a:t>Secondary Suite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Address travel perceptions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1219200"/>
            <a:ext cx="4038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accent1"/>
                </a:solidFill>
              </a:rPr>
              <a:t>rMove Smart Phone 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Sampled previously recruited households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/>
              <a:t>Assess for implementation in 2019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549877" y="1066800"/>
            <a:ext cx="0" cy="548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842448"/>
              </p:ext>
            </p:extLst>
          </p:nvPr>
        </p:nvGraphicFramePr>
        <p:xfrm>
          <a:off x="422785" y="2133435"/>
          <a:ext cx="3817375" cy="91440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775400">
                  <a:extLst>
                    <a:ext uri="{9D8B030D-6E8A-4147-A177-3AD203B41FA5}">
                      <a16:colId xmlns:a16="http://schemas.microsoft.com/office/drawing/2014/main" xmlns="" val="152938390"/>
                    </a:ext>
                  </a:extLst>
                </a:gridCol>
                <a:gridCol w="1041975">
                  <a:extLst>
                    <a:ext uri="{9D8B030D-6E8A-4147-A177-3AD203B41FA5}">
                      <a16:colId xmlns:a16="http://schemas.microsoft.com/office/drawing/2014/main" xmlns="" val="1728066668"/>
                    </a:ext>
                  </a:extLst>
                </a:gridCol>
              </a:tblGrid>
              <a:tr h="447205">
                <a:tc>
                  <a:txBody>
                    <a:bodyPr/>
                    <a:lstStyle/>
                    <a:p>
                      <a:r>
                        <a:rPr lang="en-CA" sz="2400" dirty="0"/>
                        <a:t>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1,096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465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6547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65094" y="3449980"/>
            <a:ext cx="34996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accent1"/>
                </a:solidFill>
              </a:rPr>
              <a:t>89</a:t>
            </a:r>
          </a:p>
          <a:p>
            <a:r>
              <a:rPr lang="en-CA" sz="2200" b="1" dirty="0"/>
              <a:t>Households Participated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20800" y="5021866"/>
            <a:ext cx="29963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6600" b="1" dirty="0">
                <a:solidFill>
                  <a:schemeClr val="accent1"/>
                </a:solidFill>
              </a:rPr>
              <a:t>51</a:t>
            </a:r>
          </a:p>
          <a:p>
            <a:r>
              <a:rPr lang="en-CA" sz="2200" b="1" dirty="0"/>
              <a:t>Completed all 3 days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39616472"/>
              </p:ext>
            </p:extLst>
          </p:nvPr>
        </p:nvGraphicFramePr>
        <p:xfrm>
          <a:off x="422786" y="3243563"/>
          <a:ext cx="3817375" cy="311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8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199"/>
            <a:ext cx="4038600" cy="517525"/>
          </a:xfrm>
        </p:spPr>
        <p:txBody>
          <a:bodyPr/>
          <a:lstStyle/>
          <a:p>
            <a:r>
              <a:rPr lang="en-CA" sz="3600" dirty="0"/>
              <a:t>Lessons Learned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797" y="5472437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Potential change in consultants requires careful risk management of survey materials.</a:t>
            </a:r>
          </a:p>
        </p:txBody>
      </p:sp>
      <p:pic>
        <p:nvPicPr>
          <p:cNvPr id="7" name="Graphic 6" descr="Us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9490" y="5466263"/>
            <a:ext cx="914400" cy="914400"/>
          </a:xfrm>
          <a:prstGeom prst="rect">
            <a:avLst/>
          </a:prstGeom>
        </p:spPr>
      </p:pic>
      <p:pic>
        <p:nvPicPr>
          <p:cNvPr id="9" name="Graphic 8" descr="Photocopi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099" y="1288196"/>
            <a:ext cx="914400" cy="914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28798" y="1288196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Smaller sample sizes reduced bulk discounts for printing and mailing of survey materials</a:t>
            </a:r>
          </a:p>
        </p:txBody>
      </p:sp>
      <p:pic>
        <p:nvPicPr>
          <p:cNvPr id="12" name="Graphic 11" descr="Call cente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0607" y="2685001"/>
            <a:ext cx="914400" cy="9144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28797" y="2678827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Low call centre volumes make a dedicated call centre costly for limited value.</a:t>
            </a:r>
          </a:p>
        </p:txBody>
      </p:sp>
      <p:pic>
        <p:nvPicPr>
          <p:cNvPr id="25" name="Graphic 24" descr="Compute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9490" y="4075632"/>
            <a:ext cx="914400" cy="914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797" y="4075632"/>
            <a:ext cx="6781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Survey instrument changes need to be carefully managed to ensure data quality.</a:t>
            </a:r>
          </a:p>
        </p:txBody>
      </p:sp>
    </p:spTree>
    <p:extLst>
      <p:ext uri="{BB962C8B-B14F-4D97-AF65-F5344CB8AC3E}">
        <p14:creationId xmlns:p14="http://schemas.microsoft.com/office/powerpoint/2010/main" val="13804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57199"/>
            <a:ext cx="4038600" cy="517525"/>
          </a:xfrm>
        </p:spPr>
        <p:txBody>
          <a:bodyPr/>
          <a:lstStyle/>
          <a:p>
            <a:r>
              <a:rPr lang="en-CA" sz="3600" dirty="0"/>
              <a:t>What’s Next?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6156" y="1331262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tx1">
                    <a:lumMod val="50000"/>
                  </a:schemeClr>
                </a:solidFill>
              </a:rPr>
              <a:t>Keep collecting data!!</a:t>
            </a:r>
          </a:p>
        </p:txBody>
      </p:sp>
      <p:pic>
        <p:nvPicPr>
          <p:cNvPr id="20" name="Graphic 19" descr="Closed Bo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06033" y="2536863"/>
            <a:ext cx="914400" cy="914400"/>
          </a:xfrm>
          <a:prstGeom prst="rect">
            <a:avLst/>
          </a:prstGeom>
        </p:spPr>
      </p:pic>
      <p:pic>
        <p:nvPicPr>
          <p:cNvPr id="24" name="Graphic 23" descr="Smart Phon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13121" y="3806401"/>
            <a:ext cx="914400" cy="914400"/>
          </a:xfrm>
          <a:prstGeom prst="rect">
            <a:avLst/>
          </a:prstGeom>
        </p:spPr>
      </p:pic>
      <p:pic>
        <p:nvPicPr>
          <p:cNvPr id="32" name="Graphic 31" descr="Trai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95400" y="5075939"/>
            <a:ext cx="914400" cy="914400"/>
          </a:xfrm>
          <a:prstGeom prst="rect">
            <a:avLst/>
          </a:prstGeom>
        </p:spPr>
      </p:pic>
      <p:pic>
        <p:nvPicPr>
          <p:cNvPr id="34" name="Graphic 33" descr="Car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1000" y="5140192"/>
            <a:ext cx="914400" cy="9144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860840" y="3848102"/>
            <a:ext cx="559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Complete rMove analysis and make recommendations for 2019.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60840" y="2578564"/>
            <a:ext cx="5597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Prepare annual reports for 2015 and 2016.</a:t>
            </a:r>
          </a:p>
        </p:txBody>
      </p:sp>
      <p:pic>
        <p:nvPicPr>
          <p:cNvPr id="43" name="Graphic 42" descr="Bar char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29070" y="1267325"/>
            <a:ext cx="914400" cy="9144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60840" y="4884038"/>
            <a:ext cx="559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>
                    <a:lumMod val="50000"/>
                  </a:schemeClr>
                </a:solidFill>
              </a:rPr>
              <a:t>Collect travel cost and network condition information for 2015 &amp; 2016 to use in model development.</a:t>
            </a:r>
          </a:p>
        </p:txBody>
      </p:sp>
    </p:spTree>
    <p:extLst>
      <p:ext uri="{BB962C8B-B14F-4D97-AF65-F5344CB8AC3E}">
        <p14:creationId xmlns:p14="http://schemas.microsoft.com/office/powerpoint/2010/main" val="11214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en-US" sz="4800" dirty="0"/>
              <a:t>Questions?</a:t>
            </a:r>
          </a:p>
          <a:p>
            <a:pPr algn="ctr"/>
            <a:endParaRPr lang="en-US" sz="4800" dirty="0"/>
          </a:p>
          <a:p>
            <a:pPr algn="ctr"/>
            <a:r>
              <a:rPr lang="en-US" sz="1800" dirty="0"/>
              <a:t>Kristina Hill, P.Eng</a:t>
            </a:r>
          </a:p>
          <a:p>
            <a:pPr algn="ctr"/>
            <a:r>
              <a:rPr lang="en-US" sz="1800" dirty="0"/>
              <a:t>Senior Transportation Engineer, Forecasting Division</a:t>
            </a:r>
          </a:p>
          <a:p>
            <a:pPr algn="ctr"/>
            <a:r>
              <a:rPr lang="en-US" sz="1800" dirty="0"/>
              <a:t>City of Calgary, Transportation Planning</a:t>
            </a:r>
          </a:p>
          <a:p>
            <a:pPr algn="ctr"/>
            <a:r>
              <a:rPr lang="en-US" sz="1800" dirty="0"/>
              <a:t>403-268-5573</a:t>
            </a:r>
          </a:p>
          <a:p>
            <a:pPr algn="ctr"/>
            <a:r>
              <a:rPr lang="en-US" sz="1800" dirty="0"/>
              <a:t>Kristina.Hill@calgary.ca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21/06/2016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Calgary Regional Transportation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B63E6-1595-49DD-946C-2DD7DBDEF40D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86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-1762 Corporate PPT_P5_DH-test">
  <a:themeElements>
    <a:clrScheme name="2015-Corporate">
      <a:dk1>
        <a:srgbClr val="4B4F55"/>
      </a:dk1>
      <a:lt1>
        <a:sysClr val="window" lastClr="FFFFFF"/>
      </a:lt1>
      <a:dk2>
        <a:srgbClr val="4B4F55"/>
      </a:dk2>
      <a:lt2>
        <a:srgbClr val="DBE9ED"/>
      </a:lt2>
      <a:accent1>
        <a:srgbClr val="C8102E"/>
      </a:accent1>
      <a:accent2>
        <a:srgbClr val="FFB25B"/>
      </a:accent2>
      <a:accent3>
        <a:srgbClr val="F9E547"/>
      </a:accent3>
      <a:accent4>
        <a:srgbClr val="B7DD79"/>
      </a:accent4>
      <a:accent5>
        <a:srgbClr val="A2789C"/>
      </a:accent5>
      <a:accent6>
        <a:srgbClr val="A3C7D2"/>
      </a:accent6>
      <a:hlink>
        <a:srgbClr val="009CDE"/>
      </a:hlink>
      <a:folHlink>
        <a:srgbClr val="6BA4B8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IsPopular xmlns="400FA6B0-C000-40E3-89A7-1DA77C11B87E">false</IsPopular>
    <DepartmentRef xmlns="http://schemas.microsoft.com/sharepoint/v3/fields" xsi:nil="true"/>
    <BusinessUnitRef xmlns="http://schemas.microsoft.com/sharepoint/v3/fields" xsi:nil="true"/>
    <OeeDocNumber xmlns="400FA6B0-C000-40E3-89A7-1DA77C11B87E" xsi:nil="true"/>
    <Comments xmlns="http://schemas.microsoft.com/sharepoint/v3">Corporate Powerpoint Template</Comme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yCity Template" ma:contentTypeID="0x010100A96AFE4B55E84A6CB54E626B2AC8961A0200244D879F8A5F4A4B9839F2342773494F" ma:contentTypeVersion="3" ma:contentTypeDescription="myCity Template" ma:contentTypeScope="" ma:versionID="29b021ea2986867393e1768988d26fcf">
  <xsd:schema xmlns:xsd="http://www.w3.org/2001/XMLSchema" xmlns:p="http://schemas.microsoft.com/office/2006/metadata/properties" xmlns:ns1="http://schemas.microsoft.com/sharepoint/v3" xmlns:ns2="400FA6B0-C000-40E3-89A7-1DA77C11B87E" xmlns:ns3="http://schemas.microsoft.com/sharepoint/v3/fields" targetNamespace="http://schemas.microsoft.com/office/2006/metadata/properties" ma:root="true" ma:fieldsID="611d94a26375b6a31e47bba9da1fbd25" ns1:_="" ns2:_="" ns3:_="">
    <xsd:import namespace="http://schemas.microsoft.com/sharepoint/v3"/>
    <xsd:import namespace="400FA6B0-C000-40E3-89A7-1DA77C11B87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2:IsPopular" minOccurs="0"/>
                <xsd:element ref="ns2:OeeDocNumber" minOccurs="0"/>
                <xsd:element ref="ns3:BusinessUnitRef" minOccurs="0"/>
                <xsd:element ref="ns3:DepartmentRef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Comments" ma:index="8" nillable="true" ma:displayName="Description" ma:internalName="Comments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400FA6B0-C000-40E3-89A7-1DA77C11B87E" elementFormDefault="qualified">
    <xsd:import namespace="http://schemas.microsoft.com/office/2006/documentManagement/types"/>
    <xsd:element name="IsPopular" ma:index="9" nillable="true" ma:displayName="Is Popular" ma:internalName="IsPopular">
      <xsd:simpleType>
        <xsd:restriction base="dms:Boolean"/>
      </xsd:simpleType>
    </xsd:element>
    <xsd:element name="OeeDocNumber" ma:index="10" nillable="true" ma:displayName="Template Number" ma:internalName="OeeDocNumber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BusinessUnitRef" ma:index="11" nillable="true" ma:displayName="Business Unit" ma:description="Business Unit" ma:list="{17e4b786-dbae-4980-874c-29e028f1b259}" ma:internalName="BusinessUnitRef" ma:readOnly="false" ma:showField="Title" ma:web="a41d08e4-c5ff-4111-b979-4211d7d25784">
      <xsd:simpleType>
        <xsd:restriction base="dms:Lookup"/>
      </xsd:simpleType>
    </xsd:element>
    <xsd:element name="DepartmentRef" ma:index="12" nillable="true" ma:displayName="Department" ma:description="Department" ma:list="{a78f3800-11a1-49ea-9022-6f3877e6b862}" ma:internalName="DepartmentRef" ma:showField="Title" ma:web="a41d08e4-c5ff-4111-b979-4211d7d25784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026326A-7188-4E98-8A15-EB9702D35F05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/fields"/>
    <ds:schemaRef ds:uri="http://www.w3.org/XML/1998/namespace"/>
    <ds:schemaRef ds:uri="http://purl.org/dc/dcmitype/"/>
    <ds:schemaRef ds:uri="400FA6B0-C000-40E3-89A7-1DA77C11B87E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E85B2A6-1474-42ED-8497-7B4C0791F4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6FA1F-7399-45EA-813B-39BDF548D3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00FA6B0-C000-40E3-89A7-1DA77C11B87E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364</Words>
  <Application>Microsoft Office PowerPoint</Application>
  <PresentationFormat>On-screen Show (4:3)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Open Sans Semibold</vt:lpstr>
      <vt:lpstr>2015-1762 Corporate PPT_P5_DH-test</vt:lpstr>
      <vt:lpstr>My Travel Log</vt:lpstr>
      <vt:lpstr>What is My Travel Log?</vt:lpstr>
      <vt:lpstr>My Travel Log Study Details</vt:lpstr>
      <vt:lpstr>Benefits of Continuous Survey</vt:lpstr>
      <vt:lpstr>Supplemental Studies</vt:lpstr>
      <vt:lpstr>Lessons Learned</vt:lpstr>
      <vt:lpstr>What’s Next?</vt:lpstr>
      <vt:lpstr>PowerPoint Presentation</vt:lpstr>
    </vt:vector>
  </TitlesOfParts>
  <Company>The City of Calgary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Powerpoint Template</dc:title>
  <dc:creator>dalibor hrk</dc:creator>
  <cp:lastModifiedBy>Hill, Kristina</cp:lastModifiedBy>
  <cp:revision>136</cp:revision>
  <dcterms:created xsi:type="dcterms:W3CDTF">2016-01-07T21:54:41Z</dcterms:created>
  <dcterms:modified xsi:type="dcterms:W3CDTF">2017-05-11T21:37:11Z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0x010100A96AFE4B55E84A6CB54E626B2AC8961A0200244D879F8A5F4A4B9839F2342773494F</vt:lpwstr>
  </property>
</Properties>
</file>