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1" r:id="rId1"/>
    <p:sldMasterId id="2147483663" r:id="rId2"/>
  </p:sldMasterIdLst>
  <p:notesMasterIdLst>
    <p:notesMasterId r:id="rId28"/>
  </p:notesMasterIdLst>
  <p:sldIdLst>
    <p:sldId id="257" r:id="rId3"/>
    <p:sldId id="279" r:id="rId4"/>
    <p:sldId id="314" r:id="rId5"/>
    <p:sldId id="332" r:id="rId6"/>
    <p:sldId id="333" r:id="rId7"/>
    <p:sldId id="334" r:id="rId8"/>
    <p:sldId id="315" r:id="rId9"/>
    <p:sldId id="316" r:id="rId10"/>
    <p:sldId id="304" r:id="rId11"/>
    <p:sldId id="295" r:id="rId12"/>
    <p:sldId id="345" r:id="rId13"/>
    <p:sldId id="338" r:id="rId14"/>
    <p:sldId id="321" r:id="rId15"/>
    <p:sldId id="344" r:id="rId16"/>
    <p:sldId id="322" r:id="rId17"/>
    <p:sldId id="328" r:id="rId18"/>
    <p:sldId id="324" r:id="rId19"/>
    <p:sldId id="330" r:id="rId20"/>
    <p:sldId id="325" r:id="rId21"/>
    <p:sldId id="331" r:id="rId22"/>
    <p:sldId id="298" r:id="rId23"/>
    <p:sldId id="327" r:id="rId24"/>
    <p:sldId id="303" r:id="rId25"/>
    <p:sldId id="326" r:id="rId26"/>
    <p:sldId id="287" r:id="rId2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Franklin Gothic Heavy" panose="020B090302010202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Franklin Gothic Book" panose="020B0503020102020204" pitchFamily="34" charset="0"/>
      <p:regular r:id="rId43"/>
      <p:italic r:id="rId44"/>
    </p:embeddedFont>
    <p:embeddedFont>
      <p:font typeface="Franklin Gothic Demi" panose="020B0703020102020204" pitchFamily="34" charset="0"/>
      <p:regular r:id="rId45"/>
      <p:italic r:id="rId46"/>
    </p:embeddedFont>
    <p:embeddedFont>
      <p:font typeface="Franklin Gothic Demi Cond" panose="020B0706030402020204" pitchFamily="34" charset="0"/>
      <p:regular r:id="rId47"/>
    </p:embeddedFont>
    <p:embeddedFont>
      <p:font typeface="Franklin Gothic Medium Cond" panose="020B0606030402020204" pitchFamily="34" charset="0"/>
      <p:regular r:id="rId48"/>
    </p:embeddedFont>
    <p:embeddedFont>
      <p:font typeface="Gill Sans" panose="020B0604020202020204" charset="0"/>
      <p:regular r:id="rId49"/>
      <p:bold r:id="rId50"/>
      <p:italic r:id="rId51"/>
      <p:boldItalic r:id="rId52"/>
    </p:embeddedFont>
    <p:embeddedFont>
      <p:font typeface="Myriad Pro Light" panose="020B0403030403020204" charset="0"/>
      <p:regular r:id="rId53"/>
      <p:bold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64" userDrawn="1">
          <p15:clr>
            <a:srgbClr val="A4A3A4"/>
          </p15:clr>
        </p15:guide>
        <p15:guide id="4" orient="horz" pos="2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  <a:srgbClr val="000000"/>
    <a:srgbClr val="8DC642"/>
    <a:srgbClr val="00284C"/>
    <a:srgbClr val="404040"/>
    <a:srgbClr val="2D2D2C"/>
    <a:srgbClr val="0F4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4" autoAdjust="0"/>
    <p:restoredTop sz="94940" autoAdjust="0"/>
  </p:normalViewPr>
  <p:slideViewPr>
    <p:cSldViewPr snapToGrid="0">
      <p:cViewPr varScale="1">
        <p:scale>
          <a:sx n="77" d="100"/>
          <a:sy n="77" d="100"/>
        </p:scale>
        <p:origin x="1032" y="72"/>
      </p:cViewPr>
      <p:guideLst>
        <p:guide orient="horz" pos="2472"/>
        <p:guide pos="2880"/>
        <p:guide orient="horz" pos="3864"/>
        <p:guide orient="horz" pos="23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Resource\ATTool\Anaheim_03282017\CaseStudy_ResultSummary_toJac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VMT Reduction</a:t>
            </a:r>
          </a:p>
        </c:rich>
      </c:tx>
      <c:layout>
        <c:manualLayout>
          <c:xMode val="edge"/>
          <c:yMode val="edge"/>
          <c:x val="3.7698186886612736E-2"/>
          <c:y val="0.13347777638080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057142935668851"/>
          <c:y val="0.12555177990461935"/>
          <c:w val="0.4578198245842951"/>
          <c:h val="0.76821325787389705"/>
        </c:manualLayout>
      </c:layout>
      <c:doughnutChart>
        <c:varyColors val="1"/>
        <c:ser>
          <c:idx val="0"/>
          <c:order val="0"/>
          <c:tx>
            <c:strRef>
              <c:f>'Overall Summary'!$J$11</c:f>
              <c:strCache>
                <c:ptCount val="1"/>
                <c:pt idx="0">
                  <c:v>VMT Reduction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('Overall Summary'!$L$11,'Overall Summary'!$P$11,'Overall Summary'!$R$11)</c:f>
              <c:numCache>
                <c:formatCode>0.00%</c:formatCode>
                <c:ptCount val="3"/>
                <c:pt idx="0">
                  <c:v>-1.2165633263417908E-3</c:v>
                </c:pt>
                <c:pt idx="1">
                  <c:v>-8.1462782428455283E-3</c:v>
                </c:pt>
                <c:pt idx="2">
                  <c:v>-1.7643121202163048E-2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8"/>
        <c:holeSize val="2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0.63554</cdr:x>
      <cdr:y>0.87649</cdr:y>
    </cdr:from>
    <cdr:to>
      <cdr:x>0.81324</cdr:x>
      <cdr:y>0.956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087258" y="4071258"/>
          <a:ext cx="1422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bg1"/>
              </a:solidFill>
            </a:rPr>
            <a:t>Test Case #3</a:t>
          </a:r>
          <a:endParaRPr lang="en-US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0.3223</cdr:x>
      <cdr:y>0.42049</cdr:y>
    </cdr:from>
    <cdr:to>
      <cdr:x>0.5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79914" y="1953152"/>
          <a:ext cx="1422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bg1"/>
              </a:solidFill>
            </a:rPr>
            <a:t>Test Case #1</a:t>
          </a:r>
          <a:endParaRPr lang="en-US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B6B46-D2DC-499E-980D-14223E1E0A38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5F4CB-D9F3-470C-A798-EC1F683DB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9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F4CB-D9F3-470C-A798-EC1F683DB7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11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F4CB-D9F3-470C-A798-EC1F683DB77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F4CB-D9F3-470C-A798-EC1F683DB77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7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F4CB-D9F3-470C-A798-EC1F683DB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1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F4CB-D9F3-470C-A798-EC1F683DB7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1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F4CB-D9F3-470C-A798-EC1F683DB7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0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F4CB-D9F3-470C-A798-EC1F683DB7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9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F4CB-D9F3-470C-A798-EC1F683DB7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56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F4CB-D9F3-470C-A798-EC1F683DB77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81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F4CB-D9F3-470C-A798-EC1F683DB7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0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F4CB-D9F3-470C-A798-EC1F683DB7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3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035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9000" cap="all" baseline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0159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5992" y="800100"/>
            <a:ext cx="8229600" cy="5600700"/>
          </a:xfrm>
        </p:spPr>
        <p:txBody>
          <a:bodyPr/>
          <a:lstStyle>
            <a:lvl1pPr marL="0" indent="4572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1371600" indent="-4572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828800" indent="-4572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2286000" indent="-4572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title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0874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" y="1366838"/>
            <a:ext cx="8215313" cy="491807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ubhead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694902"/>
            <a:ext cx="8216045" cy="564257"/>
          </a:xfrm>
          <a:prstGeom prst="rect">
            <a:avLst/>
          </a:prstGeom>
        </p:spPr>
        <p:txBody>
          <a:bodyPr lIns="91440" tIns="0" rIns="0" bIns="0">
            <a:spAutoFit/>
          </a:bodyPr>
          <a:lstStyle>
            <a:lvl1pPr marL="0" algn="l" defTabSz="914400" rtl="0" eaLnBrk="1" latinLnBrk="0" hangingPunct="1">
              <a:lnSpc>
                <a:spcPts val="4400"/>
              </a:lnSpc>
              <a:spcBef>
                <a:spcPts val="0"/>
              </a:spcBef>
              <a:defRPr lang="en-US" sz="4800" kern="1200" spc="-10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2100" kern="1200" spc="-100" dirty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Place 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4635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" y="800100"/>
            <a:ext cx="8215313" cy="54848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4675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466725" y="1362807"/>
            <a:ext cx="8229600" cy="491416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ubhead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694902"/>
            <a:ext cx="8216045" cy="564257"/>
          </a:xfrm>
          <a:prstGeom prst="rect">
            <a:avLst/>
          </a:prstGeom>
        </p:spPr>
        <p:txBody>
          <a:bodyPr lIns="91440" tIns="0" rIns="0" bIns="0">
            <a:spAutoFit/>
          </a:bodyPr>
          <a:lstStyle>
            <a:lvl1pPr marL="0" algn="l" defTabSz="914400" rtl="0" eaLnBrk="1" latinLnBrk="0" hangingPunct="1">
              <a:lnSpc>
                <a:spcPts val="4400"/>
              </a:lnSpc>
              <a:spcBef>
                <a:spcPts val="0"/>
              </a:spcBef>
              <a:defRPr lang="en-US" sz="4800" kern="1200" spc="-10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2100" kern="1200" spc="-100" dirty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Place 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1112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466725" y="809625"/>
            <a:ext cx="8229600" cy="54673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title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9787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Mixed)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4504623" y="1257301"/>
            <a:ext cx="4639377" cy="5029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257300"/>
            <a:ext cx="3867666" cy="5029201"/>
          </a:xfrm>
          <a:prstGeom prst="rect">
            <a:avLst/>
          </a:prstGeom>
        </p:spPr>
        <p:txBody>
          <a:bodyPr lIns="91440" tIns="0" rIns="0" bIns="0" numCol="1"/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lang="en-US" sz="4000" b="0" kern="0" cap="none" baseline="0" dirty="0" smtClean="0">
                <a:solidFill>
                  <a:srgbClr val="8DC642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3600" kern="0" baseline="0" dirty="0" smtClean="0">
                <a:solidFill>
                  <a:schemeClr val="tx1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42900" indent="-342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1500" kern="0" dirty="0" smtClean="0">
                <a:solidFill>
                  <a:schemeClr val="bg1"/>
                </a:solidFill>
                <a:latin typeface="Myriad Pro Light" panose="020B0403030403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342900" indent="-342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2400" kern="0" dirty="0" smtClean="0">
                <a:solidFill>
                  <a:schemeClr val="bg1"/>
                </a:solidFill>
                <a:latin typeface="Myriad Pro Light" panose="020B0403030403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342900" indent="-342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1800" kern="0" dirty="0">
                <a:solidFill>
                  <a:schemeClr val="bg1"/>
                </a:solidFill>
                <a:latin typeface="Myriad Pro Light" panose="020B0403030403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Column header</a:t>
            </a:r>
          </a:p>
          <a:p>
            <a:pPr marL="0" lvl="1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titl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Subhead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694902"/>
            <a:ext cx="8216045" cy="564257"/>
          </a:xfrm>
          <a:prstGeom prst="rect">
            <a:avLst/>
          </a:prstGeom>
        </p:spPr>
        <p:txBody>
          <a:bodyPr lIns="91440" tIns="0" rIns="0" bIns="0">
            <a:spAutoFit/>
          </a:bodyPr>
          <a:lstStyle>
            <a:lvl1pPr marL="0" algn="l" defTabSz="914400" rtl="0" eaLnBrk="1" latinLnBrk="0" hangingPunct="1">
              <a:lnSpc>
                <a:spcPts val="4400"/>
              </a:lnSpc>
              <a:spcBef>
                <a:spcPts val="0"/>
              </a:spcBef>
              <a:defRPr lang="en-US" sz="4800" kern="1200" spc="-10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2100" kern="1200" spc="-100" dirty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Place 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3483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Mixed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4504623" y="800101"/>
            <a:ext cx="4639377" cy="5486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800100"/>
            <a:ext cx="3867666" cy="5486401"/>
          </a:xfrm>
          <a:prstGeom prst="rect">
            <a:avLst/>
          </a:prstGeom>
        </p:spPr>
        <p:txBody>
          <a:bodyPr lIns="91440" tIns="0" rIns="0" bIns="0" numCol="1"/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lang="en-US" sz="4000" b="0" kern="0" cap="none" baseline="0" dirty="0" smtClean="0">
                <a:solidFill>
                  <a:srgbClr val="8DC642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3600" kern="0" baseline="0" dirty="0" smtClean="0">
                <a:solidFill>
                  <a:schemeClr val="tx1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42900" indent="-342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1500" kern="0" dirty="0" smtClean="0">
                <a:solidFill>
                  <a:schemeClr val="bg1"/>
                </a:solidFill>
                <a:latin typeface="Myriad Pro Light" panose="020B0403030403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342900" indent="-342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2400" kern="0" dirty="0" smtClean="0">
                <a:solidFill>
                  <a:schemeClr val="bg1"/>
                </a:solidFill>
                <a:latin typeface="Myriad Pro Light" panose="020B0403030403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342900" indent="-342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1800" kern="0" dirty="0">
                <a:solidFill>
                  <a:schemeClr val="bg1"/>
                </a:solidFill>
                <a:latin typeface="Myriad Pro Light" panose="020B0403030403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Column header</a:t>
            </a:r>
          </a:p>
          <a:p>
            <a:pPr marL="0" lvl="1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titl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0870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hoto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4504623" y="1257301"/>
            <a:ext cx="4639377" cy="5029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199" y="1257300"/>
            <a:ext cx="3867666" cy="5029201"/>
          </a:xfrm>
          <a:prstGeom prst="rect">
            <a:avLst/>
          </a:prstGeom>
        </p:spPr>
        <p:txBody>
          <a:bodyPr lIns="91440" tIns="0" rIns="0" bIns="0" numCol="1"/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lang="en-US" sz="4000" b="0" kern="0" cap="none" baseline="0" dirty="0" smtClean="0">
                <a:solidFill>
                  <a:srgbClr val="8DC642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-4572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3200" kern="0" baseline="0" dirty="0" smtClean="0">
                <a:solidFill>
                  <a:schemeClr val="tx1"/>
                </a:solidFill>
                <a:latin typeface="Franklin Gothic Medium Cond" panose="020B06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42900" indent="-342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1500" kern="0" dirty="0" smtClean="0">
                <a:solidFill>
                  <a:schemeClr val="bg1"/>
                </a:solidFill>
                <a:latin typeface="Myriad Pro Light" panose="020B0403030403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342900" indent="-342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2400" kern="0" dirty="0" smtClean="0">
                <a:solidFill>
                  <a:schemeClr val="bg1"/>
                </a:solidFill>
                <a:latin typeface="Myriad Pro Light" panose="020B0403030403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342900" indent="-342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1800" kern="0" dirty="0">
                <a:solidFill>
                  <a:schemeClr val="bg1"/>
                </a:solidFill>
                <a:latin typeface="Myriad Pro Light" panose="020B0403030403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6pPr>
          </a:lstStyle>
          <a:p>
            <a:pPr lvl="1"/>
            <a:endParaRPr lang="en-US" dirty="0" smtClean="0"/>
          </a:p>
        </p:txBody>
      </p:sp>
      <p:sp>
        <p:nvSpPr>
          <p:cNvPr id="8" name="Slide titl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Subhead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694902"/>
            <a:ext cx="8216045" cy="564257"/>
          </a:xfrm>
          <a:prstGeom prst="rect">
            <a:avLst/>
          </a:prstGeom>
        </p:spPr>
        <p:txBody>
          <a:bodyPr lIns="91440" tIns="0" rIns="0" bIns="0">
            <a:spAutoFit/>
          </a:bodyPr>
          <a:lstStyle>
            <a:lvl1pPr marL="0" algn="l" defTabSz="914400" rtl="0" eaLnBrk="1" latinLnBrk="0" hangingPunct="1">
              <a:lnSpc>
                <a:spcPts val="4400"/>
              </a:lnSpc>
              <a:spcBef>
                <a:spcPts val="0"/>
              </a:spcBef>
              <a:defRPr lang="en-US" sz="4800" kern="1200" spc="-10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2100" kern="1200" spc="-100" dirty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Place 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3870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4504623" y="807869"/>
            <a:ext cx="4639377" cy="54786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199" y="807868"/>
            <a:ext cx="3867666" cy="5478633"/>
          </a:xfrm>
          <a:prstGeom prst="rect">
            <a:avLst/>
          </a:prstGeom>
        </p:spPr>
        <p:txBody>
          <a:bodyPr lIns="91440" tIns="0" rIns="0" bIns="0" numCol="1"/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lang="en-US" sz="4000" b="0" kern="0" cap="none" baseline="0" dirty="0" smtClean="0">
                <a:solidFill>
                  <a:srgbClr val="8DC642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-4572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3200" kern="0" baseline="0" dirty="0" smtClean="0">
                <a:solidFill>
                  <a:schemeClr val="tx1"/>
                </a:solidFill>
                <a:latin typeface="Franklin Gothic Medium Cond" panose="020B06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42900" indent="-342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1500" kern="0" dirty="0" smtClean="0">
                <a:solidFill>
                  <a:schemeClr val="bg1"/>
                </a:solidFill>
                <a:latin typeface="Myriad Pro Light" panose="020B0403030403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342900" indent="-342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2400" kern="0" dirty="0" smtClean="0">
                <a:solidFill>
                  <a:schemeClr val="bg1"/>
                </a:solidFill>
                <a:latin typeface="Myriad Pro Light" panose="020B0403030403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342900" indent="-342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1800" kern="0" dirty="0">
                <a:solidFill>
                  <a:schemeClr val="bg1"/>
                </a:solidFill>
                <a:latin typeface="Myriad Pro Light" panose="020B0403030403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6pPr>
          </a:lstStyle>
          <a:p>
            <a:pPr lvl="1"/>
            <a:endParaRPr lang="en-US" dirty="0" smtClean="0"/>
          </a:p>
        </p:txBody>
      </p:sp>
      <p:sp>
        <p:nvSpPr>
          <p:cNvPr id="8" name="Slide titl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0710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51753"/>
            <a:ext cx="4596714" cy="560624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Half page photo here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 hasCustomPrompt="1"/>
          </p:nvPr>
        </p:nvSpPr>
        <p:spPr>
          <a:xfrm>
            <a:off x="4596714" y="1251752"/>
            <a:ext cx="4547286" cy="560624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Half page photo here</a:t>
            </a:r>
            <a:endParaRPr lang="en-US" dirty="0"/>
          </a:p>
        </p:txBody>
      </p:sp>
      <p:sp>
        <p:nvSpPr>
          <p:cNvPr id="12" name="Slide titl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Subhead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694902"/>
            <a:ext cx="8216045" cy="564257"/>
          </a:xfrm>
          <a:prstGeom prst="rect">
            <a:avLst/>
          </a:prstGeom>
        </p:spPr>
        <p:txBody>
          <a:bodyPr lIns="91440" tIns="0" rIns="0" bIns="0">
            <a:spAutoFit/>
          </a:bodyPr>
          <a:lstStyle>
            <a:lvl1pPr marL="0" algn="l" defTabSz="914400" rtl="0" eaLnBrk="1" latinLnBrk="0" hangingPunct="1">
              <a:lnSpc>
                <a:spcPts val="4400"/>
              </a:lnSpc>
              <a:spcBef>
                <a:spcPts val="0"/>
              </a:spcBef>
              <a:defRPr lang="en-US" sz="4800" kern="1200" spc="-10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2100" kern="1200" spc="-100" dirty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Place 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963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"/>
          <p:cNvSpPr>
            <a:spLocks noGrp="1"/>
          </p:cNvSpPr>
          <p:nvPr>
            <p:ph type="body" sz="quarter" idx="12" hasCustomPrompt="1"/>
          </p:nvPr>
        </p:nvSpPr>
        <p:spPr>
          <a:xfrm>
            <a:off x="404905" y="5414398"/>
            <a:ext cx="3195203" cy="4231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December 19, 2016</a:t>
            </a:r>
            <a:endParaRPr lang="en-US" dirty="0"/>
          </a:p>
        </p:txBody>
      </p:sp>
      <p:pic>
        <p:nvPicPr>
          <p:cNvPr id="12" name="FP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5" y="3893066"/>
            <a:ext cx="3482328" cy="70883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87663" y="3880921"/>
            <a:ext cx="64041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70164" y="924113"/>
            <a:ext cx="5002596" cy="1212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5400" kern="0" cap="all" baseline="0" dirty="0" smtClean="0">
                <a:solidFill>
                  <a:srgbClr val="8DC642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5400" kern="0" cap="all" baseline="0" dirty="0" smtClean="0">
                <a:solidFill>
                  <a:srgbClr val="8DC642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5400" kern="0" cap="all" baseline="0" dirty="0" smtClean="0">
                <a:solidFill>
                  <a:srgbClr val="8DC642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5400" kern="0" cap="all" baseline="0" dirty="0" smtClean="0">
                <a:solidFill>
                  <a:srgbClr val="8DC642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5400" kern="0" cap="all" baseline="0" dirty="0" smtClean="0">
                <a:solidFill>
                  <a:srgbClr val="8DC642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Place title</a:t>
            </a:r>
            <a:endParaRPr lang="en-US" dirty="0"/>
          </a:p>
        </p:txBody>
      </p:sp>
      <p:sp>
        <p:nvSpPr>
          <p:cNvPr id="18" name="date Placeholder"/>
          <p:cNvSpPr>
            <a:spLocks noGrp="1"/>
          </p:cNvSpPr>
          <p:nvPr>
            <p:ph type="body" sz="quarter" idx="13" hasCustomPrompt="1"/>
          </p:nvPr>
        </p:nvSpPr>
        <p:spPr>
          <a:xfrm>
            <a:off x="1697045" y="6426269"/>
            <a:ext cx="3195203" cy="42317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1" kern="0" baseline="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| Improving Community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0300" y="6266678"/>
            <a:ext cx="29337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7460" y="6637858"/>
            <a:ext cx="2933700" cy="1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3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80" userDrawn="1">
          <p15:clr>
            <a:srgbClr val="FBAE40"/>
          </p15:clr>
        </p15:guide>
        <p15:guide id="4" orient="horz" pos="24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&amp; Photo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051175"/>
            <a:ext cx="9144000" cy="31575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Full page photo here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88595" y="1268413"/>
            <a:ext cx="4184650" cy="16732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lang="en-US" sz="2800" b="0" kern="0" cap="none" baseline="0" dirty="0" smtClean="0">
                <a:solidFill>
                  <a:srgbClr val="8DC642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2pPr>
            <a:lvl3pPr marL="285750" indent="-285750"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3pPr>
            <a:lvl4pPr marL="285750" indent="-285750"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4pPr>
            <a:lvl5pPr marL="285750" indent="-285750"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53338" y="1268413"/>
            <a:ext cx="3760787" cy="16443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800" cap="none" baseline="0">
                <a:solidFill>
                  <a:srgbClr val="8DC642"/>
                </a:solidFill>
                <a:latin typeface="Franklin Gothic Demi Cond" panose="020B0706030402020204" pitchFamily="34" charset="0"/>
              </a:defRPr>
            </a:lvl1pPr>
            <a:lvl2pPr>
              <a:defRPr sz="1800">
                <a:latin typeface="Franklin Gothic Book" panose="020B0503020102020204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 smtClean="0"/>
          </a:p>
        </p:txBody>
      </p:sp>
      <p:sp>
        <p:nvSpPr>
          <p:cNvPr id="15" name="Slide titl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6" name="Subhead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694902"/>
            <a:ext cx="8216045" cy="564257"/>
          </a:xfrm>
          <a:prstGeom prst="rect">
            <a:avLst/>
          </a:prstGeom>
        </p:spPr>
        <p:txBody>
          <a:bodyPr lIns="91440" tIns="0" rIns="0" bIns="0">
            <a:spAutoFit/>
          </a:bodyPr>
          <a:lstStyle>
            <a:lvl1pPr marL="0" algn="l" defTabSz="914400" rtl="0" eaLnBrk="1" latinLnBrk="0" hangingPunct="1">
              <a:lnSpc>
                <a:spcPts val="4400"/>
              </a:lnSpc>
              <a:spcBef>
                <a:spcPts val="0"/>
              </a:spcBef>
              <a:defRPr lang="en-US" sz="4800" kern="1200" spc="-10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2100" kern="1200" spc="-100" dirty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Place 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6271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8680"/>
            <a:ext cx="2220480" cy="369332"/>
          </a:xfrm>
          <a:prstGeom prst="rect">
            <a:avLst/>
          </a:prstGeom>
          <a:solidFill>
            <a:srgbClr val="00529B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581025" y="790575"/>
            <a:ext cx="8158163" cy="5495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300" y="6266678"/>
            <a:ext cx="29337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7460" y="6637858"/>
            <a:ext cx="2933700" cy="146753"/>
          </a:xfrm>
          <a:prstGeom prst="rect">
            <a:avLst/>
          </a:prstGeom>
        </p:spPr>
      </p:pic>
      <p:sp>
        <p:nvSpPr>
          <p:cNvPr id="8" name="date Placeholder"/>
          <p:cNvSpPr>
            <a:spLocks noGrp="1"/>
          </p:cNvSpPr>
          <p:nvPr>
            <p:ph type="body" sz="quarter" idx="13" hasCustomPrompt="1"/>
          </p:nvPr>
        </p:nvSpPr>
        <p:spPr>
          <a:xfrm>
            <a:off x="1697045" y="6426269"/>
            <a:ext cx="3195203" cy="42317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1" kern="0" baseline="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| Improving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31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051175"/>
            <a:ext cx="9144000" cy="31575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Full page photo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1268414"/>
            <a:ext cx="3744912" cy="529294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spcBef>
                <a:spcPts val="600"/>
              </a:spcBef>
              <a:defRPr sz="3200" cap="none" baseline="0">
                <a:solidFill>
                  <a:srgbClr val="8DC642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83088" y="1268413"/>
            <a:ext cx="4184650" cy="166425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lang="en-US" sz="2800" kern="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2pPr>
            <a:lvl3pPr marL="285750" indent="-285750"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3pPr>
            <a:lvl4pPr marL="285750" indent="-285750"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4pPr>
            <a:lvl5pPr marL="285750" indent="-285750"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06413" y="1659261"/>
            <a:ext cx="3744912" cy="12734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lang="en-US" sz="2800" kern="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2pPr>
            <a:lvl3pPr marL="285750" indent="-285750"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3pPr>
            <a:lvl4pPr marL="285750" indent="-285750"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4pPr>
            <a:lvl5pPr marL="285750" indent="-285750"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2" name="Slide title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rgbClr val="00529B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5" name="Subhead Placeholder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694902"/>
            <a:ext cx="8216045" cy="441541"/>
          </a:xfrm>
          <a:prstGeom prst="rect">
            <a:avLst/>
          </a:prstGeom>
        </p:spPr>
        <p:txBody>
          <a:bodyPr lIns="91440" tIns="0" rIns="0" bIns="0"/>
          <a:lstStyle>
            <a:lvl1pPr marL="0" algn="l" defTabSz="914400" rtl="0" eaLnBrk="1" latinLnBrk="0" hangingPunct="1">
              <a:lnSpc>
                <a:spcPts val="4400"/>
              </a:lnSpc>
              <a:spcBef>
                <a:spcPts val="0"/>
              </a:spcBef>
              <a:defRPr lang="en-US" sz="4800" kern="1200" spc="-1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2100" kern="1200" spc="-100" dirty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Place subhead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300" y="6266678"/>
            <a:ext cx="29337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7460" y="6637858"/>
            <a:ext cx="2933700" cy="146753"/>
          </a:xfrm>
          <a:prstGeom prst="rect">
            <a:avLst/>
          </a:prstGeom>
        </p:spPr>
      </p:pic>
      <p:sp>
        <p:nvSpPr>
          <p:cNvPr id="13" name="date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1697045" y="6426269"/>
            <a:ext cx="3195203" cy="42317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1" kern="0" baseline="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| Improving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68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2" hasCustomPrompt="1"/>
          </p:nvPr>
        </p:nvSpPr>
        <p:spPr>
          <a:xfrm>
            <a:off x="4547286" y="1371602"/>
            <a:ext cx="4596714" cy="548639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Half page photo here</a:t>
            </a:r>
            <a:endParaRPr lang="en-US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71601"/>
            <a:ext cx="4596714" cy="548639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Half page photo here</a:t>
            </a:r>
            <a:endParaRPr lang="en-US" dirty="0"/>
          </a:p>
        </p:txBody>
      </p:sp>
      <p:sp>
        <p:nvSpPr>
          <p:cNvPr id="6" name="Slide title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rgbClr val="00529B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Subhead Placeholder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694902"/>
            <a:ext cx="8216045" cy="441541"/>
          </a:xfrm>
          <a:prstGeom prst="rect">
            <a:avLst/>
          </a:prstGeom>
        </p:spPr>
        <p:txBody>
          <a:bodyPr lIns="91440" tIns="0" rIns="0" bIns="0"/>
          <a:lstStyle>
            <a:lvl1pPr marL="0" algn="l" defTabSz="914400" rtl="0" eaLnBrk="1" latinLnBrk="0" hangingPunct="1">
              <a:lnSpc>
                <a:spcPts val="4400"/>
              </a:lnSpc>
              <a:spcBef>
                <a:spcPts val="0"/>
              </a:spcBef>
              <a:defRPr lang="en-US" sz="4800" kern="1200" spc="-1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2100" kern="1200" spc="-100" dirty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Place subhead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300" y="6266678"/>
            <a:ext cx="29337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7460" y="6637858"/>
            <a:ext cx="2933700" cy="146753"/>
          </a:xfrm>
          <a:prstGeom prst="rect">
            <a:avLst/>
          </a:prstGeom>
        </p:spPr>
      </p:pic>
      <p:sp>
        <p:nvSpPr>
          <p:cNvPr id="11" name="date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1697045" y="6426269"/>
            <a:ext cx="3195203" cy="42317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1" kern="0" baseline="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| Improving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290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2" hasCustomPrompt="1"/>
          </p:nvPr>
        </p:nvSpPr>
        <p:spPr>
          <a:xfrm>
            <a:off x="4504623" y="1268415"/>
            <a:ext cx="4639377" cy="502687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Half page photo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199" y="2400299"/>
            <a:ext cx="3794126" cy="3894993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3200">
                <a:latin typeface="Franklin Gothic Medium Cond" panose="020B0606030402020204" pitchFamily="34" charset="0"/>
              </a:defRPr>
            </a:lvl1pPr>
            <a:lvl2pPr marL="285750" indent="-285750">
              <a:buFont typeface="Wingdings" panose="05000000000000000000" pitchFamily="2" charset="2"/>
              <a:buChar char="§"/>
              <a:defRPr>
                <a:latin typeface="Franklin Gothic Demi" panose="020B0703020102020204" pitchFamily="34" charset="0"/>
              </a:defRPr>
            </a:lvl2pPr>
            <a:lvl3pPr marL="285750" indent="-285750">
              <a:buFont typeface="Wingdings" panose="05000000000000000000" pitchFamily="2" charset="2"/>
              <a:buChar char="§"/>
              <a:defRPr>
                <a:latin typeface="Franklin Gothic Demi" panose="020B0703020102020204" pitchFamily="34" charset="0"/>
              </a:defRPr>
            </a:lvl3pPr>
            <a:lvl4pPr marL="285750" indent="-285750">
              <a:buFont typeface="Wingdings" panose="05000000000000000000" pitchFamily="2" charset="2"/>
              <a:buChar char="§"/>
              <a:defRPr>
                <a:latin typeface="Franklin Gothic Demi" panose="020B0703020102020204" pitchFamily="34" charset="0"/>
              </a:defRPr>
            </a:lvl4pPr>
            <a:lvl5pPr marL="285750" indent="-285750">
              <a:buFont typeface="Wingdings" panose="05000000000000000000" pitchFamily="2" charset="2"/>
              <a:buChar char="§"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1268414"/>
            <a:ext cx="3794126" cy="529294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4000" cap="none" baseline="0">
                <a:solidFill>
                  <a:srgbClr val="8DC642"/>
                </a:solidFill>
                <a:latin typeface="Franklin Gothic Demi" panose="020B07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Slide title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rgbClr val="00529B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Subhead Placeholder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694902"/>
            <a:ext cx="8216045" cy="441541"/>
          </a:xfrm>
          <a:prstGeom prst="rect">
            <a:avLst/>
          </a:prstGeom>
        </p:spPr>
        <p:txBody>
          <a:bodyPr lIns="91440" tIns="0" rIns="0" bIns="0"/>
          <a:lstStyle>
            <a:lvl1pPr marL="0" algn="l" defTabSz="914400" rtl="0" eaLnBrk="1" latinLnBrk="0" hangingPunct="1">
              <a:lnSpc>
                <a:spcPts val="4400"/>
              </a:lnSpc>
              <a:spcBef>
                <a:spcPts val="0"/>
              </a:spcBef>
              <a:defRPr lang="en-US" sz="4800" kern="1200" spc="-1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2100" kern="1200" spc="-100" dirty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Place subhead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300" y="6266678"/>
            <a:ext cx="29337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7460" y="6637858"/>
            <a:ext cx="2933700" cy="146753"/>
          </a:xfrm>
          <a:prstGeom prst="rect">
            <a:avLst/>
          </a:prstGeom>
        </p:spPr>
      </p:pic>
      <p:sp>
        <p:nvSpPr>
          <p:cNvPr id="11" name="date Placeholder"/>
          <p:cNvSpPr>
            <a:spLocks noGrp="1"/>
          </p:cNvSpPr>
          <p:nvPr>
            <p:ph type="body" sz="quarter" idx="13" hasCustomPrompt="1"/>
          </p:nvPr>
        </p:nvSpPr>
        <p:spPr>
          <a:xfrm>
            <a:off x="1697045" y="6426269"/>
            <a:ext cx="3195203" cy="42317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1" kern="0" baseline="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| Improving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206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 Column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5992" y="1380392"/>
            <a:ext cx="8229600" cy="50204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title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Subhead Placeholder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694902"/>
            <a:ext cx="8216045" cy="564257"/>
          </a:xfrm>
          <a:prstGeom prst="rect">
            <a:avLst/>
          </a:prstGeom>
        </p:spPr>
        <p:txBody>
          <a:bodyPr lIns="91440" tIns="0" rIns="0" bIns="0">
            <a:spAutoFit/>
          </a:bodyPr>
          <a:lstStyle>
            <a:lvl1pPr marL="0" algn="l" defTabSz="914400" rtl="0" eaLnBrk="1" latinLnBrk="0" hangingPunct="1">
              <a:lnSpc>
                <a:spcPts val="4400"/>
              </a:lnSpc>
              <a:spcBef>
                <a:spcPts val="0"/>
              </a:spcBef>
              <a:defRPr lang="en-US" sz="4800" kern="1200" spc="-10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2100" kern="1200" spc="-100" dirty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Place 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494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5992" y="800100"/>
            <a:ext cx="8229600" cy="5600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title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9570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5992" y="1371600"/>
            <a:ext cx="8229600" cy="5029200"/>
          </a:xfrm>
        </p:spPr>
        <p:txBody>
          <a:bodyPr/>
          <a:lstStyle>
            <a:lvl1pPr marL="0" indent="4572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1371600" indent="-4572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828800" indent="-4572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2286000" indent="-4572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title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868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2400" kern="0" cap="none" baseline="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44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44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Subhead Placeholder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694902"/>
            <a:ext cx="8216045" cy="564257"/>
          </a:xfrm>
          <a:prstGeom prst="rect">
            <a:avLst/>
          </a:prstGeom>
        </p:spPr>
        <p:txBody>
          <a:bodyPr lIns="91440" tIns="0" rIns="0" bIns="0">
            <a:spAutoFit/>
          </a:bodyPr>
          <a:lstStyle>
            <a:lvl1pPr marL="0" algn="l" defTabSz="914400" rtl="0" eaLnBrk="1" latinLnBrk="0" hangingPunct="1">
              <a:lnSpc>
                <a:spcPts val="4400"/>
              </a:lnSpc>
              <a:spcBef>
                <a:spcPts val="0"/>
              </a:spcBef>
              <a:defRPr lang="en-US" sz="4800" kern="1200" spc="-100" dirty="0" smtClean="0">
                <a:solidFill>
                  <a:srgbClr val="00529B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100" kern="1200" spc="-100" dirty="0" smtClean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US" sz="2100" kern="1200" spc="-100" dirty="0">
                <a:solidFill>
                  <a:srgbClr val="8DC642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Place 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769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ey back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47472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621793"/>
            <a:ext cx="9144000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7011100" y="6486529"/>
            <a:ext cx="186301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40" tIns="0" rIns="91440" bIns="0" anchor="ctr">
            <a:spAutoFit/>
          </a:bodyPr>
          <a:lstStyle/>
          <a:p>
            <a:pPr>
              <a:defRPr/>
            </a:pPr>
            <a:r>
              <a:rPr lang="en-US" sz="900" kern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" charset="0"/>
              </a:rPr>
              <a:t>Interview for the </a:t>
            </a:r>
            <a:r>
              <a:rPr lang="en-US" sz="9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" charset="0"/>
              </a:rPr>
              <a:t>San Bernardino </a:t>
            </a:r>
          </a:p>
          <a:p>
            <a:pPr>
              <a:defRPr/>
            </a:pPr>
            <a:r>
              <a:rPr lang="en-US" sz="900" kern="0" spc="10" dirty="0" smtClean="0">
                <a:solidFill>
                  <a:srgbClr val="8DC642"/>
                </a:solidFill>
                <a:latin typeface="Franklin Gothic Medium Cond" panose="020B06060304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" charset="0"/>
              </a:rPr>
              <a:t>Transportation</a:t>
            </a:r>
            <a:r>
              <a:rPr lang="en-US" sz="900" kern="0" spc="10" baseline="0" dirty="0" smtClean="0">
                <a:solidFill>
                  <a:srgbClr val="8DC642"/>
                </a:solidFill>
                <a:latin typeface="Franklin Gothic Medium Cond" panose="020B06060304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" charset="0"/>
              </a:rPr>
              <a:t> Analysis Model Update</a:t>
            </a:r>
            <a:endParaRPr lang="en-US" sz="900" b="1" kern="0" spc="10" dirty="0">
              <a:solidFill>
                <a:srgbClr val="8DC642"/>
              </a:solidFill>
              <a:latin typeface="Franklin Gothic Medium Cond" panose="020B0606030402020204" pitchFamily="34" charset="0"/>
              <a:ea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pic>
        <p:nvPicPr>
          <p:cNvPr id="15" name="FP logo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r="3391" b="11390"/>
          <a:stretch/>
        </p:blipFill>
        <p:spPr>
          <a:xfrm>
            <a:off x="395654" y="6454295"/>
            <a:ext cx="1433146" cy="280613"/>
          </a:xfrm>
          <a:prstGeom prst="rect">
            <a:avLst/>
          </a:prstGeom>
          <a:solidFill>
            <a:srgbClr val="00529B"/>
          </a:solidFill>
        </p:spPr>
      </p:pic>
    </p:spTree>
    <p:extLst>
      <p:ext uri="{BB962C8B-B14F-4D97-AF65-F5344CB8AC3E}">
        <p14:creationId xmlns:p14="http://schemas.microsoft.com/office/powerpoint/2010/main" val="144043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2" r:id="rId2"/>
    <p:sldLayoutId id="2147483668" r:id="rId3"/>
    <p:sldLayoutId id="2147483653" r:id="rId4"/>
    <p:sldLayoutId id="2147483671" r:id="rId5"/>
    <p:sldLayoutId id="2147483672" r:id="rId6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lang="en-US" sz="1600" kern="0" dirty="0">
          <a:solidFill>
            <a:schemeClr val="bg1"/>
          </a:solidFill>
          <a:latin typeface="Franklin Gothic Book" panose="020B0503020102020204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lang="en-US" sz="1600" kern="0" dirty="0" smtClean="0">
          <a:solidFill>
            <a:schemeClr val="bg1"/>
          </a:solidFill>
          <a:latin typeface="Franklin Gothic Heavy" panose="020B0903020102020204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lang="en-US" sz="1600" kern="0" dirty="0" smtClean="0">
          <a:solidFill>
            <a:schemeClr val="bg1"/>
          </a:solidFill>
          <a:latin typeface="Franklin Gothic Heavy" panose="020B0903020102020204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lang="en-US" sz="1600" kern="0" dirty="0" smtClean="0">
          <a:solidFill>
            <a:schemeClr val="bg1"/>
          </a:solidFill>
          <a:latin typeface="Franklin Gothic Heavy" panose="020B0903020102020204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lang="en-US" sz="1600" kern="0" dirty="0">
          <a:solidFill>
            <a:schemeClr val="bg1"/>
          </a:solidFill>
          <a:latin typeface="Franklin Gothic Heavy" panose="020B0903020102020204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256" userDrawn="1">
          <p15:clr>
            <a:srgbClr val="F26B43"/>
          </p15:clr>
        </p15:guide>
        <p15:guide id="4" orient="horz" pos="2448" userDrawn="1">
          <p15:clr>
            <a:srgbClr val="F26B43"/>
          </p15:clr>
        </p15:guide>
        <p15:guide id="5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47472"/>
            <a:ext cx="9144000" cy="228600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621793"/>
            <a:ext cx="9144000" cy="9144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7011100" y="6486529"/>
            <a:ext cx="1863011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1440" tIns="0" rIns="91440" bIns="0" anchor="ctr">
            <a:spAutoFit/>
          </a:bodyPr>
          <a:lstStyle/>
          <a:p>
            <a:pPr>
              <a:defRPr/>
            </a:pPr>
            <a:r>
              <a:rPr lang="en-US" sz="900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" charset="0"/>
              </a:rPr>
              <a:t>Interview for the </a:t>
            </a:r>
            <a:r>
              <a:rPr lang="en-US" sz="900" kern="0" dirty="0" smtClean="0">
                <a:solidFill>
                  <a:srgbClr val="000000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" charset="0"/>
              </a:rPr>
              <a:t>San Bernardino </a:t>
            </a:r>
          </a:p>
          <a:p>
            <a:pPr>
              <a:defRPr/>
            </a:pPr>
            <a:r>
              <a:rPr lang="en-US" sz="900" kern="0" spc="10" dirty="0" smtClean="0">
                <a:solidFill>
                  <a:srgbClr val="8DC642"/>
                </a:solidFill>
                <a:latin typeface="Franklin Gothic Medium Cond" panose="020B06060304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" charset="0"/>
              </a:rPr>
              <a:t>Transportation</a:t>
            </a:r>
            <a:r>
              <a:rPr lang="en-US" sz="900" kern="0" spc="10" baseline="0" dirty="0" smtClean="0">
                <a:solidFill>
                  <a:srgbClr val="8DC642"/>
                </a:solidFill>
                <a:latin typeface="Franklin Gothic Medium Cond" panose="020B06060304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" charset="0"/>
              </a:rPr>
              <a:t> Analysis Model Update</a:t>
            </a:r>
            <a:endParaRPr lang="en-US" sz="900" b="1" kern="0" spc="10" dirty="0">
              <a:solidFill>
                <a:srgbClr val="8DC642"/>
              </a:solidFill>
              <a:latin typeface="Franklin Gothic Medium Cond" panose="020B0606030402020204" pitchFamily="34" charset="0"/>
              <a:ea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8" y="6500305"/>
            <a:ext cx="1295218" cy="2210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351691" y="697560"/>
            <a:ext cx="8361485" cy="615553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351691" y="1313113"/>
            <a:ext cx="8361485" cy="486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1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5" r:id="rId3"/>
    <p:sldLayoutId id="2147483684" r:id="rId4"/>
    <p:sldLayoutId id="2147483676" r:id="rId5"/>
    <p:sldLayoutId id="2147483687" r:id="rId6"/>
    <p:sldLayoutId id="2147483688" r:id="rId7"/>
    <p:sldLayoutId id="2147483678" r:id="rId8"/>
    <p:sldLayoutId id="2147483675" r:id="rId9"/>
    <p:sldLayoutId id="2147483686" r:id="rId10"/>
    <p:sldLayoutId id="2147483682" r:id="rId11"/>
    <p:sldLayoutId id="2147483689" r:id="rId12"/>
    <p:sldLayoutId id="2147483674" r:id="rId13"/>
    <p:sldLayoutId id="2147483673" r:id="rId14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lang="en-US" sz="4800" kern="1200" spc="-100" dirty="0" smtClean="0">
          <a:solidFill>
            <a:srgbClr val="00529B"/>
          </a:solidFill>
          <a:latin typeface="Franklin Gothic Demi Cond" panose="020B0706030402020204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600"/>
        </a:spcBef>
        <a:spcAft>
          <a:spcPts val="600"/>
        </a:spcAft>
        <a:buFontTx/>
        <a:buNone/>
        <a:defRPr lang="en-US" sz="4000" b="0" kern="0" cap="none" baseline="0" dirty="0" smtClean="0">
          <a:solidFill>
            <a:srgbClr val="8DC642"/>
          </a:solidFill>
          <a:latin typeface="Franklin Gothic Demi Cond" panose="020B0706030402020204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0" indent="0" algn="l" defTabSz="914400" rtl="0" eaLnBrk="1" latinLnBrk="0" hangingPunct="1">
        <a:lnSpc>
          <a:spcPts val="3600"/>
        </a:lnSpc>
        <a:spcBef>
          <a:spcPts val="600"/>
        </a:spcBef>
        <a:spcAft>
          <a:spcPts val="600"/>
        </a:spcAft>
        <a:buFontTx/>
        <a:buNone/>
        <a:defRPr lang="en-US" sz="3600" kern="0" baseline="0" dirty="0" smtClean="0">
          <a:solidFill>
            <a:schemeClr val="tx1"/>
          </a:solidFill>
          <a:latin typeface="Franklin Gothic Demi Cond" panose="020B0706030402020204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0" indent="0" algn="l" defTabSz="914400" rtl="0" eaLnBrk="1" latinLnBrk="0" hangingPunct="1">
        <a:lnSpc>
          <a:spcPts val="3200"/>
        </a:lnSpc>
        <a:spcBef>
          <a:spcPts val="600"/>
        </a:spcBef>
        <a:spcAft>
          <a:spcPts val="600"/>
        </a:spcAft>
        <a:buFontTx/>
        <a:buNone/>
        <a:defRPr lang="en-US" sz="3200" kern="0" dirty="0" smtClean="0">
          <a:solidFill>
            <a:srgbClr val="2D2D2C"/>
          </a:solidFill>
          <a:latin typeface="Franklin Gothic Book" panose="020B0503020102020204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0" indent="0" algn="l" defTabSz="914400" rtl="0" eaLnBrk="1" latinLnBrk="0" hangingPunct="1">
        <a:spcBef>
          <a:spcPts val="600"/>
        </a:spcBef>
        <a:spcAft>
          <a:spcPts val="600"/>
        </a:spcAft>
        <a:buFontTx/>
        <a:buNone/>
        <a:defRPr lang="en-US" sz="2800" kern="0" dirty="0" smtClean="0">
          <a:solidFill>
            <a:srgbClr val="2D2D2C"/>
          </a:solidFill>
          <a:latin typeface="Franklin Gothic Book" panose="020B0503020102020204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0" indent="0" algn="l" defTabSz="914400" rtl="0" eaLnBrk="1" latinLnBrk="0" hangingPunct="1">
        <a:spcBef>
          <a:spcPts val="600"/>
        </a:spcBef>
        <a:spcAft>
          <a:spcPts val="600"/>
        </a:spcAft>
        <a:buFontTx/>
        <a:buNone/>
        <a:defRPr lang="en-US" sz="2400" kern="0" dirty="0" smtClean="0">
          <a:solidFill>
            <a:srgbClr val="2D2D2C"/>
          </a:solidFill>
          <a:latin typeface="Franklin Gothic Book" panose="020B0503020102020204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113"/>
            <a:ext cx="9144000" cy="381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10309" y="486137"/>
            <a:ext cx="8523382" cy="1694503"/>
          </a:xfrm>
          <a:prstGeom prst="rect">
            <a:avLst/>
          </a:prstGeom>
          <a:noFill/>
        </p:spPr>
        <p:txBody>
          <a:bodyPr/>
          <a:lstStyle/>
          <a:p>
            <a:pPr algn="ctr"/>
            <a:endParaRPr lang="en-US" sz="1000" b="1" baseline="30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4800" b="1" baseline="30000" dirty="0">
                <a:latin typeface="Century Gothic" panose="020B0502020202020204" pitchFamily="34" charset="0"/>
                <a:cs typeface="Courier New" panose="02070309020205020404" pitchFamily="49" charset="0"/>
              </a:rPr>
              <a:t>An Analytical Modeling Tool </a:t>
            </a:r>
            <a:r>
              <a:rPr lang="en-US" sz="4800" b="1" baseline="30000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for Active </a:t>
            </a:r>
            <a:r>
              <a:rPr lang="en-US" sz="4800" b="1" baseline="30000" dirty="0">
                <a:latin typeface="Century Gothic" panose="020B0502020202020204" pitchFamily="34" charset="0"/>
                <a:cs typeface="Courier New" panose="02070309020205020404" pitchFamily="49" charset="0"/>
              </a:rPr>
              <a:t>Transportation </a:t>
            </a:r>
            <a:r>
              <a:rPr lang="en-US" sz="4800" b="1" baseline="30000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Strategy</a:t>
            </a:r>
            <a:r>
              <a:rPr lang="en-US" sz="4800" b="1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 </a:t>
            </a:r>
            <a:r>
              <a:rPr lang="en-US" sz="4800" b="1" baseline="30000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Evaluation </a:t>
            </a:r>
            <a:endParaRPr lang="en-US" sz="4800" b="1" baseline="30000" dirty="0">
              <a:latin typeface="Century Gothic" panose="020B0502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" y="2860765"/>
            <a:ext cx="3557905" cy="1615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646" y="2860766"/>
            <a:ext cx="2661311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0707" y="2431417"/>
            <a:ext cx="3861981" cy="23259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" y="5648790"/>
            <a:ext cx="2466588" cy="50383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6625" y="4892153"/>
            <a:ext cx="5017065" cy="1725304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sz="2400" b="0" cap="none" baseline="30000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Presented by:</a:t>
            </a:r>
            <a:r>
              <a:rPr lang="en-US" sz="2400" b="0" cap="none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en-US" sz="2800" b="1" cap="none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Jinghua Xu, </a:t>
            </a:r>
            <a:r>
              <a:rPr lang="en-US" sz="2400" b="1" cap="none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Ph.D., PE</a:t>
            </a:r>
          </a:p>
          <a:p>
            <a:pPr algn="r"/>
            <a:endParaRPr lang="en-US" sz="3200" b="0" cap="none" baseline="30000" dirty="0" smtClean="0"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pPr algn="r"/>
            <a:r>
              <a:rPr lang="en-US" sz="2400" b="0" cap="none" baseline="30000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May 16, 2017</a:t>
            </a:r>
          </a:p>
        </p:txBody>
      </p:sp>
    </p:spTree>
    <p:extLst>
      <p:ext uri="{BB962C8B-B14F-4D97-AF65-F5344CB8AC3E}">
        <p14:creationId xmlns:p14="http://schemas.microsoft.com/office/powerpoint/2010/main" val="25496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2592376" cy="369332"/>
          </a:xfrm>
        </p:spPr>
        <p:txBody>
          <a:bodyPr/>
          <a:lstStyle/>
          <a:p>
            <a:r>
              <a:rPr lang="en-US" dirty="0" smtClean="0"/>
              <a:t>PROJECT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656" y="1158529"/>
            <a:ext cx="8098722" cy="726716"/>
          </a:xfrm>
        </p:spPr>
        <p:txBody>
          <a:bodyPr/>
          <a:lstStyle/>
          <a:p>
            <a:r>
              <a:rPr lang="en-US" dirty="0" smtClean="0"/>
              <a:t>CA Household Travel Survey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6656" y="1783645"/>
            <a:ext cx="4712055" cy="34092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>
                <a:latin typeface="Franklin Gothic Medium Cond" panose="020B0606030402020204" pitchFamily="34" charset="0"/>
                <a:ea typeface="+mn-ea"/>
                <a:cs typeface="+mn-cs"/>
              </a:rPr>
              <a:t>Local travel survey data provides quantitative relationships</a:t>
            </a: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>
                <a:latin typeface="Franklin Gothic Medium Cond" panose="020B0606030402020204" pitchFamily="34" charset="0"/>
                <a:ea typeface="+mn-ea"/>
                <a:cs typeface="+mn-cs"/>
              </a:rPr>
              <a:t>About 100K trip records (individual trips) for the </a:t>
            </a: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Southern California region</a:t>
            </a:r>
            <a:endParaRPr lang="en-US" sz="20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>
                <a:latin typeface="Franklin Gothic Medium Cond" panose="020B0606030402020204" pitchFamily="34" charset="0"/>
                <a:ea typeface="+mn-ea"/>
                <a:cs typeface="+mn-cs"/>
              </a:rPr>
              <a:t>80% are auto trips, 20% are other modes</a:t>
            </a: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>
                <a:latin typeface="Franklin Gothic Medium Cond" panose="020B0606030402020204" pitchFamily="34" charset="0"/>
                <a:ea typeface="+mn-ea"/>
                <a:cs typeface="+mn-cs"/>
              </a:rPr>
              <a:t>Trip Length by </a:t>
            </a: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mode</a:t>
            </a:r>
            <a:endParaRPr lang="en-US" sz="20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>
                <a:latin typeface="Franklin Gothic Medium Cond" panose="020B0606030402020204" pitchFamily="34" charset="0"/>
                <a:ea typeface="+mn-ea"/>
                <a:cs typeface="+mn-cs"/>
              </a:rPr>
              <a:t>Includes trips of all </a:t>
            </a: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types</a:t>
            </a:r>
            <a:endParaRPr lang="en-US" sz="20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35222" y="2323399"/>
            <a:ext cx="3522132" cy="726716"/>
          </a:xfrm>
        </p:spPr>
        <p:txBody>
          <a:bodyPr/>
          <a:lstStyle/>
          <a:p>
            <a:r>
              <a:rPr lang="en-US" dirty="0" smtClean="0"/>
              <a:t>Key Observations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68711" y="2946403"/>
            <a:ext cx="3855155" cy="37253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>
                <a:latin typeface="Franklin Gothic Medium Cond" panose="020B0606030402020204" pitchFamily="34" charset="0"/>
                <a:ea typeface="+mn-ea"/>
                <a:cs typeface="+mn-cs"/>
              </a:rPr>
              <a:t>Walking is much more prevalent than we </a:t>
            </a: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expected</a:t>
            </a:r>
          </a:p>
          <a:p>
            <a:pPr marL="282575" lvl="2">
              <a:spcAft>
                <a:spcPts val="600"/>
              </a:spcAft>
            </a:pPr>
            <a:r>
              <a:rPr lang="en-US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20</a:t>
            </a:r>
            <a:r>
              <a:rPr lang="en-US" kern="1200" dirty="0">
                <a:latin typeface="Franklin Gothic Medium Cond" panose="020B0606030402020204" pitchFamily="34" charset="0"/>
                <a:ea typeface="+mn-ea"/>
                <a:cs typeface="+mn-cs"/>
              </a:rPr>
              <a:t>% of all trips (or portions of trips) in the survey were walking</a:t>
            </a: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Significant </a:t>
            </a:r>
            <a:r>
              <a:rPr lang="en-US" sz="2000" kern="1200" dirty="0">
                <a:latin typeface="Franklin Gothic Medium Cond" panose="020B0606030402020204" pitchFamily="34" charset="0"/>
                <a:ea typeface="+mn-ea"/>
                <a:cs typeface="+mn-cs"/>
              </a:rPr>
              <a:t>variation in walking and biking by land </a:t>
            </a: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use</a:t>
            </a:r>
          </a:p>
          <a:p>
            <a:pPr lvl="2">
              <a:spcAft>
                <a:spcPts val="600"/>
              </a:spcAft>
            </a:pPr>
            <a:r>
              <a:rPr lang="en-US" kern="1200" dirty="0">
                <a:latin typeface="Franklin Gothic Medium Cond" panose="020B0606030402020204" pitchFamily="34" charset="0"/>
                <a:ea typeface="+mn-ea"/>
                <a:cs typeface="+mn-cs"/>
              </a:rPr>
              <a:t>	</a:t>
            </a:r>
            <a:r>
              <a:rPr lang="en-US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&lt;10% --- &gt;40%</a:t>
            </a: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>
                <a:latin typeface="Franklin Gothic Medium Cond" panose="020B0606030402020204" pitchFamily="34" charset="0"/>
                <a:ea typeface="+mn-ea"/>
                <a:cs typeface="+mn-cs"/>
              </a:rPr>
              <a:t>Key transportation </a:t>
            </a: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factors</a:t>
            </a:r>
          </a:p>
          <a:p>
            <a:pPr marL="282575" lvl="2">
              <a:spcAft>
                <a:spcPts val="600"/>
              </a:spcAft>
            </a:pPr>
            <a:r>
              <a:rPr lang="en-US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Bike Lanes/Sidewalk/Roadway Speed/Bus Stop/Intersection density/etc.</a:t>
            </a:r>
            <a:endParaRPr lang="en-US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4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2592376" cy="369332"/>
          </a:xfrm>
        </p:spPr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APPROACH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33817" y="690686"/>
            <a:ext cx="6680433" cy="5895507"/>
            <a:chOff x="2027045" y="689690"/>
            <a:chExt cx="6680433" cy="5895507"/>
          </a:xfrm>
        </p:grpSpPr>
        <p:sp>
          <p:nvSpPr>
            <p:cNvPr id="15" name="Rectangle 14"/>
            <p:cNvSpPr/>
            <p:nvPr/>
          </p:nvSpPr>
          <p:spPr>
            <a:xfrm>
              <a:off x="4365845" y="1162298"/>
              <a:ext cx="1588647" cy="1097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Density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65845" y="2479348"/>
              <a:ext cx="1588647" cy="1097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Mix of Uses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65845" y="3796398"/>
              <a:ext cx="1588647" cy="1097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Street Connectivity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65845" y="5113447"/>
              <a:ext cx="1588647" cy="1097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Location/Accessibility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045" y="1090049"/>
              <a:ext cx="1637339" cy="2780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045" y="3870870"/>
              <a:ext cx="1637339" cy="2339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31" y="689690"/>
              <a:ext cx="1796110" cy="1796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2" name="Picture 1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310" y="2752969"/>
              <a:ext cx="1796615" cy="1747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3" name="Picture 2" descr="sprawl aerial photo 1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310" y="4785306"/>
              <a:ext cx="1796615" cy="1799891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 rot="16200000">
              <a:off x="8133923" y="1360910"/>
              <a:ext cx="777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Urban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8012095" y="3442296"/>
              <a:ext cx="1021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Compact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7998597" y="5654550"/>
              <a:ext cx="10484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Standard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3386" y="1076899"/>
            <a:ext cx="2075648" cy="939345"/>
          </a:xfrm>
        </p:spPr>
        <p:txBody>
          <a:bodyPr/>
          <a:lstStyle/>
          <a:p>
            <a:r>
              <a:rPr lang="en-US" sz="3200" b="1" kern="0" dirty="0" smtClean="0">
                <a:solidFill>
                  <a:srgbClr val="8DC642"/>
                </a:solidFill>
              </a:rPr>
              <a:t>Place</a:t>
            </a:r>
            <a:r>
              <a:rPr lang="en-US" sz="3200" kern="0" dirty="0" smtClean="0">
                <a:solidFill>
                  <a:srgbClr val="8DC642"/>
                </a:solidFill>
              </a:rPr>
              <a:t> Type</a:t>
            </a:r>
            <a:endParaRPr lang="en-US" sz="3200" kern="0" dirty="0">
              <a:solidFill>
                <a:srgbClr val="8DC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2592376" cy="369332"/>
          </a:xfrm>
        </p:spPr>
        <p:txBody>
          <a:bodyPr/>
          <a:lstStyle/>
          <a:p>
            <a:r>
              <a:rPr lang="en-US" dirty="0" smtClean="0"/>
              <a:t>PROJECT APPROACH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0079" y="1135902"/>
            <a:ext cx="2935419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en-US" sz="3200" kern="0" dirty="0" smtClean="0">
                <a:solidFill>
                  <a:srgbClr val="8DC642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Tool Development</a:t>
            </a:r>
            <a:endParaRPr lang="en-US" sz="3200" kern="0" dirty="0">
              <a:solidFill>
                <a:srgbClr val="8DC642"/>
              </a:solidFill>
              <a:latin typeface="Franklin Gothic Demi Cond" panose="020B07060304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498" y="1734726"/>
            <a:ext cx="4543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U</a:t>
            </a:r>
            <a:r>
              <a:rPr lang="en-US" sz="2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sing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multinomial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logistic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regression </a:t>
            </a:r>
            <a:r>
              <a:rPr lang="en-US" sz="2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technique </a:t>
            </a: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focusing on the probability of using the various available modes of travel, including walking and biking.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675997" y="1638604"/>
            <a:ext cx="2870522" cy="959772"/>
          </a:xfrm>
        </p:spPr>
        <p:txBody>
          <a:bodyPr/>
          <a:lstStyle/>
          <a:p>
            <a:r>
              <a:rPr lang="en-US" dirty="0" smtClean="0"/>
              <a:t>Significant Input Variables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46790" y="2705600"/>
            <a:ext cx="3677942" cy="33870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Generic socioeconomic variables</a:t>
            </a: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Mixed use land use variables</a:t>
            </a: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Place Type</a:t>
            </a: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AT Facility Variables</a:t>
            </a:r>
            <a:endParaRPr lang="en-US" sz="20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Roadway density variables</a:t>
            </a:r>
            <a:endParaRPr lang="en-US" sz="20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Transit variables</a:t>
            </a: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Travel demand model outputs</a:t>
            </a:r>
            <a:endParaRPr lang="en-US" sz="20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84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2592376" cy="369332"/>
          </a:xfrm>
        </p:spPr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APPROACH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4200" y="1200435"/>
            <a:ext cx="6515100" cy="780765"/>
          </a:xfrm>
        </p:spPr>
        <p:txBody>
          <a:bodyPr/>
          <a:lstStyle/>
          <a:p>
            <a:r>
              <a:rPr lang="en-US" dirty="0" smtClean="0"/>
              <a:t>Tool Outputs</a:t>
            </a:r>
          </a:p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6220" y="1981200"/>
            <a:ext cx="8294379" cy="33459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Mode share </a:t>
            </a:r>
            <a:r>
              <a:rPr lang="en-US" sz="2400" kern="1200" dirty="0" smtClean="0">
                <a:latin typeface="Franklin Gothic Medium Cond" panose="020B0606030402020204" pitchFamily="34" charset="0"/>
              </a:rPr>
              <a:t>and trips </a:t>
            </a:r>
            <a:r>
              <a:rPr lang="en-US" sz="24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by </a:t>
            </a:r>
            <a:r>
              <a:rPr lang="en-US" sz="2400" kern="1200" dirty="0">
                <a:latin typeface="Franklin Gothic Medium Cond" panose="020B0606030402020204" pitchFamily="34" charset="0"/>
                <a:ea typeface="+mn-ea"/>
                <a:cs typeface="+mn-cs"/>
              </a:rPr>
              <a:t>mode </a:t>
            </a:r>
            <a:r>
              <a:rPr lang="en-US" sz="24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and </a:t>
            </a:r>
            <a:r>
              <a:rPr lang="en-US" sz="2400" kern="1200" dirty="0">
                <a:latin typeface="Franklin Gothic Medium Cond" panose="020B0606030402020204" pitchFamily="34" charset="0"/>
                <a:ea typeface="+mn-ea"/>
                <a:cs typeface="+mn-cs"/>
              </a:rPr>
              <a:t>by zone </a:t>
            </a:r>
            <a:r>
              <a:rPr lang="en-US" sz="24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(before and after land use/AT investment)</a:t>
            </a:r>
            <a:endParaRPr lang="en-US" sz="24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200" dirty="0">
                <a:latin typeface="Franklin Gothic Medium Cond" panose="020B0606030402020204" pitchFamily="34" charset="0"/>
                <a:ea typeface="+mn-ea"/>
                <a:cs typeface="+mn-cs"/>
              </a:rPr>
              <a:t>VMT by zone </a:t>
            </a:r>
            <a:r>
              <a:rPr lang="en-US" sz="24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(before and after land use/AT investment)</a:t>
            </a:r>
            <a:endParaRPr lang="en-US" sz="24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Non-motorized miles </a:t>
            </a:r>
            <a:r>
              <a:rPr lang="en-US" sz="2400" kern="1200" dirty="0">
                <a:latin typeface="Franklin Gothic Medium Cond" panose="020B0606030402020204" pitchFamily="34" charset="0"/>
                <a:ea typeface="+mn-ea"/>
                <a:cs typeface="+mn-cs"/>
              </a:rPr>
              <a:t>traveled by </a:t>
            </a:r>
            <a:r>
              <a:rPr lang="en-US" sz="24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zone (Walk and Bike)</a:t>
            </a:r>
            <a:endParaRPr lang="en-US" sz="24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4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2592376" cy="369332"/>
          </a:xfrm>
        </p:spPr>
        <p:txBody>
          <a:bodyPr/>
          <a:lstStyle/>
          <a:p>
            <a:r>
              <a:rPr lang="en-US" dirty="0" smtClean="0"/>
              <a:t>PROJECT APPROACH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6909" y="912872"/>
            <a:ext cx="875764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spcBef>
                <a:spcPts val="600"/>
              </a:spcBef>
            </a:pPr>
            <a:r>
              <a:rPr lang="en-US" sz="2800" kern="0" dirty="0">
                <a:solidFill>
                  <a:srgbClr val="8DC642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Integration of the AT Tool to </a:t>
            </a:r>
            <a:r>
              <a:rPr lang="en-US" sz="2800" kern="0" dirty="0" smtClean="0">
                <a:solidFill>
                  <a:srgbClr val="8DC642"/>
                </a:solidFill>
                <a:latin typeface="Franklin Gothic Demi Cond" panose="020B07060304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Travel Demand Model</a:t>
            </a:r>
            <a:endParaRPr lang="en-US" sz="2800" kern="0" dirty="0">
              <a:solidFill>
                <a:srgbClr val="8DC642"/>
              </a:solidFill>
              <a:latin typeface="Franklin Gothic Demi Cond" panose="020B07060304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9" y="1679714"/>
            <a:ext cx="8757640" cy="45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13" y="3700024"/>
            <a:ext cx="3476685" cy="266888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636987" cy="369332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05" y="2336280"/>
            <a:ext cx="3362103" cy="257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21" y="1306456"/>
            <a:ext cx="3456377" cy="2648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102" y="5480530"/>
            <a:ext cx="2752725" cy="447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75652" y="976913"/>
            <a:ext cx="4939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sz="2800" dirty="0">
                <a:solidFill>
                  <a:srgbClr val="8DC642"/>
                </a:solidFill>
                <a:latin typeface="Franklin Gothic Demi Cond" panose="020B0706030402020204" pitchFamily="34" charset="0"/>
              </a:rPr>
              <a:t>Test Case #1: Completion of Build-out Bikeway Network </a:t>
            </a:r>
            <a:endParaRPr lang="en-US" sz="2800" dirty="0">
              <a:solidFill>
                <a:srgbClr val="8DC642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0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636987" cy="369332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73797" y="855844"/>
            <a:ext cx="5070203" cy="14407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</a:pPr>
            <a:r>
              <a:rPr lang="en-US" sz="2800" dirty="0" smtClean="0">
                <a:solidFill>
                  <a:srgbClr val="8DC642"/>
                </a:solidFill>
                <a:latin typeface="Franklin Gothic Demi Cond" panose="020B0706030402020204" pitchFamily="34" charset="0"/>
              </a:rPr>
              <a:t>Test Case </a:t>
            </a:r>
            <a:r>
              <a:rPr lang="en-US" sz="2800" dirty="0">
                <a:solidFill>
                  <a:srgbClr val="8DC642"/>
                </a:solidFill>
                <a:latin typeface="Franklin Gothic Demi Cond" panose="020B0706030402020204" pitchFamily="34" charset="0"/>
              </a:rPr>
              <a:t>#1: Completion of Build-out Bikeway Network </a:t>
            </a:r>
          </a:p>
          <a:p>
            <a:pPr marL="3429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Franklin Gothic Demi Cond" panose="020B0706030402020204" pitchFamily="34" charset="0"/>
              </a:rPr>
              <a:t>Geographic Distribution of Project Impact</a:t>
            </a:r>
          </a:p>
          <a:p>
            <a:pPr marL="3429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Franklin Gothic Demi Cond" panose="020B07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409"/>
            <a:ext cx="4109948" cy="43392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609900"/>
            <a:ext cx="4073797" cy="40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8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636987" cy="369332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18043" y="781423"/>
            <a:ext cx="3748535" cy="987741"/>
          </a:xfrm>
        </p:spPr>
        <p:txBody>
          <a:bodyPr/>
          <a:lstStyle/>
          <a:p>
            <a:pPr lvl="2">
              <a:spcAft>
                <a:spcPts val="600"/>
              </a:spcAft>
            </a:pPr>
            <a:r>
              <a:rPr lang="en-US" sz="3200" dirty="0">
                <a:solidFill>
                  <a:srgbClr val="8DC642"/>
                </a:solidFill>
                <a:latin typeface="Franklin Gothic Demi Cond" panose="020B0706030402020204" pitchFamily="34" charset="0"/>
              </a:rPr>
              <a:t>Test Case #2: Complete Streets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29118" y="1958009"/>
            <a:ext cx="3825431" cy="45518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</a:pPr>
            <a:r>
              <a:rPr lang="en-US" sz="2000" b="1" kern="1200" dirty="0" smtClean="0">
                <a:latin typeface="Franklin Gothic Medium Cond" panose="020B0606030402020204" pitchFamily="34" charset="0"/>
              </a:rPr>
              <a:t>Assumptions:</a:t>
            </a:r>
            <a:endParaRPr lang="en-US" sz="2000" b="1" kern="1200" dirty="0" smtClean="0"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"</a:t>
            </a: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High" level of pedestrian infrastructure in TAZs with Complete Streets.</a:t>
            </a: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Class I bicycle facilities on designated Complete Streets</a:t>
            </a: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25% increase in parking costs on Complete Streets (if parking costs currently in place)</a:t>
            </a: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15% increase in intersection density in TAZs with Complete Streets</a:t>
            </a: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15% increase in bus stop density in TAZs with Complete Streets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1" y="1499191"/>
            <a:ext cx="4807297" cy="4029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6" y="5659574"/>
            <a:ext cx="2612232" cy="7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636987" cy="369332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3404" y="1058572"/>
            <a:ext cx="3825431" cy="1546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</a:pPr>
            <a:r>
              <a:rPr lang="en-US" sz="3200" dirty="0" smtClean="0">
                <a:solidFill>
                  <a:srgbClr val="8DC642"/>
                </a:solidFill>
                <a:latin typeface="Franklin Gothic Demi Cond" panose="020B0706030402020204" pitchFamily="34" charset="0"/>
              </a:rPr>
              <a:t>Test Case #2: Complete Streets</a:t>
            </a:r>
          </a:p>
          <a:p>
            <a:pPr marL="3429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Franklin Gothic Demi Cond" panose="020B0706030402020204" pitchFamily="34" charset="0"/>
              </a:rPr>
              <a:t>Geographic Distribution of Project Impact</a:t>
            </a:r>
          </a:p>
          <a:p>
            <a:pPr lvl="2">
              <a:spcAft>
                <a:spcPts val="600"/>
              </a:spcAft>
            </a:pPr>
            <a:endParaRPr lang="en-US" sz="3200" dirty="0">
              <a:solidFill>
                <a:srgbClr val="8DC642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3128754"/>
            <a:ext cx="497416" cy="112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3" y="2662029"/>
            <a:ext cx="1047750" cy="466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43" y="1193800"/>
            <a:ext cx="4274953" cy="3174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9" y="3241074"/>
            <a:ext cx="4301613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636987" cy="369332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21125" y="781424"/>
            <a:ext cx="4431556" cy="1176585"/>
          </a:xfrm>
        </p:spPr>
        <p:txBody>
          <a:bodyPr/>
          <a:lstStyle/>
          <a:p>
            <a:pPr lvl="2">
              <a:spcAft>
                <a:spcPts val="600"/>
              </a:spcAft>
            </a:pPr>
            <a:r>
              <a:rPr lang="en-US" sz="3200" dirty="0">
                <a:solidFill>
                  <a:srgbClr val="8DC642"/>
                </a:solidFill>
                <a:latin typeface="Franklin Gothic Demi Cond" panose="020B0706030402020204" pitchFamily="34" charset="0"/>
              </a:rPr>
              <a:t>Test Case #3: Build-out Community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21125" y="2047461"/>
            <a:ext cx="4635795" cy="45659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</a:pPr>
            <a:r>
              <a:rPr lang="en-US" sz="2000" b="1" kern="1200" dirty="0" smtClean="0">
                <a:latin typeface="Franklin Gothic Medium Cond" panose="020B0606030402020204" pitchFamily="34" charset="0"/>
              </a:rPr>
              <a:t>Assumptions:</a:t>
            </a:r>
            <a:endParaRPr lang="en-US" sz="2000" b="1" kern="1200" dirty="0" smtClean="0"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Future </a:t>
            </a:r>
            <a:r>
              <a:rPr lang="en-US" sz="18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build-out </a:t>
            </a: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socioeconomic data from </a:t>
            </a:r>
            <a:r>
              <a:rPr lang="en-US" sz="18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TBF for target community</a:t>
            </a: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Place </a:t>
            </a: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Type Group 1 for </a:t>
            </a:r>
            <a:r>
              <a:rPr lang="en-US" sz="1800" kern="1200" dirty="0">
                <a:latin typeface="Franklin Gothic Medium Cond" panose="020B0606030402020204" pitchFamily="34" charset="0"/>
              </a:rPr>
              <a:t>project </a:t>
            </a:r>
            <a:r>
              <a:rPr lang="en-US" sz="18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TAZs</a:t>
            </a:r>
            <a:endParaRPr lang="en-US" sz="18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15% increase over existing roadway density (less than 25mph).</a:t>
            </a: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15% increase over existing intersection density</a:t>
            </a: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15% increase over existing bus stop density</a:t>
            </a: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Build-out </a:t>
            </a: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of proposed bikeways </a:t>
            </a:r>
            <a:r>
              <a:rPr lang="en-US" sz="18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in project TAZs</a:t>
            </a:r>
            <a:endParaRPr lang="en-US" sz="18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kern="1200" dirty="0">
                <a:latin typeface="Franklin Gothic Medium Cond" panose="020B0606030402020204" pitchFamily="34" charset="0"/>
                <a:ea typeface="+mn-ea"/>
                <a:cs typeface="+mn-cs"/>
              </a:rPr>
              <a:t>"High" level of pedestrian infrastructure in </a:t>
            </a:r>
            <a:r>
              <a:rPr lang="en-US" sz="1800" kern="1200" dirty="0">
                <a:latin typeface="Franklin Gothic Medium Cond" panose="020B0606030402020204" pitchFamily="34" charset="0"/>
              </a:rPr>
              <a:t>project </a:t>
            </a:r>
            <a:r>
              <a:rPr lang="en-US" sz="18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TAZs</a:t>
            </a:r>
            <a:endParaRPr lang="en-US" sz="18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05" y="1430705"/>
            <a:ext cx="3599838" cy="442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2531097" cy="368300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962265375"/>
              </p:ext>
            </p:extLst>
          </p:nvPr>
        </p:nvGraphicFramePr>
        <p:xfrm>
          <a:off x="603115" y="1399797"/>
          <a:ext cx="8243740" cy="2590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86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Background</a:t>
                      </a:r>
                      <a:endParaRPr lang="en-US" sz="28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2</a:t>
                      </a:r>
                      <a:endParaRPr lang="en-US" sz="2800" dirty="0">
                        <a:solidFill>
                          <a:schemeClr val="bg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Project Approach</a:t>
                      </a:r>
                      <a:endParaRPr lang="en-US" sz="28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3</a:t>
                      </a:r>
                      <a:endParaRPr lang="en-US" sz="2800" dirty="0">
                        <a:solidFill>
                          <a:schemeClr val="bg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Case Study</a:t>
                      </a:r>
                      <a:endParaRPr lang="en-US" sz="28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4</a:t>
                      </a:r>
                      <a:endParaRPr lang="en-US" sz="2800" dirty="0">
                        <a:solidFill>
                          <a:schemeClr val="bg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Next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 Step</a:t>
                      </a:r>
                      <a:endParaRPr lang="en-US" sz="28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5</a:t>
                      </a:r>
                      <a:endParaRPr lang="en-US" sz="2800" dirty="0">
                        <a:solidFill>
                          <a:schemeClr val="bg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Questions?</a:t>
                      </a:r>
                      <a:endParaRPr lang="en-US" sz="28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3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636987" cy="369332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67782" y="1005402"/>
            <a:ext cx="4327361" cy="20780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</a:pPr>
            <a:r>
              <a:rPr lang="en-US" sz="3200" dirty="0" smtClean="0">
                <a:solidFill>
                  <a:srgbClr val="8DC642"/>
                </a:solidFill>
                <a:latin typeface="Franklin Gothic Demi Cond" panose="020B0706030402020204" pitchFamily="34" charset="0"/>
              </a:rPr>
              <a:t>Test Case #3</a:t>
            </a:r>
            <a:r>
              <a:rPr lang="en-US" sz="3200" dirty="0">
                <a:solidFill>
                  <a:srgbClr val="8DC642"/>
                </a:solidFill>
                <a:latin typeface="Franklin Gothic Demi Cond" panose="020B0706030402020204" pitchFamily="34" charset="0"/>
              </a:rPr>
              <a:t>: </a:t>
            </a:r>
            <a:r>
              <a:rPr lang="en-US" sz="3200" dirty="0" smtClean="0">
                <a:solidFill>
                  <a:srgbClr val="8DC642"/>
                </a:solidFill>
                <a:latin typeface="Franklin Gothic Demi Cond" panose="020B0706030402020204" pitchFamily="34" charset="0"/>
              </a:rPr>
              <a:t>Build-out Community</a:t>
            </a:r>
          </a:p>
          <a:p>
            <a:pPr marL="3429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Franklin Gothic Demi Cond" panose="020B0706030402020204" pitchFamily="34" charset="0"/>
              </a:rPr>
              <a:t>Geographic Distribution of Project Impact</a:t>
            </a:r>
            <a:endParaRPr lang="en-US" sz="2400" dirty="0">
              <a:latin typeface="Franklin Gothic Demi Cond" panose="020B07060304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18" y="1154294"/>
            <a:ext cx="4121704" cy="2954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53" y="3298456"/>
            <a:ext cx="4207818" cy="31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636987" cy="369332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65444" y="1121043"/>
            <a:ext cx="8159077" cy="421311"/>
          </a:xfrm>
        </p:spPr>
        <p:txBody>
          <a:bodyPr/>
          <a:lstStyle/>
          <a:p>
            <a:pPr lvl="2">
              <a:lnSpc>
                <a:spcPts val="3200"/>
              </a:lnSpc>
              <a:spcBef>
                <a:spcPts val="600"/>
              </a:spcBef>
            </a:pPr>
            <a:r>
              <a:rPr lang="en-US" sz="3200" dirty="0">
                <a:solidFill>
                  <a:srgbClr val="8DC642"/>
                </a:solidFill>
                <a:latin typeface="Franklin Gothic Demi Cond" panose="020B0706030402020204" pitchFamily="34" charset="0"/>
              </a:rPr>
              <a:t>Mode Share &amp; </a:t>
            </a:r>
            <a:r>
              <a:rPr lang="en-US" sz="3200" dirty="0" smtClean="0">
                <a:solidFill>
                  <a:srgbClr val="8DC642"/>
                </a:solidFill>
                <a:latin typeface="Franklin Gothic Demi Cond" panose="020B0706030402020204" pitchFamily="34" charset="0"/>
              </a:rPr>
              <a:t>Trip </a:t>
            </a:r>
            <a:r>
              <a:rPr lang="en-US" sz="3200" dirty="0">
                <a:solidFill>
                  <a:srgbClr val="8DC642"/>
                </a:solidFill>
                <a:latin typeface="Franklin Gothic Demi Cond" panose="020B0706030402020204" pitchFamily="34" charset="0"/>
              </a:rPr>
              <a:t>Comparison – Project Area Only</a:t>
            </a:r>
          </a:p>
          <a:p>
            <a:pPr lvl="2">
              <a:lnSpc>
                <a:spcPts val="3200"/>
              </a:lnSpc>
              <a:spcBef>
                <a:spcPts val="600"/>
              </a:spcBef>
            </a:pPr>
            <a:endParaRPr lang="en-US" sz="3200" dirty="0">
              <a:solidFill>
                <a:srgbClr val="8DC642"/>
              </a:solidFill>
              <a:latin typeface="Franklin Gothic Demi Cond" panose="020B0706030402020204" pitchFamily="34" charset="0"/>
            </a:endParaRP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2017" y="2227444"/>
            <a:ext cx="2232839" cy="11430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8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8" y="1816398"/>
            <a:ext cx="6315230" cy="414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636987" cy="369332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07108" y="972973"/>
            <a:ext cx="6522090" cy="421311"/>
          </a:xfrm>
        </p:spPr>
        <p:txBody>
          <a:bodyPr/>
          <a:lstStyle/>
          <a:p>
            <a:r>
              <a:rPr lang="en-US" dirty="0" smtClean="0"/>
              <a:t>VMT Comparison – Project Area Only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722325"/>
              </p:ext>
            </p:extLst>
          </p:nvPr>
        </p:nvGraphicFramePr>
        <p:xfrm>
          <a:off x="457200" y="1611086"/>
          <a:ext cx="8004629" cy="464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68153" y="1857829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Test Case #2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412566" cy="369332"/>
          </a:xfrm>
        </p:spPr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4040" y="935665"/>
            <a:ext cx="8308622" cy="1095154"/>
          </a:xfrm>
        </p:spPr>
        <p:txBody>
          <a:bodyPr/>
          <a:lstStyle/>
          <a:p>
            <a:r>
              <a:rPr lang="en-US" dirty="0" smtClean="0"/>
              <a:t>To develop a GIS-based quick response tool to assist communities in AT analysis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8491" y="2158409"/>
            <a:ext cx="8062495" cy="41573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Enhance the tool for the following functionalities:</a:t>
            </a:r>
          </a:p>
          <a:p>
            <a:pPr marL="911225" lvl="5" indent="-457200" fontAlgn="ctr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Induced non-motorized travel</a:t>
            </a:r>
          </a:p>
          <a:p>
            <a:pPr marL="911225" lvl="5" indent="-457200" fontAlgn="ctr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Pedestrian facility quantification</a:t>
            </a:r>
          </a:p>
          <a:p>
            <a:pPr marL="911225" lvl="5" indent="-457200" fontAlgn="ctr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Using localized data if available</a:t>
            </a:r>
            <a:endParaRPr lang="en-US" sz="2400" kern="1200" dirty="0" smtClean="0">
              <a:solidFill>
                <a:schemeClr val="bg1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Build a GIS-based user-friendly interface</a:t>
            </a:r>
          </a:p>
          <a:p>
            <a:pPr marL="342900" lvl="2" indent="-342900" font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200" dirty="0" smtClean="0">
                <a:latin typeface="Franklin Gothic Medium Cond" panose="020B0606030402020204" pitchFamily="34" charset="0"/>
                <a:ea typeface="+mn-ea"/>
                <a:cs typeface="+mn-cs"/>
              </a:rPr>
              <a:t>Dynamic data visualization</a:t>
            </a:r>
            <a:endParaRPr lang="en-US" sz="2400" kern="1200" dirty="0"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5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412566" cy="369332"/>
          </a:xfrm>
        </p:spPr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4040" y="648732"/>
            <a:ext cx="8308622" cy="1231247"/>
          </a:xfrm>
        </p:spPr>
        <p:txBody>
          <a:bodyPr/>
          <a:lstStyle/>
          <a:p>
            <a:r>
              <a:rPr lang="en-US" sz="2000" dirty="0" smtClean="0"/>
              <a:t>To develop a GIS-based quick response tool to assist communities </a:t>
            </a:r>
            <a:r>
              <a:rPr lang="en-US" sz="2000" dirty="0"/>
              <a:t>in </a:t>
            </a:r>
            <a:r>
              <a:rPr lang="en-US" sz="2000" dirty="0" smtClean="0"/>
              <a:t>AT analysis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25" y="3286125"/>
            <a:ext cx="361950" cy="28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30" y="1200186"/>
            <a:ext cx="7692189" cy="51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352" y="1296634"/>
            <a:ext cx="4542816" cy="12128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668550" y="4756320"/>
            <a:ext cx="5287618" cy="1725304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sz="2800" b="1" cap="none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Jinghua Xu </a:t>
            </a:r>
            <a:r>
              <a:rPr lang="en-US" sz="2400" b="1" cap="none" dirty="0" err="1" smtClean="0">
                <a:latin typeface="Century Gothic" panose="020B0502020202020204" pitchFamily="34" charset="0"/>
                <a:cs typeface="Courier New" panose="02070309020205020404" pitchFamily="49" charset="0"/>
              </a:rPr>
              <a:t>Ph.D.,PE</a:t>
            </a:r>
            <a:endParaRPr lang="en-US" sz="2400" b="1" cap="none" dirty="0" smtClean="0"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pPr algn="r"/>
            <a:endParaRPr lang="en-US" sz="1200" b="0" cap="none" baseline="30000" dirty="0" smtClean="0"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pPr algn="r"/>
            <a:r>
              <a:rPr lang="en-US" sz="2400" b="1" cap="none" baseline="30000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714.941.8774</a:t>
            </a:r>
          </a:p>
          <a:p>
            <a:pPr algn="r"/>
            <a:r>
              <a:rPr lang="en-US" sz="2400" b="1" baseline="30000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j.xu@fehrandpeers.com</a:t>
            </a:r>
            <a:endParaRPr lang="en-US" sz="2400" b="1" cap="none" baseline="30000" dirty="0" smtClean="0">
              <a:latin typeface="Century Gothic" panose="020B0502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199" y="956165"/>
            <a:ext cx="8175171" cy="529294"/>
          </a:xfrm>
        </p:spPr>
        <p:txBody>
          <a:bodyPr/>
          <a:lstStyle/>
          <a:p>
            <a:r>
              <a:rPr lang="en-US" sz="3200" dirty="0" smtClean="0"/>
              <a:t>Traditional Regional Travel Demand Model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8680"/>
            <a:ext cx="1888659" cy="36933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98715" y="1793612"/>
            <a:ext cx="8186056" cy="25991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4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kern="1200" spc="-100" dirty="0" smtClean="0">
                <a:latin typeface="Franklin Gothic Demi Cond" panose="020B0706030402020204" pitchFamily="34" charset="0"/>
              </a:rPr>
              <a:t>Being relied </a:t>
            </a:r>
            <a:r>
              <a:rPr lang="en-US" sz="2800" kern="1200" spc="-100" dirty="0">
                <a:latin typeface="Franklin Gothic Demi Cond" panose="020B0706030402020204" pitchFamily="34" charset="0"/>
              </a:rPr>
              <a:t>on </a:t>
            </a:r>
            <a:r>
              <a:rPr lang="en-US" sz="2800" kern="1200" spc="-100" dirty="0" smtClean="0">
                <a:latin typeface="Franklin Gothic Demi Cond" panose="020B0706030402020204" pitchFamily="34" charset="0"/>
              </a:rPr>
              <a:t>to </a:t>
            </a:r>
            <a:r>
              <a:rPr lang="en-US" sz="2800" kern="1200" spc="-100" dirty="0">
                <a:latin typeface="Franklin Gothic Demi Cond" panose="020B0706030402020204" pitchFamily="34" charset="0"/>
              </a:rPr>
              <a:t>provide key performance </a:t>
            </a:r>
            <a:r>
              <a:rPr lang="en-US" sz="2800" kern="1200" spc="-100" dirty="0" smtClean="0">
                <a:latin typeface="Franklin Gothic Demi Cond" panose="020B0706030402020204" pitchFamily="34" charset="0"/>
              </a:rPr>
              <a:t>metrics, such as:</a:t>
            </a:r>
            <a:endParaRPr lang="en-US" sz="2800" kern="1200" spc="-100" dirty="0">
              <a:latin typeface="Franklin Gothic Demi Cond" panose="020B0706030402020204" pitchFamily="34" charset="0"/>
            </a:endParaRPr>
          </a:p>
          <a:p>
            <a:pPr lvl="4">
              <a:lnSpc>
                <a:spcPts val="4400"/>
              </a:lnSpc>
              <a:spcBef>
                <a:spcPts val="0"/>
              </a:spcBef>
            </a:pPr>
            <a:r>
              <a:rPr lang="en-US" sz="2000" kern="1200" spc="-1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	VMT</a:t>
            </a:r>
            <a:r>
              <a:rPr lang="en-US" sz="2000" kern="12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, Delay, Congestion</a:t>
            </a:r>
          </a:p>
          <a:p>
            <a:pPr marL="342900" indent="-342900">
              <a:lnSpc>
                <a:spcPts val="4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kern="1200" spc="-100" dirty="0">
                <a:latin typeface="Franklin Gothic Demi Cond" panose="020B0706030402020204" pitchFamily="34" charset="0"/>
              </a:rPr>
              <a:t>Worked well when agencies focused on roadway and transit improvements</a:t>
            </a:r>
          </a:p>
          <a:p>
            <a:pPr marL="342900" indent="-342900">
              <a:lnSpc>
                <a:spcPts val="4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kern="1200" spc="-100" dirty="0">
                <a:latin typeface="Franklin Gothic Demi Cond" panose="020B0706030402020204" pitchFamily="34" charset="0"/>
              </a:rPr>
              <a:t>But may not fully address new challenges</a:t>
            </a:r>
          </a:p>
          <a:p>
            <a:pPr lvl="4">
              <a:lnSpc>
                <a:spcPts val="4400"/>
              </a:lnSpc>
              <a:spcBef>
                <a:spcPts val="0"/>
              </a:spcBef>
            </a:pPr>
            <a:r>
              <a:rPr lang="en-US" sz="2400" kern="1200" spc="-100" dirty="0" smtClean="0">
                <a:latin typeface="Franklin Gothic Demi Cond" panose="020B0706030402020204" pitchFamily="34" charset="0"/>
              </a:rPr>
              <a:t>	</a:t>
            </a:r>
            <a:r>
              <a:rPr lang="en-US" sz="2000" kern="1200" spc="-100" dirty="0">
                <a:latin typeface="Franklin Gothic Demi Cond" panose="020B0706030402020204" pitchFamily="34" charset="0"/>
              </a:rPr>
              <a:t>New types of </a:t>
            </a:r>
            <a:r>
              <a:rPr lang="en-US" sz="2000" kern="1200" spc="-100" dirty="0" smtClean="0">
                <a:latin typeface="Franklin Gothic Demi Cond" panose="020B0706030402020204" pitchFamily="34" charset="0"/>
              </a:rPr>
              <a:t>strategies/New metrics/New </a:t>
            </a:r>
            <a:r>
              <a:rPr lang="en-US" sz="2000" kern="1200" spc="-100" dirty="0">
                <a:latin typeface="Franklin Gothic Demi Cond" panose="020B0706030402020204" pitchFamily="34" charset="0"/>
              </a:rPr>
              <a:t>technologies and behaviors</a:t>
            </a:r>
          </a:p>
          <a:p>
            <a:pPr marL="342900" indent="-342900">
              <a:lnSpc>
                <a:spcPts val="4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kern="1200" spc="-100" dirty="0">
                <a:latin typeface="Franklin Gothic Demi Cond" panose="020B0706030402020204" pitchFamily="34" charset="0"/>
              </a:rPr>
              <a:t>Need for a new approach</a:t>
            </a:r>
          </a:p>
        </p:txBody>
      </p:sp>
    </p:spTree>
    <p:extLst>
      <p:ext uri="{BB962C8B-B14F-4D97-AF65-F5344CB8AC3E}">
        <p14:creationId xmlns:p14="http://schemas.microsoft.com/office/powerpoint/2010/main" val="216585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888659" cy="36933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1" y="1012043"/>
            <a:ext cx="3006969" cy="2669182"/>
          </a:xfrm>
        </p:spPr>
        <p:txBody>
          <a:bodyPr/>
          <a:lstStyle/>
          <a:p>
            <a:r>
              <a:rPr lang="en-US" dirty="0" smtClean="0"/>
              <a:t>Literature Review </a:t>
            </a:r>
          </a:p>
          <a:p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Infrastructure </a:t>
            </a:r>
            <a:r>
              <a:rPr lang="en-US" sz="2800" dirty="0">
                <a:solidFill>
                  <a:schemeClr val="bg1"/>
                </a:solidFill>
              </a:rPr>
              <a:t>Impact on Active Transportation Trips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6" y="698069"/>
            <a:ext cx="5539154" cy="59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888659" cy="36933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4040" y="1318845"/>
            <a:ext cx="2972206" cy="2286001"/>
          </a:xfrm>
        </p:spPr>
        <p:txBody>
          <a:bodyPr/>
          <a:lstStyle/>
          <a:p>
            <a:r>
              <a:rPr lang="en-US" dirty="0"/>
              <a:t>Literature Review </a:t>
            </a:r>
          </a:p>
          <a:p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Built Environment Attributes on Active Transportation Trips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70" y="1049091"/>
            <a:ext cx="5365462" cy="51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1888659" cy="36933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1354" y="1318845"/>
            <a:ext cx="3094892" cy="2286001"/>
          </a:xfrm>
        </p:spPr>
        <p:txBody>
          <a:bodyPr/>
          <a:lstStyle/>
          <a:p>
            <a:r>
              <a:rPr lang="en-US" dirty="0"/>
              <a:t>Literature Review </a:t>
            </a:r>
          </a:p>
          <a:p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Seattle TB Model </a:t>
            </a:r>
            <a:r>
              <a:rPr lang="en-US" sz="2800" dirty="0" err="1" smtClean="0">
                <a:solidFill>
                  <a:schemeClr val="bg1"/>
                </a:solidFill>
              </a:rPr>
              <a:t>Elasticities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6" y="783519"/>
            <a:ext cx="5580551" cy="56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199" y="956165"/>
            <a:ext cx="8175171" cy="529294"/>
          </a:xfrm>
        </p:spPr>
        <p:txBody>
          <a:bodyPr/>
          <a:lstStyle/>
          <a:p>
            <a:r>
              <a:rPr lang="en-US" sz="3200" dirty="0" smtClean="0"/>
              <a:t>Goals of an Active Transportation Tool: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8680"/>
            <a:ext cx="1888659" cy="36933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98715" y="1793611"/>
            <a:ext cx="7348663" cy="38234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kern="1200" spc="-100" dirty="0">
                <a:latin typeface="Franklin Gothic Demi Cond" panose="020B0706030402020204" pitchFamily="34" charset="0"/>
              </a:rPr>
              <a:t>Develop methodology to augment existing </a:t>
            </a:r>
            <a:r>
              <a:rPr lang="en-US" sz="2800" kern="1200" spc="-100" dirty="0" smtClean="0">
                <a:latin typeface="Franklin Gothic Demi Cond" panose="020B0706030402020204" pitchFamily="34" charset="0"/>
              </a:rPr>
              <a:t>travel model by</a:t>
            </a:r>
            <a:r>
              <a:rPr lang="en-US" sz="2800" kern="1200" spc="-100" dirty="0">
                <a:latin typeface="Franklin Gothic Demi Cond" panose="020B0706030402020204" pitchFamily="34" charset="0"/>
              </a:rPr>
              <a:t>:</a:t>
            </a:r>
          </a:p>
          <a:p>
            <a:pPr marL="1208088" lvl="5" indent="-5191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1196975" algn="l"/>
              </a:tabLst>
            </a:pPr>
            <a:r>
              <a:rPr lang="en-US" sz="2400" kern="12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Enhancing sensitivity to active transportation investment</a:t>
            </a:r>
          </a:p>
          <a:p>
            <a:pPr marL="1208088" lvl="5" indent="-5191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1196975" algn="l"/>
              </a:tabLst>
            </a:pPr>
            <a:r>
              <a:rPr lang="en-US" sz="2400" kern="12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Allowing dynamic assessment of active transportation need/costs/benefits as land-use changes</a:t>
            </a:r>
          </a:p>
          <a:p>
            <a:pPr marL="1208088" lvl="5" indent="-5191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1196975" algn="l"/>
              </a:tabLst>
            </a:pPr>
            <a:r>
              <a:rPr lang="en-US" sz="2400" kern="12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Provide means to forecast benefit without precision of detailed </a:t>
            </a:r>
            <a:r>
              <a:rPr lang="en-US" sz="2400" kern="1200" spc="-1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network</a:t>
            </a:r>
            <a:endParaRPr lang="en-US" sz="2400" kern="1200" spc="-1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199" y="956165"/>
            <a:ext cx="8175171" cy="529294"/>
          </a:xfrm>
        </p:spPr>
        <p:txBody>
          <a:bodyPr/>
          <a:lstStyle/>
          <a:p>
            <a:r>
              <a:rPr lang="en-US" sz="3200" dirty="0" smtClean="0"/>
              <a:t>Goals of an Active Transportation Tool: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8680"/>
            <a:ext cx="1888659" cy="36933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98715" y="1793612"/>
            <a:ext cx="7805056" cy="36057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dirty="0">
                <a:solidFill>
                  <a:schemeClr val="bg1"/>
                </a:solidFill>
                <a:latin typeface="Franklin Gothic Heavy" panose="020B09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4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kern="1200" spc="-100" dirty="0" smtClean="0">
                <a:latin typeface="Franklin Gothic Demi Cond" panose="020B0706030402020204" pitchFamily="34" charset="0"/>
              </a:rPr>
              <a:t>Ensure </a:t>
            </a:r>
            <a:r>
              <a:rPr lang="en-US" sz="2800" kern="1200" spc="-100" dirty="0">
                <a:latin typeface="Franklin Gothic Demi Cond" panose="020B0706030402020204" pitchFamily="34" charset="0"/>
              </a:rPr>
              <a:t>applicability across </a:t>
            </a:r>
            <a:r>
              <a:rPr lang="en-US" sz="2800" kern="1200" spc="-100" dirty="0" smtClean="0">
                <a:latin typeface="Franklin Gothic Demi Cond" panose="020B0706030402020204" pitchFamily="34" charset="0"/>
              </a:rPr>
              <a:t> the modeling </a:t>
            </a:r>
            <a:r>
              <a:rPr lang="en-US" sz="2800" kern="1200" spc="-100" dirty="0">
                <a:latin typeface="Franklin Gothic Demi Cond" panose="020B0706030402020204" pitchFamily="34" charset="0"/>
              </a:rPr>
              <a:t>area</a:t>
            </a:r>
          </a:p>
          <a:p>
            <a:pPr marL="342900" indent="-342900">
              <a:lnSpc>
                <a:spcPts val="4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kern="1200" spc="-100" dirty="0">
                <a:latin typeface="Franklin Gothic Demi Cond" panose="020B0706030402020204" pitchFamily="34" charset="0"/>
              </a:rPr>
              <a:t>Limited to available data on </a:t>
            </a:r>
            <a:r>
              <a:rPr lang="en-US" sz="2800" kern="1200" spc="-100" dirty="0" smtClean="0">
                <a:latin typeface="Franklin Gothic Demi Cond" panose="020B0706030402020204" pitchFamily="34" charset="0"/>
              </a:rPr>
              <a:t>hand</a:t>
            </a:r>
            <a:endParaRPr lang="en-US" sz="2800" kern="1200" spc="-100" dirty="0">
              <a:latin typeface="Franklin Gothic Demi Cond" panose="020B0706030402020204" pitchFamily="34" charset="0"/>
            </a:endParaRPr>
          </a:p>
          <a:p>
            <a:pPr marL="342900" indent="-342900">
              <a:lnSpc>
                <a:spcPts val="4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kern="1200" spc="-100" dirty="0" smtClean="0">
                <a:latin typeface="Franklin Gothic Demi Cond" panose="020B0706030402020204" pitchFamily="34" charset="0"/>
              </a:rPr>
              <a:t>Develop </a:t>
            </a:r>
            <a:r>
              <a:rPr lang="en-US" sz="2800" kern="1200" spc="-100" dirty="0">
                <a:latin typeface="Franklin Gothic Demi Cond" panose="020B0706030402020204" pitchFamily="34" charset="0"/>
              </a:rPr>
              <a:t>quantitative relationships wherever possible for local conditions</a:t>
            </a:r>
          </a:p>
        </p:txBody>
      </p:sp>
    </p:spTree>
    <p:extLst>
      <p:ext uri="{BB962C8B-B14F-4D97-AF65-F5344CB8AC3E}">
        <p14:creationId xmlns:p14="http://schemas.microsoft.com/office/powerpoint/2010/main" val="33242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79400"/>
            <a:ext cx="2592376" cy="369332"/>
          </a:xfrm>
        </p:spPr>
        <p:txBody>
          <a:bodyPr/>
          <a:lstStyle/>
          <a:p>
            <a:r>
              <a:rPr lang="en-US" dirty="0" smtClean="0"/>
              <a:t>PROJECT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6534" y="1863203"/>
            <a:ext cx="7801584" cy="2262128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en-US" sz="3600" dirty="0" smtClean="0"/>
              <a:t>To build a quick response tool that can work with travel demand models to provide credible estimates on various land use and active transportation strategies.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77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z6ubPHgdKWeWZzVsEz6q"/>
  <p:tag name="DVSHEQ" val="4474678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lWIoA9IrN6LhllzAdPeR"/>
  <p:tag name="DVSHEQ" val="-976539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BR2hITQfGu1RLysr67uj"/>
  <p:tag name="DVSHEQ" val="415366121"/>
</p:tagLst>
</file>

<file path=ppt/theme/theme1.xml><?xml version="1.0" encoding="utf-8"?>
<a:theme xmlns:a="http://schemas.openxmlformats.org/drawingml/2006/main" name="Plain Black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White Layout - No Header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8745</TotalTime>
  <Words>694</Words>
  <Application>Microsoft Office PowerPoint</Application>
  <PresentationFormat>On-screen Show (4:3)</PresentationFormat>
  <Paragraphs>154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Century Gothic</vt:lpstr>
      <vt:lpstr>Segoe UI</vt:lpstr>
      <vt:lpstr>Arial</vt:lpstr>
      <vt:lpstr>Franklin Gothic Heavy</vt:lpstr>
      <vt:lpstr>Calibri</vt:lpstr>
      <vt:lpstr>Franklin Gothic Book</vt:lpstr>
      <vt:lpstr>Franklin Gothic Demi</vt:lpstr>
      <vt:lpstr>Franklin Gothic Demi Cond</vt:lpstr>
      <vt:lpstr>Franklin Gothic Medium Cond</vt:lpstr>
      <vt:lpstr>Wingdings</vt:lpstr>
      <vt:lpstr>Courier New</vt:lpstr>
      <vt:lpstr>Gill Sans</vt:lpstr>
      <vt:lpstr>Myriad Pro Light</vt:lpstr>
      <vt:lpstr>Plain Black title</vt:lpstr>
      <vt:lpstr>Basic White Layout - No Header 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Fehr &amp; Peers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Rodriguez</dc:creator>
  <cp:lastModifiedBy>Jinghua Xu</cp:lastModifiedBy>
  <cp:revision>406</cp:revision>
  <dcterms:created xsi:type="dcterms:W3CDTF">2014-04-21T17:04:37Z</dcterms:created>
  <dcterms:modified xsi:type="dcterms:W3CDTF">2017-05-16T06:29:52Z</dcterms:modified>
</cp:coreProperties>
</file>