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tif" ContentType="image/tiff"/>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65" r:id="rId2"/>
    <p:sldId id="318" r:id="rId3"/>
    <p:sldId id="311" r:id="rId4"/>
    <p:sldId id="314" r:id="rId5"/>
    <p:sldId id="315" r:id="rId6"/>
    <p:sldId id="316" r:id="rId7"/>
    <p:sldId id="319" r:id="rId8"/>
    <p:sldId id="320" r:id="rId9"/>
    <p:sldId id="321" r:id="rId10"/>
    <p:sldId id="317" r:id="rId11"/>
    <p:sldId id="324" r:id="rId12"/>
    <p:sldId id="326" r:id="rId13"/>
    <p:sldId id="328" r:id="rId14"/>
    <p:sldId id="329" r:id="rId15"/>
    <p:sldId id="331" r:id="rId16"/>
    <p:sldId id="332" r:id="rId17"/>
    <p:sldId id="341" r:id="rId18"/>
    <p:sldId id="342" r:id="rId19"/>
    <p:sldId id="343" r:id="rId20"/>
    <p:sldId id="334" r:id="rId21"/>
    <p:sldId id="335" r:id="rId22"/>
    <p:sldId id="336" r:id="rId23"/>
    <p:sldId id="340" r:id="rId24"/>
    <p:sldId id="339" r:id="rId25"/>
    <p:sldId id="338" r:id="rId26"/>
    <p:sldId id="279"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1E5878"/>
    <a:srgbClr val="00B050"/>
    <a:srgbClr val="C55A11"/>
    <a:srgbClr val="26719A"/>
    <a:srgbClr val="D9D9D9"/>
    <a:srgbClr val="FD5000"/>
    <a:srgbClr val="FED383"/>
    <a:srgbClr val="FFFDF7"/>
    <a:srgbClr val="FFFE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43" autoAdjust="0"/>
    <p:restoredTop sz="73648" autoAdjust="0"/>
  </p:normalViewPr>
  <p:slideViewPr>
    <p:cSldViewPr>
      <p:cViewPr varScale="1">
        <p:scale>
          <a:sx n="65" d="100"/>
          <a:sy n="65" d="100"/>
        </p:scale>
        <p:origin x="1262" y="58"/>
      </p:cViewPr>
      <p:guideLst>
        <p:guide pos="3840"/>
        <p:guide pos="6816"/>
        <p:guide pos="816"/>
        <p:guide orient="horz" pos="216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MAS\MAGC20\Estimation\A\Model%20Summary_2015-08-2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3" Type="http://schemas.openxmlformats.org/officeDocument/2006/relationships/oleObject" Target="file:///C:\Projects\MAG%20Validation%20of%20Behavior-based%20Freight%20Model\Calibration%20Tests\simulated_faf_level_flow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Sh.Size.Thresholds!$V$2</c:f>
              <c:strCache>
                <c:ptCount val="1"/>
                <c:pt idx="0">
                  <c:v>Rail</c:v>
                </c:pt>
              </c:strCache>
            </c:strRef>
          </c:tx>
          <c:spPr>
            <a:solidFill>
              <a:schemeClr val="accent1"/>
            </a:solidFill>
            <a:ln>
              <a:noFill/>
            </a:ln>
            <a:effectLst/>
          </c:spPr>
          <c:invertIfNegative val="0"/>
          <c:cat>
            <c:strRef>
              <c:f>Sh.Size.Thresholds!$U$3:$U$6</c:f>
              <c:strCache>
                <c:ptCount val="4"/>
                <c:pt idx="0">
                  <c:v>a. 0-150</c:v>
                </c:pt>
                <c:pt idx="1">
                  <c:v>b. 150-1,500</c:v>
                </c:pt>
                <c:pt idx="2">
                  <c:v>c. 1,500-35,000</c:v>
                </c:pt>
                <c:pt idx="3">
                  <c:v>e. 35,000+</c:v>
                </c:pt>
              </c:strCache>
            </c:strRef>
          </c:cat>
          <c:val>
            <c:numRef>
              <c:f>Sh.Size.Thresholds!$V$3:$V$6</c:f>
              <c:numCache>
                <c:formatCode>0%</c:formatCode>
                <c:ptCount val="4"/>
                <c:pt idx="0">
                  <c:v>1.0574018126888201E-2</c:v>
                </c:pt>
                <c:pt idx="1">
                  <c:v>7.5528700906344398E-3</c:v>
                </c:pt>
                <c:pt idx="2">
                  <c:v>0.164652567975831</c:v>
                </c:pt>
                <c:pt idx="3">
                  <c:v>0.81722054380664599</c:v>
                </c:pt>
              </c:numCache>
            </c:numRef>
          </c:val>
        </c:ser>
        <c:ser>
          <c:idx val="1"/>
          <c:order val="1"/>
          <c:tx>
            <c:strRef>
              <c:f>Sh.Size.Thresholds!$W$2</c:f>
              <c:strCache>
                <c:ptCount val="1"/>
                <c:pt idx="0">
                  <c:v>Truck</c:v>
                </c:pt>
              </c:strCache>
            </c:strRef>
          </c:tx>
          <c:spPr>
            <a:solidFill>
              <a:schemeClr val="accent2"/>
            </a:solidFill>
            <a:ln>
              <a:noFill/>
            </a:ln>
            <a:effectLst/>
          </c:spPr>
          <c:invertIfNegative val="0"/>
          <c:cat>
            <c:strRef>
              <c:f>Sh.Size.Thresholds!$U$3:$U$6</c:f>
              <c:strCache>
                <c:ptCount val="4"/>
                <c:pt idx="0">
                  <c:v>a. 0-150</c:v>
                </c:pt>
                <c:pt idx="1">
                  <c:v>b. 150-1,500</c:v>
                </c:pt>
                <c:pt idx="2">
                  <c:v>c. 1,500-35,000</c:v>
                </c:pt>
                <c:pt idx="3">
                  <c:v>e. 35,000+</c:v>
                </c:pt>
              </c:strCache>
            </c:strRef>
          </c:cat>
          <c:val>
            <c:numRef>
              <c:f>Sh.Size.Thresholds!$W$3:$W$6</c:f>
              <c:numCache>
                <c:formatCode>0%</c:formatCode>
                <c:ptCount val="4"/>
                <c:pt idx="0">
                  <c:v>0.27504542321909697</c:v>
                </c:pt>
                <c:pt idx="1">
                  <c:v>0.277003320593948</c:v>
                </c:pt>
                <c:pt idx="2">
                  <c:v>0.28395777206941902</c:v>
                </c:pt>
                <c:pt idx="3">
                  <c:v>0.163993484117537</c:v>
                </c:pt>
              </c:numCache>
            </c:numRef>
          </c:val>
        </c:ser>
        <c:ser>
          <c:idx val="2"/>
          <c:order val="2"/>
          <c:tx>
            <c:strRef>
              <c:f>Sh.Size.Thresholds!$X$2</c:f>
              <c:strCache>
                <c:ptCount val="1"/>
                <c:pt idx="0">
                  <c:v>Parcel/Air</c:v>
                </c:pt>
              </c:strCache>
            </c:strRef>
          </c:tx>
          <c:spPr>
            <a:solidFill>
              <a:schemeClr val="accent3"/>
            </a:solidFill>
            <a:ln>
              <a:noFill/>
            </a:ln>
            <a:effectLst/>
          </c:spPr>
          <c:invertIfNegative val="0"/>
          <c:cat>
            <c:strRef>
              <c:f>Sh.Size.Thresholds!$U$3:$U$6</c:f>
              <c:strCache>
                <c:ptCount val="4"/>
                <c:pt idx="0">
                  <c:v>a. 0-150</c:v>
                </c:pt>
                <c:pt idx="1">
                  <c:v>b. 150-1,500</c:v>
                </c:pt>
                <c:pt idx="2">
                  <c:v>c. 1,500-35,000</c:v>
                </c:pt>
                <c:pt idx="3">
                  <c:v>e. 35,000+</c:v>
                </c:pt>
              </c:strCache>
            </c:strRef>
          </c:cat>
          <c:val>
            <c:numRef>
              <c:f>Sh.Size.Thresholds!$X$3:$X$6</c:f>
              <c:numCache>
                <c:formatCode>0%</c:formatCode>
                <c:ptCount val="4"/>
                <c:pt idx="0">
                  <c:v>0.98961319989180396</c:v>
                </c:pt>
                <c:pt idx="1">
                  <c:v>9.0884500946713503E-3</c:v>
                </c:pt>
                <c:pt idx="2">
                  <c:v>1.27130105490939E-3</c:v>
                </c:pt>
                <c:pt idx="3">
                  <c:v>2.70489586150933E-5</c:v>
                </c:pt>
              </c:numCache>
            </c:numRef>
          </c:val>
        </c:ser>
        <c:dLbls>
          <c:showLegendKey val="0"/>
          <c:showVal val="0"/>
          <c:showCatName val="0"/>
          <c:showSerName val="0"/>
          <c:showPercent val="0"/>
          <c:showBubbleSize val="0"/>
        </c:dLbls>
        <c:gapWidth val="219"/>
        <c:overlap val="-27"/>
        <c:axId val="303705912"/>
        <c:axId val="303710224"/>
      </c:barChart>
      <c:catAx>
        <c:axId val="303705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303710224"/>
        <c:crosses val="autoZero"/>
        <c:auto val="1"/>
        <c:lblAlgn val="ctr"/>
        <c:lblOffset val="100"/>
        <c:noMultiLvlLbl val="0"/>
      </c:catAx>
      <c:valAx>
        <c:axId val="3037102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303705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800"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115485564304462"/>
          <c:y val="2.3546730990649908E-2"/>
          <c:w val="0.52886347307145265"/>
          <c:h val="0.83590802313141854"/>
        </c:manualLayout>
      </c:layout>
      <c:pieChart>
        <c:varyColors val="1"/>
        <c:ser>
          <c:idx val="1"/>
          <c:order val="0"/>
          <c:tx>
            <c:v>Modeled</c:v>
          </c:tx>
          <c:dPt>
            <c:idx val="0"/>
            <c:bubble3D val="0"/>
            <c:spPr>
              <a:solidFill>
                <a:schemeClr val="accent2"/>
              </a:solidFill>
              <a:ln w="19050">
                <a:solidFill>
                  <a:schemeClr val="lt1"/>
                </a:solidFill>
              </a:ln>
              <a:effectLst/>
            </c:spPr>
          </c:dPt>
          <c:dPt>
            <c:idx val="1"/>
            <c:bubble3D val="0"/>
            <c:spPr>
              <a:solidFill>
                <a:schemeClr val="accent6"/>
              </a:solidFill>
              <a:ln w="19050">
                <a:solidFill>
                  <a:schemeClr val="lt1"/>
                </a:solidFill>
              </a:ln>
              <a:effectLst/>
            </c:spPr>
          </c:dPt>
          <c:dPt>
            <c:idx val="2"/>
            <c:bubble3D val="0"/>
            <c:spPr>
              <a:solidFill>
                <a:schemeClr val="accent5"/>
              </a:solidFill>
              <a:ln w="19050">
                <a:solidFill>
                  <a:schemeClr val="lt1"/>
                </a:solidFill>
              </a:ln>
              <a:effectLst/>
            </c:spPr>
          </c:dPt>
          <c:dLbls>
            <c:dLbl>
              <c:idx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dLbl>
            <c:dLbl>
              <c:idx val="1"/>
              <c:spPr>
                <a:noFill/>
                <a:ln>
                  <a:noFill/>
                </a:ln>
                <a:effectLst/>
              </c:spPr>
              <c:txPr>
                <a:bodyPr rot="0" spcFirstLastPara="1" vertOverflow="ellipsis" vert="horz" wrap="square" anchor="ctr" anchorCtr="1"/>
                <a:lstStyle/>
                <a:p>
                  <a:pPr>
                    <a:defRPr sz="16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dLbl>
            <c:dLbl>
              <c:idx val="2"/>
              <c:spPr>
                <a:noFill/>
                <a:ln>
                  <a:noFill/>
                </a:ln>
                <a:effectLst/>
              </c:spPr>
              <c:txPr>
                <a:bodyPr rot="0" spcFirstLastPara="1" vertOverflow="ellipsis" vert="horz" wrap="square" anchor="ctr" anchorCtr="1"/>
                <a:lstStyle/>
                <a:p>
                  <a:pPr>
                    <a:defRPr sz="16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'mode-shipment split'!$B$16:$B$18</c:f>
              <c:strCache>
                <c:ptCount val="3"/>
                <c:pt idx="0">
                  <c:v>Parcel-Air</c:v>
                </c:pt>
                <c:pt idx="1">
                  <c:v>Rail</c:v>
                </c:pt>
                <c:pt idx="2">
                  <c:v>Truck</c:v>
                </c:pt>
              </c:strCache>
            </c:strRef>
          </c:cat>
          <c:val>
            <c:numRef>
              <c:f>'mode-shipment split'!$D$16:$D$18</c:f>
              <c:numCache>
                <c:formatCode>0.0%</c:formatCode>
                <c:ptCount val="3"/>
                <c:pt idx="0">
                  <c:v>1.531498909271257E-2</c:v>
                </c:pt>
                <c:pt idx="1">
                  <c:v>9.0686690226629535E-2</c:v>
                </c:pt>
                <c:pt idx="2">
                  <c:v>0.89399832068065788</c:v>
                </c:pt>
              </c:numCache>
            </c:numRef>
          </c:val>
        </c:ser>
        <c:ser>
          <c:idx val="0"/>
          <c:order val="1"/>
          <c:tx>
            <c:v>Modeled</c:v>
          </c:tx>
          <c:dPt>
            <c:idx val="0"/>
            <c:bubble3D val="0"/>
            <c:spPr>
              <a:solidFill>
                <a:schemeClr val="accent2"/>
              </a:solidFill>
              <a:ln w="19050">
                <a:solidFill>
                  <a:schemeClr val="lt1"/>
                </a:solidFill>
              </a:ln>
              <a:effectLst/>
            </c:spPr>
          </c:dPt>
          <c:dPt>
            <c:idx val="1"/>
            <c:bubble3D val="0"/>
            <c:spPr>
              <a:solidFill>
                <a:schemeClr val="accent6"/>
              </a:solidFill>
              <a:ln w="19050">
                <a:solidFill>
                  <a:schemeClr val="lt1"/>
                </a:solidFill>
              </a:ln>
              <a:effectLst/>
            </c:spPr>
          </c:dPt>
          <c:dPt>
            <c:idx val="2"/>
            <c:bubble3D val="0"/>
            <c:spPr>
              <a:solidFill>
                <a:schemeClr val="accent5"/>
              </a:solidFill>
              <a:ln w="19050">
                <a:solidFill>
                  <a:schemeClr val="lt1"/>
                </a:solidFill>
              </a:ln>
              <a:effectLst/>
            </c:spPr>
          </c:dPt>
          <c:cat>
            <c:strRef>
              <c:f>'mode-shipment split'!$B$16:$B$18</c:f>
              <c:strCache>
                <c:ptCount val="3"/>
                <c:pt idx="0">
                  <c:v>Parcel-Air</c:v>
                </c:pt>
                <c:pt idx="1">
                  <c:v>Rail</c:v>
                </c:pt>
                <c:pt idx="2">
                  <c:v>Truck</c:v>
                </c:pt>
              </c:strCache>
            </c:strRef>
          </c:cat>
          <c:val>
            <c:numRef>
              <c:f>'mode-shipment split'!$D$16:$D$18</c:f>
              <c:numCache>
                <c:formatCode>0.0%</c:formatCode>
                <c:ptCount val="3"/>
                <c:pt idx="0">
                  <c:v>1.531498909271257E-2</c:v>
                </c:pt>
                <c:pt idx="1">
                  <c:v>9.0686690226629535E-2</c:v>
                </c:pt>
                <c:pt idx="2">
                  <c:v>0.89399832068065788</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466892073042224"/>
          <c:y val="9.2592592592592587E-3"/>
          <c:w val="0.51015056982021667"/>
          <c:h val="0.85574650441422118"/>
        </c:manualLayout>
      </c:layout>
      <c:pieChart>
        <c:varyColors val="1"/>
        <c:ser>
          <c:idx val="0"/>
          <c:order val="0"/>
          <c:dPt>
            <c:idx val="0"/>
            <c:bubble3D val="0"/>
            <c:spPr>
              <a:solidFill>
                <a:schemeClr val="accent2"/>
              </a:solidFill>
              <a:ln w="19050">
                <a:solidFill>
                  <a:schemeClr val="lt1"/>
                </a:solidFill>
              </a:ln>
              <a:effectLst/>
            </c:spPr>
          </c:dPt>
          <c:dPt>
            <c:idx val="1"/>
            <c:bubble3D val="0"/>
            <c:spPr>
              <a:solidFill>
                <a:schemeClr val="accent6"/>
              </a:solidFill>
              <a:ln w="19050">
                <a:solidFill>
                  <a:schemeClr val="lt1"/>
                </a:solidFill>
              </a:ln>
              <a:effectLst/>
            </c:spPr>
          </c:dPt>
          <c:dPt>
            <c:idx val="2"/>
            <c:bubble3D val="0"/>
            <c:spPr>
              <a:solidFill>
                <a:schemeClr val="accent5"/>
              </a:solidFill>
              <a:ln w="19050">
                <a:solidFill>
                  <a:schemeClr val="lt1"/>
                </a:solidFill>
              </a:ln>
              <a:effectLst/>
            </c:spPr>
          </c:dPt>
          <c:dLbls>
            <c:dLbl>
              <c:idx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dLbl>
            <c:dLbl>
              <c:idx val="1"/>
              <c:layout>
                <c:manualLayout>
                  <c:x val="-8.2569423297423991E-2"/>
                  <c:y val="7.393939393939394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'mode-shipment split'!$O$16:$O$18</c:f>
              <c:strCache>
                <c:ptCount val="3"/>
                <c:pt idx="0">
                  <c:v>Parcel-Air</c:v>
                </c:pt>
                <c:pt idx="1">
                  <c:v>Rail</c:v>
                </c:pt>
                <c:pt idx="2">
                  <c:v>Truck</c:v>
                </c:pt>
              </c:strCache>
            </c:strRef>
          </c:cat>
          <c:val>
            <c:numRef>
              <c:f>'mode-shipment split'!$Q$16:$Q$18</c:f>
              <c:numCache>
                <c:formatCode>0.0%</c:formatCode>
                <c:ptCount val="3"/>
                <c:pt idx="0">
                  <c:v>1.7251143556227821E-2</c:v>
                </c:pt>
                <c:pt idx="1">
                  <c:v>8.0328617828271665E-2</c:v>
                </c:pt>
                <c:pt idx="2">
                  <c:v>0.90242023861550058</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5382979178586756"/>
          <c:y val="0.85493829634931995"/>
          <c:w val="0.53280591336693495"/>
          <c:h val="0.11112230971128609"/>
        </c:manualLayout>
      </c:layout>
      <c:overlay val="0"/>
      <c:spPr>
        <a:noFill/>
        <a:ln>
          <a:noFill/>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069647544056992E-2"/>
          <c:y val="3.0401118411491262E-2"/>
          <c:w val="0.92299384451943511"/>
          <c:h val="0.51700935552513927"/>
        </c:manualLayout>
      </c:layout>
      <c:barChart>
        <c:barDir val="col"/>
        <c:grouping val="clustered"/>
        <c:varyColors val="0"/>
        <c:ser>
          <c:idx val="0"/>
          <c:order val="0"/>
          <c:tx>
            <c:v>Modeled</c:v>
          </c:tx>
          <c:spPr>
            <a:solidFill>
              <a:schemeClr val="accent5"/>
            </a:solidFill>
            <a:ln>
              <a:noFill/>
            </a:ln>
            <a:effectLst/>
          </c:spPr>
          <c:invertIfNegative val="0"/>
          <c:cat>
            <c:strRef>
              <c:f>'Total SCTG'!$C$3:$C$44</c:f>
              <c:strCache>
                <c:ptCount val="42"/>
                <c:pt idx="0">
                  <c:v>Live animals/fish</c:v>
                </c:pt>
                <c:pt idx="1">
                  <c:v>Cereal grains</c:v>
                </c:pt>
                <c:pt idx="2">
                  <c:v>Other ag prods.</c:v>
                </c:pt>
                <c:pt idx="3">
                  <c:v>Animal feed</c:v>
                </c:pt>
                <c:pt idx="4">
                  <c:v>Meat/seafood</c:v>
                </c:pt>
                <c:pt idx="5">
                  <c:v>Milled grain prods.</c:v>
                </c:pt>
                <c:pt idx="6">
                  <c:v>Other foodstuffs</c:v>
                </c:pt>
                <c:pt idx="7">
                  <c:v>Alcoholic beverages</c:v>
                </c:pt>
                <c:pt idx="8">
                  <c:v>Tobacco prods.</c:v>
                </c:pt>
                <c:pt idx="9">
                  <c:v>Building stone</c:v>
                </c:pt>
                <c:pt idx="10">
                  <c:v>Natural sands</c:v>
                </c:pt>
                <c:pt idx="11">
                  <c:v>Gravel</c:v>
                </c:pt>
                <c:pt idx="12">
                  <c:v>Nonmetallic minerals</c:v>
                </c:pt>
                <c:pt idx="13">
                  <c:v>Metallic ores</c:v>
                </c:pt>
                <c:pt idx="14">
                  <c:v>Coal</c:v>
                </c:pt>
                <c:pt idx="15">
                  <c:v>Crude petroleum</c:v>
                </c:pt>
                <c:pt idx="16">
                  <c:v>Gasoline</c:v>
                </c:pt>
                <c:pt idx="17">
                  <c:v>Fuel oils</c:v>
                </c:pt>
                <c:pt idx="18">
                  <c:v>Coal-n.e.c.</c:v>
                </c:pt>
                <c:pt idx="19">
                  <c:v>Basic chemicals</c:v>
                </c:pt>
                <c:pt idx="20">
                  <c:v>Pharmaceuticals</c:v>
                </c:pt>
                <c:pt idx="21">
                  <c:v>Fertilizers</c:v>
                </c:pt>
                <c:pt idx="22">
                  <c:v>Chemical prods.</c:v>
                </c:pt>
                <c:pt idx="23">
                  <c:v>Plastics/rubber</c:v>
                </c:pt>
                <c:pt idx="24">
                  <c:v>Logs</c:v>
                </c:pt>
                <c:pt idx="25">
                  <c:v>Wood prods.</c:v>
                </c:pt>
                <c:pt idx="26">
                  <c:v>Newsprint/paper</c:v>
                </c:pt>
                <c:pt idx="27">
                  <c:v>Paper articles</c:v>
                </c:pt>
                <c:pt idx="28">
                  <c:v>Printed prods.</c:v>
                </c:pt>
                <c:pt idx="29">
                  <c:v>Textiles/leather</c:v>
                </c:pt>
                <c:pt idx="30">
                  <c:v>Nonmetal min. prods.</c:v>
                </c:pt>
                <c:pt idx="31">
                  <c:v>Base metals</c:v>
                </c:pt>
                <c:pt idx="32">
                  <c:v>Articles-base metal</c:v>
                </c:pt>
                <c:pt idx="33">
                  <c:v>Machinery</c:v>
                </c:pt>
                <c:pt idx="34">
                  <c:v>Electronics</c:v>
                </c:pt>
                <c:pt idx="35">
                  <c:v>Motorized vehicles</c:v>
                </c:pt>
                <c:pt idx="36">
                  <c:v>Transport equip.</c:v>
                </c:pt>
                <c:pt idx="37">
                  <c:v>Precision instruments</c:v>
                </c:pt>
                <c:pt idx="38">
                  <c:v>Furniture</c:v>
                </c:pt>
                <c:pt idx="39">
                  <c:v>Misc. mfg. prods.</c:v>
                </c:pt>
                <c:pt idx="40">
                  <c:v>Waste/scrap</c:v>
                </c:pt>
                <c:pt idx="41">
                  <c:v>Mixed freight</c:v>
                </c:pt>
              </c:strCache>
            </c:strRef>
          </c:cat>
          <c:val>
            <c:numRef>
              <c:f>'Total SCTG'!$B$3:$B$44</c:f>
              <c:numCache>
                <c:formatCode>_(* #,##0_);_(* \(#,##0\);_(* "-"??_);_(@_)</c:formatCode>
                <c:ptCount val="42"/>
                <c:pt idx="0">
                  <c:v>266.278089328752</c:v>
                </c:pt>
                <c:pt idx="1">
                  <c:v>2414.9471964329196</c:v>
                </c:pt>
                <c:pt idx="2">
                  <c:v>6921.9295672118769</c:v>
                </c:pt>
                <c:pt idx="3">
                  <c:v>4183.2843548244982</c:v>
                </c:pt>
                <c:pt idx="4">
                  <c:v>1055.0344908129412</c:v>
                </c:pt>
                <c:pt idx="5">
                  <c:v>1135.9977718888977</c:v>
                </c:pt>
                <c:pt idx="6">
                  <c:v>12357.331376549679</c:v>
                </c:pt>
                <c:pt idx="7">
                  <c:v>2191.6850706637019</c:v>
                </c:pt>
                <c:pt idx="8">
                  <c:v>1.5161759103754373</c:v>
                </c:pt>
                <c:pt idx="9">
                  <c:v>80.978199285065472</c:v>
                </c:pt>
                <c:pt idx="10">
                  <c:v>4718.6046309660978</c:v>
                </c:pt>
                <c:pt idx="11">
                  <c:v>41817.038041627093</c:v>
                </c:pt>
                <c:pt idx="12">
                  <c:v>1051.6062948661254</c:v>
                </c:pt>
                <c:pt idx="13">
                  <c:v>10405.308977932153</c:v>
                </c:pt>
                <c:pt idx="14">
                  <c:v>1027.193970063149</c:v>
                </c:pt>
                <c:pt idx="15">
                  <c:v>1.99999994741812E-4</c:v>
                </c:pt>
                <c:pt idx="16">
                  <c:v>1305.8578570321761</c:v>
                </c:pt>
                <c:pt idx="17">
                  <c:v>3594.4761458482899</c:v>
                </c:pt>
                <c:pt idx="18">
                  <c:v>28515.265225502451</c:v>
                </c:pt>
                <c:pt idx="19">
                  <c:v>3547.6751930540427</c:v>
                </c:pt>
                <c:pt idx="20">
                  <c:v>444.48098307328235</c:v>
                </c:pt>
                <c:pt idx="21">
                  <c:v>1526.5099803958105</c:v>
                </c:pt>
                <c:pt idx="22">
                  <c:v>1074.5188373671222</c:v>
                </c:pt>
                <c:pt idx="23">
                  <c:v>2179.199772540062</c:v>
                </c:pt>
                <c:pt idx="24">
                  <c:v>158.75728530219016</c:v>
                </c:pt>
                <c:pt idx="25">
                  <c:v>4045.1216278893503</c:v>
                </c:pt>
                <c:pt idx="26">
                  <c:v>871.54820516220468</c:v>
                </c:pt>
                <c:pt idx="27">
                  <c:v>775.23894175167106</c:v>
                </c:pt>
                <c:pt idx="28">
                  <c:v>340.42397661117769</c:v>
                </c:pt>
                <c:pt idx="29">
                  <c:v>724.42189511873153</c:v>
                </c:pt>
                <c:pt idx="30">
                  <c:v>17137.116400903975</c:v>
                </c:pt>
                <c:pt idx="31">
                  <c:v>3563.2658209717938</c:v>
                </c:pt>
                <c:pt idx="32">
                  <c:v>2131.2088825447659</c:v>
                </c:pt>
                <c:pt idx="33">
                  <c:v>1246.7157599627292</c:v>
                </c:pt>
                <c:pt idx="34">
                  <c:v>2104.9534053434768</c:v>
                </c:pt>
                <c:pt idx="35">
                  <c:v>2388.8051621979107</c:v>
                </c:pt>
                <c:pt idx="36">
                  <c:v>89.095658160684934</c:v>
                </c:pt>
                <c:pt idx="37">
                  <c:v>144.47389881651785</c:v>
                </c:pt>
                <c:pt idx="38">
                  <c:v>1354.3918910884875</c:v>
                </c:pt>
                <c:pt idx="39">
                  <c:v>1570.3058999760819</c:v>
                </c:pt>
                <c:pt idx="40">
                  <c:v>8480.283356979784</c:v>
                </c:pt>
                <c:pt idx="41">
                  <c:v>6001.2519890604617</c:v>
                </c:pt>
              </c:numCache>
            </c:numRef>
          </c:val>
        </c:ser>
        <c:ser>
          <c:idx val="1"/>
          <c:order val="1"/>
          <c:tx>
            <c:v>FAF4.1</c:v>
          </c:tx>
          <c:spPr>
            <a:solidFill>
              <a:schemeClr val="accent2"/>
            </a:solidFill>
            <a:ln>
              <a:noFill/>
            </a:ln>
            <a:effectLst/>
          </c:spPr>
          <c:invertIfNegative val="0"/>
          <c:val>
            <c:numRef>
              <c:f>'Total SCTG'!$E$3:$E$44</c:f>
              <c:numCache>
                <c:formatCode>_(* #,##0_);_(* \(#,##0\);_(* "-"??_);_(@_)</c:formatCode>
                <c:ptCount val="42"/>
                <c:pt idx="0">
                  <c:v>308.94110000000006</c:v>
                </c:pt>
                <c:pt idx="1">
                  <c:v>2450.3475999999996</c:v>
                </c:pt>
                <c:pt idx="2">
                  <c:v>6961.3577000000014</c:v>
                </c:pt>
                <c:pt idx="3">
                  <c:v>4194.7609000000029</c:v>
                </c:pt>
                <c:pt idx="4">
                  <c:v>1055.0345999999995</c:v>
                </c:pt>
                <c:pt idx="5">
                  <c:v>1140.9978000000001</c:v>
                </c:pt>
                <c:pt idx="6">
                  <c:v>12357.331600000001</c:v>
                </c:pt>
                <c:pt idx="7">
                  <c:v>2197.2851000000001</c:v>
                </c:pt>
                <c:pt idx="8">
                  <c:v>11.418899999999999</c:v>
                </c:pt>
                <c:pt idx="9">
                  <c:v>81.151700000000005</c:v>
                </c:pt>
                <c:pt idx="10">
                  <c:v>4720.064699999999</c:v>
                </c:pt>
                <c:pt idx="11">
                  <c:v>41823.809899999986</c:v>
                </c:pt>
                <c:pt idx="12">
                  <c:v>1059.7457999999992</c:v>
                </c:pt>
                <c:pt idx="13">
                  <c:v>10412.679399999995</c:v>
                </c:pt>
                <c:pt idx="14">
                  <c:v>1027.377</c:v>
                </c:pt>
                <c:pt idx="15">
                  <c:v>10.8955</c:v>
                </c:pt>
                <c:pt idx="16">
                  <c:v>1306.8596999999997</c:v>
                </c:pt>
                <c:pt idx="17">
                  <c:v>3594.4769000000001</c:v>
                </c:pt>
                <c:pt idx="18">
                  <c:v>28515.265199999994</c:v>
                </c:pt>
                <c:pt idx="19">
                  <c:v>3547.6752000000024</c:v>
                </c:pt>
                <c:pt idx="20">
                  <c:v>460.66389999999922</c:v>
                </c:pt>
                <c:pt idx="21">
                  <c:v>1557.0069000000005</c:v>
                </c:pt>
                <c:pt idx="22">
                  <c:v>1081.4189000000003</c:v>
                </c:pt>
                <c:pt idx="23">
                  <c:v>2180.5998999999983</c:v>
                </c:pt>
                <c:pt idx="24">
                  <c:v>160.42220000000003</c:v>
                </c:pt>
                <c:pt idx="25">
                  <c:v>4069.021900000002</c:v>
                </c:pt>
                <c:pt idx="26">
                  <c:v>875.15189999999996</c:v>
                </c:pt>
                <c:pt idx="27">
                  <c:v>775.23899999999878</c:v>
                </c:pt>
                <c:pt idx="28">
                  <c:v>356.47620000000012</c:v>
                </c:pt>
                <c:pt idx="29">
                  <c:v>732.51049999999952</c:v>
                </c:pt>
                <c:pt idx="30">
                  <c:v>17151.618900000001</c:v>
                </c:pt>
                <c:pt idx="31">
                  <c:v>3576.4655000000034</c:v>
                </c:pt>
                <c:pt idx="32">
                  <c:v>2154.7651000000019</c:v>
                </c:pt>
                <c:pt idx="33">
                  <c:v>1289.3260000000007</c:v>
                </c:pt>
                <c:pt idx="34">
                  <c:v>2117.9138999999991</c:v>
                </c:pt>
                <c:pt idx="35">
                  <c:v>2411.6864</c:v>
                </c:pt>
                <c:pt idx="36">
                  <c:v>99.298700000000181</c:v>
                </c:pt>
                <c:pt idx="37">
                  <c:v>179.53419999999988</c:v>
                </c:pt>
                <c:pt idx="38">
                  <c:v>1393.9586999999983</c:v>
                </c:pt>
                <c:pt idx="39">
                  <c:v>1573.8822000000009</c:v>
                </c:pt>
                <c:pt idx="40">
                  <c:v>9322.0657999999985</c:v>
                </c:pt>
                <c:pt idx="41">
                  <c:v>6126.1515999999938</c:v>
                </c:pt>
              </c:numCache>
            </c:numRef>
          </c:val>
        </c:ser>
        <c:dLbls>
          <c:showLegendKey val="0"/>
          <c:showVal val="0"/>
          <c:showCatName val="0"/>
          <c:showSerName val="0"/>
          <c:showPercent val="0"/>
          <c:showBubbleSize val="0"/>
        </c:dLbls>
        <c:gapWidth val="219"/>
        <c:overlap val="-27"/>
        <c:axId val="303711400"/>
        <c:axId val="303706304"/>
      </c:barChart>
      <c:catAx>
        <c:axId val="303711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3706304"/>
        <c:crosses val="autoZero"/>
        <c:auto val="1"/>
        <c:lblAlgn val="ctr"/>
        <c:lblOffset val="100"/>
        <c:noMultiLvlLbl val="0"/>
      </c:catAx>
      <c:valAx>
        <c:axId val="30370630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3711400"/>
        <c:crosses val="autoZero"/>
        <c:crossBetween val="between"/>
      </c:valAx>
      <c:spPr>
        <a:noFill/>
        <a:ln>
          <a:noFill/>
        </a:ln>
        <a:effectLst/>
      </c:spPr>
    </c:plotArea>
    <c:legend>
      <c:legendPos val="t"/>
      <c:layout>
        <c:manualLayout>
          <c:xMode val="edge"/>
          <c:yMode val="edge"/>
          <c:x val="0.81135188871830954"/>
          <c:y val="3.7878705714180352E-2"/>
          <c:w val="0.17858325698240396"/>
          <c:h val="8.413817674632492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368039-92B4-4CE2-854A-16D17B870E51}"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EDA2644A-1003-41EB-9692-74291724C86B}">
      <dgm:prSet/>
      <dgm:spPr>
        <a:xfrm>
          <a:off x="0" y="524999"/>
          <a:ext cx="9982199" cy="566280"/>
        </a:xfrm>
        <a:prstGeom prst="roundRect">
          <a:avLst/>
        </a:prstGeom>
        <a:solidFill>
          <a:srgbClr val="44546A"/>
        </a:solidFill>
        <a:ln w="12700" cap="flat" cmpd="sng" algn="ctr">
          <a:solidFill>
            <a:srgbClr val="E7E6E6">
              <a:hueOff val="0"/>
              <a:satOff val="0"/>
              <a:lumOff val="0"/>
              <a:alphaOff val="0"/>
            </a:srgbClr>
          </a:solidFill>
          <a:prstDash val="solid"/>
          <a:miter lim="800000"/>
        </a:ln>
        <a:effectLst/>
      </dgm:spPr>
      <dgm:t>
        <a:bodyPr/>
        <a:lstStyle/>
        <a:p>
          <a:pPr rtl="0"/>
          <a:r>
            <a:rPr lang="en-US" dirty="0" smtClean="0">
              <a:solidFill>
                <a:sysClr val="window" lastClr="FFFFFF"/>
              </a:solidFill>
              <a:latin typeface="Calibri" panose="020F0502020204030204"/>
              <a:ea typeface="+mn-ea"/>
              <a:cs typeface="+mn-cs"/>
            </a:rPr>
            <a:t>Disaggregate Logistics Choice Model</a:t>
          </a:r>
          <a:endParaRPr lang="en-US" dirty="0">
            <a:solidFill>
              <a:sysClr val="window" lastClr="FFFFFF"/>
            </a:solidFill>
            <a:latin typeface="Calibri" panose="020F0502020204030204"/>
            <a:ea typeface="+mn-ea"/>
            <a:cs typeface="+mn-cs"/>
          </a:endParaRPr>
        </a:p>
      </dgm:t>
    </dgm:pt>
    <dgm:pt modelId="{A1CD52AF-B60B-4693-992B-1EECDDCF05AD}" type="parTrans" cxnId="{3E4ED383-E6B1-41A8-BD70-6475B97A81A7}">
      <dgm:prSet/>
      <dgm:spPr/>
      <dgm:t>
        <a:bodyPr/>
        <a:lstStyle/>
        <a:p>
          <a:endParaRPr lang="en-US"/>
        </a:p>
      </dgm:t>
    </dgm:pt>
    <dgm:pt modelId="{2C7FD2C7-7257-4486-8DAC-1B43F79BF554}" type="sibTrans" cxnId="{3E4ED383-E6B1-41A8-BD70-6475B97A81A7}">
      <dgm:prSet/>
      <dgm:spPr/>
      <dgm:t>
        <a:bodyPr/>
        <a:lstStyle/>
        <a:p>
          <a:endParaRPr lang="en-US"/>
        </a:p>
      </dgm:t>
    </dgm:pt>
    <dgm:pt modelId="{6198EAC0-F53E-4416-BFD1-8941AED2913A}">
      <dgm:prSet/>
      <dgm:spPr>
        <a:xfrm>
          <a:off x="0" y="1154639"/>
          <a:ext cx="9982199" cy="566280"/>
        </a:xfrm>
        <a:prstGeom prst="roundRect">
          <a:avLst/>
        </a:prstGeom>
        <a:solidFill>
          <a:srgbClr val="44546A"/>
        </a:solidFill>
        <a:ln w="12700" cap="flat" cmpd="sng" algn="ctr">
          <a:solidFill>
            <a:srgbClr val="E7E6E6">
              <a:hueOff val="0"/>
              <a:satOff val="0"/>
              <a:lumOff val="0"/>
              <a:alphaOff val="0"/>
            </a:srgbClr>
          </a:solidFill>
          <a:prstDash val="solid"/>
          <a:miter lim="800000"/>
        </a:ln>
        <a:effectLst/>
      </dgm:spPr>
      <dgm:t>
        <a:bodyPr/>
        <a:lstStyle/>
        <a:p>
          <a:pPr rtl="0"/>
          <a:r>
            <a:rPr lang="en-US" smtClean="0">
              <a:solidFill>
                <a:sysClr val="window" lastClr="FFFFFF"/>
              </a:solidFill>
              <a:latin typeface="Calibri" panose="020F0502020204030204"/>
              <a:ea typeface="+mn-ea"/>
              <a:cs typeface="+mn-cs"/>
            </a:rPr>
            <a:t>Evaluates alternatives for each buyer-supplier pair</a:t>
          </a:r>
          <a:endParaRPr lang="en-US">
            <a:solidFill>
              <a:sysClr val="window" lastClr="FFFFFF"/>
            </a:solidFill>
            <a:latin typeface="Calibri" panose="020F0502020204030204"/>
            <a:ea typeface="+mn-ea"/>
            <a:cs typeface="+mn-cs"/>
          </a:endParaRPr>
        </a:p>
      </dgm:t>
    </dgm:pt>
    <dgm:pt modelId="{E3E7E918-3E2C-414C-985E-666870CA47C4}" type="parTrans" cxnId="{254A407F-AF9F-40EE-A352-799EC5D4B94B}">
      <dgm:prSet/>
      <dgm:spPr/>
      <dgm:t>
        <a:bodyPr/>
        <a:lstStyle/>
        <a:p>
          <a:endParaRPr lang="en-US"/>
        </a:p>
      </dgm:t>
    </dgm:pt>
    <dgm:pt modelId="{F9E3D060-1A95-4E86-BA2D-4EA98487E1D9}" type="sibTrans" cxnId="{254A407F-AF9F-40EE-A352-799EC5D4B94B}">
      <dgm:prSet/>
      <dgm:spPr/>
      <dgm:t>
        <a:bodyPr/>
        <a:lstStyle/>
        <a:p>
          <a:endParaRPr lang="en-US"/>
        </a:p>
      </dgm:t>
    </dgm:pt>
    <dgm:pt modelId="{BEF6B75D-BAA9-4873-9E63-9C8FC6927B24}">
      <dgm:prSet/>
      <dgm:spPr>
        <a:xfrm>
          <a:off x="0" y="1784280"/>
          <a:ext cx="9982199" cy="566280"/>
        </a:xfrm>
        <a:prstGeom prst="roundRect">
          <a:avLst/>
        </a:prstGeom>
        <a:solidFill>
          <a:srgbClr val="44546A"/>
        </a:solidFill>
        <a:ln w="12700" cap="flat" cmpd="sng" algn="ctr">
          <a:solidFill>
            <a:srgbClr val="E7E6E6">
              <a:hueOff val="0"/>
              <a:satOff val="0"/>
              <a:lumOff val="0"/>
              <a:alphaOff val="0"/>
            </a:srgbClr>
          </a:solidFill>
          <a:prstDash val="solid"/>
          <a:miter lim="800000"/>
        </a:ln>
        <a:effectLst/>
      </dgm:spPr>
      <dgm:t>
        <a:bodyPr/>
        <a:lstStyle/>
        <a:p>
          <a:pPr rtl="0"/>
          <a:r>
            <a:rPr lang="en-US" dirty="0" smtClean="0">
              <a:solidFill>
                <a:sysClr val="window" lastClr="FFFFFF"/>
              </a:solidFill>
              <a:latin typeface="Calibri" panose="020F0502020204030204"/>
              <a:ea typeface="+mn-ea"/>
              <a:cs typeface="+mn-cs"/>
            </a:rPr>
            <a:t>Joint Mode and Shipment Size Choice</a:t>
          </a:r>
          <a:endParaRPr lang="en-US" dirty="0">
            <a:solidFill>
              <a:sysClr val="window" lastClr="FFFFFF"/>
            </a:solidFill>
            <a:latin typeface="Calibri" panose="020F0502020204030204"/>
            <a:ea typeface="+mn-ea"/>
            <a:cs typeface="+mn-cs"/>
          </a:endParaRPr>
        </a:p>
      </dgm:t>
    </dgm:pt>
    <dgm:pt modelId="{B7DFD784-F3DE-408A-93FD-B607EBEA7FB8}" type="parTrans" cxnId="{99E7B877-C705-4343-B4CE-32DDD218EFC7}">
      <dgm:prSet/>
      <dgm:spPr/>
      <dgm:t>
        <a:bodyPr/>
        <a:lstStyle/>
        <a:p>
          <a:endParaRPr lang="en-US"/>
        </a:p>
      </dgm:t>
    </dgm:pt>
    <dgm:pt modelId="{28B3C731-AB41-4E0D-AA29-93A7B7799D51}" type="sibTrans" cxnId="{99E7B877-C705-4343-B4CE-32DDD218EFC7}">
      <dgm:prSet/>
      <dgm:spPr/>
      <dgm:t>
        <a:bodyPr/>
        <a:lstStyle/>
        <a:p>
          <a:endParaRPr lang="en-US"/>
        </a:p>
      </dgm:t>
    </dgm:pt>
    <dgm:pt modelId="{748C8969-94D4-45D2-8D07-05B3FFF2BFE3}">
      <dgm:prSet/>
      <dgm:spPr>
        <a:xfrm>
          <a:off x="0" y="2413920"/>
          <a:ext cx="9982199" cy="566280"/>
        </a:xfrm>
        <a:prstGeom prst="roundRect">
          <a:avLst/>
        </a:prstGeom>
        <a:solidFill>
          <a:srgbClr val="44546A"/>
        </a:solidFill>
        <a:ln w="12700" cap="flat" cmpd="sng" algn="ctr">
          <a:solidFill>
            <a:srgbClr val="E7E6E6">
              <a:hueOff val="0"/>
              <a:satOff val="0"/>
              <a:lumOff val="0"/>
              <a:alphaOff val="0"/>
            </a:srgbClr>
          </a:solidFill>
          <a:prstDash val="solid"/>
          <a:miter lim="800000"/>
        </a:ln>
        <a:effectLst/>
      </dgm:spPr>
      <dgm:t>
        <a:bodyPr/>
        <a:lstStyle/>
        <a:p>
          <a:pPr rtl="0"/>
          <a:r>
            <a:rPr lang="en-US" smtClean="0">
              <a:solidFill>
                <a:sysClr val="window" lastClr="FFFFFF"/>
              </a:solidFill>
              <a:latin typeface="Calibri" panose="020F0502020204030204"/>
              <a:ea typeface="+mn-ea"/>
              <a:cs typeface="+mn-cs"/>
            </a:rPr>
            <a:t>Main estimation source: 2012 Commodity Flow Survey (CFS) Microdata Sample</a:t>
          </a:r>
          <a:endParaRPr lang="en-US">
            <a:solidFill>
              <a:sysClr val="window" lastClr="FFFFFF"/>
            </a:solidFill>
            <a:latin typeface="Calibri" panose="020F0502020204030204"/>
            <a:ea typeface="+mn-ea"/>
            <a:cs typeface="+mn-cs"/>
          </a:endParaRPr>
        </a:p>
      </dgm:t>
    </dgm:pt>
    <dgm:pt modelId="{37827086-A6B1-4E5C-A901-229E6DCD7A4B}" type="parTrans" cxnId="{0E4BC3AF-7A27-4F9E-A55D-F2AE35EB1C6C}">
      <dgm:prSet/>
      <dgm:spPr/>
      <dgm:t>
        <a:bodyPr/>
        <a:lstStyle/>
        <a:p>
          <a:endParaRPr lang="en-US"/>
        </a:p>
      </dgm:t>
    </dgm:pt>
    <dgm:pt modelId="{FE4A786A-772D-43CD-9125-27F851D4C3DA}" type="sibTrans" cxnId="{0E4BC3AF-7A27-4F9E-A55D-F2AE35EB1C6C}">
      <dgm:prSet/>
      <dgm:spPr/>
      <dgm:t>
        <a:bodyPr/>
        <a:lstStyle/>
        <a:p>
          <a:endParaRPr lang="en-US"/>
        </a:p>
      </dgm:t>
    </dgm:pt>
    <dgm:pt modelId="{67A76FB0-DB3F-4839-8886-98C10957E24E}" type="pres">
      <dgm:prSet presAssocID="{1F368039-92B4-4CE2-854A-16D17B870E51}" presName="linear" presStyleCnt="0">
        <dgm:presLayoutVars>
          <dgm:animLvl val="lvl"/>
          <dgm:resizeHandles val="exact"/>
        </dgm:presLayoutVars>
      </dgm:prSet>
      <dgm:spPr/>
      <dgm:t>
        <a:bodyPr/>
        <a:lstStyle/>
        <a:p>
          <a:endParaRPr lang="en-US"/>
        </a:p>
      </dgm:t>
    </dgm:pt>
    <dgm:pt modelId="{77DE548A-E77A-4552-9FBA-AC80657E057D}" type="pres">
      <dgm:prSet presAssocID="{EDA2644A-1003-41EB-9692-74291724C86B}" presName="parentText" presStyleLbl="node1" presStyleIdx="0" presStyleCnt="4">
        <dgm:presLayoutVars>
          <dgm:chMax val="0"/>
          <dgm:bulletEnabled val="1"/>
        </dgm:presLayoutVars>
      </dgm:prSet>
      <dgm:spPr/>
      <dgm:t>
        <a:bodyPr/>
        <a:lstStyle/>
        <a:p>
          <a:endParaRPr lang="en-US"/>
        </a:p>
      </dgm:t>
    </dgm:pt>
    <dgm:pt modelId="{5211D1D7-6E8D-4A45-A3EC-0D719CE6672A}" type="pres">
      <dgm:prSet presAssocID="{2C7FD2C7-7257-4486-8DAC-1B43F79BF554}" presName="spacer" presStyleCnt="0"/>
      <dgm:spPr/>
      <dgm:t>
        <a:bodyPr/>
        <a:lstStyle/>
        <a:p>
          <a:endParaRPr lang="en-US"/>
        </a:p>
      </dgm:t>
    </dgm:pt>
    <dgm:pt modelId="{0447024A-17CD-40EE-9CC2-1450F097276C}" type="pres">
      <dgm:prSet presAssocID="{6198EAC0-F53E-4416-BFD1-8941AED2913A}" presName="parentText" presStyleLbl="node1" presStyleIdx="1" presStyleCnt="4">
        <dgm:presLayoutVars>
          <dgm:chMax val="0"/>
          <dgm:bulletEnabled val="1"/>
        </dgm:presLayoutVars>
      </dgm:prSet>
      <dgm:spPr/>
      <dgm:t>
        <a:bodyPr/>
        <a:lstStyle/>
        <a:p>
          <a:endParaRPr lang="en-US"/>
        </a:p>
      </dgm:t>
    </dgm:pt>
    <dgm:pt modelId="{72938C5E-6D30-499F-BA48-2191DCDDA54A}" type="pres">
      <dgm:prSet presAssocID="{F9E3D060-1A95-4E86-BA2D-4EA98487E1D9}" presName="spacer" presStyleCnt="0"/>
      <dgm:spPr/>
      <dgm:t>
        <a:bodyPr/>
        <a:lstStyle/>
        <a:p>
          <a:endParaRPr lang="en-US"/>
        </a:p>
      </dgm:t>
    </dgm:pt>
    <dgm:pt modelId="{C4C54C49-DC2B-48E1-B303-A029255EA9EB}" type="pres">
      <dgm:prSet presAssocID="{BEF6B75D-BAA9-4873-9E63-9C8FC6927B24}" presName="parentText" presStyleLbl="node1" presStyleIdx="2" presStyleCnt="4">
        <dgm:presLayoutVars>
          <dgm:chMax val="0"/>
          <dgm:bulletEnabled val="1"/>
        </dgm:presLayoutVars>
      </dgm:prSet>
      <dgm:spPr/>
      <dgm:t>
        <a:bodyPr/>
        <a:lstStyle/>
        <a:p>
          <a:endParaRPr lang="en-US"/>
        </a:p>
      </dgm:t>
    </dgm:pt>
    <dgm:pt modelId="{0515A442-6A58-4C0B-B684-42258ECFC475}" type="pres">
      <dgm:prSet presAssocID="{28B3C731-AB41-4E0D-AA29-93A7B7799D51}" presName="spacer" presStyleCnt="0"/>
      <dgm:spPr/>
      <dgm:t>
        <a:bodyPr/>
        <a:lstStyle/>
        <a:p>
          <a:endParaRPr lang="en-US"/>
        </a:p>
      </dgm:t>
    </dgm:pt>
    <dgm:pt modelId="{FEC9AC5A-12CF-4C3A-98F1-E67E2292CACC}" type="pres">
      <dgm:prSet presAssocID="{748C8969-94D4-45D2-8D07-05B3FFF2BFE3}" presName="parentText" presStyleLbl="node1" presStyleIdx="3" presStyleCnt="4">
        <dgm:presLayoutVars>
          <dgm:chMax val="0"/>
          <dgm:bulletEnabled val="1"/>
        </dgm:presLayoutVars>
      </dgm:prSet>
      <dgm:spPr/>
      <dgm:t>
        <a:bodyPr/>
        <a:lstStyle/>
        <a:p>
          <a:endParaRPr lang="en-US"/>
        </a:p>
      </dgm:t>
    </dgm:pt>
  </dgm:ptLst>
  <dgm:cxnLst>
    <dgm:cxn modelId="{99E7B877-C705-4343-B4CE-32DDD218EFC7}" srcId="{1F368039-92B4-4CE2-854A-16D17B870E51}" destId="{BEF6B75D-BAA9-4873-9E63-9C8FC6927B24}" srcOrd="2" destOrd="0" parTransId="{B7DFD784-F3DE-408A-93FD-B607EBEA7FB8}" sibTransId="{28B3C731-AB41-4E0D-AA29-93A7B7799D51}"/>
    <dgm:cxn modelId="{6681510F-43E8-43CE-8AFE-37B40B7655B7}" type="presOf" srcId="{1F368039-92B4-4CE2-854A-16D17B870E51}" destId="{67A76FB0-DB3F-4839-8886-98C10957E24E}" srcOrd="0" destOrd="0" presId="urn:microsoft.com/office/officeart/2005/8/layout/vList2"/>
    <dgm:cxn modelId="{3E4ED383-E6B1-41A8-BD70-6475B97A81A7}" srcId="{1F368039-92B4-4CE2-854A-16D17B870E51}" destId="{EDA2644A-1003-41EB-9692-74291724C86B}" srcOrd="0" destOrd="0" parTransId="{A1CD52AF-B60B-4693-992B-1EECDDCF05AD}" sibTransId="{2C7FD2C7-7257-4486-8DAC-1B43F79BF554}"/>
    <dgm:cxn modelId="{BAB09849-1503-4C8D-B614-E8AED075D165}" type="presOf" srcId="{748C8969-94D4-45D2-8D07-05B3FFF2BFE3}" destId="{FEC9AC5A-12CF-4C3A-98F1-E67E2292CACC}" srcOrd="0" destOrd="0" presId="urn:microsoft.com/office/officeart/2005/8/layout/vList2"/>
    <dgm:cxn modelId="{C65E5DC5-3F99-4C3C-9865-200434ACFFB4}" type="presOf" srcId="{BEF6B75D-BAA9-4873-9E63-9C8FC6927B24}" destId="{C4C54C49-DC2B-48E1-B303-A029255EA9EB}" srcOrd="0" destOrd="0" presId="urn:microsoft.com/office/officeart/2005/8/layout/vList2"/>
    <dgm:cxn modelId="{6767729E-A887-488A-976B-39E67E38C3FC}" type="presOf" srcId="{EDA2644A-1003-41EB-9692-74291724C86B}" destId="{77DE548A-E77A-4552-9FBA-AC80657E057D}" srcOrd="0" destOrd="0" presId="urn:microsoft.com/office/officeart/2005/8/layout/vList2"/>
    <dgm:cxn modelId="{254A407F-AF9F-40EE-A352-799EC5D4B94B}" srcId="{1F368039-92B4-4CE2-854A-16D17B870E51}" destId="{6198EAC0-F53E-4416-BFD1-8941AED2913A}" srcOrd="1" destOrd="0" parTransId="{E3E7E918-3E2C-414C-985E-666870CA47C4}" sibTransId="{F9E3D060-1A95-4E86-BA2D-4EA98487E1D9}"/>
    <dgm:cxn modelId="{0E4BC3AF-7A27-4F9E-A55D-F2AE35EB1C6C}" srcId="{1F368039-92B4-4CE2-854A-16D17B870E51}" destId="{748C8969-94D4-45D2-8D07-05B3FFF2BFE3}" srcOrd="3" destOrd="0" parTransId="{37827086-A6B1-4E5C-A901-229E6DCD7A4B}" sibTransId="{FE4A786A-772D-43CD-9125-27F851D4C3DA}"/>
    <dgm:cxn modelId="{D7BEF55B-5722-4759-9DAB-ED664A9C5666}" type="presOf" srcId="{6198EAC0-F53E-4416-BFD1-8941AED2913A}" destId="{0447024A-17CD-40EE-9CC2-1450F097276C}" srcOrd="0" destOrd="0" presId="urn:microsoft.com/office/officeart/2005/8/layout/vList2"/>
    <dgm:cxn modelId="{E2D8E282-5DAB-4AFF-9338-B3C4097B4A2C}" type="presParOf" srcId="{67A76FB0-DB3F-4839-8886-98C10957E24E}" destId="{77DE548A-E77A-4552-9FBA-AC80657E057D}" srcOrd="0" destOrd="0" presId="urn:microsoft.com/office/officeart/2005/8/layout/vList2"/>
    <dgm:cxn modelId="{2349530C-DF6B-426F-9F4E-A8D36CDB9134}" type="presParOf" srcId="{67A76FB0-DB3F-4839-8886-98C10957E24E}" destId="{5211D1D7-6E8D-4A45-A3EC-0D719CE6672A}" srcOrd="1" destOrd="0" presId="urn:microsoft.com/office/officeart/2005/8/layout/vList2"/>
    <dgm:cxn modelId="{99E40DE1-2234-453E-82B3-3EC574FBA1FF}" type="presParOf" srcId="{67A76FB0-DB3F-4839-8886-98C10957E24E}" destId="{0447024A-17CD-40EE-9CC2-1450F097276C}" srcOrd="2" destOrd="0" presId="urn:microsoft.com/office/officeart/2005/8/layout/vList2"/>
    <dgm:cxn modelId="{95C972EA-EB95-4826-9CA9-E04411869B87}" type="presParOf" srcId="{67A76FB0-DB3F-4839-8886-98C10957E24E}" destId="{72938C5E-6D30-499F-BA48-2191DCDDA54A}" srcOrd="3" destOrd="0" presId="urn:microsoft.com/office/officeart/2005/8/layout/vList2"/>
    <dgm:cxn modelId="{EB59E5C8-B86F-46ED-A2CC-D6D9CFDF66C1}" type="presParOf" srcId="{67A76FB0-DB3F-4839-8886-98C10957E24E}" destId="{C4C54C49-DC2B-48E1-B303-A029255EA9EB}" srcOrd="4" destOrd="0" presId="urn:microsoft.com/office/officeart/2005/8/layout/vList2"/>
    <dgm:cxn modelId="{A0A25B20-2734-4B85-92B3-817248CB8539}" type="presParOf" srcId="{67A76FB0-DB3F-4839-8886-98C10957E24E}" destId="{0515A442-6A58-4C0B-B684-42258ECFC475}" srcOrd="5" destOrd="0" presId="urn:microsoft.com/office/officeart/2005/8/layout/vList2"/>
    <dgm:cxn modelId="{28E95697-100E-490D-81D6-1A47511CACFD}" type="presParOf" srcId="{67A76FB0-DB3F-4839-8886-98C10957E24E}" destId="{FEC9AC5A-12CF-4C3A-98F1-E67E2292CAC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1CF555-D975-49C6-BD71-4BF1DD64F8C1}"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77A6E557-607B-4908-8A2B-C1842C509AD7}">
      <dgm:prSet phldrT="[Text]" custT="1"/>
      <dgm:spPr/>
      <dgm:t>
        <a:bodyPr/>
        <a:lstStyle/>
        <a:p>
          <a:r>
            <a:rPr lang="en-US" sz="1600" dirty="0" smtClean="0"/>
            <a:t>Mode and Shipment Size</a:t>
          </a:r>
          <a:endParaRPr lang="en-US" sz="1600" dirty="0"/>
        </a:p>
      </dgm:t>
    </dgm:pt>
    <dgm:pt modelId="{7F0698F4-7BA8-4640-9488-CFEDE8F109BF}" type="parTrans" cxnId="{ED7D38DB-2FF9-4EEF-838F-D614B4FAD13F}">
      <dgm:prSet/>
      <dgm:spPr/>
      <dgm:t>
        <a:bodyPr/>
        <a:lstStyle/>
        <a:p>
          <a:endParaRPr lang="en-US" sz="1600"/>
        </a:p>
      </dgm:t>
    </dgm:pt>
    <dgm:pt modelId="{DE40E3C0-E092-4B3C-AE68-6EFF077AA8CD}" type="sibTrans" cxnId="{ED7D38DB-2FF9-4EEF-838F-D614B4FAD13F}">
      <dgm:prSet/>
      <dgm:spPr/>
      <dgm:t>
        <a:bodyPr/>
        <a:lstStyle/>
        <a:p>
          <a:endParaRPr lang="en-US" sz="1600"/>
        </a:p>
      </dgm:t>
    </dgm:pt>
    <dgm:pt modelId="{F8080295-1682-4B74-AAE0-8C9E644F56D6}">
      <dgm:prSet phldrT="[Text]" custT="1"/>
      <dgm:spPr/>
      <dgm:t>
        <a:bodyPr/>
        <a:lstStyle/>
        <a:p>
          <a:r>
            <a:rPr lang="en-US" sz="1600" b="1" dirty="0" smtClean="0"/>
            <a:t>Parcel / Air</a:t>
          </a:r>
          <a:endParaRPr lang="en-US" sz="1600" b="1" dirty="0"/>
        </a:p>
      </dgm:t>
    </dgm:pt>
    <dgm:pt modelId="{F6962344-4661-45A5-841F-C28D2D259DF3}" type="parTrans" cxnId="{CE65C349-C2D0-451B-A435-7D2CC18D4B73}">
      <dgm:prSet custT="1"/>
      <dgm:spPr/>
      <dgm:t>
        <a:bodyPr/>
        <a:lstStyle/>
        <a:p>
          <a:endParaRPr lang="en-US" sz="1600"/>
        </a:p>
      </dgm:t>
    </dgm:pt>
    <dgm:pt modelId="{41E39D21-DF8F-4DDC-A426-CFC304F2FC81}" type="sibTrans" cxnId="{CE65C349-C2D0-451B-A435-7D2CC18D4B73}">
      <dgm:prSet/>
      <dgm:spPr/>
      <dgm:t>
        <a:bodyPr/>
        <a:lstStyle/>
        <a:p>
          <a:endParaRPr lang="en-US" sz="1600"/>
        </a:p>
      </dgm:t>
    </dgm:pt>
    <dgm:pt modelId="{3A6A3453-8EBB-44C0-A1EB-1F5F4F27C237}">
      <dgm:prSet phldrT="[Text]" custT="1"/>
      <dgm:spPr/>
      <dgm:t>
        <a:bodyPr/>
        <a:lstStyle/>
        <a:p>
          <a:r>
            <a:rPr lang="en-US" sz="1600" dirty="0" smtClean="0"/>
            <a:t>Small</a:t>
          </a:r>
          <a:endParaRPr lang="en-US" sz="1600" dirty="0"/>
        </a:p>
      </dgm:t>
    </dgm:pt>
    <dgm:pt modelId="{A4646E29-8E62-4633-B98B-8C788E764B65}" type="sibTrans" cxnId="{3B8ED964-390A-4CC9-905C-A7E6AB438F31}">
      <dgm:prSet/>
      <dgm:spPr/>
      <dgm:t>
        <a:bodyPr/>
        <a:lstStyle/>
        <a:p>
          <a:endParaRPr lang="en-US" sz="1600"/>
        </a:p>
      </dgm:t>
    </dgm:pt>
    <dgm:pt modelId="{28033B96-0C85-4EE0-AEAE-068DB3C5540C}" type="parTrans" cxnId="{3B8ED964-390A-4CC9-905C-A7E6AB438F31}">
      <dgm:prSet custT="1"/>
      <dgm:spPr/>
      <dgm:t>
        <a:bodyPr/>
        <a:lstStyle/>
        <a:p>
          <a:endParaRPr lang="en-US" sz="1600"/>
        </a:p>
      </dgm:t>
    </dgm:pt>
    <dgm:pt modelId="{01125302-DAAE-433A-88FB-7A49E9336D0F}">
      <dgm:prSet phldrT="[Text]" custT="1"/>
      <dgm:spPr>
        <a:solidFill>
          <a:srgbClr val="00B0F0"/>
        </a:solidFill>
      </dgm:spPr>
      <dgm:t>
        <a:bodyPr/>
        <a:lstStyle/>
        <a:p>
          <a:r>
            <a:rPr lang="en-US" sz="1600" dirty="0" smtClean="0"/>
            <a:t>Medium</a:t>
          </a:r>
          <a:endParaRPr lang="en-US" sz="1600" dirty="0"/>
        </a:p>
      </dgm:t>
    </dgm:pt>
    <dgm:pt modelId="{6F50F29B-161B-4963-950E-E6DD78C74E1A}" type="parTrans" cxnId="{91A3BBB7-9B03-4B2F-8421-04070062A244}">
      <dgm:prSet custT="1"/>
      <dgm:spPr/>
      <dgm:t>
        <a:bodyPr/>
        <a:lstStyle/>
        <a:p>
          <a:endParaRPr lang="en-US" sz="1600"/>
        </a:p>
      </dgm:t>
    </dgm:pt>
    <dgm:pt modelId="{A3268974-F0F0-45B7-8F00-F48B1BE3688D}" type="sibTrans" cxnId="{91A3BBB7-9B03-4B2F-8421-04070062A244}">
      <dgm:prSet/>
      <dgm:spPr/>
      <dgm:t>
        <a:bodyPr/>
        <a:lstStyle/>
        <a:p>
          <a:endParaRPr lang="en-US" sz="1600"/>
        </a:p>
      </dgm:t>
    </dgm:pt>
    <dgm:pt modelId="{AAB98739-F78E-433B-9893-9F47FFCC766B}">
      <dgm:prSet phldrT="[Text]" custT="1"/>
      <dgm:spPr>
        <a:solidFill>
          <a:srgbClr val="0B3187"/>
        </a:solidFill>
      </dgm:spPr>
      <dgm:t>
        <a:bodyPr/>
        <a:lstStyle/>
        <a:p>
          <a:r>
            <a:rPr lang="en-US" sz="1600" dirty="0" smtClean="0"/>
            <a:t>Large</a:t>
          </a:r>
          <a:endParaRPr lang="en-US" sz="1600" dirty="0"/>
        </a:p>
      </dgm:t>
    </dgm:pt>
    <dgm:pt modelId="{418F58B3-BA3A-4447-B663-BB48CF85EC4E}" type="parTrans" cxnId="{47BCE152-1491-4853-BA0A-C4A25A329E55}">
      <dgm:prSet custT="1"/>
      <dgm:spPr/>
      <dgm:t>
        <a:bodyPr/>
        <a:lstStyle/>
        <a:p>
          <a:endParaRPr lang="en-US" sz="1600"/>
        </a:p>
      </dgm:t>
    </dgm:pt>
    <dgm:pt modelId="{FB3F0018-A9CE-4092-895A-153DC0102996}" type="sibTrans" cxnId="{47BCE152-1491-4853-BA0A-C4A25A329E55}">
      <dgm:prSet/>
      <dgm:spPr/>
      <dgm:t>
        <a:bodyPr/>
        <a:lstStyle/>
        <a:p>
          <a:endParaRPr lang="en-US" sz="1600"/>
        </a:p>
      </dgm:t>
    </dgm:pt>
    <dgm:pt modelId="{1A795B56-88BE-486C-9FFD-13F7BBAA5E8B}">
      <dgm:prSet phldrT="[Text]" custT="1"/>
      <dgm:spPr/>
      <dgm:t>
        <a:bodyPr/>
        <a:lstStyle/>
        <a:p>
          <a:pPr>
            <a:lnSpc>
              <a:spcPct val="100000"/>
            </a:lnSpc>
            <a:spcAft>
              <a:spcPts val="0"/>
            </a:spcAft>
          </a:pPr>
          <a:r>
            <a:rPr lang="en-US" sz="1600" b="1" dirty="0" smtClean="0"/>
            <a:t>Rail </a:t>
          </a:r>
        </a:p>
        <a:p>
          <a:pPr>
            <a:lnSpc>
              <a:spcPct val="100000"/>
            </a:lnSpc>
            <a:spcAft>
              <a:spcPts val="0"/>
            </a:spcAft>
          </a:pPr>
          <a:r>
            <a:rPr lang="en-US" sz="1600" b="1" dirty="0" smtClean="0"/>
            <a:t>(Carload / IMX)</a:t>
          </a:r>
          <a:endParaRPr lang="en-US" sz="1600" b="1" dirty="0"/>
        </a:p>
      </dgm:t>
    </dgm:pt>
    <dgm:pt modelId="{C210D7E2-AB80-4B0A-AE4F-9AE1C13D4133}" type="parTrans" cxnId="{6A796328-A58D-4672-BE9F-5769358B7E7A}">
      <dgm:prSet custT="1"/>
      <dgm:spPr/>
      <dgm:t>
        <a:bodyPr/>
        <a:lstStyle/>
        <a:p>
          <a:endParaRPr lang="en-US" sz="1600"/>
        </a:p>
      </dgm:t>
    </dgm:pt>
    <dgm:pt modelId="{50529C76-81A2-475A-9D72-E6AB7819FF2E}" type="sibTrans" cxnId="{6A796328-A58D-4672-BE9F-5769358B7E7A}">
      <dgm:prSet/>
      <dgm:spPr/>
      <dgm:t>
        <a:bodyPr/>
        <a:lstStyle/>
        <a:p>
          <a:endParaRPr lang="en-US" sz="1600"/>
        </a:p>
      </dgm:t>
    </dgm:pt>
    <dgm:pt modelId="{B70DC9C5-C86D-48E7-882E-2AA8CB6130DD}">
      <dgm:prSet phldrT="[Text]" custT="1"/>
      <dgm:spPr/>
      <dgm:t>
        <a:bodyPr/>
        <a:lstStyle/>
        <a:p>
          <a:r>
            <a:rPr lang="en-US" sz="1600" dirty="0" smtClean="0"/>
            <a:t>Small</a:t>
          </a:r>
          <a:endParaRPr lang="en-US" sz="1600" dirty="0"/>
        </a:p>
      </dgm:t>
    </dgm:pt>
    <dgm:pt modelId="{C3726874-45B0-4F75-8692-9BD621E45A7C}" type="parTrans" cxnId="{2C7D6B06-DB2E-45A6-82B0-63C839623A72}">
      <dgm:prSet custT="1"/>
      <dgm:spPr/>
      <dgm:t>
        <a:bodyPr/>
        <a:lstStyle/>
        <a:p>
          <a:endParaRPr lang="en-US" sz="1600"/>
        </a:p>
      </dgm:t>
    </dgm:pt>
    <dgm:pt modelId="{9A255F6C-B6D7-4C92-9F35-1DCB0FB21F42}" type="sibTrans" cxnId="{2C7D6B06-DB2E-45A6-82B0-63C839623A72}">
      <dgm:prSet/>
      <dgm:spPr/>
      <dgm:t>
        <a:bodyPr/>
        <a:lstStyle/>
        <a:p>
          <a:endParaRPr lang="en-US" sz="1600"/>
        </a:p>
      </dgm:t>
    </dgm:pt>
    <dgm:pt modelId="{504DEC88-3C0E-4C31-82B2-BA0F400E1406}">
      <dgm:prSet phldrT="[Text]" custT="1"/>
      <dgm:spPr>
        <a:solidFill>
          <a:srgbClr val="0B3187"/>
        </a:solidFill>
      </dgm:spPr>
      <dgm:t>
        <a:bodyPr/>
        <a:lstStyle/>
        <a:p>
          <a:r>
            <a:rPr lang="en-US" sz="1600" dirty="0" smtClean="0"/>
            <a:t>Large</a:t>
          </a:r>
          <a:endParaRPr lang="en-US" sz="1600" dirty="0"/>
        </a:p>
      </dgm:t>
    </dgm:pt>
    <dgm:pt modelId="{24B9C33F-BE67-47BE-9DBE-83B33438300D}" type="parTrans" cxnId="{C488FA71-0AB9-47E9-AC93-A9D4CDADF230}">
      <dgm:prSet custT="1"/>
      <dgm:spPr/>
      <dgm:t>
        <a:bodyPr/>
        <a:lstStyle/>
        <a:p>
          <a:endParaRPr lang="en-US" sz="1600"/>
        </a:p>
      </dgm:t>
    </dgm:pt>
    <dgm:pt modelId="{897717CA-688C-4A2C-B5B6-3AB9121CD851}" type="sibTrans" cxnId="{C488FA71-0AB9-47E9-AC93-A9D4CDADF230}">
      <dgm:prSet/>
      <dgm:spPr/>
      <dgm:t>
        <a:bodyPr/>
        <a:lstStyle/>
        <a:p>
          <a:endParaRPr lang="en-US" sz="1600"/>
        </a:p>
      </dgm:t>
    </dgm:pt>
    <dgm:pt modelId="{6021A355-9D2F-43AF-8A54-1E733B213550}">
      <dgm:prSet phldrT="[Text]" custT="1"/>
      <dgm:spPr>
        <a:solidFill>
          <a:schemeClr val="tx1">
            <a:lumMod val="75000"/>
            <a:lumOff val="25000"/>
          </a:schemeClr>
        </a:solidFill>
      </dgm:spPr>
      <dgm:t>
        <a:bodyPr/>
        <a:lstStyle/>
        <a:p>
          <a:r>
            <a:rPr lang="en-US" sz="1600" dirty="0" smtClean="0"/>
            <a:t>Very Large</a:t>
          </a:r>
          <a:endParaRPr lang="en-US" sz="1600" dirty="0"/>
        </a:p>
      </dgm:t>
    </dgm:pt>
    <dgm:pt modelId="{B74A2EFA-9F75-406D-9C9F-CE45AE5CC920}" type="parTrans" cxnId="{27554BA1-B705-4C92-80EE-420165CB0B64}">
      <dgm:prSet custT="1"/>
      <dgm:spPr/>
      <dgm:t>
        <a:bodyPr/>
        <a:lstStyle/>
        <a:p>
          <a:endParaRPr lang="en-US" sz="1600"/>
        </a:p>
      </dgm:t>
    </dgm:pt>
    <dgm:pt modelId="{F67C07B0-C14E-4E11-8BAF-B5B5851CC58F}" type="sibTrans" cxnId="{27554BA1-B705-4C92-80EE-420165CB0B64}">
      <dgm:prSet/>
      <dgm:spPr/>
      <dgm:t>
        <a:bodyPr/>
        <a:lstStyle/>
        <a:p>
          <a:endParaRPr lang="en-US" sz="1600"/>
        </a:p>
      </dgm:t>
    </dgm:pt>
    <dgm:pt modelId="{C2FD5161-EB2B-4CAA-8227-A32C6A4A4664}">
      <dgm:prSet phldrT="[Text]" custT="1"/>
      <dgm:spPr>
        <a:solidFill>
          <a:srgbClr val="00B0F0"/>
        </a:solidFill>
      </dgm:spPr>
      <dgm:t>
        <a:bodyPr/>
        <a:lstStyle/>
        <a:p>
          <a:r>
            <a:rPr lang="en-US" sz="1600" dirty="0" smtClean="0"/>
            <a:t>Medium</a:t>
          </a:r>
          <a:endParaRPr lang="en-US" sz="1600" dirty="0"/>
        </a:p>
      </dgm:t>
    </dgm:pt>
    <dgm:pt modelId="{7EFEEEE5-9489-46CA-8D14-36EA1DBBB7DA}" type="parTrans" cxnId="{ED95CD13-D09F-414B-B8A4-17EF51379DF4}">
      <dgm:prSet custT="1"/>
      <dgm:spPr/>
      <dgm:t>
        <a:bodyPr/>
        <a:lstStyle/>
        <a:p>
          <a:endParaRPr lang="en-US" sz="1600"/>
        </a:p>
      </dgm:t>
    </dgm:pt>
    <dgm:pt modelId="{14BA191D-70F9-4A1C-A118-10DED4109D58}" type="sibTrans" cxnId="{ED95CD13-D09F-414B-B8A4-17EF51379DF4}">
      <dgm:prSet/>
      <dgm:spPr/>
      <dgm:t>
        <a:bodyPr/>
        <a:lstStyle/>
        <a:p>
          <a:endParaRPr lang="en-US" sz="1600"/>
        </a:p>
      </dgm:t>
    </dgm:pt>
    <dgm:pt modelId="{860A89CD-8FB0-40F0-BC4C-7E9BBF4C5688}">
      <dgm:prSet phldrT="[Text]" custT="1"/>
      <dgm:spPr>
        <a:solidFill>
          <a:srgbClr val="0B3187"/>
        </a:solidFill>
      </dgm:spPr>
      <dgm:t>
        <a:bodyPr/>
        <a:lstStyle/>
        <a:p>
          <a:r>
            <a:rPr lang="en-US" sz="1600" dirty="0" smtClean="0"/>
            <a:t>Large</a:t>
          </a:r>
          <a:endParaRPr lang="en-US" sz="1600" dirty="0"/>
        </a:p>
      </dgm:t>
    </dgm:pt>
    <dgm:pt modelId="{CF95A5F5-2420-4A29-AE29-CFDAEF0A7B9D}" type="parTrans" cxnId="{D03DA787-959E-4790-9E10-019D8EF525A6}">
      <dgm:prSet custT="1"/>
      <dgm:spPr/>
      <dgm:t>
        <a:bodyPr/>
        <a:lstStyle/>
        <a:p>
          <a:endParaRPr lang="en-US" sz="1600"/>
        </a:p>
      </dgm:t>
    </dgm:pt>
    <dgm:pt modelId="{A6BD3264-6759-4757-B049-B3F26DD9D554}" type="sibTrans" cxnId="{D03DA787-959E-4790-9E10-019D8EF525A6}">
      <dgm:prSet/>
      <dgm:spPr/>
      <dgm:t>
        <a:bodyPr/>
        <a:lstStyle/>
        <a:p>
          <a:endParaRPr lang="en-US" sz="1600"/>
        </a:p>
      </dgm:t>
    </dgm:pt>
    <dgm:pt modelId="{D68FC569-9717-4F20-A778-DB866A1193E4}">
      <dgm:prSet phldrT="[Text]" custT="1"/>
      <dgm:spPr>
        <a:solidFill>
          <a:schemeClr val="tx1">
            <a:lumMod val="75000"/>
            <a:lumOff val="25000"/>
          </a:schemeClr>
        </a:solidFill>
      </dgm:spPr>
      <dgm:t>
        <a:bodyPr/>
        <a:lstStyle/>
        <a:p>
          <a:r>
            <a:rPr lang="en-US" sz="1600" dirty="0" smtClean="0"/>
            <a:t>Very Large</a:t>
          </a:r>
          <a:endParaRPr lang="en-US" sz="1600" dirty="0"/>
        </a:p>
      </dgm:t>
    </dgm:pt>
    <dgm:pt modelId="{F31E845F-7B44-4098-9999-8B7DC04DE4AF}" type="parTrans" cxnId="{1131C108-B07E-420B-BBDF-49B4118617DE}">
      <dgm:prSet custT="1"/>
      <dgm:spPr/>
      <dgm:t>
        <a:bodyPr/>
        <a:lstStyle/>
        <a:p>
          <a:endParaRPr lang="en-US" sz="1600"/>
        </a:p>
      </dgm:t>
    </dgm:pt>
    <dgm:pt modelId="{76F04B38-CC2C-4710-A422-404D7235011A}" type="sibTrans" cxnId="{1131C108-B07E-420B-BBDF-49B4118617DE}">
      <dgm:prSet/>
      <dgm:spPr/>
      <dgm:t>
        <a:bodyPr/>
        <a:lstStyle/>
        <a:p>
          <a:endParaRPr lang="en-US" sz="1600"/>
        </a:p>
      </dgm:t>
    </dgm:pt>
    <dgm:pt modelId="{B904D875-DE76-476D-BCF5-1FF362F8232F}">
      <dgm:prSet phldrT="[Text]" custT="1"/>
      <dgm:spPr/>
      <dgm:t>
        <a:bodyPr/>
        <a:lstStyle/>
        <a:p>
          <a:r>
            <a:rPr lang="en-US" sz="1600" b="1" dirty="0" smtClean="0"/>
            <a:t>Truck</a:t>
          </a:r>
          <a:endParaRPr lang="en-US" sz="1600" b="1" dirty="0"/>
        </a:p>
      </dgm:t>
    </dgm:pt>
    <dgm:pt modelId="{F8600593-F01D-4B7D-BA85-EAE420C197A0}" type="parTrans" cxnId="{991E22C7-1481-434C-8D82-CDFCB0D22AFA}">
      <dgm:prSet custT="1"/>
      <dgm:spPr/>
      <dgm:t>
        <a:bodyPr/>
        <a:lstStyle/>
        <a:p>
          <a:endParaRPr lang="en-US" sz="1600"/>
        </a:p>
      </dgm:t>
    </dgm:pt>
    <dgm:pt modelId="{A25D442C-762B-4F4C-A268-9DD3B06D388B}" type="sibTrans" cxnId="{991E22C7-1481-434C-8D82-CDFCB0D22AFA}">
      <dgm:prSet/>
      <dgm:spPr/>
      <dgm:t>
        <a:bodyPr/>
        <a:lstStyle/>
        <a:p>
          <a:endParaRPr lang="en-US" sz="1600"/>
        </a:p>
      </dgm:t>
    </dgm:pt>
    <dgm:pt modelId="{6A208B35-1993-482F-A77B-18B83C318206}" type="pres">
      <dgm:prSet presAssocID="{351CF555-D975-49C6-BD71-4BF1DD64F8C1}" presName="Name0" presStyleCnt="0">
        <dgm:presLayoutVars>
          <dgm:chPref val="1"/>
          <dgm:dir/>
          <dgm:animOne val="branch"/>
          <dgm:animLvl val="lvl"/>
          <dgm:resizeHandles val="exact"/>
        </dgm:presLayoutVars>
      </dgm:prSet>
      <dgm:spPr/>
      <dgm:t>
        <a:bodyPr/>
        <a:lstStyle/>
        <a:p>
          <a:endParaRPr lang="en-US"/>
        </a:p>
      </dgm:t>
    </dgm:pt>
    <dgm:pt modelId="{CEEF9657-641C-4876-9DF9-19A5C46D8148}" type="pres">
      <dgm:prSet presAssocID="{77A6E557-607B-4908-8A2B-C1842C509AD7}" presName="root1" presStyleCnt="0"/>
      <dgm:spPr/>
    </dgm:pt>
    <dgm:pt modelId="{CEA03EB2-D28E-451B-9566-8B584AA66CFD}" type="pres">
      <dgm:prSet presAssocID="{77A6E557-607B-4908-8A2B-C1842C509AD7}" presName="LevelOneTextNode" presStyleLbl="node0" presStyleIdx="0" presStyleCnt="1" custLinFactNeighborY="-6510">
        <dgm:presLayoutVars>
          <dgm:chPref val="3"/>
        </dgm:presLayoutVars>
      </dgm:prSet>
      <dgm:spPr/>
      <dgm:t>
        <a:bodyPr/>
        <a:lstStyle/>
        <a:p>
          <a:endParaRPr lang="en-US"/>
        </a:p>
      </dgm:t>
    </dgm:pt>
    <dgm:pt modelId="{DF0EE0A1-605B-489A-B2D0-10A610298A3C}" type="pres">
      <dgm:prSet presAssocID="{77A6E557-607B-4908-8A2B-C1842C509AD7}" presName="level2hierChild" presStyleCnt="0"/>
      <dgm:spPr/>
    </dgm:pt>
    <dgm:pt modelId="{12B2F5C4-9CC4-4A52-967E-DB01B947726C}" type="pres">
      <dgm:prSet presAssocID="{C210D7E2-AB80-4B0A-AE4F-9AE1C13D4133}" presName="conn2-1" presStyleLbl="parChTrans1D2" presStyleIdx="0" presStyleCnt="3"/>
      <dgm:spPr/>
      <dgm:t>
        <a:bodyPr/>
        <a:lstStyle/>
        <a:p>
          <a:endParaRPr lang="en-US"/>
        </a:p>
      </dgm:t>
    </dgm:pt>
    <dgm:pt modelId="{714270A5-9919-4006-995B-3B1391E5AE60}" type="pres">
      <dgm:prSet presAssocID="{C210D7E2-AB80-4B0A-AE4F-9AE1C13D4133}" presName="connTx" presStyleLbl="parChTrans1D2" presStyleIdx="0" presStyleCnt="3"/>
      <dgm:spPr/>
      <dgm:t>
        <a:bodyPr/>
        <a:lstStyle/>
        <a:p>
          <a:endParaRPr lang="en-US"/>
        </a:p>
      </dgm:t>
    </dgm:pt>
    <dgm:pt modelId="{5AFF8FC9-08BC-4D69-90D6-FBE7BC94FB7E}" type="pres">
      <dgm:prSet presAssocID="{1A795B56-88BE-486C-9FFD-13F7BBAA5E8B}" presName="root2" presStyleCnt="0"/>
      <dgm:spPr/>
    </dgm:pt>
    <dgm:pt modelId="{D43FA584-2F18-4EEE-8EC1-D9C101D4CFBF}" type="pres">
      <dgm:prSet presAssocID="{1A795B56-88BE-486C-9FFD-13F7BBAA5E8B}" presName="LevelTwoTextNode" presStyleLbl="node2" presStyleIdx="0" presStyleCnt="3">
        <dgm:presLayoutVars>
          <dgm:chPref val="3"/>
        </dgm:presLayoutVars>
      </dgm:prSet>
      <dgm:spPr/>
      <dgm:t>
        <a:bodyPr/>
        <a:lstStyle/>
        <a:p>
          <a:endParaRPr lang="en-US"/>
        </a:p>
      </dgm:t>
    </dgm:pt>
    <dgm:pt modelId="{5BE910D0-33F7-4A0B-A8E0-634EE4324194}" type="pres">
      <dgm:prSet presAssocID="{1A795B56-88BE-486C-9FFD-13F7BBAA5E8B}" presName="level3hierChild" presStyleCnt="0"/>
      <dgm:spPr/>
    </dgm:pt>
    <dgm:pt modelId="{675C2D14-93A0-404E-9E32-F8C6AF458D77}" type="pres">
      <dgm:prSet presAssocID="{CF95A5F5-2420-4A29-AE29-CFDAEF0A7B9D}" presName="conn2-1" presStyleLbl="parChTrans1D3" presStyleIdx="0" presStyleCnt="9"/>
      <dgm:spPr/>
      <dgm:t>
        <a:bodyPr/>
        <a:lstStyle/>
        <a:p>
          <a:endParaRPr lang="en-US"/>
        </a:p>
      </dgm:t>
    </dgm:pt>
    <dgm:pt modelId="{4F2E848E-814D-46DF-B113-109C24F0788E}" type="pres">
      <dgm:prSet presAssocID="{CF95A5F5-2420-4A29-AE29-CFDAEF0A7B9D}" presName="connTx" presStyleLbl="parChTrans1D3" presStyleIdx="0" presStyleCnt="9"/>
      <dgm:spPr/>
      <dgm:t>
        <a:bodyPr/>
        <a:lstStyle/>
        <a:p>
          <a:endParaRPr lang="en-US"/>
        </a:p>
      </dgm:t>
    </dgm:pt>
    <dgm:pt modelId="{AF7A425C-17E8-4F08-808C-52FF12040181}" type="pres">
      <dgm:prSet presAssocID="{860A89CD-8FB0-40F0-BC4C-7E9BBF4C5688}" presName="root2" presStyleCnt="0"/>
      <dgm:spPr/>
    </dgm:pt>
    <dgm:pt modelId="{D4ADCC3E-5704-481F-9307-8D40DA060EF8}" type="pres">
      <dgm:prSet presAssocID="{860A89CD-8FB0-40F0-BC4C-7E9BBF4C5688}" presName="LevelTwoTextNode" presStyleLbl="node3" presStyleIdx="0" presStyleCnt="9">
        <dgm:presLayoutVars>
          <dgm:chPref val="3"/>
        </dgm:presLayoutVars>
      </dgm:prSet>
      <dgm:spPr/>
      <dgm:t>
        <a:bodyPr/>
        <a:lstStyle/>
        <a:p>
          <a:endParaRPr lang="en-US"/>
        </a:p>
      </dgm:t>
    </dgm:pt>
    <dgm:pt modelId="{263ADE0F-F3E5-4F7A-BEFF-43BD4E54EA93}" type="pres">
      <dgm:prSet presAssocID="{860A89CD-8FB0-40F0-BC4C-7E9BBF4C5688}" presName="level3hierChild" presStyleCnt="0"/>
      <dgm:spPr/>
    </dgm:pt>
    <dgm:pt modelId="{25CE4B9B-3665-4089-9C74-C3D324B4382D}" type="pres">
      <dgm:prSet presAssocID="{F31E845F-7B44-4098-9999-8B7DC04DE4AF}" presName="conn2-1" presStyleLbl="parChTrans1D3" presStyleIdx="1" presStyleCnt="9"/>
      <dgm:spPr/>
      <dgm:t>
        <a:bodyPr/>
        <a:lstStyle/>
        <a:p>
          <a:endParaRPr lang="en-US"/>
        </a:p>
      </dgm:t>
    </dgm:pt>
    <dgm:pt modelId="{AE07E871-B039-4E36-92DD-420423D83111}" type="pres">
      <dgm:prSet presAssocID="{F31E845F-7B44-4098-9999-8B7DC04DE4AF}" presName="connTx" presStyleLbl="parChTrans1D3" presStyleIdx="1" presStyleCnt="9"/>
      <dgm:spPr/>
      <dgm:t>
        <a:bodyPr/>
        <a:lstStyle/>
        <a:p>
          <a:endParaRPr lang="en-US"/>
        </a:p>
      </dgm:t>
    </dgm:pt>
    <dgm:pt modelId="{15EE841C-3E3C-4CB7-80E2-67A2024AC3C7}" type="pres">
      <dgm:prSet presAssocID="{D68FC569-9717-4F20-A778-DB866A1193E4}" presName="root2" presStyleCnt="0"/>
      <dgm:spPr/>
    </dgm:pt>
    <dgm:pt modelId="{7F9AB805-728A-4636-A328-570D4C655AE8}" type="pres">
      <dgm:prSet presAssocID="{D68FC569-9717-4F20-A778-DB866A1193E4}" presName="LevelTwoTextNode" presStyleLbl="node3" presStyleIdx="1" presStyleCnt="9">
        <dgm:presLayoutVars>
          <dgm:chPref val="3"/>
        </dgm:presLayoutVars>
      </dgm:prSet>
      <dgm:spPr/>
      <dgm:t>
        <a:bodyPr/>
        <a:lstStyle/>
        <a:p>
          <a:endParaRPr lang="en-US"/>
        </a:p>
      </dgm:t>
    </dgm:pt>
    <dgm:pt modelId="{7B6A1AE1-F5A7-40DA-90D2-E153A8167573}" type="pres">
      <dgm:prSet presAssocID="{D68FC569-9717-4F20-A778-DB866A1193E4}" presName="level3hierChild" presStyleCnt="0"/>
      <dgm:spPr/>
    </dgm:pt>
    <dgm:pt modelId="{5B65A675-EA84-430C-A9E7-D6D2BC9D6DDA}" type="pres">
      <dgm:prSet presAssocID="{F8600593-F01D-4B7D-BA85-EAE420C197A0}" presName="conn2-1" presStyleLbl="parChTrans1D2" presStyleIdx="1" presStyleCnt="3"/>
      <dgm:spPr/>
      <dgm:t>
        <a:bodyPr/>
        <a:lstStyle/>
        <a:p>
          <a:endParaRPr lang="en-US"/>
        </a:p>
      </dgm:t>
    </dgm:pt>
    <dgm:pt modelId="{3B31E865-4EC5-4407-B7B0-00A3C3289E06}" type="pres">
      <dgm:prSet presAssocID="{F8600593-F01D-4B7D-BA85-EAE420C197A0}" presName="connTx" presStyleLbl="parChTrans1D2" presStyleIdx="1" presStyleCnt="3"/>
      <dgm:spPr/>
      <dgm:t>
        <a:bodyPr/>
        <a:lstStyle/>
        <a:p>
          <a:endParaRPr lang="en-US"/>
        </a:p>
      </dgm:t>
    </dgm:pt>
    <dgm:pt modelId="{78927A9C-8204-471E-BD1E-794852E7B6AD}" type="pres">
      <dgm:prSet presAssocID="{B904D875-DE76-476D-BCF5-1FF362F8232F}" presName="root2" presStyleCnt="0"/>
      <dgm:spPr/>
    </dgm:pt>
    <dgm:pt modelId="{5DA2428A-0ED8-458C-A322-ED9043515CC2}" type="pres">
      <dgm:prSet presAssocID="{B904D875-DE76-476D-BCF5-1FF362F8232F}" presName="LevelTwoTextNode" presStyleLbl="node2" presStyleIdx="1" presStyleCnt="3" custLinFactNeighborX="-928" custLinFactNeighborY="-3246">
        <dgm:presLayoutVars>
          <dgm:chPref val="3"/>
        </dgm:presLayoutVars>
      </dgm:prSet>
      <dgm:spPr/>
      <dgm:t>
        <a:bodyPr/>
        <a:lstStyle/>
        <a:p>
          <a:endParaRPr lang="en-US"/>
        </a:p>
      </dgm:t>
    </dgm:pt>
    <dgm:pt modelId="{95FC3890-56B4-43DE-97AD-56DDBBFA247D}" type="pres">
      <dgm:prSet presAssocID="{B904D875-DE76-476D-BCF5-1FF362F8232F}" presName="level3hierChild" presStyleCnt="0"/>
      <dgm:spPr/>
    </dgm:pt>
    <dgm:pt modelId="{307DFAC5-8EA6-4434-B7AA-9C037A1EA2A1}" type="pres">
      <dgm:prSet presAssocID="{C3726874-45B0-4F75-8692-9BD621E45A7C}" presName="conn2-1" presStyleLbl="parChTrans1D3" presStyleIdx="2" presStyleCnt="9"/>
      <dgm:spPr/>
      <dgm:t>
        <a:bodyPr/>
        <a:lstStyle/>
        <a:p>
          <a:endParaRPr lang="en-US"/>
        </a:p>
      </dgm:t>
    </dgm:pt>
    <dgm:pt modelId="{6C3EFE0D-1B81-4A97-9E84-EFFF33B3166B}" type="pres">
      <dgm:prSet presAssocID="{C3726874-45B0-4F75-8692-9BD621E45A7C}" presName="connTx" presStyleLbl="parChTrans1D3" presStyleIdx="2" presStyleCnt="9"/>
      <dgm:spPr/>
      <dgm:t>
        <a:bodyPr/>
        <a:lstStyle/>
        <a:p>
          <a:endParaRPr lang="en-US"/>
        </a:p>
      </dgm:t>
    </dgm:pt>
    <dgm:pt modelId="{D0547226-0AC1-44D0-86B8-1D060CAF72A7}" type="pres">
      <dgm:prSet presAssocID="{B70DC9C5-C86D-48E7-882E-2AA8CB6130DD}" presName="root2" presStyleCnt="0"/>
      <dgm:spPr/>
    </dgm:pt>
    <dgm:pt modelId="{98C9A6B5-BF75-42EA-A65D-2F9CC2926CBA}" type="pres">
      <dgm:prSet presAssocID="{B70DC9C5-C86D-48E7-882E-2AA8CB6130DD}" presName="LevelTwoTextNode" presStyleLbl="node3" presStyleIdx="2" presStyleCnt="9">
        <dgm:presLayoutVars>
          <dgm:chPref val="3"/>
        </dgm:presLayoutVars>
      </dgm:prSet>
      <dgm:spPr/>
      <dgm:t>
        <a:bodyPr/>
        <a:lstStyle/>
        <a:p>
          <a:endParaRPr lang="en-US"/>
        </a:p>
      </dgm:t>
    </dgm:pt>
    <dgm:pt modelId="{34AFDA12-2B7D-4398-A95C-52E16D25842F}" type="pres">
      <dgm:prSet presAssocID="{B70DC9C5-C86D-48E7-882E-2AA8CB6130DD}" presName="level3hierChild" presStyleCnt="0"/>
      <dgm:spPr/>
    </dgm:pt>
    <dgm:pt modelId="{F24E8DDC-8EB0-4238-A9BB-94E06AAEAD3F}" type="pres">
      <dgm:prSet presAssocID="{7EFEEEE5-9489-46CA-8D14-36EA1DBBB7DA}" presName="conn2-1" presStyleLbl="parChTrans1D3" presStyleIdx="3" presStyleCnt="9"/>
      <dgm:spPr/>
      <dgm:t>
        <a:bodyPr/>
        <a:lstStyle/>
        <a:p>
          <a:endParaRPr lang="en-US"/>
        </a:p>
      </dgm:t>
    </dgm:pt>
    <dgm:pt modelId="{B4F9BA71-3427-4219-98CA-4F96E3F86D22}" type="pres">
      <dgm:prSet presAssocID="{7EFEEEE5-9489-46CA-8D14-36EA1DBBB7DA}" presName="connTx" presStyleLbl="parChTrans1D3" presStyleIdx="3" presStyleCnt="9"/>
      <dgm:spPr/>
      <dgm:t>
        <a:bodyPr/>
        <a:lstStyle/>
        <a:p>
          <a:endParaRPr lang="en-US"/>
        </a:p>
      </dgm:t>
    </dgm:pt>
    <dgm:pt modelId="{BF9DCB9F-88D6-4CB9-A1A3-97F2D07C2237}" type="pres">
      <dgm:prSet presAssocID="{C2FD5161-EB2B-4CAA-8227-A32C6A4A4664}" presName="root2" presStyleCnt="0"/>
      <dgm:spPr/>
    </dgm:pt>
    <dgm:pt modelId="{CF4B5889-1501-461E-AC74-0865C11FD2FF}" type="pres">
      <dgm:prSet presAssocID="{C2FD5161-EB2B-4CAA-8227-A32C6A4A4664}" presName="LevelTwoTextNode" presStyleLbl="node3" presStyleIdx="3" presStyleCnt="9">
        <dgm:presLayoutVars>
          <dgm:chPref val="3"/>
        </dgm:presLayoutVars>
      </dgm:prSet>
      <dgm:spPr/>
      <dgm:t>
        <a:bodyPr/>
        <a:lstStyle/>
        <a:p>
          <a:endParaRPr lang="en-US"/>
        </a:p>
      </dgm:t>
    </dgm:pt>
    <dgm:pt modelId="{64FFC2E8-E2CC-417F-9442-CC23A65BD87C}" type="pres">
      <dgm:prSet presAssocID="{C2FD5161-EB2B-4CAA-8227-A32C6A4A4664}" presName="level3hierChild" presStyleCnt="0"/>
      <dgm:spPr/>
    </dgm:pt>
    <dgm:pt modelId="{21CBA666-C138-48A6-9BAB-D6E34B77FEE9}" type="pres">
      <dgm:prSet presAssocID="{24B9C33F-BE67-47BE-9DBE-83B33438300D}" presName="conn2-1" presStyleLbl="parChTrans1D3" presStyleIdx="4" presStyleCnt="9"/>
      <dgm:spPr/>
      <dgm:t>
        <a:bodyPr/>
        <a:lstStyle/>
        <a:p>
          <a:endParaRPr lang="en-US"/>
        </a:p>
      </dgm:t>
    </dgm:pt>
    <dgm:pt modelId="{6F916469-03F9-4D55-9FFF-D9F851495B4F}" type="pres">
      <dgm:prSet presAssocID="{24B9C33F-BE67-47BE-9DBE-83B33438300D}" presName="connTx" presStyleLbl="parChTrans1D3" presStyleIdx="4" presStyleCnt="9"/>
      <dgm:spPr/>
      <dgm:t>
        <a:bodyPr/>
        <a:lstStyle/>
        <a:p>
          <a:endParaRPr lang="en-US"/>
        </a:p>
      </dgm:t>
    </dgm:pt>
    <dgm:pt modelId="{9FA48A25-1B98-4338-B270-7D0D54EBC63C}" type="pres">
      <dgm:prSet presAssocID="{504DEC88-3C0E-4C31-82B2-BA0F400E1406}" presName="root2" presStyleCnt="0"/>
      <dgm:spPr/>
    </dgm:pt>
    <dgm:pt modelId="{7D3F0B83-89AC-4656-B273-F3760C48D8B7}" type="pres">
      <dgm:prSet presAssocID="{504DEC88-3C0E-4C31-82B2-BA0F400E1406}" presName="LevelTwoTextNode" presStyleLbl="node3" presStyleIdx="4" presStyleCnt="9">
        <dgm:presLayoutVars>
          <dgm:chPref val="3"/>
        </dgm:presLayoutVars>
      </dgm:prSet>
      <dgm:spPr/>
      <dgm:t>
        <a:bodyPr/>
        <a:lstStyle/>
        <a:p>
          <a:endParaRPr lang="en-US"/>
        </a:p>
      </dgm:t>
    </dgm:pt>
    <dgm:pt modelId="{2F3E9A41-3DBF-4B7A-8914-AE79DC078752}" type="pres">
      <dgm:prSet presAssocID="{504DEC88-3C0E-4C31-82B2-BA0F400E1406}" presName="level3hierChild" presStyleCnt="0"/>
      <dgm:spPr/>
    </dgm:pt>
    <dgm:pt modelId="{A6D242D4-6905-4634-873B-DEBBB9A5FB7C}" type="pres">
      <dgm:prSet presAssocID="{B74A2EFA-9F75-406D-9C9F-CE45AE5CC920}" presName="conn2-1" presStyleLbl="parChTrans1D3" presStyleIdx="5" presStyleCnt="9"/>
      <dgm:spPr/>
      <dgm:t>
        <a:bodyPr/>
        <a:lstStyle/>
        <a:p>
          <a:endParaRPr lang="en-US"/>
        </a:p>
      </dgm:t>
    </dgm:pt>
    <dgm:pt modelId="{03B162BF-ABDB-48DD-AE39-3D0E82E6367D}" type="pres">
      <dgm:prSet presAssocID="{B74A2EFA-9F75-406D-9C9F-CE45AE5CC920}" presName="connTx" presStyleLbl="parChTrans1D3" presStyleIdx="5" presStyleCnt="9"/>
      <dgm:spPr/>
      <dgm:t>
        <a:bodyPr/>
        <a:lstStyle/>
        <a:p>
          <a:endParaRPr lang="en-US"/>
        </a:p>
      </dgm:t>
    </dgm:pt>
    <dgm:pt modelId="{47C25737-4802-4936-A279-7DF195D650BC}" type="pres">
      <dgm:prSet presAssocID="{6021A355-9D2F-43AF-8A54-1E733B213550}" presName="root2" presStyleCnt="0"/>
      <dgm:spPr/>
    </dgm:pt>
    <dgm:pt modelId="{E5A04D1A-2873-4D5D-BE35-0C1682F85BF3}" type="pres">
      <dgm:prSet presAssocID="{6021A355-9D2F-43AF-8A54-1E733B213550}" presName="LevelTwoTextNode" presStyleLbl="node3" presStyleIdx="5" presStyleCnt="9">
        <dgm:presLayoutVars>
          <dgm:chPref val="3"/>
        </dgm:presLayoutVars>
      </dgm:prSet>
      <dgm:spPr/>
      <dgm:t>
        <a:bodyPr/>
        <a:lstStyle/>
        <a:p>
          <a:endParaRPr lang="en-US"/>
        </a:p>
      </dgm:t>
    </dgm:pt>
    <dgm:pt modelId="{93D4EE0A-E313-44BB-9B5D-CCAAF0FA2993}" type="pres">
      <dgm:prSet presAssocID="{6021A355-9D2F-43AF-8A54-1E733B213550}" presName="level3hierChild" presStyleCnt="0"/>
      <dgm:spPr/>
    </dgm:pt>
    <dgm:pt modelId="{EC1C5494-A86F-42FF-B53A-FB49379BFEE1}" type="pres">
      <dgm:prSet presAssocID="{F6962344-4661-45A5-841F-C28D2D259DF3}" presName="conn2-1" presStyleLbl="parChTrans1D2" presStyleIdx="2" presStyleCnt="3"/>
      <dgm:spPr/>
      <dgm:t>
        <a:bodyPr/>
        <a:lstStyle/>
        <a:p>
          <a:endParaRPr lang="en-US"/>
        </a:p>
      </dgm:t>
    </dgm:pt>
    <dgm:pt modelId="{BDE3FF01-77BB-4A7A-AE1B-CD2720ED8234}" type="pres">
      <dgm:prSet presAssocID="{F6962344-4661-45A5-841F-C28D2D259DF3}" presName="connTx" presStyleLbl="parChTrans1D2" presStyleIdx="2" presStyleCnt="3"/>
      <dgm:spPr/>
      <dgm:t>
        <a:bodyPr/>
        <a:lstStyle/>
        <a:p>
          <a:endParaRPr lang="en-US"/>
        </a:p>
      </dgm:t>
    </dgm:pt>
    <dgm:pt modelId="{4F45FE04-22BE-47E8-872A-4F502FD2A2FC}" type="pres">
      <dgm:prSet presAssocID="{F8080295-1682-4B74-AAE0-8C9E644F56D6}" presName="root2" presStyleCnt="0"/>
      <dgm:spPr/>
    </dgm:pt>
    <dgm:pt modelId="{997D34C2-56B2-4C10-9D21-0A0458729E7D}" type="pres">
      <dgm:prSet presAssocID="{F8080295-1682-4B74-AAE0-8C9E644F56D6}" presName="LevelTwoTextNode" presStyleLbl="node2" presStyleIdx="2" presStyleCnt="3">
        <dgm:presLayoutVars>
          <dgm:chPref val="3"/>
        </dgm:presLayoutVars>
      </dgm:prSet>
      <dgm:spPr/>
      <dgm:t>
        <a:bodyPr/>
        <a:lstStyle/>
        <a:p>
          <a:endParaRPr lang="en-US"/>
        </a:p>
      </dgm:t>
    </dgm:pt>
    <dgm:pt modelId="{DBD8846F-90C6-46B1-8925-6CFA70BB4605}" type="pres">
      <dgm:prSet presAssocID="{F8080295-1682-4B74-AAE0-8C9E644F56D6}" presName="level3hierChild" presStyleCnt="0"/>
      <dgm:spPr/>
    </dgm:pt>
    <dgm:pt modelId="{9D4EC566-CBA5-401A-9B1E-3111331BDAF8}" type="pres">
      <dgm:prSet presAssocID="{28033B96-0C85-4EE0-AEAE-068DB3C5540C}" presName="conn2-1" presStyleLbl="parChTrans1D3" presStyleIdx="6" presStyleCnt="9"/>
      <dgm:spPr/>
      <dgm:t>
        <a:bodyPr/>
        <a:lstStyle/>
        <a:p>
          <a:endParaRPr lang="en-US"/>
        </a:p>
      </dgm:t>
    </dgm:pt>
    <dgm:pt modelId="{4D05BF57-4EF8-4896-8BFF-54D34A84727B}" type="pres">
      <dgm:prSet presAssocID="{28033B96-0C85-4EE0-AEAE-068DB3C5540C}" presName="connTx" presStyleLbl="parChTrans1D3" presStyleIdx="6" presStyleCnt="9"/>
      <dgm:spPr/>
      <dgm:t>
        <a:bodyPr/>
        <a:lstStyle/>
        <a:p>
          <a:endParaRPr lang="en-US"/>
        </a:p>
      </dgm:t>
    </dgm:pt>
    <dgm:pt modelId="{280D0164-27BA-48B3-88AB-3C1D6B0BE71B}" type="pres">
      <dgm:prSet presAssocID="{3A6A3453-8EBB-44C0-A1EB-1F5F4F27C237}" presName="root2" presStyleCnt="0"/>
      <dgm:spPr/>
    </dgm:pt>
    <dgm:pt modelId="{CBC5F5A1-175E-4E16-BD3F-A65AE025D993}" type="pres">
      <dgm:prSet presAssocID="{3A6A3453-8EBB-44C0-A1EB-1F5F4F27C237}" presName="LevelTwoTextNode" presStyleLbl="node3" presStyleIdx="6" presStyleCnt="9">
        <dgm:presLayoutVars>
          <dgm:chPref val="3"/>
        </dgm:presLayoutVars>
      </dgm:prSet>
      <dgm:spPr/>
      <dgm:t>
        <a:bodyPr/>
        <a:lstStyle/>
        <a:p>
          <a:endParaRPr lang="en-US"/>
        </a:p>
      </dgm:t>
    </dgm:pt>
    <dgm:pt modelId="{07209577-13D1-41A7-9900-5DAA73B8E5B1}" type="pres">
      <dgm:prSet presAssocID="{3A6A3453-8EBB-44C0-A1EB-1F5F4F27C237}" presName="level3hierChild" presStyleCnt="0"/>
      <dgm:spPr/>
    </dgm:pt>
    <dgm:pt modelId="{CA56B090-057D-4726-A82B-56B2FFACED18}" type="pres">
      <dgm:prSet presAssocID="{6F50F29B-161B-4963-950E-E6DD78C74E1A}" presName="conn2-1" presStyleLbl="parChTrans1D3" presStyleIdx="7" presStyleCnt="9"/>
      <dgm:spPr/>
      <dgm:t>
        <a:bodyPr/>
        <a:lstStyle/>
        <a:p>
          <a:endParaRPr lang="en-US"/>
        </a:p>
      </dgm:t>
    </dgm:pt>
    <dgm:pt modelId="{01834505-73DB-4498-99F1-2B41CB115856}" type="pres">
      <dgm:prSet presAssocID="{6F50F29B-161B-4963-950E-E6DD78C74E1A}" presName="connTx" presStyleLbl="parChTrans1D3" presStyleIdx="7" presStyleCnt="9"/>
      <dgm:spPr/>
      <dgm:t>
        <a:bodyPr/>
        <a:lstStyle/>
        <a:p>
          <a:endParaRPr lang="en-US"/>
        </a:p>
      </dgm:t>
    </dgm:pt>
    <dgm:pt modelId="{41985BA6-A751-445F-81B7-13D69B63D988}" type="pres">
      <dgm:prSet presAssocID="{01125302-DAAE-433A-88FB-7A49E9336D0F}" presName="root2" presStyleCnt="0"/>
      <dgm:spPr/>
    </dgm:pt>
    <dgm:pt modelId="{1E6C752F-9CFC-4793-A460-CAC09A9437A0}" type="pres">
      <dgm:prSet presAssocID="{01125302-DAAE-433A-88FB-7A49E9336D0F}" presName="LevelTwoTextNode" presStyleLbl="node3" presStyleIdx="7" presStyleCnt="9">
        <dgm:presLayoutVars>
          <dgm:chPref val="3"/>
        </dgm:presLayoutVars>
      </dgm:prSet>
      <dgm:spPr/>
      <dgm:t>
        <a:bodyPr/>
        <a:lstStyle/>
        <a:p>
          <a:endParaRPr lang="en-US"/>
        </a:p>
      </dgm:t>
    </dgm:pt>
    <dgm:pt modelId="{08BFF0FB-B00C-4F32-B482-1E8B29044142}" type="pres">
      <dgm:prSet presAssocID="{01125302-DAAE-433A-88FB-7A49E9336D0F}" presName="level3hierChild" presStyleCnt="0"/>
      <dgm:spPr/>
    </dgm:pt>
    <dgm:pt modelId="{D40ABEB2-FFB3-4A3C-8F62-FC0CB547B7FC}" type="pres">
      <dgm:prSet presAssocID="{418F58B3-BA3A-4447-B663-BB48CF85EC4E}" presName="conn2-1" presStyleLbl="parChTrans1D3" presStyleIdx="8" presStyleCnt="9"/>
      <dgm:spPr/>
      <dgm:t>
        <a:bodyPr/>
        <a:lstStyle/>
        <a:p>
          <a:endParaRPr lang="en-US"/>
        </a:p>
      </dgm:t>
    </dgm:pt>
    <dgm:pt modelId="{191C2359-EA4E-40C2-B0F2-214C71AB4CFD}" type="pres">
      <dgm:prSet presAssocID="{418F58B3-BA3A-4447-B663-BB48CF85EC4E}" presName="connTx" presStyleLbl="parChTrans1D3" presStyleIdx="8" presStyleCnt="9"/>
      <dgm:spPr/>
      <dgm:t>
        <a:bodyPr/>
        <a:lstStyle/>
        <a:p>
          <a:endParaRPr lang="en-US"/>
        </a:p>
      </dgm:t>
    </dgm:pt>
    <dgm:pt modelId="{3B3C4BF4-F7A1-46A2-B910-862BF33EA003}" type="pres">
      <dgm:prSet presAssocID="{AAB98739-F78E-433B-9893-9F47FFCC766B}" presName="root2" presStyleCnt="0"/>
      <dgm:spPr/>
    </dgm:pt>
    <dgm:pt modelId="{7D75A553-7101-43EC-9871-77CAF1D3FFCC}" type="pres">
      <dgm:prSet presAssocID="{AAB98739-F78E-433B-9893-9F47FFCC766B}" presName="LevelTwoTextNode" presStyleLbl="node3" presStyleIdx="8" presStyleCnt="9">
        <dgm:presLayoutVars>
          <dgm:chPref val="3"/>
        </dgm:presLayoutVars>
      </dgm:prSet>
      <dgm:spPr/>
      <dgm:t>
        <a:bodyPr/>
        <a:lstStyle/>
        <a:p>
          <a:endParaRPr lang="en-US"/>
        </a:p>
      </dgm:t>
    </dgm:pt>
    <dgm:pt modelId="{FCD9D6CF-5CAB-4BE6-A5AE-BF91064AB85C}" type="pres">
      <dgm:prSet presAssocID="{AAB98739-F78E-433B-9893-9F47FFCC766B}" presName="level3hierChild" presStyleCnt="0"/>
      <dgm:spPr/>
    </dgm:pt>
  </dgm:ptLst>
  <dgm:cxnLst>
    <dgm:cxn modelId="{24115FFB-AF10-4874-891C-5860A1FCAB32}" type="presOf" srcId="{F31E845F-7B44-4098-9999-8B7DC04DE4AF}" destId="{AE07E871-B039-4E36-92DD-420423D83111}" srcOrd="1" destOrd="0" presId="urn:microsoft.com/office/officeart/2008/layout/HorizontalMultiLevelHierarchy"/>
    <dgm:cxn modelId="{C87B7E63-9318-4214-9A20-9F385472794C}" type="presOf" srcId="{7EFEEEE5-9489-46CA-8D14-36EA1DBBB7DA}" destId="{B4F9BA71-3427-4219-98CA-4F96E3F86D22}" srcOrd="1" destOrd="0" presId="urn:microsoft.com/office/officeart/2008/layout/HorizontalMultiLevelHierarchy"/>
    <dgm:cxn modelId="{91A3BBB7-9B03-4B2F-8421-04070062A244}" srcId="{F8080295-1682-4B74-AAE0-8C9E644F56D6}" destId="{01125302-DAAE-433A-88FB-7A49E9336D0F}" srcOrd="1" destOrd="0" parTransId="{6F50F29B-161B-4963-950E-E6DD78C74E1A}" sibTransId="{A3268974-F0F0-45B7-8F00-F48B1BE3688D}"/>
    <dgm:cxn modelId="{55426573-B50E-410F-9AC9-9B46D32913E3}" type="presOf" srcId="{C3726874-45B0-4F75-8692-9BD621E45A7C}" destId="{307DFAC5-8EA6-4434-B7AA-9C037A1EA2A1}" srcOrd="0" destOrd="0" presId="urn:microsoft.com/office/officeart/2008/layout/HorizontalMultiLevelHierarchy"/>
    <dgm:cxn modelId="{2D1B31A2-3F5F-4A5F-B700-C4664D400A65}" type="presOf" srcId="{B70DC9C5-C86D-48E7-882E-2AA8CB6130DD}" destId="{98C9A6B5-BF75-42EA-A65D-2F9CC2926CBA}" srcOrd="0" destOrd="0" presId="urn:microsoft.com/office/officeart/2008/layout/HorizontalMultiLevelHierarchy"/>
    <dgm:cxn modelId="{D03DA787-959E-4790-9E10-019D8EF525A6}" srcId="{1A795B56-88BE-486C-9FFD-13F7BBAA5E8B}" destId="{860A89CD-8FB0-40F0-BC4C-7E9BBF4C5688}" srcOrd="0" destOrd="0" parTransId="{CF95A5F5-2420-4A29-AE29-CFDAEF0A7B9D}" sibTransId="{A6BD3264-6759-4757-B049-B3F26DD9D554}"/>
    <dgm:cxn modelId="{D053A04B-9607-4F98-AB2C-9C5894844485}" type="presOf" srcId="{351CF555-D975-49C6-BD71-4BF1DD64F8C1}" destId="{6A208B35-1993-482F-A77B-18B83C318206}" srcOrd="0" destOrd="0" presId="urn:microsoft.com/office/officeart/2008/layout/HorizontalMultiLevelHierarchy"/>
    <dgm:cxn modelId="{6A796328-A58D-4672-BE9F-5769358B7E7A}" srcId="{77A6E557-607B-4908-8A2B-C1842C509AD7}" destId="{1A795B56-88BE-486C-9FFD-13F7BBAA5E8B}" srcOrd="0" destOrd="0" parTransId="{C210D7E2-AB80-4B0A-AE4F-9AE1C13D4133}" sibTransId="{50529C76-81A2-475A-9D72-E6AB7819FF2E}"/>
    <dgm:cxn modelId="{991E22C7-1481-434C-8D82-CDFCB0D22AFA}" srcId="{77A6E557-607B-4908-8A2B-C1842C509AD7}" destId="{B904D875-DE76-476D-BCF5-1FF362F8232F}" srcOrd="1" destOrd="0" parTransId="{F8600593-F01D-4B7D-BA85-EAE420C197A0}" sibTransId="{A25D442C-762B-4F4C-A268-9DD3B06D388B}"/>
    <dgm:cxn modelId="{434A5038-B413-4245-96EB-F49AC628DA1D}" type="presOf" srcId="{F8600593-F01D-4B7D-BA85-EAE420C197A0}" destId="{3B31E865-4EC5-4407-B7B0-00A3C3289E06}" srcOrd="1" destOrd="0" presId="urn:microsoft.com/office/officeart/2008/layout/HorizontalMultiLevelHierarchy"/>
    <dgm:cxn modelId="{47BCE152-1491-4853-BA0A-C4A25A329E55}" srcId="{F8080295-1682-4B74-AAE0-8C9E644F56D6}" destId="{AAB98739-F78E-433B-9893-9F47FFCC766B}" srcOrd="2" destOrd="0" parTransId="{418F58B3-BA3A-4447-B663-BB48CF85EC4E}" sibTransId="{FB3F0018-A9CE-4092-895A-153DC0102996}"/>
    <dgm:cxn modelId="{ED95CD13-D09F-414B-B8A4-17EF51379DF4}" srcId="{B904D875-DE76-476D-BCF5-1FF362F8232F}" destId="{C2FD5161-EB2B-4CAA-8227-A32C6A4A4664}" srcOrd="1" destOrd="0" parTransId="{7EFEEEE5-9489-46CA-8D14-36EA1DBBB7DA}" sibTransId="{14BA191D-70F9-4A1C-A118-10DED4109D58}"/>
    <dgm:cxn modelId="{4F5C1E33-1919-4105-92A5-7559BB464DF1}" type="presOf" srcId="{B74A2EFA-9F75-406D-9C9F-CE45AE5CC920}" destId="{A6D242D4-6905-4634-873B-DEBBB9A5FB7C}" srcOrd="0" destOrd="0" presId="urn:microsoft.com/office/officeart/2008/layout/HorizontalMultiLevelHierarchy"/>
    <dgm:cxn modelId="{2C7D6B06-DB2E-45A6-82B0-63C839623A72}" srcId="{B904D875-DE76-476D-BCF5-1FF362F8232F}" destId="{B70DC9C5-C86D-48E7-882E-2AA8CB6130DD}" srcOrd="0" destOrd="0" parTransId="{C3726874-45B0-4F75-8692-9BD621E45A7C}" sibTransId="{9A255F6C-B6D7-4C92-9F35-1DCB0FB21F42}"/>
    <dgm:cxn modelId="{3144AB38-0CE9-47D5-AFE1-538E5510322B}" type="presOf" srcId="{C3726874-45B0-4F75-8692-9BD621E45A7C}" destId="{6C3EFE0D-1B81-4A97-9E84-EFFF33B3166B}" srcOrd="1" destOrd="0" presId="urn:microsoft.com/office/officeart/2008/layout/HorizontalMultiLevelHierarchy"/>
    <dgm:cxn modelId="{B68AB553-9657-4430-ABA6-2E839E3D73FE}" type="presOf" srcId="{24B9C33F-BE67-47BE-9DBE-83B33438300D}" destId="{21CBA666-C138-48A6-9BAB-D6E34B77FEE9}" srcOrd="0" destOrd="0" presId="urn:microsoft.com/office/officeart/2008/layout/HorizontalMultiLevelHierarchy"/>
    <dgm:cxn modelId="{59664527-74B5-42C3-8FC2-F30E81145B26}" type="presOf" srcId="{860A89CD-8FB0-40F0-BC4C-7E9BBF4C5688}" destId="{D4ADCC3E-5704-481F-9307-8D40DA060EF8}" srcOrd="0" destOrd="0" presId="urn:microsoft.com/office/officeart/2008/layout/HorizontalMultiLevelHierarchy"/>
    <dgm:cxn modelId="{1F47BEB7-A236-4620-AF7F-83C0D3B5D1EF}" type="presOf" srcId="{CF95A5F5-2420-4A29-AE29-CFDAEF0A7B9D}" destId="{4F2E848E-814D-46DF-B113-109C24F0788E}" srcOrd="1" destOrd="0" presId="urn:microsoft.com/office/officeart/2008/layout/HorizontalMultiLevelHierarchy"/>
    <dgm:cxn modelId="{FEF161E3-0C7F-4DCD-9248-9DEAA82ABE2B}" type="presOf" srcId="{24B9C33F-BE67-47BE-9DBE-83B33438300D}" destId="{6F916469-03F9-4D55-9FFF-D9F851495B4F}" srcOrd="1" destOrd="0" presId="urn:microsoft.com/office/officeart/2008/layout/HorizontalMultiLevelHierarchy"/>
    <dgm:cxn modelId="{03191B13-3FDD-4BD6-B040-432D859EA9BA}" type="presOf" srcId="{3A6A3453-8EBB-44C0-A1EB-1F5F4F27C237}" destId="{CBC5F5A1-175E-4E16-BD3F-A65AE025D993}" srcOrd="0" destOrd="0" presId="urn:microsoft.com/office/officeart/2008/layout/HorizontalMultiLevelHierarchy"/>
    <dgm:cxn modelId="{889486AC-A269-4A15-B0FE-B5807949923F}" type="presOf" srcId="{418F58B3-BA3A-4447-B663-BB48CF85EC4E}" destId="{191C2359-EA4E-40C2-B0F2-214C71AB4CFD}" srcOrd="1" destOrd="0" presId="urn:microsoft.com/office/officeart/2008/layout/HorizontalMultiLevelHierarchy"/>
    <dgm:cxn modelId="{33662D81-3CC6-4487-A2CA-0B5E176BDBC4}" type="presOf" srcId="{77A6E557-607B-4908-8A2B-C1842C509AD7}" destId="{CEA03EB2-D28E-451B-9566-8B584AA66CFD}" srcOrd="0" destOrd="0" presId="urn:microsoft.com/office/officeart/2008/layout/HorizontalMultiLevelHierarchy"/>
    <dgm:cxn modelId="{809DAD0E-E837-4307-9D82-3E7B088EEB5D}" type="presOf" srcId="{F6962344-4661-45A5-841F-C28D2D259DF3}" destId="{BDE3FF01-77BB-4A7A-AE1B-CD2720ED8234}" srcOrd="1" destOrd="0" presId="urn:microsoft.com/office/officeart/2008/layout/HorizontalMultiLevelHierarchy"/>
    <dgm:cxn modelId="{3B8ED964-390A-4CC9-905C-A7E6AB438F31}" srcId="{F8080295-1682-4B74-AAE0-8C9E644F56D6}" destId="{3A6A3453-8EBB-44C0-A1EB-1F5F4F27C237}" srcOrd="0" destOrd="0" parTransId="{28033B96-0C85-4EE0-AEAE-068DB3C5540C}" sibTransId="{A4646E29-8E62-4633-B98B-8C788E764B65}"/>
    <dgm:cxn modelId="{536C8FB5-0FA2-4CF4-93D6-FC0E0E24885B}" type="presOf" srcId="{CF95A5F5-2420-4A29-AE29-CFDAEF0A7B9D}" destId="{675C2D14-93A0-404E-9E32-F8C6AF458D77}" srcOrd="0" destOrd="0" presId="urn:microsoft.com/office/officeart/2008/layout/HorizontalMultiLevelHierarchy"/>
    <dgm:cxn modelId="{1131C108-B07E-420B-BBDF-49B4118617DE}" srcId="{1A795B56-88BE-486C-9FFD-13F7BBAA5E8B}" destId="{D68FC569-9717-4F20-A778-DB866A1193E4}" srcOrd="1" destOrd="0" parTransId="{F31E845F-7B44-4098-9999-8B7DC04DE4AF}" sibTransId="{76F04B38-CC2C-4710-A422-404D7235011A}"/>
    <dgm:cxn modelId="{3E8594FA-6605-4B7E-B2E8-BB07833AEF0B}" type="presOf" srcId="{F31E845F-7B44-4098-9999-8B7DC04DE4AF}" destId="{25CE4B9B-3665-4089-9C74-C3D324B4382D}" srcOrd="0" destOrd="0" presId="urn:microsoft.com/office/officeart/2008/layout/HorizontalMultiLevelHierarchy"/>
    <dgm:cxn modelId="{5B34E63B-9A75-405D-97B1-6CD1D55FB20C}" type="presOf" srcId="{C210D7E2-AB80-4B0A-AE4F-9AE1C13D4133}" destId="{12B2F5C4-9CC4-4A52-967E-DB01B947726C}" srcOrd="0" destOrd="0" presId="urn:microsoft.com/office/officeart/2008/layout/HorizontalMultiLevelHierarchy"/>
    <dgm:cxn modelId="{27554BA1-B705-4C92-80EE-420165CB0B64}" srcId="{B904D875-DE76-476D-BCF5-1FF362F8232F}" destId="{6021A355-9D2F-43AF-8A54-1E733B213550}" srcOrd="3" destOrd="0" parTransId="{B74A2EFA-9F75-406D-9C9F-CE45AE5CC920}" sibTransId="{F67C07B0-C14E-4E11-8BAF-B5B5851CC58F}"/>
    <dgm:cxn modelId="{054C5423-FCB1-4D04-8FEF-BF4916EE158D}" type="presOf" srcId="{AAB98739-F78E-433B-9893-9F47FFCC766B}" destId="{7D75A553-7101-43EC-9871-77CAF1D3FFCC}" srcOrd="0" destOrd="0" presId="urn:microsoft.com/office/officeart/2008/layout/HorizontalMultiLevelHierarchy"/>
    <dgm:cxn modelId="{81C2C856-194D-4449-980E-A52F10597B79}" type="presOf" srcId="{B74A2EFA-9F75-406D-9C9F-CE45AE5CC920}" destId="{03B162BF-ABDB-48DD-AE39-3D0E82E6367D}" srcOrd="1" destOrd="0" presId="urn:microsoft.com/office/officeart/2008/layout/HorizontalMultiLevelHierarchy"/>
    <dgm:cxn modelId="{ED7D38DB-2FF9-4EEF-838F-D614B4FAD13F}" srcId="{351CF555-D975-49C6-BD71-4BF1DD64F8C1}" destId="{77A6E557-607B-4908-8A2B-C1842C509AD7}" srcOrd="0" destOrd="0" parTransId="{7F0698F4-7BA8-4640-9488-CFEDE8F109BF}" sibTransId="{DE40E3C0-E092-4B3C-AE68-6EFF077AA8CD}"/>
    <dgm:cxn modelId="{39A53F3C-5EEC-49BC-9832-86C14F75FDBA}" type="presOf" srcId="{C210D7E2-AB80-4B0A-AE4F-9AE1C13D4133}" destId="{714270A5-9919-4006-995B-3B1391E5AE60}" srcOrd="1" destOrd="0" presId="urn:microsoft.com/office/officeart/2008/layout/HorizontalMultiLevelHierarchy"/>
    <dgm:cxn modelId="{2F5A71EB-93F7-49AF-AB73-B518CF1FA473}" type="presOf" srcId="{F8080295-1682-4B74-AAE0-8C9E644F56D6}" destId="{997D34C2-56B2-4C10-9D21-0A0458729E7D}" srcOrd="0" destOrd="0" presId="urn:microsoft.com/office/officeart/2008/layout/HorizontalMultiLevelHierarchy"/>
    <dgm:cxn modelId="{0248F55A-7BDC-47DA-B69F-A9962BA35BAE}" type="presOf" srcId="{C2FD5161-EB2B-4CAA-8227-A32C6A4A4664}" destId="{CF4B5889-1501-461E-AC74-0865C11FD2FF}" srcOrd="0" destOrd="0" presId="urn:microsoft.com/office/officeart/2008/layout/HorizontalMultiLevelHierarchy"/>
    <dgm:cxn modelId="{54784665-2B0F-4011-B735-63AE633057DC}" type="presOf" srcId="{28033B96-0C85-4EE0-AEAE-068DB3C5540C}" destId="{4D05BF57-4EF8-4896-8BFF-54D34A84727B}" srcOrd="1" destOrd="0" presId="urn:microsoft.com/office/officeart/2008/layout/HorizontalMultiLevelHierarchy"/>
    <dgm:cxn modelId="{5C0A2B75-0CD5-4C0B-B53F-AB3E365702A9}" type="presOf" srcId="{1A795B56-88BE-486C-9FFD-13F7BBAA5E8B}" destId="{D43FA584-2F18-4EEE-8EC1-D9C101D4CFBF}" srcOrd="0" destOrd="0" presId="urn:microsoft.com/office/officeart/2008/layout/HorizontalMultiLevelHierarchy"/>
    <dgm:cxn modelId="{78F5EFDA-BEF5-469E-9E2D-0077B6F1D06B}" type="presOf" srcId="{D68FC569-9717-4F20-A778-DB866A1193E4}" destId="{7F9AB805-728A-4636-A328-570D4C655AE8}" srcOrd="0" destOrd="0" presId="urn:microsoft.com/office/officeart/2008/layout/HorizontalMultiLevelHierarchy"/>
    <dgm:cxn modelId="{923D8834-2450-46BF-A792-9BB39C74BAD4}" type="presOf" srcId="{6021A355-9D2F-43AF-8A54-1E733B213550}" destId="{E5A04D1A-2873-4D5D-BE35-0C1682F85BF3}" srcOrd="0" destOrd="0" presId="urn:microsoft.com/office/officeart/2008/layout/HorizontalMultiLevelHierarchy"/>
    <dgm:cxn modelId="{136C05E2-CE9B-4134-89CB-574DAA0790F1}" type="presOf" srcId="{F6962344-4661-45A5-841F-C28D2D259DF3}" destId="{EC1C5494-A86F-42FF-B53A-FB49379BFEE1}" srcOrd="0" destOrd="0" presId="urn:microsoft.com/office/officeart/2008/layout/HorizontalMultiLevelHierarchy"/>
    <dgm:cxn modelId="{4B14044F-E480-405B-B0F0-D1D167562248}" type="presOf" srcId="{F8600593-F01D-4B7D-BA85-EAE420C197A0}" destId="{5B65A675-EA84-430C-A9E7-D6D2BC9D6DDA}" srcOrd="0" destOrd="0" presId="urn:microsoft.com/office/officeart/2008/layout/HorizontalMultiLevelHierarchy"/>
    <dgm:cxn modelId="{CB6AC8A5-3041-490F-B386-E33BFEB76146}" type="presOf" srcId="{504DEC88-3C0E-4C31-82B2-BA0F400E1406}" destId="{7D3F0B83-89AC-4656-B273-F3760C48D8B7}" srcOrd="0" destOrd="0" presId="urn:microsoft.com/office/officeart/2008/layout/HorizontalMultiLevelHierarchy"/>
    <dgm:cxn modelId="{35C44C70-934F-4B39-BB1F-6E049007980B}" type="presOf" srcId="{6F50F29B-161B-4963-950E-E6DD78C74E1A}" destId="{CA56B090-057D-4726-A82B-56B2FFACED18}" srcOrd="0" destOrd="0" presId="urn:microsoft.com/office/officeart/2008/layout/HorizontalMultiLevelHierarchy"/>
    <dgm:cxn modelId="{7E7CDB70-A426-4525-813E-53BB84552E58}" type="presOf" srcId="{418F58B3-BA3A-4447-B663-BB48CF85EC4E}" destId="{D40ABEB2-FFB3-4A3C-8F62-FC0CB547B7FC}" srcOrd="0" destOrd="0" presId="urn:microsoft.com/office/officeart/2008/layout/HorizontalMultiLevelHierarchy"/>
    <dgm:cxn modelId="{CE65C349-C2D0-451B-A435-7D2CC18D4B73}" srcId="{77A6E557-607B-4908-8A2B-C1842C509AD7}" destId="{F8080295-1682-4B74-AAE0-8C9E644F56D6}" srcOrd="2" destOrd="0" parTransId="{F6962344-4661-45A5-841F-C28D2D259DF3}" sibTransId="{41E39D21-DF8F-4DDC-A426-CFC304F2FC81}"/>
    <dgm:cxn modelId="{AA52A8F1-3C9D-4852-93B0-45A258CAE55C}" type="presOf" srcId="{B904D875-DE76-476D-BCF5-1FF362F8232F}" destId="{5DA2428A-0ED8-458C-A322-ED9043515CC2}" srcOrd="0" destOrd="0" presId="urn:microsoft.com/office/officeart/2008/layout/HorizontalMultiLevelHierarchy"/>
    <dgm:cxn modelId="{869B3DA7-3D3C-4629-954D-B683D8206D36}" type="presOf" srcId="{7EFEEEE5-9489-46CA-8D14-36EA1DBBB7DA}" destId="{F24E8DDC-8EB0-4238-A9BB-94E06AAEAD3F}" srcOrd="0" destOrd="0" presId="urn:microsoft.com/office/officeart/2008/layout/HorizontalMultiLevelHierarchy"/>
    <dgm:cxn modelId="{C488FA71-0AB9-47E9-AC93-A9D4CDADF230}" srcId="{B904D875-DE76-476D-BCF5-1FF362F8232F}" destId="{504DEC88-3C0E-4C31-82B2-BA0F400E1406}" srcOrd="2" destOrd="0" parTransId="{24B9C33F-BE67-47BE-9DBE-83B33438300D}" sibTransId="{897717CA-688C-4A2C-B5B6-3AB9121CD851}"/>
    <dgm:cxn modelId="{A29AAB6F-9189-4E33-8850-8D24EF23E4A6}" type="presOf" srcId="{6F50F29B-161B-4963-950E-E6DD78C74E1A}" destId="{01834505-73DB-4498-99F1-2B41CB115856}" srcOrd="1" destOrd="0" presId="urn:microsoft.com/office/officeart/2008/layout/HorizontalMultiLevelHierarchy"/>
    <dgm:cxn modelId="{2F370BBC-9491-4891-968A-97293A624925}" type="presOf" srcId="{28033B96-0C85-4EE0-AEAE-068DB3C5540C}" destId="{9D4EC566-CBA5-401A-9B1E-3111331BDAF8}" srcOrd="0" destOrd="0" presId="urn:microsoft.com/office/officeart/2008/layout/HorizontalMultiLevelHierarchy"/>
    <dgm:cxn modelId="{AC840427-32EE-4AFC-9061-658A0A9958D8}" type="presOf" srcId="{01125302-DAAE-433A-88FB-7A49E9336D0F}" destId="{1E6C752F-9CFC-4793-A460-CAC09A9437A0}" srcOrd="0" destOrd="0" presId="urn:microsoft.com/office/officeart/2008/layout/HorizontalMultiLevelHierarchy"/>
    <dgm:cxn modelId="{5A890D20-0F6F-4B2B-80F8-DD2C048D8411}" type="presParOf" srcId="{6A208B35-1993-482F-A77B-18B83C318206}" destId="{CEEF9657-641C-4876-9DF9-19A5C46D8148}" srcOrd="0" destOrd="0" presId="urn:microsoft.com/office/officeart/2008/layout/HorizontalMultiLevelHierarchy"/>
    <dgm:cxn modelId="{AAF97489-2887-4E5F-91B6-EC96A5F2AC5E}" type="presParOf" srcId="{CEEF9657-641C-4876-9DF9-19A5C46D8148}" destId="{CEA03EB2-D28E-451B-9566-8B584AA66CFD}" srcOrd="0" destOrd="0" presId="urn:microsoft.com/office/officeart/2008/layout/HorizontalMultiLevelHierarchy"/>
    <dgm:cxn modelId="{45AA35FA-1A75-40E7-B845-974FC53C04FE}" type="presParOf" srcId="{CEEF9657-641C-4876-9DF9-19A5C46D8148}" destId="{DF0EE0A1-605B-489A-B2D0-10A610298A3C}" srcOrd="1" destOrd="0" presId="urn:microsoft.com/office/officeart/2008/layout/HorizontalMultiLevelHierarchy"/>
    <dgm:cxn modelId="{387677DF-6C48-4660-AB96-F68BA9C85B38}" type="presParOf" srcId="{DF0EE0A1-605B-489A-B2D0-10A610298A3C}" destId="{12B2F5C4-9CC4-4A52-967E-DB01B947726C}" srcOrd="0" destOrd="0" presId="urn:microsoft.com/office/officeart/2008/layout/HorizontalMultiLevelHierarchy"/>
    <dgm:cxn modelId="{57F5C7C9-EA34-46C2-9F5B-2B4F47959F57}" type="presParOf" srcId="{12B2F5C4-9CC4-4A52-967E-DB01B947726C}" destId="{714270A5-9919-4006-995B-3B1391E5AE60}" srcOrd="0" destOrd="0" presId="urn:microsoft.com/office/officeart/2008/layout/HorizontalMultiLevelHierarchy"/>
    <dgm:cxn modelId="{5CF3605F-80ED-479D-93C7-5830FC4F6EE5}" type="presParOf" srcId="{DF0EE0A1-605B-489A-B2D0-10A610298A3C}" destId="{5AFF8FC9-08BC-4D69-90D6-FBE7BC94FB7E}" srcOrd="1" destOrd="0" presId="urn:microsoft.com/office/officeart/2008/layout/HorizontalMultiLevelHierarchy"/>
    <dgm:cxn modelId="{41B5668C-E30F-4F7C-8A1A-17ECEF27DC37}" type="presParOf" srcId="{5AFF8FC9-08BC-4D69-90D6-FBE7BC94FB7E}" destId="{D43FA584-2F18-4EEE-8EC1-D9C101D4CFBF}" srcOrd="0" destOrd="0" presId="urn:microsoft.com/office/officeart/2008/layout/HorizontalMultiLevelHierarchy"/>
    <dgm:cxn modelId="{2047820C-4B55-47DE-9414-1D839A963AA3}" type="presParOf" srcId="{5AFF8FC9-08BC-4D69-90D6-FBE7BC94FB7E}" destId="{5BE910D0-33F7-4A0B-A8E0-634EE4324194}" srcOrd="1" destOrd="0" presId="urn:microsoft.com/office/officeart/2008/layout/HorizontalMultiLevelHierarchy"/>
    <dgm:cxn modelId="{42D2BE9D-BB02-4DAF-B7F1-B2343329EAFC}" type="presParOf" srcId="{5BE910D0-33F7-4A0B-A8E0-634EE4324194}" destId="{675C2D14-93A0-404E-9E32-F8C6AF458D77}" srcOrd="0" destOrd="0" presId="urn:microsoft.com/office/officeart/2008/layout/HorizontalMultiLevelHierarchy"/>
    <dgm:cxn modelId="{E929C704-286D-4AB6-8040-70D47A0A7A83}" type="presParOf" srcId="{675C2D14-93A0-404E-9E32-F8C6AF458D77}" destId="{4F2E848E-814D-46DF-B113-109C24F0788E}" srcOrd="0" destOrd="0" presId="urn:microsoft.com/office/officeart/2008/layout/HorizontalMultiLevelHierarchy"/>
    <dgm:cxn modelId="{FE9504A3-520F-40AD-98F6-50DFAFDD7A75}" type="presParOf" srcId="{5BE910D0-33F7-4A0B-A8E0-634EE4324194}" destId="{AF7A425C-17E8-4F08-808C-52FF12040181}" srcOrd="1" destOrd="0" presId="urn:microsoft.com/office/officeart/2008/layout/HorizontalMultiLevelHierarchy"/>
    <dgm:cxn modelId="{4DD6EE0C-136C-4EA1-B441-8EEC6DEA45D7}" type="presParOf" srcId="{AF7A425C-17E8-4F08-808C-52FF12040181}" destId="{D4ADCC3E-5704-481F-9307-8D40DA060EF8}" srcOrd="0" destOrd="0" presId="urn:microsoft.com/office/officeart/2008/layout/HorizontalMultiLevelHierarchy"/>
    <dgm:cxn modelId="{F2182BB2-1A04-43EA-9CC4-3F74559C1030}" type="presParOf" srcId="{AF7A425C-17E8-4F08-808C-52FF12040181}" destId="{263ADE0F-F3E5-4F7A-BEFF-43BD4E54EA93}" srcOrd="1" destOrd="0" presId="urn:microsoft.com/office/officeart/2008/layout/HorizontalMultiLevelHierarchy"/>
    <dgm:cxn modelId="{39AACF8A-82CB-403F-BA6D-CD89DE554A89}" type="presParOf" srcId="{5BE910D0-33F7-4A0B-A8E0-634EE4324194}" destId="{25CE4B9B-3665-4089-9C74-C3D324B4382D}" srcOrd="2" destOrd="0" presId="urn:microsoft.com/office/officeart/2008/layout/HorizontalMultiLevelHierarchy"/>
    <dgm:cxn modelId="{8F4A5697-BCE8-47AD-85C6-2F0E47C5CF29}" type="presParOf" srcId="{25CE4B9B-3665-4089-9C74-C3D324B4382D}" destId="{AE07E871-B039-4E36-92DD-420423D83111}" srcOrd="0" destOrd="0" presId="urn:microsoft.com/office/officeart/2008/layout/HorizontalMultiLevelHierarchy"/>
    <dgm:cxn modelId="{93562B28-F2AA-4E62-9404-519E441D3603}" type="presParOf" srcId="{5BE910D0-33F7-4A0B-A8E0-634EE4324194}" destId="{15EE841C-3E3C-4CB7-80E2-67A2024AC3C7}" srcOrd="3" destOrd="0" presId="urn:microsoft.com/office/officeart/2008/layout/HorizontalMultiLevelHierarchy"/>
    <dgm:cxn modelId="{00271870-5023-4A63-B203-76B7B0B66DB2}" type="presParOf" srcId="{15EE841C-3E3C-4CB7-80E2-67A2024AC3C7}" destId="{7F9AB805-728A-4636-A328-570D4C655AE8}" srcOrd="0" destOrd="0" presId="urn:microsoft.com/office/officeart/2008/layout/HorizontalMultiLevelHierarchy"/>
    <dgm:cxn modelId="{5087849F-6240-4FE6-BF4D-CACAED620A19}" type="presParOf" srcId="{15EE841C-3E3C-4CB7-80E2-67A2024AC3C7}" destId="{7B6A1AE1-F5A7-40DA-90D2-E153A8167573}" srcOrd="1" destOrd="0" presId="urn:microsoft.com/office/officeart/2008/layout/HorizontalMultiLevelHierarchy"/>
    <dgm:cxn modelId="{7B791710-E352-4E3E-8055-A8BA9BC539D9}" type="presParOf" srcId="{DF0EE0A1-605B-489A-B2D0-10A610298A3C}" destId="{5B65A675-EA84-430C-A9E7-D6D2BC9D6DDA}" srcOrd="2" destOrd="0" presId="urn:microsoft.com/office/officeart/2008/layout/HorizontalMultiLevelHierarchy"/>
    <dgm:cxn modelId="{670FBB7B-759B-42AA-A07C-B9DF6A3F546C}" type="presParOf" srcId="{5B65A675-EA84-430C-A9E7-D6D2BC9D6DDA}" destId="{3B31E865-4EC5-4407-B7B0-00A3C3289E06}" srcOrd="0" destOrd="0" presId="urn:microsoft.com/office/officeart/2008/layout/HorizontalMultiLevelHierarchy"/>
    <dgm:cxn modelId="{9FC148BA-02D0-4490-818E-CF10E7498378}" type="presParOf" srcId="{DF0EE0A1-605B-489A-B2D0-10A610298A3C}" destId="{78927A9C-8204-471E-BD1E-794852E7B6AD}" srcOrd="3" destOrd="0" presId="urn:microsoft.com/office/officeart/2008/layout/HorizontalMultiLevelHierarchy"/>
    <dgm:cxn modelId="{6C4E63E6-CA46-4373-98AD-9A1FF6105456}" type="presParOf" srcId="{78927A9C-8204-471E-BD1E-794852E7B6AD}" destId="{5DA2428A-0ED8-458C-A322-ED9043515CC2}" srcOrd="0" destOrd="0" presId="urn:microsoft.com/office/officeart/2008/layout/HorizontalMultiLevelHierarchy"/>
    <dgm:cxn modelId="{63D1DA17-D4B5-4D09-9284-912442908AE2}" type="presParOf" srcId="{78927A9C-8204-471E-BD1E-794852E7B6AD}" destId="{95FC3890-56B4-43DE-97AD-56DDBBFA247D}" srcOrd="1" destOrd="0" presId="urn:microsoft.com/office/officeart/2008/layout/HorizontalMultiLevelHierarchy"/>
    <dgm:cxn modelId="{ED6D324D-0B22-4994-9AA9-59636F539A53}" type="presParOf" srcId="{95FC3890-56B4-43DE-97AD-56DDBBFA247D}" destId="{307DFAC5-8EA6-4434-B7AA-9C037A1EA2A1}" srcOrd="0" destOrd="0" presId="urn:microsoft.com/office/officeart/2008/layout/HorizontalMultiLevelHierarchy"/>
    <dgm:cxn modelId="{4BD8AA16-A280-410C-A456-FA41818B6C3F}" type="presParOf" srcId="{307DFAC5-8EA6-4434-B7AA-9C037A1EA2A1}" destId="{6C3EFE0D-1B81-4A97-9E84-EFFF33B3166B}" srcOrd="0" destOrd="0" presId="urn:microsoft.com/office/officeart/2008/layout/HorizontalMultiLevelHierarchy"/>
    <dgm:cxn modelId="{7E0F9021-C2F7-4830-87BF-5603103E3CD5}" type="presParOf" srcId="{95FC3890-56B4-43DE-97AD-56DDBBFA247D}" destId="{D0547226-0AC1-44D0-86B8-1D060CAF72A7}" srcOrd="1" destOrd="0" presId="urn:microsoft.com/office/officeart/2008/layout/HorizontalMultiLevelHierarchy"/>
    <dgm:cxn modelId="{23188A57-343D-4C05-B166-B5872CBE2D95}" type="presParOf" srcId="{D0547226-0AC1-44D0-86B8-1D060CAF72A7}" destId="{98C9A6B5-BF75-42EA-A65D-2F9CC2926CBA}" srcOrd="0" destOrd="0" presId="urn:microsoft.com/office/officeart/2008/layout/HorizontalMultiLevelHierarchy"/>
    <dgm:cxn modelId="{2DEB2389-243F-4D43-9EB3-07A2E2211A0A}" type="presParOf" srcId="{D0547226-0AC1-44D0-86B8-1D060CAF72A7}" destId="{34AFDA12-2B7D-4398-A95C-52E16D25842F}" srcOrd="1" destOrd="0" presId="urn:microsoft.com/office/officeart/2008/layout/HorizontalMultiLevelHierarchy"/>
    <dgm:cxn modelId="{BFCE367F-045C-4660-A6D6-EB4AC8E3FADB}" type="presParOf" srcId="{95FC3890-56B4-43DE-97AD-56DDBBFA247D}" destId="{F24E8DDC-8EB0-4238-A9BB-94E06AAEAD3F}" srcOrd="2" destOrd="0" presId="urn:microsoft.com/office/officeart/2008/layout/HorizontalMultiLevelHierarchy"/>
    <dgm:cxn modelId="{66A0C6B2-BAFA-4643-8709-FA0B838E9BD1}" type="presParOf" srcId="{F24E8DDC-8EB0-4238-A9BB-94E06AAEAD3F}" destId="{B4F9BA71-3427-4219-98CA-4F96E3F86D22}" srcOrd="0" destOrd="0" presId="urn:microsoft.com/office/officeart/2008/layout/HorizontalMultiLevelHierarchy"/>
    <dgm:cxn modelId="{C72A8107-AD37-4D69-A135-726018315B7A}" type="presParOf" srcId="{95FC3890-56B4-43DE-97AD-56DDBBFA247D}" destId="{BF9DCB9F-88D6-4CB9-A1A3-97F2D07C2237}" srcOrd="3" destOrd="0" presId="urn:microsoft.com/office/officeart/2008/layout/HorizontalMultiLevelHierarchy"/>
    <dgm:cxn modelId="{0510001C-2E85-4CC7-AED1-66C6A5ECE548}" type="presParOf" srcId="{BF9DCB9F-88D6-4CB9-A1A3-97F2D07C2237}" destId="{CF4B5889-1501-461E-AC74-0865C11FD2FF}" srcOrd="0" destOrd="0" presId="urn:microsoft.com/office/officeart/2008/layout/HorizontalMultiLevelHierarchy"/>
    <dgm:cxn modelId="{A9F73B50-1AB4-430D-AA81-4499456FC8BC}" type="presParOf" srcId="{BF9DCB9F-88D6-4CB9-A1A3-97F2D07C2237}" destId="{64FFC2E8-E2CC-417F-9442-CC23A65BD87C}" srcOrd="1" destOrd="0" presId="urn:microsoft.com/office/officeart/2008/layout/HorizontalMultiLevelHierarchy"/>
    <dgm:cxn modelId="{F30720F1-F71B-4423-8BAF-8CB61D33AF26}" type="presParOf" srcId="{95FC3890-56B4-43DE-97AD-56DDBBFA247D}" destId="{21CBA666-C138-48A6-9BAB-D6E34B77FEE9}" srcOrd="4" destOrd="0" presId="urn:microsoft.com/office/officeart/2008/layout/HorizontalMultiLevelHierarchy"/>
    <dgm:cxn modelId="{863DC64E-2AD4-4407-B318-B7C01843F77A}" type="presParOf" srcId="{21CBA666-C138-48A6-9BAB-D6E34B77FEE9}" destId="{6F916469-03F9-4D55-9FFF-D9F851495B4F}" srcOrd="0" destOrd="0" presId="urn:microsoft.com/office/officeart/2008/layout/HorizontalMultiLevelHierarchy"/>
    <dgm:cxn modelId="{D3AA308A-9CA9-483B-8C0D-6F1C9ABC1347}" type="presParOf" srcId="{95FC3890-56B4-43DE-97AD-56DDBBFA247D}" destId="{9FA48A25-1B98-4338-B270-7D0D54EBC63C}" srcOrd="5" destOrd="0" presId="urn:microsoft.com/office/officeart/2008/layout/HorizontalMultiLevelHierarchy"/>
    <dgm:cxn modelId="{7A131DA9-1F03-4817-8915-B7B5C8F682E5}" type="presParOf" srcId="{9FA48A25-1B98-4338-B270-7D0D54EBC63C}" destId="{7D3F0B83-89AC-4656-B273-F3760C48D8B7}" srcOrd="0" destOrd="0" presId="urn:microsoft.com/office/officeart/2008/layout/HorizontalMultiLevelHierarchy"/>
    <dgm:cxn modelId="{ED765F0E-1828-4608-A9C4-0BD8B6ECC262}" type="presParOf" srcId="{9FA48A25-1B98-4338-B270-7D0D54EBC63C}" destId="{2F3E9A41-3DBF-4B7A-8914-AE79DC078752}" srcOrd="1" destOrd="0" presId="urn:microsoft.com/office/officeart/2008/layout/HorizontalMultiLevelHierarchy"/>
    <dgm:cxn modelId="{1A09A598-8586-42F8-A9DE-B234E1203F17}" type="presParOf" srcId="{95FC3890-56B4-43DE-97AD-56DDBBFA247D}" destId="{A6D242D4-6905-4634-873B-DEBBB9A5FB7C}" srcOrd="6" destOrd="0" presId="urn:microsoft.com/office/officeart/2008/layout/HorizontalMultiLevelHierarchy"/>
    <dgm:cxn modelId="{1B058D7A-33AA-4C16-B861-23D9AF703663}" type="presParOf" srcId="{A6D242D4-6905-4634-873B-DEBBB9A5FB7C}" destId="{03B162BF-ABDB-48DD-AE39-3D0E82E6367D}" srcOrd="0" destOrd="0" presId="urn:microsoft.com/office/officeart/2008/layout/HorizontalMultiLevelHierarchy"/>
    <dgm:cxn modelId="{6C99BEBC-4A61-4C5D-B7BA-769343274DE5}" type="presParOf" srcId="{95FC3890-56B4-43DE-97AD-56DDBBFA247D}" destId="{47C25737-4802-4936-A279-7DF195D650BC}" srcOrd="7" destOrd="0" presId="urn:microsoft.com/office/officeart/2008/layout/HorizontalMultiLevelHierarchy"/>
    <dgm:cxn modelId="{A786266B-ABF4-475D-BACC-6D930C9CD9D7}" type="presParOf" srcId="{47C25737-4802-4936-A279-7DF195D650BC}" destId="{E5A04D1A-2873-4D5D-BE35-0C1682F85BF3}" srcOrd="0" destOrd="0" presId="urn:microsoft.com/office/officeart/2008/layout/HorizontalMultiLevelHierarchy"/>
    <dgm:cxn modelId="{3D1F79F4-032E-433B-A0F8-05477E0D1702}" type="presParOf" srcId="{47C25737-4802-4936-A279-7DF195D650BC}" destId="{93D4EE0A-E313-44BB-9B5D-CCAAF0FA2993}" srcOrd="1" destOrd="0" presId="urn:microsoft.com/office/officeart/2008/layout/HorizontalMultiLevelHierarchy"/>
    <dgm:cxn modelId="{BD950A78-F70D-4AEB-8304-66A6FBFB0819}" type="presParOf" srcId="{DF0EE0A1-605B-489A-B2D0-10A610298A3C}" destId="{EC1C5494-A86F-42FF-B53A-FB49379BFEE1}" srcOrd="4" destOrd="0" presId="urn:microsoft.com/office/officeart/2008/layout/HorizontalMultiLevelHierarchy"/>
    <dgm:cxn modelId="{8EF6F8BF-0F9D-4EB8-B4D4-7B5A70F1465B}" type="presParOf" srcId="{EC1C5494-A86F-42FF-B53A-FB49379BFEE1}" destId="{BDE3FF01-77BB-4A7A-AE1B-CD2720ED8234}" srcOrd="0" destOrd="0" presId="urn:microsoft.com/office/officeart/2008/layout/HorizontalMultiLevelHierarchy"/>
    <dgm:cxn modelId="{11B8B204-6CE9-4B9E-93E2-7CD96ACBC588}" type="presParOf" srcId="{DF0EE0A1-605B-489A-B2D0-10A610298A3C}" destId="{4F45FE04-22BE-47E8-872A-4F502FD2A2FC}" srcOrd="5" destOrd="0" presId="urn:microsoft.com/office/officeart/2008/layout/HorizontalMultiLevelHierarchy"/>
    <dgm:cxn modelId="{066F95A4-1572-487F-8A10-2E0673A5E362}" type="presParOf" srcId="{4F45FE04-22BE-47E8-872A-4F502FD2A2FC}" destId="{997D34C2-56B2-4C10-9D21-0A0458729E7D}" srcOrd="0" destOrd="0" presId="urn:microsoft.com/office/officeart/2008/layout/HorizontalMultiLevelHierarchy"/>
    <dgm:cxn modelId="{3EA3B9E2-1941-4058-A235-A637AF630328}" type="presParOf" srcId="{4F45FE04-22BE-47E8-872A-4F502FD2A2FC}" destId="{DBD8846F-90C6-46B1-8925-6CFA70BB4605}" srcOrd="1" destOrd="0" presId="urn:microsoft.com/office/officeart/2008/layout/HorizontalMultiLevelHierarchy"/>
    <dgm:cxn modelId="{F5F93065-AE7A-465F-9294-15FA389796FC}" type="presParOf" srcId="{DBD8846F-90C6-46B1-8925-6CFA70BB4605}" destId="{9D4EC566-CBA5-401A-9B1E-3111331BDAF8}" srcOrd="0" destOrd="0" presId="urn:microsoft.com/office/officeart/2008/layout/HorizontalMultiLevelHierarchy"/>
    <dgm:cxn modelId="{0D366E9C-2E54-4ED3-BDC8-CD2495E5D676}" type="presParOf" srcId="{9D4EC566-CBA5-401A-9B1E-3111331BDAF8}" destId="{4D05BF57-4EF8-4896-8BFF-54D34A84727B}" srcOrd="0" destOrd="0" presId="urn:microsoft.com/office/officeart/2008/layout/HorizontalMultiLevelHierarchy"/>
    <dgm:cxn modelId="{BB5C28DE-B47C-475B-913A-9C181602E766}" type="presParOf" srcId="{DBD8846F-90C6-46B1-8925-6CFA70BB4605}" destId="{280D0164-27BA-48B3-88AB-3C1D6B0BE71B}" srcOrd="1" destOrd="0" presId="urn:microsoft.com/office/officeart/2008/layout/HorizontalMultiLevelHierarchy"/>
    <dgm:cxn modelId="{9790B9B3-EFDA-4C21-9782-A7F48F2A0C25}" type="presParOf" srcId="{280D0164-27BA-48B3-88AB-3C1D6B0BE71B}" destId="{CBC5F5A1-175E-4E16-BD3F-A65AE025D993}" srcOrd="0" destOrd="0" presId="urn:microsoft.com/office/officeart/2008/layout/HorizontalMultiLevelHierarchy"/>
    <dgm:cxn modelId="{54457E92-A68B-4ABC-81A7-857BF7CA3C0B}" type="presParOf" srcId="{280D0164-27BA-48B3-88AB-3C1D6B0BE71B}" destId="{07209577-13D1-41A7-9900-5DAA73B8E5B1}" srcOrd="1" destOrd="0" presId="urn:microsoft.com/office/officeart/2008/layout/HorizontalMultiLevelHierarchy"/>
    <dgm:cxn modelId="{AA76D28F-591D-4767-A378-F0AFBE8220B5}" type="presParOf" srcId="{DBD8846F-90C6-46B1-8925-6CFA70BB4605}" destId="{CA56B090-057D-4726-A82B-56B2FFACED18}" srcOrd="2" destOrd="0" presId="urn:microsoft.com/office/officeart/2008/layout/HorizontalMultiLevelHierarchy"/>
    <dgm:cxn modelId="{98815A36-BA23-431B-953F-EEE0006DF7CB}" type="presParOf" srcId="{CA56B090-057D-4726-A82B-56B2FFACED18}" destId="{01834505-73DB-4498-99F1-2B41CB115856}" srcOrd="0" destOrd="0" presId="urn:microsoft.com/office/officeart/2008/layout/HorizontalMultiLevelHierarchy"/>
    <dgm:cxn modelId="{3C1C5C77-7353-4410-ADED-452C5DD131CB}" type="presParOf" srcId="{DBD8846F-90C6-46B1-8925-6CFA70BB4605}" destId="{41985BA6-A751-445F-81B7-13D69B63D988}" srcOrd="3" destOrd="0" presId="urn:microsoft.com/office/officeart/2008/layout/HorizontalMultiLevelHierarchy"/>
    <dgm:cxn modelId="{C114BEB3-096F-46AE-9FCF-C38B75DED5A3}" type="presParOf" srcId="{41985BA6-A751-445F-81B7-13D69B63D988}" destId="{1E6C752F-9CFC-4793-A460-CAC09A9437A0}" srcOrd="0" destOrd="0" presId="urn:microsoft.com/office/officeart/2008/layout/HorizontalMultiLevelHierarchy"/>
    <dgm:cxn modelId="{0149BC57-6AF7-4E25-9248-218F26C168BB}" type="presParOf" srcId="{41985BA6-A751-445F-81B7-13D69B63D988}" destId="{08BFF0FB-B00C-4F32-B482-1E8B29044142}" srcOrd="1" destOrd="0" presId="urn:microsoft.com/office/officeart/2008/layout/HorizontalMultiLevelHierarchy"/>
    <dgm:cxn modelId="{9E99ACC5-D7F5-4B87-B873-C3B704B98DC9}" type="presParOf" srcId="{DBD8846F-90C6-46B1-8925-6CFA70BB4605}" destId="{D40ABEB2-FFB3-4A3C-8F62-FC0CB547B7FC}" srcOrd="4" destOrd="0" presId="urn:microsoft.com/office/officeart/2008/layout/HorizontalMultiLevelHierarchy"/>
    <dgm:cxn modelId="{18E4F505-4C9A-44CB-9F20-F331867578B2}" type="presParOf" srcId="{D40ABEB2-FFB3-4A3C-8F62-FC0CB547B7FC}" destId="{191C2359-EA4E-40C2-B0F2-214C71AB4CFD}" srcOrd="0" destOrd="0" presId="urn:microsoft.com/office/officeart/2008/layout/HorizontalMultiLevelHierarchy"/>
    <dgm:cxn modelId="{FBC68682-1CC3-457D-8FCE-97FC6605D3C4}" type="presParOf" srcId="{DBD8846F-90C6-46B1-8925-6CFA70BB4605}" destId="{3B3C4BF4-F7A1-46A2-B910-862BF33EA003}" srcOrd="5" destOrd="0" presId="urn:microsoft.com/office/officeart/2008/layout/HorizontalMultiLevelHierarchy"/>
    <dgm:cxn modelId="{79095FE2-7DB7-40A0-8520-57FFB73495B7}" type="presParOf" srcId="{3B3C4BF4-F7A1-46A2-B910-862BF33EA003}" destId="{7D75A553-7101-43EC-9871-77CAF1D3FFCC}" srcOrd="0" destOrd="0" presId="urn:microsoft.com/office/officeart/2008/layout/HorizontalMultiLevelHierarchy"/>
    <dgm:cxn modelId="{7F3AFA2A-407F-43F3-AD42-BE477E9917DE}" type="presParOf" srcId="{3B3C4BF4-F7A1-46A2-B910-862BF33EA003}" destId="{FCD9D6CF-5CAB-4BE6-A5AE-BF91064AB85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E548A-E77A-4552-9FBA-AC80657E057D}">
      <dsp:nvSpPr>
        <dsp:cNvPr id="0" name=""/>
        <dsp:cNvSpPr/>
      </dsp:nvSpPr>
      <dsp:spPr>
        <a:xfrm>
          <a:off x="0" y="549929"/>
          <a:ext cx="9982199" cy="551655"/>
        </a:xfrm>
        <a:prstGeom prst="roundRect">
          <a:avLst/>
        </a:prstGeom>
        <a:solidFill>
          <a:srgbClr val="44546A"/>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solidFill>
                <a:sysClr val="window" lastClr="FFFFFF"/>
              </a:solidFill>
              <a:latin typeface="Calibri" panose="020F0502020204030204"/>
              <a:ea typeface="+mn-ea"/>
              <a:cs typeface="+mn-cs"/>
            </a:rPr>
            <a:t>Disaggregate Logistics Choice Model</a:t>
          </a:r>
          <a:endParaRPr lang="en-US" sz="2300" kern="1200" dirty="0">
            <a:solidFill>
              <a:sysClr val="window" lastClr="FFFFFF"/>
            </a:solidFill>
            <a:latin typeface="Calibri" panose="020F0502020204030204"/>
            <a:ea typeface="+mn-ea"/>
            <a:cs typeface="+mn-cs"/>
          </a:endParaRPr>
        </a:p>
      </dsp:txBody>
      <dsp:txXfrm>
        <a:off x="26930" y="576859"/>
        <a:ext cx="9928339" cy="497795"/>
      </dsp:txXfrm>
    </dsp:sp>
    <dsp:sp modelId="{0447024A-17CD-40EE-9CC2-1450F097276C}">
      <dsp:nvSpPr>
        <dsp:cNvPr id="0" name=""/>
        <dsp:cNvSpPr/>
      </dsp:nvSpPr>
      <dsp:spPr>
        <a:xfrm>
          <a:off x="0" y="1167824"/>
          <a:ext cx="9982199" cy="551655"/>
        </a:xfrm>
        <a:prstGeom prst="roundRect">
          <a:avLst/>
        </a:prstGeom>
        <a:solidFill>
          <a:srgbClr val="44546A"/>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solidFill>
                <a:sysClr val="window" lastClr="FFFFFF"/>
              </a:solidFill>
              <a:latin typeface="Calibri" panose="020F0502020204030204"/>
              <a:ea typeface="+mn-ea"/>
              <a:cs typeface="+mn-cs"/>
            </a:rPr>
            <a:t>Evaluates alternatives for each buyer-supplier pair</a:t>
          </a:r>
          <a:endParaRPr lang="en-US" sz="2300" kern="1200">
            <a:solidFill>
              <a:sysClr val="window" lastClr="FFFFFF"/>
            </a:solidFill>
            <a:latin typeface="Calibri" panose="020F0502020204030204"/>
            <a:ea typeface="+mn-ea"/>
            <a:cs typeface="+mn-cs"/>
          </a:endParaRPr>
        </a:p>
      </dsp:txBody>
      <dsp:txXfrm>
        <a:off x="26930" y="1194754"/>
        <a:ext cx="9928339" cy="497795"/>
      </dsp:txXfrm>
    </dsp:sp>
    <dsp:sp modelId="{C4C54C49-DC2B-48E1-B303-A029255EA9EB}">
      <dsp:nvSpPr>
        <dsp:cNvPr id="0" name=""/>
        <dsp:cNvSpPr/>
      </dsp:nvSpPr>
      <dsp:spPr>
        <a:xfrm>
          <a:off x="0" y="1785719"/>
          <a:ext cx="9982199" cy="551655"/>
        </a:xfrm>
        <a:prstGeom prst="roundRect">
          <a:avLst/>
        </a:prstGeom>
        <a:solidFill>
          <a:srgbClr val="44546A"/>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solidFill>
                <a:sysClr val="window" lastClr="FFFFFF"/>
              </a:solidFill>
              <a:latin typeface="Calibri" panose="020F0502020204030204"/>
              <a:ea typeface="+mn-ea"/>
              <a:cs typeface="+mn-cs"/>
            </a:rPr>
            <a:t>Joint Mode and Shipment Size Choice</a:t>
          </a:r>
          <a:endParaRPr lang="en-US" sz="2300" kern="1200" dirty="0">
            <a:solidFill>
              <a:sysClr val="window" lastClr="FFFFFF"/>
            </a:solidFill>
            <a:latin typeface="Calibri" panose="020F0502020204030204"/>
            <a:ea typeface="+mn-ea"/>
            <a:cs typeface="+mn-cs"/>
          </a:endParaRPr>
        </a:p>
      </dsp:txBody>
      <dsp:txXfrm>
        <a:off x="26930" y="1812649"/>
        <a:ext cx="9928339" cy="497795"/>
      </dsp:txXfrm>
    </dsp:sp>
    <dsp:sp modelId="{FEC9AC5A-12CF-4C3A-98F1-E67E2292CACC}">
      <dsp:nvSpPr>
        <dsp:cNvPr id="0" name=""/>
        <dsp:cNvSpPr/>
      </dsp:nvSpPr>
      <dsp:spPr>
        <a:xfrm>
          <a:off x="0" y="2403615"/>
          <a:ext cx="9982199" cy="551655"/>
        </a:xfrm>
        <a:prstGeom prst="roundRect">
          <a:avLst/>
        </a:prstGeom>
        <a:solidFill>
          <a:srgbClr val="44546A"/>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solidFill>
                <a:sysClr val="window" lastClr="FFFFFF"/>
              </a:solidFill>
              <a:latin typeface="Calibri" panose="020F0502020204030204"/>
              <a:ea typeface="+mn-ea"/>
              <a:cs typeface="+mn-cs"/>
            </a:rPr>
            <a:t>Main estimation source: 2012 Commodity Flow Survey (CFS) Microdata Sample</a:t>
          </a:r>
          <a:endParaRPr lang="en-US" sz="2300" kern="1200">
            <a:solidFill>
              <a:sysClr val="window" lastClr="FFFFFF"/>
            </a:solidFill>
            <a:latin typeface="Calibri" panose="020F0502020204030204"/>
            <a:ea typeface="+mn-ea"/>
            <a:cs typeface="+mn-cs"/>
          </a:endParaRPr>
        </a:p>
      </dsp:txBody>
      <dsp:txXfrm>
        <a:off x="26930" y="2430545"/>
        <a:ext cx="9928339" cy="497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ABEB2-FFB3-4A3C-8F62-FC0CB547B7FC}">
      <dsp:nvSpPr>
        <dsp:cNvPr id="0" name=""/>
        <dsp:cNvSpPr/>
      </dsp:nvSpPr>
      <dsp:spPr>
        <a:xfrm>
          <a:off x="3085769" y="4610012"/>
          <a:ext cx="326567" cy="622270"/>
        </a:xfrm>
        <a:custGeom>
          <a:avLst/>
          <a:gdLst/>
          <a:ahLst/>
          <a:cxnLst/>
          <a:rect l="0" t="0" r="0" b="0"/>
          <a:pathLst>
            <a:path>
              <a:moveTo>
                <a:pt x="0" y="0"/>
              </a:moveTo>
              <a:lnTo>
                <a:pt x="163283" y="0"/>
              </a:lnTo>
              <a:lnTo>
                <a:pt x="163283" y="622270"/>
              </a:lnTo>
              <a:lnTo>
                <a:pt x="326567" y="622270"/>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3231484" y="4903579"/>
        <a:ext cx="35137" cy="35137"/>
      </dsp:txXfrm>
    </dsp:sp>
    <dsp:sp modelId="{CA56B090-057D-4726-A82B-56B2FFACED18}">
      <dsp:nvSpPr>
        <dsp:cNvPr id="0" name=""/>
        <dsp:cNvSpPr/>
      </dsp:nvSpPr>
      <dsp:spPr>
        <a:xfrm>
          <a:off x="3085769" y="4564292"/>
          <a:ext cx="326567" cy="91440"/>
        </a:xfrm>
        <a:custGeom>
          <a:avLst/>
          <a:gdLst/>
          <a:ahLst/>
          <a:cxnLst/>
          <a:rect l="0" t="0" r="0" b="0"/>
          <a:pathLst>
            <a:path>
              <a:moveTo>
                <a:pt x="0" y="45720"/>
              </a:moveTo>
              <a:lnTo>
                <a:pt x="326567" y="45720"/>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3240889" y="4601848"/>
        <a:ext cx="16328" cy="16328"/>
      </dsp:txXfrm>
    </dsp:sp>
    <dsp:sp modelId="{9D4EC566-CBA5-401A-9B1E-3111331BDAF8}">
      <dsp:nvSpPr>
        <dsp:cNvPr id="0" name=""/>
        <dsp:cNvSpPr/>
      </dsp:nvSpPr>
      <dsp:spPr>
        <a:xfrm>
          <a:off x="3085769" y="3987741"/>
          <a:ext cx="326567" cy="622270"/>
        </a:xfrm>
        <a:custGeom>
          <a:avLst/>
          <a:gdLst/>
          <a:ahLst/>
          <a:cxnLst/>
          <a:rect l="0" t="0" r="0" b="0"/>
          <a:pathLst>
            <a:path>
              <a:moveTo>
                <a:pt x="0" y="622270"/>
              </a:moveTo>
              <a:lnTo>
                <a:pt x="163283" y="622270"/>
              </a:lnTo>
              <a:lnTo>
                <a:pt x="163283" y="0"/>
              </a:lnTo>
              <a:lnTo>
                <a:pt x="326567" y="0"/>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3231484" y="4281308"/>
        <a:ext cx="35137" cy="35137"/>
      </dsp:txXfrm>
    </dsp:sp>
    <dsp:sp modelId="{EC1C5494-A86F-42FF-B53A-FB49379BFEE1}">
      <dsp:nvSpPr>
        <dsp:cNvPr id="0" name=""/>
        <dsp:cNvSpPr/>
      </dsp:nvSpPr>
      <dsp:spPr>
        <a:xfrm>
          <a:off x="1126363" y="2417064"/>
          <a:ext cx="326567" cy="2192948"/>
        </a:xfrm>
        <a:custGeom>
          <a:avLst/>
          <a:gdLst/>
          <a:ahLst/>
          <a:cxnLst/>
          <a:rect l="0" t="0" r="0" b="0"/>
          <a:pathLst>
            <a:path>
              <a:moveTo>
                <a:pt x="0" y="0"/>
              </a:moveTo>
              <a:lnTo>
                <a:pt x="163283" y="0"/>
              </a:lnTo>
              <a:lnTo>
                <a:pt x="163283" y="2192948"/>
              </a:lnTo>
              <a:lnTo>
                <a:pt x="326567" y="2192948"/>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1234218" y="3458110"/>
        <a:ext cx="110856" cy="110856"/>
      </dsp:txXfrm>
    </dsp:sp>
    <dsp:sp modelId="{A6D242D4-6905-4634-873B-DEBBB9A5FB7C}">
      <dsp:nvSpPr>
        <dsp:cNvPr id="0" name=""/>
        <dsp:cNvSpPr/>
      </dsp:nvSpPr>
      <dsp:spPr>
        <a:xfrm>
          <a:off x="3070617" y="2415905"/>
          <a:ext cx="341720" cy="949565"/>
        </a:xfrm>
        <a:custGeom>
          <a:avLst/>
          <a:gdLst/>
          <a:ahLst/>
          <a:cxnLst/>
          <a:rect l="0" t="0" r="0" b="0"/>
          <a:pathLst>
            <a:path>
              <a:moveTo>
                <a:pt x="0" y="0"/>
              </a:moveTo>
              <a:lnTo>
                <a:pt x="170860" y="0"/>
              </a:lnTo>
              <a:lnTo>
                <a:pt x="170860" y="949565"/>
              </a:lnTo>
              <a:lnTo>
                <a:pt x="341720" y="949565"/>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3216247" y="2865458"/>
        <a:ext cx="50459" cy="50459"/>
      </dsp:txXfrm>
    </dsp:sp>
    <dsp:sp modelId="{21CBA666-C138-48A6-9BAB-D6E34B77FEE9}">
      <dsp:nvSpPr>
        <dsp:cNvPr id="0" name=""/>
        <dsp:cNvSpPr/>
      </dsp:nvSpPr>
      <dsp:spPr>
        <a:xfrm>
          <a:off x="3070617" y="2415905"/>
          <a:ext cx="341720" cy="327294"/>
        </a:xfrm>
        <a:custGeom>
          <a:avLst/>
          <a:gdLst/>
          <a:ahLst/>
          <a:cxnLst/>
          <a:rect l="0" t="0" r="0" b="0"/>
          <a:pathLst>
            <a:path>
              <a:moveTo>
                <a:pt x="0" y="0"/>
              </a:moveTo>
              <a:lnTo>
                <a:pt x="170860" y="0"/>
              </a:lnTo>
              <a:lnTo>
                <a:pt x="170860" y="327294"/>
              </a:lnTo>
              <a:lnTo>
                <a:pt x="341720" y="327294"/>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3229648" y="2567723"/>
        <a:ext cx="23658" cy="23658"/>
      </dsp:txXfrm>
    </dsp:sp>
    <dsp:sp modelId="{F24E8DDC-8EB0-4238-A9BB-94E06AAEAD3F}">
      <dsp:nvSpPr>
        <dsp:cNvPr id="0" name=""/>
        <dsp:cNvSpPr/>
      </dsp:nvSpPr>
      <dsp:spPr>
        <a:xfrm>
          <a:off x="3070617" y="2120929"/>
          <a:ext cx="341720" cy="294976"/>
        </a:xfrm>
        <a:custGeom>
          <a:avLst/>
          <a:gdLst/>
          <a:ahLst/>
          <a:cxnLst/>
          <a:rect l="0" t="0" r="0" b="0"/>
          <a:pathLst>
            <a:path>
              <a:moveTo>
                <a:pt x="0" y="294976"/>
              </a:moveTo>
              <a:lnTo>
                <a:pt x="170860" y="294976"/>
              </a:lnTo>
              <a:lnTo>
                <a:pt x="170860" y="0"/>
              </a:lnTo>
              <a:lnTo>
                <a:pt x="341720" y="0"/>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3230191" y="2257131"/>
        <a:ext cx="22571" cy="22571"/>
      </dsp:txXfrm>
    </dsp:sp>
    <dsp:sp modelId="{307DFAC5-8EA6-4434-B7AA-9C037A1EA2A1}">
      <dsp:nvSpPr>
        <dsp:cNvPr id="0" name=""/>
        <dsp:cNvSpPr/>
      </dsp:nvSpPr>
      <dsp:spPr>
        <a:xfrm>
          <a:off x="3070617" y="1498658"/>
          <a:ext cx="341720" cy="917247"/>
        </a:xfrm>
        <a:custGeom>
          <a:avLst/>
          <a:gdLst/>
          <a:ahLst/>
          <a:cxnLst/>
          <a:rect l="0" t="0" r="0" b="0"/>
          <a:pathLst>
            <a:path>
              <a:moveTo>
                <a:pt x="0" y="917247"/>
              </a:moveTo>
              <a:lnTo>
                <a:pt x="170860" y="917247"/>
              </a:lnTo>
              <a:lnTo>
                <a:pt x="170860" y="0"/>
              </a:lnTo>
              <a:lnTo>
                <a:pt x="341720" y="0"/>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3217006" y="1932810"/>
        <a:ext cx="48941" cy="48941"/>
      </dsp:txXfrm>
    </dsp:sp>
    <dsp:sp modelId="{5B65A675-EA84-430C-A9E7-D6D2BC9D6DDA}">
      <dsp:nvSpPr>
        <dsp:cNvPr id="0" name=""/>
        <dsp:cNvSpPr/>
      </dsp:nvSpPr>
      <dsp:spPr>
        <a:xfrm>
          <a:off x="1126363" y="2370185"/>
          <a:ext cx="311415" cy="91440"/>
        </a:xfrm>
        <a:custGeom>
          <a:avLst/>
          <a:gdLst/>
          <a:ahLst/>
          <a:cxnLst/>
          <a:rect l="0" t="0" r="0" b="0"/>
          <a:pathLst>
            <a:path>
              <a:moveTo>
                <a:pt x="0" y="46879"/>
              </a:moveTo>
              <a:lnTo>
                <a:pt x="155707" y="46879"/>
              </a:lnTo>
              <a:lnTo>
                <a:pt x="155707" y="45720"/>
              </a:lnTo>
              <a:lnTo>
                <a:pt x="311415" y="45720"/>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1274285" y="2408119"/>
        <a:ext cx="15570" cy="15570"/>
      </dsp:txXfrm>
    </dsp:sp>
    <dsp:sp modelId="{25CE4B9B-3665-4089-9C74-C3D324B4382D}">
      <dsp:nvSpPr>
        <dsp:cNvPr id="0" name=""/>
        <dsp:cNvSpPr/>
      </dsp:nvSpPr>
      <dsp:spPr>
        <a:xfrm>
          <a:off x="3085769" y="565251"/>
          <a:ext cx="326567" cy="311135"/>
        </a:xfrm>
        <a:custGeom>
          <a:avLst/>
          <a:gdLst/>
          <a:ahLst/>
          <a:cxnLst/>
          <a:rect l="0" t="0" r="0" b="0"/>
          <a:pathLst>
            <a:path>
              <a:moveTo>
                <a:pt x="0" y="0"/>
              </a:moveTo>
              <a:lnTo>
                <a:pt x="163283" y="0"/>
              </a:lnTo>
              <a:lnTo>
                <a:pt x="163283" y="311135"/>
              </a:lnTo>
              <a:lnTo>
                <a:pt x="326567" y="311135"/>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3237777" y="709543"/>
        <a:ext cx="22552" cy="22552"/>
      </dsp:txXfrm>
    </dsp:sp>
    <dsp:sp modelId="{675C2D14-93A0-404E-9E32-F8C6AF458D77}">
      <dsp:nvSpPr>
        <dsp:cNvPr id="0" name=""/>
        <dsp:cNvSpPr/>
      </dsp:nvSpPr>
      <dsp:spPr>
        <a:xfrm>
          <a:off x="3085769" y="254116"/>
          <a:ext cx="326567" cy="311135"/>
        </a:xfrm>
        <a:custGeom>
          <a:avLst/>
          <a:gdLst/>
          <a:ahLst/>
          <a:cxnLst/>
          <a:rect l="0" t="0" r="0" b="0"/>
          <a:pathLst>
            <a:path>
              <a:moveTo>
                <a:pt x="0" y="311135"/>
              </a:moveTo>
              <a:lnTo>
                <a:pt x="163283" y="311135"/>
              </a:lnTo>
              <a:lnTo>
                <a:pt x="163283" y="0"/>
              </a:lnTo>
              <a:lnTo>
                <a:pt x="326567" y="0"/>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3237777" y="398407"/>
        <a:ext cx="22552" cy="22552"/>
      </dsp:txXfrm>
    </dsp:sp>
    <dsp:sp modelId="{12B2F5C4-9CC4-4A52-967E-DB01B947726C}">
      <dsp:nvSpPr>
        <dsp:cNvPr id="0" name=""/>
        <dsp:cNvSpPr/>
      </dsp:nvSpPr>
      <dsp:spPr>
        <a:xfrm>
          <a:off x="1126363" y="565251"/>
          <a:ext cx="326567" cy="1851812"/>
        </a:xfrm>
        <a:custGeom>
          <a:avLst/>
          <a:gdLst/>
          <a:ahLst/>
          <a:cxnLst/>
          <a:rect l="0" t="0" r="0" b="0"/>
          <a:pathLst>
            <a:path>
              <a:moveTo>
                <a:pt x="0" y="1851812"/>
              </a:moveTo>
              <a:lnTo>
                <a:pt x="163283" y="1851812"/>
              </a:lnTo>
              <a:lnTo>
                <a:pt x="163283" y="0"/>
              </a:lnTo>
              <a:lnTo>
                <a:pt x="326567" y="0"/>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1242637" y="1444148"/>
        <a:ext cx="94019" cy="94019"/>
      </dsp:txXfrm>
    </dsp:sp>
    <dsp:sp modelId="{CEA03EB2-D28E-451B-9566-8B584AA66CFD}">
      <dsp:nvSpPr>
        <dsp:cNvPr id="0" name=""/>
        <dsp:cNvSpPr/>
      </dsp:nvSpPr>
      <dsp:spPr>
        <a:xfrm rot="16200000">
          <a:off x="-432589" y="2168156"/>
          <a:ext cx="2620088" cy="4978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Mode and Shipment Size</a:t>
          </a:r>
          <a:endParaRPr lang="en-US" sz="1600" kern="1200" dirty="0"/>
        </a:p>
      </dsp:txBody>
      <dsp:txXfrm>
        <a:off x="-432589" y="2168156"/>
        <a:ext cx="2620088" cy="497816"/>
      </dsp:txXfrm>
    </dsp:sp>
    <dsp:sp modelId="{D43FA584-2F18-4EEE-8EC1-D9C101D4CFBF}">
      <dsp:nvSpPr>
        <dsp:cNvPr id="0" name=""/>
        <dsp:cNvSpPr/>
      </dsp:nvSpPr>
      <dsp:spPr>
        <a:xfrm>
          <a:off x="1452930" y="316343"/>
          <a:ext cx="1632838" cy="4978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r>
            <a:rPr lang="en-US" sz="1600" b="1" kern="1200" dirty="0" smtClean="0"/>
            <a:t>Rail </a:t>
          </a:r>
        </a:p>
        <a:p>
          <a:pPr lvl="0" algn="ctr" defTabSz="711200">
            <a:lnSpc>
              <a:spcPct val="100000"/>
            </a:lnSpc>
            <a:spcBef>
              <a:spcPct val="0"/>
            </a:spcBef>
            <a:spcAft>
              <a:spcPts val="0"/>
            </a:spcAft>
          </a:pPr>
          <a:r>
            <a:rPr lang="en-US" sz="1600" b="1" kern="1200" dirty="0" smtClean="0"/>
            <a:t>(Carload / IMX)</a:t>
          </a:r>
          <a:endParaRPr lang="en-US" sz="1600" b="1" kern="1200" dirty="0"/>
        </a:p>
      </dsp:txBody>
      <dsp:txXfrm>
        <a:off x="1452930" y="316343"/>
        <a:ext cx="1632838" cy="497816"/>
      </dsp:txXfrm>
    </dsp:sp>
    <dsp:sp modelId="{D4ADCC3E-5704-481F-9307-8D40DA060EF8}">
      <dsp:nvSpPr>
        <dsp:cNvPr id="0" name=""/>
        <dsp:cNvSpPr/>
      </dsp:nvSpPr>
      <dsp:spPr>
        <a:xfrm>
          <a:off x="3412337" y="5208"/>
          <a:ext cx="1632838" cy="497816"/>
        </a:xfrm>
        <a:prstGeom prst="rect">
          <a:avLst/>
        </a:prstGeom>
        <a:solidFill>
          <a:srgbClr val="0B3187"/>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Large</a:t>
          </a:r>
          <a:endParaRPr lang="en-US" sz="1600" kern="1200" dirty="0"/>
        </a:p>
      </dsp:txBody>
      <dsp:txXfrm>
        <a:off x="3412337" y="5208"/>
        <a:ext cx="1632838" cy="497816"/>
      </dsp:txXfrm>
    </dsp:sp>
    <dsp:sp modelId="{7F9AB805-728A-4636-A328-570D4C655AE8}">
      <dsp:nvSpPr>
        <dsp:cNvPr id="0" name=""/>
        <dsp:cNvSpPr/>
      </dsp:nvSpPr>
      <dsp:spPr>
        <a:xfrm>
          <a:off x="3412337" y="627478"/>
          <a:ext cx="1632838" cy="497816"/>
        </a:xfrm>
        <a:prstGeom prst="rect">
          <a:avLst/>
        </a:prstGeom>
        <a:solidFill>
          <a:schemeClr val="tx1">
            <a:lumMod val="75000"/>
            <a:lumOff val="2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Very Large</a:t>
          </a:r>
          <a:endParaRPr lang="en-US" sz="1600" kern="1200" dirty="0"/>
        </a:p>
      </dsp:txBody>
      <dsp:txXfrm>
        <a:off x="3412337" y="627478"/>
        <a:ext cx="1632838" cy="497816"/>
      </dsp:txXfrm>
    </dsp:sp>
    <dsp:sp modelId="{5DA2428A-0ED8-458C-A322-ED9043515CC2}">
      <dsp:nvSpPr>
        <dsp:cNvPr id="0" name=""/>
        <dsp:cNvSpPr/>
      </dsp:nvSpPr>
      <dsp:spPr>
        <a:xfrm>
          <a:off x="1437778" y="2166997"/>
          <a:ext cx="1632838" cy="4978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Truck</a:t>
          </a:r>
          <a:endParaRPr lang="en-US" sz="1600" b="1" kern="1200" dirty="0"/>
        </a:p>
      </dsp:txBody>
      <dsp:txXfrm>
        <a:off x="1437778" y="2166997"/>
        <a:ext cx="1632838" cy="497816"/>
      </dsp:txXfrm>
    </dsp:sp>
    <dsp:sp modelId="{98C9A6B5-BF75-42EA-A65D-2F9CC2926CBA}">
      <dsp:nvSpPr>
        <dsp:cNvPr id="0" name=""/>
        <dsp:cNvSpPr/>
      </dsp:nvSpPr>
      <dsp:spPr>
        <a:xfrm>
          <a:off x="3412337" y="1249749"/>
          <a:ext cx="1632838" cy="4978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Small</a:t>
          </a:r>
          <a:endParaRPr lang="en-US" sz="1600" kern="1200" dirty="0"/>
        </a:p>
      </dsp:txBody>
      <dsp:txXfrm>
        <a:off x="3412337" y="1249749"/>
        <a:ext cx="1632838" cy="497816"/>
      </dsp:txXfrm>
    </dsp:sp>
    <dsp:sp modelId="{CF4B5889-1501-461E-AC74-0865C11FD2FF}">
      <dsp:nvSpPr>
        <dsp:cNvPr id="0" name=""/>
        <dsp:cNvSpPr/>
      </dsp:nvSpPr>
      <dsp:spPr>
        <a:xfrm>
          <a:off x="3412337" y="1872020"/>
          <a:ext cx="1632838" cy="497816"/>
        </a:xfrm>
        <a:prstGeom prst="rect">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Medium</a:t>
          </a:r>
          <a:endParaRPr lang="en-US" sz="1600" kern="1200" dirty="0"/>
        </a:p>
      </dsp:txBody>
      <dsp:txXfrm>
        <a:off x="3412337" y="1872020"/>
        <a:ext cx="1632838" cy="497816"/>
      </dsp:txXfrm>
    </dsp:sp>
    <dsp:sp modelId="{7D3F0B83-89AC-4656-B273-F3760C48D8B7}">
      <dsp:nvSpPr>
        <dsp:cNvPr id="0" name=""/>
        <dsp:cNvSpPr/>
      </dsp:nvSpPr>
      <dsp:spPr>
        <a:xfrm>
          <a:off x="3412337" y="2494291"/>
          <a:ext cx="1632838" cy="497816"/>
        </a:xfrm>
        <a:prstGeom prst="rect">
          <a:avLst/>
        </a:prstGeom>
        <a:solidFill>
          <a:srgbClr val="0B3187"/>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Large</a:t>
          </a:r>
          <a:endParaRPr lang="en-US" sz="1600" kern="1200" dirty="0"/>
        </a:p>
      </dsp:txBody>
      <dsp:txXfrm>
        <a:off x="3412337" y="2494291"/>
        <a:ext cx="1632838" cy="497816"/>
      </dsp:txXfrm>
    </dsp:sp>
    <dsp:sp modelId="{E5A04D1A-2873-4D5D-BE35-0C1682F85BF3}">
      <dsp:nvSpPr>
        <dsp:cNvPr id="0" name=""/>
        <dsp:cNvSpPr/>
      </dsp:nvSpPr>
      <dsp:spPr>
        <a:xfrm>
          <a:off x="3412337" y="3116562"/>
          <a:ext cx="1632838" cy="497816"/>
        </a:xfrm>
        <a:prstGeom prst="rect">
          <a:avLst/>
        </a:prstGeom>
        <a:solidFill>
          <a:schemeClr val="tx1">
            <a:lumMod val="75000"/>
            <a:lumOff val="2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Very Large</a:t>
          </a:r>
          <a:endParaRPr lang="en-US" sz="1600" kern="1200" dirty="0"/>
        </a:p>
      </dsp:txBody>
      <dsp:txXfrm>
        <a:off x="3412337" y="3116562"/>
        <a:ext cx="1632838" cy="497816"/>
      </dsp:txXfrm>
    </dsp:sp>
    <dsp:sp modelId="{997D34C2-56B2-4C10-9D21-0A0458729E7D}">
      <dsp:nvSpPr>
        <dsp:cNvPr id="0" name=""/>
        <dsp:cNvSpPr/>
      </dsp:nvSpPr>
      <dsp:spPr>
        <a:xfrm>
          <a:off x="1452930" y="4361104"/>
          <a:ext cx="1632838" cy="4978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Parcel / Air</a:t>
          </a:r>
          <a:endParaRPr lang="en-US" sz="1600" b="1" kern="1200" dirty="0"/>
        </a:p>
      </dsp:txBody>
      <dsp:txXfrm>
        <a:off x="1452930" y="4361104"/>
        <a:ext cx="1632838" cy="497816"/>
      </dsp:txXfrm>
    </dsp:sp>
    <dsp:sp modelId="{CBC5F5A1-175E-4E16-BD3F-A65AE025D993}">
      <dsp:nvSpPr>
        <dsp:cNvPr id="0" name=""/>
        <dsp:cNvSpPr/>
      </dsp:nvSpPr>
      <dsp:spPr>
        <a:xfrm>
          <a:off x="3412337" y="3738833"/>
          <a:ext cx="1632838" cy="4978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Small</a:t>
          </a:r>
          <a:endParaRPr lang="en-US" sz="1600" kern="1200" dirty="0"/>
        </a:p>
      </dsp:txBody>
      <dsp:txXfrm>
        <a:off x="3412337" y="3738833"/>
        <a:ext cx="1632838" cy="497816"/>
      </dsp:txXfrm>
    </dsp:sp>
    <dsp:sp modelId="{1E6C752F-9CFC-4793-A460-CAC09A9437A0}">
      <dsp:nvSpPr>
        <dsp:cNvPr id="0" name=""/>
        <dsp:cNvSpPr/>
      </dsp:nvSpPr>
      <dsp:spPr>
        <a:xfrm>
          <a:off x="3412337" y="4361104"/>
          <a:ext cx="1632838" cy="497816"/>
        </a:xfrm>
        <a:prstGeom prst="rect">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Medium</a:t>
          </a:r>
          <a:endParaRPr lang="en-US" sz="1600" kern="1200" dirty="0"/>
        </a:p>
      </dsp:txBody>
      <dsp:txXfrm>
        <a:off x="3412337" y="4361104"/>
        <a:ext cx="1632838" cy="497816"/>
      </dsp:txXfrm>
    </dsp:sp>
    <dsp:sp modelId="{7D75A553-7101-43EC-9871-77CAF1D3FFCC}">
      <dsp:nvSpPr>
        <dsp:cNvPr id="0" name=""/>
        <dsp:cNvSpPr/>
      </dsp:nvSpPr>
      <dsp:spPr>
        <a:xfrm>
          <a:off x="3412337" y="4983375"/>
          <a:ext cx="1632838" cy="497816"/>
        </a:xfrm>
        <a:prstGeom prst="rect">
          <a:avLst/>
        </a:prstGeom>
        <a:solidFill>
          <a:srgbClr val="0B3187"/>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Large</a:t>
          </a:r>
          <a:endParaRPr lang="en-US" sz="1600" kern="1200" dirty="0"/>
        </a:p>
      </dsp:txBody>
      <dsp:txXfrm>
        <a:off x="3412337" y="4983375"/>
        <a:ext cx="1632838" cy="4978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mtClean="0"/>
              <a:t>Regional Council</a:t>
            </a:r>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BAE14B8-3CC9-472D-9BC5-A84D80684DE2}" type="slidenum">
              <a:rPr/>
              <a:t>‹#›</a:t>
            </a:fld>
            <a:endParaRPr/>
          </a:p>
        </p:txBody>
      </p:sp>
      <p:sp>
        <p:nvSpPr>
          <p:cNvPr id="6" name="Date Placeholder 5"/>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F60ACB3-C0B1-4E7B-BAC0-C16587898EF3}" type="datetime1">
              <a:rPr lang="en-US" smtClean="0"/>
              <a:t>5/17/2017</a:t>
            </a:fld>
            <a:endParaRPr lang="en-US"/>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mtClean="0"/>
              <a:t>Regional Council</a:t>
            </a:r>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F8F7814-83E2-4547-9FB5-0E9C738821B4}" type="datetime1">
              <a:rPr lang="en-US" smtClean="0"/>
              <a:t>5/17/2017</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3"/>
            <a:ext cx="5608320" cy="4212907"/>
          </a:xfrm>
          <a:prstGeom prst="rect">
            <a:avLst/>
          </a:prstGeom>
        </p:spPr>
        <p:txBody>
          <a:bodyPr vert="horz" lIns="93177" tIns="46589" rIns="93177" bIns="46589"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a:t>
            </a:fld>
            <a:endParaRPr lang="en-US"/>
          </a:p>
        </p:txBody>
      </p:sp>
      <p:sp>
        <p:nvSpPr>
          <p:cNvPr id="5" name="Header Placeholder 4"/>
          <p:cNvSpPr>
            <a:spLocks noGrp="1"/>
          </p:cNvSpPr>
          <p:nvPr>
            <p:ph type="hdr" sz="quarter" idx="11"/>
          </p:nvPr>
        </p:nvSpPr>
        <p:spPr/>
        <p:txBody>
          <a:bodyPr/>
          <a:lstStyle/>
          <a:p>
            <a:r>
              <a:rPr lang="en-US" smtClean="0"/>
              <a:t>Regional Council</a:t>
            </a:r>
            <a:endParaRPr lang="en-US"/>
          </a:p>
        </p:txBody>
      </p:sp>
      <p:sp>
        <p:nvSpPr>
          <p:cNvPr id="6" name="Date Placeholder 5"/>
          <p:cNvSpPr>
            <a:spLocks noGrp="1"/>
          </p:cNvSpPr>
          <p:nvPr>
            <p:ph type="dt" idx="12"/>
          </p:nvPr>
        </p:nvSpPr>
        <p:spPr/>
        <p:txBody>
          <a:bodyPr/>
          <a:lstStyle/>
          <a:p>
            <a:fld id="{01C1BDE6-DDF0-40C6-B565-C04FBB65470A}" type="datetime1">
              <a:rPr lang="en-US" smtClean="0"/>
              <a:t>5/17/2017</a:t>
            </a:fld>
            <a:endParaRPr lang="en-US"/>
          </a:p>
        </p:txBody>
      </p:sp>
    </p:spTree>
    <p:extLst>
      <p:ext uri="{BB962C8B-B14F-4D97-AF65-F5344CB8AC3E}">
        <p14:creationId xmlns:p14="http://schemas.microsoft.com/office/powerpoint/2010/main" val="346071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RPA is ideal for the MAG SSM, largely because it only requires ordinal rankings of suppliers and buyers, not quantities and conditions to be met. In other words, the model only needs an ordinal ranking of who each buyer would like to purchase from, and an ordinal ranking of whom each supplier would like to sell to. In the MAG implementation, the ranking is formed using a quantitative Supplier Selection Score for each supplier and buyer, which is comprised of different criteria including prices, distance, capacity and other factors.</a:t>
            </a:r>
            <a:endParaRPr lang="en-US" dirty="0"/>
          </a:p>
        </p:txBody>
      </p:sp>
      <p:sp>
        <p:nvSpPr>
          <p:cNvPr id="4" name="Header Placeholder 3"/>
          <p:cNvSpPr>
            <a:spLocks noGrp="1"/>
          </p:cNvSpPr>
          <p:nvPr>
            <p:ph type="hdr" sz="quarter" idx="10"/>
          </p:nvPr>
        </p:nvSpPr>
        <p:spPr/>
        <p:txBody>
          <a:bodyPr/>
          <a:lstStyle/>
          <a:p>
            <a:r>
              <a:rPr lang="en-US" smtClean="0"/>
              <a:t>Regional Council</a:t>
            </a:r>
            <a:endParaRPr lang="en-US"/>
          </a:p>
        </p:txBody>
      </p:sp>
      <p:sp>
        <p:nvSpPr>
          <p:cNvPr id="5" name="Date Placeholder 4"/>
          <p:cNvSpPr>
            <a:spLocks noGrp="1"/>
          </p:cNvSpPr>
          <p:nvPr>
            <p:ph type="dt" idx="11"/>
          </p:nvPr>
        </p:nvSpPr>
        <p:spPr/>
        <p:txBody>
          <a:bodyPr/>
          <a:lstStyle/>
          <a:p>
            <a:fld id="{E54FA336-9586-42C8-A46F-1DB84BACB4EF}" type="datetime1">
              <a:rPr lang="en-US" smtClean="0"/>
              <a:t>5/17/2017</a:t>
            </a:fld>
            <a:endParaRPr lang="en-US"/>
          </a:p>
        </p:txBody>
      </p:sp>
      <p:sp>
        <p:nvSpPr>
          <p:cNvPr id="6" name="Slide Number Placeholder 5"/>
          <p:cNvSpPr>
            <a:spLocks noGrp="1"/>
          </p:cNvSpPr>
          <p:nvPr>
            <p:ph type="sldNum" sz="quarter" idx="12"/>
          </p:nvPr>
        </p:nvSpPr>
        <p:spPr/>
        <p:txBody>
          <a:bodyPr/>
          <a:lstStyle/>
          <a:p>
            <a:fld id="{7FB667E1-E601-4AAF-B95C-B25720D70A60}" type="slidenum">
              <a:rPr lang="en-US" smtClean="0"/>
              <a:t>10</a:t>
            </a:fld>
            <a:endParaRPr lang="en-US"/>
          </a:p>
        </p:txBody>
      </p:sp>
    </p:spTree>
    <p:extLst>
      <p:ext uri="{BB962C8B-B14F-4D97-AF65-F5344CB8AC3E}">
        <p14:creationId xmlns:p14="http://schemas.microsoft.com/office/powerpoint/2010/main" val="1302480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results of the supplier selection model determines total annual commodity that is traded between each pair of supplier-buyer firms.</a:t>
            </a:r>
            <a:endParaRPr lang="en-US" dirty="0"/>
          </a:p>
        </p:txBody>
      </p:sp>
      <p:sp>
        <p:nvSpPr>
          <p:cNvPr id="4" name="Header Placeholder 3"/>
          <p:cNvSpPr>
            <a:spLocks noGrp="1"/>
          </p:cNvSpPr>
          <p:nvPr>
            <p:ph type="hdr" sz="quarter" idx="10"/>
          </p:nvPr>
        </p:nvSpPr>
        <p:spPr/>
        <p:txBody>
          <a:bodyPr/>
          <a:lstStyle/>
          <a:p>
            <a:r>
              <a:rPr lang="en-US" smtClean="0"/>
              <a:t>Regional Council</a:t>
            </a:r>
            <a:endParaRPr lang="en-US"/>
          </a:p>
        </p:txBody>
      </p:sp>
      <p:sp>
        <p:nvSpPr>
          <p:cNvPr id="5" name="Date Placeholder 4"/>
          <p:cNvSpPr>
            <a:spLocks noGrp="1"/>
          </p:cNvSpPr>
          <p:nvPr>
            <p:ph type="dt" idx="11"/>
          </p:nvPr>
        </p:nvSpPr>
        <p:spPr/>
        <p:txBody>
          <a:bodyPr/>
          <a:lstStyle/>
          <a:p>
            <a:fld id="{485F85CF-F377-48BC-997C-03425ECEE831}" type="datetime1">
              <a:rPr lang="en-US" smtClean="0"/>
              <a:t>5/17/2017</a:t>
            </a:fld>
            <a:endParaRPr lang="en-US"/>
          </a:p>
        </p:txBody>
      </p:sp>
      <p:sp>
        <p:nvSpPr>
          <p:cNvPr id="6" name="Slide Number Placeholder 5"/>
          <p:cNvSpPr>
            <a:spLocks noGrp="1"/>
          </p:cNvSpPr>
          <p:nvPr>
            <p:ph type="sldNum" sz="quarter" idx="12"/>
          </p:nvPr>
        </p:nvSpPr>
        <p:spPr/>
        <p:txBody>
          <a:bodyPr/>
          <a:lstStyle/>
          <a:p>
            <a:fld id="{7FB667E1-E601-4AAF-B95C-B25720D70A60}" type="slidenum">
              <a:rPr lang="en-US" smtClean="0"/>
              <a:t>11</a:t>
            </a:fld>
            <a:endParaRPr lang="en-US"/>
          </a:p>
        </p:txBody>
      </p:sp>
    </p:spTree>
    <p:extLst>
      <p:ext uri="{BB962C8B-B14F-4D97-AF65-F5344CB8AC3E}">
        <p14:creationId xmlns:p14="http://schemas.microsoft.com/office/powerpoint/2010/main" val="119793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Once the supply chains are formed in the Supplier Selection and Evaluation of Commodity Flows model, the total annual commodity flows between firms are used as input to the Transport, Mode, and Path Choice model in which logistics choices of mode and shipment size are analyzed for the commodity flows to, from, and within the Arizona Sun Corridor Megaregion </a:t>
            </a:r>
            <a:endParaRPr lang="en-US" dirty="0" smtClean="0"/>
          </a:p>
        </p:txBody>
      </p:sp>
      <p:sp>
        <p:nvSpPr>
          <p:cNvPr id="4" name="Slide Number Placeholder 3"/>
          <p:cNvSpPr>
            <a:spLocks noGrp="1"/>
          </p:cNvSpPr>
          <p:nvPr>
            <p:ph type="sldNum" sz="quarter" idx="10"/>
          </p:nvPr>
        </p:nvSpPr>
        <p:spPr/>
        <p:txBody>
          <a:bodyPr/>
          <a:lstStyle/>
          <a:p>
            <a:fld id="{0C62E024-B930-43FB-80BF-DC020D80538A}" type="slidenum">
              <a:rPr lang="en-US" smtClean="0">
                <a:solidFill>
                  <a:prstClr val="black"/>
                </a:solidFill>
                <a:latin typeface="Calibri" panose="020F0502020204030204"/>
              </a: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511407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disaggregate joint model of mode choice and shipment size was estimated using the Commodity Flow Survey (CFS) 2012 Microdata sample as the primary source. This dataset comprises shipper-based</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commodity shipments throughout the U.S. in 2012. The model is highly disaggregated and developed using the first generation of Commodity Flow Survey Public Use Microdata (CFS PUM). The data is an invaluable source that provides detailed shipment information for approximately 4.5 million individual shipments obtained from business establishments. The model convert commodity flows into shipments between supplier – buyer. </a:t>
            </a:r>
            <a:endParaRPr lang="en-US" dirty="0"/>
          </a:p>
        </p:txBody>
      </p:sp>
      <p:sp>
        <p:nvSpPr>
          <p:cNvPr id="4" name="Header Placeholder 3"/>
          <p:cNvSpPr>
            <a:spLocks noGrp="1"/>
          </p:cNvSpPr>
          <p:nvPr>
            <p:ph type="hdr" sz="quarter" idx="10"/>
          </p:nvPr>
        </p:nvSpPr>
        <p:spPr/>
        <p:txBody>
          <a:bodyPr/>
          <a:lstStyle/>
          <a:p>
            <a:r>
              <a:rPr lang="en-US" smtClean="0"/>
              <a:t>Regional Council</a:t>
            </a:r>
            <a:endParaRPr lang="en-US"/>
          </a:p>
        </p:txBody>
      </p:sp>
      <p:sp>
        <p:nvSpPr>
          <p:cNvPr id="5" name="Date Placeholder 4"/>
          <p:cNvSpPr>
            <a:spLocks noGrp="1"/>
          </p:cNvSpPr>
          <p:nvPr>
            <p:ph type="dt" idx="11"/>
          </p:nvPr>
        </p:nvSpPr>
        <p:spPr/>
        <p:txBody>
          <a:bodyPr/>
          <a:lstStyle/>
          <a:p>
            <a:fld id="{3B8E1894-CB04-4DA4-9799-333B96B38169}" type="datetime1">
              <a:rPr lang="en-US" smtClean="0"/>
              <a:t>5/17/2017</a:t>
            </a:fld>
            <a:endParaRPr lang="en-US"/>
          </a:p>
        </p:txBody>
      </p:sp>
      <p:sp>
        <p:nvSpPr>
          <p:cNvPr id="6" name="Slide Number Placeholder 5"/>
          <p:cNvSpPr>
            <a:spLocks noGrp="1"/>
          </p:cNvSpPr>
          <p:nvPr>
            <p:ph type="sldNum" sz="quarter" idx="12"/>
          </p:nvPr>
        </p:nvSpPr>
        <p:spPr/>
        <p:txBody>
          <a:bodyPr/>
          <a:lstStyle/>
          <a:p>
            <a:fld id="{7FB667E1-E601-4AAF-B95C-B25720D70A60}" type="slidenum">
              <a:rPr lang="en-US" smtClean="0"/>
              <a:t>13</a:t>
            </a:fld>
            <a:endParaRPr lang="en-US"/>
          </a:p>
        </p:txBody>
      </p:sp>
    </p:spTree>
    <p:extLst>
      <p:ext uri="{BB962C8B-B14F-4D97-AF65-F5344CB8AC3E}">
        <p14:creationId xmlns:p14="http://schemas.microsoft.com/office/powerpoint/2010/main" val="2833986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Regional Council</a:t>
            </a:r>
            <a:endParaRPr lang="en-US"/>
          </a:p>
        </p:txBody>
      </p:sp>
      <p:sp>
        <p:nvSpPr>
          <p:cNvPr id="5" name="Date Placeholder 4"/>
          <p:cNvSpPr>
            <a:spLocks noGrp="1"/>
          </p:cNvSpPr>
          <p:nvPr>
            <p:ph type="dt" idx="11"/>
          </p:nvPr>
        </p:nvSpPr>
        <p:spPr/>
        <p:txBody>
          <a:bodyPr/>
          <a:lstStyle/>
          <a:p>
            <a:fld id="{42BEEEF3-C91B-4E22-A506-E028A9C381B4}" type="datetime1">
              <a:rPr lang="en-US" smtClean="0"/>
              <a:t>5/17/2017</a:t>
            </a:fld>
            <a:endParaRPr lang="en-US"/>
          </a:p>
        </p:txBody>
      </p:sp>
      <p:sp>
        <p:nvSpPr>
          <p:cNvPr id="6" name="Slide Number Placeholder 5"/>
          <p:cNvSpPr>
            <a:spLocks noGrp="1"/>
          </p:cNvSpPr>
          <p:nvPr>
            <p:ph type="sldNum" sz="quarter" idx="12"/>
          </p:nvPr>
        </p:nvSpPr>
        <p:spPr/>
        <p:txBody>
          <a:bodyPr/>
          <a:lstStyle/>
          <a:p>
            <a:fld id="{7FB667E1-E601-4AAF-B95C-B25720D70A60}" type="slidenum">
              <a:rPr lang="en-US" smtClean="0"/>
              <a:t>16</a:t>
            </a:fld>
            <a:endParaRPr lang="en-US"/>
          </a:p>
        </p:txBody>
      </p:sp>
    </p:spTree>
    <p:extLst>
      <p:ext uri="{BB962C8B-B14F-4D97-AF65-F5344CB8AC3E}">
        <p14:creationId xmlns:p14="http://schemas.microsoft.com/office/powerpoint/2010/main" val="3184530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C62E024-B930-43FB-80BF-DC020D80538A}" type="slidenum">
              <a:rPr lang="en-US" smtClean="0"/>
              <a:t>17</a:t>
            </a:fld>
            <a:endParaRPr lang="en-US"/>
          </a:p>
        </p:txBody>
      </p:sp>
    </p:spTree>
    <p:extLst>
      <p:ext uri="{BB962C8B-B14F-4D97-AF65-F5344CB8AC3E}">
        <p14:creationId xmlns:p14="http://schemas.microsoft.com/office/powerpoint/2010/main" val="916367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C62E024-B930-43FB-80BF-DC020D80538A}" type="slidenum">
              <a:rPr lang="en-US" smtClean="0"/>
              <a:t>18</a:t>
            </a:fld>
            <a:endParaRPr lang="en-US"/>
          </a:p>
        </p:txBody>
      </p:sp>
    </p:spTree>
    <p:extLst>
      <p:ext uri="{BB962C8B-B14F-4D97-AF65-F5344CB8AC3E}">
        <p14:creationId xmlns:p14="http://schemas.microsoft.com/office/powerpoint/2010/main" val="993638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A002F-FB66-4CB8-8B74-4DFD28A80ECB}" type="slidenum">
              <a:rPr lang="en-US" smtClean="0"/>
              <a:t>19</a:t>
            </a:fld>
            <a:endParaRPr lang="en-US"/>
          </a:p>
        </p:txBody>
      </p:sp>
    </p:spTree>
    <p:extLst>
      <p:ext uri="{BB962C8B-B14F-4D97-AF65-F5344CB8AC3E}">
        <p14:creationId xmlns:p14="http://schemas.microsoft.com/office/powerpoint/2010/main" val="2289748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path choice model is a joint model where mode and shipment size decisions are evaluated simultaneously. </a:t>
            </a:r>
          </a:p>
          <a:p>
            <a:r>
              <a:rPr lang="en-US" sz="1200" b="0" i="0" u="none" strike="noStrike" kern="1200" baseline="0" dirty="0" smtClean="0">
                <a:solidFill>
                  <a:schemeClr val="tx1"/>
                </a:solidFill>
                <a:latin typeface="+mn-lt"/>
                <a:ea typeface="+mn-ea"/>
                <a:cs typeface="+mn-cs"/>
              </a:rPr>
              <a:t>Numerous nesting structures were tested, with some grouping alternatives together based primarily on mode and others based more on shipment size. Nesting structures were assessed statistically</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based on the estimated nesting coefficients (also called </a:t>
            </a:r>
            <a:r>
              <a:rPr lang="en-US" sz="1200" b="0" i="0" u="none" strike="noStrike" kern="1200" baseline="0" dirty="0" err="1" smtClean="0">
                <a:solidFill>
                  <a:schemeClr val="tx1"/>
                </a:solidFill>
                <a:latin typeface="+mn-lt"/>
                <a:ea typeface="+mn-ea"/>
                <a:cs typeface="+mn-cs"/>
              </a:rPr>
              <a:t>logsum</a:t>
            </a:r>
            <a:r>
              <a:rPr lang="en-US" sz="1200" b="0" i="0" u="none" strike="noStrike" kern="1200" baseline="0" dirty="0" smtClean="0">
                <a:solidFill>
                  <a:schemeClr val="tx1"/>
                </a:solidFill>
                <a:latin typeface="+mn-lt"/>
                <a:ea typeface="+mn-ea"/>
                <a:cs typeface="+mn-cs"/>
              </a:rPr>
              <a:t> parameters or dissimilarity parameters). Based on this rationale, the best nesting structures (those with relatively low nesting coefficients) were structures in which mode was used to group alternatives. The model fit is reasonably good: Rho2 with respect to the constants-only model is 0.318, and Rho2 with respect to zero is 0.513. </a:t>
            </a:r>
            <a:endParaRPr lang="en-US" dirty="0"/>
          </a:p>
        </p:txBody>
      </p:sp>
      <p:sp>
        <p:nvSpPr>
          <p:cNvPr id="4" name="Header Placeholder 3"/>
          <p:cNvSpPr>
            <a:spLocks noGrp="1"/>
          </p:cNvSpPr>
          <p:nvPr>
            <p:ph type="hdr" sz="quarter" idx="10"/>
          </p:nvPr>
        </p:nvSpPr>
        <p:spPr/>
        <p:txBody>
          <a:bodyPr/>
          <a:lstStyle/>
          <a:p>
            <a:r>
              <a:rPr lang="en-US" smtClean="0"/>
              <a:t>Regional Council</a:t>
            </a:r>
            <a:endParaRPr lang="en-US"/>
          </a:p>
        </p:txBody>
      </p:sp>
      <p:sp>
        <p:nvSpPr>
          <p:cNvPr id="5" name="Date Placeholder 4"/>
          <p:cNvSpPr>
            <a:spLocks noGrp="1"/>
          </p:cNvSpPr>
          <p:nvPr>
            <p:ph type="dt" idx="11"/>
          </p:nvPr>
        </p:nvSpPr>
        <p:spPr/>
        <p:txBody>
          <a:bodyPr/>
          <a:lstStyle/>
          <a:p>
            <a:fld id="{76D4D362-19C2-4FF8-B1E3-56B842639DE4}" type="datetime1">
              <a:rPr lang="en-US" smtClean="0"/>
              <a:t>5/17/2017</a:t>
            </a:fld>
            <a:endParaRPr lang="en-US"/>
          </a:p>
        </p:txBody>
      </p:sp>
      <p:sp>
        <p:nvSpPr>
          <p:cNvPr id="6" name="Slide Number Placeholder 5"/>
          <p:cNvSpPr>
            <a:spLocks noGrp="1"/>
          </p:cNvSpPr>
          <p:nvPr>
            <p:ph type="sldNum" sz="quarter" idx="12"/>
          </p:nvPr>
        </p:nvSpPr>
        <p:spPr/>
        <p:txBody>
          <a:bodyPr/>
          <a:lstStyle/>
          <a:p>
            <a:fld id="{7FB667E1-E601-4AAF-B95C-B25720D70A60}" type="slidenum">
              <a:rPr lang="en-US" smtClean="0"/>
              <a:t>20</a:t>
            </a:fld>
            <a:endParaRPr lang="en-US"/>
          </a:p>
        </p:txBody>
      </p:sp>
    </p:spTree>
    <p:extLst>
      <p:ext uri="{BB962C8B-B14F-4D97-AF65-F5344CB8AC3E}">
        <p14:creationId xmlns:p14="http://schemas.microsoft.com/office/powerpoint/2010/main" val="775992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Regional Council</a:t>
            </a:r>
            <a:endParaRPr lang="en-US"/>
          </a:p>
        </p:txBody>
      </p:sp>
      <p:sp>
        <p:nvSpPr>
          <p:cNvPr id="5" name="Date Placeholder 4"/>
          <p:cNvSpPr>
            <a:spLocks noGrp="1"/>
          </p:cNvSpPr>
          <p:nvPr>
            <p:ph type="dt" idx="11"/>
          </p:nvPr>
        </p:nvSpPr>
        <p:spPr/>
        <p:txBody>
          <a:bodyPr/>
          <a:lstStyle/>
          <a:p>
            <a:fld id="{015B415A-1C14-4B8D-B9D1-196CCC6909FB}" type="datetime1">
              <a:rPr lang="en-US" smtClean="0"/>
              <a:t>5/17/2017</a:t>
            </a:fld>
            <a:endParaRPr lang="en-US"/>
          </a:p>
        </p:txBody>
      </p:sp>
      <p:sp>
        <p:nvSpPr>
          <p:cNvPr id="6" name="Slide Number Placeholder 5"/>
          <p:cNvSpPr>
            <a:spLocks noGrp="1"/>
          </p:cNvSpPr>
          <p:nvPr>
            <p:ph type="sldNum" sz="quarter" idx="12"/>
          </p:nvPr>
        </p:nvSpPr>
        <p:spPr/>
        <p:txBody>
          <a:bodyPr/>
          <a:lstStyle/>
          <a:p>
            <a:fld id="{7FB667E1-E601-4AAF-B95C-B25720D70A60}" type="slidenum">
              <a:rPr lang="en-US" smtClean="0"/>
              <a:t>22</a:t>
            </a:fld>
            <a:endParaRPr lang="en-US"/>
          </a:p>
        </p:txBody>
      </p:sp>
    </p:spTree>
    <p:extLst>
      <p:ext uri="{BB962C8B-B14F-4D97-AF65-F5344CB8AC3E}">
        <p14:creationId xmlns:p14="http://schemas.microsoft.com/office/powerpoint/2010/main" val="2533630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a:t>
            </a:r>
            <a:r>
              <a:rPr lang="en-US" baseline="0" dirty="0" smtClean="0"/>
              <a:t> go-through of SHRP2 model</a:t>
            </a:r>
            <a:endParaRPr lang="en-US" dirty="0"/>
          </a:p>
        </p:txBody>
      </p:sp>
      <p:sp>
        <p:nvSpPr>
          <p:cNvPr id="4" name="Header Placeholder 3"/>
          <p:cNvSpPr>
            <a:spLocks noGrp="1"/>
          </p:cNvSpPr>
          <p:nvPr>
            <p:ph type="hdr" sz="quarter" idx="10"/>
          </p:nvPr>
        </p:nvSpPr>
        <p:spPr/>
        <p:txBody>
          <a:bodyPr/>
          <a:lstStyle/>
          <a:p>
            <a:r>
              <a:rPr lang="en-US" smtClean="0"/>
              <a:t>Regional Council</a:t>
            </a:r>
            <a:endParaRPr lang="en-US"/>
          </a:p>
        </p:txBody>
      </p:sp>
      <p:sp>
        <p:nvSpPr>
          <p:cNvPr id="5" name="Date Placeholder 4"/>
          <p:cNvSpPr>
            <a:spLocks noGrp="1"/>
          </p:cNvSpPr>
          <p:nvPr>
            <p:ph type="dt" idx="11"/>
          </p:nvPr>
        </p:nvSpPr>
        <p:spPr/>
        <p:txBody>
          <a:bodyPr/>
          <a:lstStyle/>
          <a:p>
            <a:fld id="{422E758A-302C-4B20-A0C7-EDFDF755A243}" type="datetime1">
              <a:rPr lang="en-US" smtClean="0"/>
              <a:t>5/17/2017</a:t>
            </a:fld>
            <a:endParaRPr lang="en-US"/>
          </a:p>
        </p:txBody>
      </p:sp>
      <p:sp>
        <p:nvSpPr>
          <p:cNvPr id="6" name="Slide Number Placeholder 5"/>
          <p:cNvSpPr>
            <a:spLocks noGrp="1"/>
          </p:cNvSpPr>
          <p:nvPr>
            <p:ph type="sldNum" sz="quarter" idx="12"/>
          </p:nvPr>
        </p:nvSpPr>
        <p:spPr/>
        <p:txBody>
          <a:bodyPr/>
          <a:lstStyle/>
          <a:p>
            <a:fld id="{7FB667E1-E601-4AAF-B95C-B25720D70A60}" type="slidenum">
              <a:rPr lang="en-US" smtClean="0"/>
              <a:t>2</a:t>
            </a:fld>
            <a:endParaRPr lang="en-US"/>
          </a:p>
        </p:txBody>
      </p:sp>
    </p:spTree>
    <p:extLst>
      <p:ext uri="{BB962C8B-B14F-4D97-AF65-F5344CB8AC3E}">
        <p14:creationId xmlns:p14="http://schemas.microsoft.com/office/powerpoint/2010/main" val="3867078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Regional Council</a:t>
            </a:r>
            <a:endParaRPr lang="en-US"/>
          </a:p>
        </p:txBody>
      </p:sp>
      <p:sp>
        <p:nvSpPr>
          <p:cNvPr id="5" name="Date Placeholder 4"/>
          <p:cNvSpPr>
            <a:spLocks noGrp="1"/>
          </p:cNvSpPr>
          <p:nvPr>
            <p:ph type="dt" idx="11"/>
          </p:nvPr>
        </p:nvSpPr>
        <p:spPr/>
        <p:txBody>
          <a:bodyPr/>
          <a:lstStyle/>
          <a:p>
            <a:fld id="{7E067ADB-E291-44CB-9C13-681189C99DF5}" type="datetime1">
              <a:rPr lang="en-US" smtClean="0"/>
              <a:t>5/17/2017</a:t>
            </a:fld>
            <a:endParaRPr lang="en-US"/>
          </a:p>
        </p:txBody>
      </p:sp>
      <p:sp>
        <p:nvSpPr>
          <p:cNvPr id="6" name="Slide Number Placeholder 5"/>
          <p:cNvSpPr>
            <a:spLocks noGrp="1"/>
          </p:cNvSpPr>
          <p:nvPr>
            <p:ph type="sldNum" sz="quarter" idx="12"/>
          </p:nvPr>
        </p:nvSpPr>
        <p:spPr/>
        <p:txBody>
          <a:bodyPr/>
          <a:lstStyle/>
          <a:p>
            <a:fld id="{7FB667E1-E601-4AAF-B95C-B25720D70A60}" type="slidenum">
              <a:rPr lang="en-US" smtClean="0"/>
              <a:t>23</a:t>
            </a:fld>
            <a:endParaRPr lang="en-US"/>
          </a:p>
        </p:txBody>
      </p:sp>
    </p:spTree>
    <p:extLst>
      <p:ext uri="{BB962C8B-B14F-4D97-AF65-F5344CB8AC3E}">
        <p14:creationId xmlns:p14="http://schemas.microsoft.com/office/powerpoint/2010/main" val="4160482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C62E024-B930-43FB-80BF-DC020D80538A}" type="slidenum">
              <a:rPr lang="en-US" smtClean="0"/>
              <a:t>24</a:t>
            </a:fld>
            <a:endParaRPr lang="en-US"/>
          </a:p>
        </p:txBody>
      </p:sp>
    </p:spTree>
    <p:extLst>
      <p:ext uri="{BB962C8B-B14F-4D97-AF65-F5344CB8AC3E}">
        <p14:creationId xmlns:p14="http://schemas.microsoft.com/office/powerpoint/2010/main" val="1145803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C62E024-B930-43FB-80BF-DC020D80538A}" type="slidenum">
              <a:rPr lang="en-US" smtClean="0"/>
              <a:t>25</a:t>
            </a:fld>
            <a:endParaRPr lang="en-US"/>
          </a:p>
        </p:txBody>
      </p:sp>
    </p:spTree>
    <p:extLst>
      <p:ext uri="{BB962C8B-B14F-4D97-AF65-F5344CB8AC3E}">
        <p14:creationId xmlns:p14="http://schemas.microsoft.com/office/powerpoint/2010/main" val="909987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26</a:t>
            </a:fld>
            <a:endParaRPr lang="en-US"/>
          </a:p>
        </p:txBody>
      </p:sp>
      <p:sp>
        <p:nvSpPr>
          <p:cNvPr id="5" name="Header Placeholder 4"/>
          <p:cNvSpPr>
            <a:spLocks noGrp="1"/>
          </p:cNvSpPr>
          <p:nvPr>
            <p:ph type="hdr" sz="quarter" idx="11"/>
          </p:nvPr>
        </p:nvSpPr>
        <p:spPr/>
        <p:txBody>
          <a:bodyPr/>
          <a:lstStyle/>
          <a:p>
            <a:r>
              <a:rPr lang="en-US" smtClean="0"/>
              <a:t>Regional Council</a:t>
            </a:r>
            <a:endParaRPr lang="en-US"/>
          </a:p>
        </p:txBody>
      </p:sp>
      <p:sp>
        <p:nvSpPr>
          <p:cNvPr id="6" name="Date Placeholder 5"/>
          <p:cNvSpPr>
            <a:spLocks noGrp="1"/>
          </p:cNvSpPr>
          <p:nvPr>
            <p:ph type="dt" idx="12"/>
          </p:nvPr>
        </p:nvSpPr>
        <p:spPr/>
        <p:txBody>
          <a:bodyPr/>
          <a:lstStyle/>
          <a:p>
            <a:fld id="{F897BA19-CF1A-4F6A-ADB1-B9691E9E9542}" type="datetime1">
              <a:rPr lang="en-US" smtClean="0"/>
              <a:t>5/17/2017</a:t>
            </a:fld>
            <a:endParaRPr lang="en-US"/>
          </a:p>
        </p:txBody>
      </p:sp>
    </p:spTree>
    <p:extLst>
      <p:ext uri="{BB962C8B-B14F-4D97-AF65-F5344CB8AC3E}">
        <p14:creationId xmlns:p14="http://schemas.microsoft.com/office/powerpoint/2010/main" val="1963142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Regional Council</a:t>
            </a:r>
            <a:endParaRPr lang="en-US"/>
          </a:p>
        </p:txBody>
      </p:sp>
      <p:sp>
        <p:nvSpPr>
          <p:cNvPr id="5" name="Date Placeholder 4"/>
          <p:cNvSpPr>
            <a:spLocks noGrp="1"/>
          </p:cNvSpPr>
          <p:nvPr>
            <p:ph type="dt" idx="11"/>
          </p:nvPr>
        </p:nvSpPr>
        <p:spPr/>
        <p:txBody>
          <a:bodyPr/>
          <a:lstStyle/>
          <a:p>
            <a:fld id="{04F974C2-37E9-4255-B666-F857353F177B}" type="datetime1">
              <a:rPr lang="en-US" smtClean="0"/>
              <a:t>5/17/2017</a:t>
            </a:fld>
            <a:endParaRPr lang="en-US"/>
          </a:p>
        </p:txBody>
      </p:sp>
      <p:sp>
        <p:nvSpPr>
          <p:cNvPr id="6" name="Slide Number Placeholder 5"/>
          <p:cNvSpPr>
            <a:spLocks noGrp="1"/>
          </p:cNvSpPr>
          <p:nvPr>
            <p:ph type="sldNum" sz="quarter" idx="12"/>
          </p:nvPr>
        </p:nvSpPr>
        <p:spPr/>
        <p:txBody>
          <a:bodyPr/>
          <a:lstStyle/>
          <a:p>
            <a:fld id="{7FB667E1-E601-4AAF-B95C-B25720D70A60}" type="slidenum">
              <a:rPr lang="en-US" smtClean="0"/>
              <a:t>3</a:t>
            </a:fld>
            <a:endParaRPr lang="en-US"/>
          </a:p>
        </p:txBody>
      </p:sp>
    </p:spTree>
    <p:extLst>
      <p:ext uri="{BB962C8B-B14F-4D97-AF65-F5344CB8AC3E}">
        <p14:creationId xmlns:p14="http://schemas.microsoft.com/office/powerpoint/2010/main" val="3842900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C62E024-B930-43FB-80BF-DC020D80538A}" type="slidenum">
              <a:rPr lang="en-US" smtClean="0"/>
              <a:t>4</a:t>
            </a:fld>
            <a:endParaRPr lang="en-US"/>
          </a:p>
        </p:txBody>
      </p:sp>
    </p:spTree>
    <p:extLst>
      <p:ext uri="{BB962C8B-B14F-4D97-AF65-F5344CB8AC3E}">
        <p14:creationId xmlns:p14="http://schemas.microsoft.com/office/powerpoint/2010/main" val="2753255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0C7E0-AEBA-4B4C-AD0B-0870385167CC}" type="slidenum">
              <a:rPr lang="en-US" smtClean="0"/>
              <a:t>5</a:t>
            </a:fld>
            <a:endParaRPr lang="en-US"/>
          </a:p>
        </p:txBody>
      </p:sp>
    </p:spTree>
    <p:extLst>
      <p:ext uri="{BB962C8B-B14F-4D97-AF65-F5344CB8AC3E}">
        <p14:creationId xmlns:p14="http://schemas.microsoft.com/office/powerpoint/2010/main" val="4064922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 Classification of Transported Goods (SCTG)</a:t>
            </a:r>
            <a:endParaRPr lang="en-US" dirty="0"/>
          </a:p>
        </p:txBody>
      </p:sp>
      <p:sp>
        <p:nvSpPr>
          <p:cNvPr id="4" name="Slide Number Placeholder 3"/>
          <p:cNvSpPr>
            <a:spLocks noGrp="1"/>
          </p:cNvSpPr>
          <p:nvPr>
            <p:ph type="sldNum" sz="quarter" idx="10"/>
          </p:nvPr>
        </p:nvSpPr>
        <p:spPr/>
        <p:txBody>
          <a:bodyPr/>
          <a:lstStyle/>
          <a:p>
            <a:fld id="{93E0C7E0-AEBA-4B4C-AD0B-0870385167CC}" type="slidenum">
              <a:rPr lang="en-US" smtClean="0"/>
              <a:t>6</a:t>
            </a:fld>
            <a:endParaRPr lang="en-US"/>
          </a:p>
        </p:txBody>
      </p:sp>
    </p:spTree>
    <p:extLst>
      <p:ext uri="{BB962C8B-B14F-4D97-AF65-F5344CB8AC3E}">
        <p14:creationId xmlns:p14="http://schemas.microsoft.com/office/powerpoint/2010/main" val="1753129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first step is the freight generation process in which total annual commodity productions and consumptions are determined at firm level. The national and regional economic activity data and socio-economic factors are used in a systematic procedure to estimate the commodity input-output rates per employee by industry class. </a:t>
            </a:r>
            <a:endParaRPr lang="en-US" dirty="0" smtClean="0"/>
          </a:p>
        </p:txBody>
      </p:sp>
      <p:sp>
        <p:nvSpPr>
          <p:cNvPr id="4" name="Slide Number Placeholder 3"/>
          <p:cNvSpPr>
            <a:spLocks noGrp="1"/>
          </p:cNvSpPr>
          <p:nvPr>
            <p:ph type="sldNum" sz="quarter" idx="10"/>
          </p:nvPr>
        </p:nvSpPr>
        <p:spPr/>
        <p:txBody>
          <a:bodyPr/>
          <a:lstStyle/>
          <a:p>
            <a:fld id="{0C62E024-B930-43FB-80BF-DC020D80538A}" type="slidenum">
              <a:rPr lang="en-US" smtClean="0"/>
              <a:t>7</a:t>
            </a:fld>
            <a:endParaRPr lang="en-US"/>
          </a:p>
        </p:txBody>
      </p:sp>
    </p:spTree>
    <p:extLst>
      <p:ext uri="{BB962C8B-B14F-4D97-AF65-F5344CB8AC3E}">
        <p14:creationId xmlns:p14="http://schemas.microsoft.com/office/powerpoint/2010/main" val="4285890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C62E024-B930-43FB-80BF-DC020D80538A}" type="slidenum">
              <a:rPr lang="en-US" smtClean="0">
                <a:solidFill>
                  <a:prstClr val="black"/>
                </a:solidFill>
                <a:latin typeface="Calibri" panose="020F0502020204030204"/>
              </a: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60117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freight generation model generates a list buyer and supplier firms with the type and annual amount of commodity purchased or supplied.</a:t>
            </a:r>
          </a:p>
          <a:p>
            <a:r>
              <a:rPr lang="en-US" sz="1200" b="0" i="0" u="none" strike="noStrike" kern="1200" baseline="0" dirty="0" smtClean="0">
                <a:solidFill>
                  <a:schemeClr val="tx1"/>
                </a:solidFill>
                <a:latin typeface="+mn-lt"/>
                <a:ea typeface="+mn-ea"/>
                <a:cs typeface="+mn-cs"/>
              </a:rPr>
              <a:t>The supplier and buyer agents then enter the second step in which business partnerships are evaluated and B-to-B supply chains are formed between agents. </a:t>
            </a:r>
            <a:endParaRPr lang="en-US" dirty="0" smtClean="0"/>
          </a:p>
        </p:txBody>
      </p:sp>
      <p:sp>
        <p:nvSpPr>
          <p:cNvPr id="4" name="Header Placeholder 3"/>
          <p:cNvSpPr>
            <a:spLocks noGrp="1"/>
          </p:cNvSpPr>
          <p:nvPr>
            <p:ph type="hdr" sz="quarter" idx="10"/>
          </p:nvPr>
        </p:nvSpPr>
        <p:spPr/>
        <p:txBody>
          <a:bodyPr/>
          <a:lstStyle/>
          <a:p>
            <a:r>
              <a:rPr lang="en-US" smtClean="0"/>
              <a:t>Regional Council</a:t>
            </a:r>
            <a:endParaRPr lang="en-US"/>
          </a:p>
        </p:txBody>
      </p:sp>
      <p:sp>
        <p:nvSpPr>
          <p:cNvPr id="5" name="Date Placeholder 4"/>
          <p:cNvSpPr>
            <a:spLocks noGrp="1"/>
          </p:cNvSpPr>
          <p:nvPr>
            <p:ph type="dt" idx="11"/>
          </p:nvPr>
        </p:nvSpPr>
        <p:spPr/>
        <p:txBody>
          <a:bodyPr/>
          <a:lstStyle/>
          <a:p>
            <a:fld id="{5B4A193F-E3DD-461B-AAE6-1FEC942356E7}" type="datetime1">
              <a:rPr lang="en-US" smtClean="0"/>
              <a:t>5/17/2017</a:t>
            </a:fld>
            <a:endParaRPr lang="en-US"/>
          </a:p>
        </p:txBody>
      </p:sp>
      <p:sp>
        <p:nvSpPr>
          <p:cNvPr id="6" name="Slide Number Placeholder 5"/>
          <p:cNvSpPr>
            <a:spLocks noGrp="1"/>
          </p:cNvSpPr>
          <p:nvPr>
            <p:ph type="sldNum" sz="quarter" idx="12"/>
          </p:nvPr>
        </p:nvSpPr>
        <p:spPr/>
        <p:txBody>
          <a:bodyPr/>
          <a:lstStyle/>
          <a:p>
            <a:fld id="{7FB667E1-E601-4AAF-B95C-B25720D70A60}" type="slidenum">
              <a:rPr lang="en-US" smtClean="0"/>
              <a:t>9</a:t>
            </a:fld>
            <a:endParaRPr lang="en-US"/>
          </a:p>
        </p:txBody>
      </p:sp>
    </p:spTree>
    <p:extLst>
      <p:ext uri="{BB962C8B-B14F-4D97-AF65-F5344CB8AC3E}">
        <p14:creationId xmlns:p14="http://schemas.microsoft.com/office/powerpoint/2010/main" val="3561990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srcRect l="2311" t="20689" r="5204" b="11819"/>
          <a:stretch/>
        </p:blipFill>
        <p:spPr>
          <a:xfrm>
            <a:off x="0" y="0"/>
            <a:ext cx="12192000" cy="4641786"/>
          </a:xfrm>
          <a:prstGeom prst="rect">
            <a:avLst/>
          </a:prstGeom>
        </p:spPr>
      </p:pic>
      <p:sp>
        <p:nvSpPr>
          <p:cNvPr id="4" name="Rectangle 3"/>
          <p:cNvSpPr/>
          <p:nvPr/>
        </p:nvSpPr>
        <p:spPr bwMode="ltGray">
          <a:xfrm>
            <a:off x="-3" y="4572000"/>
            <a:ext cx="12192003" cy="2286000"/>
          </a:xfrm>
          <a:prstGeom prst="rect">
            <a:avLst/>
          </a:prstGeom>
          <a:gradFill flip="none" rotWithShape="1">
            <a:gsLst>
              <a:gs pos="0">
                <a:srgbClr val="1E5878"/>
              </a:gs>
              <a:gs pos="100000">
                <a:schemeClr val="accent3">
                  <a:lumMod val="75000"/>
                </a:schemeClr>
              </a:gs>
            </a:gsLst>
            <a:path path="rect">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ctrTitle"/>
          </p:nvPr>
        </p:nvSpPr>
        <p:spPr>
          <a:xfrm>
            <a:off x="1524000" y="4648200"/>
            <a:ext cx="9144003" cy="1143000"/>
          </a:xfrm>
        </p:spPr>
        <p:txBody>
          <a:bodyPr anchor="b">
            <a:normAutofit/>
          </a:bodyPr>
          <a:lstStyle>
            <a:lvl1pPr algn="ctr">
              <a:defRPr sz="3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524000" y="5867400"/>
            <a:ext cx="9144003" cy="762000"/>
          </a:xfrm>
        </p:spPr>
        <p:txBody>
          <a:bodyPr>
            <a:normAutofit/>
          </a:bodyPr>
          <a:lstStyle>
            <a:lvl1pPr marL="0" indent="0" algn="ctr">
              <a:spcBef>
                <a:spcPts val="0"/>
              </a:spcBef>
              <a:buNone/>
              <a:defRPr sz="1500" cap="none" baseline="0">
                <a:solidFill>
                  <a:schemeClr val="bg1"/>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a:p>
        </p:txBody>
      </p:sp>
      <p:sp>
        <p:nvSpPr>
          <p:cNvPr id="7" name="Date Placeholder 6"/>
          <p:cNvSpPr>
            <a:spLocks noGrp="1"/>
          </p:cNvSpPr>
          <p:nvPr>
            <p:ph type="dt" sz="half" idx="10"/>
          </p:nvPr>
        </p:nvSpPr>
        <p:spPr>
          <a:xfrm>
            <a:off x="1341120" y="6586038"/>
            <a:ext cx="8494776" cy="271963"/>
          </a:xfrm>
          <a:prstGeom prst="rect">
            <a:avLst/>
          </a:prstGeom>
        </p:spPr>
        <p:txBody>
          <a:bodyPr/>
          <a:lstStyle>
            <a:lvl1pPr>
              <a:defRPr/>
            </a:lvl1pPr>
          </a:lstStyle>
          <a:p>
            <a:r>
              <a:rPr lang="en-US" smtClean="0"/>
              <a:t>TRB Applications Conference.  Raleigh, NC.  May 14-18, 2017</a:t>
            </a:r>
            <a:endParaRPr lang="en-US" dirty="0"/>
          </a:p>
        </p:txBody>
      </p:sp>
      <p:sp>
        <p:nvSpPr>
          <p:cNvPr id="10" name="Slide Number Placeholder 9"/>
          <p:cNvSpPr>
            <a:spLocks noGrp="1"/>
          </p:cNvSpPr>
          <p:nvPr>
            <p:ph type="sldNum" sz="quarter" idx="12"/>
          </p:nvPr>
        </p:nvSpPr>
        <p:spPr>
          <a:xfrm>
            <a:off x="11480800" y="6639524"/>
            <a:ext cx="640080" cy="210312"/>
          </a:xfrm>
          <a:prstGeom prst="rect">
            <a:avLst/>
          </a:prstGeom>
        </p:spPr>
        <p:txBody>
          <a:body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accent3">
                  <a:lumMod val="75000"/>
                </a:schemeClr>
              </a:gs>
              <a:gs pos="0">
                <a:schemeClr val="accent3"/>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2"/>
            <a:ext cx="3200400" cy="1990725"/>
          </a:xfrm>
        </p:spPr>
        <p:txBody>
          <a:bodyPr anchor="b">
            <a:normAutofit/>
          </a:bodyPr>
          <a:lstStyle>
            <a:lvl1pPr>
              <a:defRPr sz="255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900"/>
              </a:spcBef>
              <a:buNone/>
              <a:defRPr sz="12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9402"/>
            <a:ext cx="1295400" cy="196901"/>
          </a:xfrm>
          <a:prstGeom prst="rect">
            <a:avLst/>
          </a:prstGeom>
        </p:spPr>
      </p:pic>
      <p:sp>
        <p:nvSpPr>
          <p:cNvPr id="12" name="Date Placeholder 6"/>
          <p:cNvSpPr>
            <a:spLocks noGrp="1"/>
          </p:cNvSpPr>
          <p:nvPr>
            <p:ph type="dt" sz="half" idx="10"/>
          </p:nvPr>
        </p:nvSpPr>
        <p:spPr>
          <a:xfrm>
            <a:off x="1341120" y="6586038"/>
            <a:ext cx="8494776" cy="271963"/>
          </a:xfrm>
          <a:prstGeom prst="rect">
            <a:avLst/>
          </a:prstGeom>
        </p:spPr>
        <p:txBody>
          <a:bodyPr/>
          <a:lstStyle/>
          <a:p>
            <a:r>
              <a:rPr lang="en-US" smtClean="0"/>
              <a:t>TRB Applications Conference.  Raleigh, NC.  May 14-18, 2017</a:t>
            </a:r>
            <a:endParaRPr dirty="0"/>
          </a:p>
        </p:txBody>
      </p:sp>
      <p:sp>
        <p:nvSpPr>
          <p:cNvPr id="13" name="Slide Number Placeholder 5"/>
          <p:cNvSpPr>
            <a:spLocks noGrp="1"/>
          </p:cNvSpPr>
          <p:nvPr>
            <p:ph type="sldNum" sz="quarter" idx="4"/>
          </p:nvPr>
        </p:nvSpPr>
        <p:spPr>
          <a:xfrm>
            <a:off x="11551920" y="6647688"/>
            <a:ext cx="640080" cy="210312"/>
          </a:xfrm>
          <a:prstGeom prst="rect">
            <a:avLst/>
          </a:prstGeom>
        </p:spPr>
        <p:txBody>
          <a:bodyPr vert="horz" lIns="0" tIns="0" rIns="0" bIns="0" rtlCol="0" anchor="ctr"/>
          <a:lstStyle>
            <a:lvl1pPr algn="ctr">
              <a:defRPr sz="1100">
                <a:solidFill>
                  <a:schemeClr val="bg2"/>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bwMode="ltGray">
          <a:xfrm>
            <a:off x="7315200" y="0"/>
            <a:ext cx="4873752" cy="6858000"/>
          </a:xfrm>
          <a:prstGeom prst="rect">
            <a:avLst/>
          </a:prstGeom>
          <a:gradFill flip="none" rotWithShape="1">
            <a:gsLst>
              <a:gs pos="100000">
                <a:schemeClr val="accent1">
                  <a:lumMod val="75000"/>
                </a:schemeClr>
              </a:gs>
              <a:gs pos="0">
                <a:schemeClr val="accent1"/>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5" y="2362200"/>
            <a:ext cx="3200400" cy="1993392"/>
          </a:xfrm>
        </p:spPr>
        <p:txBody>
          <a:bodyPr anchor="b">
            <a:normAutofit/>
          </a:bodyPr>
          <a:lstStyle>
            <a:lvl1pPr>
              <a:defRPr sz="2550" b="0">
                <a:solidFill>
                  <a:schemeClr val="bg1"/>
                </a:solidFill>
              </a:defRPr>
            </a:lvl1pPr>
          </a:lstStyle>
          <a:p>
            <a:r>
              <a:rPr lang="en-US" dirty="0" smtClean="0"/>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2">
              <a:lumMod val="90000"/>
            </a:schemeClr>
          </a:solidFill>
        </p:spPr>
        <p:txBody>
          <a:bodyPr/>
          <a:lstStyle>
            <a:lvl1pPr marL="0" indent="0" algn="ctr">
              <a:buNone/>
              <a:defRPr sz="2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a:p>
        </p:txBody>
      </p:sp>
      <p:sp>
        <p:nvSpPr>
          <p:cNvPr id="4" name="Text Placeholder 3"/>
          <p:cNvSpPr>
            <a:spLocks noGrp="1"/>
          </p:cNvSpPr>
          <p:nvPr>
            <p:ph type="body" sz="half" idx="2"/>
          </p:nvPr>
        </p:nvSpPr>
        <p:spPr>
          <a:xfrm>
            <a:off x="7923215" y="4355592"/>
            <a:ext cx="3200400" cy="1644614"/>
          </a:xfrm>
        </p:spPr>
        <p:txBody>
          <a:bodyPr>
            <a:normAutofit/>
          </a:bodyPr>
          <a:lstStyle>
            <a:lvl1pPr marL="0" indent="0">
              <a:spcBef>
                <a:spcPts val="900"/>
              </a:spcBef>
              <a:buNone/>
              <a:defRPr sz="12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Date Placeholder 6"/>
          <p:cNvSpPr>
            <a:spLocks noGrp="1"/>
          </p:cNvSpPr>
          <p:nvPr>
            <p:ph type="dt" sz="half" idx="10"/>
          </p:nvPr>
        </p:nvSpPr>
        <p:spPr>
          <a:xfrm>
            <a:off x="1341120" y="6586038"/>
            <a:ext cx="8494776" cy="271963"/>
          </a:xfrm>
          <a:prstGeom prst="rect">
            <a:avLst/>
          </a:prstGeom>
        </p:spPr>
        <p:txBody>
          <a:bodyPr/>
          <a:lstStyle/>
          <a:p>
            <a:r>
              <a:rPr lang="en-US" smtClean="0"/>
              <a:t>TRB Applications Conference.  Raleigh, NC.  May 14-18, 2017</a:t>
            </a:r>
            <a:endParaRPr dirty="0"/>
          </a:p>
        </p:txBody>
      </p:sp>
      <p:sp>
        <p:nvSpPr>
          <p:cNvPr id="9" name="Slide Number Placeholder 5"/>
          <p:cNvSpPr>
            <a:spLocks noGrp="1"/>
          </p:cNvSpPr>
          <p:nvPr>
            <p:ph type="sldNum" sz="quarter" idx="4"/>
          </p:nvPr>
        </p:nvSpPr>
        <p:spPr>
          <a:xfrm>
            <a:off x="11551920" y="6647688"/>
            <a:ext cx="640080" cy="210312"/>
          </a:xfrm>
          <a:prstGeom prst="rect">
            <a:avLst/>
          </a:prstGeom>
        </p:spPr>
        <p:txBody>
          <a:bodyPr vert="horz" lIns="0" tIns="0" rIns="0" bIns="0" rtlCol="0" anchor="ctr"/>
          <a:lstStyle>
            <a:lvl1pPr algn="ctr">
              <a:defRPr sz="1100">
                <a:solidFill>
                  <a:schemeClr val="bg2"/>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6"/>
          <p:cNvSpPr>
            <a:spLocks noGrp="1"/>
          </p:cNvSpPr>
          <p:nvPr>
            <p:ph type="dt" sz="half" idx="10"/>
          </p:nvPr>
        </p:nvSpPr>
        <p:spPr>
          <a:xfrm>
            <a:off x="1341120" y="6586038"/>
            <a:ext cx="8494776" cy="271963"/>
          </a:xfrm>
          <a:prstGeom prst="rect">
            <a:avLst/>
          </a:prstGeom>
        </p:spPr>
        <p:txBody>
          <a:bodyPr/>
          <a:lstStyle/>
          <a:p>
            <a:r>
              <a:rPr lang="en-US" smtClean="0"/>
              <a:t>TRB Applications Conference.  Raleigh, NC.  May 14-18, 2017</a:t>
            </a:r>
            <a:endParaRPr dirty="0"/>
          </a:p>
        </p:txBody>
      </p:sp>
      <p:sp>
        <p:nvSpPr>
          <p:cNvPr id="6" name="Slide Number Placeholder 5"/>
          <p:cNvSpPr>
            <a:spLocks noGrp="1"/>
          </p:cNvSpPr>
          <p:nvPr>
            <p:ph type="sldNum" sz="quarter" idx="4"/>
          </p:nvPr>
        </p:nvSpPr>
        <p:spPr>
          <a:xfrm>
            <a:off x="11551920" y="6647688"/>
            <a:ext cx="640080" cy="210312"/>
          </a:xfrm>
          <a:prstGeom prst="rect">
            <a:avLst/>
          </a:prstGeom>
        </p:spPr>
        <p:txBody>
          <a:bodyPr vert="horz" lIns="0" tIns="0" rIns="0" bIns="0" rtlCol="0" anchor="ctr"/>
          <a:lstStyle>
            <a:lvl1pPr algn="ctr">
              <a:defRPr sz="1100">
                <a:solidFill>
                  <a:schemeClr val="bg2"/>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1"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6"/>
          <p:cNvSpPr>
            <a:spLocks noGrp="1"/>
          </p:cNvSpPr>
          <p:nvPr>
            <p:ph type="dt" sz="half" idx="10"/>
          </p:nvPr>
        </p:nvSpPr>
        <p:spPr>
          <a:xfrm>
            <a:off x="1341120" y="6586038"/>
            <a:ext cx="8494776" cy="271963"/>
          </a:xfrm>
          <a:prstGeom prst="rect">
            <a:avLst/>
          </a:prstGeom>
        </p:spPr>
        <p:txBody>
          <a:bodyPr/>
          <a:lstStyle/>
          <a:p>
            <a:r>
              <a:rPr lang="en-US" smtClean="0"/>
              <a:t>TRB Applications Conference.  Raleigh, NC.  May 14-18, 2017</a:t>
            </a:r>
            <a:endParaRPr dirty="0"/>
          </a:p>
        </p:txBody>
      </p:sp>
      <p:sp>
        <p:nvSpPr>
          <p:cNvPr id="7" name="Slide Number Placeholder 5"/>
          <p:cNvSpPr>
            <a:spLocks noGrp="1"/>
          </p:cNvSpPr>
          <p:nvPr>
            <p:ph type="sldNum" sz="quarter" idx="4"/>
          </p:nvPr>
        </p:nvSpPr>
        <p:spPr>
          <a:xfrm>
            <a:off x="11551920" y="6647688"/>
            <a:ext cx="640080" cy="210312"/>
          </a:xfrm>
          <a:prstGeom prst="rect">
            <a:avLst/>
          </a:prstGeom>
        </p:spPr>
        <p:txBody>
          <a:bodyPr vert="horz" lIns="0" tIns="0" rIns="0" bIns="0" rtlCol="0" anchor="ctr"/>
          <a:lstStyle>
            <a:lvl1pPr algn="ctr">
              <a:defRPr sz="1100">
                <a:solidFill>
                  <a:schemeClr val="bg2"/>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Up Portrait with Captions">
    <p:spTree>
      <p:nvGrpSpPr>
        <p:cNvPr id="1" name=""/>
        <p:cNvGrpSpPr/>
        <p:nvPr/>
      </p:nvGrpSpPr>
      <p:grpSpPr>
        <a:xfrm>
          <a:off x="0" y="0"/>
          <a:ext cx="0" cy="0"/>
          <a:chOff x="0" y="0"/>
          <a:chExt cx="0" cy="0"/>
        </a:xfrm>
      </p:grpSpPr>
      <p:sp>
        <p:nvSpPr>
          <p:cNvPr id="20" name="Picture Placeholder 19"/>
          <p:cNvSpPr>
            <a:spLocks noGrp="1" noChangeAspect="1"/>
          </p:cNvSpPr>
          <p:nvPr>
            <p:ph type="pic" sz="quarter" idx="10"/>
          </p:nvPr>
        </p:nvSpPr>
        <p:spPr>
          <a:xfrm>
            <a:off x="609600" y="914400"/>
            <a:ext cx="34544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9" name="Picture Placeholder 28"/>
          <p:cNvSpPr>
            <a:spLocks noGrp="1" noChangeAspect="1"/>
          </p:cNvSpPr>
          <p:nvPr>
            <p:ph type="pic" sz="quarter" idx="11"/>
          </p:nvPr>
        </p:nvSpPr>
        <p:spPr>
          <a:xfrm>
            <a:off x="4368800" y="914400"/>
            <a:ext cx="34544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0" name="Picture Placeholder 9"/>
          <p:cNvSpPr>
            <a:spLocks noGrp="1" noChangeAspect="1"/>
          </p:cNvSpPr>
          <p:nvPr>
            <p:ph type="pic" sz="quarter" idx="12"/>
          </p:nvPr>
        </p:nvSpPr>
        <p:spPr>
          <a:xfrm>
            <a:off x="8128000" y="914400"/>
            <a:ext cx="34544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 name="Text Placeholder 1"/>
          <p:cNvSpPr>
            <a:spLocks noGrp="1"/>
          </p:cNvSpPr>
          <p:nvPr>
            <p:ph type="body" sz="quarter" idx="13" hasCustomPrompt="1"/>
          </p:nvPr>
        </p:nvSpPr>
        <p:spPr>
          <a:xfrm>
            <a:off x="609600" y="4724400"/>
            <a:ext cx="3454400" cy="1676400"/>
          </a:xfrm>
        </p:spPr>
        <p:txBody>
          <a:bodyPr anchor="t" anchorCtr="0">
            <a:noAutofit/>
          </a:bodyPr>
          <a:lstStyle>
            <a:lvl1pPr marL="0" marR="0" indent="0" algn="ctr">
              <a:buFontTx/>
              <a:buNone/>
              <a:defRPr sz="2000" baseline="0"/>
            </a:lvl1pPr>
            <a:extLst/>
          </a:lstStyle>
          <a:p>
            <a:pPr lvl="0"/>
            <a:r>
              <a:rPr lang="en-US" dirty="0" smtClean="0"/>
              <a:t>Click to add caption</a:t>
            </a:r>
            <a:endParaRPr lang="en-US" dirty="0"/>
          </a:p>
        </p:txBody>
      </p:sp>
      <p:sp>
        <p:nvSpPr>
          <p:cNvPr id="15" name="Text Placeholder 14"/>
          <p:cNvSpPr>
            <a:spLocks noGrp="1"/>
          </p:cNvSpPr>
          <p:nvPr>
            <p:ph type="body" sz="quarter" idx="14" hasCustomPrompt="1"/>
          </p:nvPr>
        </p:nvSpPr>
        <p:spPr>
          <a:xfrm>
            <a:off x="4368800" y="4724400"/>
            <a:ext cx="3454400" cy="1676400"/>
          </a:xfrm>
        </p:spPr>
        <p:txBody>
          <a:bodyPr anchor="t" anchorCtr="0">
            <a:noAutofit/>
          </a:bodyPr>
          <a:lstStyle>
            <a:lvl1pPr marL="0" marR="0" indent="0" algn="ctr">
              <a:buFontTx/>
              <a:buNone/>
              <a:defRPr sz="2000" baseline="0"/>
            </a:lvl1pPr>
            <a:extLst/>
          </a:lstStyle>
          <a:p>
            <a:pPr lvl="0"/>
            <a:r>
              <a:rPr lang="en-US" dirty="0" smtClean="0"/>
              <a:t>Click to add caption</a:t>
            </a:r>
            <a:endParaRPr lang="en-US" dirty="0"/>
          </a:p>
        </p:txBody>
      </p:sp>
      <p:sp>
        <p:nvSpPr>
          <p:cNvPr id="13" name="Text Placeholder 12"/>
          <p:cNvSpPr>
            <a:spLocks noGrp="1"/>
          </p:cNvSpPr>
          <p:nvPr>
            <p:ph type="body" sz="quarter" idx="15" hasCustomPrompt="1"/>
          </p:nvPr>
        </p:nvSpPr>
        <p:spPr>
          <a:xfrm>
            <a:off x="8128000" y="4724400"/>
            <a:ext cx="3454400" cy="1676400"/>
          </a:xfrm>
        </p:spPr>
        <p:txBody>
          <a:bodyPr anchor="t" anchorCtr="0">
            <a:noAutofit/>
          </a:bodyPr>
          <a:lstStyle>
            <a:lvl1pPr marL="0" marR="0" indent="0" algn="ctr">
              <a:buFontTx/>
              <a:buNone/>
              <a:defRPr sz="2000" baseline="0"/>
            </a:lvl1pPr>
            <a:extLst/>
          </a:lstStyle>
          <a:p>
            <a:pPr lvl="0"/>
            <a:r>
              <a:rPr lang="en-US" dirty="0" smtClean="0"/>
              <a:t>Click to add caption</a:t>
            </a:r>
            <a:endParaRPr lang="en-US" dirty="0"/>
          </a:p>
        </p:txBody>
      </p:sp>
      <p:sp>
        <p:nvSpPr>
          <p:cNvPr id="14" name="Date Placeholder 6"/>
          <p:cNvSpPr>
            <a:spLocks noGrp="1"/>
          </p:cNvSpPr>
          <p:nvPr>
            <p:ph type="dt" sz="half" idx="18"/>
          </p:nvPr>
        </p:nvSpPr>
        <p:spPr>
          <a:xfrm>
            <a:off x="1341120" y="6586038"/>
            <a:ext cx="8494776" cy="271963"/>
          </a:xfrm>
          <a:prstGeom prst="rect">
            <a:avLst/>
          </a:prstGeom>
        </p:spPr>
        <p:txBody>
          <a:bodyPr/>
          <a:lstStyle/>
          <a:p>
            <a:r>
              <a:rPr lang="en-US" smtClean="0"/>
              <a:t>TRB Applications Conference.  Raleigh, NC.  May 14-18, 2017</a:t>
            </a:r>
            <a:endParaRPr dirty="0"/>
          </a:p>
        </p:txBody>
      </p:sp>
      <p:sp>
        <p:nvSpPr>
          <p:cNvPr id="11" name="Slide Number Placeholder 5"/>
          <p:cNvSpPr>
            <a:spLocks noGrp="1"/>
          </p:cNvSpPr>
          <p:nvPr>
            <p:ph type="sldNum" sz="quarter" idx="4"/>
          </p:nvPr>
        </p:nvSpPr>
        <p:spPr>
          <a:xfrm>
            <a:off x="11551920" y="6647688"/>
            <a:ext cx="640080" cy="210312"/>
          </a:xfrm>
          <a:prstGeom prst="rect">
            <a:avLst/>
          </a:prstGeom>
        </p:spPr>
        <p:txBody>
          <a:bodyPr vert="horz" lIns="0" tIns="0" rIns="0" bIns="0" rtlCol="0" anchor="ctr"/>
          <a:lstStyle>
            <a:lvl1pPr algn="ctr">
              <a:defRPr sz="1100">
                <a:solidFill>
                  <a:schemeClr val="bg2"/>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1396607913"/>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dlin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Headline</a:t>
            </a:r>
            <a:endParaRPr lang="en-US" dirty="0"/>
          </a:p>
        </p:txBody>
      </p:sp>
    </p:spTree>
    <p:extLst>
      <p:ext uri="{BB962C8B-B14F-4D97-AF65-F5344CB8AC3E}">
        <p14:creationId xmlns:p14="http://schemas.microsoft.com/office/powerpoint/2010/main" val="920998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Headlin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Headline</a:t>
            </a:r>
            <a:endParaRPr lang="en-US" dirty="0"/>
          </a:p>
        </p:txBody>
      </p:sp>
      <p:sp>
        <p:nvSpPr>
          <p:cNvPr id="3" name="Content Placeholder 2"/>
          <p:cNvSpPr>
            <a:spLocks noGrp="1"/>
          </p:cNvSpPr>
          <p:nvPr>
            <p:ph idx="1" hasCustomPrompt="1"/>
          </p:nvPr>
        </p:nvSpPr>
        <p:spPr/>
        <p:txBody>
          <a:bodyPr/>
          <a:lstStyle>
            <a:lvl1pPr>
              <a:defRPr>
                <a:solidFill>
                  <a:srgbClr val="1F275C"/>
                </a:solidFill>
              </a:defRPr>
            </a:lvl1pPr>
            <a:lvl2pPr>
              <a:defRPr>
                <a:solidFill>
                  <a:srgbClr val="00A0DD"/>
                </a:solidFill>
              </a:defRPr>
            </a:lvl2pPr>
            <a:lvl3pPr>
              <a:defRPr>
                <a:solidFill>
                  <a:srgbClr val="0073C6"/>
                </a:solidFill>
              </a:defRPr>
            </a:lvl3pPr>
            <a:lvl4pPr>
              <a:defRPr>
                <a:solidFill>
                  <a:srgbClr val="0073C6"/>
                </a:solidFill>
              </a:defRPr>
            </a:lvl4pPr>
            <a:lvl5pPr>
              <a:defRPr>
                <a:solidFill>
                  <a:srgbClr val="0073C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00044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Headline</a:t>
            </a:r>
            <a:endParaRPr lang="en-US" dirty="0"/>
          </a:p>
        </p:txBody>
      </p:sp>
      <p:sp>
        <p:nvSpPr>
          <p:cNvPr id="3" name="Content Placeholder 2"/>
          <p:cNvSpPr>
            <a:spLocks noGrp="1"/>
          </p:cNvSpPr>
          <p:nvPr>
            <p:ph idx="1" hasCustomPrompt="1"/>
          </p:nvPr>
        </p:nvSpPr>
        <p:spPr/>
        <p:txBody>
          <a:bodyPr/>
          <a:lstStyle>
            <a:lvl1pPr>
              <a:defRPr>
                <a:solidFill>
                  <a:srgbClr val="0073C6"/>
                </a:solidFill>
              </a:defRPr>
            </a:lvl1pPr>
            <a:lvl2pPr>
              <a:defRPr>
                <a:solidFill>
                  <a:srgbClr val="00A0DD"/>
                </a:solidFill>
              </a:defRPr>
            </a:lvl2pPr>
            <a:lvl3pPr>
              <a:defRPr>
                <a:solidFill>
                  <a:srgbClr val="1F275C"/>
                </a:solidFill>
              </a:defRPr>
            </a:lvl3pPr>
            <a:lvl4pPr>
              <a:defRPr>
                <a:solidFill>
                  <a:srgbClr val="1F275C"/>
                </a:solidFill>
              </a:defRPr>
            </a:lvl4pPr>
            <a:lvl5pPr>
              <a:defRPr>
                <a:solidFill>
                  <a:srgbClr val="1F275C"/>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3587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5"/>
          <p:cNvSpPr>
            <a:spLocks noGrp="1"/>
          </p:cNvSpPr>
          <p:nvPr>
            <p:ph type="sldNum" sz="quarter" idx="4"/>
          </p:nvPr>
        </p:nvSpPr>
        <p:spPr>
          <a:xfrm>
            <a:off x="11551920" y="6647688"/>
            <a:ext cx="640080" cy="210312"/>
          </a:xfrm>
          <a:prstGeom prst="rect">
            <a:avLst/>
          </a:prstGeom>
        </p:spPr>
        <p:txBody>
          <a:bodyPr vert="horz" lIns="0" tIns="0" rIns="0" bIns="0" rtlCol="0" anchor="ctr"/>
          <a:lstStyle>
            <a:lvl1pPr algn="ctr">
              <a:defRPr sz="1100">
                <a:solidFill>
                  <a:schemeClr val="bg2"/>
                </a:solidFill>
              </a:defRPr>
            </a:lvl1pPr>
          </a:lstStyle>
          <a:p>
            <a:fld id="{CA8D9AD5-F248-4919-864A-CFD76CC027D6}" type="slidenum">
              <a:rPr lang="en-US" smtClean="0"/>
              <a:pPr/>
              <a:t>‹#›</a:t>
            </a:fld>
            <a:endParaRPr lang="en-US" dirty="0"/>
          </a:p>
        </p:txBody>
      </p:sp>
      <p:sp>
        <p:nvSpPr>
          <p:cNvPr id="6" name="Date Placeholder 2"/>
          <p:cNvSpPr>
            <a:spLocks noGrp="1"/>
          </p:cNvSpPr>
          <p:nvPr>
            <p:ph type="dt" sz="half" idx="10"/>
          </p:nvPr>
        </p:nvSpPr>
        <p:spPr>
          <a:xfrm>
            <a:off x="1341120" y="6586039"/>
            <a:ext cx="9555480" cy="271962"/>
          </a:xfrm>
        </p:spPr>
        <p:txBody>
          <a:bodyPr/>
          <a:lstStyle/>
          <a:p>
            <a:r>
              <a:rPr lang="en-US" smtClean="0"/>
              <a:t>TRB Applications Conference.  Raleigh, NC.  May 14-18, 2017</a:t>
            </a:r>
            <a:endParaRPr lang="en-US"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TRB Applications Conference.  Raleigh, NC.  May 14-18, 2017</a:t>
            </a:r>
            <a:endParaRPr lang="en-US" dirty="0"/>
          </a:p>
        </p:txBody>
      </p:sp>
      <p:sp>
        <p:nvSpPr>
          <p:cNvPr id="4" name="Slide Number Placeholder 3"/>
          <p:cNvSpPr>
            <a:spLocks noGrp="1"/>
          </p:cNvSpPr>
          <p:nvPr>
            <p:ph type="sldNum" sz="quarter" idx="11"/>
          </p:nvPr>
        </p:nvSpPr>
        <p:spPr>
          <a:xfrm>
            <a:off x="11430000" y="6553200"/>
            <a:ext cx="762000" cy="292100"/>
          </a:xfrm>
        </p:spPr>
        <p:txBody>
          <a:bodyPr/>
          <a:lstStyle>
            <a:lvl1pPr>
              <a:defRPr sz="1400"/>
            </a:lvl1pPr>
          </a:lstStyle>
          <a:p>
            <a:fld id="{CA8D9AD5-F248-4919-864A-CFD76CC027D6}" type="slidenum">
              <a:rPr lang="en-US" smtClean="0"/>
              <a:pPr/>
              <a:t>‹#›</a:t>
            </a:fld>
            <a:endParaRPr lang="en-US" dirty="0"/>
          </a:p>
        </p:txBody>
      </p:sp>
      <p:sp>
        <p:nvSpPr>
          <p:cNvPr id="5" name="Content Placeholder 2"/>
          <p:cNvSpPr>
            <a:spLocks noGrp="1"/>
          </p:cNvSpPr>
          <p:nvPr>
            <p:ph idx="1"/>
          </p:nvPr>
        </p:nvSpPr>
        <p:spPr>
          <a:xfrm>
            <a:off x="1341120" y="1901954"/>
            <a:ext cx="9509760" cy="4127627"/>
          </a:xfrm>
        </p:spPr>
        <p:txBody>
          <a:bodyPr/>
          <a:lstStyle>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384935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bwMode="ltGray">
          <a:xfrm>
            <a:off x="0" y="0"/>
            <a:ext cx="12188827" cy="457200"/>
          </a:xfrm>
          <a:prstGeom prst="rect">
            <a:avLst/>
          </a:prstGeom>
          <a:solidFill>
            <a:schemeClr val="accent3"/>
          </a:soli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sz="135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2" y="411480"/>
            <a:ext cx="12188827"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1524000" y="1143000"/>
            <a:ext cx="9144000" cy="2667000"/>
          </a:xfrm>
        </p:spPr>
        <p:txBody>
          <a:bodyPr anchor="b">
            <a:normAutofit/>
          </a:bodyPr>
          <a:lstStyle>
            <a:lvl1pPr algn="ctr">
              <a:defRPr sz="3900" b="0"/>
            </a:lvl1pPr>
          </a:lstStyle>
          <a:p>
            <a:r>
              <a:rPr lang="en-US" smtClean="0"/>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1800" cap="none" baseline="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11" name="Date Placeholder 6"/>
          <p:cNvSpPr>
            <a:spLocks noGrp="1"/>
          </p:cNvSpPr>
          <p:nvPr>
            <p:ph type="dt" sz="half" idx="10"/>
          </p:nvPr>
        </p:nvSpPr>
        <p:spPr>
          <a:xfrm>
            <a:off x="1341120" y="6586038"/>
            <a:ext cx="8494776" cy="271963"/>
          </a:xfrm>
          <a:prstGeom prst="rect">
            <a:avLst/>
          </a:prstGeom>
        </p:spPr>
        <p:txBody>
          <a:bodyPr/>
          <a:lstStyle/>
          <a:p>
            <a:r>
              <a:rPr lang="en-US" smtClean="0"/>
              <a:t>TRB Applications Conference.  Raleigh, NC.  May 14-18, 2017</a:t>
            </a:r>
            <a:endParaRPr dirty="0"/>
          </a:p>
        </p:txBody>
      </p:sp>
      <p:sp>
        <p:nvSpPr>
          <p:cNvPr id="13" name="Slide Number Placeholder 5"/>
          <p:cNvSpPr>
            <a:spLocks noGrp="1"/>
          </p:cNvSpPr>
          <p:nvPr>
            <p:ph type="sldNum" sz="quarter" idx="4"/>
          </p:nvPr>
        </p:nvSpPr>
        <p:spPr>
          <a:xfrm>
            <a:off x="11551920" y="6647688"/>
            <a:ext cx="640080" cy="210312"/>
          </a:xfrm>
          <a:prstGeom prst="rect">
            <a:avLst/>
          </a:prstGeom>
        </p:spPr>
        <p:txBody>
          <a:bodyPr vert="horz" lIns="0" tIns="0" rIns="0" bIns="0" rtlCol="0" anchor="ctr"/>
          <a:lstStyle>
            <a:lvl1pPr algn="ctr">
              <a:defRPr sz="1100">
                <a:solidFill>
                  <a:schemeClr val="bg2"/>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41120" y="1901952"/>
            <a:ext cx="4572000" cy="4123944"/>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Title 5"/>
          <p:cNvSpPr>
            <a:spLocks noGrp="1"/>
          </p:cNvSpPr>
          <p:nvPr>
            <p:ph type="title"/>
          </p:nvPr>
        </p:nvSpPr>
        <p:spPr/>
        <p:txBody>
          <a:bodyPr/>
          <a:lstStyle/>
          <a:p>
            <a:r>
              <a:rPr lang="en-US" smtClean="0"/>
              <a:t>Click to edit Master title style</a:t>
            </a:r>
            <a:endParaRPr lang="en-US"/>
          </a:p>
        </p:txBody>
      </p:sp>
      <p:sp>
        <p:nvSpPr>
          <p:cNvPr id="11" name="Date Placeholder 6"/>
          <p:cNvSpPr>
            <a:spLocks noGrp="1"/>
          </p:cNvSpPr>
          <p:nvPr>
            <p:ph type="dt" sz="half" idx="10"/>
          </p:nvPr>
        </p:nvSpPr>
        <p:spPr>
          <a:xfrm>
            <a:off x="1341120" y="6586038"/>
            <a:ext cx="8494776" cy="271963"/>
          </a:xfrm>
          <a:prstGeom prst="rect">
            <a:avLst/>
          </a:prstGeom>
        </p:spPr>
        <p:txBody>
          <a:bodyPr/>
          <a:lstStyle/>
          <a:p>
            <a:r>
              <a:rPr lang="en-US" smtClean="0"/>
              <a:t>TRB Applications Conference.  Raleigh, NC.  May 14-18, 2017</a:t>
            </a:r>
            <a:endParaRPr dirty="0"/>
          </a:p>
        </p:txBody>
      </p:sp>
      <p:sp>
        <p:nvSpPr>
          <p:cNvPr id="8" name="Slide Number Placeholder 5"/>
          <p:cNvSpPr>
            <a:spLocks noGrp="1"/>
          </p:cNvSpPr>
          <p:nvPr>
            <p:ph type="sldNum" sz="quarter" idx="4"/>
          </p:nvPr>
        </p:nvSpPr>
        <p:spPr>
          <a:xfrm>
            <a:off x="11551920" y="6647688"/>
            <a:ext cx="640080" cy="210312"/>
          </a:xfrm>
          <a:prstGeom prst="rect">
            <a:avLst/>
          </a:prstGeom>
        </p:spPr>
        <p:txBody>
          <a:bodyPr vert="horz" lIns="0" tIns="0" rIns="0" bIns="0" rtlCol="0" anchor="ctr"/>
          <a:lstStyle>
            <a:lvl1pPr algn="ctr">
              <a:defRPr sz="1100">
                <a:solidFill>
                  <a:schemeClr val="bg2"/>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1120" y="466344"/>
            <a:ext cx="9509760" cy="1234440"/>
          </a:xfrm>
        </p:spPr>
        <p:txBody>
          <a:bodyPr/>
          <a:lstStyle/>
          <a:p>
            <a:r>
              <a:rPr lang="en-US" smtClean="0"/>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1650" b="0"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341120" y="2740734"/>
            <a:ext cx="4572000" cy="328884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1650" b="0"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278880" y="2740734"/>
            <a:ext cx="4572000" cy="328884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a:xfrm>
            <a:off x="1341120" y="6601968"/>
            <a:ext cx="7159752" cy="237744"/>
          </a:xfrm>
          <a:prstGeom prst="rect">
            <a:avLst/>
          </a:prstGeom>
        </p:spPr>
        <p:txBody>
          <a:bodyPr/>
          <a:lstStyle/>
          <a:p>
            <a:endParaRPr/>
          </a:p>
        </p:txBody>
      </p:sp>
      <p:sp>
        <p:nvSpPr>
          <p:cNvPr id="7" name="Date Placeholder 6"/>
          <p:cNvSpPr>
            <a:spLocks noGrp="1"/>
          </p:cNvSpPr>
          <p:nvPr>
            <p:ph type="dt" sz="half" idx="10"/>
          </p:nvPr>
        </p:nvSpPr>
        <p:spPr>
          <a:xfrm>
            <a:off x="1341120" y="6586038"/>
            <a:ext cx="8494776" cy="271963"/>
          </a:xfrm>
          <a:prstGeom prst="rect">
            <a:avLst/>
          </a:prstGeom>
        </p:spPr>
        <p:txBody>
          <a:bodyPr/>
          <a:lstStyle/>
          <a:p>
            <a:r>
              <a:rPr lang="en-US" smtClean="0"/>
              <a:t>TRB Applications Conference.  Raleigh, NC.  May 14-18, 2017</a:t>
            </a:r>
            <a:endParaRPr dirty="0"/>
          </a:p>
        </p:txBody>
      </p:sp>
      <p:sp>
        <p:nvSpPr>
          <p:cNvPr id="10" name="Slide Number Placeholder 5"/>
          <p:cNvSpPr>
            <a:spLocks noGrp="1"/>
          </p:cNvSpPr>
          <p:nvPr>
            <p:ph type="sldNum" sz="quarter" idx="12"/>
          </p:nvPr>
        </p:nvSpPr>
        <p:spPr>
          <a:xfrm>
            <a:off x="11551920" y="6647688"/>
            <a:ext cx="640080" cy="210312"/>
          </a:xfrm>
          <a:prstGeom prst="rect">
            <a:avLst/>
          </a:prstGeom>
        </p:spPr>
        <p:txBody>
          <a:bodyPr vert="horz" lIns="0" tIns="0" rIns="0" bIns="0" rtlCol="0" anchor="ctr"/>
          <a:lstStyle>
            <a:lvl1pPr algn="ctr">
              <a:defRPr sz="1100">
                <a:solidFill>
                  <a:schemeClr val="bg2"/>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Slide Number Placeholder 5"/>
          <p:cNvSpPr>
            <a:spLocks noGrp="1"/>
          </p:cNvSpPr>
          <p:nvPr>
            <p:ph type="sldNum" sz="quarter" idx="4"/>
          </p:nvPr>
        </p:nvSpPr>
        <p:spPr>
          <a:xfrm>
            <a:off x="11551920" y="6647688"/>
            <a:ext cx="640080" cy="210312"/>
          </a:xfrm>
          <a:prstGeom prst="rect">
            <a:avLst/>
          </a:prstGeom>
        </p:spPr>
        <p:txBody>
          <a:bodyPr vert="horz" lIns="0" tIns="0" rIns="0" bIns="0" rtlCol="0" anchor="ctr"/>
          <a:lstStyle>
            <a:lvl1pPr algn="ctr">
              <a:defRPr sz="1100">
                <a:solidFill>
                  <a:schemeClr val="bg2"/>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a:xfrm>
            <a:off x="11430000" y="6553200"/>
            <a:ext cx="762000" cy="292100"/>
          </a:xfrm>
        </p:spPr>
        <p:txBody>
          <a:bodyPr/>
          <a:lstStyle>
            <a:lvl1pPr>
              <a:defRPr sz="1400"/>
            </a:lvl1pPr>
          </a:lstStyle>
          <a:p>
            <a:fld id="{CA8D9AD5-F248-4919-864A-CFD76CC027D6}" type="slidenum">
              <a:rPr lang="en-US" smtClean="0"/>
              <a:pPr/>
              <a:t>‹#›</a:t>
            </a:fld>
            <a:endParaRPr lang="en-US" dirty="0"/>
          </a:p>
        </p:txBody>
      </p:sp>
      <p:sp>
        <p:nvSpPr>
          <p:cNvPr id="6" name="Date Placeholder 2"/>
          <p:cNvSpPr>
            <a:spLocks noGrp="1"/>
          </p:cNvSpPr>
          <p:nvPr>
            <p:ph type="dt" sz="half" idx="10"/>
          </p:nvPr>
        </p:nvSpPr>
        <p:spPr>
          <a:xfrm>
            <a:off x="1341120" y="6586039"/>
            <a:ext cx="9555480" cy="271962"/>
          </a:xfrm>
        </p:spPr>
        <p:txBody>
          <a:bodyPr/>
          <a:lstStyle/>
          <a:p>
            <a:r>
              <a:rPr lang="en-US" smtClean="0"/>
              <a:t>TRB Applications Conference.  Raleigh, NC.  May 14-18, 2017</a:t>
            </a:r>
            <a:endParaRPr lang="en-US"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2"/>
            <a:ext cx="3200400" cy="1990725"/>
          </a:xfrm>
        </p:spPr>
        <p:txBody>
          <a:bodyPr anchor="b">
            <a:normAutofit/>
          </a:bodyPr>
          <a:lstStyle>
            <a:lvl1pPr>
              <a:defRPr sz="2550" b="0"/>
            </a:lvl1pPr>
          </a:lstStyle>
          <a:p>
            <a:r>
              <a:rPr lang="en-US" smtClean="0"/>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90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Content Placeholder 2"/>
          <p:cNvSpPr>
            <a:spLocks noGrp="1"/>
          </p:cNvSpPr>
          <p:nvPr>
            <p:ph idx="1"/>
          </p:nvPr>
        </p:nvSpPr>
        <p:spPr>
          <a:xfrm>
            <a:off x="4494213" y="685800"/>
            <a:ext cx="7239001" cy="54864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a:xfrm>
            <a:off x="1341120" y="6586038"/>
            <a:ext cx="8494776" cy="271963"/>
          </a:xfrm>
          <a:prstGeom prst="rect">
            <a:avLst/>
          </a:prstGeom>
        </p:spPr>
        <p:txBody>
          <a:bodyPr/>
          <a:lstStyle/>
          <a:p>
            <a:r>
              <a:rPr lang="en-US" smtClean="0"/>
              <a:t>TRB Applications Conference.  Raleigh, NC.  May 14-18, 2017</a:t>
            </a:r>
            <a:endParaRPr dirty="0"/>
          </a:p>
        </p:txBody>
      </p:sp>
      <p:sp>
        <p:nvSpPr>
          <p:cNvPr id="8" name="Slide Number Placeholder 5"/>
          <p:cNvSpPr>
            <a:spLocks noGrp="1"/>
          </p:cNvSpPr>
          <p:nvPr>
            <p:ph type="sldNum" sz="quarter" idx="4"/>
          </p:nvPr>
        </p:nvSpPr>
        <p:spPr>
          <a:xfrm>
            <a:off x="11551920" y="6647688"/>
            <a:ext cx="640080" cy="210312"/>
          </a:xfrm>
          <a:prstGeom prst="rect">
            <a:avLst/>
          </a:prstGeom>
        </p:spPr>
        <p:txBody>
          <a:bodyPr vert="horz" lIns="0" tIns="0" rIns="0" bIns="0" rtlCol="0" anchor="ctr"/>
          <a:lstStyle>
            <a:lvl1pPr algn="ctr">
              <a:defRPr sz="1100">
                <a:solidFill>
                  <a:schemeClr val="bg2"/>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bwMode="ltGray">
          <a:xfrm>
            <a:off x="1587" y="6583680"/>
            <a:ext cx="12188827" cy="274320"/>
          </a:xfrm>
          <a:prstGeom prst="rect">
            <a:avLst/>
          </a:prstGeom>
          <a:solidFill>
            <a:schemeClr val="accent3"/>
          </a:soli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sz="1200" b="0" i="0" u="none" strike="noStrike" kern="0" cap="none" spc="0" normalizeH="0" baseline="0">
              <a:ln>
                <a:noFill/>
              </a:ln>
              <a:solidFill>
                <a:prstClr val="white"/>
              </a:solidFill>
              <a:effectLst/>
              <a:uLnTx/>
              <a:uFillTx/>
              <a:latin typeface="Euphemia"/>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901954"/>
            <a:ext cx="9509760" cy="41276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pic>
        <p:nvPicPr>
          <p:cNvPr id="10" name="Picture 9"/>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6629402"/>
            <a:ext cx="1295400" cy="196901"/>
          </a:xfrm>
          <a:prstGeom prst="rect">
            <a:avLst/>
          </a:prstGeom>
        </p:spPr>
      </p:pic>
      <p:sp>
        <p:nvSpPr>
          <p:cNvPr id="12" name="Date Placeholder 6"/>
          <p:cNvSpPr>
            <a:spLocks noGrp="1"/>
          </p:cNvSpPr>
          <p:nvPr>
            <p:ph type="dt" sz="half" idx="2"/>
          </p:nvPr>
        </p:nvSpPr>
        <p:spPr>
          <a:xfrm>
            <a:off x="1341120" y="6586039"/>
            <a:ext cx="9555480" cy="271962"/>
          </a:xfrm>
          <a:prstGeom prst="rect">
            <a:avLst/>
          </a:prstGeom>
        </p:spPr>
        <p:txBody>
          <a:bodyPr anchor="ctr"/>
          <a:lstStyle>
            <a:lvl1pPr algn="ctr">
              <a:defRPr sz="1200">
                <a:solidFill>
                  <a:schemeClr val="bg1">
                    <a:lumMod val="85000"/>
                  </a:schemeClr>
                </a:solidFill>
              </a:defRPr>
            </a:lvl1pPr>
          </a:lstStyle>
          <a:p>
            <a:r>
              <a:rPr lang="en-US" smtClean="0"/>
              <a:t>TRB Applications Conference.  Raleigh, NC.  May 14-18, 2017</a:t>
            </a:r>
            <a:endParaRPr lang="en-US" dirty="0"/>
          </a:p>
        </p:txBody>
      </p:sp>
      <p:sp>
        <p:nvSpPr>
          <p:cNvPr id="9" name="Slide Number Placeholder 5"/>
          <p:cNvSpPr>
            <a:spLocks noGrp="1"/>
          </p:cNvSpPr>
          <p:nvPr>
            <p:ph type="sldNum" sz="quarter" idx="4"/>
          </p:nvPr>
        </p:nvSpPr>
        <p:spPr>
          <a:xfrm>
            <a:off x="11551920" y="6647688"/>
            <a:ext cx="640080" cy="210312"/>
          </a:xfrm>
          <a:prstGeom prst="rect">
            <a:avLst/>
          </a:prstGeom>
        </p:spPr>
        <p:txBody>
          <a:bodyPr vert="horz" lIns="0" tIns="0" rIns="0" bIns="0" rtlCol="0" anchor="ctr"/>
          <a:lstStyle>
            <a:lvl1pPr algn="ctr">
              <a:defRPr sz="1100">
                <a:solidFill>
                  <a:schemeClr val="bg2"/>
                </a:solidFill>
              </a:defRPr>
            </a:lvl1pPr>
          </a:lstStyle>
          <a:p>
            <a:fld id="{CA8D9AD5-F248-4919-864A-CFD76CC027D6}" type="slidenum">
              <a:rPr lang="en-US" smtClean="0"/>
              <a:pPr/>
              <a:t>‹#›</a:t>
            </a:fld>
            <a:endParaRPr lang="en-US" dirty="0"/>
          </a:p>
        </p:txBody>
      </p:sp>
      <p:pic>
        <p:nvPicPr>
          <p:cNvPr id="8" name="Picture 7"/>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371600" y="6611837"/>
            <a:ext cx="685800" cy="220763"/>
          </a:xfrm>
          <a:prstGeom prst="rect">
            <a:avLst/>
          </a:prstGeom>
        </p:spPr>
      </p:pic>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51"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 id="2147483664" r:id="rId14"/>
    <p:sldLayoutId id="2147483667" r:id="rId15"/>
    <p:sldLayoutId id="2147483668" r:id="rId16"/>
    <p:sldLayoutId id="214748366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marL="0" indent="0" algn="l" defTabSz="685800" rtl="0" eaLnBrk="1" latinLnBrk="0" hangingPunct="1">
        <a:lnSpc>
          <a:spcPct val="90000"/>
        </a:lnSpc>
        <a:spcBef>
          <a:spcPct val="0"/>
        </a:spcBef>
        <a:buFont typeface="Arial" pitchFamily="34" charset="0"/>
        <a:buNone/>
        <a:defRPr sz="2550" kern="1200">
          <a:solidFill>
            <a:schemeClr val="tx2">
              <a:lumMod val="75000"/>
            </a:schemeClr>
          </a:solidFill>
          <a:latin typeface="+mj-lt"/>
          <a:ea typeface="+mj-ea"/>
          <a:cs typeface="+mj-cs"/>
        </a:defRPr>
      </a:lvl1pPr>
    </p:titleStyle>
    <p:bodyStyle>
      <a:lvl1pPr marL="205740" indent="-171450" algn="l" defTabSz="685800" rtl="0" eaLnBrk="1" latinLnBrk="0" hangingPunct="1">
        <a:lnSpc>
          <a:spcPct val="90000"/>
        </a:lnSpc>
        <a:spcBef>
          <a:spcPts val="1350"/>
        </a:spcBef>
        <a:buClr>
          <a:schemeClr val="tx2"/>
        </a:buClr>
        <a:buSzPct val="80000"/>
        <a:buFont typeface="Wingdings" pitchFamily="2" charset="2"/>
        <a:buChar char="§"/>
        <a:defRPr sz="1500" kern="1200">
          <a:solidFill>
            <a:schemeClr val="tx2"/>
          </a:solidFill>
          <a:latin typeface="+mn-lt"/>
          <a:ea typeface="+mn-ea"/>
          <a:cs typeface="+mn-cs"/>
        </a:defRPr>
      </a:lvl1pPr>
      <a:lvl2pPr marL="445770" indent="-171450" algn="l" defTabSz="685800" rtl="0" eaLnBrk="1" latinLnBrk="0" hangingPunct="1">
        <a:lnSpc>
          <a:spcPct val="90000"/>
        </a:lnSpc>
        <a:spcBef>
          <a:spcPts val="750"/>
        </a:spcBef>
        <a:buClr>
          <a:schemeClr val="tx2"/>
        </a:buClr>
        <a:buSzPct val="80000"/>
        <a:buFont typeface="Wingdings" pitchFamily="2" charset="2"/>
        <a:buChar char="§"/>
        <a:defRPr sz="1350" kern="1200">
          <a:solidFill>
            <a:schemeClr val="tx2"/>
          </a:solidFill>
          <a:latin typeface="+mn-lt"/>
          <a:ea typeface="+mn-ea"/>
          <a:cs typeface="+mn-cs"/>
        </a:defRPr>
      </a:lvl2pPr>
      <a:lvl3pPr marL="685800" indent="-171450" algn="l" defTabSz="685800" rtl="0" eaLnBrk="1" latinLnBrk="0" hangingPunct="1">
        <a:lnSpc>
          <a:spcPct val="90000"/>
        </a:lnSpc>
        <a:spcBef>
          <a:spcPts val="600"/>
        </a:spcBef>
        <a:buClr>
          <a:schemeClr val="tx2"/>
        </a:buClr>
        <a:buSzPct val="80000"/>
        <a:buFont typeface="Wingdings" pitchFamily="2" charset="2"/>
        <a:buChar char="§"/>
        <a:defRPr sz="1200" kern="1200">
          <a:solidFill>
            <a:schemeClr val="tx2"/>
          </a:solidFill>
          <a:latin typeface="+mn-lt"/>
          <a:ea typeface="+mn-ea"/>
          <a:cs typeface="+mn-cs"/>
        </a:defRPr>
      </a:lvl3pPr>
      <a:lvl4pPr marL="925830" indent="-171450" algn="l" defTabSz="685800" rtl="0" eaLnBrk="1" latinLnBrk="0" hangingPunct="1">
        <a:lnSpc>
          <a:spcPct val="90000"/>
        </a:lnSpc>
        <a:spcBef>
          <a:spcPts val="600"/>
        </a:spcBef>
        <a:buClr>
          <a:schemeClr val="tx2"/>
        </a:buClr>
        <a:buSzPct val="80000"/>
        <a:buFont typeface="Wingdings" pitchFamily="2" charset="2"/>
        <a:buChar char="§"/>
        <a:defRPr sz="1050" kern="1200">
          <a:solidFill>
            <a:schemeClr val="tx2"/>
          </a:solidFill>
          <a:latin typeface="+mn-lt"/>
          <a:ea typeface="+mn-ea"/>
          <a:cs typeface="+mn-cs"/>
        </a:defRPr>
      </a:lvl4pPr>
      <a:lvl5pPr marL="1165860" indent="-171450" algn="l" defTabSz="685800" rtl="0" eaLnBrk="1" latinLnBrk="0" hangingPunct="1">
        <a:lnSpc>
          <a:spcPct val="90000"/>
        </a:lnSpc>
        <a:spcBef>
          <a:spcPts val="600"/>
        </a:spcBef>
        <a:buClr>
          <a:schemeClr val="tx2"/>
        </a:buClr>
        <a:buSzPct val="80000"/>
        <a:buFont typeface="Wingdings" pitchFamily="2" charset="2"/>
        <a:buChar char="§"/>
        <a:defRPr sz="1050" kern="1200">
          <a:solidFill>
            <a:schemeClr val="tx2"/>
          </a:solidFill>
          <a:latin typeface="+mn-lt"/>
          <a:ea typeface="+mn-ea"/>
          <a:cs typeface="+mn-cs"/>
        </a:defRPr>
      </a:lvl5pPr>
      <a:lvl6pPr marL="1405890" indent="-171450" algn="l" defTabSz="685800" rtl="0" eaLnBrk="1" latinLnBrk="0" hangingPunct="1">
        <a:lnSpc>
          <a:spcPct val="90000"/>
        </a:lnSpc>
        <a:spcBef>
          <a:spcPts val="600"/>
        </a:spcBef>
        <a:buSzPct val="80000"/>
        <a:buFont typeface="Wingdings" pitchFamily="2" charset="2"/>
        <a:buChar char="§"/>
        <a:defRPr sz="1050" kern="1200">
          <a:solidFill>
            <a:schemeClr val="tx2"/>
          </a:solidFill>
          <a:latin typeface="+mn-lt"/>
          <a:ea typeface="+mn-ea"/>
          <a:cs typeface="+mn-cs"/>
        </a:defRPr>
      </a:lvl6pPr>
      <a:lvl7pPr marL="1645920" indent="-171450" algn="l" defTabSz="685800" rtl="0" eaLnBrk="1" latinLnBrk="0" hangingPunct="1">
        <a:lnSpc>
          <a:spcPct val="90000"/>
        </a:lnSpc>
        <a:spcBef>
          <a:spcPts val="600"/>
        </a:spcBef>
        <a:buSzPct val="80000"/>
        <a:buFont typeface="Wingdings" pitchFamily="2" charset="2"/>
        <a:buChar char="§"/>
        <a:defRPr sz="1050" kern="1200" baseline="0">
          <a:solidFill>
            <a:schemeClr val="tx2"/>
          </a:solidFill>
          <a:latin typeface="+mn-lt"/>
          <a:ea typeface="+mn-ea"/>
          <a:cs typeface="+mn-cs"/>
        </a:defRPr>
      </a:lvl7pPr>
      <a:lvl8pPr marL="1885950" indent="-171450" algn="l" defTabSz="685800" rtl="0" eaLnBrk="1" latinLnBrk="0" hangingPunct="1">
        <a:lnSpc>
          <a:spcPct val="90000"/>
        </a:lnSpc>
        <a:spcBef>
          <a:spcPts val="600"/>
        </a:spcBef>
        <a:buSzPct val="80000"/>
        <a:buFont typeface="Wingdings" pitchFamily="2" charset="2"/>
        <a:buChar char="§"/>
        <a:defRPr sz="1050" kern="1200" baseline="0">
          <a:solidFill>
            <a:schemeClr val="tx2"/>
          </a:solidFill>
          <a:latin typeface="+mn-lt"/>
          <a:ea typeface="+mn-ea"/>
          <a:cs typeface="+mn-cs"/>
        </a:defRPr>
      </a:lvl8pPr>
      <a:lvl9pPr marL="2125980" indent="-171450" algn="l" defTabSz="685800" rtl="0" eaLnBrk="1" latinLnBrk="0" hangingPunct="1">
        <a:lnSpc>
          <a:spcPct val="90000"/>
        </a:lnSpc>
        <a:spcBef>
          <a:spcPts val="600"/>
        </a:spcBef>
        <a:buSzPct val="80000"/>
        <a:buFont typeface="Wingdings" pitchFamily="2" charset="2"/>
        <a:buChar char="§"/>
        <a:defRPr sz="1050" kern="1200" baseline="0">
          <a:solidFill>
            <a:schemeClr val="tx2"/>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60" userDrawn="1">
          <p15:clr>
            <a:srgbClr val="F26B43"/>
          </p15:clr>
        </p15:guide>
        <p15:guide id="2" pos="40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gi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0" y="685800"/>
            <a:ext cx="12192000" cy="2057400"/>
          </a:xfrm>
          <a:solidFill>
            <a:schemeClr val="tx1">
              <a:lumMod val="65000"/>
              <a:lumOff val="35000"/>
              <a:alpha val="69804"/>
            </a:schemeClr>
          </a:solidFill>
        </p:spPr>
        <p:txBody>
          <a:bodyPr anchor="ctr">
            <a:noAutofit/>
          </a:bodyPr>
          <a:lstStyle/>
          <a:p>
            <a:r>
              <a:rPr lang="en-US" sz="2800" dirty="0"/>
              <a:t>A Behavioral Agent-Based Supply Chain And Freight Transportation Model: Application For Arizona Sun Corridor </a:t>
            </a:r>
            <a:r>
              <a:rPr lang="en-US" sz="2800" dirty="0" smtClean="0"/>
              <a:t>Megaregion</a:t>
            </a:r>
            <a:br>
              <a:rPr lang="en-US" sz="2800" dirty="0" smtClean="0"/>
            </a:br>
            <a:r>
              <a:rPr lang="en-US" sz="2800" dirty="0" smtClean="0"/>
              <a:t/>
            </a:r>
            <a:br>
              <a:rPr lang="en-US" sz="2800" dirty="0" smtClean="0"/>
            </a:br>
            <a:r>
              <a:rPr lang="en-US" sz="2000" dirty="0" smtClean="0"/>
              <a:t>Presenter: Shuyao </a:t>
            </a:r>
            <a:r>
              <a:rPr lang="en-US" sz="2000" dirty="0" smtClean="0"/>
              <a:t>Hong</a:t>
            </a:r>
            <a:br>
              <a:rPr lang="en-US" sz="2000" dirty="0" smtClean="0"/>
            </a:br>
            <a:r>
              <a:rPr lang="en-US" sz="2000" dirty="0" smtClean="0"/>
              <a:t>Maricopa </a:t>
            </a:r>
            <a:r>
              <a:rPr lang="en-US" sz="2000" dirty="0"/>
              <a:t>Association of Governments</a:t>
            </a:r>
            <a:endParaRPr lang="en-US" sz="2800" dirty="0"/>
          </a:p>
        </p:txBody>
      </p:sp>
      <p:sp>
        <p:nvSpPr>
          <p:cNvPr id="4" name="Subtitle 3"/>
          <p:cNvSpPr>
            <a:spLocks noGrp="1"/>
          </p:cNvSpPr>
          <p:nvPr>
            <p:ph type="subTitle" idx="1"/>
          </p:nvPr>
        </p:nvSpPr>
        <p:spPr>
          <a:xfrm>
            <a:off x="1524000" y="4572000"/>
            <a:ext cx="9144000" cy="1905000"/>
          </a:xfrm>
        </p:spPr>
        <p:txBody>
          <a:bodyPr>
            <a:noAutofit/>
          </a:bodyPr>
          <a:lstStyle/>
          <a:p>
            <a:pPr>
              <a:lnSpc>
                <a:spcPct val="100000"/>
              </a:lnSpc>
            </a:pPr>
            <a:r>
              <a:rPr lang="en-US" sz="2000" dirty="0">
                <a:solidFill>
                  <a:schemeClr val="bg1">
                    <a:lumMod val="95000"/>
                  </a:schemeClr>
                </a:solidFill>
                <a:latin typeface="Calibri" panose="020F0502020204030204" pitchFamily="34" charset="0"/>
                <a:cs typeface="Calibri" panose="020F0502020204030204" pitchFamily="34" charset="0"/>
              </a:rPr>
              <a:t>Zahra Pourabdollahi, </a:t>
            </a:r>
            <a:r>
              <a:rPr lang="en-US" sz="2000" dirty="0" smtClean="0">
                <a:solidFill>
                  <a:schemeClr val="bg1">
                    <a:lumMod val="95000"/>
                  </a:schemeClr>
                </a:solidFill>
                <a:latin typeface="Calibri" panose="020F0502020204030204" pitchFamily="34" charset="0"/>
                <a:cs typeface="Calibri" panose="020F0502020204030204" pitchFamily="34" charset="0"/>
              </a:rPr>
              <a:t>RS&amp;H</a:t>
            </a:r>
          </a:p>
          <a:p>
            <a:pPr>
              <a:lnSpc>
                <a:spcPct val="100000"/>
              </a:lnSpc>
            </a:pPr>
            <a:r>
              <a:rPr lang="en-US" sz="2000" dirty="0">
                <a:solidFill>
                  <a:schemeClr val="bg1">
                    <a:lumMod val="95000"/>
                  </a:schemeClr>
                </a:solidFill>
                <a:latin typeface="Calibri" panose="020F0502020204030204" pitchFamily="34" charset="0"/>
                <a:cs typeface="Calibri" panose="020F0502020204030204" pitchFamily="34" charset="0"/>
              </a:rPr>
              <a:t>Mark </a:t>
            </a:r>
            <a:r>
              <a:rPr lang="en-US" sz="2000" dirty="0" smtClean="0">
                <a:solidFill>
                  <a:schemeClr val="bg1">
                    <a:lumMod val="95000"/>
                  </a:schemeClr>
                </a:solidFill>
                <a:latin typeface="Calibri" panose="020F0502020204030204" pitchFamily="34" charset="0"/>
                <a:cs typeface="Calibri" panose="020F0502020204030204" pitchFamily="34" charset="0"/>
              </a:rPr>
              <a:t>Ehlen</a:t>
            </a:r>
            <a:r>
              <a:rPr lang="en-US" sz="2000" dirty="0">
                <a:solidFill>
                  <a:schemeClr val="bg1">
                    <a:lumMod val="95000"/>
                  </a:schemeClr>
                </a:solidFill>
                <a:latin typeface="Calibri" panose="020F0502020204030204" pitchFamily="34" charset="0"/>
                <a:cs typeface="Calibri" panose="020F0502020204030204" pitchFamily="34" charset="0"/>
              </a:rPr>
              <a:t>, Mark </a:t>
            </a:r>
            <a:r>
              <a:rPr lang="en-US" sz="2000" dirty="0" smtClean="0">
                <a:solidFill>
                  <a:schemeClr val="bg1">
                    <a:lumMod val="95000"/>
                  </a:schemeClr>
                </a:solidFill>
                <a:latin typeface="Calibri" panose="020F0502020204030204" pitchFamily="34" charset="0"/>
                <a:cs typeface="Calibri" panose="020F0502020204030204" pitchFamily="34" charset="0"/>
              </a:rPr>
              <a:t>A. Ehlen Consulting</a:t>
            </a:r>
            <a:endParaRPr lang="en-US" sz="2000" dirty="0">
              <a:solidFill>
                <a:schemeClr val="bg1">
                  <a:lumMod val="95000"/>
                </a:schemeClr>
              </a:solidFill>
              <a:latin typeface="Calibri" panose="020F0502020204030204" pitchFamily="34" charset="0"/>
              <a:cs typeface="Calibri" panose="020F0502020204030204" pitchFamily="34" charset="0"/>
            </a:endParaRPr>
          </a:p>
          <a:p>
            <a:pPr>
              <a:lnSpc>
                <a:spcPct val="100000"/>
              </a:lnSpc>
            </a:pPr>
            <a:r>
              <a:rPr lang="en-US" sz="2000" dirty="0" smtClean="0">
                <a:solidFill>
                  <a:schemeClr val="bg1">
                    <a:lumMod val="95000"/>
                  </a:schemeClr>
                </a:solidFill>
                <a:latin typeface="Calibri" panose="020F0502020204030204" pitchFamily="34" charset="0"/>
                <a:cs typeface="Calibri" panose="020F0502020204030204" pitchFamily="34" charset="0"/>
              </a:rPr>
              <a:t>Monique </a:t>
            </a:r>
            <a:r>
              <a:rPr lang="en-US" sz="2000" dirty="0">
                <a:solidFill>
                  <a:schemeClr val="bg1">
                    <a:lumMod val="95000"/>
                  </a:schemeClr>
                </a:solidFill>
                <a:latin typeface="Calibri" panose="020F0502020204030204" pitchFamily="34" charset="0"/>
                <a:cs typeface="Calibri" panose="020F0502020204030204" pitchFamily="34" charset="0"/>
              </a:rPr>
              <a:t>Stinson</a:t>
            </a:r>
            <a:r>
              <a:rPr lang="en-US" sz="2000" dirty="0" smtClean="0">
                <a:solidFill>
                  <a:schemeClr val="bg1">
                    <a:lumMod val="95000"/>
                  </a:schemeClr>
                </a:solidFill>
                <a:latin typeface="Calibri" panose="020F0502020204030204" pitchFamily="34" charset="0"/>
                <a:cs typeface="Calibri" panose="020F0502020204030204" pitchFamily="34" charset="0"/>
              </a:rPr>
              <a:t>, MIT</a:t>
            </a:r>
            <a:endParaRPr lang="en-US" sz="2000" dirty="0">
              <a:solidFill>
                <a:schemeClr val="bg1">
                  <a:lumMod val="95000"/>
                </a:schemeClr>
              </a:solidFill>
              <a:latin typeface="Calibri" panose="020F0502020204030204" pitchFamily="34" charset="0"/>
              <a:cs typeface="Calibri" panose="020F0502020204030204" pitchFamily="34" charset="0"/>
            </a:endParaRPr>
          </a:p>
          <a:p>
            <a:pPr>
              <a:lnSpc>
                <a:spcPct val="100000"/>
              </a:lnSpc>
            </a:pPr>
            <a:r>
              <a:rPr lang="en-US" sz="2000" dirty="0">
                <a:solidFill>
                  <a:schemeClr val="bg1">
                    <a:lumMod val="95000"/>
                  </a:schemeClr>
                </a:solidFill>
                <a:latin typeface="Calibri" panose="020F0502020204030204" pitchFamily="34" charset="0"/>
                <a:cs typeface="Calibri" panose="020F0502020204030204" pitchFamily="34" charset="0"/>
              </a:rPr>
              <a:t>Kyunghwi Jeon, Maricopa Association of Governments</a:t>
            </a:r>
          </a:p>
          <a:p>
            <a:pPr>
              <a:lnSpc>
                <a:spcPct val="100000"/>
              </a:lnSpc>
            </a:pPr>
            <a:r>
              <a:rPr lang="en-US" sz="2000" dirty="0">
                <a:solidFill>
                  <a:schemeClr val="bg1">
                    <a:lumMod val="95000"/>
                  </a:schemeClr>
                </a:solidFill>
                <a:latin typeface="Calibri" panose="020F0502020204030204" pitchFamily="34" charset="0"/>
                <a:cs typeface="Calibri" panose="020F0502020204030204" pitchFamily="34" charset="0"/>
              </a:rPr>
              <a:t>Daehyun You, Maricopa Association of Governments</a:t>
            </a:r>
          </a:p>
          <a:p>
            <a:pPr>
              <a:lnSpc>
                <a:spcPct val="100000"/>
              </a:lnSpc>
            </a:pPr>
            <a:r>
              <a:rPr lang="en-US" sz="2000" dirty="0">
                <a:solidFill>
                  <a:schemeClr val="bg1">
                    <a:lumMod val="95000"/>
                  </a:schemeClr>
                </a:solidFill>
                <a:latin typeface="Calibri" panose="020F0502020204030204" pitchFamily="34" charset="0"/>
                <a:cs typeface="Calibri" panose="020F0502020204030204" pitchFamily="34" charset="0"/>
              </a:rPr>
              <a:t>Haidong Zhu, Maricopa Association of </a:t>
            </a:r>
            <a:r>
              <a:rPr lang="en-US" sz="2000" dirty="0" smtClean="0">
                <a:solidFill>
                  <a:schemeClr val="bg1">
                    <a:lumMod val="95000"/>
                  </a:schemeClr>
                </a:solidFill>
                <a:latin typeface="Calibri" panose="020F0502020204030204" pitchFamily="34" charset="0"/>
                <a:cs typeface="Calibri" panose="020F0502020204030204" pitchFamily="34" charset="0"/>
              </a:rPr>
              <a:t>Governments</a:t>
            </a:r>
            <a:endParaRPr lang="en-US" sz="1800" dirty="0">
              <a:solidFill>
                <a:schemeClr val="bg1">
                  <a:lumMod val="95000"/>
                </a:schemeClr>
              </a:solidFill>
              <a:latin typeface="Calibri" panose="020F0502020204030204" pitchFamily="34" charset="0"/>
              <a:cs typeface="Calibri" panose="020F0502020204030204" pitchFamily="34" charset="0"/>
            </a:endParaRPr>
          </a:p>
        </p:txBody>
      </p:sp>
      <p:sp>
        <p:nvSpPr>
          <p:cNvPr id="9" name="Date Placeholder 10"/>
          <p:cNvSpPr txBox="1">
            <a:spLocks/>
          </p:cNvSpPr>
          <p:nvPr/>
        </p:nvSpPr>
        <p:spPr>
          <a:xfrm>
            <a:off x="1524000" y="6553200"/>
            <a:ext cx="9144000" cy="304800"/>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chemeClr val="bg1">
                    <a:lumMod val="65000"/>
                  </a:schemeClr>
                </a:solidFill>
              </a:rPr>
              <a:t>TRB Applications Conference.  Raleigh, NC.  May 14-18, 2017</a:t>
            </a:r>
          </a:p>
        </p:txBody>
      </p:sp>
      <p:pic>
        <p:nvPicPr>
          <p:cNvPr id="2050" name="Picture 2" descr="https://www.trbappcon.org/2017conf/img/Head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200" y="6400800"/>
            <a:ext cx="2057400" cy="39756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243796"/>
            <a:ext cx="1143000" cy="158999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6400800"/>
            <a:ext cx="1136236" cy="365760"/>
          </a:xfrm>
          <a:prstGeom prst="rect">
            <a:avLst/>
          </a:prstGeom>
        </p:spPr>
      </p:pic>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381000"/>
            <a:ext cx="9982200" cy="990600"/>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ct val="0"/>
              </a:spcBef>
              <a:buFont typeface="Arial" pitchFamily="34" charset="0"/>
              <a:buNone/>
              <a:defRPr sz="2550" kern="1200">
                <a:solidFill>
                  <a:schemeClr val="tx2">
                    <a:lumMod val="75000"/>
                  </a:schemeClr>
                </a:solidFill>
                <a:latin typeface="+mj-lt"/>
                <a:ea typeface="+mj-ea"/>
                <a:cs typeface="+mj-cs"/>
              </a:defRPr>
            </a:lvl1pPr>
          </a:lstStyle>
          <a:p>
            <a:r>
              <a:rPr lang="en-US" dirty="0" smtClean="0"/>
              <a:t>(2) Supplier Selection</a:t>
            </a:r>
            <a:br>
              <a:rPr lang="en-US" dirty="0" smtClean="0"/>
            </a:br>
            <a:r>
              <a:rPr lang="en-US" dirty="0" smtClean="0">
                <a:solidFill>
                  <a:srgbClr val="26719A"/>
                </a:solidFill>
              </a:rPr>
              <a:t>Roth &amp; Peranson Algorithm</a:t>
            </a:r>
            <a:endParaRPr lang="en-US" dirty="0">
              <a:solidFill>
                <a:srgbClr val="26719A"/>
              </a:solidFill>
            </a:endParaRPr>
          </a:p>
        </p:txBody>
      </p:sp>
      <p:grpSp>
        <p:nvGrpSpPr>
          <p:cNvPr id="90" name="Group 89"/>
          <p:cNvGrpSpPr/>
          <p:nvPr/>
        </p:nvGrpSpPr>
        <p:grpSpPr>
          <a:xfrm>
            <a:off x="7467600" y="76200"/>
            <a:ext cx="3505199" cy="3108132"/>
            <a:chOff x="685800" y="1905000"/>
            <a:chExt cx="4267199" cy="3783813"/>
          </a:xfrm>
        </p:grpSpPr>
        <p:grpSp>
          <p:nvGrpSpPr>
            <p:cNvPr id="24" name="Group 23"/>
            <p:cNvGrpSpPr/>
            <p:nvPr/>
          </p:nvGrpSpPr>
          <p:grpSpPr>
            <a:xfrm>
              <a:off x="685800" y="1905000"/>
              <a:ext cx="4267199" cy="1730094"/>
              <a:chOff x="5598060" y="2454016"/>
              <a:chExt cx="4400109" cy="1783981"/>
            </a:xfrm>
          </p:grpSpPr>
          <p:sp>
            <p:nvSpPr>
              <p:cNvPr id="25" name="Rectangle 24"/>
              <p:cNvSpPr/>
              <p:nvPr/>
            </p:nvSpPr>
            <p:spPr>
              <a:xfrm>
                <a:off x="5698309" y="2823348"/>
                <a:ext cx="4299860" cy="1414649"/>
              </a:xfrm>
              <a:prstGeom prst="rect">
                <a:avLst/>
              </a:prstGeom>
              <a:solidFill>
                <a:sysClr val="window" lastClr="FFFFFF"/>
              </a:solidFill>
              <a:ln w="3175"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6" name="TextBox 25"/>
              <p:cNvSpPr txBox="1"/>
              <p:nvPr/>
            </p:nvSpPr>
            <p:spPr>
              <a:xfrm>
                <a:off x="6841569" y="3733736"/>
                <a:ext cx="2008746" cy="463626"/>
              </a:xfrm>
              <a:prstGeom prst="rect">
                <a:avLst/>
              </a:prstGeom>
              <a:solidFill>
                <a:srgbClr val="0973C6"/>
              </a:solidFill>
              <a:ln w="6350" cap="flat" cmpd="sng" algn="ctr">
                <a:solidFill>
                  <a:srgbClr val="5B9BD5"/>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Production(s)</a:t>
                </a:r>
              </a:p>
            </p:txBody>
          </p:sp>
          <p:sp>
            <p:nvSpPr>
              <p:cNvPr id="27" name="TextBox 26"/>
              <p:cNvSpPr txBox="1"/>
              <p:nvPr/>
            </p:nvSpPr>
            <p:spPr>
              <a:xfrm>
                <a:off x="8416842" y="2923291"/>
                <a:ext cx="1447320" cy="463626"/>
              </a:xfrm>
              <a:prstGeom prst="rect">
                <a:avLst/>
              </a:prstGeom>
              <a:solidFill>
                <a:srgbClr val="0973C6"/>
              </a:solidFill>
              <a:ln w="6350" cap="flat" cmpd="sng" algn="ctr">
                <a:solidFill>
                  <a:srgbClr val="5B9BD5"/>
                </a:solidFill>
                <a:prstDash val="solid"/>
                <a:miter lim="800000"/>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Seller(s)</a:t>
                </a:r>
              </a:p>
            </p:txBody>
          </p:sp>
          <p:sp>
            <p:nvSpPr>
              <p:cNvPr id="28" name="TextBox 27"/>
              <p:cNvSpPr txBox="1"/>
              <p:nvPr/>
            </p:nvSpPr>
            <p:spPr>
              <a:xfrm>
                <a:off x="5848228" y="2923292"/>
                <a:ext cx="1447320" cy="463626"/>
              </a:xfrm>
              <a:prstGeom prst="rect">
                <a:avLst/>
              </a:prstGeom>
              <a:solidFill>
                <a:srgbClr val="0973C6"/>
              </a:solidFill>
              <a:ln w="6350" cap="flat" cmpd="sng" algn="ctr">
                <a:solidFill>
                  <a:srgbClr val="5B9BD5"/>
                </a:solidFill>
                <a:prstDash val="solid"/>
                <a:miter lim="800000"/>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Buyer(s)</a:t>
                </a:r>
              </a:p>
            </p:txBody>
          </p:sp>
          <p:sp>
            <p:nvSpPr>
              <p:cNvPr id="29" name="TextBox 28"/>
              <p:cNvSpPr txBox="1"/>
              <p:nvPr/>
            </p:nvSpPr>
            <p:spPr>
              <a:xfrm>
                <a:off x="5598060" y="2454016"/>
                <a:ext cx="165196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973C6"/>
                    </a:solidFill>
                    <a:effectLst/>
                    <a:uLnTx/>
                    <a:uFillTx/>
                    <a:latin typeface="Calibri" panose="020F0502020204030204"/>
                  </a:rPr>
                  <a:t>Firm 1</a:t>
                </a:r>
              </a:p>
            </p:txBody>
          </p:sp>
          <p:cxnSp>
            <p:nvCxnSpPr>
              <p:cNvPr id="30" name="Straight Arrow Connector 29"/>
              <p:cNvCxnSpPr>
                <a:stCxn id="28" idx="2"/>
                <a:endCxn id="26" idx="1"/>
              </p:cNvCxnSpPr>
              <p:nvPr/>
            </p:nvCxnSpPr>
            <p:spPr>
              <a:xfrm rot="16200000" flipH="1">
                <a:off x="6417414" y="3541392"/>
                <a:ext cx="578631" cy="269681"/>
              </a:xfrm>
              <a:prstGeom prst="bentConnector2">
                <a:avLst/>
              </a:prstGeom>
              <a:noFill/>
              <a:ln w="28575" cap="flat" cmpd="sng" algn="ctr">
                <a:solidFill>
                  <a:srgbClr val="5B9BD5"/>
                </a:solidFill>
                <a:prstDash val="solid"/>
                <a:miter lim="800000"/>
                <a:tailEnd type="triangle"/>
              </a:ln>
              <a:effectLst/>
            </p:spPr>
          </p:cxnSp>
          <p:cxnSp>
            <p:nvCxnSpPr>
              <p:cNvPr id="31" name="Straight Arrow Connector 31"/>
              <p:cNvCxnSpPr>
                <a:stCxn id="26" idx="3"/>
                <a:endCxn id="27" idx="2"/>
              </p:cNvCxnSpPr>
              <p:nvPr/>
            </p:nvCxnSpPr>
            <p:spPr>
              <a:xfrm flipV="1">
                <a:off x="8850315" y="3386916"/>
                <a:ext cx="290187" cy="578632"/>
              </a:xfrm>
              <a:prstGeom prst="bentConnector2">
                <a:avLst/>
              </a:prstGeom>
              <a:noFill/>
              <a:ln w="28575" cap="flat" cmpd="sng" algn="ctr">
                <a:solidFill>
                  <a:srgbClr val="5B9BD5"/>
                </a:solidFill>
                <a:prstDash val="solid"/>
                <a:miter lim="800000"/>
                <a:tailEnd type="triangle"/>
              </a:ln>
              <a:effectLst/>
            </p:spPr>
          </p:cxnSp>
        </p:grpSp>
        <p:grpSp>
          <p:nvGrpSpPr>
            <p:cNvPr id="32" name="Group 31"/>
            <p:cNvGrpSpPr/>
            <p:nvPr/>
          </p:nvGrpSpPr>
          <p:grpSpPr>
            <a:xfrm>
              <a:off x="685800" y="3945834"/>
              <a:ext cx="4262745" cy="1742979"/>
              <a:chOff x="5598060" y="2201215"/>
              <a:chExt cx="4395516" cy="1797268"/>
            </a:xfrm>
          </p:grpSpPr>
          <p:sp>
            <p:nvSpPr>
              <p:cNvPr id="33" name="Rectangle 32"/>
              <p:cNvSpPr/>
              <p:nvPr/>
            </p:nvSpPr>
            <p:spPr>
              <a:xfrm>
                <a:off x="5693715" y="2583833"/>
                <a:ext cx="4299861" cy="1414650"/>
              </a:xfrm>
              <a:prstGeom prst="rect">
                <a:avLst/>
              </a:prstGeom>
              <a:solidFill>
                <a:sysClr val="window" lastClr="FFFFFF"/>
              </a:solidFill>
              <a:ln w="3175"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4" name="TextBox 33"/>
              <p:cNvSpPr txBox="1"/>
              <p:nvPr/>
            </p:nvSpPr>
            <p:spPr>
              <a:xfrm>
                <a:off x="6895646" y="3442784"/>
                <a:ext cx="2008745" cy="463626"/>
              </a:xfrm>
              <a:prstGeom prst="rect">
                <a:avLst/>
              </a:prstGeom>
              <a:solidFill>
                <a:srgbClr val="ED7D31">
                  <a:lumMod val="75000"/>
                </a:srgbClr>
              </a:solidFill>
              <a:ln w="6350" cap="flat" cmpd="sng" algn="ctr">
                <a:solidFill>
                  <a:srgbClr val="ED7D31">
                    <a:lumMod val="75000"/>
                  </a:srgbClr>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Production(s)</a:t>
                </a:r>
              </a:p>
            </p:txBody>
          </p:sp>
          <p:sp>
            <p:nvSpPr>
              <p:cNvPr id="35" name="TextBox 34"/>
              <p:cNvSpPr txBox="1"/>
              <p:nvPr/>
            </p:nvSpPr>
            <p:spPr>
              <a:xfrm>
                <a:off x="8453637" y="2632338"/>
                <a:ext cx="1447320" cy="463626"/>
              </a:xfrm>
              <a:prstGeom prst="rect">
                <a:avLst/>
              </a:prstGeom>
              <a:solidFill>
                <a:srgbClr val="ED7D31">
                  <a:lumMod val="75000"/>
                </a:srgbClr>
              </a:solidFill>
              <a:ln w="6350" cap="flat" cmpd="sng" algn="ctr">
                <a:solidFill>
                  <a:srgbClr val="ED7D31">
                    <a:lumMod val="75000"/>
                  </a:srgbClr>
                </a:solidFill>
                <a:prstDash val="solid"/>
                <a:miter lim="800000"/>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Seller(s)</a:t>
                </a:r>
              </a:p>
            </p:txBody>
          </p:sp>
          <p:sp>
            <p:nvSpPr>
              <p:cNvPr id="36" name="TextBox 35"/>
              <p:cNvSpPr txBox="1"/>
              <p:nvPr/>
            </p:nvSpPr>
            <p:spPr>
              <a:xfrm>
                <a:off x="5885024" y="2632339"/>
                <a:ext cx="1447320" cy="463626"/>
              </a:xfrm>
              <a:prstGeom prst="rect">
                <a:avLst/>
              </a:prstGeom>
              <a:solidFill>
                <a:srgbClr val="ED7D31">
                  <a:lumMod val="75000"/>
                </a:srgbClr>
              </a:solidFill>
              <a:ln w="6350" cap="flat" cmpd="sng" algn="ctr">
                <a:solidFill>
                  <a:srgbClr val="ED7D31">
                    <a:lumMod val="75000"/>
                  </a:srgbClr>
                </a:solidFill>
                <a:prstDash val="solid"/>
                <a:miter lim="800000"/>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Buyer(s)</a:t>
                </a:r>
              </a:p>
            </p:txBody>
          </p:sp>
          <p:sp>
            <p:nvSpPr>
              <p:cNvPr id="37" name="TextBox 36"/>
              <p:cNvSpPr txBox="1"/>
              <p:nvPr/>
            </p:nvSpPr>
            <p:spPr>
              <a:xfrm>
                <a:off x="5598060" y="2201215"/>
                <a:ext cx="165196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ED7D31">
                        <a:lumMod val="75000"/>
                      </a:srgbClr>
                    </a:solidFill>
                    <a:effectLst/>
                    <a:uLnTx/>
                    <a:uFillTx/>
                    <a:latin typeface="Calibri" panose="020F0502020204030204"/>
                  </a:rPr>
                  <a:t>Firm 2</a:t>
                </a:r>
              </a:p>
            </p:txBody>
          </p:sp>
          <p:cxnSp>
            <p:nvCxnSpPr>
              <p:cNvPr id="38" name="Straight Arrow Connector 29"/>
              <p:cNvCxnSpPr>
                <a:stCxn id="36" idx="2"/>
                <a:endCxn id="34" idx="1"/>
              </p:cNvCxnSpPr>
              <p:nvPr/>
            </p:nvCxnSpPr>
            <p:spPr>
              <a:xfrm rot="16200000" flipH="1">
                <a:off x="6462849" y="3241800"/>
                <a:ext cx="578632" cy="286961"/>
              </a:xfrm>
              <a:prstGeom prst="bentConnector2">
                <a:avLst/>
              </a:prstGeom>
              <a:solidFill>
                <a:srgbClr val="ED7D31">
                  <a:lumMod val="75000"/>
                </a:srgbClr>
              </a:solidFill>
              <a:ln w="28575" cap="flat" cmpd="sng" algn="ctr">
                <a:solidFill>
                  <a:srgbClr val="ED7D31">
                    <a:lumMod val="75000"/>
                  </a:srgbClr>
                </a:solidFill>
                <a:prstDash val="solid"/>
                <a:miter lim="800000"/>
                <a:tailEnd type="triangle"/>
              </a:ln>
              <a:effectLst/>
            </p:spPr>
          </p:cxnSp>
          <p:cxnSp>
            <p:nvCxnSpPr>
              <p:cNvPr id="39" name="Straight Arrow Connector 31"/>
              <p:cNvCxnSpPr>
                <a:stCxn id="34" idx="3"/>
                <a:endCxn id="35" idx="2"/>
              </p:cNvCxnSpPr>
              <p:nvPr/>
            </p:nvCxnSpPr>
            <p:spPr>
              <a:xfrm flipV="1">
                <a:off x="8904390" y="3095964"/>
                <a:ext cx="272907" cy="578633"/>
              </a:xfrm>
              <a:prstGeom prst="bentConnector2">
                <a:avLst/>
              </a:prstGeom>
              <a:solidFill>
                <a:srgbClr val="ED7D31">
                  <a:lumMod val="75000"/>
                </a:srgbClr>
              </a:solidFill>
              <a:ln w="28575" cap="flat" cmpd="sng" algn="ctr">
                <a:solidFill>
                  <a:srgbClr val="ED7D31">
                    <a:lumMod val="75000"/>
                  </a:srgbClr>
                </a:solidFill>
                <a:prstDash val="solid"/>
                <a:miter lim="800000"/>
                <a:tailEnd type="triangle"/>
              </a:ln>
              <a:effectLst/>
            </p:spPr>
          </p:cxnSp>
        </p:grpSp>
        <p:cxnSp>
          <p:nvCxnSpPr>
            <p:cNvPr id="40" name="Connector: Curved 33"/>
            <p:cNvCxnSpPr>
              <a:stCxn id="27" idx="3"/>
              <a:endCxn id="41" idx="3"/>
            </p:cNvCxnSpPr>
            <p:nvPr/>
          </p:nvCxnSpPr>
          <p:spPr>
            <a:xfrm flipH="1">
              <a:off x="3727821" y="2584911"/>
              <a:ext cx="1095219" cy="1360060"/>
            </a:xfrm>
            <a:prstGeom prst="bentConnector3">
              <a:avLst>
                <a:gd name="adj1" fmla="val -25410"/>
              </a:avLst>
            </a:prstGeom>
            <a:noFill/>
            <a:ln w="28575" cap="flat" cmpd="sng" algn="ctr">
              <a:solidFill>
                <a:srgbClr val="E7E6E6">
                  <a:lumMod val="50000"/>
                </a:srgbClr>
              </a:solidFill>
              <a:prstDash val="dash"/>
              <a:miter lim="800000"/>
              <a:tailEnd type="triangle"/>
            </a:ln>
            <a:effectLst/>
          </p:spPr>
        </p:cxnSp>
        <p:sp>
          <p:nvSpPr>
            <p:cNvPr id="41" name="TextBox 40"/>
            <p:cNvSpPr txBox="1"/>
            <p:nvPr/>
          </p:nvSpPr>
          <p:spPr>
            <a:xfrm>
              <a:off x="1984513" y="3720159"/>
              <a:ext cx="1743308" cy="449622"/>
            </a:xfrm>
            <a:prstGeom prst="rect">
              <a:avLst/>
            </a:prstGeom>
            <a:solidFill>
              <a:srgbClr val="E7E6E6">
                <a:lumMod val="50000"/>
              </a:srgbClr>
            </a:solidFill>
            <a:ln w="6350" cap="flat" cmpd="sng" algn="ctr">
              <a:solidFill>
                <a:srgbClr val="5B9BD5"/>
              </a:solidFill>
              <a:prstDash val="solid"/>
              <a:miter lim="800000"/>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Shipper</a:t>
              </a:r>
            </a:p>
          </p:txBody>
        </p:sp>
        <p:cxnSp>
          <p:nvCxnSpPr>
            <p:cNvPr id="42" name="Connector: Curved 33"/>
            <p:cNvCxnSpPr>
              <a:stCxn id="41" idx="1"/>
              <a:endCxn id="36" idx="1"/>
            </p:cNvCxnSpPr>
            <p:nvPr/>
          </p:nvCxnSpPr>
          <p:spPr>
            <a:xfrm rot="10800000" flipV="1">
              <a:off x="964096" y="3944970"/>
              <a:ext cx="1020417" cy="643778"/>
            </a:xfrm>
            <a:prstGeom prst="bentConnector3">
              <a:avLst>
                <a:gd name="adj1" fmla="val 127273"/>
              </a:avLst>
            </a:prstGeom>
            <a:noFill/>
            <a:ln w="28575" cap="flat" cmpd="sng" algn="ctr">
              <a:solidFill>
                <a:srgbClr val="E7E6E6">
                  <a:lumMod val="50000"/>
                </a:srgbClr>
              </a:solidFill>
              <a:prstDash val="dash"/>
              <a:miter lim="800000"/>
              <a:tailEnd type="triangle"/>
            </a:ln>
            <a:effectLst/>
          </p:spPr>
        </p:cxnSp>
      </p:grpSp>
      <p:sp>
        <p:nvSpPr>
          <p:cNvPr id="46" name="Rectangle 45"/>
          <p:cNvSpPr/>
          <p:nvPr/>
        </p:nvSpPr>
        <p:spPr>
          <a:xfrm>
            <a:off x="0" y="6096000"/>
            <a:ext cx="12192000" cy="523220"/>
          </a:xfrm>
          <a:prstGeom prst="rect">
            <a:avLst/>
          </a:prstGeom>
        </p:spPr>
        <p:txBody>
          <a:bodyPr wrap="square">
            <a:spAutoFit/>
          </a:bodyPr>
          <a:lstStyle/>
          <a:p>
            <a:r>
              <a:rPr lang="en-US" sz="1400" dirty="0">
                <a:solidFill>
                  <a:schemeClr val="bg1">
                    <a:lumMod val="50000"/>
                  </a:schemeClr>
                </a:solidFill>
              </a:rPr>
              <a:t>Roth, Alvin &amp; Elliott Peranson (September 1999). “The Redesign of the Matching Market for American Physicians: Some Engineering Aspects of Economic Design” (PDF). The American Economic Review 89 (4): 756–757. doi:10.1257/aer.89.4.748. </a:t>
            </a:r>
          </a:p>
        </p:txBody>
      </p:sp>
      <p:grpSp>
        <p:nvGrpSpPr>
          <p:cNvPr id="126" name="Group 125"/>
          <p:cNvGrpSpPr/>
          <p:nvPr/>
        </p:nvGrpSpPr>
        <p:grpSpPr>
          <a:xfrm>
            <a:off x="7467600" y="3388470"/>
            <a:ext cx="4148284" cy="2619662"/>
            <a:chOff x="7467600" y="3388470"/>
            <a:chExt cx="4148284" cy="2619662"/>
          </a:xfrm>
        </p:grpSpPr>
        <p:sp>
          <p:nvSpPr>
            <p:cNvPr id="49" name="TextBox 48"/>
            <p:cNvSpPr txBox="1"/>
            <p:nvPr/>
          </p:nvSpPr>
          <p:spPr>
            <a:xfrm>
              <a:off x="7467600" y="4710039"/>
              <a:ext cx="1024084" cy="369332"/>
            </a:xfrm>
            <a:prstGeom prst="rect">
              <a:avLst/>
            </a:prstGeom>
            <a:solidFill>
              <a:schemeClr val="accent1"/>
            </a:solidFill>
            <a:ln w="6350" cap="flat" cmpd="sng" algn="ctr">
              <a:solidFill>
                <a:srgbClr val="5B9BD5"/>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Seller</a:t>
              </a:r>
            </a:p>
          </p:txBody>
        </p:sp>
        <p:sp>
          <p:nvSpPr>
            <p:cNvPr id="50" name="TextBox 49"/>
            <p:cNvSpPr txBox="1"/>
            <p:nvPr/>
          </p:nvSpPr>
          <p:spPr>
            <a:xfrm>
              <a:off x="10591800" y="4455270"/>
              <a:ext cx="1024084" cy="369332"/>
            </a:xfrm>
            <a:prstGeom prst="rect">
              <a:avLst/>
            </a:prstGeom>
            <a:solidFill>
              <a:schemeClr val="accent2"/>
            </a:solidFill>
            <a:ln w="63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Buyer</a:t>
              </a:r>
            </a:p>
          </p:txBody>
        </p:sp>
        <p:sp>
          <p:nvSpPr>
            <p:cNvPr id="51" name="TextBox 50"/>
            <p:cNvSpPr txBox="1"/>
            <p:nvPr/>
          </p:nvSpPr>
          <p:spPr>
            <a:xfrm>
              <a:off x="10591800" y="4990614"/>
              <a:ext cx="1024084" cy="369332"/>
            </a:xfrm>
            <a:prstGeom prst="rect">
              <a:avLst/>
            </a:prstGeom>
            <a:solidFill>
              <a:schemeClr val="accent2"/>
            </a:solidFill>
            <a:ln w="63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Buyer</a:t>
              </a:r>
            </a:p>
          </p:txBody>
        </p:sp>
        <p:sp>
          <p:nvSpPr>
            <p:cNvPr id="52" name="TextBox 51"/>
            <p:cNvSpPr txBox="1"/>
            <p:nvPr/>
          </p:nvSpPr>
          <p:spPr>
            <a:xfrm>
              <a:off x="10591800" y="5638800"/>
              <a:ext cx="1024084" cy="369332"/>
            </a:xfrm>
            <a:prstGeom prst="rect">
              <a:avLst/>
            </a:prstGeom>
            <a:solidFill>
              <a:schemeClr val="accent2"/>
            </a:solidFill>
            <a:ln w="63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Buyer</a:t>
              </a:r>
            </a:p>
          </p:txBody>
        </p:sp>
        <p:sp>
          <p:nvSpPr>
            <p:cNvPr id="56" name="TextBox 55"/>
            <p:cNvSpPr txBox="1"/>
            <p:nvPr/>
          </p:nvSpPr>
          <p:spPr>
            <a:xfrm>
              <a:off x="10591800" y="3388470"/>
              <a:ext cx="1024084" cy="369332"/>
            </a:xfrm>
            <a:prstGeom prst="rect">
              <a:avLst/>
            </a:prstGeom>
            <a:solidFill>
              <a:schemeClr val="accent2"/>
            </a:solidFill>
            <a:ln w="63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Buyer</a:t>
              </a:r>
            </a:p>
          </p:txBody>
        </p:sp>
        <p:sp>
          <p:nvSpPr>
            <p:cNvPr id="57" name="TextBox 56"/>
            <p:cNvSpPr txBox="1"/>
            <p:nvPr/>
          </p:nvSpPr>
          <p:spPr>
            <a:xfrm>
              <a:off x="10591800" y="3921870"/>
              <a:ext cx="1024084" cy="369332"/>
            </a:xfrm>
            <a:prstGeom prst="rect">
              <a:avLst/>
            </a:prstGeom>
            <a:solidFill>
              <a:schemeClr val="accent2"/>
            </a:solidFill>
            <a:ln w="63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Buyer</a:t>
              </a:r>
            </a:p>
          </p:txBody>
        </p:sp>
        <p:sp>
          <p:nvSpPr>
            <p:cNvPr id="58" name="TextBox 57"/>
            <p:cNvSpPr txBox="1"/>
            <p:nvPr/>
          </p:nvSpPr>
          <p:spPr>
            <a:xfrm>
              <a:off x="7467600" y="5372587"/>
              <a:ext cx="1024084" cy="369332"/>
            </a:xfrm>
            <a:prstGeom prst="rect">
              <a:avLst/>
            </a:prstGeom>
            <a:solidFill>
              <a:schemeClr val="accent1"/>
            </a:solidFill>
            <a:ln w="6350" cap="flat" cmpd="sng" algn="ctr">
              <a:solidFill>
                <a:srgbClr val="5B9BD5"/>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Seller</a:t>
              </a:r>
            </a:p>
          </p:txBody>
        </p:sp>
        <p:sp>
          <p:nvSpPr>
            <p:cNvPr id="60" name="TextBox 59"/>
            <p:cNvSpPr txBox="1"/>
            <p:nvPr/>
          </p:nvSpPr>
          <p:spPr>
            <a:xfrm>
              <a:off x="7467600" y="4047491"/>
              <a:ext cx="1024084" cy="369332"/>
            </a:xfrm>
            <a:prstGeom prst="rect">
              <a:avLst/>
            </a:prstGeom>
            <a:solidFill>
              <a:schemeClr val="accent1"/>
            </a:solidFill>
            <a:ln w="6350" cap="flat" cmpd="sng" algn="ctr">
              <a:solidFill>
                <a:srgbClr val="5B9BD5"/>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Seller</a:t>
              </a:r>
            </a:p>
          </p:txBody>
        </p:sp>
        <p:cxnSp>
          <p:nvCxnSpPr>
            <p:cNvPr id="64" name="Connector: Curved 36"/>
            <p:cNvCxnSpPr>
              <a:stCxn id="60" idx="3"/>
              <a:endCxn id="57" idx="1"/>
            </p:cNvCxnSpPr>
            <p:nvPr/>
          </p:nvCxnSpPr>
          <p:spPr>
            <a:xfrm flipV="1">
              <a:off x="8491684" y="4106536"/>
              <a:ext cx="2100116" cy="125621"/>
            </a:xfrm>
            <a:prstGeom prst="curvedConnector3">
              <a:avLst/>
            </a:prstGeom>
            <a:noFill/>
            <a:ln w="28575" cap="flat" cmpd="sng" algn="ctr">
              <a:solidFill>
                <a:srgbClr val="5B9BD5"/>
              </a:solidFill>
              <a:prstDash val="solid"/>
              <a:miter lim="800000"/>
              <a:tailEnd type="triangle"/>
            </a:ln>
            <a:effectLst/>
          </p:spPr>
        </p:cxnSp>
        <p:cxnSp>
          <p:nvCxnSpPr>
            <p:cNvPr id="65" name="Connector: Curved 39"/>
            <p:cNvCxnSpPr>
              <a:stCxn id="60" idx="3"/>
              <a:endCxn id="56" idx="1"/>
            </p:cNvCxnSpPr>
            <p:nvPr/>
          </p:nvCxnSpPr>
          <p:spPr>
            <a:xfrm flipV="1">
              <a:off x="8491684" y="3573136"/>
              <a:ext cx="2100116" cy="659021"/>
            </a:xfrm>
            <a:prstGeom prst="curvedConnector3">
              <a:avLst/>
            </a:prstGeom>
            <a:noFill/>
            <a:ln w="28575" cap="flat" cmpd="sng" algn="ctr">
              <a:solidFill>
                <a:srgbClr val="5B9BD5"/>
              </a:solidFill>
              <a:prstDash val="solid"/>
              <a:miter lim="800000"/>
              <a:tailEnd type="triangle"/>
            </a:ln>
            <a:effectLst/>
          </p:spPr>
        </p:cxnSp>
        <p:cxnSp>
          <p:nvCxnSpPr>
            <p:cNvPr id="66" name="Connector: Curved 42"/>
            <p:cNvCxnSpPr>
              <a:stCxn id="49" idx="3"/>
              <a:endCxn id="50" idx="1"/>
            </p:cNvCxnSpPr>
            <p:nvPr/>
          </p:nvCxnSpPr>
          <p:spPr>
            <a:xfrm flipV="1">
              <a:off x="8491684" y="4639936"/>
              <a:ext cx="2100116" cy="254769"/>
            </a:xfrm>
            <a:prstGeom prst="curvedConnector3">
              <a:avLst/>
            </a:prstGeom>
            <a:noFill/>
            <a:ln w="28575" cap="flat" cmpd="sng" algn="ctr">
              <a:solidFill>
                <a:srgbClr val="5B9BD5"/>
              </a:solidFill>
              <a:prstDash val="solid"/>
              <a:miter lim="800000"/>
              <a:tailEnd type="triangle"/>
            </a:ln>
            <a:effectLst/>
          </p:spPr>
        </p:cxnSp>
        <p:cxnSp>
          <p:nvCxnSpPr>
            <p:cNvPr id="68" name="Connector: Curved 48"/>
            <p:cNvCxnSpPr>
              <a:stCxn id="60" idx="3"/>
              <a:endCxn id="51" idx="1"/>
            </p:cNvCxnSpPr>
            <p:nvPr/>
          </p:nvCxnSpPr>
          <p:spPr>
            <a:xfrm>
              <a:off x="8491684" y="4232157"/>
              <a:ext cx="2100116" cy="943123"/>
            </a:xfrm>
            <a:prstGeom prst="curvedConnector3">
              <a:avLst/>
            </a:prstGeom>
            <a:noFill/>
            <a:ln w="28575" cap="flat" cmpd="sng" algn="ctr">
              <a:solidFill>
                <a:srgbClr val="5B9BD5"/>
              </a:solidFill>
              <a:prstDash val="solid"/>
              <a:miter lim="800000"/>
              <a:tailEnd type="triangle"/>
            </a:ln>
            <a:effectLst/>
          </p:spPr>
        </p:cxnSp>
        <p:cxnSp>
          <p:nvCxnSpPr>
            <p:cNvPr id="69" name="Connector: Curved 52"/>
            <p:cNvCxnSpPr>
              <a:stCxn id="49" idx="3"/>
              <a:endCxn id="52" idx="1"/>
            </p:cNvCxnSpPr>
            <p:nvPr/>
          </p:nvCxnSpPr>
          <p:spPr>
            <a:xfrm>
              <a:off x="8491684" y="4894705"/>
              <a:ext cx="2100116" cy="928761"/>
            </a:xfrm>
            <a:prstGeom prst="curvedConnector3">
              <a:avLst/>
            </a:prstGeom>
            <a:noFill/>
            <a:ln w="28575" cap="flat" cmpd="sng" algn="ctr">
              <a:solidFill>
                <a:srgbClr val="5B9BD5"/>
              </a:solidFill>
              <a:prstDash val="solid"/>
              <a:miter lim="800000"/>
              <a:tailEnd type="triangle"/>
            </a:ln>
            <a:effectLst/>
          </p:spPr>
        </p:cxnSp>
        <p:cxnSp>
          <p:nvCxnSpPr>
            <p:cNvPr id="70" name="Connector: Curved 55"/>
            <p:cNvCxnSpPr>
              <a:stCxn id="58" idx="3"/>
              <a:endCxn id="51" idx="1"/>
            </p:cNvCxnSpPr>
            <p:nvPr/>
          </p:nvCxnSpPr>
          <p:spPr>
            <a:xfrm flipV="1">
              <a:off x="8491684" y="5175280"/>
              <a:ext cx="2100116" cy="381973"/>
            </a:xfrm>
            <a:prstGeom prst="curvedConnector3">
              <a:avLst/>
            </a:prstGeom>
            <a:noFill/>
            <a:ln w="28575" cap="flat" cmpd="sng" algn="ctr">
              <a:solidFill>
                <a:srgbClr val="5B9BD5"/>
              </a:solidFill>
              <a:prstDash val="solid"/>
              <a:miter lim="800000"/>
              <a:tailEnd type="triangle"/>
            </a:ln>
            <a:effectLst/>
          </p:spPr>
        </p:cxnSp>
      </p:grpSp>
      <p:sp>
        <p:nvSpPr>
          <p:cNvPr id="91" name="Footer Placeholder 4"/>
          <p:cNvSpPr txBox="1">
            <a:spLocks/>
          </p:cNvSpPr>
          <p:nvPr/>
        </p:nvSpPr>
        <p:spPr>
          <a:xfrm>
            <a:off x="2057400" y="6572250"/>
            <a:ext cx="1828800" cy="285750"/>
          </a:xfrm>
          <a:prstGeom prst="rect">
            <a:avLst/>
          </a:prstGeom>
        </p:spPr>
        <p:txBody>
          <a:bodyPr/>
          <a:lstStyle>
            <a:defPPr>
              <a:defRPr lang="en-US"/>
            </a:defPPr>
            <a:lvl1pPr marL="0" algn="ctr" defTabSz="914400" rtl="0" eaLnBrk="1" latinLnBrk="0" hangingPunct="1">
              <a:defRPr sz="1400" kern="1200">
                <a:solidFill>
                  <a:schemeClr val="tx1"/>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schemeClr val="bg1">
                    <a:lumMod val="95000"/>
                  </a:schemeClr>
                </a:solidFill>
              </a:rPr>
              <a:t>Mark A. Ehlen Consulting</a:t>
            </a:r>
            <a:endParaRPr lang="en-US" sz="1200" dirty="0">
              <a:solidFill>
                <a:schemeClr val="bg1">
                  <a:lumMod val="95000"/>
                </a:schemeClr>
              </a:solidFill>
            </a:endParaRPr>
          </a:p>
        </p:txBody>
      </p:sp>
      <p:sp>
        <p:nvSpPr>
          <p:cNvPr id="123" name="Content Placeholder 1"/>
          <p:cNvSpPr txBox="1">
            <a:spLocks/>
          </p:cNvSpPr>
          <p:nvPr/>
        </p:nvSpPr>
        <p:spPr>
          <a:xfrm>
            <a:off x="533400" y="1524000"/>
            <a:ext cx="6477000" cy="2057400"/>
          </a:xfrm>
          <a:prstGeom prst="rect">
            <a:avLst/>
          </a:prstGeom>
        </p:spPr>
        <p:txBody>
          <a:bodyPr/>
          <a:lstStyle>
            <a:lvl1pPr marL="282575" indent="-282575" algn="l" defTabSz="685783" rtl="0" eaLnBrk="1" latinLnBrk="0" hangingPunct="1">
              <a:lnSpc>
                <a:spcPct val="85000"/>
              </a:lnSpc>
              <a:spcBef>
                <a:spcPts val="1200"/>
              </a:spcBef>
              <a:spcAft>
                <a:spcPts val="0"/>
              </a:spcAft>
              <a:buFont typeface="Segoe UI" panose="020B0502040204020203" pitchFamily="34" charset="0"/>
              <a:buChar char="»"/>
              <a:defRPr sz="2400" kern="1200">
                <a:solidFill>
                  <a:srgbClr val="1F275C"/>
                </a:solidFill>
                <a:latin typeface="Segoe UI" panose="020B0502040204020203" pitchFamily="34" charset="0"/>
                <a:ea typeface="Segoe UI" panose="020B0502040204020203" pitchFamily="34" charset="0"/>
                <a:cs typeface="Segoe UI" panose="020B0502040204020203" pitchFamily="34" charset="0"/>
              </a:defRPr>
            </a:lvl1pPr>
            <a:lvl2pPr marL="512763" indent="-230188" algn="l" defTabSz="685783" rtl="0" eaLnBrk="1" latinLnBrk="0" hangingPunct="1">
              <a:lnSpc>
                <a:spcPct val="85000"/>
              </a:lnSpc>
              <a:spcBef>
                <a:spcPts val="720"/>
              </a:spcBef>
              <a:spcAft>
                <a:spcPts val="0"/>
              </a:spcAft>
              <a:buFont typeface="Segoe UI" panose="020B0502040204020203" pitchFamily="34" charset="0"/>
              <a:buChar char="–"/>
              <a:defRPr sz="2200" kern="1200">
                <a:solidFill>
                  <a:srgbClr val="00A0DD"/>
                </a:solidFill>
                <a:latin typeface="Segoe UI" panose="020B0502040204020203" pitchFamily="34" charset="0"/>
                <a:ea typeface="Segoe UI" panose="020B0502040204020203" pitchFamily="34" charset="0"/>
                <a:cs typeface="Segoe UI" panose="020B0502040204020203" pitchFamily="34" charset="0"/>
              </a:defRPr>
            </a:lvl2pPr>
            <a:lvl3pPr marL="803275" indent="-230188" algn="l" defTabSz="685783" rtl="0" eaLnBrk="1" latinLnBrk="0" hangingPunct="1">
              <a:lnSpc>
                <a:spcPct val="85000"/>
              </a:lnSpc>
              <a:spcBef>
                <a:spcPts val="720"/>
              </a:spcBef>
              <a:spcAft>
                <a:spcPts val="0"/>
              </a:spcAft>
              <a:buFont typeface="Arial" panose="020B0604020202020204" pitchFamily="34" charset="0"/>
              <a:buChar char="•"/>
              <a:defRPr sz="2000" i="1" kern="1200">
                <a:solidFill>
                  <a:srgbClr val="0073C6"/>
                </a:solidFill>
                <a:latin typeface="Segoe UI" panose="020B0502040204020203" pitchFamily="34" charset="0"/>
                <a:ea typeface="Segoe UI" panose="020B0502040204020203" pitchFamily="34" charset="0"/>
                <a:cs typeface="Segoe UI" panose="020B0502040204020203" pitchFamily="34" charset="0"/>
              </a:defRPr>
            </a:lvl3pPr>
            <a:lvl4pPr marL="1025525" indent="-222250" algn="l" defTabSz="685783" rtl="0" eaLnBrk="1" latinLnBrk="0" hangingPunct="1">
              <a:lnSpc>
                <a:spcPct val="85000"/>
              </a:lnSpc>
              <a:spcBef>
                <a:spcPts val="720"/>
              </a:spcBef>
              <a:spcAft>
                <a:spcPts val="0"/>
              </a:spcAft>
              <a:buFont typeface="Arial" panose="020B0604020202020204" pitchFamily="34" charset="0"/>
              <a:buChar char="•"/>
              <a:defRPr sz="2000" kern="1200">
                <a:solidFill>
                  <a:srgbClr val="0073C6"/>
                </a:solidFill>
                <a:latin typeface="Segoe UI" panose="020B0502040204020203" pitchFamily="34" charset="0"/>
                <a:ea typeface="Segoe UI" panose="020B0502040204020203" pitchFamily="34" charset="0"/>
                <a:cs typeface="Segoe UI" panose="020B0502040204020203" pitchFamily="34" charset="0"/>
              </a:defRPr>
            </a:lvl4pPr>
            <a:lvl5pPr marL="1244173" indent="-214308" algn="l" defTabSz="685783" rtl="0" eaLnBrk="1" latinLnBrk="0" hangingPunct="1">
              <a:lnSpc>
                <a:spcPct val="85000"/>
              </a:lnSpc>
              <a:spcBef>
                <a:spcPts val="720"/>
              </a:spcBef>
              <a:spcAft>
                <a:spcPts val="0"/>
              </a:spcAft>
              <a:buFont typeface="Arial" panose="020B0604020202020204" pitchFamily="34" charset="0"/>
              <a:buChar char="•"/>
              <a:defRPr sz="2000" kern="1200">
                <a:solidFill>
                  <a:srgbClr val="0073C6"/>
                </a:solidFill>
                <a:latin typeface="Segoe UI" panose="020B0502040204020203" pitchFamily="34" charset="0"/>
                <a:ea typeface="Segoe UI" panose="020B0502040204020203" pitchFamily="34" charset="0"/>
                <a:cs typeface="Segoe UI" panose="020B0502040204020203"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342900">
              <a:buClr>
                <a:schemeClr val="accent1"/>
              </a:buClr>
              <a:buFont typeface="Wingdings" panose="05000000000000000000" pitchFamily="2" charset="2"/>
              <a:buChar char="§"/>
            </a:pPr>
            <a:r>
              <a:rPr lang="en-US" sz="2000" dirty="0">
                <a:solidFill>
                  <a:srgbClr val="1F275C"/>
                </a:solidFill>
              </a:rPr>
              <a:t>A pareto-optimal and stable market-clearing mechanism to matches buyers to sellers</a:t>
            </a:r>
            <a:r>
              <a:rPr lang="en-US" sz="2000" dirty="0" smtClean="0">
                <a:solidFill>
                  <a:srgbClr val="1F275C"/>
                </a:solidFill>
              </a:rPr>
              <a:t>.</a:t>
            </a:r>
            <a:endParaRPr lang="en-US" sz="1800" dirty="0">
              <a:solidFill>
                <a:srgbClr val="1F275C"/>
              </a:solidFill>
            </a:endParaRPr>
          </a:p>
          <a:p>
            <a:pPr marL="342900" lvl="1" indent="-342900">
              <a:buClr>
                <a:schemeClr val="accent1"/>
              </a:buClr>
              <a:buFont typeface="Wingdings" panose="05000000000000000000" pitchFamily="2" charset="2"/>
              <a:buChar char="§"/>
            </a:pPr>
            <a:r>
              <a:rPr lang="en-US" sz="2000" dirty="0" smtClean="0">
                <a:solidFill>
                  <a:srgbClr val="1F275C"/>
                </a:solidFill>
              </a:rPr>
              <a:t>Only needs an </a:t>
            </a:r>
            <a:r>
              <a:rPr lang="en-US" sz="2000" dirty="0">
                <a:solidFill>
                  <a:srgbClr val="1F275C"/>
                </a:solidFill>
              </a:rPr>
              <a:t>ordinal ranking of who each buyer would like to purchase from, and </a:t>
            </a:r>
            <a:r>
              <a:rPr lang="en-US" sz="2000" dirty="0" smtClean="0">
                <a:solidFill>
                  <a:srgbClr val="1F275C"/>
                </a:solidFill>
              </a:rPr>
              <a:t>an </a:t>
            </a:r>
            <a:r>
              <a:rPr lang="en-US" sz="2000" dirty="0">
                <a:solidFill>
                  <a:srgbClr val="1F275C"/>
                </a:solidFill>
              </a:rPr>
              <a:t>ordinal ranking of whom each seller would like to sell to</a:t>
            </a:r>
            <a:r>
              <a:rPr lang="en-US" sz="2000" dirty="0" smtClean="0">
                <a:solidFill>
                  <a:srgbClr val="1F275C"/>
                </a:solidFill>
              </a:rPr>
              <a:t>.</a:t>
            </a:r>
          </a:p>
          <a:p>
            <a:pPr marL="342900" lvl="1" indent="-342900">
              <a:buClr>
                <a:schemeClr val="accent1"/>
              </a:buClr>
              <a:buFont typeface="Wingdings" panose="05000000000000000000" pitchFamily="2" charset="2"/>
              <a:buChar char="§"/>
            </a:pPr>
            <a:r>
              <a:rPr lang="en-US" sz="2000" dirty="0" smtClean="0">
                <a:solidFill>
                  <a:srgbClr val="1F275C"/>
                </a:solidFill>
              </a:rPr>
              <a:t>Supplier Selection Score is calculated for each buyer and seller</a:t>
            </a:r>
            <a:endParaRPr lang="en-US" sz="2000" dirty="0">
              <a:solidFill>
                <a:srgbClr val="1F275C"/>
              </a:solidFill>
            </a:endParaRPr>
          </a:p>
          <a:p>
            <a:pPr marL="633412" lvl="2" indent="-342900">
              <a:buClr>
                <a:schemeClr val="accent1"/>
              </a:buClr>
              <a:buFont typeface="Wingdings" panose="05000000000000000000" pitchFamily="2" charset="2"/>
              <a:buChar char="§"/>
            </a:pPr>
            <a:endParaRPr lang="en-US" dirty="0">
              <a:solidFill>
                <a:srgbClr val="1F275C"/>
              </a:solidFill>
            </a:endParaRPr>
          </a:p>
        </p:txBody>
      </p:sp>
      <p:pic>
        <p:nvPicPr>
          <p:cNvPr id="124" name="Picture 123"/>
          <p:cNvPicPr>
            <a:picLocks noChangeAspect="1"/>
          </p:cNvPicPr>
          <p:nvPr/>
        </p:nvPicPr>
        <p:blipFill>
          <a:blip r:embed="rId3"/>
          <a:stretch>
            <a:fillRect/>
          </a:stretch>
        </p:blipFill>
        <p:spPr>
          <a:xfrm>
            <a:off x="152400" y="3886200"/>
            <a:ext cx="3505200" cy="1690951"/>
          </a:xfrm>
          <a:prstGeom prst="rect">
            <a:avLst/>
          </a:prstGeom>
          <a:ln>
            <a:solidFill>
              <a:schemeClr val="bg2">
                <a:lumMod val="50000"/>
              </a:schemeClr>
            </a:solidFill>
          </a:ln>
        </p:spPr>
      </p:pic>
      <p:pic>
        <p:nvPicPr>
          <p:cNvPr id="125" name="Picture 124"/>
          <p:cNvPicPr>
            <a:picLocks noChangeAspect="1"/>
          </p:cNvPicPr>
          <p:nvPr/>
        </p:nvPicPr>
        <p:blipFill>
          <a:blip r:embed="rId4"/>
          <a:stretch>
            <a:fillRect/>
          </a:stretch>
        </p:blipFill>
        <p:spPr>
          <a:xfrm>
            <a:off x="3733800" y="3886200"/>
            <a:ext cx="3581400" cy="1528721"/>
          </a:xfrm>
          <a:prstGeom prst="rect">
            <a:avLst/>
          </a:prstGeom>
          <a:ln>
            <a:solidFill>
              <a:schemeClr val="bg2">
                <a:lumMod val="50000"/>
              </a:schemeClr>
            </a:solidFill>
          </a:ln>
        </p:spPr>
      </p:pic>
      <p:sp>
        <p:nvSpPr>
          <p:cNvPr id="127" name="Slide Number Placeholder 126"/>
          <p:cNvSpPr>
            <a:spLocks noGrp="1"/>
          </p:cNvSpPr>
          <p:nvPr>
            <p:ph type="sldNum" sz="quarter" idx="11"/>
          </p:nvPr>
        </p:nvSpPr>
        <p:spPr/>
        <p:txBody>
          <a:bodyPr/>
          <a:lstStyle/>
          <a:p>
            <a:fld id="{CA8D9AD5-F248-4919-864A-CFD76CC027D6}" type="slidenum">
              <a:rPr lang="en-US" smtClean="0"/>
              <a:pPr/>
              <a:t>10</a:t>
            </a:fld>
            <a:endParaRPr lang="en-US" dirty="0"/>
          </a:p>
        </p:txBody>
      </p:sp>
      <p:sp>
        <p:nvSpPr>
          <p:cNvPr id="129" name="Date Placeholder 128"/>
          <p:cNvSpPr>
            <a:spLocks noGrp="1"/>
          </p:cNvSpPr>
          <p:nvPr>
            <p:ph type="dt" sz="half" idx="10"/>
          </p:nvPr>
        </p:nvSpPr>
        <p:spPr/>
        <p:txBody>
          <a:bodyPr/>
          <a:lstStyle/>
          <a:p>
            <a:r>
              <a:rPr lang="en-US" smtClean="0"/>
              <a:t>TRB Applications Conference.  Raleigh, NC.  May 14-18, 2017</a:t>
            </a:r>
            <a:endParaRPr lang="en-US" dirty="0"/>
          </a:p>
        </p:txBody>
      </p:sp>
    </p:spTree>
    <p:extLst>
      <p:ext uri="{BB962C8B-B14F-4D97-AF65-F5344CB8AC3E}">
        <p14:creationId xmlns:p14="http://schemas.microsoft.com/office/powerpoint/2010/main" val="170294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381000"/>
            <a:ext cx="9982200" cy="990600"/>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ct val="0"/>
              </a:spcBef>
              <a:buFont typeface="Arial" pitchFamily="34" charset="0"/>
              <a:buNone/>
              <a:defRPr sz="2550" kern="1200">
                <a:solidFill>
                  <a:schemeClr val="tx2">
                    <a:lumMod val="75000"/>
                  </a:schemeClr>
                </a:solidFill>
                <a:latin typeface="+mj-lt"/>
                <a:ea typeface="+mj-ea"/>
                <a:cs typeface="+mj-cs"/>
              </a:defRPr>
            </a:lvl1pPr>
          </a:lstStyle>
          <a:p>
            <a:r>
              <a:rPr lang="en-US" dirty="0" smtClean="0"/>
              <a:t>(2) Supplier Selection</a:t>
            </a:r>
            <a:br>
              <a:rPr lang="en-US" dirty="0" smtClean="0"/>
            </a:br>
            <a:r>
              <a:rPr lang="en-US" dirty="0" smtClean="0">
                <a:solidFill>
                  <a:srgbClr val="26719A"/>
                </a:solidFill>
              </a:rPr>
              <a:t>Output</a:t>
            </a:r>
            <a:endParaRPr lang="en-US" dirty="0">
              <a:solidFill>
                <a:srgbClr val="26719A"/>
              </a:solidFill>
            </a:endParaRPr>
          </a:p>
        </p:txBody>
      </p:sp>
      <p:pic>
        <p:nvPicPr>
          <p:cNvPr id="5" name="Picture 4"/>
          <p:cNvPicPr>
            <a:picLocks noChangeAspect="1"/>
          </p:cNvPicPr>
          <p:nvPr/>
        </p:nvPicPr>
        <p:blipFill rotWithShape="1">
          <a:blip r:embed="rId3"/>
          <a:srcRect b="32864"/>
          <a:stretch/>
        </p:blipFill>
        <p:spPr>
          <a:xfrm>
            <a:off x="381000" y="1524000"/>
            <a:ext cx="11435155" cy="4798169"/>
          </a:xfrm>
          <a:prstGeom prst="rect">
            <a:avLst/>
          </a:prstGeom>
          <a:noFill/>
          <a:ln>
            <a:noFill/>
          </a:ln>
        </p:spPr>
      </p:pic>
      <p:sp>
        <p:nvSpPr>
          <p:cNvPr id="6" name="Footer Placeholder 4"/>
          <p:cNvSpPr txBox="1">
            <a:spLocks/>
          </p:cNvSpPr>
          <p:nvPr/>
        </p:nvSpPr>
        <p:spPr>
          <a:xfrm>
            <a:off x="2057400" y="6572250"/>
            <a:ext cx="1828800" cy="285750"/>
          </a:xfrm>
          <a:prstGeom prst="rect">
            <a:avLst/>
          </a:prstGeom>
        </p:spPr>
        <p:txBody>
          <a:bodyPr/>
          <a:lstStyle>
            <a:defPPr>
              <a:defRPr lang="en-US"/>
            </a:defPPr>
            <a:lvl1pPr marL="0" algn="ctr" defTabSz="914400" rtl="0" eaLnBrk="1" latinLnBrk="0" hangingPunct="1">
              <a:defRPr sz="1400" kern="1200">
                <a:solidFill>
                  <a:schemeClr val="tx1"/>
                </a:solidFill>
                <a:latin typeface="Segoe UI Light" panose="020B0502040204020203" pitchFamily="34" charset="0"/>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schemeClr val="bg1">
                    <a:lumMod val="95000"/>
                  </a:schemeClr>
                </a:solidFill>
              </a:rPr>
              <a:t>Mark A. Ehlen Consulting</a:t>
            </a:r>
            <a:endParaRPr lang="en-US" sz="1200" dirty="0">
              <a:solidFill>
                <a:schemeClr val="bg1">
                  <a:lumMod val="95000"/>
                </a:schemeClr>
              </a:solidFill>
            </a:endParaRPr>
          </a:p>
        </p:txBody>
      </p:sp>
      <p:sp>
        <p:nvSpPr>
          <p:cNvPr id="3" name="Slide Number Placeholder 2"/>
          <p:cNvSpPr>
            <a:spLocks noGrp="1"/>
          </p:cNvSpPr>
          <p:nvPr>
            <p:ph type="sldNum" sz="quarter" idx="11"/>
          </p:nvPr>
        </p:nvSpPr>
        <p:spPr/>
        <p:txBody>
          <a:bodyPr/>
          <a:lstStyle/>
          <a:p>
            <a:fld id="{CA8D9AD5-F248-4919-864A-CFD76CC027D6}" type="slidenum">
              <a:rPr lang="en-US" smtClean="0"/>
              <a:pPr/>
              <a:t>11</a:t>
            </a:fld>
            <a:endParaRPr lang="en-US" dirty="0"/>
          </a:p>
        </p:txBody>
      </p:sp>
      <p:sp>
        <p:nvSpPr>
          <p:cNvPr id="8" name="Date Placeholder 7"/>
          <p:cNvSpPr>
            <a:spLocks noGrp="1"/>
          </p:cNvSpPr>
          <p:nvPr>
            <p:ph type="dt" sz="half" idx="10"/>
          </p:nvPr>
        </p:nvSpPr>
        <p:spPr/>
        <p:txBody>
          <a:bodyPr/>
          <a:lstStyle/>
          <a:p>
            <a:r>
              <a:rPr lang="en-US" smtClean="0"/>
              <a:t>TRB Applications Conference.  Raleigh, NC.  May 14-18, 2017</a:t>
            </a:r>
            <a:endParaRPr lang="en-US" dirty="0"/>
          </a:p>
        </p:txBody>
      </p:sp>
    </p:spTree>
    <p:extLst>
      <p:ext uri="{BB962C8B-B14F-4D97-AF65-F5344CB8AC3E}">
        <p14:creationId xmlns:p14="http://schemas.microsoft.com/office/powerpoint/2010/main" val="237064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1"/>
          </p:nvPr>
        </p:nvSpPr>
        <p:spPr/>
        <p:txBody>
          <a:bodyPr/>
          <a:lstStyle/>
          <a:p>
            <a:fld id="{CA8D9AD5-F248-4919-864A-CFD76CC027D6}" type="slidenum">
              <a:rPr lang="en-US" smtClean="0"/>
              <a:pPr/>
              <a:t>12</a:t>
            </a:fld>
            <a:endParaRPr lang="en-US" dirty="0"/>
          </a:p>
        </p:txBody>
      </p:sp>
      <p:sp>
        <p:nvSpPr>
          <p:cNvPr id="19" name="Title 1"/>
          <p:cNvSpPr txBox="1">
            <a:spLocks/>
          </p:cNvSpPr>
          <p:nvPr/>
        </p:nvSpPr>
        <p:spPr>
          <a:xfrm>
            <a:off x="762000" y="381000"/>
            <a:ext cx="9753600" cy="990600"/>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ct val="0"/>
              </a:spcBef>
              <a:buFont typeface="Arial" pitchFamily="34" charset="0"/>
              <a:buNone/>
              <a:defRPr sz="2550" kern="1200">
                <a:solidFill>
                  <a:schemeClr val="tx2">
                    <a:lumMod val="75000"/>
                  </a:schemeClr>
                </a:solidFill>
                <a:latin typeface="+mj-lt"/>
                <a:ea typeface="+mj-ea"/>
                <a:cs typeface="+mj-cs"/>
              </a:defRPr>
            </a:lvl1pPr>
          </a:lstStyle>
          <a:p>
            <a:r>
              <a:rPr lang="en-US" dirty="0" smtClean="0"/>
              <a:t>(3) Transport</a:t>
            </a:r>
            <a:r>
              <a:rPr lang="en-US" dirty="0"/>
              <a:t>, Mode and Path Choice Model</a:t>
            </a:r>
            <a:r>
              <a:rPr lang="en-US" dirty="0" smtClean="0"/>
              <a:t/>
            </a:r>
            <a:br>
              <a:rPr lang="en-US" dirty="0" smtClean="0"/>
            </a:br>
            <a:r>
              <a:rPr lang="en-US" dirty="0" smtClean="0">
                <a:solidFill>
                  <a:srgbClr val="26719A"/>
                </a:solidFill>
              </a:rPr>
              <a:t>Overview</a:t>
            </a:r>
            <a:endParaRPr lang="en-US" dirty="0">
              <a:solidFill>
                <a:srgbClr val="26719A"/>
              </a:solidFill>
            </a:endParaRPr>
          </a:p>
        </p:txBody>
      </p:sp>
      <p:graphicFrame>
        <p:nvGraphicFramePr>
          <p:cNvPr id="16" name="Content Placeholder 2"/>
          <p:cNvGraphicFramePr>
            <a:graphicFrameLocks/>
          </p:cNvGraphicFramePr>
          <p:nvPr>
            <p:extLst>
              <p:ext uri="{D42A27DB-BD31-4B8C-83A1-F6EECF244321}">
                <p14:modId xmlns:p14="http://schemas.microsoft.com/office/powerpoint/2010/main" val="3665359613"/>
              </p:ext>
            </p:extLst>
          </p:nvPr>
        </p:nvGraphicFramePr>
        <p:xfrm>
          <a:off x="838200" y="1676400"/>
          <a:ext cx="9982199"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r>
              <a:rPr lang="en-US" smtClean="0"/>
              <a:t>TRB Applications Conference.  Raleigh, NC.  May 14-18, 2017</a:t>
            </a:r>
            <a:endParaRPr lang="en-US" dirty="0"/>
          </a:p>
        </p:txBody>
      </p:sp>
    </p:spTree>
    <p:extLst>
      <p:ext uri="{BB962C8B-B14F-4D97-AF65-F5344CB8AC3E}">
        <p14:creationId xmlns:p14="http://schemas.microsoft.com/office/powerpoint/2010/main" val="416545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CA8D9AD5-F248-4919-864A-CFD76CC027D6}" type="slidenum">
              <a:rPr lang="en-US" smtClean="0"/>
              <a:pPr/>
              <a:t>13</a:t>
            </a:fld>
            <a:endParaRPr lang="en-US" dirty="0"/>
          </a:p>
        </p:txBody>
      </p:sp>
      <p:sp>
        <p:nvSpPr>
          <p:cNvPr id="5" name="Title 1"/>
          <p:cNvSpPr txBox="1">
            <a:spLocks/>
          </p:cNvSpPr>
          <p:nvPr/>
        </p:nvSpPr>
        <p:spPr>
          <a:xfrm>
            <a:off x="762000" y="381000"/>
            <a:ext cx="9753600" cy="990600"/>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ct val="0"/>
              </a:spcBef>
              <a:buFont typeface="Arial" pitchFamily="34" charset="0"/>
              <a:buNone/>
              <a:defRPr sz="2550" kern="1200">
                <a:solidFill>
                  <a:schemeClr val="tx2">
                    <a:lumMod val="75000"/>
                  </a:schemeClr>
                </a:solidFill>
                <a:latin typeface="+mj-lt"/>
                <a:ea typeface="+mj-ea"/>
                <a:cs typeface="+mj-cs"/>
              </a:defRPr>
            </a:lvl1pPr>
          </a:lstStyle>
          <a:p>
            <a:r>
              <a:rPr lang="en-US" dirty="0" smtClean="0"/>
              <a:t>(3) Transport</a:t>
            </a:r>
            <a:r>
              <a:rPr lang="en-US" dirty="0"/>
              <a:t>, Mode and Path Choice Model</a:t>
            </a:r>
            <a:r>
              <a:rPr lang="en-US" dirty="0" smtClean="0"/>
              <a:t/>
            </a:r>
            <a:br>
              <a:rPr lang="en-US" dirty="0" smtClean="0"/>
            </a:br>
            <a:r>
              <a:rPr lang="en-US" dirty="0" smtClean="0">
                <a:solidFill>
                  <a:srgbClr val="26719A"/>
                </a:solidFill>
              </a:rPr>
              <a:t>Data Sources: 2012 CFS Microdata</a:t>
            </a:r>
            <a:endParaRPr lang="en-US" dirty="0">
              <a:solidFill>
                <a:srgbClr val="26719A"/>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782344150"/>
              </p:ext>
            </p:extLst>
          </p:nvPr>
        </p:nvGraphicFramePr>
        <p:xfrm>
          <a:off x="838200" y="1524000"/>
          <a:ext cx="8763000" cy="4664726"/>
        </p:xfrm>
        <a:graphic>
          <a:graphicData uri="http://schemas.openxmlformats.org/drawingml/2006/table">
            <a:tbl>
              <a:tblPr firstRow="1" firstCol="1" bandRow="1"/>
              <a:tblGrid>
                <a:gridCol w="2926667"/>
                <a:gridCol w="4828588"/>
                <a:gridCol w="1007745"/>
              </a:tblGrid>
              <a:tr h="300162">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algn="ctr">
                        <a:lnSpc>
                          <a:spcPct val="115000"/>
                        </a:lnSpc>
                        <a:spcBef>
                          <a:spcPts val="0"/>
                        </a:spcBef>
                        <a:spcAft>
                          <a:spcPts val="0"/>
                        </a:spcAft>
                      </a:pPr>
                      <a:r>
                        <a:rPr lang="en-US" sz="1700" dirty="0">
                          <a:effectLst/>
                        </a:rPr>
                        <a:t>Mode</a:t>
                      </a:r>
                      <a:endParaRPr lang="en-US" sz="17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B82"/>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algn="ctr">
                        <a:lnSpc>
                          <a:spcPct val="115000"/>
                        </a:lnSpc>
                        <a:spcBef>
                          <a:spcPts val="0"/>
                        </a:spcBef>
                        <a:spcAft>
                          <a:spcPts val="0"/>
                        </a:spcAft>
                      </a:pPr>
                      <a:r>
                        <a:rPr lang="en-US" sz="1700" dirty="0">
                          <a:effectLst/>
                        </a:rPr>
                        <a:t>Use in Model Estimation and Application</a:t>
                      </a:r>
                      <a:endParaRPr lang="en-US" sz="17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B82"/>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algn="ctr">
                        <a:lnSpc>
                          <a:spcPct val="115000"/>
                        </a:lnSpc>
                        <a:spcBef>
                          <a:spcPts val="0"/>
                        </a:spcBef>
                        <a:spcAft>
                          <a:spcPts val="0"/>
                        </a:spcAft>
                      </a:pPr>
                      <a:r>
                        <a:rPr lang="en-US" sz="1700" dirty="0">
                          <a:effectLst/>
                        </a:rPr>
                        <a:t>N</a:t>
                      </a:r>
                      <a:endParaRPr lang="en-US" sz="17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B82"/>
                    </a:solidFill>
                  </a:tcPr>
                </a:tc>
              </a:tr>
              <a:tr h="300162">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a:lnSpc>
                          <a:spcPct val="115000"/>
                        </a:lnSpc>
                        <a:spcBef>
                          <a:spcPts val="0"/>
                        </a:spcBef>
                        <a:spcAft>
                          <a:spcPts val="0"/>
                        </a:spcAft>
                      </a:pPr>
                      <a:r>
                        <a:rPr lang="en-US" sz="1700" dirty="0">
                          <a:solidFill>
                            <a:schemeClr val="tx1"/>
                          </a:solidFill>
                          <a:effectLst/>
                        </a:rPr>
                        <a:t>Truck</a:t>
                      </a:r>
                      <a:endParaRPr lang="en-US" sz="17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40000"/>
                        <a:lumOff val="60000"/>
                      </a:srgbClr>
                    </a:solidFill>
                  </a:tcPr>
                </a:tc>
                <a:tc rowSpan="3">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nSpc>
                          <a:spcPct val="115000"/>
                        </a:lnSpc>
                        <a:spcBef>
                          <a:spcPts val="0"/>
                        </a:spcBef>
                        <a:spcAft>
                          <a:spcPts val="0"/>
                        </a:spcAft>
                      </a:pPr>
                      <a:r>
                        <a:rPr lang="en-US" sz="1700" dirty="0">
                          <a:solidFill>
                            <a:schemeClr val="tx1"/>
                          </a:solidFill>
                          <a:effectLst/>
                        </a:rPr>
                        <a:t>Yes (</a:t>
                      </a:r>
                      <a:r>
                        <a:rPr lang="en-US" sz="1700" dirty="0" smtClean="0">
                          <a:solidFill>
                            <a:schemeClr val="tx1"/>
                          </a:solidFill>
                          <a:effectLst/>
                        </a:rPr>
                        <a:t>combine)</a:t>
                      </a:r>
                      <a:endParaRPr lang="en-US" sz="17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r">
                        <a:lnSpc>
                          <a:spcPct val="115000"/>
                        </a:lnSpc>
                        <a:spcBef>
                          <a:spcPts val="0"/>
                        </a:spcBef>
                        <a:spcAft>
                          <a:spcPts val="0"/>
                        </a:spcAft>
                      </a:pPr>
                      <a:r>
                        <a:rPr lang="en-US" sz="1700" dirty="0">
                          <a:solidFill>
                            <a:schemeClr val="tx1"/>
                          </a:solidFill>
                          <a:effectLst/>
                        </a:rPr>
                        <a:t>1</a:t>
                      </a:r>
                      <a:endParaRPr lang="en-US" sz="17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40000"/>
                        <a:lumOff val="60000"/>
                      </a:srgbClr>
                    </a:solidFill>
                  </a:tcPr>
                </a:tc>
              </a:tr>
              <a:tr h="300162">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a:lnSpc>
                          <a:spcPct val="115000"/>
                        </a:lnSpc>
                        <a:spcBef>
                          <a:spcPts val="0"/>
                        </a:spcBef>
                        <a:spcAft>
                          <a:spcPts val="0"/>
                        </a:spcAft>
                      </a:pPr>
                      <a:r>
                        <a:rPr lang="en-US" sz="1700" dirty="0">
                          <a:solidFill>
                            <a:schemeClr val="tx1"/>
                          </a:solidFill>
                          <a:effectLst/>
                        </a:rPr>
                        <a:t>For-hire truck</a:t>
                      </a:r>
                      <a:endParaRPr lang="en-US" sz="17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40000"/>
                        <a:lumOff val="60000"/>
                      </a:srgbClr>
                    </a:solidFill>
                  </a:tcPr>
                </a:tc>
                <a:tc vMerge="1">
                  <a:txBody>
                    <a:bodyPr/>
                    <a:lstStyle/>
                    <a:p>
                      <a:endParaRPr lang="en-US"/>
                    </a:p>
                  </a:txBody>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r">
                        <a:lnSpc>
                          <a:spcPct val="115000"/>
                        </a:lnSpc>
                        <a:spcBef>
                          <a:spcPts val="0"/>
                        </a:spcBef>
                        <a:spcAft>
                          <a:spcPts val="0"/>
                        </a:spcAft>
                      </a:pPr>
                      <a:r>
                        <a:rPr lang="en-US" sz="1700">
                          <a:solidFill>
                            <a:schemeClr val="tx1"/>
                          </a:solidFill>
                          <a:effectLst/>
                        </a:rPr>
                        <a:t>35,038</a:t>
                      </a:r>
                      <a:endParaRPr lang="en-US" sz="17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40000"/>
                        <a:lumOff val="60000"/>
                      </a:srgbClr>
                    </a:solidFill>
                  </a:tcPr>
                </a:tc>
              </a:tr>
              <a:tr h="300162">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a:lnSpc>
                          <a:spcPct val="115000"/>
                        </a:lnSpc>
                        <a:spcBef>
                          <a:spcPts val="0"/>
                        </a:spcBef>
                        <a:spcAft>
                          <a:spcPts val="0"/>
                        </a:spcAft>
                      </a:pPr>
                      <a:r>
                        <a:rPr lang="en-US" sz="1700" dirty="0">
                          <a:solidFill>
                            <a:schemeClr val="tx1"/>
                          </a:solidFill>
                          <a:effectLst/>
                        </a:rPr>
                        <a:t>Private truck</a:t>
                      </a:r>
                      <a:endParaRPr lang="en-US" sz="17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40000"/>
                        <a:lumOff val="60000"/>
                      </a:srgbClr>
                    </a:solidFill>
                  </a:tcPr>
                </a:tc>
                <a:tc vMerge="1">
                  <a:txBody>
                    <a:bodyPr/>
                    <a:lstStyle/>
                    <a:p>
                      <a:endParaRPr lang="en-US"/>
                    </a:p>
                  </a:txBody>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r">
                        <a:lnSpc>
                          <a:spcPct val="115000"/>
                        </a:lnSpc>
                        <a:spcBef>
                          <a:spcPts val="0"/>
                        </a:spcBef>
                        <a:spcAft>
                          <a:spcPts val="0"/>
                        </a:spcAft>
                      </a:pPr>
                      <a:r>
                        <a:rPr lang="en-US" sz="1700" dirty="0">
                          <a:solidFill>
                            <a:schemeClr val="tx1"/>
                          </a:solidFill>
                          <a:effectLst/>
                        </a:rPr>
                        <a:t>28,805</a:t>
                      </a:r>
                      <a:endParaRPr lang="en-US" sz="17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40000"/>
                        <a:lumOff val="60000"/>
                      </a:srgbClr>
                    </a:solidFill>
                  </a:tcPr>
                </a:tc>
              </a:tr>
              <a:tr h="300162">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a:lnSpc>
                          <a:spcPct val="115000"/>
                        </a:lnSpc>
                        <a:spcBef>
                          <a:spcPts val="0"/>
                        </a:spcBef>
                        <a:spcAft>
                          <a:spcPts val="0"/>
                        </a:spcAft>
                      </a:pPr>
                      <a:r>
                        <a:rPr lang="en-US" sz="1700" dirty="0">
                          <a:solidFill>
                            <a:schemeClr val="tx1"/>
                          </a:solidFill>
                          <a:effectLst/>
                        </a:rPr>
                        <a:t>Rail</a:t>
                      </a:r>
                      <a:endParaRPr lang="en-US" sz="17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tc rowSpan="2">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nSpc>
                          <a:spcPct val="115000"/>
                        </a:lnSpc>
                        <a:spcBef>
                          <a:spcPts val="0"/>
                        </a:spcBef>
                        <a:spcAft>
                          <a:spcPts val="0"/>
                        </a:spcAft>
                      </a:pPr>
                      <a:r>
                        <a:rPr lang="en-US" sz="1700" dirty="0" smtClean="0">
                          <a:solidFill>
                            <a:schemeClr val="tx1"/>
                          </a:solidFill>
                          <a:effectLst/>
                        </a:rPr>
                        <a:t>Yes (combine)</a:t>
                      </a:r>
                      <a:endParaRPr lang="en-US" sz="17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r">
                        <a:lnSpc>
                          <a:spcPct val="115000"/>
                        </a:lnSpc>
                        <a:spcBef>
                          <a:spcPts val="0"/>
                        </a:spcBef>
                        <a:spcAft>
                          <a:spcPts val="0"/>
                        </a:spcAft>
                      </a:pPr>
                      <a:r>
                        <a:rPr lang="en-US" sz="1700" dirty="0">
                          <a:solidFill>
                            <a:schemeClr val="tx1"/>
                          </a:solidFill>
                          <a:effectLst/>
                        </a:rPr>
                        <a:t>501</a:t>
                      </a:r>
                      <a:endParaRPr lang="en-US" sz="17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tr>
              <a:tr h="300162">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a:lnSpc>
                          <a:spcPct val="115000"/>
                        </a:lnSpc>
                        <a:spcBef>
                          <a:spcPts val="0"/>
                        </a:spcBef>
                        <a:spcAft>
                          <a:spcPts val="0"/>
                        </a:spcAft>
                      </a:pPr>
                      <a:r>
                        <a:rPr lang="en-US" sz="1700" dirty="0">
                          <a:solidFill>
                            <a:schemeClr val="tx1"/>
                          </a:solidFill>
                          <a:effectLst/>
                        </a:rPr>
                        <a:t>Truck and rail</a:t>
                      </a:r>
                      <a:endParaRPr lang="en-US" sz="17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tc vMerge="1">
                  <a:txBody>
                    <a:bodyPr/>
                    <a:lstStyle/>
                    <a:p>
                      <a:pPr marL="0" marR="0">
                        <a:lnSpc>
                          <a:spcPct val="115000"/>
                        </a:lnSpc>
                        <a:spcBef>
                          <a:spcPts val="0"/>
                        </a:spcBef>
                        <a:spcAft>
                          <a:spcPts val="0"/>
                        </a:spcAft>
                      </a:pPr>
                      <a:endParaRPr lang="en-US" sz="14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r">
                        <a:lnSpc>
                          <a:spcPct val="115000"/>
                        </a:lnSpc>
                        <a:spcBef>
                          <a:spcPts val="0"/>
                        </a:spcBef>
                        <a:spcAft>
                          <a:spcPts val="0"/>
                        </a:spcAft>
                      </a:pPr>
                      <a:r>
                        <a:rPr lang="en-US" sz="1700" dirty="0">
                          <a:solidFill>
                            <a:schemeClr val="tx1"/>
                          </a:solidFill>
                          <a:effectLst/>
                        </a:rPr>
                        <a:t>161</a:t>
                      </a:r>
                      <a:endParaRPr lang="en-US" sz="17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tr>
              <a:tr h="300162">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a:lnSpc>
                          <a:spcPct val="115000"/>
                        </a:lnSpc>
                        <a:spcBef>
                          <a:spcPts val="0"/>
                        </a:spcBef>
                        <a:spcAft>
                          <a:spcPts val="0"/>
                        </a:spcAft>
                      </a:pPr>
                      <a:r>
                        <a:rPr lang="en-US" sz="1700" dirty="0">
                          <a:solidFill>
                            <a:schemeClr val="tx1"/>
                          </a:solidFill>
                          <a:effectLst/>
                        </a:rPr>
                        <a:t>Air (</a:t>
                      </a:r>
                      <a:r>
                        <a:rPr lang="en-US" sz="1700" dirty="0" err="1">
                          <a:solidFill>
                            <a:schemeClr val="tx1"/>
                          </a:solidFill>
                          <a:effectLst/>
                        </a:rPr>
                        <a:t>incl</a:t>
                      </a:r>
                      <a:r>
                        <a:rPr lang="en-US" sz="1700" dirty="0">
                          <a:solidFill>
                            <a:schemeClr val="tx1"/>
                          </a:solidFill>
                          <a:effectLst/>
                        </a:rPr>
                        <a:t> truck &amp; air)</a:t>
                      </a:r>
                      <a:endParaRPr lang="en-US" sz="17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40000"/>
                        <a:lumOff val="60000"/>
                      </a:srgbClr>
                    </a:solidFill>
                  </a:tcPr>
                </a:tc>
                <a:tc rowSpan="2">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nSpc>
                          <a:spcPct val="115000"/>
                        </a:lnSpc>
                        <a:spcBef>
                          <a:spcPts val="0"/>
                        </a:spcBef>
                        <a:spcAft>
                          <a:spcPts val="0"/>
                        </a:spcAft>
                      </a:pPr>
                      <a:r>
                        <a:rPr lang="en-US" sz="1700" dirty="0" smtClean="0">
                          <a:solidFill>
                            <a:schemeClr val="tx1"/>
                          </a:solidFill>
                          <a:effectLst/>
                        </a:rPr>
                        <a:t>Yes (combine)</a:t>
                      </a:r>
                      <a:endParaRPr lang="en-US" sz="17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40000"/>
                        <a:lumOff val="6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r">
                        <a:lnSpc>
                          <a:spcPct val="115000"/>
                        </a:lnSpc>
                        <a:spcBef>
                          <a:spcPts val="0"/>
                        </a:spcBef>
                        <a:spcAft>
                          <a:spcPts val="0"/>
                        </a:spcAft>
                      </a:pPr>
                      <a:r>
                        <a:rPr lang="en-US" sz="1700" dirty="0">
                          <a:solidFill>
                            <a:schemeClr val="tx1"/>
                          </a:solidFill>
                          <a:effectLst/>
                        </a:rPr>
                        <a:t>2,863</a:t>
                      </a:r>
                      <a:endParaRPr lang="en-US" sz="17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40000"/>
                        <a:lumOff val="60000"/>
                      </a:srgbClr>
                    </a:solidFill>
                  </a:tcPr>
                </a:tc>
              </a:tr>
              <a:tr h="300162">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a:lnSpc>
                          <a:spcPct val="115000"/>
                        </a:lnSpc>
                        <a:spcBef>
                          <a:spcPts val="0"/>
                        </a:spcBef>
                        <a:spcAft>
                          <a:spcPts val="0"/>
                        </a:spcAft>
                      </a:pPr>
                      <a:r>
                        <a:rPr lang="en-US" sz="1700" dirty="0">
                          <a:solidFill>
                            <a:schemeClr val="tx1"/>
                          </a:solidFill>
                          <a:effectLst/>
                        </a:rPr>
                        <a:t>Parcel, USPS, or courier</a:t>
                      </a:r>
                      <a:endParaRPr lang="en-US" sz="17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40000"/>
                        <a:lumOff val="60000"/>
                      </a:srgbClr>
                    </a:solidFill>
                  </a:tcPr>
                </a:tc>
                <a:tc vMerge="1">
                  <a:txBody>
                    <a:bodyPr/>
                    <a:lstStyle/>
                    <a:p>
                      <a:pPr marL="0" marR="0">
                        <a:lnSpc>
                          <a:spcPct val="115000"/>
                        </a:lnSpc>
                        <a:spcBef>
                          <a:spcPts val="0"/>
                        </a:spcBef>
                        <a:spcAft>
                          <a:spcPts val="0"/>
                        </a:spcAft>
                      </a:pPr>
                      <a:endParaRPr lang="en-US" sz="14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r">
                        <a:lnSpc>
                          <a:spcPct val="115000"/>
                        </a:lnSpc>
                        <a:spcBef>
                          <a:spcPts val="0"/>
                        </a:spcBef>
                        <a:spcAft>
                          <a:spcPts val="0"/>
                        </a:spcAft>
                      </a:pPr>
                      <a:r>
                        <a:rPr lang="en-US" sz="1700" dirty="0">
                          <a:solidFill>
                            <a:schemeClr val="tx1"/>
                          </a:solidFill>
                          <a:effectLst/>
                        </a:rPr>
                        <a:t>34,107</a:t>
                      </a:r>
                      <a:endParaRPr lang="en-US" sz="17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40000"/>
                        <a:lumOff val="60000"/>
                      </a:srgbClr>
                    </a:solidFill>
                  </a:tcPr>
                </a:tc>
              </a:tr>
              <a:tr h="300162">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a:lnSpc>
                          <a:spcPct val="115000"/>
                        </a:lnSpc>
                        <a:spcBef>
                          <a:spcPts val="0"/>
                        </a:spcBef>
                        <a:spcAft>
                          <a:spcPts val="0"/>
                        </a:spcAft>
                      </a:pPr>
                      <a:r>
                        <a:rPr lang="en-US" sz="1700" dirty="0">
                          <a:solidFill>
                            <a:schemeClr val="tx1"/>
                          </a:solidFill>
                          <a:effectLst/>
                        </a:rPr>
                        <a:t>Mode suppressed</a:t>
                      </a:r>
                      <a:endParaRPr lang="en-US" sz="17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nSpc>
                          <a:spcPct val="115000"/>
                        </a:lnSpc>
                        <a:spcBef>
                          <a:spcPts val="0"/>
                        </a:spcBef>
                        <a:spcAft>
                          <a:spcPts val="0"/>
                        </a:spcAft>
                      </a:pPr>
                      <a:r>
                        <a:rPr lang="en-US" sz="1700">
                          <a:effectLst/>
                        </a:rPr>
                        <a:t>No - unknown mode</a:t>
                      </a:r>
                      <a:endParaRPr lang="en-US" sz="17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r">
                        <a:lnSpc>
                          <a:spcPct val="115000"/>
                        </a:lnSpc>
                        <a:spcBef>
                          <a:spcPts val="0"/>
                        </a:spcBef>
                        <a:spcAft>
                          <a:spcPts val="0"/>
                        </a:spcAft>
                      </a:pPr>
                      <a:r>
                        <a:rPr lang="en-US" sz="1700">
                          <a:effectLst/>
                        </a:rPr>
                        <a:t>5</a:t>
                      </a:r>
                      <a:endParaRPr lang="en-US" sz="17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r>
              <a:tr h="300162">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a:lnSpc>
                          <a:spcPct val="115000"/>
                        </a:lnSpc>
                        <a:spcBef>
                          <a:spcPts val="0"/>
                        </a:spcBef>
                        <a:spcAft>
                          <a:spcPts val="0"/>
                        </a:spcAft>
                      </a:pPr>
                      <a:r>
                        <a:rPr lang="en-US" sz="1700" dirty="0">
                          <a:solidFill>
                            <a:schemeClr val="tx1"/>
                          </a:solidFill>
                          <a:effectLst/>
                        </a:rPr>
                        <a:t>Single mode</a:t>
                      </a:r>
                      <a:endParaRPr lang="en-US" sz="17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nSpc>
                          <a:spcPct val="115000"/>
                        </a:lnSpc>
                        <a:spcBef>
                          <a:spcPts val="0"/>
                        </a:spcBef>
                        <a:spcAft>
                          <a:spcPts val="0"/>
                        </a:spcAft>
                      </a:pPr>
                      <a:r>
                        <a:rPr lang="en-US" sz="1700" dirty="0">
                          <a:effectLst/>
                        </a:rPr>
                        <a:t>No - unknown mode</a:t>
                      </a:r>
                      <a:endParaRPr lang="en-US" sz="17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r">
                        <a:lnSpc>
                          <a:spcPct val="115000"/>
                        </a:lnSpc>
                        <a:spcBef>
                          <a:spcPts val="0"/>
                        </a:spcBef>
                        <a:spcAft>
                          <a:spcPts val="0"/>
                        </a:spcAft>
                      </a:pPr>
                      <a:r>
                        <a:rPr lang="en-US" sz="1700" dirty="0">
                          <a:effectLst/>
                        </a:rPr>
                        <a:t>221</a:t>
                      </a:r>
                      <a:endParaRPr lang="en-US" sz="17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r>
              <a:tr h="300162">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a:lnSpc>
                          <a:spcPct val="115000"/>
                        </a:lnSpc>
                        <a:spcBef>
                          <a:spcPts val="0"/>
                        </a:spcBef>
                        <a:spcAft>
                          <a:spcPts val="0"/>
                        </a:spcAft>
                      </a:pPr>
                      <a:r>
                        <a:rPr lang="en-US" sz="1700" dirty="0">
                          <a:solidFill>
                            <a:schemeClr val="tx1"/>
                          </a:solidFill>
                          <a:effectLst/>
                        </a:rPr>
                        <a:t>Multiple mode</a:t>
                      </a:r>
                      <a:endParaRPr lang="en-US" sz="17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nSpc>
                          <a:spcPct val="115000"/>
                        </a:lnSpc>
                        <a:spcBef>
                          <a:spcPts val="0"/>
                        </a:spcBef>
                        <a:spcAft>
                          <a:spcPts val="0"/>
                        </a:spcAft>
                      </a:pPr>
                      <a:r>
                        <a:rPr lang="en-US" sz="1700" dirty="0">
                          <a:effectLst/>
                        </a:rPr>
                        <a:t>No - unknown mode</a:t>
                      </a:r>
                      <a:endParaRPr lang="en-US" sz="17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r">
                        <a:lnSpc>
                          <a:spcPct val="115000"/>
                        </a:lnSpc>
                        <a:spcBef>
                          <a:spcPts val="0"/>
                        </a:spcBef>
                        <a:spcAft>
                          <a:spcPts val="0"/>
                        </a:spcAft>
                      </a:pPr>
                      <a:r>
                        <a:rPr lang="en-US" sz="1700" dirty="0">
                          <a:effectLst/>
                        </a:rPr>
                        <a:t>135</a:t>
                      </a:r>
                      <a:endParaRPr lang="en-US" sz="17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r>
              <a:tr h="300162">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a:lnSpc>
                          <a:spcPct val="115000"/>
                        </a:lnSpc>
                        <a:spcBef>
                          <a:spcPts val="0"/>
                        </a:spcBef>
                        <a:spcAft>
                          <a:spcPts val="0"/>
                        </a:spcAft>
                      </a:pPr>
                      <a:r>
                        <a:rPr lang="en-US" sz="1700" dirty="0">
                          <a:solidFill>
                            <a:schemeClr val="tx1"/>
                          </a:solidFill>
                          <a:effectLst/>
                        </a:rPr>
                        <a:t>Truck and water</a:t>
                      </a:r>
                      <a:endParaRPr lang="en-US" sz="17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nSpc>
                          <a:spcPct val="115000"/>
                        </a:lnSpc>
                        <a:spcBef>
                          <a:spcPts val="0"/>
                        </a:spcBef>
                        <a:spcAft>
                          <a:spcPts val="0"/>
                        </a:spcAft>
                      </a:pPr>
                      <a:r>
                        <a:rPr lang="en-US" sz="1700" dirty="0">
                          <a:effectLst/>
                        </a:rPr>
                        <a:t>No - water not included</a:t>
                      </a:r>
                      <a:endParaRPr lang="en-US" sz="17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r">
                        <a:lnSpc>
                          <a:spcPct val="115000"/>
                        </a:lnSpc>
                        <a:spcBef>
                          <a:spcPts val="0"/>
                        </a:spcBef>
                        <a:spcAft>
                          <a:spcPts val="0"/>
                        </a:spcAft>
                      </a:pPr>
                      <a:r>
                        <a:rPr lang="en-US" sz="1700" dirty="0">
                          <a:effectLst/>
                        </a:rPr>
                        <a:t>1</a:t>
                      </a:r>
                      <a:endParaRPr lang="en-US" sz="17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r>
              <a:tr h="300162">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a:lnSpc>
                          <a:spcPct val="115000"/>
                        </a:lnSpc>
                        <a:spcBef>
                          <a:spcPts val="0"/>
                        </a:spcBef>
                        <a:spcAft>
                          <a:spcPts val="0"/>
                        </a:spcAft>
                      </a:pPr>
                      <a:r>
                        <a:rPr lang="en-US" sz="1700" dirty="0">
                          <a:solidFill>
                            <a:schemeClr val="tx1"/>
                          </a:solidFill>
                          <a:effectLst/>
                        </a:rPr>
                        <a:t>Non-parcel multimode</a:t>
                      </a:r>
                      <a:endParaRPr lang="en-US" sz="17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nSpc>
                          <a:spcPct val="115000"/>
                        </a:lnSpc>
                        <a:spcBef>
                          <a:spcPts val="0"/>
                        </a:spcBef>
                        <a:spcAft>
                          <a:spcPts val="0"/>
                        </a:spcAft>
                      </a:pPr>
                      <a:r>
                        <a:rPr lang="en-US" sz="1700">
                          <a:effectLst/>
                        </a:rPr>
                        <a:t>No - unknown mode</a:t>
                      </a:r>
                      <a:endParaRPr lang="en-US" sz="17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r">
                        <a:lnSpc>
                          <a:spcPct val="115000"/>
                        </a:lnSpc>
                        <a:spcBef>
                          <a:spcPts val="0"/>
                        </a:spcBef>
                        <a:spcAft>
                          <a:spcPts val="0"/>
                        </a:spcAft>
                      </a:pPr>
                      <a:r>
                        <a:rPr lang="en-US" sz="1700" dirty="0">
                          <a:effectLst/>
                        </a:rPr>
                        <a:t>4</a:t>
                      </a:r>
                      <a:endParaRPr lang="en-US" sz="17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r>
              <a:tr h="462458">
                <a:tc gridSpan="2">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a:lnSpc>
                          <a:spcPct val="115000"/>
                        </a:lnSpc>
                        <a:spcBef>
                          <a:spcPts val="0"/>
                        </a:spcBef>
                        <a:spcAft>
                          <a:spcPts val="0"/>
                        </a:spcAft>
                      </a:pPr>
                      <a:r>
                        <a:rPr lang="en-US" sz="1700" dirty="0">
                          <a:effectLst/>
                        </a:rPr>
                        <a:t>All Shipment Records</a:t>
                      </a:r>
                      <a:endParaRPr lang="en-US" sz="17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2B82"/>
                    </a:solidFill>
                  </a:tcPr>
                </a:tc>
                <a:tc hMerge="1">
                  <a:txBody>
                    <a:bodyPr/>
                    <a:lstStyle/>
                    <a:p>
                      <a:endParaRPr lang="en-US"/>
                    </a:p>
                  </a:txBody>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r">
                        <a:lnSpc>
                          <a:spcPct val="115000"/>
                        </a:lnSpc>
                        <a:spcBef>
                          <a:spcPts val="0"/>
                        </a:spcBef>
                        <a:spcAft>
                          <a:spcPts val="0"/>
                        </a:spcAft>
                      </a:pPr>
                      <a:r>
                        <a:rPr lang="en-US" sz="1700" b="1" dirty="0" smtClean="0">
                          <a:solidFill>
                            <a:schemeClr val="bg1"/>
                          </a:solidFill>
                          <a:effectLst/>
                        </a:rPr>
                        <a:t>101,842</a:t>
                      </a:r>
                      <a:endParaRPr lang="en-US" sz="1700" b="1" dirty="0">
                        <a:solidFill>
                          <a:schemeClr val="bg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2B82"/>
                    </a:solidFill>
                  </a:tcPr>
                </a:tc>
              </a:tr>
              <a:tr h="300162">
                <a:tc gridSpan="2">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a:lnSpc>
                          <a:spcPct val="115000"/>
                        </a:lnSpc>
                        <a:spcBef>
                          <a:spcPts val="0"/>
                        </a:spcBef>
                        <a:spcAft>
                          <a:spcPts val="0"/>
                        </a:spcAft>
                      </a:pPr>
                      <a:r>
                        <a:rPr lang="en-US" sz="1700" dirty="0">
                          <a:effectLst/>
                        </a:rPr>
                        <a:t>Shipment Records with Complete Mode Information</a:t>
                      </a:r>
                      <a:endParaRPr lang="en-US" sz="17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2B82"/>
                    </a:solidFill>
                  </a:tcPr>
                </a:tc>
                <a:tc hMerge="1">
                  <a:txBody>
                    <a:bodyPr/>
                    <a:lstStyle/>
                    <a:p>
                      <a:endParaRPr lang="en-US"/>
                    </a:p>
                  </a:txBody>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r">
                        <a:lnSpc>
                          <a:spcPct val="115000"/>
                        </a:lnSpc>
                        <a:spcBef>
                          <a:spcPts val="0"/>
                        </a:spcBef>
                        <a:spcAft>
                          <a:spcPts val="0"/>
                        </a:spcAft>
                      </a:pPr>
                      <a:r>
                        <a:rPr lang="en-US" sz="1700" b="1" dirty="0" smtClean="0">
                          <a:solidFill>
                            <a:schemeClr val="bg1"/>
                          </a:solidFill>
                          <a:effectLst/>
                        </a:rPr>
                        <a:t>101,476</a:t>
                      </a:r>
                      <a:endParaRPr lang="en-US" sz="1700" b="1" dirty="0">
                        <a:solidFill>
                          <a:schemeClr val="bg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2B82"/>
                    </a:solidFill>
                  </a:tcPr>
                </a:tc>
              </a:tr>
            </a:tbl>
          </a:graphicData>
        </a:graphic>
      </p:graphicFrame>
      <p:sp>
        <p:nvSpPr>
          <p:cNvPr id="8" name="Date Placeholder 7"/>
          <p:cNvSpPr>
            <a:spLocks noGrp="1"/>
          </p:cNvSpPr>
          <p:nvPr>
            <p:ph type="dt" sz="half" idx="10"/>
          </p:nvPr>
        </p:nvSpPr>
        <p:spPr/>
        <p:txBody>
          <a:bodyPr/>
          <a:lstStyle/>
          <a:p>
            <a:r>
              <a:rPr lang="en-US" smtClean="0"/>
              <a:t>TRB Applications Conference.  Raleigh, NC.  May 14-18, 2017</a:t>
            </a:r>
            <a:endParaRPr lang="en-US" dirty="0"/>
          </a:p>
        </p:txBody>
      </p:sp>
    </p:spTree>
    <p:extLst>
      <p:ext uri="{BB962C8B-B14F-4D97-AF65-F5344CB8AC3E}">
        <p14:creationId xmlns:p14="http://schemas.microsoft.com/office/powerpoint/2010/main" val="316451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CA8D9AD5-F248-4919-864A-CFD76CC027D6}" type="slidenum">
              <a:rPr lang="en-US" smtClean="0"/>
              <a:pPr/>
              <a:t>14</a:t>
            </a:fld>
            <a:endParaRPr lang="en-US" dirty="0"/>
          </a:p>
        </p:txBody>
      </p:sp>
      <p:sp>
        <p:nvSpPr>
          <p:cNvPr id="5" name="Title 1"/>
          <p:cNvSpPr txBox="1">
            <a:spLocks/>
          </p:cNvSpPr>
          <p:nvPr/>
        </p:nvSpPr>
        <p:spPr>
          <a:xfrm>
            <a:off x="762000" y="381000"/>
            <a:ext cx="9753600" cy="990600"/>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ct val="0"/>
              </a:spcBef>
              <a:buFont typeface="Arial" pitchFamily="34" charset="0"/>
              <a:buNone/>
              <a:defRPr sz="2550" kern="1200">
                <a:solidFill>
                  <a:schemeClr val="tx2">
                    <a:lumMod val="75000"/>
                  </a:schemeClr>
                </a:solidFill>
                <a:latin typeface="+mj-lt"/>
                <a:ea typeface="+mj-ea"/>
                <a:cs typeface="+mj-cs"/>
              </a:defRPr>
            </a:lvl1pPr>
          </a:lstStyle>
          <a:p>
            <a:r>
              <a:rPr lang="en-US" dirty="0"/>
              <a:t>(3) Transport, Mode and Path Choice Model</a:t>
            </a:r>
            <a:r>
              <a:rPr lang="en-US" dirty="0" smtClean="0"/>
              <a:t/>
            </a:r>
            <a:br>
              <a:rPr lang="en-US" dirty="0" smtClean="0"/>
            </a:br>
            <a:r>
              <a:rPr lang="en-US" dirty="0">
                <a:solidFill>
                  <a:srgbClr val="26719A"/>
                </a:solidFill>
              </a:rPr>
              <a:t>Travel Time Inputs &amp; Assumptions</a:t>
            </a:r>
          </a:p>
        </p:txBody>
      </p:sp>
      <p:graphicFrame>
        <p:nvGraphicFramePr>
          <p:cNvPr id="6" name="Table 5"/>
          <p:cNvGraphicFramePr>
            <a:graphicFrameLocks noGrp="1"/>
          </p:cNvGraphicFramePr>
          <p:nvPr>
            <p:extLst>
              <p:ext uri="{D42A27DB-BD31-4B8C-83A1-F6EECF244321}">
                <p14:modId xmlns:p14="http://schemas.microsoft.com/office/powerpoint/2010/main" val="2892916296"/>
              </p:ext>
            </p:extLst>
          </p:nvPr>
        </p:nvGraphicFramePr>
        <p:xfrm>
          <a:off x="838200" y="1600200"/>
          <a:ext cx="10287001" cy="3713822"/>
        </p:xfrm>
        <a:graphic>
          <a:graphicData uri="http://schemas.openxmlformats.org/drawingml/2006/table">
            <a:tbl>
              <a:tblPr firstRow="1" firstCol="1" bandRow="1">
                <a:tableStyleId>{7DF18680-E054-41AD-8BC1-D1AEF772440D}</a:tableStyleId>
              </a:tblPr>
              <a:tblGrid>
                <a:gridCol w="1752304"/>
                <a:gridCol w="2675543"/>
                <a:gridCol w="1820855"/>
                <a:gridCol w="2981258"/>
                <a:gridCol w="1057041"/>
              </a:tblGrid>
              <a:tr h="803144">
                <a:tc>
                  <a:txBody>
                    <a:bodyPr/>
                    <a:lstStyle/>
                    <a:p>
                      <a:pPr marL="71755" marR="71755" algn="ctr">
                        <a:lnSpc>
                          <a:spcPct val="90000"/>
                        </a:lnSpc>
                        <a:spcBef>
                          <a:spcPts val="0"/>
                        </a:spcBef>
                        <a:spcAft>
                          <a:spcPts val="0"/>
                        </a:spcAft>
                      </a:pPr>
                      <a:r>
                        <a:rPr lang="en-US" sz="2000" dirty="0">
                          <a:effectLst/>
                        </a:rPr>
                        <a:t>Geography</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c>
                  <a:txBody>
                    <a:bodyPr/>
                    <a:lstStyle/>
                    <a:p>
                      <a:pPr marL="0" marR="0" algn="ctr">
                        <a:lnSpc>
                          <a:spcPct val="90000"/>
                        </a:lnSpc>
                        <a:spcBef>
                          <a:spcPts val="0"/>
                        </a:spcBef>
                        <a:spcAft>
                          <a:spcPts val="0"/>
                        </a:spcAft>
                      </a:pPr>
                      <a:r>
                        <a:rPr lang="en-US" sz="2000" dirty="0">
                          <a:effectLst/>
                        </a:rPr>
                        <a:t>Mode</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c>
                  <a:txBody>
                    <a:bodyPr/>
                    <a:lstStyle/>
                    <a:p>
                      <a:pPr marL="0" marR="0" algn="ctr">
                        <a:lnSpc>
                          <a:spcPct val="90000"/>
                        </a:lnSpc>
                        <a:spcBef>
                          <a:spcPts val="0"/>
                        </a:spcBef>
                        <a:spcAft>
                          <a:spcPts val="0"/>
                        </a:spcAft>
                      </a:pPr>
                      <a:r>
                        <a:rPr lang="en-US" sz="2000" dirty="0" smtClean="0">
                          <a:effectLst/>
                        </a:rPr>
                        <a:t> Distance</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c>
                  <a:txBody>
                    <a:bodyPr/>
                    <a:lstStyle/>
                    <a:p>
                      <a:pPr marL="0" marR="0" algn="ctr">
                        <a:lnSpc>
                          <a:spcPct val="90000"/>
                        </a:lnSpc>
                        <a:spcBef>
                          <a:spcPts val="0"/>
                        </a:spcBef>
                        <a:spcAft>
                          <a:spcPts val="0"/>
                        </a:spcAft>
                      </a:pPr>
                      <a:r>
                        <a:rPr lang="en-US" sz="2000" dirty="0">
                          <a:effectLst/>
                        </a:rPr>
                        <a:t>Travel </a:t>
                      </a:r>
                      <a:r>
                        <a:rPr lang="en-US" sz="2000" dirty="0" smtClean="0">
                          <a:effectLst/>
                        </a:rPr>
                        <a:t>Time</a:t>
                      </a:r>
                      <a:endParaRPr lang="en-US" sz="20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55243" marR="55243" marT="0" marB="0" anchor="ctr"/>
                </a:tc>
                <a:tc>
                  <a:txBody>
                    <a:bodyPr/>
                    <a:lstStyle/>
                    <a:p>
                      <a:pPr marL="0" marR="0" algn="ctr">
                        <a:lnSpc>
                          <a:spcPct val="90000"/>
                        </a:lnSpc>
                        <a:spcBef>
                          <a:spcPts val="0"/>
                        </a:spcBef>
                        <a:spcAft>
                          <a:spcPts val="0"/>
                        </a:spcAft>
                      </a:pPr>
                      <a:r>
                        <a:rPr lang="en-US" sz="2000">
                          <a:effectLst/>
                        </a:rPr>
                        <a:t>Speed (MPH)</a:t>
                      </a:r>
                      <a:endParaRPr lang="en-US"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r>
              <a:tr h="804838">
                <a:tc>
                  <a:txBody>
                    <a:bodyPr/>
                    <a:lstStyle/>
                    <a:p>
                      <a:pPr marL="71755" marR="71755" algn="ctr">
                        <a:lnSpc>
                          <a:spcPct val="90000"/>
                        </a:lnSpc>
                        <a:spcBef>
                          <a:spcPts val="0"/>
                        </a:spcBef>
                        <a:spcAft>
                          <a:spcPts val="0"/>
                        </a:spcAft>
                      </a:pPr>
                      <a:r>
                        <a:rPr lang="en-US" sz="2000" dirty="0">
                          <a:effectLst/>
                        </a:rPr>
                        <a:t>All Trips</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c>
                  <a:txBody>
                    <a:bodyPr/>
                    <a:lstStyle/>
                    <a:p>
                      <a:pPr marL="0" marR="0">
                        <a:lnSpc>
                          <a:spcPct val="90000"/>
                        </a:lnSpc>
                        <a:spcBef>
                          <a:spcPts val="0"/>
                        </a:spcBef>
                        <a:spcAft>
                          <a:spcPts val="0"/>
                        </a:spcAft>
                      </a:pPr>
                      <a:r>
                        <a:rPr lang="en-US" sz="2000">
                          <a:effectLst/>
                        </a:rPr>
                        <a:t>Rail</a:t>
                      </a:r>
                      <a:endParaRPr lang="en-US"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c>
                  <a:txBody>
                    <a:bodyPr/>
                    <a:lstStyle/>
                    <a:p>
                      <a:pPr marL="0" marR="0">
                        <a:lnSpc>
                          <a:spcPct val="90000"/>
                        </a:lnSpc>
                        <a:spcBef>
                          <a:spcPts val="0"/>
                        </a:spcBef>
                        <a:spcAft>
                          <a:spcPts val="0"/>
                        </a:spcAft>
                      </a:pPr>
                      <a:r>
                        <a:rPr lang="en-US" sz="2000" dirty="0" smtClean="0">
                          <a:effectLst/>
                        </a:rPr>
                        <a:t>Routed</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c>
                  <a:txBody>
                    <a:bodyPr/>
                    <a:lstStyle/>
                    <a:p>
                      <a:pPr marL="0" marR="0">
                        <a:lnSpc>
                          <a:spcPct val="90000"/>
                        </a:lnSpc>
                        <a:spcBef>
                          <a:spcPts val="0"/>
                        </a:spcBef>
                        <a:spcAft>
                          <a:spcPts val="0"/>
                        </a:spcAft>
                      </a:pPr>
                      <a:r>
                        <a:rPr lang="en-US" sz="2000" dirty="0">
                          <a:effectLst/>
                        </a:rPr>
                        <a:t>12 </a:t>
                      </a:r>
                      <a:r>
                        <a:rPr lang="en-US" sz="2000" dirty="0" smtClean="0">
                          <a:effectLst/>
                        </a:rPr>
                        <a:t>hours + IVT* </a:t>
                      </a:r>
                    </a:p>
                    <a:p>
                      <a:pPr marL="0" marR="0">
                        <a:lnSpc>
                          <a:spcPct val="90000"/>
                        </a:lnSpc>
                        <a:spcBef>
                          <a:spcPts val="0"/>
                        </a:spcBef>
                        <a:spcAft>
                          <a:spcPts val="0"/>
                        </a:spcAft>
                      </a:pPr>
                      <a:r>
                        <a:rPr lang="en-US" sz="2000" dirty="0" smtClean="0">
                          <a:effectLst/>
                        </a:rPr>
                        <a:t>+ (12 hours</a:t>
                      </a:r>
                      <a:r>
                        <a:rPr lang="en-US" sz="2000" baseline="0" dirty="0" smtClean="0">
                          <a:effectLst/>
                        </a:rPr>
                        <a:t> x </a:t>
                      </a:r>
                      <a:r>
                        <a:rPr lang="en-US" sz="2000" dirty="0" smtClean="0">
                          <a:effectLst/>
                        </a:rPr>
                        <a:t>Number </a:t>
                      </a:r>
                      <a:r>
                        <a:rPr lang="en-US" sz="2000" dirty="0">
                          <a:effectLst/>
                        </a:rPr>
                        <a:t>of </a:t>
                      </a:r>
                      <a:r>
                        <a:rPr lang="en-US" sz="2000" dirty="0" err="1">
                          <a:effectLst/>
                        </a:rPr>
                        <a:t>Trackage</a:t>
                      </a:r>
                      <a:r>
                        <a:rPr lang="en-US" sz="2000" dirty="0">
                          <a:effectLst/>
                        </a:rPr>
                        <a:t> </a:t>
                      </a:r>
                      <a:r>
                        <a:rPr lang="en-US" sz="2000" dirty="0" smtClean="0">
                          <a:effectLst/>
                        </a:rPr>
                        <a:t>Changes)</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c>
                  <a:txBody>
                    <a:bodyPr/>
                    <a:lstStyle/>
                    <a:p>
                      <a:pPr marL="0" marR="0" algn="r">
                        <a:lnSpc>
                          <a:spcPct val="90000"/>
                        </a:lnSpc>
                        <a:spcBef>
                          <a:spcPts val="0"/>
                        </a:spcBef>
                        <a:spcAft>
                          <a:spcPts val="0"/>
                        </a:spcAft>
                      </a:pPr>
                      <a:r>
                        <a:rPr lang="en-US" sz="2000">
                          <a:effectLst/>
                        </a:rPr>
                        <a:t>22</a:t>
                      </a:r>
                      <a:endParaRPr lang="en-US"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r>
              <a:tr h="347953">
                <a:tc rowSpan="2">
                  <a:txBody>
                    <a:bodyPr/>
                    <a:lstStyle/>
                    <a:p>
                      <a:pPr marL="71755" marR="71755" algn="ctr">
                        <a:lnSpc>
                          <a:spcPct val="90000"/>
                        </a:lnSpc>
                        <a:spcBef>
                          <a:spcPts val="0"/>
                        </a:spcBef>
                        <a:spcAft>
                          <a:spcPts val="0"/>
                        </a:spcAft>
                      </a:pPr>
                      <a:r>
                        <a:rPr lang="en-US" sz="2000" dirty="0">
                          <a:effectLst/>
                        </a:rPr>
                        <a:t>Intra-Sun Corridor</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c>
                  <a:txBody>
                    <a:bodyPr/>
                    <a:lstStyle/>
                    <a:p>
                      <a:pPr marL="0" marR="0">
                        <a:lnSpc>
                          <a:spcPct val="90000"/>
                        </a:lnSpc>
                        <a:spcBef>
                          <a:spcPts val="0"/>
                        </a:spcBef>
                        <a:spcAft>
                          <a:spcPts val="0"/>
                        </a:spcAft>
                      </a:pPr>
                      <a:r>
                        <a:rPr lang="en-US" sz="2000">
                          <a:effectLst/>
                        </a:rPr>
                        <a:t>Truck</a:t>
                      </a:r>
                      <a:endParaRPr lang="en-US"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c>
                  <a:txBody>
                    <a:bodyPr/>
                    <a:lstStyle/>
                    <a:p>
                      <a:pPr marL="0" marR="0">
                        <a:lnSpc>
                          <a:spcPct val="90000"/>
                        </a:lnSpc>
                        <a:spcBef>
                          <a:spcPts val="0"/>
                        </a:spcBef>
                        <a:spcAft>
                          <a:spcPts val="0"/>
                        </a:spcAft>
                      </a:pPr>
                      <a:r>
                        <a:rPr lang="en-US" sz="2000" dirty="0" smtClean="0">
                          <a:effectLst/>
                        </a:rPr>
                        <a:t>Routed</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c>
                  <a:txBody>
                    <a:bodyPr/>
                    <a:lstStyle/>
                    <a:p>
                      <a:pPr marL="0" marR="0">
                        <a:lnSpc>
                          <a:spcPct val="90000"/>
                        </a:lnSpc>
                        <a:spcBef>
                          <a:spcPts val="0"/>
                        </a:spcBef>
                        <a:spcAft>
                          <a:spcPts val="0"/>
                        </a:spcAft>
                      </a:pPr>
                      <a:r>
                        <a:rPr lang="en-US" sz="2000" dirty="0">
                          <a:effectLst/>
                        </a:rPr>
                        <a:t>4 hours + </a:t>
                      </a:r>
                      <a:r>
                        <a:rPr lang="en-US" sz="2000" dirty="0" smtClean="0">
                          <a:effectLst/>
                        </a:rPr>
                        <a:t>IVT</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c>
                  <a:txBody>
                    <a:bodyPr/>
                    <a:lstStyle/>
                    <a:p>
                      <a:pPr marL="0" marR="0" algn="r">
                        <a:lnSpc>
                          <a:spcPct val="90000"/>
                        </a:lnSpc>
                        <a:spcBef>
                          <a:spcPts val="0"/>
                        </a:spcBef>
                        <a:spcAft>
                          <a:spcPts val="0"/>
                        </a:spcAft>
                      </a:pPr>
                      <a:r>
                        <a:rPr lang="en-US" sz="2000" dirty="0">
                          <a:effectLst/>
                        </a:rPr>
                        <a:t>20</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r>
              <a:tr h="347953">
                <a:tc vMerge="1">
                  <a:txBody>
                    <a:bodyPr/>
                    <a:lstStyle/>
                    <a:p>
                      <a:endParaRPr lang="en-US"/>
                    </a:p>
                  </a:txBody>
                  <a:tcPr/>
                </a:tc>
                <a:tc>
                  <a:txBody>
                    <a:bodyPr/>
                    <a:lstStyle/>
                    <a:p>
                      <a:pPr marL="0" marR="0">
                        <a:lnSpc>
                          <a:spcPct val="90000"/>
                        </a:lnSpc>
                        <a:spcBef>
                          <a:spcPts val="0"/>
                        </a:spcBef>
                        <a:spcAft>
                          <a:spcPts val="0"/>
                        </a:spcAft>
                      </a:pPr>
                      <a:r>
                        <a:rPr lang="en-US" sz="2000">
                          <a:effectLst/>
                        </a:rPr>
                        <a:t>Parcel or Air</a:t>
                      </a:r>
                      <a:endParaRPr lang="en-US"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c>
                  <a:txBody>
                    <a:bodyPr/>
                    <a:lstStyle/>
                    <a:p>
                      <a:pPr marL="0" marR="0">
                        <a:lnSpc>
                          <a:spcPct val="90000"/>
                        </a:lnSpc>
                        <a:spcBef>
                          <a:spcPts val="0"/>
                        </a:spcBef>
                        <a:spcAft>
                          <a:spcPts val="0"/>
                        </a:spcAft>
                      </a:pPr>
                      <a:r>
                        <a:rPr lang="en-US" sz="2000" dirty="0" smtClean="0">
                          <a:effectLst/>
                        </a:rPr>
                        <a:t>Routed</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c>
                  <a:txBody>
                    <a:bodyPr/>
                    <a:lstStyle/>
                    <a:p>
                      <a:pPr marL="0" marR="0">
                        <a:lnSpc>
                          <a:spcPct val="90000"/>
                        </a:lnSpc>
                        <a:spcBef>
                          <a:spcPts val="0"/>
                        </a:spcBef>
                        <a:spcAft>
                          <a:spcPts val="0"/>
                        </a:spcAft>
                      </a:pPr>
                      <a:r>
                        <a:rPr lang="en-US" sz="2000" dirty="0">
                          <a:effectLst/>
                        </a:rPr>
                        <a:t>1 hour + </a:t>
                      </a:r>
                      <a:r>
                        <a:rPr lang="en-US" sz="2000" dirty="0" smtClean="0">
                          <a:effectLst/>
                        </a:rPr>
                        <a:t>IVT</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c>
                  <a:txBody>
                    <a:bodyPr/>
                    <a:lstStyle/>
                    <a:p>
                      <a:pPr marL="0" marR="0" algn="r">
                        <a:lnSpc>
                          <a:spcPct val="90000"/>
                        </a:lnSpc>
                        <a:spcBef>
                          <a:spcPts val="0"/>
                        </a:spcBef>
                        <a:spcAft>
                          <a:spcPts val="0"/>
                        </a:spcAft>
                      </a:pPr>
                      <a:r>
                        <a:rPr lang="en-US" sz="2000" dirty="0">
                          <a:effectLst/>
                        </a:rPr>
                        <a:t>40</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r>
              <a:tr h="347953">
                <a:tc rowSpan="4">
                  <a:txBody>
                    <a:bodyPr/>
                    <a:lstStyle/>
                    <a:p>
                      <a:pPr marL="71755" marR="71755" algn="ctr">
                        <a:lnSpc>
                          <a:spcPct val="90000"/>
                        </a:lnSpc>
                        <a:spcBef>
                          <a:spcPts val="0"/>
                        </a:spcBef>
                        <a:spcAft>
                          <a:spcPts val="0"/>
                        </a:spcAft>
                      </a:pPr>
                      <a:r>
                        <a:rPr lang="en-US" sz="2000" dirty="0">
                          <a:effectLst/>
                        </a:rPr>
                        <a:t>External</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c>
                  <a:txBody>
                    <a:bodyPr/>
                    <a:lstStyle/>
                    <a:p>
                      <a:pPr marL="0" marR="0">
                        <a:lnSpc>
                          <a:spcPct val="90000"/>
                        </a:lnSpc>
                        <a:spcBef>
                          <a:spcPts val="0"/>
                        </a:spcBef>
                        <a:spcAft>
                          <a:spcPts val="0"/>
                        </a:spcAft>
                      </a:pPr>
                      <a:r>
                        <a:rPr lang="en-US" sz="2000" dirty="0">
                          <a:effectLst/>
                        </a:rPr>
                        <a:t>Truck, 0-650 </a:t>
                      </a:r>
                      <a:r>
                        <a:rPr lang="en-US" sz="2000" dirty="0" smtClean="0">
                          <a:effectLst/>
                        </a:rPr>
                        <a:t>mi.</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c>
                  <a:txBody>
                    <a:bodyPr/>
                    <a:lstStyle/>
                    <a:p>
                      <a:pPr marL="0" marR="0">
                        <a:lnSpc>
                          <a:spcPct val="90000"/>
                        </a:lnSpc>
                        <a:spcBef>
                          <a:spcPts val="0"/>
                        </a:spcBef>
                        <a:spcAft>
                          <a:spcPts val="0"/>
                        </a:spcAft>
                      </a:pPr>
                      <a:r>
                        <a:rPr lang="en-US" sz="2000" dirty="0" smtClean="0">
                          <a:effectLst/>
                        </a:rPr>
                        <a:t>Routed</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c>
                  <a:txBody>
                    <a:bodyPr/>
                    <a:lstStyle/>
                    <a:p>
                      <a:pPr marL="0" marR="0">
                        <a:lnSpc>
                          <a:spcPct val="90000"/>
                        </a:lnSpc>
                        <a:spcBef>
                          <a:spcPts val="0"/>
                        </a:spcBef>
                        <a:spcAft>
                          <a:spcPts val="0"/>
                        </a:spcAft>
                      </a:pPr>
                      <a:r>
                        <a:rPr lang="en-US" sz="2000" dirty="0">
                          <a:effectLst/>
                        </a:rPr>
                        <a:t>16 hours + </a:t>
                      </a:r>
                      <a:r>
                        <a:rPr lang="en-US" sz="2000" dirty="0" smtClean="0">
                          <a:effectLst/>
                        </a:rPr>
                        <a:t>IVT</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c>
                  <a:txBody>
                    <a:bodyPr/>
                    <a:lstStyle/>
                    <a:p>
                      <a:pPr marL="0" marR="0" algn="r">
                        <a:lnSpc>
                          <a:spcPct val="90000"/>
                        </a:lnSpc>
                        <a:spcBef>
                          <a:spcPts val="0"/>
                        </a:spcBef>
                        <a:spcAft>
                          <a:spcPts val="0"/>
                        </a:spcAft>
                      </a:pPr>
                      <a:r>
                        <a:rPr lang="en-US" sz="2000" dirty="0">
                          <a:effectLst/>
                        </a:rPr>
                        <a:t>65</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r>
              <a:tr h="347953">
                <a:tc vMerge="1">
                  <a:txBody>
                    <a:bodyPr/>
                    <a:lstStyle/>
                    <a:p>
                      <a:endParaRPr lang="en-US"/>
                    </a:p>
                  </a:txBody>
                  <a:tcPr/>
                </a:tc>
                <a:tc>
                  <a:txBody>
                    <a:bodyPr/>
                    <a:lstStyle/>
                    <a:p>
                      <a:pPr marL="0" marR="0">
                        <a:lnSpc>
                          <a:spcPct val="90000"/>
                        </a:lnSpc>
                        <a:spcBef>
                          <a:spcPts val="0"/>
                        </a:spcBef>
                        <a:spcAft>
                          <a:spcPts val="0"/>
                        </a:spcAft>
                      </a:pPr>
                      <a:r>
                        <a:rPr lang="en-US" sz="2000" dirty="0">
                          <a:effectLst/>
                        </a:rPr>
                        <a:t>Truck, 651-1,299 </a:t>
                      </a:r>
                      <a:r>
                        <a:rPr lang="en-US" sz="2000" dirty="0" smtClean="0">
                          <a:effectLst/>
                        </a:rPr>
                        <a:t>mi.</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c>
                  <a:txBody>
                    <a:bodyPr/>
                    <a:lstStyle/>
                    <a:p>
                      <a:pPr marL="0" marR="0">
                        <a:lnSpc>
                          <a:spcPct val="90000"/>
                        </a:lnSpc>
                        <a:spcBef>
                          <a:spcPts val="0"/>
                        </a:spcBef>
                        <a:spcAft>
                          <a:spcPts val="0"/>
                        </a:spcAft>
                      </a:pPr>
                      <a:r>
                        <a:rPr lang="en-US" sz="2000" dirty="0" smtClean="0">
                          <a:effectLst/>
                        </a:rPr>
                        <a:t>Routed</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c>
                  <a:txBody>
                    <a:bodyPr/>
                    <a:lstStyle/>
                    <a:p>
                      <a:pPr marL="0" marR="0">
                        <a:lnSpc>
                          <a:spcPct val="90000"/>
                        </a:lnSpc>
                        <a:spcBef>
                          <a:spcPts val="0"/>
                        </a:spcBef>
                        <a:spcAft>
                          <a:spcPts val="0"/>
                        </a:spcAft>
                      </a:pPr>
                      <a:r>
                        <a:rPr lang="en-US" sz="2000" dirty="0">
                          <a:effectLst/>
                        </a:rPr>
                        <a:t>16 hours + </a:t>
                      </a:r>
                      <a:r>
                        <a:rPr lang="en-US" sz="2000" dirty="0" smtClean="0">
                          <a:effectLst/>
                        </a:rPr>
                        <a:t>IVT</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c>
                  <a:txBody>
                    <a:bodyPr/>
                    <a:lstStyle/>
                    <a:p>
                      <a:pPr marL="0" marR="0" algn="r">
                        <a:lnSpc>
                          <a:spcPct val="90000"/>
                        </a:lnSpc>
                        <a:spcBef>
                          <a:spcPts val="0"/>
                        </a:spcBef>
                        <a:spcAft>
                          <a:spcPts val="0"/>
                        </a:spcAft>
                      </a:pPr>
                      <a:r>
                        <a:rPr lang="en-US" sz="2000" dirty="0">
                          <a:effectLst/>
                        </a:rPr>
                        <a:t>38</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r>
              <a:tr h="347953">
                <a:tc vMerge="1">
                  <a:txBody>
                    <a:bodyPr/>
                    <a:lstStyle/>
                    <a:p>
                      <a:endParaRPr lang="en-US"/>
                    </a:p>
                  </a:txBody>
                  <a:tcPr/>
                </a:tc>
                <a:tc>
                  <a:txBody>
                    <a:bodyPr/>
                    <a:lstStyle/>
                    <a:p>
                      <a:pPr marL="0" marR="0">
                        <a:lnSpc>
                          <a:spcPct val="90000"/>
                        </a:lnSpc>
                        <a:spcBef>
                          <a:spcPts val="0"/>
                        </a:spcBef>
                        <a:spcAft>
                          <a:spcPts val="0"/>
                        </a:spcAft>
                      </a:pPr>
                      <a:r>
                        <a:rPr lang="en-US" sz="2000" dirty="0">
                          <a:effectLst/>
                        </a:rPr>
                        <a:t>Truck, 1,300+ </a:t>
                      </a:r>
                      <a:r>
                        <a:rPr lang="en-US" sz="2000" dirty="0" smtClean="0">
                          <a:effectLst/>
                        </a:rPr>
                        <a:t>mi.</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c>
                  <a:txBody>
                    <a:bodyPr/>
                    <a:lstStyle/>
                    <a:p>
                      <a:pPr marL="0" marR="0">
                        <a:lnSpc>
                          <a:spcPct val="90000"/>
                        </a:lnSpc>
                        <a:spcBef>
                          <a:spcPts val="0"/>
                        </a:spcBef>
                        <a:spcAft>
                          <a:spcPts val="0"/>
                        </a:spcAft>
                      </a:pPr>
                      <a:r>
                        <a:rPr lang="en-US" sz="2000" dirty="0" smtClean="0">
                          <a:effectLst/>
                        </a:rPr>
                        <a:t>Routed</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c>
                  <a:txBody>
                    <a:bodyPr/>
                    <a:lstStyle/>
                    <a:p>
                      <a:pPr marL="0" marR="0">
                        <a:lnSpc>
                          <a:spcPct val="90000"/>
                        </a:lnSpc>
                        <a:spcBef>
                          <a:spcPts val="0"/>
                        </a:spcBef>
                        <a:spcAft>
                          <a:spcPts val="0"/>
                        </a:spcAft>
                      </a:pPr>
                      <a:r>
                        <a:rPr lang="en-US" sz="2000" dirty="0">
                          <a:effectLst/>
                        </a:rPr>
                        <a:t>16 hours + </a:t>
                      </a:r>
                      <a:r>
                        <a:rPr lang="en-US" sz="2000" dirty="0" smtClean="0">
                          <a:effectLst/>
                        </a:rPr>
                        <a:t>IVT</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c>
                  <a:txBody>
                    <a:bodyPr/>
                    <a:lstStyle/>
                    <a:p>
                      <a:pPr marL="0" marR="0" algn="r">
                        <a:lnSpc>
                          <a:spcPct val="90000"/>
                        </a:lnSpc>
                        <a:spcBef>
                          <a:spcPts val="0"/>
                        </a:spcBef>
                        <a:spcAft>
                          <a:spcPts val="0"/>
                        </a:spcAft>
                      </a:pPr>
                      <a:r>
                        <a:rPr lang="en-US" sz="2000" dirty="0">
                          <a:effectLst/>
                        </a:rPr>
                        <a:t>32</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r>
              <a:tr h="347953">
                <a:tc vMerge="1">
                  <a:txBody>
                    <a:bodyPr/>
                    <a:lstStyle/>
                    <a:p>
                      <a:endParaRPr lang="en-US"/>
                    </a:p>
                  </a:txBody>
                  <a:tcPr/>
                </a:tc>
                <a:tc>
                  <a:txBody>
                    <a:bodyPr/>
                    <a:lstStyle/>
                    <a:p>
                      <a:pPr marL="0" marR="0">
                        <a:lnSpc>
                          <a:spcPct val="90000"/>
                        </a:lnSpc>
                        <a:spcBef>
                          <a:spcPts val="0"/>
                        </a:spcBef>
                        <a:spcAft>
                          <a:spcPts val="0"/>
                        </a:spcAft>
                      </a:pPr>
                      <a:r>
                        <a:rPr lang="en-US" sz="2000" dirty="0">
                          <a:effectLst/>
                        </a:rPr>
                        <a:t>Parcel or Air</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c>
                  <a:txBody>
                    <a:bodyPr/>
                    <a:lstStyle/>
                    <a:p>
                      <a:pPr marL="0" marR="0">
                        <a:lnSpc>
                          <a:spcPct val="90000"/>
                        </a:lnSpc>
                        <a:spcBef>
                          <a:spcPts val="0"/>
                        </a:spcBef>
                        <a:spcAft>
                          <a:spcPts val="0"/>
                        </a:spcAft>
                      </a:pPr>
                      <a:r>
                        <a:rPr lang="en-US" sz="2000" dirty="0">
                          <a:effectLst/>
                        </a:rPr>
                        <a:t>Great </a:t>
                      </a:r>
                      <a:r>
                        <a:rPr lang="en-US" sz="2000" dirty="0" smtClean="0">
                          <a:effectLst/>
                        </a:rPr>
                        <a:t>Circle</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c>
                  <a:txBody>
                    <a:bodyPr/>
                    <a:lstStyle/>
                    <a:p>
                      <a:pPr marL="0" marR="0">
                        <a:lnSpc>
                          <a:spcPct val="90000"/>
                        </a:lnSpc>
                        <a:spcBef>
                          <a:spcPts val="0"/>
                        </a:spcBef>
                        <a:spcAft>
                          <a:spcPts val="0"/>
                        </a:spcAft>
                      </a:pPr>
                      <a:r>
                        <a:rPr lang="en-US" sz="2000" dirty="0">
                          <a:effectLst/>
                        </a:rPr>
                        <a:t>12 hours + </a:t>
                      </a:r>
                      <a:r>
                        <a:rPr lang="en-US" sz="2000" dirty="0" smtClean="0">
                          <a:effectLst/>
                        </a:rPr>
                        <a:t>IVT</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c>
                  <a:txBody>
                    <a:bodyPr/>
                    <a:lstStyle/>
                    <a:p>
                      <a:pPr marL="0" marR="0" algn="r">
                        <a:lnSpc>
                          <a:spcPct val="90000"/>
                        </a:lnSpc>
                        <a:spcBef>
                          <a:spcPts val="0"/>
                        </a:spcBef>
                        <a:spcAft>
                          <a:spcPts val="0"/>
                        </a:spcAft>
                      </a:pPr>
                      <a:r>
                        <a:rPr lang="en-US" sz="2000" dirty="0">
                          <a:effectLst/>
                        </a:rPr>
                        <a:t>250</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5243" marR="55243" marT="0" marB="0" anchor="ctr"/>
                </a:tc>
              </a:tr>
            </a:tbl>
          </a:graphicData>
        </a:graphic>
      </p:graphicFrame>
      <p:sp>
        <p:nvSpPr>
          <p:cNvPr id="8" name="TextBox 7"/>
          <p:cNvSpPr txBox="1"/>
          <p:nvPr/>
        </p:nvSpPr>
        <p:spPr>
          <a:xfrm>
            <a:off x="800100" y="5486400"/>
            <a:ext cx="5829673" cy="406265"/>
          </a:xfrm>
          <a:prstGeom prst="rect">
            <a:avLst/>
          </a:prstGeom>
        </p:spPr>
        <p:txBody>
          <a:bodyPr vert="horz" lIns="91440" tIns="45720" rIns="91440" bIns="45720" rtlCol="0">
            <a:noAutofit/>
          </a:bodyPr>
          <a:lstStyle>
            <a:lvl1pPr lvl="0" indent="0" defTabSz="685783">
              <a:lnSpc>
                <a:spcPct val="85000"/>
              </a:lnSpc>
              <a:spcBef>
                <a:spcPts val="1200"/>
              </a:spcBef>
              <a:spcAft>
                <a:spcPts val="0"/>
              </a:spcAft>
              <a:buFont typeface="Segoe UI" panose="020B0502040204020203" pitchFamily="34" charset="0"/>
              <a:buNone/>
              <a:defRPr sz="2400">
                <a:solidFill>
                  <a:srgbClr val="0073C6"/>
                </a:solidFill>
                <a:latin typeface="Segoe UI" panose="020B0502040204020203" pitchFamily="34" charset="0"/>
                <a:ea typeface="Segoe UI" panose="020B0502040204020203" pitchFamily="34" charset="0"/>
                <a:cs typeface="Segoe UI" panose="020B0502040204020203" pitchFamily="34" charset="0"/>
              </a:defRPr>
            </a:lvl1pPr>
            <a:lvl2pPr marL="512763" indent="-230188" defTabSz="685783">
              <a:lnSpc>
                <a:spcPct val="85000"/>
              </a:lnSpc>
              <a:spcBef>
                <a:spcPts val="720"/>
              </a:spcBef>
              <a:spcAft>
                <a:spcPts val="0"/>
              </a:spcAft>
              <a:buFont typeface="Segoe UI" panose="020B0502040204020203" pitchFamily="34" charset="0"/>
              <a:buChar char="–"/>
              <a:defRPr sz="2200">
                <a:solidFill>
                  <a:srgbClr val="00A0DD"/>
                </a:solidFill>
                <a:latin typeface="Segoe UI" panose="020B0502040204020203" pitchFamily="34" charset="0"/>
                <a:ea typeface="Segoe UI" panose="020B0502040204020203" pitchFamily="34" charset="0"/>
                <a:cs typeface="Segoe UI" panose="020B0502040204020203" pitchFamily="34" charset="0"/>
              </a:defRPr>
            </a:lvl2pPr>
            <a:lvl3pPr marL="803275" indent="-230188" defTabSz="685783">
              <a:lnSpc>
                <a:spcPct val="85000"/>
              </a:lnSpc>
              <a:spcBef>
                <a:spcPts val="720"/>
              </a:spcBef>
              <a:spcAft>
                <a:spcPts val="0"/>
              </a:spcAft>
              <a:buFont typeface="Arial" panose="020B0604020202020204" pitchFamily="34" charset="0"/>
              <a:buChar char="•"/>
              <a:defRPr sz="2000" i="1">
                <a:solidFill>
                  <a:srgbClr val="1F275C"/>
                </a:solidFill>
                <a:latin typeface="Segoe UI" panose="020B0502040204020203" pitchFamily="34" charset="0"/>
                <a:ea typeface="Segoe UI" panose="020B0502040204020203" pitchFamily="34" charset="0"/>
                <a:cs typeface="Segoe UI" panose="020B0502040204020203" pitchFamily="34" charset="0"/>
              </a:defRPr>
            </a:lvl3pPr>
            <a:lvl4pPr marL="1025525" indent="-222250" defTabSz="685783">
              <a:lnSpc>
                <a:spcPct val="85000"/>
              </a:lnSpc>
              <a:spcBef>
                <a:spcPts val="720"/>
              </a:spcBef>
              <a:spcAft>
                <a:spcPts val="0"/>
              </a:spcAft>
              <a:buFont typeface="Arial" panose="020B0604020202020204" pitchFamily="34" charset="0"/>
              <a:buChar char="•"/>
              <a:defRPr sz="2000">
                <a:solidFill>
                  <a:srgbClr val="1F275C"/>
                </a:solidFill>
                <a:latin typeface="Segoe UI" panose="020B0502040204020203" pitchFamily="34" charset="0"/>
                <a:ea typeface="Segoe UI" panose="020B0502040204020203" pitchFamily="34" charset="0"/>
                <a:cs typeface="Segoe UI" panose="020B0502040204020203" pitchFamily="34" charset="0"/>
              </a:defRPr>
            </a:lvl4pPr>
            <a:lvl5pPr marL="1244173" indent="-214308" defTabSz="685783">
              <a:lnSpc>
                <a:spcPct val="85000"/>
              </a:lnSpc>
              <a:spcBef>
                <a:spcPts val="720"/>
              </a:spcBef>
              <a:spcAft>
                <a:spcPts val="0"/>
              </a:spcAft>
              <a:buFont typeface="Arial" panose="020B0604020202020204" pitchFamily="34" charset="0"/>
              <a:buChar char="•"/>
              <a:defRPr sz="2000">
                <a:solidFill>
                  <a:srgbClr val="1F275C"/>
                </a:solidFill>
                <a:latin typeface="Segoe UI" panose="020B0502040204020203" pitchFamily="34" charset="0"/>
                <a:ea typeface="Segoe UI" panose="020B0502040204020203" pitchFamily="34" charset="0"/>
                <a:cs typeface="Segoe UI" panose="020B0502040204020203" pitchFamily="34" charset="0"/>
              </a:defRPr>
            </a:lvl5pPr>
            <a:lvl6pPr marL="1885903" indent="-171446" defTabSz="685783">
              <a:lnSpc>
                <a:spcPct val="90000"/>
              </a:lnSpc>
              <a:spcBef>
                <a:spcPts val="375"/>
              </a:spcBef>
              <a:buFont typeface="Arial" panose="020B0604020202020204" pitchFamily="34" charset="0"/>
              <a:buChar char="•"/>
              <a:defRPr sz="1350"/>
            </a:lvl6pPr>
            <a:lvl7pPr marL="2228795" indent="-171446" defTabSz="685783">
              <a:lnSpc>
                <a:spcPct val="90000"/>
              </a:lnSpc>
              <a:spcBef>
                <a:spcPts val="375"/>
              </a:spcBef>
              <a:buFont typeface="Arial" panose="020B0604020202020204" pitchFamily="34" charset="0"/>
              <a:buChar char="•"/>
              <a:defRPr sz="1350"/>
            </a:lvl7pPr>
            <a:lvl8pPr marL="2571686" indent="-171446" defTabSz="685783">
              <a:lnSpc>
                <a:spcPct val="90000"/>
              </a:lnSpc>
              <a:spcBef>
                <a:spcPts val="375"/>
              </a:spcBef>
              <a:buFont typeface="Arial" panose="020B0604020202020204" pitchFamily="34" charset="0"/>
              <a:buChar char="•"/>
              <a:defRPr sz="1350"/>
            </a:lvl8pPr>
            <a:lvl9pPr marL="2914577" indent="-171446" defTabSz="685783">
              <a:lnSpc>
                <a:spcPct val="90000"/>
              </a:lnSpc>
              <a:spcBef>
                <a:spcPts val="375"/>
              </a:spcBef>
              <a:buFont typeface="Arial" panose="020B0604020202020204" pitchFamily="34" charset="0"/>
              <a:buChar char="•"/>
              <a:defRPr sz="1350"/>
            </a:lvl9pPr>
          </a:lstStyle>
          <a:p>
            <a:r>
              <a:rPr lang="en-US" dirty="0">
                <a:solidFill>
                  <a:schemeClr val="tx1">
                    <a:lumMod val="50000"/>
                    <a:lumOff val="50000"/>
                  </a:schemeClr>
                </a:solidFill>
              </a:rPr>
              <a:t>* IVT = In-vehicle time = distance / speed</a:t>
            </a:r>
          </a:p>
        </p:txBody>
      </p:sp>
      <p:sp>
        <p:nvSpPr>
          <p:cNvPr id="9" name="Date Placeholder 8"/>
          <p:cNvSpPr>
            <a:spLocks noGrp="1"/>
          </p:cNvSpPr>
          <p:nvPr>
            <p:ph type="dt" sz="half" idx="10"/>
          </p:nvPr>
        </p:nvSpPr>
        <p:spPr/>
        <p:txBody>
          <a:bodyPr/>
          <a:lstStyle/>
          <a:p>
            <a:r>
              <a:rPr lang="en-US" smtClean="0"/>
              <a:t>TRB Applications Conference.  Raleigh, NC.  May 14-18, 2017</a:t>
            </a:r>
            <a:endParaRPr lang="en-US" dirty="0"/>
          </a:p>
        </p:txBody>
      </p:sp>
    </p:spTree>
    <p:extLst>
      <p:ext uri="{BB962C8B-B14F-4D97-AF65-F5344CB8AC3E}">
        <p14:creationId xmlns:p14="http://schemas.microsoft.com/office/powerpoint/2010/main" val="165114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CA8D9AD5-F248-4919-864A-CFD76CC027D6}" type="slidenum">
              <a:rPr lang="en-US" smtClean="0"/>
              <a:pPr/>
              <a:t>15</a:t>
            </a:fld>
            <a:endParaRPr lang="en-US" dirty="0"/>
          </a:p>
        </p:txBody>
      </p:sp>
      <p:sp>
        <p:nvSpPr>
          <p:cNvPr id="5" name="Title 1"/>
          <p:cNvSpPr txBox="1">
            <a:spLocks/>
          </p:cNvSpPr>
          <p:nvPr/>
        </p:nvSpPr>
        <p:spPr>
          <a:xfrm>
            <a:off x="762000" y="381000"/>
            <a:ext cx="9753600" cy="990600"/>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ct val="0"/>
              </a:spcBef>
              <a:buFont typeface="Arial" pitchFamily="34" charset="0"/>
              <a:buNone/>
              <a:defRPr sz="2550" kern="1200">
                <a:solidFill>
                  <a:schemeClr val="tx2">
                    <a:lumMod val="75000"/>
                  </a:schemeClr>
                </a:solidFill>
                <a:latin typeface="+mj-lt"/>
                <a:ea typeface="+mj-ea"/>
                <a:cs typeface="+mj-cs"/>
              </a:defRPr>
            </a:lvl1pPr>
          </a:lstStyle>
          <a:p>
            <a:r>
              <a:rPr lang="en-US" dirty="0"/>
              <a:t>(3) Transport, Mode and Path Choice Model</a:t>
            </a:r>
            <a:r>
              <a:rPr lang="en-US" dirty="0" smtClean="0"/>
              <a:t/>
            </a:r>
            <a:br>
              <a:rPr lang="en-US" dirty="0" smtClean="0"/>
            </a:br>
            <a:r>
              <a:rPr lang="en-US" dirty="0" smtClean="0">
                <a:solidFill>
                  <a:srgbClr val="26719A"/>
                </a:solidFill>
              </a:rPr>
              <a:t>Transportation </a:t>
            </a:r>
            <a:r>
              <a:rPr lang="en-US" dirty="0">
                <a:solidFill>
                  <a:srgbClr val="26719A"/>
                </a:solidFill>
              </a:rPr>
              <a:t>Costs</a:t>
            </a:r>
          </a:p>
        </p:txBody>
      </p:sp>
      <p:graphicFrame>
        <p:nvGraphicFramePr>
          <p:cNvPr id="7" name="Table 6"/>
          <p:cNvGraphicFramePr>
            <a:graphicFrameLocks noGrp="1"/>
          </p:cNvGraphicFramePr>
          <p:nvPr>
            <p:extLst>
              <p:ext uri="{D42A27DB-BD31-4B8C-83A1-F6EECF244321}">
                <p14:modId xmlns:p14="http://schemas.microsoft.com/office/powerpoint/2010/main" val="1349592164"/>
              </p:ext>
            </p:extLst>
          </p:nvPr>
        </p:nvGraphicFramePr>
        <p:xfrm>
          <a:off x="1962150" y="1600200"/>
          <a:ext cx="8267700" cy="3785617"/>
        </p:xfrm>
        <a:graphic>
          <a:graphicData uri="http://schemas.openxmlformats.org/drawingml/2006/table">
            <a:tbl>
              <a:tblPr firstRow="1" firstCol="1" bandRow="1">
                <a:tableStyleId>{7DF18680-E054-41AD-8BC1-D1AEF772440D}</a:tableStyleId>
              </a:tblPr>
              <a:tblGrid>
                <a:gridCol w="3196269"/>
                <a:gridCol w="2522862"/>
                <a:gridCol w="1244906"/>
                <a:gridCol w="1303663"/>
              </a:tblGrid>
              <a:tr h="1025221">
                <a:tc>
                  <a:txBody>
                    <a:bodyPr/>
                    <a:lstStyle/>
                    <a:p>
                      <a:pPr marL="0" marR="0" algn="ctr">
                        <a:lnSpc>
                          <a:spcPct val="90000"/>
                        </a:lnSpc>
                        <a:spcBef>
                          <a:spcPts val="0"/>
                        </a:spcBef>
                        <a:spcAft>
                          <a:spcPts val="0"/>
                        </a:spcAft>
                      </a:pPr>
                      <a:r>
                        <a:rPr lang="en-US" sz="1800" dirty="0">
                          <a:effectLst/>
                        </a:rPr>
                        <a:t>Alternative(s)</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0000"/>
                        </a:lnSpc>
                        <a:spcBef>
                          <a:spcPts val="0"/>
                        </a:spcBef>
                        <a:spcAft>
                          <a:spcPts val="0"/>
                        </a:spcAft>
                      </a:pPr>
                      <a:r>
                        <a:rPr lang="en-US" sz="1800" dirty="0" smtClean="0">
                          <a:effectLst/>
                        </a:rPr>
                        <a:t>Distance</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0000"/>
                        </a:lnSpc>
                        <a:spcBef>
                          <a:spcPts val="0"/>
                        </a:spcBef>
                        <a:spcAft>
                          <a:spcPts val="0"/>
                        </a:spcAft>
                      </a:pPr>
                      <a:r>
                        <a:rPr lang="en-US" sz="1800">
                          <a:effectLst/>
                        </a:rPr>
                        <a:t>Cost per Ton-Mile</a:t>
                      </a:r>
                      <a:endParaRPr lang="en-US" sz="18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0000"/>
                        </a:lnSpc>
                        <a:spcBef>
                          <a:spcPts val="0"/>
                        </a:spcBef>
                        <a:spcAft>
                          <a:spcPts val="0"/>
                        </a:spcAft>
                      </a:pPr>
                      <a:r>
                        <a:rPr lang="en-US" sz="1800">
                          <a:effectLst/>
                        </a:rPr>
                        <a:t>Minimum Cost ($)</a:t>
                      </a:r>
                      <a:endParaRPr lang="en-US" sz="18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r>
              <a:tr h="460066">
                <a:tc>
                  <a:txBody>
                    <a:bodyPr/>
                    <a:lstStyle/>
                    <a:p>
                      <a:pPr marL="0" marR="0">
                        <a:lnSpc>
                          <a:spcPct val="90000"/>
                        </a:lnSpc>
                        <a:spcBef>
                          <a:spcPts val="0"/>
                        </a:spcBef>
                        <a:spcAft>
                          <a:spcPts val="0"/>
                        </a:spcAft>
                      </a:pPr>
                      <a:r>
                        <a:rPr lang="en-US" sz="1800" dirty="0">
                          <a:effectLst/>
                        </a:rPr>
                        <a:t>Rail</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90000"/>
                        </a:lnSpc>
                        <a:spcBef>
                          <a:spcPts val="0"/>
                        </a:spcBef>
                        <a:spcAft>
                          <a:spcPts val="0"/>
                        </a:spcAft>
                      </a:pPr>
                      <a:r>
                        <a:rPr lang="en-US" sz="2000" dirty="0">
                          <a:effectLst/>
                        </a:rPr>
                        <a:t>Routed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90000"/>
                        </a:lnSpc>
                        <a:spcBef>
                          <a:spcPts val="0"/>
                        </a:spcBef>
                        <a:spcAft>
                          <a:spcPts val="0"/>
                        </a:spcAft>
                      </a:pPr>
                      <a:r>
                        <a:rPr lang="en-US" sz="2000" dirty="0">
                          <a:effectLst/>
                        </a:rPr>
                        <a:t>$</a:t>
                      </a:r>
                      <a:r>
                        <a:rPr lang="en-US" sz="2000" dirty="0" smtClean="0">
                          <a:effectLst/>
                        </a:rPr>
                        <a:t>0.0395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137160" marT="0" marB="0" anchor="ctr"/>
                </a:tc>
                <a:tc>
                  <a:txBody>
                    <a:bodyPr/>
                    <a:lstStyle/>
                    <a:p>
                      <a:pPr marL="0" marR="0" algn="r">
                        <a:lnSpc>
                          <a:spcPct val="90000"/>
                        </a:lnSpc>
                        <a:spcBef>
                          <a:spcPts val="0"/>
                        </a:spcBef>
                        <a:spcAft>
                          <a:spcPts val="0"/>
                        </a:spcAft>
                      </a:pPr>
                      <a:r>
                        <a:rPr lang="en-US" sz="2000" dirty="0">
                          <a:effectLst/>
                        </a:rPr>
                        <a:t>200</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137160" marT="0" marB="0" anchor="ctr"/>
                </a:tc>
              </a:tr>
              <a:tr h="460066">
                <a:tc>
                  <a:txBody>
                    <a:bodyPr/>
                    <a:lstStyle/>
                    <a:p>
                      <a:pPr marL="0" marR="0">
                        <a:lnSpc>
                          <a:spcPct val="90000"/>
                        </a:lnSpc>
                        <a:spcBef>
                          <a:spcPts val="0"/>
                        </a:spcBef>
                        <a:spcAft>
                          <a:spcPts val="0"/>
                        </a:spcAft>
                      </a:pPr>
                      <a:r>
                        <a:rPr lang="en-US" sz="1800" dirty="0">
                          <a:effectLst/>
                        </a:rPr>
                        <a:t>Truck 1 (&lt;150 lbs.)</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90000"/>
                        </a:lnSpc>
                        <a:spcBef>
                          <a:spcPts val="0"/>
                        </a:spcBef>
                        <a:spcAft>
                          <a:spcPts val="0"/>
                        </a:spcAft>
                      </a:pPr>
                      <a:r>
                        <a:rPr lang="en-US" sz="2000" dirty="0">
                          <a:effectLst/>
                        </a:rPr>
                        <a:t>Great Circle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90000"/>
                        </a:lnSpc>
                        <a:spcBef>
                          <a:spcPts val="0"/>
                        </a:spcBef>
                        <a:spcAft>
                          <a:spcPts val="0"/>
                        </a:spcAft>
                      </a:pPr>
                      <a:r>
                        <a:rPr lang="en-US" sz="2000" dirty="0">
                          <a:effectLst/>
                        </a:rPr>
                        <a:t>$2.83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137160" marT="0" marB="0" anchor="ctr"/>
                </a:tc>
                <a:tc>
                  <a:txBody>
                    <a:bodyPr/>
                    <a:lstStyle/>
                    <a:p>
                      <a:pPr marL="0" marR="0" algn="r">
                        <a:lnSpc>
                          <a:spcPct val="90000"/>
                        </a:lnSpc>
                        <a:spcBef>
                          <a:spcPts val="0"/>
                        </a:spcBef>
                        <a:spcAft>
                          <a:spcPts val="0"/>
                        </a:spcAft>
                      </a:pPr>
                      <a:r>
                        <a:rPr lang="en-US" sz="2000" dirty="0">
                          <a:effectLst/>
                        </a:rPr>
                        <a:t>10</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137160" marT="0" marB="0" anchor="ctr"/>
                </a:tc>
              </a:tr>
              <a:tr h="460066">
                <a:tc>
                  <a:txBody>
                    <a:bodyPr/>
                    <a:lstStyle/>
                    <a:p>
                      <a:pPr marL="0" marR="0">
                        <a:lnSpc>
                          <a:spcPct val="90000"/>
                        </a:lnSpc>
                        <a:spcBef>
                          <a:spcPts val="0"/>
                        </a:spcBef>
                        <a:spcAft>
                          <a:spcPts val="0"/>
                        </a:spcAft>
                      </a:pPr>
                      <a:r>
                        <a:rPr lang="en-US" sz="1800" dirty="0">
                          <a:effectLst/>
                        </a:rPr>
                        <a:t>Truck 3 (150-1,499 lbs.)</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90000"/>
                        </a:lnSpc>
                        <a:spcBef>
                          <a:spcPts val="0"/>
                        </a:spcBef>
                        <a:spcAft>
                          <a:spcPts val="0"/>
                        </a:spcAft>
                      </a:pPr>
                      <a:r>
                        <a:rPr lang="en-US" sz="2000" dirty="0">
                          <a:effectLst/>
                        </a:rPr>
                        <a:t>Great Circle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90000"/>
                        </a:lnSpc>
                        <a:spcBef>
                          <a:spcPts val="0"/>
                        </a:spcBef>
                        <a:spcAft>
                          <a:spcPts val="0"/>
                        </a:spcAft>
                      </a:pPr>
                      <a:r>
                        <a:rPr lang="en-US" sz="2000" dirty="0">
                          <a:effectLst/>
                        </a:rPr>
                        <a:t>$0.50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137160" marT="0" marB="0" anchor="ctr"/>
                </a:tc>
                <a:tc>
                  <a:txBody>
                    <a:bodyPr/>
                    <a:lstStyle/>
                    <a:p>
                      <a:pPr marL="0" marR="0" algn="r">
                        <a:lnSpc>
                          <a:spcPct val="90000"/>
                        </a:lnSpc>
                        <a:spcBef>
                          <a:spcPts val="0"/>
                        </a:spcBef>
                        <a:spcAft>
                          <a:spcPts val="0"/>
                        </a:spcAft>
                      </a:pPr>
                      <a:r>
                        <a:rPr lang="en-US" sz="2000" dirty="0">
                          <a:effectLst/>
                        </a:rPr>
                        <a:t>15</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137160" marT="0" marB="0" anchor="ctr"/>
                </a:tc>
              </a:tr>
              <a:tr h="460066">
                <a:tc>
                  <a:txBody>
                    <a:bodyPr/>
                    <a:lstStyle/>
                    <a:p>
                      <a:pPr marL="0" marR="0">
                        <a:lnSpc>
                          <a:spcPct val="90000"/>
                        </a:lnSpc>
                        <a:spcBef>
                          <a:spcPts val="0"/>
                        </a:spcBef>
                        <a:spcAft>
                          <a:spcPts val="0"/>
                        </a:spcAft>
                      </a:pPr>
                      <a:r>
                        <a:rPr lang="en-US" sz="1800" dirty="0">
                          <a:effectLst/>
                        </a:rPr>
                        <a:t>Truck 4-5 (1,500+ lbs.)</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90000"/>
                        </a:lnSpc>
                        <a:spcBef>
                          <a:spcPts val="0"/>
                        </a:spcBef>
                        <a:spcAft>
                          <a:spcPts val="0"/>
                        </a:spcAft>
                      </a:pPr>
                      <a:r>
                        <a:rPr lang="en-US" sz="2000" dirty="0">
                          <a:effectLst/>
                        </a:rPr>
                        <a:t>Great Circle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90000"/>
                        </a:lnSpc>
                        <a:spcBef>
                          <a:spcPts val="0"/>
                        </a:spcBef>
                        <a:spcAft>
                          <a:spcPts val="0"/>
                        </a:spcAft>
                      </a:pPr>
                      <a:r>
                        <a:rPr lang="en-US" sz="2000" dirty="0">
                          <a:effectLst/>
                        </a:rPr>
                        <a:t>$0.18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137160" marT="0" marB="0" anchor="ctr"/>
                </a:tc>
                <a:tc>
                  <a:txBody>
                    <a:bodyPr/>
                    <a:lstStyle/>
                    <a:p>
                      <a:pPr marL="0" marR="0" algn="r">
                        <a:lnSpc>
                          <a:spcPct val="90000"/>
                        </a:lnSpc>
                        <a:spcBef>
                          <a:spcPts val="0"/>
                        </a:spcBef>
                        <a:spcAft>
                          <a:spcPts val="0"/>
                        </a:spcAft>
                      </a:pPr>
                      <a:r>
                        <a:rPr lang="en-US" sz="2000" dirty="0">
                          <a:effectLst/>
                        </a:rPr>
                        <a:t>15</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137160" marT="0" marB="0" anchor="ctr"/>
                </a:tc>
              </a:tr>
              <a:tr h="460066">
                <a:tc>
                  <a:txBody>
                    <a:bodyPr/>
                    <a:lstStyle/>
                    <a:p>
                      <a:pPr marL="0" marR="0">
                        <a:lnSpc>
                          <a:spcPct val="90000"/>
                        </a:lnSpc>
                        <a:spcBef>
                          <a:spcPts val="0"/>
                        </a:spcBef>
                        <a:spcAft>
                          <a:spcPts val="0"/>
                        </a:spcAft>
                      </a:pPr>
                      <a:r>
                        <a:rPr lang="en-US" sz="1800" dirty="0">
                          <a:effectLst/>
                        </a:rPr>
                        <a:t>Parcel or Air 1 (&lt;150 lbs.)</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90000"/>
                        </a:lnSpc>
                        <a:spcBef>
                          <a:spcPts val="0"/>
                        </a:spcBef>
                        <a:spcAft>
                          <a:spcPts val="0"/>
                        </a:spcAft>
                      </a:pPr>
                      <a:r>
                        <a:rPr lang="en-US" sz="2000" dirty="0">
                          <a:effectLst/>
                        </a:rPr>
                        <a:t>Great Circle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90000"/>
                        </a:lnSpc>
                        <a:spcBef>
                          <a:spcPts val="0"/>
                        </a:spcBef>
                        <a:spcAft>
                          <a:spcPts val="0"/>
                        </a:spcAft>
                      </a:pPr>
                      <a:r>
                        <a:rPr lang="en-US" sz="2000" dirty="0">
                          <a:effectLst/>
                        </a:rPr>
                        <a:t>$2.83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137160" marT="0" marB="0" anchor="ctr"/>
                </a:tc>
                <a:tc>
                  <a:txBody>
                    <a:bodyPr/>
                    <a:lstStyle/>
                    <a:p>
                      <a:pPr marL="0" marR="0" algn="r">
                        <a:lnSpc>
                          <a:spcPct val="90000"/>
                        </a:lnSpc>
                        <a:spcBef>
                          <a:spcPts val="0"/>
                        </a:spcBef>
                        <a:spcAft>
                          <a:spcPts val="0"/>
                        </a:spcAft>
                      </a:pPr>
                      <a:r>
                        <a:rPr lang="en-US" sz="2000" dirty="0">
                          <a:effectLst/>
                        </a:rPr>
                        <a:t>10</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137160" marT="0" marB="0" anchor="ctr"/>
                </a:tc>
              </a:tr>
              <a:tr h="460066">
                <a:tc>
                  <a:txBody>
                    <a:bodyPr/>
                    <a:lstStyle/>
                    <a:p>
                      <a:pPr marL="0" marR="0">
                        <a:lnSpc>
                          <a:spcPct val="90000"/>
                        </a:lnSpc>
                        <a:spcBef>
                          <a:spcPts val="0"/>
                        </a:spcBef>
                        <a:spcAft>
                          <a:spcPts val="0"/>
                        </a:spcAft>
                      </a:pPr>
                      <a:r>
                        <a:rPr lang="en-US" sz="1800" dirty="0">
                          <a:effectLst/>
                        </a:rPr>
                        <a:t>Parcel or Air 3-4 (150+ lbs.)</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90000"/>
                        </a:lnSpc>
                        <a:spcBef>
                          <a:spcPts val="0"/>
                        </a:spcBef>
                        <a:spcAft>
                          <a:spcPts val="0"/>
                        </a:spcAft>
                      </a:pPr>
                      <a:r>
                        <a:rPr lang="en-US" sz="2000" dirty="0">
                          <a:effectLst/>
                        </a:rPr>
                        <a:t>Great Circle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90000"/>
                        </a:lnSpc>
                        <a:spcBef>
                          <a:spcPts val="0"/>
                        </a:spcBef>
                        <a:spcAft>
                          <a:spcPts val="0"/>
                        </a:spcAft>
                      </a:pPr>
                      <a:r>
                        <a:rPr lang="en-US" sz="2000" dirty="0">
                          <a:effectLst/>
                        </a:rPr>
                        <a:t>$2.09 </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137160" marT="0" marB="0" anchor="ctr"/>
                </a:tc>
                <a:tc>
                  <a:txBody>
                    <a:bodyPr/>
                    <a:lstStyle/>
                    <a:p>
                      <a:pPr marL="0" marR="0" algn="r">
                        <a:lnSpc>
                          <a:spcPct val="90000"/>
                        </a:lnSpc>
                        <a:spcBef>
                          <a:spcPts val="0"/>
                        </a:spcBef>
                        <a:spcAft>
                          <a:spcPts val="0"/>
                        </a:spcAft>
                      </a:pPr>
                      <a:r>
                        <a:rPr lang="en-US" sz="2000" dirty="0">
                          <a:effectLst/>
                        </a:rPr>
                        <a:t>15</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137160" marT="0" marB="0" anchor="ctr"/>
                </a:tc>
              </a:tr>
            </a:tbl>
          </a:graphicData>
        </a:graphic>
      </p:graphicFrame>
      <p:sp>
        <p:nvSpPr>
          <p:cNvPr id="9" name="TextBox 8"/>
          <p:cNvSpPr txBox="1"/>
          <p:nvPr/>
        </p:nvSpPr>
        <p:spPr>
          <a:xfrm>
            <a:off x="1905000" y="5562600"/>
            <a:ext cx="8382000" cy="406265"/>
          </a:xfrm>
          <a:prstGeom prst="rect">
            <a:avLst/>
          </a:prstGeom>
        </p:spPr>
        <p:txBody>
          <a:bodyPr vert="horz" lIns="91440" tIns="45720" rIns="91440" bIns="45720" rtlCol="0">
            <a:noAutofit/>
          </a:bodyPr>
          <a:lstStyle>
            <a:lvl1pPr lvl="0" indent="0" defTabSz="685783">
              <a:lnSpc>
                <a:spcPct val="85000"/>
              </a:lnSpc>
              <a:spcBef>
                <a:spcPts val="1200"/>
              </a:spcBef>
              <a:spcAft>
                <a:spcPts val="0"/>
              </a:spcAft>
              <a:buFont typeface="Segoe UI" panose="020B0502040204020203" pitchFamily="34" charset="0"/>
              <a:buNone/>
              <a:defRPr sz="2400">
                <a:solidFill>
                  <a:srgbClr val="0073C6"/>
                </a:solidFill>
                <a:latin typeface="Segoe UI" panose="020B0502040204020203" pitchFamily="34" charset="0"/>
                <a:ea typeface="Segoe UI" panose="020B0502040204020203" pitchFamily="34" charset="0"/>
                <a:cs typeface="Segoe UI" panose="020B0502040204020203" pitchFamily="34" charset="0"/>
              </a:defRPr>
            </a:lvl1pPr>
            <a:lvl2pPr marL="512763" indent="-230188" defTabSz="685783">
              <a:lnSpc>
                <a:spcPct val="85000"/>
              </a:lnSpc>
              <a:spcBef>
                <a:spcPts val="720"/>
              </a:spcBef>
              <a:spcAft>
                <a:spcPts val="0"/>
              </a:spcAft>
              <a:buFont typeface="Segoe UI" panose="020B0502040204020203" pitchFamily="34" charset="0"/>
              <a:buChar char="–"/>
              <a:defRPr sz="2200">
                <a:solidFill>
                  <a:srgbClr val="00A0DD"/>
                </a:solidFill>
                <a:latin typeface="Segoe UI" panose="020B0502040204020203" pitchFamily="34" charset="0"/>
                <a:ea typeface="Segoe UI" panose="020B0502040204020203" pitchFamily="34" charset="0"/>
                <a:cs typeface="Segoe UI" panose="020B0502040204020203" pitchFamily="34" charset="0"/>
              </a:defRPr>
            </a:lvl2pPr>
            <a:lvl3pPr marL="803275" indent="-230188" defTabSz="685783">
              <a:lnSpc>
                <a:spcPct val="85000"/>
              </a:lnSpc>
              <a:spcBef>
                <a:spcPts val="720"/>
              </a:spcBef>
              <a:spcAft>
                <a:spcPts val="0"/>
              </a:spcAft>
              <a:buFont typeface="Arial" panose="020B0604020202020204" pitchFamily="34" charset="0"/>
              <a:buChar char="•"/>
              <a:defRPr sz="2000" i="1">
                <a:solidFill>
                  <a:srgbClr val="1F275C"/>
                </a:solidFill>
                <a:latin typeface="Segoe UI" panose="020B0502040204020203" pitchFamily="34" charset="0"/>
                <a:ea typeface="Segoe UI" panose="020B0502040204020203" pitchFamily="34" charset="0"/>
                <a:cs typeface="Segoe UI" panose="020B0502040204020203" pitchFamily="34" charset="0"/>
              </a:defRPr>
            </a:lvl3pPr>
            <a:lvl4pPr marL="1025525" indent="-222250" defTabSz="685783">
              <a:lnSpc>
                <a:spcPct val="85000"/>
              </a:lnSpc>
              <a:spcBef>
                <a:spcPts val="720"/>
              </a:spcBef>
              <a:spcAft>
                <a:spcPts val="0"/>
              </a:spcAft>
              <a:buFont typeface="Arial" panose="020B0604020202020204" pitchFamily="34" charset="0"/>
              <a:buChar char="•"/>
              <a:defRPr sz="2000">
                <a:solidFill>
                  <a:srgbClr val="1F275C"/>
                </a:solidFill>
                <a:latin typeface="Segoe UI" panose="020B0502040204020203" pitchFamily="34" charset="0"/>
                <a:ea typeface="Segoe UI" panose="020B0502040204020203" pitchFamily="34" charset="0"/>
                <a:cs typeface="Segoe UI" panose="020B0502040204020203" pitchFamily="34" charset="0"/>
              </a:defRPr>
            </a:lvl4pPr>
            <a:lvl5pPr marL="1244173" indent="-214308" defTabSz="685783">
              <a:lnSpc>
                <a:spcPct val="85000"/>
              </a:lnSpc>
              <a:spcBef>
                <a:spcPts val="720"/>
              </a:spcBef>
              <a:spcAft>
                <a:spcPts val="0"/>
              </a:spcAft>
              <a:buFont typeface="Arial" panose="020B0604020202020204" pitchFamily="34" charset="0"/>
              <a:buChar char="•"/>
              <a:defRPr sz="2000">
                <a:solidFill>
                  <a:srgbClr val="1F275C"/>
                </a:solidFill>
                <a:latin typeface="Segoe UI" panose="020B0502040204020203" pitchFamily="34" charset="0"/>
                <a:ea typeface="Segoe UI" panose="020B0502040204020203" pitchFamily="34" charset="0"/>
                <a:cs typeface="Segoe UI" panose="020B0502040204020203" pitchFamily="34" charset="0"/>
              </a:defRPr>
            </a:lvl5pPr>
            <a:lvl6pPr marL="1885903" indent="-171446" defTabSz="685783">
              <a:lnSpc>
                <a:spcPct val="90000"/>
              </a:lnSpc>
              <a:spcBef>
                <a:spcPts val="375"/>
              </a:spcBef>
              <a:buFont typeface="Arial" panose="020B0604020202020204" pitchFamily="34" charset="0"/>
              <a:buChar char="•"/>
              <a:defRPr sz="1350"/>
            </a:lvl6pPr>
            <a:lvl7pPr marL="2228795" indent="-171446" defTabSz="685783">
              <a:lnSpc>
                <a:spcPct val="90000"/>
              </a:lnSpc>
              <a:spcBef>
                <a:spcPts val="375"/>
              </a:spcBef>
              <a:buFont typeface="Arial" panose="020B0604020202020204" pitchFamily="34" charset="0"/>
              <a:buChar char="•"/>
              <a:defRPr sz="1350"/>
            </a:lvl7pPr>
            <a:lvl8pPr marL="2571686" indent="-171446" defTabSz="685783">
              <a:lnSpc>
                <a:spcPct val="90000"/>
              </a:lnSpc>
              <a:spcBef>
                <a:spcPts val="375"/>
              </a:spcBef>
              <a:buFont typeface="Arial" panose="020B0604020202020204" pitchFamily="34" charset="0"/>
              <a:buChar char="•"/>
              <a:defRPr sz="1350"/>
            </a:lvl8pPr>
            <a:lvl9pPr marL="2914577" indent="-171446" defTabSz="685783">
              <a:lnSpc>
                <a:spcPct val="90000"/>
              </a:lnSpc>
              <a:spcBef>
                <a:spcPts val="375"/>
              </a:spcBef>
              <a:buFont typeface="Arial" panose="020B0604020202020204" pitchFamily="34" charset="0"/>
              <a:buChar char="•"/>
              <a:defRPr sz="1350"/>
            </a:lvl9pPr>
          </a:lstStyle>
          <a:p>
            <a:r>
              <a:rPr lang="en-US" dirty="0">
                <a:solidFill>
                  <a:schemeClr val="tx1">
                    <a:lumMod val="50000"/>
                    <a:lumOff val="50000"/>
                  </a:schemeClr>
                </a:solidFill>
              </a:rPr>
              <a:t>* Cost per ton-mile from RITA and on-line shipping rate data</a:t>
            </a:r>
          </a:p>
        </p:txBody>
      </p:sp>
      <p:sp>
        <p:nvSpPr>
          <p:cNvPr id="2" name="Date Placeholder 1"/>
          <p:cNvSpPr>
            <a:spLocks noGrp="1"/>
          </p:cNvSpPr>
          <p:nvPr>
            <p:ph type="dt" sz="half" idx="10"/>
          </p:nvPr>
        </p:nvSpPr>
        <p:spPr/>
        <p:txBody>
          <a:bodyPr/>
          <a:lstStyle/>
          <a:p>
            <a:r>
              <a:rPr lang="en-US" smtClean="0"/>
              <a:t>TRB Applications Conference.  Raleigh, NC.  May 14-18, 2017</a:t>
            </a:r>
            <a:endParaRPr lang="en-US" dirty="0"/>
          </a:p>
        </p:txBody>
      </p:sp>
    </p:spTree>
    <p:extLst>
      <p:ext uri="{BB962C8B-B14F-4D97-AF65-F5344CB8AC3E}">
        <p14:creationId xmlns:p14="http://schemas.microsoft.com/office/powerpoint/2010/main" val="377444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CA8D9AD5-F248-4919-864A-CFD76CC027D6}" type="slidenum">
              <a:rPr lang="en-US" smtClean="0"/>
              <a:pPr/>
              <a:t>16</a:t>
            </a:fld>
            <a:endParaRPr lang="en-US" dirty="0"/>
          </a:p>
        </p:txBody>
      </p:sp>
      <p:sp>
        <p:nvSpPr>
          <p:cNvPr id="5" name="Title 1"/>
          <p:cNvSpPr txBox="1">
            <a:spLocks/>
          </p:cNvSpPr>
          <p:nvPr/>
        </p:nvSpPr>
        <p:spPr>
          <a:xfrm>
            <a:off x="762000" y="381000"/>
            <a:ext cx="9753600" cy="990600"/>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ct val="0"/>
              </a:spcBef>
              <a:buFont typeface="Arial" pitchFamily="34" charset="0"/>
              <a:buNone/>
              <a:defRPr sz="2550" kern="1200">
                <a:solidFill>
                  <a:schemeClr val="tx2">
                    <a:lumMod val="75000"/>
                  </a:schemeClr>
                </a:solidFill>
                <a:latin typeface="+mj-lt"/>
                <a:ea typeface="+mj-ea"/>
                <a:cs typeface="+mj-cs"/>
              </a:defRPr>
            </a:lvl1pPr>
          </a:lstStyle>
          <a:p>
            <a:r>
              <a:rPr lang="en-US" dirty="0"/>
              <a:t>(3) Transport, Mode and Path Choice Model</a:t>
            </a:r>
            <a:r>
              <a:rPr lang="en-US" dirty="0" smtClean="0"/>
              <a:t/>
            </a:r>
            <a:br>
              <a:rPr lang="en-US" dirty="0" smtClean="0"/>
            </a:br>
            <a:r>
              <a:rPr lang="en-US" dirty="0">
                <a:solidFill>
                  <a:srgbClr val="26719A"/>
                </a:solidFill>
              </a:rPr>
              <a:t>Shipments by Mode</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2137373885"/>
              </p:ext>
            </p:extLst>
          </p:nvPr>
        </p:nvGraphicFramePr>
        <p:xfrm>
          <a:off x="1962150" y="1600200"/>
          <a:ext cx="8267700" cy="4014064"/>
        </p:xfrm>
        <a:graphic>
          <a:graphicData uri="http://schemas.openxmlformats.org/drawingml/2006/table">
            <a:tbl>
              <a:tblPr firstRow="1" firstCol="1" bandRow="1">
                <a:tableStyleId>{7DF18680-E054-41AD-8BC1-D1AEF772440D}</a:tableStyleId>
              </a:tblPr>
              <a:tblGrid>
                <a:gridCol w="1154564"/>
                <a:gridCol w="1314592"/>
                <a:gridCol w="1516603"/>
                <a:gridCol w="1504759"/>
                <a:gridCol w="1409388"/>
                <a:gridCol w="1367794"/>
              </a:tblGrid>
              <a:tr h="1164186">
                <a:tc rowSpan="2">
                  <a:txBody>
                    <a:bodyPr/>
                    <a:lstStyle/>
                    <a:p>
                      <a:pPr algn="ctr" fontAlgn="b"/>
                      <a:r>
                        <a:rPr lang="en-US" sz="1800" u="none" strike="noStrike" dirty="0">
                          <a:effectLst/>
                        </a:rPr>
                        <a:t>Mode</a:t>
                      </a:r>
                      <a:endParaRPr lang="en-US" sz="1800" b="0" i="0" u="none" strike="noStrike" dirty="0">
                        <a:solidFill>
                          <a:srgbClr val="000000"/>
                        </a:solidFill>
                        <a:effectLst/>
                        <a:latin typeface="Calibri"/>
                      </a:endParaRPr>
                    </a:p>
                  </a:txBody>
                  <a:tcPr marL="9525" marR="9525" marT="9525" marB="0" anchor="ctr"/>
                </a:tc>
                <a:tc rowSpan="2">
                  <a:txBody>
                    <a:bodyPr/>
                    <a:lstStyle/>
                    <a:p>
                      <a:pPr algn="ctr" fontAlgn="b"/>
                      <a:r>
                        <a:rPr lang="en-US" sz="1800" u="none" strike="noStrike" dirty="0" smtClean="0">
                          <a:effectLst/>
                        </a:rPr>
                        <a:t>N</a:t>
                      </a:r>
                    </a:p>
                    <a:p>
                      <a:pPr algn="ctr" fontAlgn="b"/>
                      <a:r>
                        <a:rPr lang="en-US" sz="1800" u="none" strike="noStrike" dirty="0" smtClean="0">
                          <a:effectLst/>
                        </a:rPr>
                        <a:t>Shipment</a:t>
                      </a:r>
                      <a:endParaRPr lang="en-US" sz="1800" b="0" i="0" u="none" strike="noStrike" dirty="0">
                        <a:solidFill>
                          <a:srgbClr val="000000"/>
                        </a:solidFill>
                        <a:effectLst/>
                        <a:latin typeface="Calibri"/>
                      </a:endParaRPr>
                    </a:p>
                  </a:txBody>
                  <a:tcPr marL="9525" marR="9525" marT="9525" marB="0" anchor="ctr"/>
                </a:tc>
                <a:tc gridSpan="2">
                  <a:txBody>
                    <a:bodyPr/>
                    <a:lstStyle/>
                    <a:p>
                      <a:pPr algn="ctr" rtl="0" fontAlgn="ctr"/>
                      <a:r>
                        <a:rPr lang="en-US" sz="1800" u="none" strike="noStrike" dirty="0">
                          <a:effectLst/>
                        </a:rPr>
                        <a:t>% Total Tons</a:t>
                      </a:r>
                      <a:endParaRPr lang="en-US" sz="1800" b="0" i="0" u="none" strike="noStrike" dirty="0">
                        <a:solidFill>
                          <a:srgbClr val="000000"/>
                        </a:solidFill>
                        <a:effectLst/>
                        <a:latin typeface="Segoe UI" panose="020B0502040204020203" pitchFamily="34" charset="0"/>
                      </a:endParaRPr>
                    </a:p>
                  </a:txBody>
                  <a:tcPr marL="9525" marR="9525" marT="9525" marB="0" anchor="ctr"/>
                </a:tc>
                <a:tc hMerge="1">
                  <a:txBody>
                    <a:bodyPr/>
                    <a:lstStyle/>
                    <a:p>
                      <a:endParaRPr lang="en-US"/>
                    </a:p>
                  </a:txBody>
                  <a:tcPr/>
                </a:tc>
                <a:tc gridSpan="2">
                  <a:txBody>
                    <a:bodyPr/>
                    <a:lstStyle/>
                    <a:p>
                      <a:pPr algn="ctr" fontAlgn="b"/>
                      <a:r>
                        <a:rPr lang="en-US" sz="1800" u="none" strike="noStrike" dirty="0">
                          <a:effectLst/>
                        </a:rPr>
                        <a:t>Mean Tons per </a:t>
                      </a:r>
                      <a:r>
                        <a:rPr lang="en-US" sz="1800" u="none" strike="noStrike" dirty="0" smtClean="0">
                          <a:effectLst/>
                        </a:rPr>
                        <a:t>Shipment</a:t>
                      </a:r>
                      <a:r>
                        <a:rPr lang="en-US" sz="1800" u="none" strike="noStrike" dirty="0">
                          <a:effectLst/>
                        </a:rPr>
                        <a:t> </a:t>
                      </a:r>
                      <a:endParaRPr lang="en-US" sz="1800" b="0" i="0" u="none" strike="noStrike" dirty="0">
                        <a:solidFill>
                          <a:srgbClr val="000000"/>
                        </a:solidFill>
                        <a:effectLst/>
                        <a:latin typeface="Calibri"/>
                      </a:endParaRPr>
                    </a:p>
                  </a:txBody>
                  <a:tcPr marL="9525" marR="9525" marT="9525" marB="0" anchor="ctr"/>
                </a:tc>
                <a:tc hMerge="1">
                  <a:txBody>
                    <a:bodyPr/>
                    <a:lstStyle/>
                    <a:p>
                      <a:pPr algn="l" fontAlgn="b"/>
                      <a:endParaRPr lang="en-US" sz="1800" b="0" i="0" u="none" strike="noStrike" dirty="0">
                        <a:solidFill>
                          <a:srgbClr val="000000"/>
                        </a:solidFill>
                        <a:effectLst/>
                        <a:latin typeface="Calibri"/>
                      </a:endParaRPr>
                    </a:p>
                  </a:txBody>
                  <a:tcPr marL="9525" marR="9525" marT="9525" marB="0" anchor="b"/>
                </a:tc>
              </a:tr>
              <a:tr h="783338">
                <a:tc vMerge="1">
                  <a:txBody>
                    <a:bodyPr/>
                    <a:lstStyle/>
                    <a:p>
                      <a:endParaRPr lang="en-US"/>
                    </a:p>
                  </a:txBody>
                  <a:tcPr/>
                </a:tc>
                <a:tc vMerge="1">
                  <a:txBody>
                    <a:bodyPr/>
                    <a:lstStyle/>
                    <a:p>
                      <a:endParaRPr lang="en-US"/>
                    </a:p>
                  </a:txBody>
                  <a:tcPr/>
                </a:tc>
                <a:tc>
                  <a:txBody>
                    <a:bodyPr/>
                    <a:lstStyle/>
                    <a:p>
                      <a:pPr algn="ctr" fontAlgn="b"/>
                      <a:r>
                        <a:rPr lang="en-US" sz="1800" u="none" strike="noStrike" dirty="0">
                          <a:effectLst/>
                        </a:rPr>
                        <a:t>Unweighted</a:t>
                      </a:r>
                      <a:endParaRPr lang="en-US" sz="1800" b="0" i="0" u="none" strike="noStrike" dirty="0">
                        <a:solidFill>
                          <a:srgbClr val="000000"/>
                        </a:solidFill>
                        <a:effectLst/>
                        <a:latin typeface="Calibri"/>
                      </a:endParaRPr>
                    </a:p>
                  </a:txBody>
                  <a:tcPr marL="9525" marR="9525" marT="9525" marB="0" anchor="ctr"/>
                </a:tc>
                <a:tc>
                  <a:txBody>
                    <a:bodyPr/>
                    <a:lstStyle/>
                    <a:p>
                      <a:pPr algn="ctr" fontAlgn="b"/>
                      <a:r>
                        <a:rPr lang="en-US" sz="1800" u="none" strike="noStrike" dirty="0">
                          <a:effectLst/>
                        </a:rPr>
                        <a:t>Weighted</a:t>
                      </a:r>
                      <a:endParaRPr lang="en-US" sz="1800" b="0" i="0" u="none" strike="noStrike" dirty="0">
                        <a:solidFill>
                          <a:srgbClr val="000000"/>
                        </a:solidFill>
                        <a:effectLst/>
                        <a:latin typeface="Calibri"/>
                      </a:endParaRPr>
                    </a:p>
                  </a:txBody>
                  <a:tcPr marL="9525" marR="9525" marT="9525" marB="0" anchor="ctr"/>
                </a:tc>
                <a:tc>
                  <a:txBody>
                    <a:bodyPr/>
                    <a:lstStyle/>
                    <a:p>
                      <a:pPr algn="ctr" fontAlgn="b"/>
                      <a:r>
                        <a:rPr lang="en-US" sz="1800" u="none" strike="noStrike" dirty="0">
                          <a:effectLst/>
                        </a:rPr>
                        <a:t>Unweighted</a:t>
                      </a:r>
                      <a:endParaRPr lang="en-US" sz="1800" b="0" i="0" u="none" strike="noStrike" dirty="0">
                        <a:solidFill>
                          <a:srgbClr val="000000"/>
                        </a:solidFill>
                        <a:effectLst/>
                        <a:latin typeface="Calibri"/>
                      </a:endParaRPr>
                    </a:p>
                  </a:txBody>
                  <a:tcPr marL="9525" marR="9525" marT="9525" marB="0" anchor="ctr"/>
                </a:tc>
                <a:tc>
                  <a:txBody>
                    <a:bodyPr/>
                    <a:lstStyle/>
                    <a:p>
                      <a:pPr algn="ctr" fontAlgn="b"/>
                      <a:r>
                        <a:rPr lang="en-US" sz="1800" u="none" strike="noStrike" dirty="0">
                          <a:effectLst/>
                        </a:rPr>
                        <a:t>Weighted</a:t>
                      </a:r>
                      <a:endParaRPr lang="en-US" sz="1800" b="0" i="0" u="none" strike="noStrike" dirty="0">
                        <a:solidFill>
                          <a:srgbClr val="000000"/>
                        </a:solidFill>
                        <a:effectLst/>
                        <a:latin typeface="Calibri"/>
                      </a:endParaRPr>
                    </a:p>
                  </a:txBody>
                  <a:tcPr marL="9525" marR="9525" marT="9525" marB="0" anchor="ctr"/>
                </a:tc>
              </a:tr>
              <a:tr h="411144">
                <a:tc>
                  <a:txBody>
                    <a:bodyPr/>
                    <a:lstStyle/>
                    <a:p>
                      <a:pPr algn="l" fontAlgn="b"/>
                      <a:r>
                        <a:rPr lang="en-US" sz="1800" u="none" strike="noStrike" dirty="0">
                          <a:effectLst/>
                        </a:rPr>
                        <a:t>truck</a:t>
                      </a:r>
                      <a:endParaRPr lang="en-US" sz="1800" b="0" i="0" u="none" strike="noStrike" dirty="0">
                        <a:solidFill>
                          <a:srgbClr val="000000"/>
                        </a:solidFill>
                        <a:effectLst/>
                        <a:latin typeface="Calibri"/>
                      </a:endParaRPr>
                    </a:p>
                  </a:txBody>
                  <a:tcPr marR="9525" marT="9525" marB="0" anchor="ctr"/>
                </a:tc>
                <a:tc>
                  <a:txBody>
                    <a:bodyPr/>
                    <a:lstStyle/>
                    <a:p>
                      <a:pPr algn="ctr" fontAlgn="b"/>
                      <a:r>
                        <a:rPr lang="en-US" sz="1800" u="none" strike="noStrike" dirty="0" smtClean="0">
                          <a:solidFill>
                            <a:schemeClr val="bg1"/>
                          </a:solidFill>
                          <a:effectLst/>
                        </a:rPr>
                        <a:t>63,844</a:t>
                      </a:r>
                      <a:endParaRPr lang="en-US" sz="1800" b="1" i="0" u="none" strike="noStrike" dirty="0">
                        <a:solidFill>
                          <a:schemeClr val="bg1"/>
                        </a:solidFill>
                        <a:effectLst/>
                        <a:latin typeface="Calibri"/>
                      </a:endParaRPr>
                    </a:p>
                  </a:txBody>
                  <a:tcPr marL="9525" marR="9525" marT="9525" marB="0" anchor="ctr">
                    <a:solidFill>
                      <a:schemeClr val="accent5"/>
                    </a:solidFill>
                  </a:tcPr>
                </a:tc>
                <a:tc>
                  <a:txBody>
                    <a:bodyPr/>
                    <a:lstStyle/>
                    <a:p>
                      <a:pPr algn="ctr" fontAlgn="b"/>
                      <a:r>
                        <a:rPr lang="en-US" sz="1800" u="none" strike="noStrike" dirty="0">
                          <a:effectLst/>
                        </a:rPr>
                        <a:t>36.42</a:t>
                      </a:r>
                      <a:endParaRPr lang="en-US" sz="1800" b="0" i="0" u="none" strike="noStrike" dirty="0">
                        <a:solidFill>
                          <a:srgbClr val="000000"/>
                        </a:solidFill>
                        <a:effectLst/>
                        <a:latin typeface="Calibri"/>
                      </a:endParaRPr>
                    </a:p>
                  </a:txBody>
                  <a:tcPr marL="9525" marR="9525" marT="9525" marB="0" anchor="ctr"/>
                </a:tc>
                <a:tc>
                  <a:txBody>
                    <a:bodyPr/>
                    <a:lstStyle/>
                    <a:p>
                      <a:pPr algn="ctr" fontAlgn="b"/>
                      <a:r>
                        <a:rPr lang="en-US" sz="1800" u="none" strike="noStrike" dirty="0">
                          <a:effectLst/>
                        </a:rPr>
                        <a:t>83.69</a:t>
                      </a:r>
                      <a:endParaRPr lang="en-US" sz="1800" b="0" i="0" u="none" strike="noStrike" dirty="0">
                        <a:solidFill>
                          <a:srgbClr val="000000"/>
                        </a:solidFill>
                        <a:effectLst/>
                        <a:latin typeface="Calibri"/>
                      </a:endParaRPr>
                    </a:p>
                  </a:txBody>
                  <a:tcPr marL="9525" marR="9525" marT="9525" marB="0" anchor="ctr"/>
                </a:tc>
                <a:tc>
                  <a:txBody>
                    <a:bodyPr/>
                    <a:lstStyle/>
                    <a:p>
                      <a:pPr algn="ctr" fontAlgn="b"/>
                      <a:r>
                        <a:rPr lang="en-US" sz="1800" u="none" strike="noStrike" dirty="0" smtClean="0">
                          <a:effectLst/>
                        </a:rPr>
                        <a:t>6.2 </a:t>
                      </a:r>
                      <a:endParaRPr lang="en-US" sz="1800" b="0" i="0" u="none" strike="noStrike" dirty="0">
                        <a:solidFill>
                          <a:srgbClr val="000000"/>
                        </a:solidFill>
                        <a:effectLst/>
                        <a:latin typeface="Calibri"/>
                      </a:endParaRPr>
                    </a:p>
                  </a:txBody>
                  <a:tcPr marL="9525" marR="9525" marT="9525" marB="0" anchor="ctr"/>
                </a:tc>
                <a:tc>
                  <a:txBody>
                    <a:bodyPr/>
                    <a:lstStyle/>
                    <a:p>
                      <a:pPr algn="ctr" fontAlgn="b"/>
                      <a:r>
                        <a:rPr lang="en-US" sz="1800" u="none" strike="noStrike" dirty="0" smtClean="0">
                          <a:effectLst/>
                        </a:rPr>
                        <a:t>1.6 </a:t>
                      </a:r>
                      <a:endParaRPr lang="en-US" sz="1800" b="0" i="0" u="none" strike="noStrike" dirty="0">
                        <a:solidFill>
                          <a:srgbClr val="000000"/>
                        </a:solidFill>
                        <a:effectLst/>
                        <a:latin typeface="Calibri"/>
                      </a:endParaRPr>
                    </a:p>
                  </a:txBody>
                  <a:tcPr marL="9525" marR="9525" marT="9525" marB="0" anchor="ctr"/>
                </a:tc>
              </a:tr>
              <a:tr h="411144">
                <a:tc>
                  <a:txBody>
                    <a:bodyPr/>
                    <a:lstStyle/>
                    <a:p>
                      <a:pPr algn="l" fontAlgn="b"/>
                      <a:r>
                        <a:rPr lang="en-US" sz="1800" u="none" strike="noStrike" dirty="0">
                          <a:effectLst/>
                        </a:rPr>
                        <a:t>rail</a:t>
                      </a:r>
                      <a:endParaRPr lang="en-US" sz="1800" b="0" i="0" u="none" strike="noStrike" dirty="0">
                        <a:solidFill>
                          <a:srgbClr val="000000"/>
                        </a:solidFill>
                        <a:effectLst/>
                        <a:latin typeface="Calibri"/>
                      </a:endParaRPr>
                    </a:p>
                  </a:txBody>
                  <a:tcPr marR="9525" marT="9525" marB="0" anchor="ctr"/>
                </a:tc>
                <a:tc>
                  <a:txBody>
                    <a:bodyPr/>
                    <a:lstStyle/>
                    <a:p>
                      <a:pPr algn="ctr" fontAlgn="b"/>
                      <a:r>
                        <a:rPr lang="en-US" sz="1800" u="none" strike="noStrike" dirty="0">
                          <a:solidFill>
                            <a:schemeClr val="bg1"/>
                          </a:solidFill>
                          <a:effectLst/>
                        </a:rPr>
                        <a:t>662</a:t>
                      </a:r>
                      <a:endParaRPr lang="en-US" sz="1800" b="1" i="0" u="none" strike="noStrike" dirty="0">
                        <a:solidFill>
                          <a:schemeClr val="bg1"/>
                        </a:solidFill>
                        <a:effectLst/>
                        <a:latin typeface="Calibri"/>
                      </a:endParaRPr>
                    </a:p>
                  </a:txBody>
                  <a:tcPr marL="9525" marR="9525" marT="9525" marB="0" anchor="ctr">
                    <a:solidFill>
                      <a:schemeClr val="accent5"/>
                    </a:solidFill>
                  </a:tcPr>
                </a:tc>
                <a:tc>
                  <a:txBody>
                    <a:bodyPr/>
                    <a:lstStyle/>
                    <a:p>
                      <a:pPr algn="ctr" fontAlgn="b"/>
                      <a:r>
                        <a:rPr lang="en-US" sz="1800" u="none" strike="noStrike" dirty="0">
                          <a:effectLst/>
                        </a:rPr>
                        <a:t>62.44</a:t>
                      </a:r>
                      <a:endParaRPr lang="en-US" sz="1800" b="0" i="0" u="none" strike="noStrike" dirty="0">
                        <a:solidFill>
                          <a:srgbClr val="000000"/>
                        </a:solidFill>
                        <a:effectLst/>
                        <a:latin typeface="Calibri"/>
                      </a:endParaRPr>
                    </a:p>
                  </a:txBody>
                  <a:tcPr marL="9525" marR="9525" marT="9525" marB="0" anchor="ctr"/>
                </a:tc>
                <a:tc>
                  <a:txBody>
                    <a:bodyPr/>
                    <a:lstStyle/>
                    <a:p>
                      <a:pPr algn="ctr" fontAlgn="b"/>
                      <a:r>
                        <a:rPr lang="en-US" sz="1800" u="none" strike="noStrike" dirty="0">
                          <a:effectLst/>
                        </a:rPr>
                        <a:t>14.53</a:t>
                      </a:r>
                      <a:endParaRPr lang="en-US" sz="1800" b="0" i="0" u="none" strike="noStrike" dirty="0">
                        <a:solidFill>
                          <a:srgbClr val="000000"/>
                        </a:solidFill>
                        <a:effectLst/>
                        <a:latin typeface="Calibri"/>
                      </a:endParaRPr>
                    </a:p>
                  </a:txBody>
                  <a:tcPr marL="9525" marR="9525" marT="9525" marB="0" anchor="ctr"/>
                </a:tc>
                <a:tc>
                  <a:txBody>
                    <a:bodyPr/>
                    <a:lstStyle/>
                    <a:p>
                      <a:pPr algn="ctr" fontAlgn="b"/>
                      <a:r>
                        <a:rPr lang="en-US" sz="1800" u="none" strike="noStrike" dirty="0">
                          <a:effectLst/>
                        </a:rPr>
                        <a:t>      1,046 </a:t>
                      </a:r>
                      <a:endParaRPr lang="en-US" sz="1800" b="0" i="0" u="none" strike="noStrike" dirty="0">
                        <a:solidFill>
                          <a:srgbClr val="000000"/>
                        </a:solidFill>
                        <a:effectLst/>
                        <a:latin typeface="Calibri"/>
                      </a:endParaRPr>
                    </a:p>
                  </a:txBody>
                  <a:tcPr marL="9525" marR="9525" marT="9525" marB="0" anchor="ctr"/>
                </a:tc>
                <a:tc>
                  <a:txBody>
                    <a:bodyPr/>
                    <a:lstStyle/>
                    <a:p>
                      <a:pPr algn="ctr" fontAlgn="b"/>
                      <a:r>
                        <a:rPr lang="en-US" sz="1800" u="none" strike="noStrike" dirty="0" smtClean="0">
                          <a:effectLst/>
                        </a:rPr>
                        <a:t>173 </a:t>
                      </a:r>
                      <a:endParaRPr lang="en-US" sz="1800" b="0" i="0" u="none" strike="noStrike" dirty="0">
                        <a:solidFill>
                          <a:srgbClr val="000000"/>
                        </a:solidFill>
                        <a:effectLst/>
                        <a:latin typeface="Calibri"/>
                      </a:endParaRPr>
                    </a:p>
                  </a:txBody>
                  <a:tcPr marL="9525" marR="9525" marT="9525" marB="0" anchor="ctr"/>
                </a:tc>
              </a:tr>
              <a:tr h="411144">
                <a:tc>
                  <a:txBody>
                    <a:bodyPr/>
                    <a:lstStyle/>
                    <a:p>
                      <a:pPr algn="l" fontAlgn="b"/>
                      <a:r>
                        <a:rPr lang="en-US" sz="1800" u="none" strike="noStrike" dirty="0">
                          <a:effectLst/>
                        </a:rPr>
                        <a:t>parcel/air</a:t>
                      </a:r>
                      <a:endParaRPr lang="en-US" sz="1800" b="0" i="0" u="none" strike="noStrike" dirty="0">
                        <a:solidFill>
                          <a:srgbClr val="000000"/>
                        </a:solidFill>
                        <a:effectLst/>
                        <a:latin typeface="Calibri"/>
                      </a:endParaRPr>
                    </a:p>
                  </a:txBody>
                  <a:tcPr marR="9525" marT="9525" marB="0" anchor="ctr"/>
                </a:tc>
                <a:tc>
                  <a:txBody>
                    <a:bodyPr/>
                    <a:lstStyle/>
                    <a:p>
                      <a:pPr algn="ctr" fontAlgn="b"/>
                      <a:r>
                        <a:rPr lang="en-US" sz="1800" u="none" strike="noStrike" dirty="0">
                          <a:solidFill>
                            <a:schemeClr val="bg1"/>
                          </a:solidFill>
                          <a:effectLst/>
                        </a:rPr>
                        <a:t>36,970</a:t>
                      </a:r>
                      <a:endParaRPr lang="en-US" sz="1800" b="1" i="0" u="none" strike="noStrike" dirty="0">
                        <a:solidFill>
                          <a:schemeClr val="bg1"/>
                        </a:solidFill>
                        <a:effectLst/>
                        <a:latin typeface="Calibri"/>
                      </a:endParaRPr>
                    </a:p>
                  </a:txBody>
                  <a:tcPr marL="9525" marR="9525" marT="9525" marB="0" anchor="ctr">
                    <a:solidFill>
                      <a:schemeClr val="accent5"/>
                    </a:solidFill>
                  </a:tcPr>
                </a:tc>
                <a:tc>
                  <a:txBody>
                    <a:bodyPr/>
                    <a:lstStyle/>
                    <a:p>
                      <a:pPr algn="ctr" fontAlgn="b"/>
                      <a:r>
                        <a:rPr lang="en-US" sz="1800" u="none" strike="noStrike" dirty="0">
                          <a:effectLst/>
                        </a:rPr>
                        <a:t>0.05</a:t>
                      </a:r>
                      <a:endParaRPr lang="en-US" sz="1800" b="0" i="0" u="none" strike="noStrike" dirty="0">
                        <a:solidFill>
                          <a:srgbClr val="000000"/>
                        </a:solidFill>
                        <a:effectLst/>
                        <a:latin typeface="Calibri"/>
                      </a:endParaRPr>
                    </a:p>
                  </a:txBody>
                  <a:tcPr marL="9525" marR="9525" marT="9525" marB="0" anchor="ctr"/>
                </a:tc>
                <a:tc>
                  <a:txBody>
                    <a:bodyPr/>
                    <a:lstStyle/>
                    <a:p>
                      <a:pPr algn="ctr" fontAlgn="b"/>
                      <a:r>
                        <a:rPr lang="en-US" sz="1800" u="none" strike="noStrike" dirty="0">
                          <a:effectLst/>
                        </a:rPr>
                        <a:t>0.49</a:t>
                      </a:r>
                      <a:endParaRPr lang="en-US" sz="1800" b="0" i="0" u="none" strike="noStrike" dirty="0">
                        <a:solidFill>
                          <a:srgbClr val="000000"/>
                        </a:solidFill>
                        <a:effectLst/>
                        <a:latin typeface="Calibri"/>
                      </a:endParaRPr>
                    </a:p>
                  </a:txBody>
                  <a:tcPr marL="9525" marR="9525" marT="9525" marB="0" anchor="ctr"/>
                </a:tc>
                <a:tc>
                  <a:txBody>
                    <a:bodyPr/>
                    <a:lstStyle/>
                    <a:p>
                      <a:pPr algn="ctr" fontAlgn="b"/>
                      <a:r>
                        <a:rPr lang="en-US" sz="1800" u="none" strike="noStrike" dirty="0">
                          <a:effectLst/>
                        </a:rPr>
                        <a:t>    0.0162 </a:t>
                      </a:r>
                      <a:endParaRPr lang="en-US" sz="1800" b="0" i="0" u="none" strike="noStrike" dirty="0">
                        <a:solidFill>
                          <a:srgbClr val="000000"/>
                        </a:solidFill>
                        <a:effectLst/>
                        <a:latin typeface="Calibri"/>
                      </a:endParaRPr>
                    </a:p>
                  </a:txBody>
                  <a:tcPr marL="9525" marR="9525" marT="9525" marB="0" anchor="ctr"/>
                </a:tc>
                <a:tc>
                  <a:txBody>
                    <a:bodyPr/>
                    <a:lstStyle/>
                    <a:p>
                      <a:pPr algn="ctr" fontAlgn="b"/>
                      <a:r>
                        <a:rPr lang="en-US" sz="1800" u="none" strike="noStrike" dirty="0" smtClean="0">
                          <a:effectLst/>
                        </a:rPr>
                        <a:t>0.0002 </a:t>
                      </a:r>
                      <a:endParaRPr lang="en-US" sz="1800" b="0" i="0" u="none" strike="noStrike" dirty="0">
                        <a:solidFill>
                          <a:srgbClr val="000000"/>
                        </a:solidFill>
                        <a:effectLst/>
                        <a:latin typeface="Calibri"/>
                      </a:endParaRPr>
                    </a:p>
                  </a:txBody>
                  <a:tcPr marL="9525" marR="9525" marT="9525" marB="0" anchor="ctr"/>
                </a:tc>
              </a:tr>
              <a:tr h="411144">
                <a:tc rowSpan="2" gridSpan="2">
                  <a:txBody>
                    <a:bodyPr/>
                    <a:lstStyle/>
                    <a:p>
                      <a:pPr algn="ctr" fontAlgn="b"/>
                      <a:r>
                        <a:rPr lang="en-US" sz="1800" u="none" strike="noStrike" dirty="0" smtClean="0">
                          <a:effectLst/>
                        </a:rPr>
                        <a:t>Total </a:t>
                      </a:r>
                      <a:r>
                        <a:rPr lang="en-US" sz="1800" u="none" strike="noStrike" dirty="0">
                          <a:effectLst/>
                        </a:rPr>
                        <a:t>Tons (Millions)</a:t>
                      </a:r>
                      <a:endParaRPr lang="en-US" sz="1800" b="0" i="0" u="none" strike="noStrike" dirty="0">
                        <a:solidFill>
                          <a:srgbClr val="000000"/>
                        </a:solidFill>
                        <a:effectLst/>
                        <a:latin typeface="Calibri"/>
                      </a:endParaRPr>
                    </a:p>
                  </a:txBody>
                  <a:tcPr marL="9525" marR="9525" marT="9525" marB="0" anchor="ctr"/>
                </a:tc>
                <a:tc rowSpan="2" hMerge="1">
                  <a:txBody>
                    <a:bodyPr/>
                    <a:lstStyle/>
                    <a:p>
                      <a:endParaRPr lang="en-US"/>
                    </a:p>
                  </a:txBody>
                  <a:tcPr/>
                </a:tc>
                <a:tc gridSpan="2">
                  <a:txBody>
                    <a:bodyPr/>
                    <a:lstStyle/>
                    <a:p>
                      <a:pPr algn="ctr" fontAlgn="b"/>
                      <a:r>
                        <a:rPr lang="en-US" sz="1800" u="none" strike="noStrike" dirty="0" smtClean="0">
                          <a:effectLst/>
                        </a:rPr>
                        <a:t>Unweighted</a:t>
                      </a:r>
                      <a:endParaRPr lang="en-US" sz="1800" b="0" i="0" u="none" strike="noStrike" dirty="0">
                        <a:solidFill>
                          <a:srgbClr val="000000"/>
                        </a:solidFill>
                        <a:effectLst/>
                        <a:latin typeface="Calibri"/>
                      </a:endParaRPr>
                    </a:p>
                  </a:txBody>
                  <a:tcPr marL="9525" marR="9525" marT="9525" marB="0" anchor="ctr"/>
                </a:tc>
                <a:tc hMerge="1">
                  <a:txBody>
                    <a:bodyPr/>
                    <a:lstStyle/>
                    <a:p>
                      <a:pPr algn="l" fontAlgn="b"/>
                      <a:endParaRPr lang="en-US" sz="1800" b="0" i="0" u="none" strike="noStrike" dirty="0">
                        <a:solidFill>
                          <a:srgbClr val="000000"/>
                        </a:solidFill>
                        <a:effectLst/>
                        <a:latin typeface="Calibri"/>
                      </a:endParaRPr>
                    </a:p>
                  </a:txBody>
                  <a:tcPr marL="9525" marR="9525" marT="9525" marB="0" anchor="b"/>
                </a:tc>
                <a:tc gridSpan="2">
                  <a:txBody>
                    <a:bodyPr/>
                    <a:lstStyle/>
                    <a:p>
                      <a:pPr algn="ctr" fontAlgn="b"/>
                      <a:r>
                        <a:rPr lang="en-US" sz="1800" u="none" strike="noStrike" dirty="0" smtClean="0">
                          <a:effectLst/>
                        </a:rPr>
                        <a:t>Weighted</a:t>
                      </a:r>
                      <a:endParaRPr lang="en-US" sz="1800" b="0" i="0" u="none" strike="noStrike" dirty="0">
                        <a:solidFill>
                          <a:srgbClr val="000000"/>
                        </a:solidFill>
                        <a:effectLst/>
                        <a:latin typeface="Calibri"/>
                      </a:endParaRPr>
                    </a:p>
                  </a:txBody>
                  <a:tcPr marL="9525" marR="9525" marT="9525" marB="0" anchor="ctr"/>
                </a:tc>
                <a:tc hMerge="1">
                  <a:txBody>
                    <a:bodyPr/>
                    <a:lstStyle/>
                    <a:p>
                      <a:endParaRPr lang="en-US"/>
                    </a:p>
                  </a:txBody>
                  <a:tcPr/>
                </a:tc>
              </a:tr>
              <a:tr h="421964">
                <a:tc gridSpan="2" vMerge="1">
                  <a:txBody>
                    <a:bodyPr/>
                    <a:lstStyle/>
                    <a:p>
                      <a:endParaRPr lang="en-US"/>
                    </a:p>
                  </a:txBody>
                  <a:tcPr/>
                </a:tc>
                <a:tc hMerge="1" vMerge="1">
                  <a:txBody>
                    <a:bodyPr/>
                    <a:lstStyle/>
                    <a:p>
                      <a:endParaRPr lang="en-US"/>
                    </a:p>
                  </a:txBody>
                  <a:tcPr/>
                </a:tc>
                <a:tc gridSpan="2">
                  <a:txBody>
                    <a:bodyPr/>
                    <a:lstStyle/>
                    <a:p>
                      <a:pPr algn="ctr" fontAlgn="b"/>
                      <a:r>
                        <a:rPr lang="en-US" sz="1800" u="none" strike="noStrike" dirty="0" smtClean="0">
                          <a:effectLst/>
                        </a:rPr>
                        <a:t>1.10 </a:t>
                      </a:r>
                      <a:endParaRPr lang="en-US" sz="1800" b="1" i="0" u="none" strike="noStrike" dirty="0">
                        <a:solidFill>
                          <a:srgbClr val="000000"/>
                        </a:solidFill>
                        <a:effectLst/>
                        <a:latin typeface="Calibri"/>
                      </a:endParaRPr>
                    </a:p>
                  </a:txBody>
                  <a:tcPr marL="9525" marR="9525" marT="9525" marB="0" anchor="ctr"/>
                </a:tc>
                <a:tc hMerge="1">
                  <a:txBody>
                    <a:bodyPr/>
                    <a:lstStyle/>
                    <a:p>
                      <a:pPr algn="l" fontAlgn="b"/>
                      <a:endParaRPr lang="en-US" sz="1800" b="1" i="0" u="none" strike="noStrike" dirty="0">
                        <a:solidFill>
                          <a:srgbClr val="000000"/>
                        </a:solidFill>
                        <a:effectLst/>
                        <a:latin typeface="Calibri"/>
                      </a:endParaRPr>
                    </a:p>
                  </a:txBody>
                  <a:tcPr marL="9525" marR="9525" marT="9525" marB="0" anchor="b"/>
                </a:tc>
                <a:tc gridSpan="2">
                  <a:txBody>
                    <a:bodyPr/>
                    <a:lstStyle/>
                    <a:p>
                      <a:pPr algn="ctr" fontAlgn="b"/>
                      <a:r>
                        <a:rPr lang="en-US" sz="1800" u="none" strike="noStrike" dirty="0" smtClean="0">
                          <a:effectLst/>
                        </a:rPr>
                        <a:t>149.51 </a:t>
                      </a:r>
                      <a:endParaRPr lang="en-US" sz="1800" b="1" i="0" u="none" strike="noStrike" dirty="0">
                        <a:solidFill>
                          <a:srgbClr val="000000"/>
                        </a:solidFill>
                        <a:effectLst/>
                        <a:latin typeface="Calibri"/>
                      </a:endParaRPr>
                    </a:p>
                  </a:txBody>
                  <a:tcPr marL="9525" marR="9525" marT="9525" marB="0" anchor="ctr"/>
                </a:tc>
                <a:tc hMerge="1">
                  <a:txBody>
                    <a:bodyPr/>
                    <a:lstStyle/>
                    <a:p>
                      <a:endParaRPr lang="en-US"/>
                    </a:p>
                  </a:txBody>
                  <a:tcPr/>
                </a:tc>
              </a:tr>
            </a:tbl>
          </a:graphicData>
        </a:graphic>
      </p:graphicFrame>
      <p:sp>
        <p:nvSpPr>
          <p:cNvPr id="2" name="Date Placeholder 1"/>
          <p:cNvSpPr>
            <a:spLocks noGrp="1"/>
          </p:cNvSpPr>
          <p:nvPr>
            <p:ph type="dt" sz="half" idx="10"/>
          </p:nvPr>
        </p:nvSpPr>
        <p:spPr/>
        <p:txBody>
          <a:bodyPr/>
          <a:lstStyle/>
          <a:p>
            <a:r>
              <a:rPr lang="en-US" smtClean="0"/>
              <a:t>TRB Applications Conference.  Raleigh, NC.  May 14-18, 2017</a:t>
            </a:r>
            <a:endParaRPr lang="en-US" dirty="0"/>
          </a:p>
        </p:txBody>
      </p:sp>
    </p:spTree>
    <p:extLst>
      <p:ext uri="{BB962C8B-B14F-4D97-AF65-F5344CB8AC3E}">
        <p14:creationId xmlns:p14="http://schemas.microsoft.com/office/powerpoint/2010/main" val="242794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09602" y="1219200"/>
          <a:ext cx="11048998" cy="5166592"/>
        </p:xfrm>
        <a:graphic>
          <a:graphicData uri="http://schemas.openxmlformats.org/drawingml/2006/table">
            <a:tbl>
              <a:tblPr firstRow="1" firstCol="1" bandRow="1">
                <a:tableStyleId>{7DF18680-E054-41AD-8BC1-D1AEF772440D}</a:tableStyleId>
              </a:tblPr>
              <a:tblGrid>
                <a:gridCol w="1997096"/>
                <a:gridCol w="727553"/>
                <a:gridCol w="574092"/>
                <a:gridCol w="482847"/>
                <a:gridCol w="482847"/>
                <a:gridCol w="478571"/>
                <a:gridCol w="544809"/>
                <a:gridCol w="544809"/>
                <a:gridCol w="572582"/>
                <a:gridCol w="572582"/>
                <a:gridCol w="542667"/>
                <a:gridCol w="546944"/>
                <a:gridCol w="572582"/>
                <a:gridCol w="572582"/>
                <a:gridCol w="546944"/>
                <a:gridCol w="621720"/>
                <a:gridCol w="667771"/>
              </a:tblGrid>
              <a:tr h="187066">
                <a:tc rowSpan="2">
                  <a:txBody>
                    <a:bodyPr/>
                    <a:lstStyle/>
                    <a:p>
                      <a:pPr marL="0" marR="0" algn="ctr">
                        <a:lnSpc>
                          <a:spcPct val="90000"/>
                        </a:lnSpc>
                        <a:spcBef>
                          <a:spcPts val="0"/>
                        </a:spcBef>
                        <a:spcAft>
                          <a:spcPts val="0"/>
                        </a:spcAft>
                      </a:pPr>
                      <a:r>
                        <a:rPr lang="en-US" sz="1050" dirty="0">
                          <a:effectLst/>
                        </a:rPr>
                        <a:t/>
                      </a:r>
                      <a:br>
                        <a:rPr lang="en-US" sz="1050" dirty="0">
                          <a:effectLst/>
                        </a:rPr>
                      </a:br>
                      <a:r>
                        <a:rPr lang="en-US" sz="1050" dirty="0">
                          <a:effectLst/>
                        </a:rPr>
                        <a:t>Origin Region </a:t>
                      </a:r>
                      <a:endParaRPr lang="en-US" sz="105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gridSpan="16">
                  <a:txBody>
                    <a:bodyPr/>
                    <a:lstStyle/>
                    <a:p>
                      <a:pPr marL="0" marR="0" algn="ctr">
                        <a:lnSpc>
                          <a:spcPct val="90000"/>
                        </a:lnSpc>
                        <a:spcBef>
                          <a:spcPts val="0"/>
                        </a:spcBef>
                        <a:spcAft>
                          <a:spcPts val="0"/>
                        </a:spcAft>
                      </a:pPr>
                      <a:r>
                        <a:rPr lang="en-US" sz="1100" dirty="0">
                          <a:effectLst/>
                        </a:rPr>
                        <a:t>Destination Region</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39892">
                <a:tc vMerge="1">
                  <a:txBody>
                    <a:bodyPr/>
                    <a:lstStyle/>
                    <a:p>
                      <a:endParaRPr lang="en-US"/>
                    </a:p>
                  </a:txBody>
                  <a:tcPr/>
                </a:tc>
                <a:tc>
                  <a:txBody>
                    <a:bodyPr/>
                    <a:lstStyle/>
                    <a:p>
                      <a:pPr marL="71755" marR="71755" algn="l">
                        <a:lnSpc>
                          <a:spcPct val="90000"/>
                        </a:lnSpc>
                        <a:spcBef>
                          <a:spcPts val="0"/>
                        </a:spcBef>
                        <a:spcAft>
                          <a:spcPts val="0"/>
                        </a:spcAft>
                      </a:pPr>
                      <a:r>
                        <a:rPr lang="en-US" sz="1050" dirty="0">
                          <a:effectLst/>
                        </a:rPr>
                        <a:t>Sun Corridor - Phoenix and Tucson</a:t>
                      </a:r>
                      <a:endParaRPr lang="en-US" sz="105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vert="vert270" anchor="ctr"/>
                </a:tc>
                <a:tc>
                  <a:txBody>
                    <a:bodyPr/>
                    <a:lstStyle/>
                    <a:p>
                      <a:pPr marL="71755" marR="71755" algn="l">
                        <a:lnSpc>
                          <a:spcPct val="90000"/>
                        </a:lnSpc>
                        <a:spcBef>
                          <a:spcPts val="0"/>
                        </a:spcBef>
                        <a:spcAft>
                          <a:spcPts val="0"/>
                        </a:spcAft>
                      </a:pPr>
                      <a:r>
                        <a:rPr lang="en-US" sz="1050" dirty="0">
                          <a:effectLst/>
                        </a:rPr>
                        <a:t>Remainder of Arizona</a:t>
                      </a:r>
                      <a:endParaRPr lang="en-US" sz="105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vert="vert270" anchor="ctr"/>
                </a:tc>
                <a:tc>
                  <a:txBody>
                    <a:bodyPr/>
                    <a:lstStyle/>
                    <a:p>
                      <a:pPr marL="71755" marR="71755" algn="l">
                        <a:lnSpc>
                          <a:spcPct val="90000"/>
                        </a:lnSpc>
                        <a:spcBef>
                          <a:spcPts val="0"/>
                        </a:spcBef>
                        <a:spcAft>
                          <a:spcPts val="0"/>
                        </a:spcAft>
                      </a:pPr>
                      <a:r>
                        <a:rPr lang="en-US" sz="1050" dirty="0">
                          <a:effectLst/>
                        </a:rPr>
                        <a:t>California - Southern</a:t>
                      </a:r>
                      <a:endParaRPr lang="en-US" sz="105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vert="vert270" anchor="ctr"/>
                </a:tc>
                <a:tc>
                  <a:txBody>
                    <a:bodyPr/>
                    <a:lstStyle/>
                    <a:p>
                      <a:pPr marL="71755" marR="71755" algn="l">
                        <a:lnSpc>
                          <a:spcPct val="90000"/>
                        </a:lnSpc>
                        <a:spcBef>
                          <a:spcPts val="0"/>
                        </a:spcBef>
                        <a:spcAft>
                          <a:spcPts val="0"/>
                        </a:spcAft>
                      </a:pPr>
                      <a:r>
                        <a:rPr lang="en-US" sz="1050" dirty="0">
                          <a:effectLst/>
                        </a:rPr>
                        <a:t>California - Other</a:t>
                      </a:r>
                      <a:endParaRPr lang="en-US" sz="105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vert="vert270" anchor="ctr"/>
                </a:tc>
                <a:tc>
                  <a:txBody>
                    <a:bodyPr/>
                    <a:lstStyle/>
                    <a:p>
                      <a:pPr marL="71755" marR="71755" algn="l">
                        <a:lnSpc>
                          <a:spcPct val="90000"/>
                        </a:lnSpc>
                        <a:spcBef>
                          <a:spcPts val="0"/>
                        </a:spcBef>
                        <a:spcAft>
                          <a:spcPts val="0"/>
                        </a:spcAft>
                      </a:pPr>
                      <a:r>
                        <a:rPr lang="en-US" sz="1050" dirty="0">
                          <a:effectLst/>
                        </a:rPr>
                        <a:t>Nevada</a:t>
                      </a:r>
                      <a:endParaRPr lang="en-US" sz="105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vert="vert270" anchor="ctr"/>
                </a:tc>
                <a:tc>
                  <a:txBody>
                    <a:bodyPr/>
                    <a:lstStyle/>
                    <a:p>
                      <a:pPr marL="71755" marR="71755" algn="l">
                        <a:lnSpc>
                          <a:spcPct val="90000"/>
                        </a:lnSpc>
                        <a:spcBef>
                          <a:spcPts val="0"/>
                        </a:spcBef>
                        <a:spcAft>
                          <a:spcPts val="0"/>
                        </a:spcAft>
                      </a:pPr>
                      <a:r>
                        <a:rPr lang="en-US" sz="1050" dirty="0">
                          <a:effectLst/>
                        </a:rPr>
                        <a:t>Utah</a:t>
                      </a:r>
                      <a:endParaRPr lang="en-US" sz="105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vert="vert270" anchor="ctr"/>
                </a:tc>
                <a:tc>
                  <a:txBody>
                    <a:bodyPr/>
                    <a:lstStyle/>
                    <a:p>
                      <a:pPr marL="71755" marR="71755" algn="l">
                        <a:lnSpc>
                          <a:spcPct val="90000"/>
                        </a:lnSpc>
                        <a:spcBef>
                          <a:spcPts val="0"/>
                        </a:spcBef>
                        <a:spcAft>
                          <a:spcPts val="0"/>
                        </a:spcAft>
                      </a:pPr>
                      <a:r>
                        <a:rPr lang="en-US" sz="1050" dirty="0">
                          <a:effectLst/>
                        </a:rPr>
                        <a:t>Colorado</a:t>
                      </a:r>
                      <a:endParaRPr lang="en-US" sz="105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vert="vert270" anchor="ctr"/>
                </a:tc>
                <a:tc>
                  <a:txBody>
                    <a:bodyPr/>
                    <a:lstStyle/>
                    <a:p>
                      <a:pPr marL="71755" marR="71755" algn="l">
                        <a:lnSpc>
                          <a:spcPct val="90000"/>
                        </a:lnSpc>
                        <a:spcBef>
                          <a:spcPts val="0"/>
                        </a:spcBef>
                        <a:spcAft>
                          <a:spcPts val="0"/>
                        </a:spcAft>
                      </a:pPr>
                      <a:r>
                        <a:rPr lang="en-US" sz="1050" dirty="0">
                          <a:effectLst/>
                        </a:rPr>
                        <a:t>New Mexico</a:t>
                      </a:r>
                      <a:endParaRPr lang="en-US" sz="105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vert="vert270" anchor="ctr"/>
                </a:tc>
                <a:tc>
                  <a:txBody>
                    <a:bodyPr/>
                    <a:lstStyle/>
                    <a:p>
                      <a:pPr marL="71755" marR="71755" algn="l">
                        <a:lnSpc>
                          <a:spcPct val="90000"/>
                        </a:lnSpc>
                        <a:spcBef>
                          <a:spcPts val="0"/>
                        </a:spcBef>
                        <a:spcAft>
                          <a:spcPts val="0"/>
                        </a:spcAft>
                      </a:pPr>
                      <a:r>
                        <a:rPr lang="en-US" sz="1050" dirty="0">
                          <a:effectLst/>
                        </a:rPr>
                        <a:t>Pacific Northwest</a:t>
                      </a:r>
                      <a:endParaRPr lang="en-US" sz="105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vert="vert270" anchor="ctr"/>
                </a:tc>
                <a:tc>
                  <a:txBody>
                    <a:bodyPr/>
                    <a:lstStyle/>
                    <a:p>
                      <a:pPr marL="71755" marR="71755" algn="l">
                        <a:lnSpc>
                          <a:spcPct val="90000"/>
                        </a:lnSpc>
                        <a:spcBef>
                          <a:spcPts val="0"/>
                        </a:spcBef>
                        <a:spcAft>
                          <a:spcPts val="0"/>
                        </a:spcAft>
                      </a:pPr>
                      <a:r>
                        <a:rPr lang="en-US" sz="1050" dirty="0">
                          <a:effectLst/>
                        </a:rPr>
                        <a:t>Central-Upper Midwest</a:t>
                      </a:r>
                      <a:endParaRPr lang="en-US" sz="105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vert="vert270" anchor="ctr"/>
                </a:tc>
                <a:tc>
                  <a:txBody>
                    <a:bodyPr/>
                    <a:lstStyle/>
                    <a:p>
                      <a:pPr marL="71755" marR="71755" algn="l">
                        <a:lnSpc>
                          <a:spcPct val="90000"/>
                        </a:lnSpc>
                        <a:spcBef>
                          <a:spcPts val="0"/>
                        </a:spcBef>
                        <a:spcAft>
                          <a:spcPts val="0"/>
                        </a:spcAft>
                      </a:pPr>
                      <a:r>
                        <a:rPr lang="en-US" sz="1050" dirty="0">
                          <a:effectLst/>
                        </a:rPr>
                        <a:t>Great Lakes</a:t>
                      </a:r>
                      <a:endParaRPr lang="en-US" sz="105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vert="vert270" anchor="ctr"/>
                </a:tc>
                <a:tc>
                  <a:txBody>
                    <a:bodyPr/>
                    <a:lstStyle/>
                    <a:p>
                      <a:pPr marL="71755" marR="71755" algn="l">
                        <a:lnSpc>
                          <a:spcPct val="90000"/>
                        </a:lnSpc>
                        <a:spcBef>
                          <a:spcPts val="0"/>
                        </a:spcBef>
                        <a:spcAft>
                          <a:spcPts val="0"/>
                        </a:spcAft>
                      </a:pPr>
                      <a:r>
                        <a:rPr lang="en-US" sz="1050" dirty="0">
                          <a:effectLst/>
                        </a:rPr>
                        <a:t>Northeast U.S.</a:t>
                      </a:r>
                      <a:endParaRPr lang="en-US" sz="105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vert="vert270" anchor="ctr"/>
                </a:tc>
                <a:tc>
                  <a:txBody>
                    <a:bodyPr/>
                    <a:lstStyle/>
                    <a:p>
                      <a:pPr marL="71755" marR="71755" algn="l">
                        <a:lnSpc>
                          <a:spcPct val="90000"/>
                        </a:lnSpc>
                        <a:spcBef>
                          <a:spcPts val="0"/>
                        </a:spcBef>
                        <a:spcAft>
                          <a:spcPts val="0"/>
                        </a:spcAft>
                      </a:pPr>
                      <a:r>
                        <a:rPr lang="en-US" sz="1050" dirty="0">
                          <a:effectLst/>
                        </a:rPr>
                        <a:t>Texas and Oklahoma</a:t>
                      </a:r>
                      <a:endParaRPr lang="en-US" sz="105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vert="vert270" anchor="ctr"/>
                </a:tc>
                <a:tc>
                  <a:txBody>
                    <a:bodyPr/>
                    <a:lstStyle/>
                    <a:p>
                      <a:pPr marL="71755" marR="71755" algn="l">
                        <a:lnSpc>
                          <a:spcPct val="90000"/>
                        </a:lnSpc>
                        <a:spcBef>
                          <a:spcPts val="0"/>
                        </a:spcBef>
                        <a:spcAft>
                          <a:spcPts val="0"/>
                        </a:spcAft>
                      </a:pPr>
                      <a:r>
                        <a:rPr lang="en-US" sz="1050" dirty="0">
                          <a:effectLst/>
                        </a:rPr>
                        <a:t>Southeast U.S.</a:t>
                      </a:r>
                      <a:endParaRPr lang="en-US" sz="105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vert="vert270" anchor="ctr"/>
                </a:tc>
                <a:tc>
                  <a:txBody>
                    <a:bodyPr/>
                    <a:lstStyle/>
                    <a:p>
                      <a:pPr marL="71755" marR="71755" algn="l">
                        <a:lnSpc>
                          <a:spcPct val="90000"/>
                        </a:lnSpc>
                        <a:spcBef>
                          <a:spcPts val="0"/>
                        </a:spcBef>
                        <a:spcAft>
                          <a:spcPts val="0"/>
                        </a:spcAft>
                      </a:pPr>
                      <a:r>
                        <a:rPr lang="en-US" sz="1050" dirty="0">
                          <a:effectLst/>
                        </a:rPr>
                        <a:t>Alaska and Hawaii</a:t>
                      </a:r>
                      <a:endParaRPr lang="en-US" sz="105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vert="vert270" anchor="ctr"/>
                </a:tc>
                <a:tc>
                  <a:txBody>
                    <a:bodyPr/>
                    <a:lstStyle/>
                    <a:p>
                      <a:pPr marL="0" marR="0" algn="ctr">
                        <a:lnSpc>
                          <a:spcPct val="90000"/>
                        </a:lnSpc>
                        <a:spcBef>
                          <a:spcPts val="0"/>
                        </a:spcBef>
                        <a:spcAft>
                          <a:spcPts val="0"/>
                        </a:spcAft>
                      </a:pPr>
                      <a:r>
                        <a:rPr lang="en-US" sz="1050" dirty="0">
                          <a:effectLst/>
                        </a:rPr>
                        <a:t>Total</a:t>
                      </a:r>
                      <a:endParaRPr lang="en-US" sz="105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r>
              <a:tr h="374133">
                <a:tc>
                  <a:txBody>
                    <a:bodyPr/>
                    <a:lstStyle/>
                    <a:p>
                      <a:pPr marL="0" marR="0">
                        <a:lnSpc>
                          <a:spcPct val="90000"/>
                        </a:lnSpc>
                        <a:spcBef>
                          <a:spcPts val="0"/>
                        </a:spcBef>
                        <a:spcAft>
                          <a:spcPts val="0"/>
                        </a:spcAft>
                      </a:pPr>
                      <a:r>
                        <a:rPr lang="en-US" sz="1100">
                          <a:effectLst/>
                        </a:rPr>
                        <a:t>Sun Corridor - Phoenix and Tucson</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dirty="0">
                          <a:effectLst/>
                        </a:rPr>
                        <a:t>26,498</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2,407</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dirty="0">
                          <a:effectLst/>
                        </a:rPr>
                        <a:t>3,868</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1,585</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633</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407</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562</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735</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1,084</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1,127</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2,150</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2,506</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2,617</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3,071</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76</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49,326</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r>
              <a:tr h="187066">
                <a:tc>
                  <a:txBody>
                    <a:bodyPr/>
                    <a:lstStyle/>
                    <a:p>
                      <a:pPr marL="0" marR="0">
                        <a:lnSpc>
                          <a:spcPct val="90000"/>
                        </a:lnSpc>
                        <a:spcBef>
                          <a:spcPts val="0"/>
                        </a:spcBef>
                        <a:spcAft>
                          <a:spcPts val="0"/>
                        </a:spcAft>
                      </a:pPr>
                      <a:r>
                        <a:rPr lang="en-US" sz="1100">
                          <a:effectLst/>
                        </a:rPr>
                        <a:t>Remainder of Arizona</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1,407</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9,076</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1,381</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889</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468</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205</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321</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287</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429</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479</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636</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625</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665</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838</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30</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dirty="0">
                          <a:effectLst/>
                        </a:rPr>
                        <a:t>17,736</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r>
              <a:tr h="187066">
                <a:tc>
                  <a:txBody>
                    <a:bodyPr/>
                    <a:lstStyle/>
                    <a:p>
                      <a:pPr marL="0" marR="0">
                        <a:lnSpc>
                          <a:spcPct val="90000"/>
                        </a:lnSpc>
                        <a:spcBef>
                          <a:spcPts val="0"/>
                        </a:spcBef>
                        <a:spcAft>
                          <a:spcPts val="0"/>
                        </a:spcAft>
                      </a:pPr>
                      <a:r>
                        <a:rPr lang="en-US" sz="1100">
                          <a:effectLst/>
                        </a:rPr>
                        <a:t>California - Southern</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4,210</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576</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dirty="0">
                          <a:effectLst/>
                        </a:rPr>
                        <a:t>-</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dirty="0">
                          <a:effectLst/>
                        </a:rPr>
                        <a:t>4,786</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r>
              <a:tr h="187066">
                <a:tc>
                  <a:txBody>
                    <a:bodyPr/>
                    <a:lstStyle/>
                    <a:p>
                      <a:pPr marL="0" marR="0">
                        <a:lnSpc>
                          <a:spcPct val="90000"/>
                        </a:lnSpc>
                        <a:spcBef>
                          <a:spcPts val="0"/>
                        </a:spcBef>
                        <a:spcAft>
                          <a:spcPts val="0"/>
                        </a:spcAft>
                      </a:pPr>
                      <a:r>
                        <a:rPr lang="en-US" sz="1100">
                          <a:effectLst/>
                        </a:rPr>
                        <a:t>California - Other</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2,235</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436</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dirty="0">
                          <a:effectLst/>
                        </a:rPr>
                        <a:t>2,671</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r>
              <a:tr h="187066">
                <a:tc>
                  <a:txBody>
                    <a:bodyPr/>
                    <a:lstStyle/>
                    <a:p>
                      <a:pPr marL="0" marR="0">
                        <a:lnSpc>
                          <a:spcPct val="90000"/>
                        </a:lnSpc>
                        <a:spcBef>
                          <a:spcPts val="0"/>
                        </a:spcBef>
                        <a:spcAft>
                          <a:spcPts val="0"/>
                        </a:spcAft>
                      </a:pPr>
                      <a:r>
                        <a:rPr lang="en-US" sz="1100">
                          <a:effectLst/>
                        </a:rPr>
                        <a:t>Nevada</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888</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280</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dirty="0">
                          <a:effectLst/>
                        </a:rPr>
                        <a:t>1,168</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r>
              <a:tr h="187066">
                <a:tc>
                  <a:txBody>
                    <a:bodyPr/>
                    <a:lstStyle/>
                    <a:p>
                      <a:pPr marL="0" marR="0">
                        <a:lnSpc>
                          <a:spcPct val="90000"/>
                        </a:lnSpc>
                        <a:spcBef>
                          <a:spcPts val="0"/>
                        </a:spcBef>
                        <a:spcAft>
                          <a:spcPts val="0"/>
                        </a:spcAft>
                      </a:pPr>
                      <a:r>
                        <a:rPr lang="en-US" sz="1100">
                          <a:effectLst/>
                        </a:rPr>
                        <a:t>Utah</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932</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189</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dirty="0">
                          <a:effectLst/>
                        </a:rPr>
                        <a:t>-</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dirty="0">
                          <a:effectLst/>
                        </a:rPr>
                        <a:t>1,121</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r>
              <a:tr h="187066">
                <a:tc>
                  <a:txBody>
                    <a:bodyPr/>
                    <a:lstStyle/>
                    <a:p>
                      <a:pPr marL="0" marR="0">
                        <a:lnSpc>
                          <a:spcPct val="90000"/>
                        </a:lnSpc>
                        <a:spcBef>
                          <a:spcPts val="0"/>
                        </a:spcBef>
                        <a:spcAft>
                          <a:spcPts val="0"/>
                        </a:spcAft>
                      </a:pPr>
                      <a:r>
                        <a:rPr lang="en-US" sz="1100">
                          <a:effectLst/>
                        </a:rPr>
                        <a:t>Colorado</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639</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194</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dirty="0">
                          <a:effectLst/>
                        </a:rPr>
                        <a:t>833</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r>
              <a:tr h="187066">
                <a:tc>
                  <a:txBody>
                    <a:bodyPr/>
                    <a:lstStyle/>
                    <a:p>
                      <a:pPr marL="0" marR="0">
                        <a:lnSpc>
                          <a:spcPct val="90000"/>
                        </a:lnSpc>
                        <a:spcBef>
                          <a:spcPts val="0"/>
                        </a:spcBef>
                        <a:spcAft>
                          <a:spcPts val="0"/>
                        </a:spcAft>
                      </a:pPr>
                      <a:r>
                        <a:rPr lang="en-US" sz="1100">
                          <a:effectLst/>
                        </a:rPr>
                        <a:t>New Mexico</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446</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286</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dirty="0">
                          <a:effectLst/>
                        </a:rPr>
                        <a:t>732</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r>
              <a:tr h="187066">
                <a:tc>
                  <a:txBody>
                    <a:bodyPr/>
                    <a:lstStyle/>
                    <a:p>
                      <a:pPr marL="0" marR="0">
                        <a:lnSpc>
                          <a:spcPct val="90000"/>
                        </a:lnSpc>
                        <a:spcBef>
                          <a:spcPts val="0"/>
                        </a:spcBef>
                        <a:spcAft>
                          <a:spcPts val="0"/>
                        </a:spcAft>
                      </a:pPr>
                      <a:r>
                        <a:rPr lang="en-US" sz="1100">
                          <a:effectLst/>
                        </a:rPr>
                        <a:t>Pacific Northwest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1,356</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242</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1,598</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r>
              <a:tr h="187066">
                <a:tc>
                  <a:txBody>
                    <a:bodyPr/>
                    <a:lstStyle/>
                    <a:p>
                      <a:pPr marL="0" marR="0">
                        <a:lnSpc>
                          <a:spcPct val="90000"/>
                        </a:lnSpc>
                        <a:spcBef>
                          <a:spcPts val="0"/>
                        </a:spcBef>
                        <a:spcAft>
                          <a:spcPts val="0"/>
                        </a:spcAft>
                      </a:pPr>
                      <a:r>
                        <a:rPr lang="en-US" sz="1100">
                          <a:effectLst/>
                        </a:rPr>
                        <a:t>Central-Upper Midwest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2,370</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581</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dirty="0">
                          <a:effectLst/>
                        </a:rPr>
                        <a:t>2,951</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r>
              <a:tr h="187066">
                <a:tc>
                  <a:txBody>
                    <a:bodyPr/>
                    <a:lstStyle/>
                    <a:p>
                      <a:pPr marL="0" marR="0">
                        <a:lnSpc>
                          <a:spcPct val="90000"/>
                        </a:lnSpc>
                        <a:spcBef>
                          <a:spcPts val="0"/>
                        </a:spcBef>
                        <a:spcAft>
                          <a:spcPts val="0"/>
                        </a:spcAft>
                      </a:pPr>
                      <a:r>
                        <a:rPr lang="en-US" sz="1100">
                          <a:effectLst/>
                        </a:rPr>
                        <a:t>Great Lakes</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4,565</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698</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dirty="0">
                          <a:effectLst/>
                        </a:rPr>
                        <a:t>5,263</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r>
              <a:tr h="187066">
                <a:tc>
                  <a:txBody>
                    <a:bodyPr/>
                    <a:lstStyle/>
                    <a:p>
                      <a:pPr marL="0" marR="0">
                        <a:lnSpc>
                          <a:spcPct val="90000"/>
                        </a:lnSpc>
                        <a:spcBef>
                          <a:spcPts val="0"/>
                        </a:spcBef>
                        <a:spcAft>
                          <a:spcPts val="0"/>
                        </a:spcAft>
                      </a:pPr>
                      <a:r>
                        <a:rPr lang="en-US" sz="1100">
                          <a:effectLst/>
                        </a:rPr>
                        <a:t>Northeast U.S.</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4,708</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558</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dirty="0">
                          <a:effectLst/>
                        </a:rPr>
                        <a:t>5,266</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r>
              <a:tr h="187066">
                <a:tc>
                  <a:txBody>
                    <a:bodyPr/>
                    <a:lstStyle/>
                    <a:p>
                      <a:pPr marL="0" marR="0">
                        <a:lnSpc>
                          <a:spcPct val="90000"/>
                        </a:lnSpc>
                        <a:spcBef>
                          <a:spcPts val="0"/>
                        </a:spcBef>
                        <a:spcAft>
                          <a:spcPts val="0"/>
                        </a:spcAft>
                      </a:pPr>
                      <a:r>
                        <a:rPr lang="en-US" sz="1100">
                          <a:effectLst/>
                        </a:rPr>
                        <a:t>Texas and Oklahoma</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2,169</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481</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dirty="0">
                          <a:effectLst/>
                        </a:rPr>
                        <a:t>2,650</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r>
              <a:tr h="187066">
                <a:tc>
                  <a:txBody>
                    <a:bodyPr/>
                    <a:lstStyle/>
                    <a:p>
                      <a:pPr marL="0" marR="0">
                        <a:lnSpc>
                          <a:spcPct val="90000"/>
                        </a:lnSpc>
                        <a:spcBef>
                          <a:spcPts val="0"/>
                        </a:spcBef>
                        <a:spcAft>
                          <a:spcPts val="0"/>
                        </a:spcAft>
                      </a:pPr>
                      <a:r>
                        <a:rPr lang="en-US" sz="1100">
                          <a:effectLst/>
                        </a:rPr>
                        <a:t>Southeast U.S.</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4,624</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769</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dirty="0">
                          <a:effectLst/>
                        </a:rPr>
                        <a:t>5,393</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r>
              <a:tr h="187066">
                <a:tc>
                  <a:txBody>
                    <a:bodyPr/>
                    <a:lstStyle/>
                    <a:p>
                      <a:pPr marL="0" marR="0">
                        <a:lnSpc>
                          <a:spcPct val="90000"/>
                        </a:lnSpc>
                        <a:spcBef>
                          <a:spcPts val="0"/>
                        </a:spcBef>
                        <a:spcAft>
                          <a:spcPts val="0"/>
                        </a:spcAft>
                      </a:pPr>
                      <a:r>
                        <a:rPr lang="en-US" sz="1100">
                          <a:effectLst/>
                        </a:rPr>
                        <a:t>Alaska and Hawaii</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65</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17</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dirty="0">
                          <a:effectLst/>
                        </a:rPr>
                        <a:t>82</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r>
              <a:tr h="187066">
                <a:tc>
                  <a:txBody>
                    <a:bodyPr/>
                    <a:lstStyle/>
                    <a:p>
                      <a:pPr marL="0" marR="0">
                        <a:lnSpc>
                          <a:spcPct val="90000"/>
                        </a:lnSpc>
                        <a:spcBef>
                          <a:spcPts val="0"/>
                        </a:spcBef>
                        <a:spcAft>
                          <a:spcPts val="0"/>
                        </a:spcAft>
                      </a:pPr>
                      <a:r>
                        <a:rPr lang="en-US" sz="1100" dirty="0">
                          <a:effectLst/>
                        </a:rPr>
                        <a:t>Arizona-Unknown Region</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43</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28</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36</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9</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1</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4</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3</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5</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10</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3</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16</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13</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19</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32</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23</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dirty="0">
                          <a:effectLst/>
                        </a:rPr>
                        <a:t>245</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r>
              <a:tr h="374133">
                <a:tc>
                  <a:txBody>
                    <a:bodyPr/>
                    <a:lstStyle/>
                    <a:p>
                      <a:pPr marL="0" marR="0">
                        <a:lnSpc>
                          <a:spcPct val="90000"/>
                        </a:lnSpc>
                        <a:spcBef>
                          <a:spcPts val="0"/>
                        </a:spcBef>
                        <a:spcAft>
                          <a:spcPts val="0"/>
                        </a:spcAft>
                      </a:pPr>
                      <a:r>
                        <a:rPr lang="en-US" sz="1100" dirty="0">
                          <a:effectLst/>
                        </a:rPr>
                        <a:t>California-Unknown Region</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17</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4</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dirty="0">
                          <a:effectLst/>
                        </a:rPr>
                        <a:t>-</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dirty="0">
                          <a:effectLst/>
                        </a:rPr>
                        <a:t>21</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r>
              <a:tr h="224530">
                <a:tc>
                  <a:txBody>
                    <a:bodyPr/>
                    <a:lstStyle/>
                    <a:p>
                      <a:pPr marL="0" marR="0">
                        <a:lnSpc>
                          <a:spcPct val="90000"/>
                        </a:lnSpc>
                        <a:spcBef>
                          <a:spcPts val="0"/>
                        </a:spcBef>
                        <a:spcAft>
                          <a:spcPts val="0"/>
                        </a:spcAft>
                      </a:pPr>
                      <a:r>
                        <a:rPr lang="en-US" sz="1100">
                          <a:effectLst/>
                        </a:rPr>
                        <a:t>Total</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57,172</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16,822</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5,285</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2,483</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1,102</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616</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886</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1,027</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1,523</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dirty="0">
                          <a:effectLst/>
                        </a:rPr>
                        <a:t>1,609</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2,802</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3,144</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3,301</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3,941</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a:effectLst/>
                        </a:rPr>
                        <a:t>129</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a:txBody>
                    <a:bodyPr/>
                    <a:lstStyle/>
                    <a:p>
                      <a:pPr marL="0" marR="0" algn="r">
                        <a:lnSpc>
                          <a:spcPct val="90000"/>
                        </a:lnSpc>
                        <a:spcBef>
                          <a:spcPts val="0"/>
                        </a:spcBef>
                        <a:spcAft>
                          <a:spcPts val="0"/>
                        </a:spcAft>
                      </a:pPr>
                      <a:r>
                        <a:rPr lang="en-US" sz="1100" dirty="0" smtClean="0">
                          <a:effectLst/>
                        </a:rPr>
                        <a:t>101,842</a:t>
                      </a:r>
                      <a:r>
                        <a:rPr lang="en-US" sz="1100" dirty="0">
                          <a:effectLst/>
                        </a:rPr>
                        <a:t> </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r>
              <a:tr h="180424">
                <a:tc gridSpan="17">
                  <a:txBody>
                    <a:bodyPr/>
                    <a:lstStyle/>
                    <a:p>
                      <a:pPr marL="0" marR="0">
                        <a:lnSpc>
                          <a:spcPct val="90000"/>
                        </a:lnSpc>
                        <a:spcBef>
                          <a:spcPts val="0"/>
                        </a:spcBef>
                        <a:spcAft>
                          <a:spcPts val="0"/>
                        </a:spcAft>
                      </a:pPr>
                      <a:r>
                        <a:rPr lang="en-US" sz="1100">
                          <a:effectLst/>
                        </a:rPr>
                        <a:t>Frequency Missing = 22</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0424">
                <a:tc gridSpan="17">
                  <a:txBody>
                    <a:bodyPr/>
                    <a:lstStyle/>
                    <a:p>
                      <a:pPr marL="0" marR="0">
                        <a:lnSpc>
                          <a:spcPct val="90000"/>
                        </a:lnSpc>
                        <a:spcBef>
                          <a:spcPts val="0"/>
                        </a:spcBef>
                        <a:spcAft>
                          <a:spcPts val="0"/>
                        </a:spcAft>
                      </a:pPr>
                      <a:r>
                        <a:rPr lang="en-US" sz="1100" dirty="0">
                          <a:effectLst/>
                        </a:rPr>
                        <a:t>Source: CFS 2012 </a:t>
                      </a:r>
                      <a:r>
                        <a:rPr lang="en-US" sz="1100" dirty="0" err="1">
                          <a:effectLst/>
                        </a:rPr>
                        <a:t>Microdata</a:t>
                      </a:r>
                      <a:r>
                        <a:rPr lang="en-US" sz="1100" dirty="0">
                          <a:effectLst/>
                        </a:rPr>
                        <a:t> summarized by the RS&amp;H, Inc. team.</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19598" marR="1959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8" name="Title 1"/>
          <p:cNvSpPr txBox="1">
            <a:spLocks/>
          </p:cNvSpPr>
          <p:nvPr/>
        </p:nvSpPr>
        <p:spPr>
          <a:xfrm>
            <a:off x="762000" y="228600"/>
            <a:ext cx="9753600" cy="990600"/>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ct val="0"/>
              </a:spcBef>
              <a:buFont typeface="Arial" pitchFamily="34" charset="0"/>
              <a:buNone/>
              <a:defRPr sz="2550" kern="1200">
                <a:solidFill>
                  <a:schemeClr val="tx2">
                    <a:lumMod val="75000"/>
                  </a:schemeClr>
                </a:solidFill>
                <a:latin typeface="+mj-lt"/>
                <a:ea typeface="+mj-ea"/>
                <a:cs typeface="+mj-cs"/>
              </a:defRPr>
            </a:lvl1pPr>
          </a:lstStyle>
          <a:p>
            <a:r>
              <a:rPr lang="en-US" dirty="0"/>
              <a:t>(3) Transport, Mode and Path Choice Model</a:t>
            </a:r>
            <a:r>
              <a:rPr lang="en-US" dirty="0" smtClean="0"/>
              <a:t/>
            </a:r>
            <a:br>
              <a:rPr lang="en-US" dirty="0" smtClean="0"/>
            </a:br>
            <a:r>
              <a:rPr lang="en-US" dirty="0" smtClean="0">
                <a:solidFill>
                  <a:srgbClr val="26719A"/>
                </a:solidFill>
              </a:rPr>
              <a:t>Geographical </a:t>
            </a:r>
            <a:r>
              <a:rPr lang="en-US" dirty="0">
                <a:solidFill>
                  <a:srgbClr val="26719A"/>
                </a:solidFill>
              </a:rPr>
              <a:t>distribution of Arizona-based shipment </a:t>
            </a:r>
          </a:p>
        </p:txBody>
      </p:sp>
      <p:sp>
        <p:nvSpPr>
          <p:cNvPr id="4" name="Date Placeholder 3"/>
          <p:cNvSpPr>
            <a:spLocks noGrp="1"/>
          </p:cNvSpPr>
          <p:nvPr>
            <p:ph type="dt" sz="half" idx="10"/>
          </p:nvPr>
        </p:nvSpPr>
        <p:spPr/>
        <p:txBody>
          <a:bodyPr/>
          <a:lstStyle/>
          <a:p>
            <a:r>
              <a:rPr lang="en-US" smtClean="0"/>
              <a:t>TRB Applications Conference.  Raleigh, NC.  May 14-18, 2017</a:t>
            </a:r>
            <a:endParaRPr lang="en-US" dirty="0"/>
          </a:p>
        </p:txBody>
      </p:sp>
      <p:sp>
        <p:nvSpPr>
          <p:cNvPr id="5" name="Slide Number Placeholder 4"/>
          <p:cNvSpPr>
            <a:spLocks noGrp="1"/>
          </p:cNvSpPr>
          <p:nvPr>
            <p:ph type="sldNum" sz="quarter" idx="11"/>
          </p:nvPr>
        </p:nvSpPr>
        <p:spPr/>
        <p:txBody>
          <a:bodyPr/>
          <a:lstStyle/>
          <a:p>
            <a:fld id="{CA8D9AD5-F248-4919-864A-CFD76CC027D6}" type="slidenum">
              <a:rPr lang="en-US" smtClean="0"/>
              <a:pPr/>
              <a:t>17</a:t>
            </a:fld>
            <a:endParaRPr lang="en-US" dirty="0"/>
          </a:p>
        </p:txBody>
      </p:sp>
    </p:spTree>
    <p:extLst>
      <p:ext uri="{BB962C8B-B14F-4D97-AF65-F5344CB8AC3E}">
        <p14:creationId xmlns:p14="http://schemas.microsoft.com/office/powerpoint/2010/main" val="354593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1524001" y="1371601"/>
          <a:ext cx="8991599" cy="4648199"/>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2835027" y="5166199"/>
            <a:ext cx="365760" cy="390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94812" y="5185449"/>
            <a:ext cx="365760" cy="390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72728" y="5169889"/>
            <a:ext cx="365760" cy="390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641880" y="5169889"/>
            <a:ext cx="365760" cy="390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762000" y="228600"/>
            <a:ext cx="9753600" cy="990600"/>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ct val="0"/>
              </a:spcBef>
              <a:buFont typeface="Arial" pitchFamily="34" charset="0"/>
              <a:buNone/>
              <a:defRPr sz="2550" kern="1200">
                <a:solidFill>
                  <a:schemeClr val="tx2">
                    <a:lumMod val="75000"/>
                  </a:schemeClr>
                </a:solidFill>
                <a:latin typeface="+mj-lt"/>
                <a:ea typeface="+mj-ea"/>
                <a:cs typeface="+mj-cs"/>
              </a:defRPr>
            </a:lvl1pPr>
          </a:lstStyle>
          <a:p>
            <a:r>
              <a:rPr lang="en-US" dirty="0"/>
              <a:t>(3) Transport, Mode and Path Choice Model</a:t>
            </a:r>
            <a:r>
              <a:rPr lang="en-US" dirty="0" smtClean="0"/>
              <a:t/>
            </a:r>
            <a:br>
              <a:rPr lang="en-US" dirty="0" smtClean="0"/>
            </a:br>
            <a:r>
              <a:rPr lang="en-US" dirty="0">
                <a:solidFill>
                  <a:srgbClr val="26719A"/>
                </a:solidFill>
              </a:rPr>
              <a:t>Distribution of Shipments by Mode Across Shipment Size</a:t>
            </a:r>
          </a:p>
        </p:txBody>
      </p:sp>
      <p:sp>
        <p:nvSpPr>
          <p:cNvPr id="3" name="Date Placeholder 2"/>
          <p:cNvSpPr>
            <a:spLocks noGrp="1"/>
          </p:cNvSpPr>
          <p:nvPr>
            <p:ph type="dt" sz="half" idx="10"/>
          </p:nvPr>
        </p:nvSpPr>
        <p:spPr/>
        <p:txBody>
          <a:bodyPr/>
          <a:lstStyle/>
          <a:p>
            <a:r>
              <a:rPr lang="en-US" smtClean="0"/>
              <a:t>TRB Applications Conference.  Raleigh, NC.  May 14-18, 2017</a:t>
            </a:r>
            <a:endParaRPr lang="en-US" dirty="0"/>
          </a:p>
        </p:txBody>
      </p:sp>
      <p:sp>
        <p:nvSpPr>
          <p:cNvPr id="4" name="Slide Number Placeholder 3"/>
          <p:cNvSpPr>
            <a:spLocks noGrp="1"/>
          </p:cNvSpPr>
          <p:nvPr>
            <p:ph type="sldNum" sz="quarter" idx="11"/>
          </p:nvPr>
        </p:nvSpPr>
        <p:spPr/>
        <p:txBody>
          <a:bodyPr/>
          <a:lstStyle/>
          <a:p>
            <a:fld id="{CA8D9AD5-F248-4919-864A-CFD76CC027D6}" type="slidenum">
              <a:rPr lang="en-US" smtClean="0"/>
              <a:pPr/>
              <a:t>18</a:t>
            </a:fld>
            <a:endParaRPr lang="en-US" dirty="0"/>
          </a:p>
        </p:txBody>
      </p:sp>
    </p:spTree>
    <p:extLst>
      <p:ext uri="{BB962C8B-B14F-4D97-AF65-F5344CB8AC3E}">
        <p14:creationId xmlns:p14="http://schemas.microsoft.com/office/powerpoint/2010/main" val="308176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776692701"/>
              </p:ext>
            </p:extLst>
          </p:nvPr>
        </p:nvGraphicFramePr>
        <p:xfrm>
          <a:off x="1671172" y="1447800"/>
          <a:ext cx="8849656" cy="4343400"/>
        </p:xfrm>
        <a:graphic>
          <a:graphicData uri="http://schemas.openxmlformats.org/drawingml/2006/table">
            <a:tbl>
              <a:tblPr firstRow="1" firstCol="1" bandRow="1">
                <a:tableStyleId>{7DF18680-E054-41AD-8BC1-D1AEF772440D}</a:tableStyleId>
              </a:tblPr>
              <a:tblGrid>
                <a:gridCol w="2826650"/>
                <a:gridCol w="1108209"/>
                <a:gridCol w="1204639"/>
                <a:gridCol w="1055524"/>
                <a:gridCol w="1303736"/>
                <a:gridCol w="1350898"/>
              </a:tblGrid>
              <a:tr h="501422">
                <a:tc rowSpan="2">
                  <a:txBody>
                    <a:bodyPr/>
                    <a:lstStyle/>
                    <a:p>
                      <a:pPr marL="0" marR="0" algn="ctr">
                        <a:lnSpc>
                          <a:spcPct val="90000"/>
                        </a:lnSpc>
                        <a:spcBef>
                          <a:spcPts val="0"/>
                        </a:spcBef>
                        <a:spcAft>
                          <a:spcPts val="0"/>
                        </a:spcAft>
                      </a:pPr>
                      <a:r>
                        <a:rPr lang="en-US" sz="1800" dirty="0">
                          <a:effectLst/>
                        </a:rPr>
                        <a:t>Mode</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gridSpan="3">
                  <a:txBody>
                    <a:bodyPr/>
                    <a:lstStyle/>
                    <a:p>
                      <a:pPr marL="0" marR="0" algn="ctr">
                        <a:lnSpc>
                          <a:spcPct val="90000"/>
                        </a:lnSpc>
                        <a:spcBef>
                          <a:spcPts val="0"/>
                        </a:spcBef>
                        <a:spcAft>
                          <a:spcPts val="0"/>
                        </a:spcAft>
                      </a:pPr>
                      <a:r>
                        <a:rPr lang="en-US" sz="1800" dirty="0">
                          <a:effectLst/>
                        </a:rPr>
                        <a:t>Value ($) per Pound</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rowSpan="2">
                  <a:txBody>
                    <a:bodyPr/>
                    <a:lstStyle/>
                    <a:p>
                      <a:pPr marL="0" marR="0" algn="ctr">
                        <a:lnSpc>
                          <a:spcPct val="90000"/>
                        </a:lnSpc>
                        <a:spcBef>
                          <a:spcPts val="0"/>
                        </a:spcBef>
                        <a:spcAft>
                          <a:spcPts val="0"/>
                        </a:spcAft>
                      </a:pPr>
                      <a:r>
                        <a:rPr lang="en-US" sz="1800">
                          <a:effectLst/>
                        </a:rPr>
                        <a:t>Total Sample Shipments by Mode</a:t>
                      </a:r>
                      <a:endParaRPr lang="en-US" sz="18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marL="0" marR="0" algn="ctr">
                        <a:lnSpc>
                          <a:spcPct val="90000"/>
                        </a:lnSpc>
                        <a:spcBef>
                          <a:spcPts val="0"/>
                        </a:spcBef>
                        <a:spcAft>
                          <a:spcPts val="0"/>
                        </a:spcAft>
                      </a:pPr>
                      <a:r>
                        <a:rPr lang="en-US" sz="1800" dirty="0">
                          <a:effectLst/>
                        </a:rPr>
                        <a:t>% Sample Shipments by Mode</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r>
              <a:tr h="956865">
                <a:tc vMerge="1">
                  <a:txBody>
                    <a:bodyPr/>
                    <a:lstStyle/>
                    <a:p>
                      <a:endParaRPr lang="en-US"/>
                    </a:p>
                  </a:txBody>
                  <a:tcPr/>
                </a:tc>
                <a:tc>
                  <a:txBody>
                    <a:bodyPr/>
                    <a:lstStyle/>
                    <a:p>
                      <a:pPr marL="0" marR="0" algn="ctr">
                        <a:lnSpc>
                          <a:spcPct val="90000"/>
                        </a:lnSpc>
                        <a:spcBef>
                          <a:spcPts val="0"/>
                        </a:spcBef>
                        <a:spcAft>
                          <a:spcPts val="0"/>
                        </a:spcAft>
                      </a:pPr>
                      <a:r>
                        <a:rPr lang="en-US" sz="1800" dirty="0" smtClean="0">
                          <a:solidFill>
                            <a:schemeClr val="bg1"/>
                          </a:solidFill>
                          <a:effectLst/>
                        </a:rPr>
                        <a:t>LOW </a:t>
                      </a:r>
                      <a:r>
                        <a:rPr lang="en-US" sz="1800" dirty="0">
                          <a:solidFill>
                            <a:schemeClr val="bg1"/>
                          </a:solidFill>
                          <a:effectLst/>
                        </a:rPr>
                        <a:t>(&lt;$1/lb.)</a:t>
                      </a:r>
                      <a:endParaRPr lang="en-US" sz="1800" b="1" dirty="0">
                        <a:solidFill>
                          <a:schemeClr val="bg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solidFill>
                      <a:schemeClr val="accent5"/>
                    </a:solidFill>
                  </a:tcPr>
                </a:tc>
                <a:tc>
                  <a:txBody>
                    <a:bodyPr/>
                    <a:lstStyle/>
                    <a:p>
                      <a:pPr marL="0" marR="0" algn="ctr">
                        <a:lnSpc>
                          <a:spcPct val="90000"/>
                        </a:lnSpc>
                        <a:spcBef>
                          <a:spcPts val="0"/>
                        </a:spcBef>
                        <a:spcAft>
                          <a:spcPts val="0"/>
                        </a:spcAft>
                      </a:pPr>
                      <a:r>
                        <a:rPr lang="en-US" sz="1800" dirty="0" smtClean="0">
                          <a:solidFill>
                            <a:schemeClr val="bg1"/>
                          </a:solidFill>
                          <a:effectLst/>
                        </a:rPr>
                        <a:t>MED </a:t>
                      </a:r>
                    </a:p>
                    <a:p>
                      <a:pPr marL="0" marR="0" algn="ctr">
                        <a:lnSpc>
                          <a:spcPct val="90000"/>
                        </a:lnSpc>
                        <a:spcBef>
                          <a:spcPts val="0"/>
                        </a:spcBef>
                        <a:spcAft>
                          <a:spcPts val="0"/>
                        </a:spcAft>
                      </a:pPr>
                      <a:r>
                        <a:rPr lang="en-US" sz="1800" dirty="0" smtClean="0">
                          <a:solidFill>
                            <a:schemeClr val="bg1"/>
                          </a:solidFill>
                          <a:effectLst/>
                        </a:rPr>
                        <a:t>($</a:t>
                      </a:r>
                      <a:r>
                        <a:rPr lang="en-US" sz="1800" dirty="0">
                          <a:solidFill>
                            <a:schemeClr val="bg1"/>
                          </a:solidFill>
                          <a:effectLst/>
                        </a:rPr>
                        <a:t>1-$3.99)</a:t>
                      </a:r>
                      <a:endParaRPr lang="en-US" sz="1800" b="1" dirty="0">
                        <a:solidFill>
                          <a:schemeClr val="bg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solidFill>
                      <a:schemeClr val="accent5"/>
                    </a:solidFill>
                  </a:tcPr>
                </a:tc>
                <a:tc>
                  <a:txBody>
                    <a:bodyPr/>
                    <a:lstStyle/>
                    <a:p>
                      <a:pPr marL="0" marR="0" algn="ctr">
                        <a:lnSpc>
                          <a:spcPct val="90000"/>
                        </a:lnSpc>
                        <a:spcBef>
                          <a:spcPts val="0"/>
                        </a:spcBef>
                        <a:spcAft>
                          <a:spcPts val="0"/>
                        </a:spcAft>
                      </a:pPr>
                      <a:r>
                        <a:rPr lang="en-US" sz="1800" dirty="0" smtClean="0">
                          <a:solidFill>
                            <a:schemeClr val="bg1"/>
                          </a:solidFill>
                          <a:effectLst/>
                        </a:rPr>
                        <a:t>HIGH </a:t>
                      </a:r>
                      <a:r>
                        <a:rPr lang="en-US" sz="1800" dirty="0">
                          <a:solidFill>
                            <a:schemeClr val="bg1"/>
                          </a:solidFill>
                          <a:effectLst/>
                        </a:rPr>
                        <a:t>($4+/lb.)</a:t>
                      </a:r>
                      <a:endParaRPr lang="en-US" sz="1800" b="1" dirty="0">
                        <a:solidFill>
                          <a:schemeClr val="bg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solidFill>
                      <a:schemeClr val="accent5"/>
                    </a:solidFill>
                  </a:tcPr>
                </a:tc>
                <a:tc vMerge="1">
                  <a:txBody>
                    <a:bodyPr/>
                    <a:lstStyle/>
                    <a:p>
                      <a:endParaRPr lang="en-US"/>
                    </a:p>
                  </a:txBody>
                  <a:tcPr/>
                </a:tc>
                <a:tc vMerge="1">
                  <a:txBody>
                    <a:bodyPr/>
                    <a:lstStyle/>
                    <a:p>
                      <a:endParaRPr lang="en-US"/>
                    </a:p>
                  </a:txBody>
                  <a:tcPr/>
                </a:tc>
              </a:tr>
              <a:tr h="460905">
                <a:tc>
                  <a:txBody>
                    <a:bodyPr/>
                    <a:lstStyle/>
                    <a:p>
                      <a:pPr marL="0" marR="0">
                        <a:lnSpc>
                          <a:spcPct val="90000"/>
                        </a:lnSpc>
                        <a:spcBef>
                          <a:spcPts val="0"/>
                        </a:spcBef>
                        <a:spcAft>
                          <a:spcPts val="0"/>
                        </a:spcAft>
                      </a:pPr>
                      <a:r>
                        <a:rPr lang="en-US" sz="1800">
                          <a:effectLst/>
                        </a:rPr>
                        <a:t>Rail/IMX</a:t>
                      </a:r>
                      <a:endParaRPr lang="en-US" sz="18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0000"/>
                        </a:lnSpc>
                        <a:spcBef>
                          <a:spcPts val="0"/>
                        </a:spcBef>
                        <a:spcAft>
                          <a:spcPts val="0"/>
                        </a:spcAft>
                      </a:pPr>
                      <a:r>
                        <a:rPr lang="en-US" sz="1800" dirty="0">
                          <a:effectLst/>
                        </a:rPr>
                        <a:t>83%</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0000"/>
                        </a:lnSpc>
                        <a:spcBef>
                          <a:spcPts val="0"/>
                        </a:spcBef>
                        <a:spcAft>
                          <a:spcPts val="0"/>
                        </a:spcAft>
                      </a:pPr>
                      <a:r>
                        <a:rPr lang="en-US" sz="1800" dirty="0">
                          <a:effectLst/>
                        </a:rPr>
                        <a:t>17%</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0000"/>
                        </a:lnSpc>
                        <a:spcBef>
                          <a:spcPts val="0"/>
                        </a:spcBef>
                        <a:spcAft>
                          <a:spcPts val="0"/>
                        </a:spcAft>
                      </a:pPr>
                      <a:r>
                        <a:rPr lang="en-US" sz="1800">
                          <a:effectLst/>
                        </a:rPr>
                        <a:t>0%</a:t>
                      </a:r>
                      <a:endParaRPr lang="en-US" sz="18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0000"/>
                        </a:lnSpc>
                        <a:spcBef>
                          <a:spcPts val="0"/>
                        </a:spcBef>
                        <a:spcAft>
                          <a:spcPts val="0"/>
                        </a:spcAft>
                      </a:pPr>
                      <a:r>
                        <a:rPr lang="en-US" sz="1800">
                          <a:effectLst/>
                        </a:rPr>
                        <a:t>614</a:t>
                      </a:r>
                      <a:endParaRPr lang="en-US" sz="18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0000"/>
                        </a:lnSpc>
                        <a:spcBef>
                          <a:spcPts val="0"/>
                        </a:spcBef>
                        <a:spcAft>
                          <a:spcPts val="0"/>
                        </a:spcAft>
                      </a:pPr>
                      <a:r>
                        <a:rPr lang="en-US" sz="1800" dirty="0">
                          <a:effectLst/>
                        </a:rPr>
                        <a:t>0.60%</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r>
              <a:tr h="460905">
                <a:tc>
                  <a:txBody>
                    <a:bodyPr/>
                    <a:lstStyle/>
                    <a:p>
                      <a:pPr marL="0" marR="0">
                        <a:lnSpc>
                          <a:spcPct val="90000"/>
                        </a:lnSpc>
                        <a:spcBef>
                          <a:spcPts val="0"/>
                        </a:spcBef>
                        <a:spcAft>
                          <a:spcPts val="0"/>
                        </a:spcAft>
                      </a:pPr>
                      <a:r>
                        <a:rPr lang="en-US" sz="1800" dirty="0">
                          <a:effectLst/>
                        </a:rPr>
                        <a:t>Truck</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0000"/>
                        </a:lnSpc>
                        <a:spcBef>
                          <a:spcPts val="0"/>
                        </a:spcBef>
                        <a:spcAft>
                          <a:spcPts val="0"/>
                        </a:spcAft>
                      </a:pPr>
                      <a:r>
                        <a:rPr lang="en-US" sz="1800">
                          <a:effectLst/>
                        </a:rPr>
                        <a:t>38%</a:t>
                      </a:r>
                      <a:endParaRPr lang="en-US" sz="18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0000"/>
                        </a:lnSpc>
                        <a:spcBef>
                          <a:spcPts val="0"/>
                        </a:spcBef>
                        <a:spcAft>
                          <a:spcPts val="0"/>
                        </a:spcAft>
                      </a:pPr>
                      <a:r>
                        <a:rPr lang="en-US" sz="1800" dirty="0">
                          <a:effectLst/>
                        </a:rPr>
                        <a:t>30%</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0000"/>
                        </a:lnSpc>
                        <a:spcBef>
                          <a:spcPts val="0"/>
                        </a:spcBef>
                        <a:spcAft>
                          <a:spcPts val="0"/>
                        </a:spcAft>
                      </a:pPr>
                      <a:r>
                        <a:rPr lang="en-US" sz="1800" dirty="0">
                          <a:effectLst/>
                        </a:rPr>
                        <a:t>32%</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0000"/>
                        </a:lnSpc>
                        <a:spcBef>
                          <a:spcPts val="0"/>
                        </a:spcBef>
                        <a:spcAft>
                          <a:spcPts val="0"/>
                        </a:spcAft>
                      </a:pPr>
                      <a:r>
                        <a:rPr lang="en-US" sz="1800">
                          <a:effectLst/>
                        </a:rPr>
                        <a:t>63,250</a:t>
                      </a:r>
                      <a:endParaRPr lang="en-US" sz="18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0000"/>
                        </a:lnSpc>
                        <a:spcBef>
                          <a:spcPts val="0"/>
                        </a:spcBef>
                        <a:spcAft>
                          <a:spcPts val="0"/>
                        </a:spcAft>
                      </a:pPr>
                      <a:r>
                        <a:rPr lang="en-US" sz="1800" dirty="0">
                          <a:effectLst/>
                        </a:rPr>
                        <a:t>63%</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r>
              <a:tr h="460905">
                <a:tc>
                  <a:txBody>
                    <a:bodyPr/>
                    <a:lstStyle/>
                    <a:p>
                      <a:pPr marL="0" marR="0">
                        <a:lnSpc>
                          <a:spcPct val="90000"/>
                        </a:lnSpc>
                        <a:spcBef>
                          <a:spcPts val="0"/>
                        </a:spcBef>
                        <a:spcAft>
                          <a:spcPts val="0"/>
                        </a:spcAft>
                      </a:pPr>
                      <a:r>
                        <a:rPr lang="en-US" sz="1800" dirty="0" smtClean="0">
                          <a:effectLst/>
                        </a:rPr>
                        <a:t>Parcel/Air</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0000"/>
                        </a:lnSpc>
                        <a:spcBef>
                          <a:spcPts val="0"/>
                        </a:spcBef>
                        <a:spcAft>
                          <a:spcPts val="0"/>
                        </a:spcAft>
                      </a:pPr>
                      <a:r>
                        <a:rPr lang="en-US" sz="1800">
                          <a:effectLst/>
                        </a:rPr>
                        <a:t>1%</a:t>
                      </a:r>
                      <a:endParaRPr lang="en-US" sz="18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0000"/>
                        </a:lnSpc>
                        <a:spcBef>
                          <a:spcPts val="0"/>
                        </a:spcBef>
                        <a:spcAft>
                          <a:spcPts val="0"/>
                        </a:spcAft>
                      </a:pPr>
                      <a:r>
                        <a:rPr lang="en-US" sz="1800">
                          <a:effectLst/>
                        </a:rPr>
                        <a:t>8%</a:t>
                      </a:r>
                      <a:endParaRPr lang="en-US" sz="18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0000"/>
                        </a:lnSpc>
                        <a:spcBef>
                          <a:spcPts val="0"/>
                        </a:spcBef>
                        <a:spcAft>
                          <a:spcPts val="0"/>
                        </a:spcAft>
                      </a:pPr>
                      <a:r>
                        <a:rPr lang="en-US" sz="1800" dirty="0">
                          <a:effectLst/>
                        </a:rPr>
                        <a:t>91%</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0000"/>
                        </a:lnSpc>
                        <a:spcBef>
                          <a:spcPts val="0"/>
                        </a:spcBef>
                        <a:spcAft>
                          <a:spcPts val="0"/>
                        </a:spcAft>
                      </a:pPr>
                      <a:r>
                        <a:rPr lang="en-US" sz="1800">
                          <a:effectLst/>
                        </a:rPr>
                        <a:t>36,837</a:t>
                      </a:r>
                      <a:endParaRPr lang="en-US" sz="18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0000"/>
                        </a:lnSpc>
                        <a:spcBef>
                          <a:spcPts val="0"/>
                        </a:spcBef>
                        <a:spcAft>
                          <a:spcPts val="0"/>
                        </a:spcAft>
                      </a:pPr>
                      <a:r>
                        <a:rPr lang="en-US" sz="1800" dirty="0">
                          <a:effectLst/>
                        </a:rPr>
                        <a:t>36%</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r>
              <a:tr h="785296">
                <a:tc>
                  <a:txBody>
                    <a:bodyPr/>
                    <a:lstStyle/>
                    <a:p>
                      <a:pPr marL="0" marR="0">
                        <a:lnSpc>
                          <a:spcPct val="90000"/>
                        </a:lnSpc>
                        <a:spcBef>
                          <a:spcPts val="0"/>
                        </a:spcBef>
                        <a:spcAft>
                          <a:spcPts val="0"/>
                        </a:spcAft>
                      </a:pPr>
                      <a:r>
                        <a:rPr lang="en-US" sz="1800">
                          <a:effectLst/>
                        </a:rPr>
                        <a:t>Total Number of Shipments in Estimation Sample</a:t>
                      </a:r>
                      <a:endParaRPr lang="en-US" sz="18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0000"/>
                        </a:lnSpc>
                        <a:spcBef>
                          <a:spcPts val="0"/>
                        </a:spcBef>
                        <a:spcAft>
                          <a:spcPts val="0"/>
                        </a:spcAft>
                      </a:pPr>
                      <a:r>
                        <a:rPr lang="en-US" sz="1800">
                          <a:effectLst/>
                        </a:rPr>
                        <a:t>24,941</a:t>
                      </a:r>
                      <a:endParaRPr lang="en-US" sz="18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0000"/>
                        </a:lnSpc>
                        <a:spcBef>
                          <a:spcPts val="0"/>
                        </a:spcBef>
                        <a:spcAft>
                          <a:spcPts val="0"/>
                        </a:spcAft>
                      </a:pPr>
                      <a:r>
                        <a:rPr lang="en-US" sz="1800">
                          <a:effectLst/>
                        </a:rPr>
                        <a:t>22,166</a:t>
                      </a:r>
                      <a:endParaRPr lang="en-US" sz="18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0000"/>
                        </a:lnSpc>
                        <a:spcBef>
                          <a:spcPts val="0"/>
                        </a:spcBef>
                        <a:spcAft>
                          <a:spcPts val="0"/>
                        </a:spcAft>
                      </a:pPr>
                      <a:r>
                        <a:rPr lang="en-US" sz="1800" dirty="0">
                          <a:effectLst/>
                        </a:rPr>
                        <a:t>53,594</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0000"/>
                        </a:lnSpc>
                        <a:spcBef>
                          <a:spcPts val="0"/>
                        </a:spcBef>
                        <a:spcAft>
                          <a:spcPts val="0"/>
                        </a:spcAft>
                      </a:pPr>
                      <a:r>
                        <a:rPr lang="en-US" sz="1800">
                          <a:effectLst/>
                        </a:rPr>
                        <a:t>100,701</a:t>
                      </a:r>
                      <a:endParaRPr lang="en-US" sz="18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0000"/>
                        </a:lnSpc>
                        <a:spcBef>
                          <a:spcPts val="0"/>
                        </a:spcBef>
                        <a:spcAft>
                          <a:spcPts val="0"/>
                        </a:spcAft>
                      </a:pPr>
                      <a:r>
                        <a:rPr lang="en-US" sz="1800">
                          <a:effectLst/>
                        </a:rPr>
                        <a:t>100%</a:t>
                      </a:r>
                      <a:endParaRPr lang="en-US" sz="18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r>
              <a:tr h="717102">
                <a:tc>
                  <a:txBody>
                    <a:bodyPr/>
                    <a:lstStyle/>
                    <a:p>
                      <a:pPr marL="0" marR="0">
                        <a:lnSpc>
                          <a:spcPct val="90000"/>
                        </a:lnSpc>
                        <a:spcBef>
                          <a:spcPts val="0"/>
                        </a:spcBef>
                        <a:spcAft>
                          <a:spcPts val="0"/>
                        </a:spcAft>
                      </a:pPr>
                      <a:r>
                        <a:rPr lang="en-US" sz="1800" dirty="0">
                          <a:effectLst/>
                        </a:rPr>
                        <a:t>% Sample Shipments by Value Category</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0000"/>
                        </a:lnSpc>
                        <a:spcBef>
                          <a:spcPts val="0"/>
                        </a:spcBef>
                        <a:spcAft>
                          <a:spcPts val="0"/>
                        </a:spcAft>
                      </a:pPr>
                      <a:r>
                        <a:rPr lang="en-US" sz="1800">
                          <a:effectLst/>
                        </a:rPr>
                        <a:t>25%</a:t>
                      </a:r>
                      <a:endParaRPr lang="en-US" sz="18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0000"/>
                        </a:lnSpc>
                        <a:spcBef>
                          <a:spcPts val="0"/>
                        </a:spcBef>
                        <a:spcAft>
                          <a:spcPts val="0"/>
                        </a:spcAft>
                      </a:pPr>
                      <a:r>
                        <a:rPr lang="en-US" sz="1800" dirty="0">
                          <a:effectLst/>
                        </a:rPr>
                        <a:t>22%</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0000"/>
                        </a:lnSpc>
                        <a:spcBef>
                          <a:spcPts val="0"/>
                        </a:spcBef>
                        <a:spcAft>
                          <a:spcPts val="0"/>
                        </a:spcAft>
                      </a:pPr>
                      <a:r>
                        <a:rPr lang="en-US" sz="1800" dirty="0">
                          <a:effectLst/>
                        </a:rPr>
                        <a:t>53%</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0000"/>
                        </a:lnSpc>
                        <a:spcBef>
                          <a:spcPts val="0"/>
                        </a:spcBef>
                        <a:spcAft>
                          <a:spcPts val="0"/>
                        </a:spcAft>
                      </a:pPr>
                      <a:r>
                        <a:rPr lang="en-US" sz="1800" dirty="0">
                          <a:effectLst/>
                        </a:rPr>
                        <a:t>100%</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90000"/>
                        </a:lnSpc>
                        <a:spcBef>
                          <a:spcPts val="0"/>
                        </a:spcBef>
                        <a:spcAft>
                          <a:spcPts val="0"/>
                        </a:spcAft>
                      </a:pPr>
                      <a:r>
                        <a:rPr lang="en-US" sz="1800" dirty="0">
                          <a:effectLst/>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5" name="Title 1"/>
          <p:cNvSpPr txBox="1">
            <a:spLocks/>
          </p:cNvSpPr>
          <p:nvPr/>
        </p:nvSpPr>
        <p:spPr>
          <a:xfrm>
            <a:off x="762000" y="228600"/>
            <a:ext cx="9753600" cy="990600"/>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ct val="0"/>
              </a:spcBef>
              <a:buFont typeface="Arial" pitchFamily="34" charset="0"/>
              <a:buNone/>
              <a:defRPr sz="2550" kern="1200">
                <a:solidFill>
                  <a:schemeClr val="tx2">
                    <a:lumMod val="75000"/>
                  </a:schemeClr>
                </a:solidFill>
                <a:latin typeface="+mj-lt"/>
                <a:ea typeface="+mj-ea"/>
                <a:cs typeface="+mj-cs"/>
              </a:defRPr>
            </a:lvl1pPr>
          </a:lstStyle>
          <a:p>
            <a:r>
              <a:rPr lang="en-US" dirty="0"/>
              <a:t>(3) Transport, Mode and Path Choice Model</a:t>
            </a:r>
            <a:r>
              <a:rPr lang="en-US" dirty="0" smtClean="0"/>
              <a:t/>
            </a:r>
            <a:br>
              <a:rPr lang="en-US" dirty="0" smtClean="0"/>
            </a:br>
            <a:r>
              <a:rPr lang="en-US" dirty="0">
                <a:solidFill>
                  <a:srgbClr val="26719A"/>
                </a:solidFill>
              </a:rPr>
              <a:t>Value per pound categories used in model </a:t>
            </a:r>
            <a:r>
              <a:rPr lang="en-US" dirty="0" smtClean="0">
                <a:solidFill>
                  <a:srgbClr val="26719A"/>
                </a:solidFill>
              </a:rPr>
              <a:t>estimation</a:t>
            </a:r>
            <a:endParaRPr lang="en-US" dirty="0">
              <a:solidFill>
                <a:srgbClr val="26719A"/>
              </a:solidFill>
            </a:endParaRPr>
          </a:p>
        </p:txBody>
      </p:sp>
      <p:sp>
        <p:nvSpPr>
          <p:cNvPr id="3" name="Date Placeholder 2"/>
          <p:cNvSpPr>
            <a:spLocks noGrp="1"/>
          </p:cNvSpPr>
          <p:nvPr>
            <p:ph type="dt" sz="half" idx="10"/>
          </p:nvPr>
        </p:nvSpPr>
        <p:spPr/>
        <p:txBody>
          <a:bodyPr/>
          <a:lstStyle/>
          <a:p>
            <a:r>
              <a:rPr lang="en-US" smtClean="0"/>
              <a:t>TRB Applications Conference.  Raleigh, NC.  May 14-18, 2017</a:t>
            </a:r>
            <a:endParaRPr lang="en-US" dirty="0"/>
          </a:p>
        </p:txBody>
      </p:sp>
      <p:sp>
        <p:nvSpPr>
          <p:cNvPr id="7" name="Slide Number Placeholder 6"/>
          <p:cNvSpPr>
            <a:spLocks noGrp="1"/>
          </p:cNvSpPr>
          <p:nvPr>
            <p:ph type="sldNum" sz="quarter" idx="11"/>
          </p:nvPr>
        </p:nvSpPr>
        <p:spPr/>
        <p:txBody>
          <a:bodyPr/>
          <a:lstStyle/>
          <a:p>
            <a:fld id="{CA8D9AD5-F248-4919-864A-CFD76CC027D6}" type="slidenum">
              <a:rPr lang="en-US" smtClean="0"/>
              <a:pPr/>
              <a:t>19</a:t>
            </a:fld>
            <a:endParaRPr lang="en-US" dirty="0"/>
          </a:p>
        </p:txBody>
      </p:sp>
    </p:spTree>
    <p:extLst>
      <p:ext uri="{BB962C8B-B14F-4D97-AF65-F5344CB8AC3E}">
        <p14:creationId xmlns:p14="http://schemas.microsoft.com/office/powerpoint/2010/main" val="78230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a:xfrm>
            <a:off x="1417320" y="6586039"/>
            <a:ext cx="9555480" cy="271962"/>
          </a:xfrm>
        </p:spPr>
        <p:txBody>
          <a:bodyPr/>
          <a:lstStyle/>
          <a:p>
            <a:r>
              <a:rPr lang="en-US" dirty="0" smtClean="0"/>
              <a:t>TRB Applications Conference.  Raleigh, NC.  May 14-18, 2017</a:t>
            </a:r>
            <a:endParaRPr lang="en-US" dirty="0"/>
          </a:p>
        </p:txBody>
      </p:sp>
      <p:sp>
        <p:nvSpPr>
          <p:cNvPr id="4" name="Slide Number Placeholder 3"/>
          <p:cNvSpPr>
            <a:spLocks noGrp="1"/>
          </p:cNvSpPr>
          <p:nvPr>
            <p:ph type="sldNum" sz="quarter" idx="11"/>
          </p:nvPr>
        </p:nvSpPr>
        <p:spPr/>
        <p:txBody>
          <a:bodyPr/>
          <a:lstStyle/>
          <a:p>
            <a:fld id="{CA8D9AD5-F248-4919-864A-CFD76CC027D6}" type="slidenum">
              <a:rPr lang="en-US" smtClean="0"/>
              <a:pPr/>
              <a:t>2</a:t>
            </a:fld>
            <a:endParaRPr lang="en-US" dirty="0"/>
          </a:p>
        </p:txBody>
      </p:sp>
      <p:sp>
        <p:nvSpPr>
          <p:cNvPr id="6" name="Title 1"/>
          <p:cNvSpPr txBox="1">
            <a:spLocks/>
          </p:cNvSpPr>
          <p:nvPr/>
        </p:nvSpPr>
        <p:spPr>
          <a:xfrm>
            <a:off x="381000" y="381000"/>
            <a:ext cx="3733800" cy="990600"/>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ct val="0"/>
              </a:spcBef>
              <a:buFont typeface="Arial" pitchFamily="34" charset="0"/>
              <a:buNone/>
              <a:defRPr sz="2550" kern="1200">
                <a:solidFill>
                  <a:schemeClr val="tx2">
                    <a:lumMod val="75000"/>
                  </a:schemeClr>
                </a:solidFill>
                <a:latin typeface="+mj-lt"/>
                <a:ea typeface="+mj-ea"/>
                <a:cs typeface="+mj-cs"/>
              </a:defRPr>
            </a:lvl1pPr>
          </a:lstStyle>
          <a:p>
            <a:r>
              <a:rPr lang="en-US" dirty="0" smtClean="0">
                <a:solidFill>
                  <a:schemeClr val="tx1"/>
                </a:solidFill>
              </a:rPr>
              <a:t>MAG SHRP2 C20 </a:t>
            </a:r>
          </a:p>
          <a:p>
            <a:r>
              <a:rPr lang="en-US" dirty="0" smtClean="0">
                <a:solidFill>
                  <a:schemeClr val="tx1"/>
                </a:solidFill>
              </a:rPr>
              <a:t>Freight Demand Model</a:t>
            </a:r>
            <a:endParaRPr lang="en-US" dirty="0">
              <a:solidFill>
                <a:schemeClr val="tx1"/>
              </a:solidFill>
            </a:endParaRPr>
          </a:p>
        </p:txBody>
      </p:sp>
      <p:pic>
        <p:nvPicPr>
          <p:cNvPr id="7" name="Picture 6"/>
          <p:cNvPicPr>
            <a:picLocks noChangeAspect="1"/>
          </p:cNvPicPr>
          <p:nvPr/>
        </p:nvPicPr>
        <p:blipFill rotWithShape="1">
          <a:blip r:embed="rId3"/>
          <a:srcRect l="315" r="1"/>
          <a:stretch/>
        </p:blipFill>
        <p:spPr>
          <a:xfrm>
            <a:off x="5153024" y="0"/>
            <a:ext cx="7000875" cy="6533929"/>
          </a:xfrm>
          <a:prstGeom prst="rect">
            <a:avLst/>
          </a:prstGeom>
          <a:noFill/>
          <a:ln>
            <a:noFill/>
          </a:ln>
        </p:spPr>
      </p:pic>
      <p:sp>
        <p:nvSpPr>
          <p:cNvPr id="8" name="Rectangle 7"/>
          <p:cNvSpPr/>
          <p:nvPr/>
        </p:nvSpPr>
        <p:spPr>
          <a:xfrm>
            <a:off x="4114800" y="-1752600"/>
            <a:ext cx="8077200" cy="3124200"/>
          </a:xfrm>
          <a:prstGeom prst="rect">
            <a:avLst/>
          </a:prstGeom>
          <a:solidFill>
            <a:srgbClr val="7F7F7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14800" y="2532888"/>
            <a:ext cx="8077200" cy="4325112"/>
          </a:xfrm>
          <a:prstGeom prst="rect">
            <a:avLst/>
          </a:prstGeom>
          <a:solidFill>
            <a:srgbClr val="7F7F7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
          <p:cNvSpPr txBox="1">
            <a:spLocks/>
          </p:cNvSpPr>
          <p:nvPr/>
        </p:nvSpPr>
        <p:spPr>
          <a:xfrm>
            <a:off x="0" y="1828800"/>
            <a:ext cx="4114800" cy="4038600"/>
          </a:xfrm>
          <a:prstGeom prst="rect">
            <a:avLst/>
          </a:prstGeom>
        </p:spPr>
        <p:txBody>
          <a:bodyPr/>
          <a:lstStyle>
            <a:lvl1pPr marL="282575" indent="-282575" algn="l" defTabSz="685783" rtl="0" eaLnBrk="1" latinLnBrk="0" hangingPunct="1">
              <a:lnSpc>
                <a:spcPct val="85000"/>
              </a:lnSpc>
              <a:spcBef>
                <a:spcPts val="1200"/>
              </a:spcBef>
              <a:spcAft>
                <a:spcPts val="0"/>
              </a:spcAft>
              <a:buFont typeface="Segoe UI" panose="020B0502040204020203" pitchFamily="34" charset="0"/>
              <a:buChar char="»"/>
              <a:defRPr sz="2400" kern="1200">
                <a:solidFill>
                  <a:srgbClr val="1F275C"/>
                </a:solidFill>
                <a:latin typeface="Segoe UI" panose="020B0502040204020203" pitchFamily="34" charset="0"/>
                <a:ea typeface="Segoe UI" panose="020B0502040204020203" pitchFamily="34" charset="0"/>
                <a:cs typeface="Segoe UI" panose="020B0502040204020203" pitchFamily="34" charset="0"/>
              </a:defRPr>
            </a:lvl1pPr>
            <a:lvl2pPr marL="512763" indent="-230188" algn="l" defTabSz="685783" rtl="0" eaLnBrk="1" latinLnBrk="0" hangingPunct="1">
              <a:lnSpc>
                <a:spcPct val="85000"/>
              </a:lnSpc>
              <a:spcBef>
                <a:spcPts val="720"/>
              </a:spcBef>
              <a:spcAft>
                <a:spcPts val="0"/>
              </a:spcAft>
              <a:buFont typeface="Segoe UI" panose="020B0502040204020203" pitchFamily="34" charset="0"/>
              <a:buChar char="–"/>
              <a:defRPr sz="2200" kern="1200">
                <a:solidFill>
                  <a:srgbClr val="00A0DD"/>
                </a:solidFill>
                <a:latin typeface="Segoe UI" panose="020B0502040204020203" pitchFamily="34" charset="0"/>
                <a:ea typeface="Segoe UI" panose="020B0502040204020203" pitchFamily="34" charset="0"/>
                <a:cs typeface="Segoe UI" panose="020B0502040204020203" pitchFamily="34" charset="0"/>
              </a:defRPr>
            </a:lvl2pPr>
            <a:lvl3pPr marL="803275" indent="-230188" algn="l" defTabSz="685783" rtl="0" eaLnBrk="1" latinLnBrk="0" hangingPunct="1">
              <a:lnSpc>
                <a:spcPct val="85000"/>
              </a:lnSpc>
              <a:spcBef>
                <a:spcPts val="720"/>
              </a:spcBef>
              <a:spcAft>
                <a:spcPts val="0"/>
              </a:spcAft>
              <a:buFont typeface="Arial" panose="020B0604020202020204" pitchFamily="34" charset="0"/>
              <a:buChar char="•"/>
              <a:defRPr sz="2000" i="1" kern="1200">
                <a:solidFill>
                  <a:srgbClr val="0073C6"/>
                </a:solidFill>
                <a:latin typeface="Segoe UI" panose="020B0502040204020203" pitchFamily="34" charset="0"/>
                <a:ea typeface="Segoe UI" panose="020B0502040204020203" pitchFamily="34" charset="0"/>
                <a:cs typeface="Segoe UI" panose="020B0502040204020203" pitchFamily="34" charset="0"/>
              </a:defRPr>
            </a:lvl3pPr>
            <a:lvl4pPr marL="1025525" indent="-222250" algn="l" defTabSz="685783" rtl="0" eaLnBrk="1" latinLnBrk="0" hangingPunct="1">
              <a:lnSpc>
                <a:spcPct val="85000"/>
              </a:lnSpc>
              <a:spcBef>
                <a:spcPts val="720"/>
              </a:spcBef>
              <a:spcAft>
                <a:spcPts val="0"/>
              </a:spcAft>
              <a:buFont typeface="Arial" panose="020B0604020202020204" pitchFamily="34" charset="0"/>
              <a:buChar char="•"/>
              <a:defRPr sz="2000" kern="1200">
                <a:solidFill>
                  <a:srgbClr val="0073C6"/>
                </a:solidFill>
                <a:latin typeface="Segoe UI" panose="020B0502040204020203" pitchFamily="34" charset="0"/>
                <a:ea typeface="Segoe UI" panose="020B0502040204020203" pitchFamily="34" charset="0"/>
                <a:cs typeface="Segoe UI" panose="020B0502040204020203" pitchFamily="34" charset="0"/>
              </a:defRPr>
            </a:lvl4pPr>
            <a:lvl5pPr marL="1244173" indent="-214308" algn="l" defTabSz="685783" rtl="0" eaLnBrk="1" latinLnBrk="0" hangingPunct="1">
              <a:lnSpc>
                <a:spcPct val="85000"/>
              </a:lnSpc>
              <a:spcBef>
                <a:spcPts val="720"/>
              </a:spcBef>
              <a:spcAft>
                <a:spcPts val="0"/>
              </a:spcAft>
              <a:buFont typeface="Arial" panose="020B0604020202020204" pitchFamily="34" charset="0"/>
              <a:buChar char="•"/>
              <a:defRPr sz="2000" kern="1200">
                <a:solidFill>
                  <a:srgbClr val="0073C6"/>
                </a:solidFill>
                <a:latin typeface="Segoe UI" panose="020B0502040204020203" pitchFamily="34" charset="0"/>
                <a:ea typeface="Segoe UI" panose="020B0502040204020203" pitchFamily="34" charset="0"/>
                <a:cs typeface="Segoe UI" panose="020B0502040204020203"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342900" algn="ctr">
              <a:buClr>
                <a:schemeClr val="accent1"/>
              </a:buClr>
              <a:buFont typeface="Wingdings" panose="05000000000000000000" pitchFamily="2" charset="2"/>
              <a:buChar char="§"/>
            </a:pPr>
            <a:r>
              <a:rPr lang="en-US" sz="2400" dirty="0" smtClean="0">
                <a:solidFill>
                  <a:srgbClr val="1F275C"/>
                </a:solidFill>
              </a:rPr>
              <a:t>Firm Synthesis Model</a:t>
            </a:r>
          </a:p>
          <a:p>
            <a:pPr marL="0" lvl="1" indent="0" algn="ctr">
              <a:buClr>
                <a:schemeClr val="accent1"/>
              </a:buClr>
              <a:buNone/>
            </a:pPr>
            <a:r>
              <a:rPr lang="en-US" sz="2400" dirty="0" smtClean="0">
                <a:solidFill>
                  <a:srgbClr val="1F275C"/>
                </a:solidFill>
              </a:rPr>
              <a:t>↓</a:t>
            </a:r>
            <a:endParaRPr lang="en-US" sz="2400" dirty="0">
              <a:solidFill>
                <a:srgbClr val="1F275C"/>
              </a:solidFill>
            </a:endParaRPr>
          </a:p>
          <a:p>
            <a:pPr marL="0" lvl="1" indent="0" algn="ctr">
              <a:buClr>
                <a:schemeClr val="accent1"/>
              </a:buClr>
              <a:buNone/>
            </a:pPr>
            <a:r>
              <a:rPr lang="en-US" sz="2400" dirty="0" smtClean="0">
                <a:solidFill>
                  <a:schemeClr val="accent2"/>
                </a:solidFill>
              </a:rPr>
              <a:t>Lists of buyer firms and </a:t>
            </a:r>
          </a:p>
          <a:p>
            <a:pPr marL="0" lvl="1" indent="0" algn="ctr">
              <a:buClr>
                <a:schemeClr val="accent1"/>
              </a:buClr>
              <a:buNone/>
            </a:pPr>
            <a:r>
              <a:rPr lang="en-US" sz="2400" dirty="0" smtClean="0">
                <a:solidFill>
                  <a:schemeClr val="accent2"/>
                </a:solidFill>
              </a:rPr>
              <a:t>supplier firms</a:t>
            </a:r>
          </a:p>
          <a:p>
            <a:pPr marL="0" lvl="1" indent="0" algn="ctr">
              <a:buClr>
                <a:schemeClr val="accent1"/>
              </a:buClr>
              <a:buNone/>
            </a:pPr>
            <a:r>
              <a:rPr lang="en-US" sz="2400" dirty="0" smtClean="0">
                <a:solidFill>
                  <a:srgbClr val="1F275C"/>
                </a:solidFill>
              </a:rPr>
              <a:t>↓</a:t>
            </a:r>
          </a:p>
          <a:p>
            <a:pPr marL="342900" lvl="1" indent="-342900" algn="ctr">
              <a:buClr>
                <a:schemeClr val="accent1"/>
              </a:buClr>
              <a:buFont typeface="Wingdings" panose="05000000000000000000" pitchFamily="2" charset="2"/>
              <a:buChar char="§"/>
            </a:pPr>
            <a:r>
              <a:rPr lang="en-US" sz="2400" dirty="0" smtClean="0">
                <a:solidFill>
                  <a:srgbClr val="1F275C"/>
                </a:solidFill>
              </a:rPr>
              <a:t>Supply Chain Model</a:t>
            </a:r>
          </a:p>
          <a:p>
            <a:pPr marL="0" lvl="1" indent="0" algn="ctr">
              <a:buClr>
                <a:schemeClr val="accent1"/>
              </a:buClr>
              <a:buNone/>
            </a:pPr>
            <a:r>
              <a:rPr lang="en-US" sz="2400" dirty="0" smtClean="0">
                <a:solidFill>
                  <a:srgbClr val="1F275C"/>
                </a:solidFill>
              </a:rPr>
              <a:t>↓</a:t>
            </a:r>
          </a:p>
          <a:p>
            <a:pPr marL="0" lvl="1" indent="0" algn="ctr">
              <a:buClr>
                <a:schemeClr val="accent1"/>
              </a:buClr>
              <a:buNone/>
            </a:pPr>
            <a:r>
              <a:rPr lang="en-US" sz="2400" dirty="0" smtClean="0">
                <a:solidFill>
                  <a:schemeClr val="accent2"/>
                </a:solidFill>
              </a:rPr>
              <a:t>Commodity flows </a:t>
            </a:r>
          </a:p>
          <a:p>
            <a:pPr marL="0" lvl="1" indent="0" algn="ctr">
              <a:buClr>
                <a:schemeClr val="accent1"/>
              </a:buClr>
              <a:buNone/>
            </a:pPr>
            <a:r>
              <a:rPr lang="en-US" sz="2400" dirty="0" smtClean="0">
                <a:solidFill>
                  <a:schemeClr val="accent2"/>
                </a:solidFill>
              </a:rPr>
              <a:t>between firms</a:t>
            </a:r>
          </a:p>
          <a:p>
            <a:pPr marL="0" lvl="1" indent="0" algn="ctr">
              <a:buClr>
                <a:schemeClr val="accent1"/>
              </a:buClr>
              <a:buNone/>
            </a:pPr>
            <a:r>
              <a:rPr lang="en-US" sz="2400" dirty="0" smtClean="0">
                <a:solidFill>
                  <a:srgbClr val="1F275C"/>
                </a:solidFill>
              </a:rPr>
              <a:t>↓</a:t>
            </a:r>
            <a:endParaRPr lang="en-US" sz="2400" dirty="0">
              <a:solidFill>
                <a:srgbClr val="1F275C"/>
              </a:solidFill>
            </a:endParaRPr>
          </a:p>
          <a:p>
            <a:pPr marL="342900" lvl="1" indent="-342900" algn="ctr">
              <a:buClr>
                <a:schemeClr val="accent1"/>
              </a:buClr>
              <a:buFont typeface="Wingdings" panose="05000000000000000000" pitchFamily="2" charset="2"/>
              <a:buChar char="§"/>
            </a:pPr>
            <a:r>
              <a:rPr lang="en-US" sz="2400" dirty="0" smtClean="0">
                <a:solidFill>
                  <a:srgbClr val="1F275C"/>
                </a:solidFill>
              </a:rPr>
              <a:t>Truck Tour Model</a:t>
            </a:r>
            <a:endParaRPr lang="en-US" sz="2400" dirty="0">
              <a:solidFill>
                <a:srgbClr val="1F275C"/>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76200"/>
            <a:ext cx="2133600" cy="476298"/>
          </a:xfrm>
          <a:prstGeom prst="rect">
            <a:avLst/>
          </a:prstGeom>
        </p:spPr>
      </p:pic>
      <p:pic>
        <p:nvPicPr>
          <p:cNvPr id="1026" name="Picture 2" descr="Image result for cambridge systematic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8173"/>
          <a:stretch/>
        </p:blipFill>
        <p:spPr bwMode="auto">
          <a:xfrm>
            <a:off x="1371600" y="6331106"/>
            <a:ext cx="1371600" cy="526894"/>
          </a:xfrm>
          <a:prstGeom prst="rect">
            <a:avLst/>
          </a:prstGeom>
          <a:solidFill>
            <a:schemeClr val="bg1"/>
          </a:solidFill>
          <a:ln>
            <a:solidFill>
              <a:schemeClr val="bg1"/>
            </a:solidFill>
          </a:ln>
        </p:spPr>
      </p:pic>
      <p:pic>
        <p:nvPicPr>
          <p:cNvPr id="1028" name="Picture 4" descr="Image result for rs&amp;h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3200" y="6489561"/>
            <a:ext cx="1371600" cy="391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91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nodeType="clickEffect">
                                  <p:stCondLst>
                                    <p:cond delay="0"/>
                                  </p:stCondLst>
                                  <p:childTnLst>
                                    <p:animMotion origin="layout" path="M 4.375E-6 1.11111E-6 L 0.03489 0.2125 " pathEditMode="relative" rAng="0" ptsTypes="AA">
                                      <p:cBhvr>
                                        <p:cTn id="6" dur="1000" fill="hold"/>
                                        <p:tgtEl>
                                          <p:spTgt spid="7"/>
                                        </p:tgtEl>
                                        <p:attrNameLst>
                                          <p:attrName>ppt_x</p:attrName>
                                          <p:attrName>ppt_y</p:attrName>
                                        </p:attrNameLst>
                                      </p:cBhvr>
                                      <p:rCtr x="1745" y="10625"/>
                                    </p:animMotion>
                                  </p:childTnLst>
                                </p:cTn>
                              </p:par>
                              <p:par>
                                <p:cTn id="7" presetID="6" presetClass="emph" presetSubtype="0" fill="hold" nodeType="withEffect">
                                  <p:stCondLst>
                                    <p:cond delay="0"/>
                                  </p:stCondLst>
                                  <p:childTnLst>
                                    <p:animScale>
                                      <p:cBhvr>
                                        <p:cTn id="8" dur="1000" fill="hold"/>
                                        <p:tgtEl>
                                          <p:spTgt spid="7"/>
                                        </p:tgtEl>
                                      </p:cBhvr>
                                      <p:by x="140000" y="140000"/>
                                    </p:animScale>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500"/>
                                        <p:tgtEl>
                                          <p:spTgt spid="11">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fade">
                                      <p:cBhvr>
                                        <p:cTn id="24" dur="500"/>
                                        <p:tgtEl>
                                          <p:spTgt spid="11">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fade">
                                      <p:cBhvr>
                                        <p:cTn id="27" dur="5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1" nodeType="clickEffect">
                                  <p:stCondLst>
                                    <p:cond delay="0"/>
                                  </p:stCondLst>
                                  <p:childTnLst>
                                    <p:animMotion origin="layout" path="M 2.22045E-16 -2.22222E-6 L 2.22045E-16 0.17222 " pathEditMode="relative" rAng="0" ptsTypes="AA">
                                      <p:cBhvr>
                                        <p:cTn id="31" dur="1000" fill="hold"/>
                                        <p:tgtEl>
                                          <p:spTgt spid="8"/>
                                        </p:tgtEl>
                                        <p:attrNameLst>
                                          <p:attrName>ppt_x</p:attrName>
                                          <p:attrName>ppt_y</p:attrName>
                                        </p:attrNameLst>
                                      </p:cBhvr>
                                      <p:rCtr x="0" y="8611"/>
                                    </p:animMotion>
                                  </p:childTnLst>
                                </p:cTn>
                              </p:par>
                              <p:par>
                                <p:cTn id="32" presetID="42" presetClass="path" presetSubtype="0" accel="50000" decel="50000" fill="hold" grpId="1" nodeType="withEffect">
                                  <p:stCondLst>
                                    <p:cond delay="0"/>
                                  </p:stCondLst>
                                  <p:childTnLst>
                                    <p:animMotion origin="layout" path="M 2.22045E-16 -2.22222E-6 L 2.22045E-16 0.54861 " pathEditMode="relative" rAng="0" ptsTypes="AA">
                                      <p:cBhvr>
                                        <p:cTn id="33" dur="1000" fill="hold"/>
                                        <p:tgtEl>
                                          <p:spTgt spid="9"/>
                                        </p:tgtEl>
                                        <p:attrNameLst>
                                          <p:attrName>ppt_x</p:attrName>
                                          <p:attrName>ppt_y</p:attrName>
                                        </p:attrNameLst>
                                      </p:cBhvr>
                                      <p:rCtr x="0" y="27431"/>
                                    </p:animMotion>
                                  </p:childTnLst>
                                </p:cTn>
                              </p:par>
                              <p:par>
                                <p:cTn id="34" presetID="10" presetClass="entr" presetSubtype="0" fill="hold" nodeType="withEffect">
                                  <p:stCondLst>
                                    <p:cond delay="0"/>
                                  </p:stCondLst>
                                  <p:childTnLst>
                                    <p:set>
                                      <p:cBhvr>
                                        <p:cTn id="35" dur="1" fill="hold">
                                          <p:stCondLst>
                                            <p:cond delay="0"/>
                                          </p:stCondLst>
                                        </p:cTn>
                                        <p:tgtEl>
                                          <p:spTgt spid="11">
                                            <p:txEl>
                                              <p:pRg st="4" end="4"/>
                                            </p:txEl>
                                          </p:spTgt>
                                        </p:tgtEl>
                                        <p:attrNameLst>
                                          <p:attrName>style.visibility</p:attrName>
                                        </p:attrNameLst>
                                      </p:cBhvr>
                                      <p:to>
                                        <p:strVal val="visible"/>
                                      </p:to>
                                    </p:set>
                                    <p:animEffect transition="in" filter="fade">
                                      <p:cBhvr>
                                        <p:cTn id="36" dur="500"/>
                                        <p:tgtEl>
                                          <p:spTgt spid="11">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xEl>
                                              <p:pRg st="5" end="5"/>
                                            </p:txEl>
                                          </p:spTgt>
                                        </p:tgtEl>
                                        <p:attrNameLst>
                                          <p:attrName>style.visibility</p:attrName>
                                        </p:attrNameLst>
                                      </p:cBhvr>
                                      <p:to>
                                        <p:strVal val="visible"/>
                                      </p:to>
                                    </p:set>
                                    <p:animEffect transition="in" filter="fade">
                                      <p:cBhvr>
                                        <p:cTn id="39" dur="500"/>
                                        <p:tgtEl>
                                          <p:spTgt spid="11">
                                            <p:txEl>
                                              <p:pRg st="5" end="5"/>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Effect transition="in" filter="fade">
                                      <p:cBhvr>
                                        <p:cTn id="42" dur="500"/>
                                        <p:tgtEl>
                                          <p:spTgt spid="11">
                                            <p:txEl>
                                              <p:pRg st="6" end="6"/>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1">
                                            <p:txEl>
                                              <p:pRg st="7" end="7"/>
                                            </p:txEl>
                                          </p:spTgt>
                                        </p:tgtEl>
                                        <p:attrNameLst>
                                          <p:attrName>style.visibility</p:attrName>
                                        </p:attrNameLst>
                                      </p:cBhvr>
                                      <p:to>
                                        <p:strVal val="visible"/>
                                      </p:to>
                                    </p:set>
                                    <p:animEffect transition="in" filter="fade">
                                      <p:cBhvr>
                                        <p:cTn id="45" dur="500"/>
                                        <p:tgtEl>
                                          <p:spTgt spid="11">
                                            <p:txEl>
                                              <p:pRg st="7" end="7"/>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1">
                                            <p:txEl>
                                              <p:pRg st="8" end="8"/>
                                            </p:txEl>
                                          </p:spTgt>
                                        </p:tgtEl>
                                        <p:attrNameLst>
                                          <p:attrName>style.visibility</p:attrName>
                                        </p:attrNameLst>
                                      </p:cBhvr>
                                      <p:to>
                                        <p:strVal val="visible"/>
                                      </p:to>
                                    </p:set>
                                    <p:animEffect transition="in" filter="fade">
                                      <p:cBhvr>
                                        <p:cTn id="48" dur="500"/>
                                        <p:tgtEl>
                                          <p:spTgt spid="11">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1">
                                            <p:txEl>
                                              <p:pRg st="9" end="9"/>
                                            </p:txEl>
                                          </p:spTgt>
                                        </p:tgtEl>
                                        <p:attrNameLst>
                                          <p:attrName>style.visibility</p:attrName>
                                        </p:attrNameLst>
                                      </p:cBhvr>
                                      <p:to>
                                        <p:strVal val="visible"/>
                                      </p:to>
                                    </p:set>
                                    <p:animEffect transition="in" filter="fade">
                                      <p:cBhvr>
                                        <p:cTn id="53" dur="500"/>
                                        <p:tgtEl>
                                          <p:spTgt spid="11">
                                            <p:txEl>
                                              <p:pRg st="9" end="9"/>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11">
                                            <p:txEl>
                                              <p:pRg st="10" end="10"/>
                                            </p:txEl>
                                          </p:spTgt>
                                        </p:tgtEl>
                                        <p:attrNameLst>
                                          <p:attrName>style.visibility</p:attrName>
                                        </p:attrNameLst>
                                      </p:cBhvr>
                                      <p:to>
                                        <p:strVal val="visible"/>
                                      </p:to>
                                    </p:set>
                                    <p:animEffect transition="in" filter="fade">
                                      <p:cBhvr>
                                        <p:cTn id="56" dur="5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CA8D9AD5-F248-4919-864A-CFD76CC027D6}" type="slidenum">
              <a:rPr lang="en-US" smtClean="0"/>
              <a:pPr/>
              <a:t>20</a:t>
            </a:fld>
            <a:endParaRPr lang="en-US" dirty="0"/>
          </a:p>
        </p:txBody>
      </p:sp>
      <p:sp>
        <p:nvSpPr>
          <p:cNvPr id="5" name="Title 1"/>
          <p:cNvSpPr txBox="1">
            <a:spLocks/>
          </p:cNvSpPr>
          <p:nvPr/>
        </p:nvSpPr>
        <p:spPr>
          <a:xfrm>
            <a:off x="762000" y="381000"/>
            <a:ext cx="9753600" cy="990600"/>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ct val="0"/>
              </a:spcBef>
              <a:buFont typeface="Arial" pitchFamily="34" charset="0"/>
              <a:buNone/>
              <a:defRPr sz="2550" kern="1200">
                <a:solidFill>
                  <a:schemeClr val="tx2">
                    <a:lumMod val="75000"/>
                  </a:schemeClr>
                </a:solidFill>
                <a:latin typeface="+mj-lt"/>
                <a:ea typeface="+mj-ea"/>
                <a:cs typeface="+mj-cs"/>
              </a:defRPr>
            </a:lvl1pPr>
          </a:lstStyle>
          <a:p>
            <a:r>
              <a:rPr lang="en-US" dirty="0"/>
              <a:t>(3) Transport, Mode and Path Choice Model</a:t>
            </a:r>
            <a:r>
              <a:rPr lang="en-US" dirty="0" smtClean="0"/>
              <a:t/>
            </a:r>
            <a:br>
              <a:rPr lang="en-US" dirty="0" smtClean="0"/>
            </a:br>
            <a:r>
              <a:rPr lang="en-US" dirty="0">
                <a:solidFill>
                  <a:srgbClr val="26719A"/>
                </a:solidFill>
              </a:rPr>
              <a:t>Nested Logit </a:t>
            </a:r>
            <a:r>
              <a:rPr lang="en-US" dirty="0" smtClean="0">
                <a:solidFill>
                  <a:srgbClr val="26719A"/>
                </a:solidFill>
              </a:rPr>
              <a:t>structure</a:t>
            </a:r>
            <a:endParaRPr lang="en-US" dirty="0">
              <a:solidFill>
                <a:srgbClr val="26719A"/>
              </a:solidFill>
            </a:endParaRPr>
          </a:p>
        </p:txBody>
      </p:sp>
      <p:graphicFrame>
        <p:nvGraphicFramePr>
          <p:cNvPr id="9" name="Content Placeholder 2"/>
          <p:cNvGraphicFramePr>
            <a:graphicFrameLocks noGrp="1"/>
          </p:cNvGraphicFramePr>
          <p:nvPr>
            <p:ph idx="1"/>
            <p:extLst>
              <p:ext uri="{D42A27DB-BD31-4B8C-83A1-F6EECF244321}">
                <p14:modId xmlns:p14="http://schemas.microsoft.com/office/powerpoint/2010/main" val="3044069577"/>
              </p:ext>
            </p:extLst>
          </p:nvPr>
        </p:nvGraphicFramePr>
        <p:xfrm>
          <a:off x="152400" y="1905000"/>
          <a:ext cx="6400800" cy="3602297"/>
        </p:xfrm>
        <a:graphic>
          <a:graphicData uri="http://schemas.openxmlformats.org/drawingml/2006/table">
            <a:tbl>
              <a:tblPr firstRow="1" firstCol="1" bandRow="1">
                <a:tableStyleId>{7DF18680-E054-41AD-8BC1-D1AEF772440D}</a:tableStyleId>
              </a:tblPr>
              <a:tblGrid>
                <a:gridCol w="1371600"/>
                <a:gridCol w="1238250"/>
                <a:gridCol w="1238250"/>
                <a:gridCol w="1409700"/>
                <a:gridCol w="1143000"/>
              </a:tblGrid>
              <a:tr h="1164186">
                <a:tc rowSpan="2">
                  <a:txBody>
                    <a:bodyPr/>
                    <a:lstStyle/>
                    <a:p>
                      <a:pPr algn="ctr" fontAlgn="b"/>
                      <a:r>
                        <a:rPr lang="en-US" sz="1800" u="none" strike="noStrike" dirty="0" smtClean="0">
                          <a:effectLst/>
                        </a:rPr>
                        <a:t>Mode Alternatives</a:t>
                      </a:r>
                    </a:p>
                  </a:txBody>
                  <a:tcPr marL="9525" marR="9525" marT="9525" marB="0" anchor="ctr"/>
                </a:tc>
                <a:tc gridSpan="4">
                  <a:txBody>
                    <a:bodyPr/>
                    <a:lstStyle/>
                    <a:p>
                      <a:pPr algn="ctr" rtl="0" fontAlgn="ctr"/>
                      <a:r>
                        <a:rPr lang="en-US" sz="1800" u="none" strike="noStrike" dirty="0" smtClean="0">
                          <a:effectLst/>
                        </a:rPr>
                        <a:t>Shipment Size Categories</a:t>
                      </a:r>
                      <a:endParaRPr lang="en-US" sz="1800" u="none" strike="noStrike" dirty="0">
                        <a:effectLst/>
                      </a:endParaRPr>
                    </a:p>
                  </a:txBody>
                  <a:tcPr marL="9525" marR="9525" marT="9525" marB="0" anchor="ctr"/>
                </a:tc>
                <a:tc hMerge="1">
                  <a:txBody>
                    <a:bodyPr/>
                    <a:lstStyle/>
                    <a:p>
                      <a:endParaRPr lang="en-US"/>
                    </a:p>
                  </a:txBody>
                  <a:tcPr/>
                </a:tc>
                <a:tc hMerge="1">
                  <a:txBody>
                    <a:bodyPr/>
                    <a:lstStyle/>
                    <a:p>
                      <a:pPr algn="ctr" fontAlgn="b"/>
                      <a:endParaRPr lang="en-US" sz="1800" b="0" i="0" u="none" strike="noStrike" dirty="0">
                        <a:solidFill>
                          <a:srgbClr val="000000"/>
                        </a:solidFill>
                        <a:effectLst/>
                        <a:latin typeface="Calibri"/>
                      </a:endParaRPr>
                    </a:p>
                  </a:txBody>
                  <a:tcPr marL="9525" marR="9525" marT="9525" marB="0" anchor="ctr"/>
                </a:tc>
                <a:tc hMerge="1">
                  <a:txBody>
                    <a:bodyPr/>
                    <a:lstStyle/>
                    <a:p>
                      <a:pPr algn="l" fontAlgn="b"/>
                      <a:endParaRPr lang="en-US" sz="1800" b="0" i="0" u="none" strike="noStrike" dirty="0">
                        <a:solidFill>
                          <a:srgbClr val="000000"/>
                        </a:solidFill>
                        <a:effectLst/>
                        <a:latin typeface="Calibri"/>
                      </a:endParaRPr>
                    </a:p>
                  </a:txBody>
                  <a:tcPr marL="9525" marR="9525" marT="9525" marB="0" anchor="b"/>
                </a:tc>
              </a:tr>
              <a:tr h="783338">
                <a:tc vMerge="1">
                  <a:txBody>
                    <a:bodyPr/>
                    <a:lstStyle/>
                    <a:p>
                      <a:endParaRPr lang="en-US"/>
                    </a:p>
                  </a:txBody>
                  <a:tcPr/>
                </a:tc>
                <a:tc>
                  <a:txBody>
                    <a:bodyPr/>
                    <a:lstStyle/>
                    <a:p>
                      <a:pPr marL="0" marR="0" algn="l">
                        <a:lnSpc>
                          <a:spcPct val="115000"/>
                        </a:lnSpc>
                        <a:spcBef>
                          <a:spcPts val="0"/>
                        </a:spcBef>
                        <a:spcAft>
                          <a:spcPts val="0"/>
                        </a:spcAft>
                      </a:pPr>
                      <a:r>
                        <a:rPr lang="en-US" sz="1300" b="1" dirty="0" smtClean="0">
                          <a:solidFill>
                            <a:schemeClr val="bg1"/>
                          </a:solidFill>
                          <a:effectLst/>
                        </a:rPr>
                        <a:t>SMALL </a:t>
                      </a:r>
                    </a:p>
                    <a:p>
                      <a:pPr marL="0" marR="0" algn="l">
                        <a:lnSpc>
                          <a:spcPct val="115000"/>
                        </a:lnSpc>
                        <a:spcBef>
                          <a:spcPts val="0"/>
                        </a:spcBef>
                        <a:spcAft>
                          <a:spcPts val="0"/>
                        </a:spcAft>
                      </a:pPr>
                      <a:r>
                        <a:rPr lang="en-US" sz="1300" b="1" dirty="0" smtClean="0">
                          <a:solidFill>
                            <a:schemeClr val="bg1"/>
                          </a:solidFill>
                          <a:effectLst/>
                        </a:rPr>
                        <a:t>&lt; </a:t>
                      </a:r>
                      <a:r>
                        <a:rPr lang="en-US" sz="1300" b="1" dirty="0">
                          <a:solidFill>
                            <a:schemeClr val="bg1"/>
                          </a:solidFill>
                          <a:effectLst/>
                        </a:rPr>
                        <a:t>150 lbs.</a:t>
                      </a:r>
                      <a:endParaRPr lang="en-US" sz="1300" b="1" dirty="0">
                        <a:solidFill>
                          <a:schemeClr val="bg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27432" marR="27432" marT="0" marB="0" anchor="ctr">
                    <a:solidFill>
                      <a:schemeClr val="accent1"/>
                    </a:solidFill>
                  </a:tcPr>
                </a:tc>
                <a:tc>
                  <a:txBody>
                    <a:bodyPr/>
                    <a:lstStyle/>
                    <a:p>
                      <a:pPr marL="0" marR="0" algn="l">
                        <a:lnSpc>
                          <a:spcPct val="115000"/>
                        </a:lnSpc>
                        <a:spcBef>
                          <a:spcPts val="0"/>
                        </a:spcBef>
                        <a:spcAft>
                          <a:spcPts val="0"/>
                        </a:spcAft>
                      </a:pPr>
                      <a:r>
                        <a:rPr lang="en-US" sz="1300" b="1" dirty="0" smtClean="0">
                          <a:solidFill>
                            <a:schemeClr val="bg1"/>
                          </a:solidFill>
                          <a:effectLst/>
                        </a:rPr>
                        <a:t>MEDIUM</a:t>
                      </a:r>
                    </a:p>
                    <a:p>
                      <a:pPr marL="0" marR="0" algn="l">
                        <a:lnSpc>
                          <a:spcPct val="115000"/>
                        </a:lnSpc>
                        <a:spcBef>
                          <a:spcPts val="0"/>
                        </a:spcBef>
                        <a:spcAft>
                          <a:spcPts val="0"/>
                        </a:spcAft>
                      </a:pPr>
                      <a:r>
                        <a:rPr lang="en-US" sz="1300" b="1" dirty="0" smtClean="0">
                          <a:solidFill>
                            <a:schemeClr val="bg1"/>
                          </a:solidFill>
                          <a:effectLst/>
                        </a:rPr>
                        <a:t>150-1,499 </a:t>
                      </a:r>
                      <a:r>
                        <a:rPr lang="en-US" sz="1300" b="1" dirty="0">
                          <a:solidFill>
                            <a:schemeClr val="bg1"/>
                          </a:solidFill>
                          <a:effectLst/>
                        </a:rPr>
                        <a:t>lbs.</a:t>
                      </a:r>
                      <a:endParaRPr lang="en-US" sz="1300" b="1" dirty="0">
                        <a:solidFill>
                          <a:schemeClr val="bg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27432" marR="27432" marT="0" marB="0" anchor="ctr">
                    <a:solidFill>
                      <a:schemeClr val="accent1"/>
                    </a:solidFill>
                  </a:tcPr>
                </a:tc>
                <a:tc>
                  <a:txBody>
                    <a:bodyPr/>
                    <a:lstStyle/>
                    <a:p>
                      <a:pPr marL="0" marR="0" algn="l">
                        <a:lnSpc>
                          <a:spcPct val="115000"/>
                        </a:lnSpc>
                        <a:spcBef>
                          <a:spcPts val="0"/>
                        </a:spcBef>
                        <a:spcAft>
                          <a:spcPts val="0"/>
                        </a:spcAft>
                      </a:pPr>
                      <a:r>
                        <a:rPr lang="en-US" sz="1300" b="1" dirty="0" smtClean="0">
                          <a:solidFill>
                            <a:schemeClr val="bg1"/>
                          </a:solidFill>
                          <a:effectLst/>
                        </a:rPr>
                        <a:t>LARGE</a:t>
                      </a:r>
                    </a:p>
                    <a:p>
                      <a:pPr marL="0" marR="0" algn="l">
                        <a:lnSpc>
                          <a:spcPct val="115000"/>
                        </a:lnSpc>
                        <a:spcBef>
                          <a:spcPts val="0"/>
                        </a:spcBef>
                        <a:spcAft>
                          <a:spcPts val="0"/>
                        </a:spcAft>
                      </a:pPr>
                      <a:r>
                        <a:rPr lang="en-US" sz="1300" b="1" dirty="0" smtClean="0">
                          <a:solidFill>
                            <a:schemeClr val="bg1"/>
                          </a:solidFill>
                          <a:effectLst/>
                        </a:rPr>
                        <a:t>1,500-34,999 </a:t>
                      </a:r>
                      <a:r>
                        <a:rPr lang="en-US" sz="1300" b="1" dirty="0">
                          <a:solidFill>
                            <a:schemeClr val="bg1"/>
                          </a:solidFill>
                          <a:effectLst/>
                        </a:rPr>
                        <a:t>lbs.</a:t>
                      </a:r>
                      <a:endParaRPr lang="en-US" sz="1300" b="1" dirty="0">
                        <a:solidFill>
                          <a:schemeClr val="bg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27432" marR="27432" marT="0" marB="0" anchor="ctr">
                    <a:solidFill>
                      <a:schemeClr val="accent1"/>
                    </a:solidFill>
                  </a:tcPr>
                </a:tc>
                <a:tc>
                  <a:txBody>
                    <a:bodyPr/>
                    <a:lstStyle/>
                    <a:p>
                      <a:pPr marL="0" marR="0" algn="l">
                        <a:lnSpc>
                          <a:spcPct val="115000"/>
                        </a:lnSpc>
                        <a:spcBef>
                          <a:spcPts val="0"/>
                        </a:spcBef>
                        <a:spcAft>
                          <a:spcPts val="0"/>
                        </a:spcAft>
                      </a:pPr>
                      <a:r>
                        <a:rPr lang="en-US" sz="1300" b="1" dirty="0" smtClean="0">
                          <a:solidFill>
                            <a:schemeClr val="bg1"/>
                          </a:solidFill>
                          <a:effectLst/>
                        </a:rPr>
                        <a:t>VERY LARGE</a:t>
                      </a:r>
                    </a:p>
                    <a:p>
                      <a:pPr marL="0" marR="0" algn="l">
                        <a:lnSpc>
                          <a:spcPct val="115000"/>
                        </a:lnSpc>
                        <a:spcBef>
                          <a:spcPts val="0"/>
                        </a:spcBef>
                        <a:spcAft>
                          <a:spcPts val="0"/>
                        </a:spcAft>
                      </a:pPr>
                      <a:r>
                        <a:rPr lang="en-US" sz="1300" b="1" dirty="0" smtClean="0">
                          <a:solidFill>
                            <a:schemeClr val="bg1"/>
                          </a:solidFill>
                          <a:effectLst/>
                        </a:rPr>
                        <a:t>35,000</a:t>
                      </a:r>
                      <a:r>
                        <a:rPr lang="en-US" sz="1300" b="1" dirty="0">
                          <a:solidFill>
                            <a:schemeClr val="bg1"/>
                          </a:solidFill>
                          <a:effectLst/>
                        </a:rPr>
                        <a:t>+ lbs.</a:t>
                      </a:r>
                      <a:endParaRPr lang="en-US" sz="1300" b="1" dirty="0">
                        <a:solidFill>
                          <a:schemeClr val="bg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27432" marR="27432" marT="0" marB="0" anchor="ctr">
                    <a:solidFill>
                      <a:schemeClr val="accent1"/>
                    </a:solidFill>
                  </a:tcPr>
                </a:tc>
              </a:tr>
              <a:tr h="411144">
                <a:tc>
                  <a:txBody>
                    <a:bodyPr/>
                    <a:lstStyle/>
                    <a:p>
                      <a:pPr algn="ctr" fontAlgn="b"/>
                      <a:r>
                        <a:rPr lang="en-US" sz="1800" u="none" strike="noStrike" dirty="0" smtClean="0">
                          <a:solidFill>
                            <a:schemeClr val="bg1"/>
                          </a:solidFill>
                          <a:effectLst/>
                        </a:rPr>
                        <a:t>Rail </a:t>
                      </a:r>
                    </a:p>
                    <a:p>
                      <a:pPr algn="ctr" fontAlgn="b"/>
                      <a:r>
                        <a:rPr lang="en-US" sz="1800" u="none" strike="noStrike" dirty="0" smtClean="0">
                          <a:solidFill>
                            <a:schemeClr val="bg1"/>
                          </a:solidFill>
                          <a:effectLst/>
                        </a:rPr>
                        <a:t>Carload / IMX</a:t>
                      </a:r>
                    </a:p>
                  </a:txBody>
                  <a:tcPr marL="9525" marR="9525" marT="9525" marB="0" anchor="ctr">
                    <a:solidFill>
                      <a:schemeClr val="accent5"/>
                    </a:solidFill>
                  </a:tcPr>
                </a:tc>
                <a:tc>
                  <a:txBody>
                    <a:bodyPr/>
                    <a:lstStyle/>
                    <a:p>
                      <a:pPr marL="0" marR="0" algn="ctr">
                        <a:lnSpc>
                          <a:spcPct val="115000"/>
                        </a:lnSpc>
                        <a:spcBef>
                          <a:spcPts val="0"/>
                        </a:spcBef>
                        <a:spcAft>
                          <a:spcPts val="0"/>
                        </a:spcAft>
                      </a:pPr>
                      <a:r>
                        <a:rPr lang="en-US" sz="1300" dirty="0">
                          <a:effectLst/>
                        </a:rPr>
                        <a:t>Not included</a:t>
                      </a:r>
                      <a:endParaRPr lang="en-US" sz="13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27432" marR="27432" marT="0" marB="0" anchor="ctr"/>
                </a:tc>
                <a:tc>
                  <a:txBody>
                    <a:bodyPr/>
                    <a:lstStyle/>
                    <a:p>
                      <a:pPr marL="0" marR="0" algn="ctr">
                        <a:lnSpc>
                          <a:spcPct val="115000"/>
                        </a:lnSpc>
                        <a:spcBef>
                          <a:spcPts val="0"/>
                        </a:spcBef>
                        <a:spcAft>
                          <a:spcPts val="0"/>
                        </a:spcAft>
                      </a:pPr>
                      <a:r>
                        <a:rPr lang="en-US" sz="1300" dirty="0">
                          <a:effectLst/>
                        </a:rPr>
                        <a:t>Not included</a:t>
                      </a:r>
                      <a:endParaRPr lang="en-US" sz="13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27432" marR="27432" marT="0" marB="0" anchor="ctr"/>
                </a:tc>
                <a:tc>
                  <a:txBody>
                    <a:bodyPr/>
                    <a:lstStyle/>
                    <a:p>
                      <a:pPr marL="0" marR="0" algn="ctr">
                        <a:lnSpc>
                          <a:spcPct val="115000"/>
                        </a:lnSpc>
                        <a:spcBef>
                          <a:spcPts val="0"/>
                        </a:spcBef>
                        <a:spcAft>
                          <a:spcPts val="0"/>
                        </a:spcAft>
                      </a:pPr>
                      <a:r>
                        <a:rPr lang="en-US" sz="1300" b="1" dirty="0">
                          <a:effectLst/>
                        </a:rPr>
                        <a:t>Modeled</a:t>
                      </a:r>
                      <a:endParaRPr lang="en-US" sz="1300" b="1"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27432" marR="27432" marT="0" marB="0" anchor="ctr"/>
                </a:tc>
                <a:tc>
                  <a:txBody>
                    <a:bodyPr/>
                    <a:lstStyle/>
                    <a:p>
                      <a:pPr marL="0" marR="0" algn="ctr">
                        <a:lnSpc>
                          <a:spcPct val="115000"/>
                        </a:lnSpc>
                        <a:spcBef>
                          <a:spcPts val="0"/>
                        </a:spcBef>
                        <a:spcAft>
                          <a:spcPts val="0"/>
                        </a:spcAft>
                      </a:pPr>
                      <a:r>
                        <a:rPr lang="en-US" sz="1300" b="1" dirty="0">
                          <a:effectLst/>
                        </a:rPr>
                        <a:t>Modeled</a:t>
                      </a:r>
                      <a:endParaRPr lang="en-US" sz="1300" b="1"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27432" marR="27432" marT="0" marB="0" anchor="ctr"/>
                </a:tc>
              </a:tr>
              <a:tr h="411144">
                <a:tc>
                  <a:txBody>
                    <a:bodyPr/>
                    <a:lstStyle/>
                    <a:p>
                      <a:pPr algn="ctr" fontAlgn="b"/>
                      <a:r>
                        <a:rPr lang="en-US" sz="1800" u="none" strike="noStrike" dirty="0" smtClean="0">
                          <a:solidFill>
                            <a:schemeClr val="bg1"/>
                          </a:solidFill>
                          <a:effectLst/>
                        </a:rPr>
                        <a:t>Truck</a:t>
                      </a:r>
                      <a:endParaRPr lang="en-US" sz="1800" b="1" i="0" u="none" strike="noStrike" dirty="0">
                        <a:solidFill>
                          <a:schemeClr val="bg1"/>
                        </a:solidFill>
                        <a:effectLst/>
                        <a:latin typeface="Calibri"/>
                      </a:endParaRPr>
                    </a:p>
                  </a:txBody>
                  <a:tcPr marL="9525" marR="9525" marT="9525" marB="0" anchor="ctr">
                    <a:solidFill>
                      <a:schemeClr val="accent5"/>
                    </a:solidFill>
                  </a:tcPr>
                </a:tc>
                <a:tc>
                  <a:txBody>
                    <a:bodyPr/>
                    <a:lstStyle/>
                    <a:p>
                      <a:pPr marL="0" marR="0" algn="ctr">
                        <a:lnSpc>
                          <a:spcPct val="115000"/>
                        </a:lnSpc>
                        <a:spcBef>
                          <a:spcPts val="0"/>
                        </a:spcBef>
                        <a:spcAft>
                          <a:spcPts val="0"/>
                        </a:spcAft>
                      </a:pPr>
                      <a:r>
                        <a:rPr lang="en-US" sz="1300" b="1" dirty="0">
                          <a:effectLst/>
                        </a:rPr>
                        <a:t>Modeled</a:t>
                      </a:r>
                      <a:endParaRPr lang="en-US" sz="1300" b="1"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27432" marR="27432" marT="0" marB="0" anchor="ctr"/>
                </a:tc>
                <a:tc>
                  <a:txBody>
                    <a:bodyPr/>
                    <a:lstStyle/>
                    <a:p>
                      <a:pPr marL="0" marR="0" algn="ctr">
                        <a:lnSpc>
                          <a:spcPct val="115000"/>
                        </a:lnSpc>
                        <a:spcBef>
                          <a:spcPts val="0"/>
                        </a:spcBef>
                        <a:spcAft>
                          <a:spcPts val="0"/>
                        </a:spcAft>
                      </a:pPr>
                      <a:r>
                        <a:rPr lang="en-US" sz="1300" b="1" dirty="0">
                          <a:effectLst/>
                        </a:rPr>
                        <a:t>Modeled</a:t>
                      </a:r>
                      <a:endParaRPr lang="en-US" sz="1300" b="1"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27432" marR="27432" marT="0" marB="0" anchor="ctr"/>
                </a:tc>
                <a:tc>
                  <a:txBody>
                    <a:bodyPr/>
                    <a:lstStyle/>
                    <a:p>
                      <a:pPr marL="0" marR="0" algn="ctr">
                        <a:lnSpc>
                          <a:spcPct val="115000"/>
                        </a:lnSpc>
                        <a:spcBef>
                          <a:spcPts val="0"/>
                        </a:spcBef>
                        <a:spcAft>
                          <a:spcPts val="0"/>
                        </a:spcAft>
                      </a:pPr>
                      <a:r>
                        <a:rPr lang="en-US" sz="1300" b="1" dirty="0">
                          <a:effectLst/>
                        </a:rPr>
                        <a:t>Modeled</a:t>
                      </a:r>
                      <a:endParaRPr lang="en-US" sz="1300" b="1"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27432" marR="27432" marT="0" marB="0" anchor="ctr"/>
                </a:tc>
                <a:tc>
                  <a:txBody>
                    <a:bodyPr/>
                    <a:lstStyle/>
                    <a:p>
                      <a:pPr marL="0" marR="0" algn="ctr">
                        <a:lnSpc>
                          <a:spcPct val="115000"/>
                        </a:lnSpc>
                        <a:spcBef>
                          <a:spcPts val="0"/>
                        </a:spcBef>
                        <a:spcAft>
                          <a:spcPts val="0"/>
                        </a:spcAft>
                      </a:pPr>
                      <a:r>
                        <a:rPr lang="en-US" sz="1300" b="1" dirty="0">
                          <a:effectLst/>
                        </a:rPr>
                        <a:t>Modeled</a:t>
                      </a:r>
                      <a:endParaRPr lang="en-US" sz="1300" b="1"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27432" marR="27432" marT="0" marB="0" anchor="ctr"/>
                </a:tc>
              </a:tr>
              <a:tr h="411144">
                <a:tc>
                  <a:txBody>
                    <a:bodyPr/>
                    <a:lstStyle/>
                    <a:p>
                      <a:pPr algn="ctr" fontAlgn="b"/>
                      <a:r>
                        <a:rPr lang="en-US" sz="1800" u="none" strike="noStrike" dirty="0" smtClean="0">
                          <a:solidFill>
                            <a:schemeClr val="bg1"/>
                          </a:solidFill>
                          <a:effectLst/>
                        </a:rPr>
                        <a:t>Parcel / Air</a:t>
                      </a:r>
                      <a:endParaRPr lang="en-US" sz="1800" u="none" strike="noStrike" dirty="0">
                        <a:solidFill>
                          <a:schemeClr val="bg1"/>
                        </a:solidFill>
                        <a:effectLst/>
                      </a:endParaRPr>
                    </a:p>
                  </a:txBody>
                  <a:tcPr marL="9525" marR="9525" marT="9525" marB="0" anchor="ctr">
                    <a:solidFill>
                      <a:schemeClr val="accent5"/>
                    </a:solidFill>
                  </a:tcPr>
                </a:tc>
                <a:tc>
                  <a:txBody>
                    <a:bodyPr/>
                    <a:lstStyle/>
                    <a:p>
                      <a:pPr marL="0" marR="0" algn="ctr">
                        <a:lnSpc>
                          <a:spcPct val="115000"/>
                        </a:lnSpc>
                        <a:spcBef>
                          <a:spcPts val="0"/>
                        </a:spcBef>
                        <a:spcAft>
                          <a:spcPts val="0"/>
                        </a:spcAft>
                      </a:pPr>
                      <a:r>
                        <a:rPr lang="en-US" sz="1300" b="1" dirty="0">
                          <a:effectLst/>
                        </a:rPr>
                        <a:t>Modeled</a:t>
                      </a:r>
                      <a:endParaRPr lang="en-US" sz="1300" b="1"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27432" marR="27432" marT="0" marB="0" anchor="ctr"/>
                </a:tc>
                <a:tc>
                  <a:txBody>
                    <a:bodyPr/>
                    <a:lstStyle/>
                    <a:p>
                      <a:pPr marL="0" marR="0" algn="ctr">
                        <a:lnSpc>
                          <a:spcPct val="115000"/>
                        </a:lnSpc>
                        <a:spcBef>
                          <a:spcPts val="0"/>
                        </a:spcBef>
                        <a:spcAft>
                          <a:spcPts val="0"/>
                        </a:spcAft>
                      </a:pPr>
                      <a:r>
                        <a:rPr lang="en-US" sz="1300" b="1" dirty="0">
                          <a:effectLst/>
                        </a:rPr>
                        <a:t>Modeled</a:t>
                      </a:r>
                      <a:endParaRPr lang="en-US" sz="1300" b="1"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27432" marR="27432" marT="0" marB="0" anchor="ctr"/>
                </a:tc>
                <a:tc>
                  <a:txBody>
                    <a:bodyPr/>
                    <a:lstStyle/>
                    <a:p>
                      <a:pPr marL="0" marR="0" algn="ctr">
                        <a:lnSpc>
                          <a:spcPct val="115000"/>
                        </a:lnSpc>
                        <a:spcBef>
                          <a:spcPts val="0"/>
                        </a:spcBef>
                        <a:spcAft>
                          <a:spcPts val="0"/>
                        </a:spcAft>
                      </a:pPr>
                      <a:r>
                        <a:rPr lang="en-US" sz="1300" b="1" dirty="0">
                          <a:effectLst/>
                        </a:rPr>
                        <a:t>Modeled</a:t>
                      </a:r>
                      <a:endParaRPr lang="en-US" sz="1300" b="1"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27432" marR="27432" marT="0" marB="0" anchor="ctr"/>
                </a:tc>
                <a:tc>
                  <a:txBody>
                    <a:bodyPr/>
                    <a:lstStyle/>
                    <a:p>
                      <a:pPr marL="0" marR="0" algn="ctr">
                        <a:lnSpc>
                          <a:spcPct val="115000"/>
                        </a:lnSpc>
                        <a:spcBef>
                          <a:spcPts val="0"/>
                        </a:spcBef>
                        <a:spcAft>
                          <a:spcPts val="0"/>
                        </a:spcAft>
                      </a:pPr>
                      <a:r>
                        <a:rPr lang="en-US" sz="1300" dirty="0">
                          <a:effectLst/>
                        </a:rPr>
                        <a:t>Not included</a:t>
                      </a:r>
                      <a:endParaRPr lang="en-US" sz="13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27432" marR="27432" marT="0" marB="0" anchor="ctr"/>
                </a:tc>
              </a:tr>
            </a:tbl>
          </a:graphicData>
        </a:graphic>
      </p:graphicFrame>
      <p:graphicFrame>
        <p:nvGraphicFramePr>
          <p:cNvPr id="10" name="Diagram 9"/>
          <p:cNvGraphicFramePr/>
          <p:nvPr>
            <p:extLst/>
          </p:nvPr>
        </p:nvGraphicFramePr>
        <p:xfrm>
          <a:off x="6442078" y="685800"/>
          <a:ext cx="5673723"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Date Placeholder 10"/>
          <p:cNvSpPr>
            <a:spLocks noGrp="1"/>
          </p:cNvSpPr>
          <p:nvPr>
            <p:ph type="dt" sz="half" idx="10"/>
          </p:nvPr>
        </p:nvSpPr>
        <p:spPr/>
        <p:txBody>
          <a:bodyPr/>
          <a:lstStyle/>
          <a:p>
            <a:r>
              <a:rPr lang="en-US" smtClean="0"/>
              <a:t>TRB Applications Conference.  Raleigh, NC.  May 14-18, 2017</a:t>
            </a:r>
            <a:endParaRPr lang="en-US" dirty="0"/>
          </a:p>
        </p:txBody>
      </p:sp>
    </p:spTree>
    <p:extLst>
      <p:ext uri="{BB962C8B-B14F-4D97-AF65-F5344CB8AC3E}">
        <p14:creationId xmlns:p14="http://schemas.microsoft.com/office/powerpoint/2010/main" val="410187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CA8D9AD5-F248-4919-864A-CFD76CC027D6}" type="slidenum">
              <a:rPr lang="en-US" smtClean="0"/>
              <a:pPr/>
              <a:t>21</a:t>
            </a:fld>
            <a:endParaRPr lang="en-US" dirty="0"/>
          </a:p>
        </p:txBody>
      </p:sp>
      <p:sp>
        <p:nvSpPr>
          <p:cNvPr id="5" name="Title 1"/>
          <p:cNvSpPr txBox="1">
            <a:spLocks/>
          </p:cNvSpPr>
          <p:nvPr/>
        </p:nvSpPr>
        <p:spPr>
          <a:xfrm>
            <a:off x="762000" y="381000"/>
            <a:ext cx="9753600" cy="990600"/>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ct val="0"/>
              </a:spcBef>
              <a:buFont typeface="Arial" pitchFamily="34" charset="0"/>
              <a:buNone/>
              <a:defRPr sz="2550" kern="1200">
                <a:solidFill>
                  <a:schemeClr val="tx2">
                    <a:lumMod val="75000"/>
                  </a:schemeClr>
                </a:solidFill>
                <a:latin typeface="+mj-lt"/>
                <a:ea typeface="+mj-ea"/>
                <a:cs typeface="+mj-cs"/>
              </a:defRPr>
            </a:lvl1pPr>
          </a:lstStyle>
          <a:p>
            <a:r>
              <a:rPr lang="en-US" dirty="0"/>
              <a:t>(3) Transport, Mode and Path Choice Model</a:t>
            </a:r>
            <a:r>
              <a:rPr lang="en-US" dirty="0" smtClean="0"/>
              <a:t/>
            </a:r>
            <a:br>
              <a:rPr lang="en-US" dirty="0" smtClean="0"/>
            </a:br>
            <a:r>
              <a:rPr lang="en-US" dirty="0" smtClean="0">
                <a:solidFill>
                  <a:srgbClr val="26719A"/>
                </a:solidFill>
              </a:rPr>
              <a:t>Estimation Results</a:t>
            </a:r>
            <a:endParaRPr lang="en-US" dirty="0">
              <a:solidFill>
                <a:srgbClr val="26719A"/>
              </a:solidFill>
            </a:endParaRPr>
          </a:p>
        </p:txBody>
      </p:sp>
      <p:sp>
        <p:nvSpPr>
          <p:cNvPr id="6" name="Content Placeholder 1"/>
          <p:cNvSpPr txBox="1">
            <a:spLocks/>
          </p:cNvSpPr>
          <p:nvPr/>
        </p:nvSpPr>
        <p:spPr>
          <a:xfrm>
            <a:off x="762000" y="1524000"/>
            <a:ext cx="5105400" cy="4038600"/>
          </a:xfrm>
          <a:prstGeom prst="rect">
            <a:avLst/>
          </a:prstGeom>
        </p:spPr>
        <p:txBody>
          <a:bodyPr/>
          <a:lstStyle>
            <a:lvl1pPr marL="282575" indent="-282575" algn="l" defTabSz="685783" rtl="0" eaLnBrk="1" latinLnBrk="0" hangingPunct="1">
              <a:lnSpc>
                <a:spcPct val="85000"/>
              </a:lnSpc>
              <a:spcBef>
                <a:spcPts val="1200"/>
              </a:spcBef>
              <a:spcAft>
                <a:spcPts val="0"/>
              </a:spcAft>
              <a:buFont typeface="Segoe UI" panose="020B0502040204020203" pitchFamily="34" charset="0"/>
              <a:buChar char="»"/>
              <a:defRPr sz="2400" kern="1200">
                <a:solidFill>
                  <a:srgbClr val="1F275C"/>
                </a:solidFill>
                <a:latin typeface="Segoe UI" panose="020B0502040204020203" pitchFamily="34" charset="0"/>
                <a:ea typeface="Segoe UI" panose="020B0502040204020203" pitchFamily="34" charset="0"/>
                <a:cs typeface="Segoe UI" panose="020B0502040204020203" pitchFamily="34" charset="0"/>
              </a:defRPr>
            </a:lvl1pPr>
            <a:lvl2pPr marL="512763" indent="-230188" algn="l" defTabSz="685783" rtl="0" eaLnBrk="1" latinLnBrk="0" hangingPunct="1">
              <a:lnSpc>
                <a:spcPct val="85000"/>
              </a:lnSpc>
              <a:spcBef>
                <a:spcPts val="720"/>
              </a:spcBef>
              <a:spcAft>
                <a:spcPts val="0"/>
              </a:spcAft>
              <a:buFont typeface="Segoe UI" panose="020B0502040204020203" pitchFamily="34" charset="0"/>
              <a:buChar char="–"/>
              <a:defRPr sz="2200" kern="1200">
                <a:solidFill>
                  <a:srgbClr val="00A0DD"/>
                </a:solidFill>
                <a:latin typeface="Segoe UI" panose="020B0502040204020203" pitchFamily="34" charset="0"/>
                <a:ea typeface="Segoe UI" panose="020B0502040204020203" pitchFamily="34" charset="0"/>
                <a:cs typeface="Segoe UI" panose="020B0502040204020203" pitchFamily="34" charset="0"/>
              </a:defRPr>
            </a:lvl2pPr>
            <a:lvl3pPr marL="803275" indent="-230188" algn="l" defTabSz="685783" rtl="0" eaLnBrk="1" latinLnBrk="0" hangingPunct="1">
              <a:lnSpc>
                <a:spcPct val="85000"/>
              </a:lnSpc>
              <a:spcBef>
                <a:spcPts val="720"/>
              </a:spcBef>
              <a:spcAft>
                <a:spcPts val="0"/>
              </a:spcAft>
              <a:buFont typeface="Arial" panose="020B0604020202020204" pitchFamily="34" charset="0"/>
              <a:buChar char="•"/>
              <a:defRPr sz="2000" i="1" kern="1200">
                <a:solidFill>
                  <a:srgbClr val="0073C6"/>
                </a:solidFill>
                <a:latin typeface="Segoe UI" panose="020B0502040204020203" pitchFamily="34" charset="0"/>
                <a:ea typeface="Segoe UI" panose="020B0502040204020203" pitchFamily="34" charset="0"/>
                <a:cs typeface="Segoe UI" panose="020B0502040204020203" pitchFamily="34" charset="0"/>
              </a:defRPr>
            </a:lvl3pPr>
            <a:lvl4pPr marL="1025525" indent="-222250" algn="l" defTabSz="685783" rtl="0" eaLnBrk="1" latinLnBrk="0" hangingPunct="1">
              <a:lnSpc>
                <a:spcPct val="85000"/>
              </a:lnSpc>
              <a:spcBef>
                <a:spcPts val="720"/>
              </a:spcBef>
              <a:spcAft>
                <a:spcPts val="0"/>
              </a:spcAft>
              <a:buFont typeface="Arial" panose="020B0604020202020204" pitchFamily="34" charset="0"/>
              <a:buChar char="•"/>
              <a:defRPr sz="2000" kern="1200">
                <a:solidFill>
                  <a:srgbClr val="0073C6"/>
                </a:solidFill>
                <a:latin typeface="Segoe UI" panose="020B0502040204020203" pitchFamily="34" charset="0"/>
                <a:ea typeface="Segoe UI" panose="020B0502040204020203" pitchFamily="34" charset="0"/>
                <a:cs typeface="Segoe UI" panose="020B0502040204020203" pitchFamily="34" charset="0"/>
              </a:defRPr>
            </a:lvl4pPr>
            <a:lvl5pPr marL="1244173" indent="-214308" algn="l" defTabSz="685783" rtl="0" eaLnBrk="1" latinLnBrk="0" hangingPunct="1">
              <a:lnSpc>
                <a:spcPct val="85000"/>
              </a:lnSpc>
              <a:spcBef>
                <a:spcPts val="720"/>
              </a:spcBef>
              <a:spcAft>
                <a:spcPts val="0"/>
              </a:spcAft>
              <a:buFont typeface="Arial" panose="020B0604020202020204" pitchFamily="34" charset="0"/>
              <a:buChar char="•"/>
              <a:defRPr sz="2000" kern="1200">
                <a:solidFill>
                  <a:srgbClr val="0073C6"/>
                </a:solidFill>
                <a:latin typeface="Segoe UI" panose="020B0502040204020203" pitchFamily="34" charset="0"/>
                <a:ea typeface="Segoe UI" panose="020B0502040204020203" pitchFamily="34" charset="0"/>
                <a:cs typeface="Segoe UI" panose="020B0502040204020203"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342900">
              <a:buClr>
                <a:schemeClr val="accent1"/>
              </a:buClr>
              <a:buFont typeface="Wingdings" panose="05000000000000000000" pitchFamily="2" charset="2"/>
              <a:buChar char="§"/>
            </a:pPr>
            <a:r>
              <a:rPr lang="en-US" sz="2400" dirty="0">
                <a:solidFill>
                  <a:srgbClr val="1F275C"/>
                </a:solidFill>
              </a:rPr>
              <a:t>Significant covariates:</a:t>
            </a:r>
          </a:p>
          <a:p>
            <a:pPr marL="633412" lvl="2" indent="-342900">
              <a:buClr>
                <a:schemeClr val="accent1"/>
              </a:buClr>
              <a:buFont typeface="Wingdings" panose="05000000000000000000" pitchFamily="2" charset="2"/>
              <a:buChar char="§"/>
            </a:pPr>
            <a:r>
              <a:rPr lang="en-US" i="0" dirty="0">
                <a:solidFill>
                  <a:srgbClr val="1F275C"/>
                </a:solidFill>
              </a:rPr>
              <a:t>Transportation Time </a:t>
            </a:r>
          </a:p>
          <a:p>
            <a:pPr marL="633412" lvl="2" indent="-342900">
              <a:buClr>
                <a:schemeClr val="accent1"/>
              </a:buClr>
              <a:buFont typeface="Wingdings" panose="05000000000000000000" pitchFamily="2" charset="2"/>
              <a:buChar char="§"/>
            </a:pPr>
            <a:r>
              <a:rPr lang="en-US" i="0" dirty="0">
                <a:solidFill>
                  <a:srgbClr val="1F275C"/>
                </a:solidFill>
              </a:rPr>
              <a:t>Transportation Cost</a:t>
            </a:r>
          </a:p>
          <a:p>
            <a:pPr marL="633412" lvl="2" indent="-342900">
              <a:buClr>
                <a:schemeClr val="accent1"/>
              </a:buClr>
              <a:buFont typeface="Wingdings" panose="05000000000000000000" pitchFamily="2" charset="2"/>
              <a:buChar char="§"/>
            </a:pPr>
            <a:r>
              <a:rPr lang="en-US" i="0" dirty="0">
                <a:solidFill>
                  <a:srgbClr val="1F275C"/>
                </a:solidFill>
              </a:rPr>
              <a:t>Commodity Type </a:t>
            </a:r>
          </a:p>
          <a:p>
            <a:pPr marL="633412" lvl="2" indent="-342900">
              <a:buClr>
                <a:schemeClr val="accent1"/>
              </a:buClr>
              <a:buFont typeface="Wingdings" panose="05000000000000000000" pitchFamily="2" charset="2"/>
              <a:buChar char="§"/>
            </a:pPr>
            <a:r>
              <a:rPr lang="en-US" i="0" dirty="0">
                <a:solidFill>
                  <a:srgbClr val="1F275C"/>
                </a:solidFill>
              </a:rPr>
              <a:t>Commodity Value</a:t>
            </a:r>
          </a:p>
          <a:p>
            <a:pPr marL="633412" lvl="2" indent="-342900">
              <a:buClr>
                <a:schemeClr val="accent1"/>
              </a:buClr>
              <a:buFont typeface="Wingdings" panose="05000000000000000000" pitchFamily="2" charset="2"/>
              <a:buChar char="§"/>
            </a:pPr>
            <a:r>
              <a:rPr lang="en-US" i="0" dirty="0">
                <a:solidFill>
                  <a:srgbClr val="1F275C"/>
                </a:solidFill>
              </a:rPr>
              <a:t>Export status</a:t>
            </a:r>
          </a:p>
          <a:p>
            <a:pPr marL="342900" lvl="1" indent="-342900">
              <a:buClr>
                <a:schemeClr val="accent1"/>
              </a:buClr>
              <a:buFont typeface="Wingdings" panose="05000000000000000000" pitchFamily="2" charset="2"/>
              <a:buChar char="§"/>
            </a:pPr>
            <a:endParaRPr lang="en-US" sz="2400" dirty="0">
              <a:solidFill>
                <a:srgbClr val="1F275C"/>
              </a:solidFill>
            </a:endParaRPr>
          </a:p>
          <a:p>
            <a:pPr marL="342900" lvl="1" indent="-342900">
              <a:buClr>
                <a:schemeClr val="accent1"/>
              </a:buClr>
              <a:buFont typeface="Wingdings" panose="05000000000000000000" pitchFamily="2" charset="2"/>
              <a:buChar char="§"/>
            </a:pPr>
            <a:r>
              <a:rPr lang="en-US" sz="2400" dirty="0">
                <a:solidFill>
                  <a:srgbClr val="1F275C"/>
                </a:solidFill>
              </a:rPr>
              <a:t>Value of Time by commodity:</a:t>
            </a:r>
          </a:p>
          <a:p>
            <a:pPr marL="633412" lvl="2" indent="-342900">
              <a:buClr>
                <a:schemeClr val="accent1"/>
              </a:buClr>
              <a:buFont typeface="Wingdings" panose="05000000000000000000" pitchFamily="2" charset="2"/>
              <a:buChar char="§"/>
            </a:pPr>
            <a:r>
              <a:rPr lang="en-US" i="0" dirty="0">
                <a:solidFill>
                  <a:srgbClr val="1F275C"/>
                </a:solidFill>
              </a:rPr>
              <a:t>Low-value goods: Not time-sensitive</a:t>
            </a:r>
          </a:p>
          <a:p>
            <a:pPr marL="633412" lvl="2" indent="-342900">
              <a:buClr>
                <a:schemeClr val="accent1"/>
              </a:buClr>
              <a:buFont typeface="Wingdings" panose="05000000000000000000" pitchFamily="2" charset="2"/>
              <a:buChar char="§"/>
            </a:pPr>
            <a:r>
              <a:rPr lang="en-US" i="0" dirty="0">
                <a:solidFill>
                  <a:srgbClr val="1F275C"/>
                </a:solidFill>
              </a:rPr>
              <a:t>Medium-value goods: $22.81/hour</a:t>
            </a:r>
          </a:p>
          <a:p>
            <a:pPr marL="633412" lvl="2" indent="-342900">
              <a:buClr>
                <a:schemeClr val="accent1"/>
              </a:buClr>
              <a:buFont typeface="Wingdings" panose="05000000000000000000" pitchFamily="2" charset="2"/>
              <a:buChar char="§"/>
            </a:pPr>
            <a:r>
              <a:rPr lang="en-US" i="0" dirty="0">
                <a:solidFill>
                  <a:srgbClr val="1F275C"/>
                </a:solidFill>
              </a:rPr>
              <a:t>High-value goods: $26.98/hour </a:t>
            </a:r>
            <a:endParaRPr lang="en-US" sz="2400" dirty="0">
              <a:solidFill>
                <a:srgbClr val="1F275C"/>
              </a:solidFill>
            </a:endParaRPr>
          </a:p>
          <a:p>
            <a:pPr marL="633412" lvl="2" indent="-342900">
              <a:buClr>
                <a:schemeClr val="accent1"/>
              </a:buClr>
              <a:buFont typeface="Wingdings" panose="05000000000000000000" pitchFamily="2" charset="2"/>
              <a:buChar char="§"/>
            </a:pPr>
            <a:endParaRPr lang="en-US" sz="2400" dirty="0">
              <a:solidFill>
                <a:srgbClr val="1F275C"/>
              </a:solidFill>
            </a:endParaRPr>
          </a:p>
        </p:txBody>
      </p:sp>
      <p:sp>
        <p:nvSpPr>
          <p:cNvPr id="7" name="Content Placeholder 1"/>
          <p:cNvSpPr txBox="1">
            <a:spLocks/>
          </p:cNvSpPr>
          <p:nvPr/>
        </p:nvSpPr>
        <p:spPr>
          <a:xfrm>
            <a:off x="6172200" y="1524000"/>
            <a:ext cx="5105400" cy="4038600"/>
          </a:xfrm>
          <a:prstGeom prst="rect">
            <a:avLst/>
          </a:prstGeom>
        </p:spPr>
        <p:txBody>
          <a:bodyPr/>
          <a:lstStyle>
            <a:lvl1pPr marL="282575" indent="-282575" algn="l" defTabSz="685783" rtl="0" eaLnBrk="1" latinLnBrk="0" hangingPunct="1">
              <a:lnSpc>
                <a:spcPct val="85000"/>
              </a:lnSpc>
              <a:spcBef>
                <a:spcPts val="1200"/>
              </a:spcBef>
              <a:spcAft>
                <a:spcPts val="0"/>
              </a:spcAft>
              <a:buFont typeface="Segoe UI" panose="020B0502040204020203" pitchFamily="34" charset="0"/>
              <a:buChar char="»"/>
              <a:defRPr sz="2400" kern="1200">
                <a:solidFill>
                  <a:srgbClr val="1F275C"/>
                </a:solidFill>
                <a:latin typeface="Segoe UI" panose="020B0502040204020203" pitchFamily="34" charset="0"/>
                <a:ea typeface="Segoe UI" panose="020B0502040204020203" pitchFamily="34" charset="0"/>
                <a:cs typeface="Segoe UI" panose="020B0502040204020203" pitchFamily="34" charset="0"/>
              </a:defRPr>
            </a:lvl1pPr>
            <a:lvl2pPr marL="512763" indent="-230188" algn="l" defTabSz="685783" rtl="0" eaLnBrk="1" latinLnBrk="0" hangingPunct="1">
              <a:lnSpc>
                <a:spcPct val="85000"/>
              </a:lnSpc>
              <a:spcBef>
                <a:spcPts val="720"/>
              </a:spcBef>
              <a:spcAft>
                <a:spcPts val="0"/>
              </a:spcAft>
              <a:buFont typeface="Segoe UI" panose="020B0502040204020203" pitchFamily="34" charset="0"/>
              <a:buChar char="–"/>
              <a:defRPr sz="2200" kern="1200">
                <a:solidFill>
                  <a:srgbClr val="00A0DD"/>
                </a:solidFill>
                <a:latin typeface="Segoe UI" panose="020B0502040204020203" pitchFamily="34" charset="0"/>
                <a:ea typeface="Segoe UI" panose="020B0502040204020203" pitchFamily="34" charset="0"/>
                <a:cs typeface="Segoe UI" panose="020B0502040204020203" pitchFamily="34" charset="0"/>
              </a:defRPr>
            </a:lvl2pPr>
            <a:lvl3pPr marL="803275" indent="-230188" algn="l" defTabSz="685783" rtl="0" eaLnBrk="1" latinLnBrk="0" hangingPunct="1">
              <a:lnSpc>
                <a:spcPct val="85000"/>
              </a:lnSpc>
              <a:spcBef>
                <a:spcPts val="720"/>
              </a:spcBef>
              <a:spcAft>
                <a:spcPts val="0"/>
              </a:spcAft>
              <a:buFont typeface="Arial" panose="020B0604020202020204" pitchFamily="34" charset="0"/>
              <a:buChar char="•"/>
              <a:defRPr sz="2000" i="1" kern="1200">
                <a:solidFill>
                  <a:srgbClr val="0073C6"/>
                </a:solidFill>
                <a:latin typeface="Segoe UI" panose="020B0502040204020203" pitchFamily="34" charset="0"/>
                <a:ea typeface="Segoe UI" panose="020B0502040204020203" pitchFamily="34" charset="0"/>
                <a:cs typeface="Segoe UI" panose="020B0502040204020203" pitchFamily="34" charset="0"/>
              </a:defRPr>
            </a:lvl3pPr>
            <a:lvl4pPr marL="1025525" indent="-222250" algn="l" defTabSz="685783" rtl="0" eaLnBrk="1" latinLnBrk="0" hangingPunct="1">
              <a:lnSpc>
                <a:spcPct val="85000"/>
              </a:lnSpc>
              <a:spcBef>
                <a:spcPts val="720"/>
              </a:spcBef>
              <a:spcAft>
                <a:spcPts val="0"/>
              </a:spcAft>
              <a:buFont typeface="Arial" panose="020B0604020202020204" pitchFamily="34" charset="0"/>
              <a:buChar char="•"/>
              <a:defRPr sz="2000" kern="1200">
                <a:solidFill>
                  <a:srgbClr val="0073C6"/>
                </a:solidFill>
                <a:latin typeface="Segoe UI" panose="020B0502040204020203" pitchFamily="34" charset="0"/>
                <a:ea typeface="Segoe UI" panose="020B0502040204020203" pitchFamily="34" charset="0"/>
                <a:cs typeface="Segoe UI" panose="020B0502040204020203" pitchFamily="34" charset="0"/>
              </a:defRPr>
            </a:lvl4pPr>
            <a:lvl5pPr marL="1244173" indent="-214308" algn="l" defTabSz="685783" rtl="0" eaLnBrk="1" latinLnBrk="0" hangingPunct="1">
              <a:lnSpc>
                <a:spcPct val="85000"/>
              </a:lnSpc>
              <a:spcBef>
                <a:spcPts val="720"/>
              </a:spcBef>
              <a:spcAft>
                <a:spcPts val="0"/>
              </a:spcAft>
              <a:buFont typeface="Arial" panose="020B0604020202020204" pitchFamily="34" charset="0"/>
              <a:buChar char="•"/>
              <a:defRPr sz="2000" kern="1200">
                <a:solidFill>
                  <a:srgbClr val="0073C6"/>
                </a:solidFill>
                <a:latin typeface="Segoe UI" panose="020B0502040204020203" pitchFamily="34" charset="0"/>
                <a:ea typeface="Segoe UI" panose="020B0502040204020203" pitchFamily="34" charset="0"/>
                <a:cs typeface="Segoe UI" panose="020B0502040204020203"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342900">
              <a:buClr>
                <a:schemeClr val="accent1"/>
              </a:buClr>
              <a:buFont typeface="Wingdings" panose="05000000000000000000" pitchFamily="2" charset="2"/>
              <a:buChar char="§"/>
            </a:pPr>
            <a:r>
              <a:rPr lang="en-US" sz="2400" dirty="0">
                <a:solidFill>
                  <a:srgbClr val="1F275C"/>
                </a:solidFill>
              </a:rPr>
              <a:t>Most preferred path option (ceteris paribus):</a:t>
            </a:r>
          </a:p>
          <a:p>
            <a:pPr marL="633412" lvl="2" indent="-342900">
              <a:buClr>
                <a:schemeClr val="accent1"/>
              </a:buClr>
              <a:buFont typeface="Wingdings" panose="05000000000000000000" pitchFamily="2" charset="2"/>
              <a:buChar char="§"/>
            </a:pPr>
            <a:r>
              <a:rPr lang="en-US" i="0" dirty="0">
                <a:solidFill>
                  <a:srgbClr val="1F275C"/>
                </a:solidFill>
              </a:rPr>
              <a:t>Medium-sized Truck</a:t>
            </a:r>
          </a:p>
          <a:p>
            <a:pPr marL="633412" lvl="2" indent="-342900">
              <a:buClr>
                <a:schemeClr val="accent1"/>
              </a:buClr>
              <a:buFont typeface="Wingdings" panose="05000000000000000000" pitchFamily="2" charset="2"/>
              <a:buChar char="§"/>
            </a:pPr>
            <a:r>
              <a:rPr lang="en-US" i="0" dirty="0">
                <a:solidFill>
                  <a:srgbClr val="1F275C"/>
                </a:solidFill>
              </a:rPr>
              <a:t>Small Truck</a:t>
            </a:r>
          </a:p>
          <a:p>
            <a:pPr marL="633412" lvl="2" indent="-342900">
              <a:buClr>
                <a:schemeClr val="accent1"/>
              </a:buClr>
              <a:buFont typeface="Wingdings" panose="05000000000000000000" pitchFamily="2" charset="2"/>
              <a:buChar char="§"/>
            </a:pPr>
            <a:r>
              <a:rPr lang="en-US" i="0" dirty="0">
                <a:solidFill>
                  <a:srgbClr val="1F275C"/>
                </a:solidFill>
              </a:rPr>
              <a:t>Large Truck</a:t>
            </a:r>
          </a:p>
          <a:p>
            <a:pPr marL="633412" lvl="2" indent="-342900">
              <a:buClr>
                <a:schemeClr val="accent1"/>
              </a:buClr>
              <a:buFont typeface="Wingdings" panose="05000000000000000000" pitchFamily="2" charset="2"/>
              <a:buChar char="§"/>
            </a:pPr>
            <a:r>
              <a:rPr lang="en-US" i="0" dirty="0">
                <a:solidFill>
                  <a:srgbClr val="1F275C"/>
                </a:solidFill>
              </a:rPr>
              <a:t>Very Large Truck</a:t>
            </a:r>
          </a:p>
          <a:p>
            <a:pPr marL="633412" lvl="2" indent="-342900">
              <a:buClr>
                <a:schemeClr val="accent1"/>
              </a:buClr>
              <a:buFont typeface="Wingdings" panose="05000000000000000000" pitchFamily="2" charset="2"/>
              <a:buChar char="§"/>
            </a:pPr>
            <a:r>
              <a:rPr lang="en-US" i="0" dirty="0">
                <a:solidFill>
                  <a:srgbClr val="1F275C"/>
                </a:solidFill>
              </a:rPr>
              <a:t>Small Parcel/Air</a:t>
            </a:r>
          </a:p>
          <a:p>
            <a:pPr marL="633412" lvl="2" indent="-342900">
              <a:buClr>
                <a:schemeClr val="accent1"/>
              </a:buClr>
              <a:buFont typeface="Wingdings" panose="05000000000000000000" pitchFamily="2" charset="2"/>
              <a:buChar char="§"/>
            </a:pPr>
            <a:r>
              <a:rPr lang="en-US" i="0" dirty="0">
                <a:solidFill>
                  <a:srgbClr val="1F275C"/>
                </a:solidFill>
              </a:rPr>
              <a:t>Medium, Large Parcel/Air</a:t>
            </a:r>
          </a:p>
          <a:p>
            <a:pPr marL="633412" lvl="2" indent="-342900">
              <a:buClr>
                <a:schemeClr val="accent1"/>
              </a:buClr>
              <a:buFont typeface="Wingdings" panose="05000000000000000000" pitchFamily="2" charset="2"/>
              <a:buChar char="§"/>
            </a:pPr>
            <a:r>
              <a:rPr lang="en-US" i="0" dirty="0" smtClean="0">
                <a:solidFill>
                  <a:srgbClr val="1F275C"/>
                </a:solidFill>
              </a:rPr>
              <a:t>Rail</a:t>
            </a:r>
            <a:endParaRPr lang="en-US" i="0" dirty="0">
              <a:solidFill>
                <a:srgbClr val="1F275C"/>
              </a:solidFill>
            </a:endParaRPr>
          </a:p>
        </p:txBody>
      </p:sp>
      <p:sp>
        <p:nvSpPr>
          <p:cNvPr id="8" name="Date Placeholder 7"/>
          <p:cNvSpPr>
            <a:spLocks noGrp="1"/>
          </p:cNvSpPr>
          <p:nvPr>
            <p:ph type="dt" sz="half" idx="10"/>
          </p:nvPr>
        </p:nvSpPr>
        <p:spPr/>
        <p:txBody>
          <a:bodyPr/>
          <a:lstStyle/>
          <a:p>
            <a:r>
              <a:rPr lang="en-US" smtClean="0"/>
              <a:t>TRB Applications Conference.  Raleigh, NC.  May 14-18, 2017</a:t>
            </a:r>
            <a:endParaRPr lang="en-US" dirty="0"/>
          </a:p>
        </p:txBody>
      </p:sp>
    </p:spTree>
    <p:extLst>
      <p:ext uri="{BB962C8B-B14F-4D97-AF65-F5344CB8AC3E}">
        <p14:creationId xmlns:p14="http://schemas.microsoft.com/office/powerpoint/2010/main" val="404112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CA8D9AD5-F248-4919-864A-CFD76CC027D6}" type="slidenum">
              <a:rPr lang="en-US" smtClean="0"/>
              <a:pPr/>
              <a:t>22</a:t>
            </a:fld>
            <a:endParaRPr lang="en-US" dirty="0"/>
          </a:p>
        </p:txBody>
      </p:sp>
      <p:sp>
        <p:nvSpPr>
          <p:cNvPr id="5" name="Title 1"/>
          <p:cNvSpPr txBox="1">
            <a:spLocks/>
          </p:cNvSpPr>
          <p:nvPr/>
        </p:nvSpPr>
        <p:spPr>
          <a:xfrm>
            <a:off x="762000" y="381000"/>
            <a:ext cx="9753600" cy="990600"/>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ct val="0"/>
              </a:spcBef>
              <a:buFont typeface="Arial" pitchFamily="34" charset="0"/>
              <a:buNone/>
              <a:defRPr sz="2550" kern="1200">
                <a:solidFill>
                  <a:schemeClr val="tx2">
                    <a:lumMod val="75000"/>
                  </a:schemeClr>
                </a:solidFill>
                <a:latin typeface="+mj-lt"/>
                <a:ea typeface="+mj-ea"/>
                <a:cs typeface="+mj-cs"/>
              </a:defRPr>
            </a:lvl1pPr>
          </a:lstStyle>
          <a:p>
            <a:r>
              <a:rPr lang="en-US" dirty="0"/>
              <a:t>(3) Transport, Mode and Path Choice Model</a:t>
            </a:r>
            <a:r>
              <a:rPr lang="en-US" dirty="0" smtClean="0"/>
              <a:t/>
            </a:r>
            <a:br>
              <a:rPr lang="en-US" dirty="0" smtClean="0"/>
            </a:br>
            <a:r>
              <a:rPr lang="en-US" dirty="0" smtClean="0">
                <a:solidFill>
                  <a:srgbClr val="26719A"/>
                </a:solidFill>
              </a:rPr>
              <a:t>Estimation Results</a:t>
            </a:r>
            <a:endParaRPr lang="en-US" dirty="0">
              <a:solidFill>
                <a:srgbClr val="26719A"/>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371219142"/>
              </p:ext>
            </p:extLst>
          </p:nvPr>
        </p:nvGraphicFramePr>
        <p:xfrm>
          <a:off x="152400" y="1371600"/>
          <a:ext cx="11885614" cy="4636669"/>
        </p:xfrm>
        <a:graphic>
          <a:graphicData uri="http://schemas.openxmlformats.org/drawingml/2006/table">
            <a:tbl>
              <a:tblPr firstRow="1" firstCol="1" bandRow="1">
                <a:tableStyleId>{5C22544A-7EE6-4342-B048-85BDC9FD1C3A}</a:tableStyleId>
              </a:tblPr>
              <a:tblGrid>
                <a:gridCol w="1208992"/>
                <a:gridCol w="913481"/>
                <a:gridCol w="533721"/>
                <a:gridCol w="707493"/>
                <a:gridCol w="706071"/>
                <a:gridCol w="1329520"/>
                <a:gridCol w="689871"/>
                <a:gridCol w="707493"/>
                <a:gridCol w="576166"/>
                <a:gridCol w="905413"/>
                <a:gridCol w="674677"/>
                <a:gridCol w="674677"/>
                <a:gridCol w="607226"/>
                <a:gridCol w="590443"/>
                <a:gridCol w="526649"/>
                <a:gridCol w="533721"/>
              </a:tblGrid>
              <a:tr h="196712">
                <a:tc rowSpan="4">
                  <a:txBody>
                    <a:bodyPr/>
                    <a:lstStyle/>
                    <a:p>
                      <a:pPr marL="0" marR="0" algn="l">
                        <a:lnSpc>
                          <a:spcPct val="90000"/>
                        </a:lnSpc>
                        <a:spcBef>
                          <a:spcPts val="0"/>
                        </a:spcBef>
                        <a:spcAft>
                          <a:spcPts val="0"/>
                        </a:spcAft>
                      </a:pPr>
                      <a:r>
                        <a:rPr lang="en-US" sz="1200" dirty="0">
                          <a:solidFill>
                            <a:schemeClr val="tx1"/>
                          </a:solidFill>
                          <a:effectLst/>
                        </a:rPr>
                        <a:t>Alternatives</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15">
                  <a:txBody>
                    <a:bodyPr/>
                    <a:lstStyle/>
                    <a:p>
                      <a:pPr marL="0" marR="0" algn="ctr">
                        <a:lnSpc>
                          <a:spcPct val="90000"/>
                        </a:lnSpc>
                        <a:spcBef>
                          <a:spcPts val="0"/>
                        </a:spcBef>
                        <a:spcAft>
                          <a:spcPts val="0"/>
                        </a:spcAft>
                      </a:pPr>
                      <a:r>
                        <a:rPr lang="en-US" sz="1200" dirty="0">
                          <a:solidFill>
                            <a:schemeClr val="tx1"/>
                          </a:solidFill>
                          <a:effectLst/>
                        </a:rPr>
                        <a:t>Variables &amp; Estimated Parameters</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2899">
                <a:tc vMerge="1">
                  <a:txBody>
                    <a:bodyPr/>
                    <a:lstStyle/>
                    <a:p>
                      <a:endParaRPr lang="en-US"/>
                    </a:p>
                  </a:txBody>
                  <a:tcPr/>
                </a:tc>
                <a:tc rowSpan="3">
                  <a:txBody>
                    <a:bodyPr/>
                    <a:lstStyle/>
                    <a:p>
                      <a:pPr marL="0" marR="0" algn="ctr">
                        <a:lnSpc>
                          <a:spcPct val="90000"/>
                        </a:lnSpc>
                        <a:spcBef>
                          <a:spcPts val="0"/>
                        </a:spcBef>
                        <a:spcAft>
                          <a:spcPts val="0"/>
                        </a:spcAft>
                      </a:pPr>
                      <a:r>
                        <a:rPr lang="en-US" sz="1100" dirty="0">
                          <a:solidFill>
                            <a:schemeClr val="tx1"/>
                          </a:solidFill>
                          <a:effectLst/>
                        </a:rPr>
                        <a:t>Alternative-Specific Constant (ASC)</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marL="0" marR="0" algn="ctr">
                        <a:lnSpc>
                          <a:spcPct val="90000"/>
                        </a:lnSpc>
                        <a:spcBef>
                          <a:spcPts val="0"/>
                        </a:spcBef>
                        <a:spcAft>
                          <a:spcPts val="0"/>
                        </a:spcAft>
                      </a:pPr>
                      <a:r>
                        <a:rPr lang="en-US" sz="1100">
                          <a:solidFill>
                            <a:schemeClr val="tx1"/>
                          </a:solidFill>
                          <a:effectLst/>
                        </a:rPr>
                        <a:t>Commodity Categories</a:t>
                      </a:r>
                      <a:endParaRPr lang="en-US" sz="11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90000"/>
                        </a:lnSpc>
                        <a:spcBef>
                          <a:spcPts val="0"/>
                        </a:spcBef>
                        <a:spcAft>
                          <a:spcPts val="0"/>
                        </a:spcAft>
                      </a:pPr>
                      <a:r>
                        <a:rPr lang="en-US" sz="1100" dirty="0">
                          <a:solidFill>
                            <a:schemeClr val="tx1"/>
                          </a:solidFill>
                          <a:effectLst/>
                        </a:rPr>
                        <a:t>Export</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90000"/>
                        </a:lnSpc>
                        <a:spcBef>
                          <a:spcPts val="0"/>
                        </a:spcBef>
                        <a:spcAft>
                          <a:spcPts val="0"/>
                        </a:spcAft>
                      </a:pPr>
                      <a:r>
                        <a:rPr lang="en-US" sz="1100">
                          <a:solidFill>
                            <a:schemeClr val="tx1"/>
                          </a:solidFill>
                          <a:effectLst/>
                        </a:rPr>
                        <a:t>Transportation Cost (2012 $)</a:t>
                      </a:r>
                      <a:endParaRPr lang="en-US" sz="11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gridSpan="3">
                  <a:txBody>
                    <a:bodyPr/>
                    <a:lstStyle/>
                    <a:p>
                      <a:pPr marL="0" marR="0" algn="ctr">
                        <a:lnSpc>
                          <a:spcPct val="90000"/>
                        </a:lnSpc>
                        <a:spcBef>
                          <a:spcPts val="0"/>
                        </a:spcBef>
                        <a:spcAft>
                          <a:spcPts val="0"/>
                        </a:spcAft>
                      </a:pPr>
                      <a:r>
                        <a:rPr lang="en-US" sz="1100">
                          <a:solidFill>
                            <a:schemeClr val="tx1"/>
                          </a:solidFill>
                          <a:effectLst/>
                        </a:rPr>
                        <a:t>Time (Hours)</a:t>
                      </a:r>
                      <a:endParaRPr lang="en-US" sz="11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r>
              <a:tr h="196712">
                <a:tc vMerge="1">
                  <a:txBody>
                    <a:bodyPr/>
                    <a:lstStyle/>
                    <a:p>
                      <a:endParaRPr lang="en-US"/>
                    </a:p>
                  </a:txBody>
                  <a:tcPr/>
                </a:tc>
                <a:tc vMerge="1">
                  <a:txBody>
                    <a:bodyPr/>
                    <a:lstStyle/>
                    <a:p>
                      <a:endParaRPr lang="en-US"/>
                    </a:p>
                  </a:txBody>
                  <a:tcPr/>
                </a:tc>
                <a:tc rowSpan="2">
                  <a:txBody>
                    <a:bodyPr/>
                    <a:lstStyle/>
                    <a:p>
                      <a:pPr marL="0" marR="0" algn="ctr">
                        <a:lnSpc>
                          <a:spcPct val="90000"/>
                        </a:lnSpc>
                        <a:spcBef>
                          <a:spcPts val="0"/>
                        </a:spcBef>
                        <a:spcAft>
                          <a:spcPts val="0"/>
                        </a:spcAft>
                      </a:pPr>
                      <a:r>
                        <a:rPr lang="en-US" sz="1100" dirty="0">
                          <a:solidFill>
                            <a:schemeClr val="tx1"/>
                          </a:solidFill>
                          <a:effectLst/>
                        </a:rPr>
                        <a:t>Bulk Goods</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ctr">
                        <a:lnSpc>
                          <a:spcPct val="90000"/>
                        </a:lnSpc>
                        <a:spcBef>
                          <a:spcPts val="0"/>
                        </a:spcBef>
                        <a:spcAft>
                          <a:spcPts val="0"/>
                        </a:spcAft>
                      </a:pPr>
                      <a:r>
                        <a:rPr lang="en-US" sz="1100" dirty="0">
                          <a:solidFill>
                            <a:schemeClr val="tx1"/>
                          </a:solidFill>
                          <a:effectLst/>
                        </a:rPr>
                        <a:t>Fuels and Fertilizers</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ctr">
                        <a:lnSpc>
                          <a:spcPct val="90000"/>
                        </a:lnSpc>
                        <a:spcBef>
                          <a:spcPts val="0"/>
                        </a:spcBef>
                        <a:spcAft>
                          <a:spcPts val="0"/>
                        </a:spcAft>
                      </a:pPr>
                      <a:r>
                        <a:rPr lang="en-US" sz="1100" dirty="0">
                          <a:solidFill>
                            <a:schemeClr val="tx1"/>
                          </a:solidFill>
                          <a:effectLst/>
                        </a:rPr>
                        <a:t>Inter-mediate Products, Foodstuffs and Misc.</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ctr">
                        <a:lnSpc>
                          <a:spcPct val="90000"/>
                        </a:lnSpc>
                        <a:spcBef>
                          <a:spcPts val="0"/>
                        </a:spcBef>
                        <a:spcAft>
                          <a:spcPts val="0"/>
                        </a:spcAft>
                      </a:pPr>
                      <a:r>
                        <a:rPr lang="en-US" sz="1100" dirty="0" smtClean="0">
                          <a:solidFill>
                            <a:schemeClr val="tx1"/>
                          </a:solidFill>
                          <a:effectLst/>
                        </a:rPr>
                        <a:t>Manufactured </a:t>
                      </a:r>
                      <a:r>
                        <a:rPr lang="en-US" sz="1100" dirty="0">
                          <a:solidFill>
                            <a:schemeClr val="tx1"/>
                          </a:solidFill>
                          <a:effectLst/>
                        </a:rPr>
                        <a:t>Goods</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ctr">
                        <a:lnSpc>
                          <a:spcPct val="90000"/>
                        </a:lnSpc>
                        <a:spcBef>
                          <a:spcPts val="0"/>
                        </a:spcBef>
                        <a:spcAft>
                          <a:spcPts val="0"/>
                        </a:spcAft>
                      </a:pPr>
                      <a:r>
                        <a:rPr lang="en-US" sz="1100" dirty="0">
                          <a:solidFill>
                            <a:schemeClr val="tx1"/>
                          </a:solidFill>
                          <a:effectLst/>
                        </a:rPr>
                        <a:t>Mexico</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ctr">
                        <a:lnSpc>
                          <a:spcPct val="90000"/>
                        </a:lnSpc>
                        <a:spcBef>
                          <a:spcPts val="0"/>
                        </a:spcBef>
                        <a:spcAft>
                          <a:spcPts val="0"/>
                        </a:spcAft>
                      </a:pPr>
                      <a:r>
                        <a:rPr lang="en-US" sz="1100" dirty="0">
                          <a:solidFill>
                            <a:schemeClr val="tx1"/>
                          </a:solidFill>
                          <a:effectLst/>
                        </a:rPr>
                        <a:t>Canada</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lgn="ctr">
                        <a:lnSpc>
                          <a:spcPct val="90000"/>
                        </a:lnSpc>
                        <a:spcBef>
                          <a:spcPts val="0"/>
                        </a:spcBef>
                        <a:spcAft>
                          <a:spcPts val="0"/>
                        </a:spcAft>
                      </a:pPr>
                      <a:r>
                        <a:rPr lang="en-US" sz="1100">
                          <a:solidFill>
                            <a:schemeClr val="tx1"/>
                          </a:solidFill>
                          <a:effectLst/>
                        </a:rPr>
                        <a:t>Other</a:t>
                      </a:r>
                      <a:endParaRPr lang="en-US" sz="11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rowSpan="2">
                  <a:txBody>
                    <a:bodyPr/>
                    <a:lstStyle/>
                    <a:p>
                      <a:pPr marL="0" marR="0" algn="ctr">
                        <a:lnSpc>
                          <a:spcPct val="90000"/>
                        </a:lnSpc>
                        <a:spcBef>
                          <a:spcPts val="0"/>
                        </a:spcBef>
                        <a:spcAft>
                          <a:spcPts val="0"/>
                        </a:spcAft>
                      </a:pPr>
                      <a:r>
                        <a:rPr lang="en-US" sz="1100">
                          <a:solidFill>
                            <a:schemeClr val="tx1"/>
                          </a:solidFill>
                          <a:effectLst/>
                        </a:rPr>
                        <a:t>Low-Value*** Goods</a:t>
                      </a:r>
                      <a:endParaRPr lang="en-US" sz="11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ctr">
                        <a:lnSpc>
                          <a:spcPct val="90000"/>
                        </a:lnSpc>
                        <a:spcBef>
                          <a:spcPts val="0"/>
                        </a:spcBef>
                        <a:spcAft>
                          <a:spcPts val="0"/>
                        </a:spcAft>
                      </a:pPr>
                      <a:r>
                        <a:rPr lang="en-US" sz="1100" dirty="0">
                          <a:solidFill>
                            <a:schemeClr val="tx1"/>
                          </a:solidFill>
                          <a:effectLst/>
                        </a:rPr>
                        <a:t>Medium-Value Goods</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ctr">
                        <a:lnSpc>
                          <a:spcPct val="90000"/>
                        </a:lnSpc>
                        <a:spcBef>
                          <a:spcPts val="0"/>
                        </a:spcBef>
                        <a:spcAft>
                          <a:spcPts val="0"/>
                        </a:spcAft>
                      </a:pPr>
                      <a:r>
                        <a:rPr lang="en-US" sz="1100">
                          <a:solidFill>
                            <a:schemeClr val="tx1"/>
                          </a:solidFill>
                          <a:effectLst/>
                        </a:rPr>
                        <a:t>High-Value Goods</a:t>
                      </a:r>
                      <a:endParaRPr lang="en-US" sz="11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ctr">
                        <a:lnSpc>
                          <a:spcPct val="90000"/>
                        </a:lnSpc>
                        <a:spcBef>
                          <a:spcPts val="0"/>
                        </a:spcBef>
                        <a:spcAft>
                          <a:spcPts val="0"/>
                        </a:spcAft>
                      </a:pPr>
                      <a:r>
                        <a:rPr lang="en-US" sz="1100">
                          <a:solidFill>
                            <a:schemeClr val="tx1"/>
                          </a:solidFill>
                          <a:effectLst/>
                        </a:rPr>
                        <a:t>Low-Value Goods</a:t>
                      </a:r>
                      <a:endParaRPr lang="en-US" sz="11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ctr">
                        <a:lnSpc>
                          <a:spcPct val="90000"/>
                        </a:lnSpc>
                        <a:spcBef>
                          <a:spcPts val="0"/>
                        </a:spcBef>
                        <a:spcAft>
                          <a:spcPts val="0"/>
                        </a:spcAft>
                      </a:pPr>
                      <a:r>
                        <a:rPr lang="en-US" sz="1100" dirty="0">
                          <a:solidFill>
                            <a:schemeClr val="tx1"/>
                          </a:solidFill>
                          <a:effectLst/>
                        </a:rPr>
                        <a:t>Medium-Value Goods</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ctr">
                        <a:lnSpc>
                          <a:spcPct val="90000"/>
                        </a:lnSpc>
                        <a:spcBef>
                          <a:spcPts val="0"/>
                        </a:spcBef>
                        <a:spcAft>
                          <a:spcPts val="0"/>
                        </a:spcAft>
                      </a:pPr>
                      <a:r>
                        <a:rPr lang="en-US" sz="1100" dirty="0">
                          <a:solidFill>
                            <a:schemeClr val="tx1"/>
                          </a:solidFill>
                          <a:effectLst/>
                        </a:rPr>
                        <a:t>High-Value </a:t>
                      </a:r>
                      <a:r>
                        <a:rPr lang="en-US" sz="1100" dirty="0" smtClean="0">
                          <a:solidFill>
                            <a:schemeClr val="tx1"/>
                          </a:solidFill>
                          <a:effectLst/>
                        </a:rPr>
                        <a:t>Goods</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1719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90000"/>
                        </a:lnSpc>
                        <a:spcBef>
                          <a:spcPts val="0"/>
                        </a:spcBef>
                        <a:spcAft>
                          <a:spcPts val="0"/>
                        </a:spcAft>
                      </a:pPr>
                      <a:r>
                        <a:rPr lang="en-US" sz="1100" dirty="0">
                          <a:solidFill>
                            <a:schemeClr val="tx1"/>
                          </a:solidFill>
                          <a:effectLst/>
                        </a:rPr>
                        <a:t>All Goods</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0000"/>
                        </a:lnSpc>
                        <a:spcBef>
                          <a:spcPts val="0"/>
                        </a:spcBef>
                        <a:spcAft>
                          <a:spcPts val="0"/>
                        </a:spcAft>
                      </a:pPr>
                      <a:r>
                        <a:rPr lang="en-US" sz="1100" dirty="0">
                          <a:solidFill>
                            <a:schemeClr val="tx1"/>
                          </a:solidFill>
                          <a:effectLst/>
                        </a:rPr>
                        <a:t>Increment for High-Value Goods</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42572">
                <a:tc>
                  <a:txBody>
                    <a:bodyPr/>
                    <a:lstStyle/>
                    <a:p>
                      <a:pPr marL="0" marR="0" algn="l">
                        <a:lnSpc>
                          <a:spcPct val="90000"/>
                        </a:lnSpc>
                        <a:spcBef>
                          <a:spcPts val="0"/>
                        </a:spcBef>
                        <a:spcAft>
                          <a:spcPts val="0"/>
                        </a:spcAft>
                      </a:pPr>
                      <a:r>
                        <a:rPr lang="en-US" sz="1200" dirty="0">
                          <a:solidFill>
                            <a:schemeClr val="tx1"/>
                          </a:solidFill>
                          <a:effectLst/>
                        </a:rPr>
                        <a:t>Rail-large</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dirty="0">
                          <a:solidFill>
                            <a:schemeClr val="tx1"/>
                          </a:solidFill>
                          <a:effectLst/>
                        </a:rPr>
                        <a:t>-15.8**</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N/A</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N/A</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0</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lnSpc>
                          <a:spcPct val="90000"/>
                        </a:lnSpc>
                        <a:spcBef>
                          <a:spcPts val="0"/>
                        </a:spcBef>
                        <a:spcAft>
                          <a:spcPts val="0"/>
                        </a:spcAft>
                      </a:pPr>
                      <a:r>
                        <a:rPr lang="en-US" sz="1200">
                          <a:solidFill>
                            <a:schemeClr val="tx1"/>
                          </a:solidFill>
                          <a:effectLst/>
                        </a:rPr>
                        <a:t>-30.7**</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N/A</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N/A</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N/A</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N/A</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9">
                  <a:txBody>
                    <a:bodyPr/>
                    <a:lstStyle/>
                    <a:p>
                      <a:pPr marL="0" marR="0" algn="ctr">
                        <a:lnSpc>
                          <a:spcPct val="90000"/>
                        </a:lnSpc>
                        <a:spcBef>
                          <a:spcPts val="0"/>
                        </a:spcBef>
                        <a:spcAft>
                          <a:spcPts val="0"/>
                        </a:spcAft>
                      </a:pPr>
                      <a:r>
                        <a:rPr lang="en-US" sz="1100" dirty="0">
                          <a:solidFill>
                            <a:schemeClr val="tx1"/>
                          </a:solidFill>
                          <a:effectLst/>
                        </a:rPr>
                        <a:t>-</a:t>
                      </a:r>
                      <a:r>
                        <a:rPr lang="en-US" sz="1100" dirty="0" smtClean="0">
                          <a:solidFill>
                            <a:schemeClr val="tx1"/>
                          </a:solidFill>
                          <a:effectLst/>
                        </a:rPr>
                        <a:t>0.0002 </a:t>
                      </a:r>
                      <a:r>
                        <a:rPr lang="en-US" sz="1100" dirty="0">
                          <a:solidFill>
                            <a:schemeClr val="tx1"/>
                          </a:solidFill>
                          <a:effectLst/>
                        </a:rPr>
                        <a:t>**</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9">
                  <a:txBody>
                    <a:bodyPr/>
                    <a:lstStyle/>
                    <a:p>
                      <a:pPr marL="0" marR="0" algn="ctr">
                        <a:lnSpc>
                          <a:spcPct val="90000"/>
                        </a:lnSpc>
                        <a:spcBef>
                          <a:spcPts val="0"/>
                        </a:spcBef>
                        <a:spcAft>
                          <a:spcPts val="0"/>
                        </a:spcAft>
                      </a:pPr>
                      <a:r>
                        <a:rPr lang="en-US" sz="1100" dirty="0">
                          <a:solidFill>
                            <a:schemeClr val="tx1"/>
                          </a:solidFill>
                          <a:effectLst/>
                        </a:rPr>
                        <a:t>-0.0057 **</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9">
                  <a:txBody>
                    <a:bodyPr/>
                    <a:lstStyle/>
                    <a:p>
                      <a:pPr marL="0" marR="0" algn="ctr">
                        <a:lnSpc>
                          <a:spcPct val="90000"/>
                        </a:lnSpc>
                        <a:spcBef>
                          <a:spcPts val="0"/>
                        </a:spcBef>
                        <a:spcAft>
                          <a:spcPts val="0"/>
                        </a:spcAft>
                      </a:pPr>
                      <a:r>
                        <a:rPr lang="en-US" sz="1100" dirty="0">
                          <a:solidFill>
                            <a:schemeClr val="tx1"/>
                          </a:solidFill>
                          <a:effectLst/>
                        </a:rPr>
                        <a:t>-0.0063 **</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9">
                  <a:txBody>
                    <a:bodyPr/>
                    <a:lstStyle/>
                    <a:p>
                      <a:pPr marL="0" marR="0" algn="ctr">
                        <a:lnSpc>
                          <a:spcPct val="90000"/>
                        </a:lnSpc>
                        <a:spcBef>
                          <a:spcPts val="0"/>
                        </a:spcBef>
                        <a:spcAft>
                          <a:spcPts val="0"/>
                        </a:spcAft>
                      </a:pPr>
                      <a:r>
                        <a:rPr lang="en-US" sz="1100" dirty="0">
                          <a:solidFill>
                            <a:schemeClr val="tx1"/>
                          </a:solidFill>
                          <a:effectLst/>
                        </a:rPr>
                        <a:t>0</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9">
                  <a:txBody>
                    <a:bodyPr/>
                    <a:lstStyle/>
                    <a:p>
                      <a:pPr marL="0" marR="0" algn="ctr">
                        <a:lnSpc>
                          <a:spcPct val="90000"/>
                        </a:lnSpc>
                        <a:spcBef>
                          <a:spcPts val="0"/>
                        </a:spcBef>
                        <a:spcAft>
                          <a:spcPts val="0"/>
                        </a:spcAft>
                      </a:pPr>
                      <a:r>
                        <a:rPr lang="en-US" sz="1100" dirty="0">
                          <a:solidFill>
                            <a:schemeClr val="tx1"/>
                          </a:solidFill>
                          <a:effectLst/>
                        </a:rPr>
                        <a:t>-0.130  **</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9">
                  <a:txBody>
                    <a:bodyPr/>
                    <a:lstStyle/>
                    <a:p>
                      <a:pPr marL="0" marR="0" algn="ctr">
                        <a:lnSpc>
                          <a:spcPct val="90000"/>
                        </a:lnSpc>
                        <a:spcBef>
                          <a:spcPts val="0"/>
                        </a:spcBef>
                        <a:spcAft>
                          <a:spcPts val="0"/>
                        </a:spcAft>
                      </a:pPr>
                      <a:r>
                        <a:rPr lang="en-US" sz="1100" dirty="0">
                          <a:solidFill>
                            <a:schemeClr val="tx1"/>
                          </a:solidFill>
                          <a:effectLst/>
                        </a:rPr>
                        <a:t>-0.170  **</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2572">
                <a:tc>
                  <a:txBody>
                    <a:bodyPr/>
                    <a:lstStyle/>
                    <a:p>
                      <a:pPr marL="0" marR="0" algn="l">
                        <a:lnSpc>
                          <a:spcPct val="90000"/>
                        </a:lnSpc>
                        <a:spcBef>
                          <a:spcPts val="0"/>
                        </a:spcBef>
                        <a:spcAft>
                          <a:spcPts val="0"/>
                        </a:spcAft>
                      </a:pPr>
                      <a:r>
                        <a:rPr lang="en-US" sz="1200" dirty="0">
                          <a:solidFill>
                            <a:schemeClr val="tx1"/>
                          </a:solidFill>
                          <a:effectLst/>
                        </a:rPr>
                        <a:t>Rail-very large</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dirty="0">
                          <a:solidFill>
                            <a:schemeClr val="tx1"/>
                          </a:solidFill>
                          <a:effectLst/>
                        </a:rPr>
                        <a:t>-14.6**</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dirty="0">
                          <a:solidFill>
                            <a:schemeClr val="tx1"/>
                          </a:solidFill>
                          <a:effectLst/>
                        </a:rPr>
                        <a:t>8.47**</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dirty="0">
                          <a:solidFill>
                            <a:schemeClr val="tx1"/>
                          </a:solidFill>
                          <a:effectLst/>
                        </a:rPr>
                        <a:t>9.75**</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dirty="0">
                          <a:solidFill>
                            <a:schemeClr val="tx1"/>
                          </a:solidFill>
                          <a:effectLst/>
                        </a:rPr>
                        <a:t>0</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algn="r">
                        <a:lnSpc>
                          <a:spcPct val="90000"/>
                        </a:lnSpc>
                        <a:spcBef>
                          <a:spcPts val="0"/>
                        </a:spcBef>
                        <a:spcAft>
                          <a:spcPts val="0"/>
                        </a:spcAft>
                      </a:pPr>
                      <a:r>
                        <a:rPr lang="en-US" sz="1200">
                          <a:solidFill>
                            <a:schemeClr val="tx1"/>
                          </a:solidFill>
                          <a:effectLst/>
                        </a:rPr>
                        <a:t>N/A</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N/A</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N/A</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N/A</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42572">
                <a:tc>
                  <a:txBody>
                    <a:bodyPr/>
                    <a:lstStyle/>
                    <a:p>
                      <a:pPr marL="0" marR="0" algn="l">
                        <a:lnSpc>
                          <a:spcPct val="90000"/>
                        </a:lnSpc>
                        <a:spcBef>
                          <a:spcPts val="0"/>
                        </a:spcBef>
                        <a:spcAft>
                          <a:spcPts val="0"/>
                        </a:spcAft>
                      </a:pPr>
                      <a:r>
                        <a:rPr lang="en-US" sz="1200" dirty="0">
                          <a:solidFill>
                            <a:schemeClr val="tx1"/>
                          </a:solidFill>
                          <a:effectLst/>
                        </a:rPr>
                        <a:t>Truck-small</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0</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0</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0</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dirty="0">
                          <a:solidFill>
                            <a:schemeClr val="tx1"/>
                          </a:solidFill>
                          <a:effectLst/>
                        </a:rPr>
                        <a:t>0</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0</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dirty="0">
                          <a:solidFill>
                            <a:schemeClr val="tx1"/>
                          </a:solidFill>
                          <a:effectLst/>
                        </a:rPr>
                        <a:t>0</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0</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0</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0</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42572">
                <a:tc>
                  <a:txBody>
                    <a:bodyPr/>
                    <a:lstStyle/>
                    <a:p>
                      <a:pPr marL="0" marR="0" algn="l">
                        <a:lnSpc>
                          <a:spcPct val="90000"/>
                        </a:lnSpc>
                        <a:spcBef>
                          <a:spcPts val="0"/>
                        </a:spcBef>
                        <a:spcAft>
                          <a:spcPts val="0"/>
                        </a:spcAft>
                      </a:pPr>
                      <a:r>
                        <a:rPr lang="en-US" sz="1200" dirty="0">
                          <a:solidFill>
                            <a:schemeClr val="tx1"/>
                          </a:solidFill>
                          <a:effectLst/>
                        </a:rPr>
                        <a:t>Truck-medium</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0.287**</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0</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dirty="0">
                          <a:solidFill>
                            <a:schemeClr val="tx1"/>
                          </a:solidFill>
                          <a:effectLst/>
                        </a:rPr>
                        <a:t>1.15**</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dirty="0">
                          <a:solidFill>
                            <a:schemeClr val="tx1"/>
                          </a:solidFill>
                          <a:effectLst/>
                        </a:rPr>
                        <a:t>0</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dirty="0">
                          <a:solidFill>
                            <a:schemeClr val="tx1"/>
                          </a:solidFill>
                          <a:effectLst/>
                        </a:rPr>
                        <a:t>-1.14**</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0</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dirty="0">
                          <a:solidFill>
                            <a:schemeClr val="tx1"/>
                          </a:solidFill>
                          <a:effectLst/>
                        </a:rPr>
                        <a:t>-0.536**</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dirty="0">
                          <a:solidFill>
                            <a:schemeClr val="tx1"/>
                          </a:solidFill>
                          <a:effectLst/>
                        </a:rPr>
                        <a:t>0</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dirty="0">
                          <a:solidFill>
                            <a:schemeClr val="tx1"/>
                          </a:solidFill>
                          <a:effectLst/>
                        </a:rPr>
                        <a:t>0</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42572">
                <a:tc>
                  <a:txBody>
                    <a:bodyPr/>
                    <a:lstStyle/>
                    <a:p>
                      <a:pPr marL="0" marR="0" algn="l">
                        <a:lnSpc>
                          <a:spcPct val="90000"/>
                        </a:lnSpc>
                        <a:spcBef>
                          <a:spcPts val="0"/>
                        </a:spcBef>
                        <a:spcAft>
                          <a:spcPts val="0"/>
                        </a:spcAft>
                      </a:pPr>
                      <a:r>
                        <a:rPr lang="en-US" sz="1200" dirty="0">
                          <a:solidFill>
                            <a:schemeClr val="tx1"/>
                          </a:solidFill>
                          <a:effectLst/>
                        </a:rPr>
                        <a:t>Truck 4-large</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-0.106**</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2.63**</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lnSpc>
                          <a:spcPct val="90000"/>
                        </a:lnSpc>
                        <a:spcBef>
                          <a:spcPts val="0"/>
                        </a:spcBef>
                        <a:spcAft>
                          <a:spcPts val="0"/>
                        </a:spcAft>
                      </a:pPr>
                      <a:r>
                        <a:rPr lang="en-US" sz="1200">
                          <a:solidFill>
                            <a:schemeClr val="tx1"/>
                          </a:solidFill>
                          <a:effectLst/>
                        </a:rPr>
                        <a:t>2.96**</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0</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dirty="0">
                          <a:solidFill>
                            <a:schemeClr val="tx1"/>
                          </a:solidFill>
                          <a:effectLst/>
                        </a:rPr>
                        <a:t>-1.98**</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dirty="0">
                          <a:solidFill>
                            <a:schemeClr val="tx1"/>
                          </a:solidFill>
                          <a:effectLst/>
                        </a:rPr>
                        <a:t>0</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lnSpc>
                          <a:spcPct val="90000"/>
                        </a:lnSpc>
                        <a:spcBef>
                          <a:spcPts val="0"/>
                        </a:spcBef>
                        <a:spcAft>
                          <a:spcPts val="0"/>
                        </a:spcAft>
                      </a:pPr>
                      <a:r>
                        <a:rPr lang="en-US" sz="1200">
                          <a:solidFill>
                            <a:schemeClr val="tx1"/>
                          </a:solidFill>
                          <a:effectLst/>
                        </a:rPr>
                        <a:t>-1.59**</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0</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dirty="0">
                          <a:solidFill>
                            <a:schemeClr val="tx1"/>
                          </a:solidFill>
                          <a:effectLst/>
                        </a:rPr>
                        <a:t>0</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42572">
                <a:tc>
                  <a:txBody>
                    <a:bodyPr/>
                    <a:lstStyle/>
                    <a:p>
                      <a:pPr marL="0" marR="0" algn="l">
                        <a:lnSpc>
                          <a:spcPct val="90000"/>
                        </a:lnSpc>
                        <a:spcBef>
                          <a:spcPts val="0"/>
                        </a:spcBef>
                        <a:spcAft>
                          <a:spcPts val="0"/>
                        </a:spcAft>
                      </a:pPr>
                      <a:r>
                        <a:rPr lang="en-US" sz="1200" dirty="0">
                          <a:solidFill>
                            <a:schemeClr val="tx1"/>
                          </a:solidFill>
                          <a:effectLst/>
                        </a:rPr>
                        <a:t>Truck 5 very large</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-0.777**</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4.90**</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algn="r">
                        <a:lnSpc>
                          <a:spcPct val="90000"/>
                        </a:lnSpc>
                        <a:spcBef>
                          <a:spcPts val="0"/>
                        </a:spcBef>
                        <a:spcAft>
                          <a:spcPts val="0"/>
                        </a:spcAft>
                      </a:pPr>
                      <a:r>
                        <a:rPr lang="en-US" sz="1200">
                          <a:solidFill>
                            <a:schemeClr val="tx1"/>
                          </a:solidFill>
                          <a:effectLst/>
                        </a:rPr>
                        <a:t>0</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-3.10**</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dirty="0">
                          <a:solidFill>
                            <a:schemeClr val="tx1"/>
                          </a:solidFill>
                          <a:effectLst/>
                        </a:rPr>
                        <a:t>1.10**</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algn="r">
                        <a:lnSpc>
                          <a:spcPct val="90000"/>
                        </a:lnSpc>
                        <a:spcBef>
                          <a:spcPts val="0"/>
                        </a:spcBef>
                        <a:spcAft>
                          <a:spcPts val="0"/>
                        </a:spcAft>
                      </a:pPr>
                      <a:r>
                        <a:rPr lang="en-US" sz="1200" dirty="0">
                          <a:solidFill>
                            <a:schemeClr val="tx1"/>
                          </a:solidFill>
                          <a:effectLst/>
                        </a:rPr>
                        <a:t>0.173*</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dirty="0">
                          <a:solidFill>
                            <a:schemeClr val="tx1"/>
                          </a:solidFill>
                          <a:effectLst/>
                        </a:rPr>
                        <a:t>0</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42572">
                <a:tc>
                  <a:txBody>
                    <a:bodyPr/>
                    <a:lstStyle/>
                    <a:p>
                      <a:pPr marL="0" marR="0" algn="l">
                        <a:lnSpc>
                          <a:spcPct val="90000"/>
                        </a:lnSpc>
                        <a:spcBef>
                          <a:spcPts val="0"/>
                        </a:spcBef>
                        <a:spcAft>
                          <a:spcPts val="0"/>
                        </a:spcAft>
                      </a:pPr>
                      <a:r>
                        <a:rPr lang="en-US" sz="1200" dirty="0">
                          <a:solidFill>
                            <a:schemeClr val="tx1"/>
                          </a:solidFill>
                          <a:effectLst/>
                        </a:rPr>
                        <a:t>Parcel/Air-small</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-5.60**</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0</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0</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0</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3.47**</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-2.73**</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-1.62**</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6.30**</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dirty="0">
                          <a:solidFill>
                            <a:schemeClr val="tx1"/>
                          </a:solidFill>
                          <a:effectLst/>
                        </a:rPr>
                        <a:t>2.63**</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42572">
                <a:tc>
                  <a:txBody>
                    <a:bodyPr/>
                    <a:lstStyle/>
                    <a:p>
                      <a:pPr marL="0" marR="0" algn="l">
                        <a:lnSpc>
                          <a:spcPct val="90000"/>
                        </a:lnSpc>
                        <a:spcBef>
                          <a:spcPts val="0"/>
                        </a:spcBef>
                        <a:spcAft>
                          <a:spcPts val="0"/>
                        </a:spcAft>
                      </a:pPr>
                      <a:r>
                        <a:rPr lang="en-US" sz="1200" dirty="0">
                          <a:solidFill>
                            <a:schemeClr val="tx1"/>
                          </a:solidFill>
                          <a:effectLst/>
                        </a:rPr>
                        <a:t>Parcel/Air-medium</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-11.1**</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N/A</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N/A</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0</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3.37**</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N/A</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N/A</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lnSpc>
                          <a:spcPct val="90000"/>
                        </a:lnSpc>
                        <a:spcBef>
                          <a:spcPts val="0"/>
                        </a:spcBef>
                        <a:spcAft>
                          <a:spcPts val="0"/>
                        </a:spcAft>
                      </a:pPr>
                      <a:r>
                        <a:rPr lang="en-US" sz="1200">
                          <a:solidFill>
                            <a:schemeClr val="tx1"/>
                          </a:solidFill>
                          <a:effectLst/>
                        </a:rPr>
                        <a:t>10.6**</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dirty="0">
                          <a:solidFill>
                            <a:schemeClr val="tx1"/>
                          </a:solidFill>
                          <a:effectLst/>
                        </a:rPr>
                        <a:t>1.42**</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42572">
                <a:tc>
                  <a:txBody>
                    <a:bodyPr/>
                    <a:lstStyle/>
                    <a:p>
                      <a:pPr marL="0" marR="0" algn="l">
                        <a:lnSpc>
                          <a:spcPct val="90000"/>
                        </a:lnSpc>
                        <a:spcBef>
                          <a:spcPts val="0"/>
                        </a:spcBef>
                        <a:spcAft>
                          <a:spcPts val="0"/>
                        </a:spcAft>
                      </a:pPr>
                      <a:r>
                        <a:rPr lang="en-US" sz="1200" dirty="0">
                          <a:solidFill>
                            <a:schemeClr val="tx1"/>
                          </a:solidFill>
                          <a:effectLst/>
                        </a:rPr>
                        <a:t>Parcel/Air-large</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dirty="0">
                          <a:solidFill>
                            <a:schemeClr val="tx1"/>
                          </a:solidFill>
                          <a:effectLst/>
                        </a:rPr>
                        <a:t>-11.6**</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N/A</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N/A</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0</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-1.20*</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N/A</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90000"/>
                        </a:lnSpc>
                        <a:spcBef>
                          <a:spcPts val="0"/>
                        </a:spcBef>
                        <a:spcAft>
                          <a:spcPts val="0"/>
                        </a:spcAft>
                      </a:pPr>
                      <a:r>
                        <a:rPr lang="en-US" sz="1200">
                          <a:solidFill>
                            <a:schemeClr val="tx1"/>
                          </a:solidFill>
                          <a:effectLst/>
                        </a:rPr>
                        <a:t>N/A</a:t>
                      </a:r>
                      <a:endParaRPr lang="en-US" sz="120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algn="r">
                        <a:lnSpc>
                          <a:spcPct val="90000"/>
                        </a:lnSpc>
                        <a:spcBef>
                          <a:spcPts val="0"/>
                        </a:spcBef>
                        <a:spcAft>
                          <a:spcPts val="0"/>
                        </a:spcAft>
                      </a:pPr>
                      <a:r>
                        <a:rPr lang="en-US" sz="1200" dirty="0">
                          <a:solidFill>
                            <a:schemeClr val="tx1"/>
                          </a:solidFill>
                          <a:effectLst/>
                        </a:rPr>
                        <a:t>0</a:t>
                      </a:r>
                      <a:endParaRPr lang="en-US" sz="12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358" marR="54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8" name="TextBox 7"/>
          <p:cNvSpPr txBox="1"/>
          <p:nvPr/>
        </p:nvSpPr>
        <p:spPr>
          <a:xfrm>
            <a:off x="152400" y="6096000"/>
            <a:ext cx="11865429" cy="406265"/>
          </a:xfrm>
          <a:prstGeom prst="rect">
            <a:avLst/>
          </a:prstGeom>
        </p:spPr>
        <p:txBody>
          <a:bodyPr vert="horz" lIns="91440" tIns="45720" rIns="91440" bIns="45720" rtlCol="0">
            <a:noAutofit/>
          </a:bodyPr>
          <a:lstStyle>
            <a:lvl1pPr lvl="0" indent="0" defTabSz="685783">
              <a:lnSpc>
                <a:spcPct val="85000"/>
              </a:lnSpc>
              <a:spcBef>
                <a:spcPts val="1200"/>
              </a:spcBef>
              <a:spcAft>
                <a:spcPts val="0"/>
              </a:spcAft>
              <a:buFont typeface="Segoe UI" panose="020B0502040204020203" pitchFamily="34" charset="0"/>
              <a:buNone/>
              <a:defRPr sz="2400">
                <a:solidFill>
                  <a:srgbClr val="0073C6"/>
                </a:solidFill>
                <a:latin typeface="Segoe UI" panose="020B0502040204020203" pitchFamily="34" charset="0"/>
                <a:ea typeface="Segoe UI" panose="020B0502040204020203" pitchFamily="34" charset="0"/>
                <a:cs typeface="Segoe UI" panose="020B0502040204020203" pitchFamily="34" charset="0"/>
              </a:defRPr>
            </a:lvl1pPr>
            <a:lvl2pPr marL="512763" indent="-230188" defTabSz="685783">
              <a:lnSpc>
                <a:spcPct val="85000"/>
              </a:lnSpc>
              <a:spcBef>
                <a:spcPts val="720"/>
              </a:spcBef>
              <a:spcAft>
                <a:spcPts val="0"/>
              </a:spcAft>
              <a:buFont typeface="Segoe UI" panose="020B0502040204020203" pitchFamily="34" charset="0"/>
              <a:buChar char="–"/>
              <a:defRPr sz="2200">
                <a:solidFill>
                  <a:srgbClr val="00A0DD"/>
                </a:solidFill>
                <a:latin typeface="Segoe UI" panose="020B0502040204020203" pitchFamily="34" charset="0"/>
                <a:ea typeface="Segoe UI" panose="020B0502040204020203" pitchFamily="34" charset="0"/>
                <a:cs typeface="Segoe UI" panose="020B0502040204020203" pitchFamily="34" charset="0"/>
              </a:defRPr>
            </a:lvl2pPr>
            <a:lvl3pPr marL="803275" indent="-230188" defTabSz="685783">
              <a:lnSpc>
                <a:spcPct val="85000"/>
              </a:lnSpc>
              <a:spcBef>
                <a:spcPts val="720"/>
              </a:spcBef>
              <a:spcAft>
                <a:spcPts val="0"/>
              </a:spcAft>
              <a:buFont typeface="Arial" panose="020B0604020202020204" pitchFamily="34" charset="0"/>
              <a:buChar char="•"/>
              <a:defRPr sz="2000" i="1">
                <a:solidFill>
                  <a:srgbClr val="1F275C"/>
                </a:solidFill>
                <a:latin typeface="Segoe UI" panose="020B0502040204020203" pitchFamily="34" charset="0"/>
                <a:ea typeface="Segoe UI" panose="020B0502040204020203" pitchFamily="34" charset="0"/>
                <a:cs typeface="Segoe UI" panose="020B0502040204020203" pitchFamily="34" charset="0"/>
              </a:defRPr>
            </a:lvl3pPr>
            <a:lvl4pPr marL="1025525" indent="-222250" defTabSz="685783">
              <a:lnSpc>
                <a:spcPct val="85000"/>
              </a:lnSpc>
              <a:spcBef>
                <a:spcPts val="720"/>
              </a:spcBef>
              <a:spcAft>
                <a:spcPts val="0"/>
              </a:spcAft>
              <a:buFont typeface="Arial" panose="020B0604020202020204" pitchFamily="34" charset="0"/>
              <a:buChar char="•"/>
              <a:defRPr sz="2000">
                <a:solidFill>
                  <a:srgbClr val="1F275C"/>
                </a:solidFill>
                <a:latin typeface="Segoe UI" panose="020B0502040204020203" pitchFamily="34" charset="0"/>
                <a:ea typeface="Segoe UI" panose="020B0502040204020203" pitchFamily="34" charset="0"/>
                <a:cs typeface="Segoe UI" panose="020B0502040204020203" pitchFamily="34" charset="0"/>
              </a:defRPr>
            </a:lvl4pPr>
            <a:lvl5pPr marL="1244173" indent="-214308" defTabSz="685783">
              <a:lnSpc>
                <a:spcPct val="85000"/>
              </a:lnSpc>
              <a:spcBef>
                <a:spcPts val="720"/>
              </a:spcBef>
              <a:spcAft>
                <a:spcPts val="0"/>
              </a:spcAft>
              <a:buFont typeface="Arial" panose="020B0604020202020204" pitchFamily="34" charset="0"/>
              <a:buChar char="•"/>
              <a:defRPr sz="2000">
                <a:solidFill>
                  <a:srgbClr val="1F275C"/>
                </a:solidFill>
                <a:latin typeface="Segoe UI" panose="020B0502040204020203" pitchFamily="34" charset="0"/>
                <a:ea typeface="Segoe UI" panose="020B0502040204020203" pitchFamily="34" charset="0"/>
                <a:cs typeface="Segoe UI" panose="020B0502040204020203" pitchFamily="34" charset="0"/>
              </a:defRPr>
            </a:lvl5pPr>
            <a:lvl6pPr marL="1885903" indent="-171446" defTabSz="685783">
              <a:lnSpc>
                <a:spcPct val="90000"/>
              </a:lnSpc>
              <a:spcBef>
                <a:spcPts val="375"/>
              </a:spcBef>
              <a:buFont typeface="Arial" panose="020B0604020202020204" pitchFamily="34" charset="0"/>
              <a:buChar char="•"/>
              <a:defRPr sz="1350"/>
            </a:lvl6pPr>
            <a:lvl7pPr marL="2228795" indent="-171446" defTabSz="685783">
              <a:lnSpc>
                <a:spcPct val="90000"/>
              </a:lnSpc>
              <a:spcBef>
                <a:spcPts val="375"/>
              </a:spcBef>
              <a:buFont typeface="Arial" panose="020B0604020202020204" pitchFamily="34" charset="0"/>
              <a:buChar char="•"/>
              <a:defRPr sz="1350"/>
            </a:lvl7pPr>
            <a:lvl8pPr marL="2571686" indent="-171446" defTabSz="685783">
              <a:lnSpc>
                <a:spcPct val="90000"/>
              </a:lnSpc>
              <a:spcBef>
                <a:spcPts val="375"/>
              </a:spcBef>
              <a:buFont typeface="Arial" panose="020B0604020202020204" pitchFamily="34" charset="0"/>
              <a:buChar char="•"/>
              <a:defRPr sz="1350"/>
            </a:lvl8pPr>
            <a:lvl9pPr marL="2914577" indent="-171446" defTabSz="685783">
              <a:lnSpc>
                <a:spcPct val="90000"/>
              </a:lnSpc>
              <a:spcBef>
                <a:spcPts val="375"/>
              </a:spcBef>
              <a:buFont typeface="Arial" panose="020B0604020202020204" pitchFamily="34" charset="0"/>
              <a:buChar char="•"/>
              <a:defRPr sz="1350"/>
            </a:lvl9pPr>
          </a:lstStyle>
          <a:p>
            <a:pPr>
              <a:spcBef>
                <a:spcPts val="0"/>
              </a:spcBef>
            </a:pPr>
            <a:r>
              <a:rPr lang="en-US" sz="1400" dirty="0" smtClean="0">
                <a:solidFill>
                  <a:schemeClr val="tx1">
                    <a:lumMod val="50000"/>
                    <a:lumOff val="50000"/>
                  </a:schemeClr>
                </a:solidFill>
              </a:rPr>
              <a:t>* indicates </a:t>
            </a:r>
            <a:r>
              <a:rPr lang="en-US" sz="1400" dirty="0">
                <a:solidFill>
                  <a:schemeClr val="tx1">
                    <a:lumMod val="50000"/>
                    <a:lumOff val="50000"/>
                  </a:schemeClr>
                </a:solidFill>
              </a:rPr>
              <a:t>75% or </a:t>
            </a:r>
            <a:r>
              <a:rPr lang="en-US" sz="1400" dirty="0" smtClean="0">
                <a:solidFill>
                  <a:schemeClr val="tx1">
                    <a:lumMod val="50000"/>
                    <a:lumOff val="50000"/>
                  </a:schemeClr>
                </a:solidFill>
              </a:rPr>
              <a:t>higher; **indicates 98% or higher statistical significance; </a:t>
            </a:r>
          </a:p>
          <a:p>
            <a:pPr>
              <a:spcBef>
                <a:spcPts val="0"/>
              </a:spcBef>
            </a:pPr>
            <a:r>
              <a:rPr lang="en-US" sz="1400" dirty="0" smtClean="0">
                <a:solidFill>
                  <a:schemeClr val="tx1">
                    <a:lumMod val="50000"/>
                    <a:lumOff val="50000"/>
                  </a:schemeClr>
                </a:solidFill>
              </a:rPr>
              <a:t>*** Low-value is used for goods that are valued at less than $1/lb.; Medium for $1 to less than $4/lb.; and High for $4+/lb.</a:t>
            </a:r>
            <a:endParaRPr lang="en-US" sz="1400" dirty="0">
              <a:solidFill>
                <a:schemeClr val="tx1">
                  <a:lumMod val="50000"/>
                  <a:lumOff val="50000"/>
                </a:schemeClr>
              </a:solidFill>
            </a:endParaRPr>
          </a:p>
        </p:txBody>
      </p:sp>
      <p:sp>
        <p:nvSpPr>
          <p:cNvPr id="2" name="Date Placeholder 1"/>
          <p:cNvSpPr>
            <a:spLocks noGrp="1"/>
          </p:cNvSpPr>
          <p:nvPr>
            <p:ph type="dt" sz="half" idx="10"/>
          </p:nvPr>
        </p:nvSpPr>
        <p:spPr/>
        <p:txBody>
          <a:bodyPr/>
          <a:lstStyle/>
          <a:p>
            <a:r>
              <a:rPr lang="en-US" smtClean="0"/>
              <a:t>TRB Applications Conference.  Raleigh, NC.  May 14-18, 2017</a:t>
            </a:r>
            <a:endParaRPr lang="en-US" dirty="0"/>
          </a:p>
        </p:txBody>
      </p:sp>
    </p:spTree>
    <p:extLst>
      <p:ext uri="{BB962C8B-B14F-4D97-AF65-F5344CB8AC3E}">
        <p14:creationId xmlns:p14="http://schemas.microsoft.com/office/powerpoint/2010/main" val="110827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CA8D9AD5-F248-4919-864A-CFD76CC027D6}" type="slidenum">
              <a:rPr lang="en-US" smtClean="0"/>
              <a:pPr/>
              <a:t>23</a:t>
            </a:fld>
            <a:endParaRPr lang="en-US" dirty="0"/>
          </a:p>
        </p:txBody>
      </p:sp>
      <p:sp>
        <p:nvSpPr>
          <p:cNvPr id="3" name="Date Placeholder 2"/>
          <p:cNvSpPr>
            <a:spLocks noGrp="1"/>
          </p:cNvSpPr>
          <p:nvPr>
            <p:ph type="dt" sz="half" idx="10"/>
          </p:nvPr>
        </p:nvSpPr>
        <p:spPr/>
        <p:txBody>
          <a:bodyPr/>
          <a:lstStyle/>
          <a:p>
            <a:r>
              <a:rPr lang="en-US" smtClean="0"/>
              <a:t>TRB Applications Conference.  Raleigh, NC.  May 14-18, 2017</a:t>
            </a:r>
            <a:endParaRPr lang="en-US" dirty="0"/>
          </a:p>
        </p:txBody>
      </p:sp>
      <p:sp>
        <p:nvSpPr>
          <p:cNvPr id="6" name="Title 1"/>
          <p:cNvSpPr txBox="1">
            <a:spLocks/>
          </p:cNvSpPr>
          <p:nvPr/>
        </p:nvSpPr>
        <p:spPr>
          <a:xfrm>
            <a:off x="762000" y="381000"/>
            <a:ext cx="9753600" cy="990600"/>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ct val="0"/>
              </a:spcBef>
              <a:buFont typeface="Arial" pitchFamily="34" charset="0"/>
              <a:buNone/>
              <a:defRPr sz="2550" kern="1200">
                <a:solidFill>
                  <a:schemeClr val="tx2">
                    <a:lumMod val="75000"/>
                  </a:schemeClr>
                </a:solidFill>
                <a:latin typeface="+mj-lt"/>
                <a:ea typeface="+mj-ea"/>
                <a:cs typeface="+mj-cs"/>
              </a:defRPr>
            </a:lvl1pPr>
          </a:lstStyle>
          <a:p>
            <a:r>
              <a:rPr lang="en-US" dirty="0" smtClean="0"/>
              <a:t>(4) Model Calibration and Validation</a:t>
            </a:r>
          </a:p>
          <a:p>
            <a:r>
              <a:rPr lang="en-US" dirty="0" smtClean="0">
                <a:solidFill>
                  <a:srgbClr val="26719A"/>
                </a:solidFill>
              </a:rPr>
              <a:t>Process</a:t>
            </a:r>
            <a:endParaRPr lang="en-US" dirty="0">
              <a:solidFill>
                <a:srgbClr val="26719A"/>
              </a:solidFill>
            </a:endParaRPr>
          </a:p>
        </p:txBody>
      </p:sp>
      <p:sp>
        <p:nvSpPr>
          <p:cNvPr id="7" name="Content Placeholder 1"/>
          <p:cNvSpPr txBox="1">
            <a:spLocks/>
          </p:cNvSpPr>
          <p:nvPr/>
        </p:nvSpPr>
        <p:spPr>
          <a:xfrm>
            <a:off x="762000" y="1524000"/>
            <a:ext cx="10287000" cy="4038600"/>
          </a:xfrm>
          <a:prstGeom prst="rect">
            <a:avLst/>
          </a:prstGeom>
        </p:spPr>
        <p:txBody>
          <a:bodyPr/>
          <a:lstStyle>
            <a:lvl1pPr marL="282575" indent="-282575" algn="l" defTabSz="685783" rtl="0" eaLnBrk="1" latinLnBrk="0" hangingPunct="1">
              <a:lnSpc>
                <a:spcPct val="85000"/>
              </a:lnSpc>
              <a:spcBef>
                <a:spcPts val="1200"/>
              </a:spcBef>
              <a:spcAft>
                <a:spcPts val="0"/>
              </a:spcAft>
              <a:buFont typeface="Segoe UI" panose="020B0502040204020203" pitchFamily="34" charset="0"/>
              <a:buChar char="»"/>
              <a:defRPr sz="2400" kern="1200">
                <a:solidFill>
                  <a:srgbClr val="1F275C"/>
                </a:solidFill>
                <a:latin typeface="Segoe UI" panose="020B0502040204020203" pitchFamily="34" charset="0"/>
                <a:ea typeface="Segoe UI" panose="020B0502040204020203" pitchFamily="34" charset="0"/>
                <a:cs typeface="Segoe UI" panose="020B0502040204020203" pitchFamily="34" charset="0"/>
              </a:defRPr>
            </a:lvl1pPr>
            <a:lvl2pPr marL="512763" indent="-230188" algn="l" defTabSz="685783" rtl="0" eaLnBrk="1" latinLnBrk="0" hangingPunct="1">
              <a:lnSpc>
                <a:spcPct val="85000"/>
              </a:lnSpc>
              <a:spcBef>
                <a:spcPts val="720"/>
              </a:spcBef>
              <a:spcAft>
                <a:spcPts val="0"/>
              </a:spcAft>
              <a:buFont typeface="Segoe UI" panose="020B0502040204020203" pitchFamily="34" charset="0"/>
              <a:buChar char="–"/>
              <a:defRPr sz="2200" kern="1200">
                <a:solidFill>
                  <a:srgbClr val="00A0DD"/>
                </a:solidFill>
                <a:latin typeface="Segoe UI" panose="020B0502040204020203" pitchFamily="34" charset="0"/>
                <a:ea typeface="Segoe UI" panose="020B0502040204020203" pitchFamily="34" charset="0"/>
                <a:cs typeface="Segoe UI" panose="020B0502040204020203" pitchFamily="34" charset="0"/>
              </a:defRPr>
            </a:lvl2pPr>
            <a:lvl3pPr marL="803275" indent="-230188" algn="l" defTabSz="685783" rtl="0" eaLnBrk="1" latinLnBrk="0" hangingPunct="1">
              <a:lnSpc>
                <a:spcPct val="85000"/>
              </a:lnSpc>
              <a:spcBef>
                <a:spcPts val="720"/>
              </a:spcBef>
              <a:spcAft>
                <a:spcPts val="0"/>
              </a:spcAft>
              <a:buFont typeface="Arial" panose="020B0604020202020204" pitchFamily="34" charset="0"/>
              <a:buChar char="•"/>
              <a:defRPr sz="2000" i="1" kern="1200">
                <a:solidFill>
                  <a:srgbClr val="0073C6"/>
                </a:solidFill>
                <a:latin typeface="Segoe UI" panose="020B0502040204020203" pitchFamily="34" charset="0"/>
                <a:ea typeface="Segoe UI" panose="020B0502040204020203" pitchFamily="34" charset="0"/>
                <a:cs typeface="Segoe UI" panose="020B0502040204020203" pitchFamily="34" charset="0"/>
              </a:defRPr>
            </a:lvl3pPr>
            <a:lvl4pPr marL="1025525" indent="-222250" algn="l" defTabSz="685783" rtl="0" eaLnBrk="1" latinLnBrk="0" hangingPunct="1">
              <a:lnSpc>
                <a:spcPct val="85000"/>
              </a:lnSpc>
              <a:spcBef>
                <a:spcPts val="720"/>
              </a:spcBef>
              <a:spcAft>
                <a:spcPts val="0"/>
              </a:spcAft>
              <a:buFont typeface="Arial" panose="020B0604020202020204" pitchFamily="34" charset="0"/>
              <a:buChar char="•"/>
              <a:defRPr sz="2000" kern="1200">
                <a:solidFill>
                  <a:srgbClr val="0073C6"/>
                </a:solidFill>
                <a:latin typeface="Segoe UI" panose="020B0502040204020203" pitchFamily="34" charset="0"/>
                <a:ea typeface="Segoe UI" panose="020B0502040204020203" pitchFamily="34" charset="0"/>
                <a:cs typeface="Segoe UI" panose="020B0502040204020203" pitchFamily="34" charset="0"/>
              </a:defRPr>
            </a:lvl4pPr>
            <a:lvl5pPr marL="1244173" indent="-214308" algn="l" defTabSz="685783" rtl="0" eaLnBrk="1" latinLnBrk="0" hangingPunct="1">
              <a:lnSpc>
                <a:spcPct val="85000"/>
              </a:lnSpc>
              <a:spcBef>
                <a:spcPts val="720"/>
              </a:spcBef>
              <a:spcAft>
                <a:spcPts val="0"/>
              </a:spcAft>
              <a:buFont typeface="Arial" panose="020B0604020202020204" pitchFamily="34" charset="0"/>
              <a:buChar char="•"/>
              <a:defRPr sz="2000" kern="1200">
                <a:solidFill>
                  <a:srgbClr val="0073C6"/>
                </a:solidFill>
                <a:latin typeface="Segoe UI" panose="020B0502040204020203" pitchFamily="34" charset="0"/>
                <a:ea typeface="Segoe UI" panose="020B0502040204020203" pitchFamily="34" charset="0"/>
                <a:cs typeface="Segoe UI" panose="020B0502040204020203"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342900">
              <a:buClr>
                <a:schemeClr val="accent1"/>
              </a:buClr>
              <a:buFont typeface="Wingdings" panose="05000000000000000000" pitchFamily="2" charset="2"/>
              <a:buChar char="§"/>
            </a:pPr>
            <a:r>
              <a:rPr lang="en-US" sz="2400" dirty="0" smtClean="0">
                <a:solidFill>
                  <a:srgbClr val="1F275C"/>
                </a:solidFill>
              </a:rPr>
              <a:t>Freight Analysis Framework (FAF) 4.1 is the main data source.</a:t>
            </a:r>
          </a:p>
          <a:p>
            <a:pPr marL="342900" lvl="1" indent="-342900">
              <a:buClr>
                <a:schemeClr val="accent1"/>
              </a:buClr>
              <a:buFont typeface="Wingdings" panose="05000000000000000000" pitchFamily="2" charset="2"/>
              <a:buChar char="§"/>
            </a:pPr>
            <a:r>
              <a:rPr lang="en-US" sz="2400" dirty="0" smtClean="0">
                <a:solidFill>
                  <a:srgbClr val="1F275C"/>
                </a:solidFill>
              </a:rPr>
              <a:t>Comparison of </a:t>
            </a:r>
            <a:r>
              <a:rPr lang="en-US" sz="2400" dirty="0">
                <a:solidFill>
                  <a:srgbClr val="1F275C"/>
                </a:solidFill>
              </a:rPr>
              <a:t>modal split </a:t>
            </a:r>
            <a:r>
              <a:rPr lang="en-US" sz="2400" dirty="0" smtClean="0">
                <a:solidFill>
                  <a:srgbClr val="1F275C"/>
                </a:solidFill>
              </a:rPr>
              <a:t>and commodity flow aggregately at FAF zone level between modeled and FAF data</a:t>
            </a:r>
          </a:p>
          <a:p>
            <a:pPr marL="342900" lvl="1" indent="-342900">
              <a:buClr>
                <a:schemeClr val="accent1"/>
              </a:buClr>
              <a:buFont typeface="Wingdings" panose="05000000000000000000" pitchFamily="2" charset="2"/>
              <a:buChar char="§"/>
            </a:pPr>
            <a:r>
              <a:rPr lang="en-US" sz="2400" dirty="0" smtClean="0">
                <a:solidFill>
                  <a:srgbClr val="1F275C"/>
                </a:solidFill>
              </a:rPr>
              <a:t>Tuning the formation of potential suppliers and buyers sets to minimize the discrepancy</a:t>
            </a:r>
            <a:endParaRPr lang="en-US" sz="2400" dirty="0">
              <a:solidFill>
                <a:srgbClr val="1F275C"/>
              </a:solidFill>
            </a:endParaRPr>
          </a:p>
        </p:txBody>
      </p:sp>
    </p:spTree>
    <p:extLst>
      <p:ext uri="{BB962C8B-B14F-4D97-AF65-F5344CB8AC3E}">
        <p14:creationId xmlns:p14="http://schemas.microsoft.com/office/powerpoint/2010/main" val="233341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839527"/>
            <a:ext cx="12192000" cy="369332"/>
          </a:xfrm>
          <a:prstGeom prst="rect">
            <a:avLst/>
          </a:prstGeom>
        </p:spPr>
        <p:txBody>
          <a:bodyPr wrap="square">
            <a:spAutoFit/>
          </a:bodyPr>
          <a:lstStyle/>
          <a:p>
            <a:pPr algn="ctr">
              <a:spcAft>
                <a:spcPts val="300"/>
              </a:spcAft>
            </a:pPr>
            <a:r>
              <a:rPr lang="en-US" dirty="0" smtClean="0">
                <a:latin typeface="Segoe UI" panose="020B0502040204020203" pitchFamily="34" charset="0"/>
                <a:ea typeface="Calibri" panose="020F0502020204030204" pitchFamily="34" charset="0"/>
                <a:cs typeface="Times New Roman" panose="02020603050405020304" pitchFamily="18" charset="0"/>
              </a:rPr>
              <a:t>Modeled Flows	</a:t>
            </a:r>
            <a:r>
              <a:rPr lang="en-US" dirty="0">
                <a:latin typeface="Segoe UI" panose="020B0502040204020203" pitchFamily="34" charset="0"/>
                <a:ea typeface="Calibri" panose="020F0502020204030204" pitchFamily="34" charset="0"/>
                <a:cs typeface="Times New Roman" panose="02020603050405020304" pitchFamily="18" charset="0"/>
              </a:rPr>
              <a:t>		</a:t>
            </a:r>
            <a:r>
              <a:rPr lang="en-US" dirty="0" smtClean="0">
                <a:latin typeface="Segoe UI" panose="020B0502040204020203" pitchFamily="34" charset="0"/>
                <a:ea typeface="Calibri" panose="020F0502020204030204" pitchFamily="34" charset="0"/>
                <a:cs typeface="Times New Roman" panose="02020603050405020304" pitchFamily="18" charset="0"/>
              </a:rPr>
              <a:t>	  		FAF Flows</a:t>
            </a:r>
            <a:endParaRPr lang="en-US" dirty="0">
              <a:effectLst/>
              <a:latin typeface="Segoe UI" panose="020B0502040204020203"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868093257"/>
              </p:ext>
            </p:extLst>
          </p:nvPr>
        </p:nvGraphicFramePr>
        <p:xfrm>
          <a:off x="685800" y="4648200"/>
          <a:ext cx="4707736" cy="1407517"/>
        </p:xfrm>
        <a:graphic>
          <a:graphicData uri="http://schemas.openxmlformats.org/drawingml/2006/table">
            <a:tbl>
              <a:tblPr firstRow="1" firstCol="1" bandCol="1">
                <a:tableStyleId>{7DF18680-E054-41AD-8BC1-D1AEF772440D}</a:tableStyleId>
              </a:tblPr>
              <a:tblGrid>
                <a:gridCol w="1524000"/>
                <a:gridCol w="1163042"/>
                <a:gridCol w="936040"/>
                <a:gridCol w="1084654"/>
              </a:tblGrid>
              <a:tr h="152400">
                <a:tc>
                  <a:txBody>
                    <a:bodyPr/>
                    <a:lstStyle/>
                    <a:p>
                      <a:pPr algn="l" fontAlgn="b"/>
                      <a:r>
                        <a:rPr lang="en-US" sz="1600" b="1" i="0" u="none" strike="noStrike" dirty="0" smtClean="0">
                          <a:solidFill>
                            <a:schemeClr val="lt1"/>
                          </a:solidFill>
                          <a:effectLst/>
                          <a:latin typeface="+mn-lt"/>
                        </a:rPr>
                        <a:t>Direction</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Truck</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Rail</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Parcel/Air</a:t>
                      </a:r>
                      <a:endParaRPr lang="en-US" sz="1600" b="1" i="0" u="none" strike="noStrike" dirty="0">
                        <a:solidFill>
                          <a:srgbClr val="000000"/>
                        </a:solidFill>
                        <a:effectLst/>
                        <a:latin typeface="Calibri" panose="020F0502020204030204" pitchFamily="34" charset="0"/>
                      </a:endParaRPr>
                    </a:p>
                  </a:txBody>
                  <a:tcPr marL="9525" marR="9525" marT="9525" marB="0" anchor="b"/>
                </a:tc>
              </a:tr>
              <a:tr h="288538">
                <a:tc>
                  <a:txBody>
                    <a:bodyPr/>
                    <a:lstStyle/>
                    <a:p>
                      <a:pPr algn="l" fontAlgn="b"/>
                      <a:r>
                        <a:rPr lang="en-US" sz="1600" u="none" strike="noStrike" dirty="0">
                          <a:effectLst/>
                        </a:rPr>
                        <a:t>II (Internal)</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92.9%</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6.0%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1.1%</a:t>
                      </a:r>
                      <a:endParaRPr lang="en-US" sz="1600" b="0" i="0" u="none" strike="noStrike" dirty="0">
                        <a:solidFill>
                          <a:srgbClr val="000000"/>
                        </a:solidFill>
                        <a:effectLst/>
                        <a:latin typeface="Calibri" panose="020F0502020204030204" pitchFamily="34" charset="0"/>
                      </a:endParaRPr>
                    </a:p>
                  </a:txBody>
                  <a:tcPr marL="9525" marR="9525" marT="9525" marB="0" anchor="b"/>
                </a:tc>
              </a:tr>
              <a:tr h="288538">
                <a:tc>
                  <a:txBody>
                    <a:bodyPr/>
                    <a:lstStyle/>
                    <a:p>
                      <a:pPr algn="l" fontAlgn="b"/>
                      <a:r>
                        <a:rPr lang="en-US" sz="1600" u="none" strike="noStrike" dirty="0">
                          <a:effectLst/>
                        </a:rPr>
                        <a:t>EI (Inbound)</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90.0%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7.1%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2.9%</a:t>
                      </a:r>
                      <a:endParaRPr lang="en-US" sz="1600" b="0" i="0" u="none" strike="noStrike" dirty="0">
                        <a:solidFill>
                          <a:srgbClr val="000000"/>
                        </a:solidFill>
                        <a:effectLst/>
                        <a:latin typeface="Calibri" panose="020F0502020204030204" pitchFamily="34" charset="0"/>
                      </a:endParaRPr>
                    </a:p>
                  </a:txBody>
                  <a:tcPr marL="9525" marR="9525" marT="9525" marB="0" anchor="b"/>
                </a:tc>
              </a:tr>
              <a:tr h="288538">
                <a:tc>
                  <a:txBody>
                    <a:bodyPr/>
                    <a:lstStyle/>
                    <a:p>
                      <a:pPr algn="l" fontAlgn="b"/>
                      <a:r>
                        <a:rPr lang="en-US" sz="1600" u="none" strike="noStrike" dirty="0">
                          <a:effectLst/>
                        </a:rPr>
                        <a:t>IE (outbound)</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80.3</a:t>
                      </a:r>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19.7</a:t>
                      </a:r>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0.0%</a:t>
                      </a:r>
                      <a:endParaRPr lang="en-US" sz="1600" b="0" i="0" u="none" strike="noStrike" dirty="0">
                        <a:solidFill>
                          <a:srgbClr val="000000"/>
                        </a:solidFill>
                        <a:effectLst/>
                        <a:latin typeface="Calibri" panose="020F0502020204030204" pitchFamily="34" charset="0"/>
                      </a:endParaRPr>
                    </a:p>
                  </a:txBody>
                  <a:tcPr marL="9525" marR="9525" marT="9525" marB="0" anchor="b"/>
                </a:tc>
              </a:tr>
              <a:tr h="288538">
                <a:tc>
                  <a:txBody>
                    <a:bodyPr/>
                    <a:lstStyle/>
                    <a:p>
                      <a:pPr algn="l" fontAlgn="b"/>
                      <a:r>
                        <a:rPr lang="en-US" sz="1600" u="none" strike="noStrike" dirty="0">
                          <a:effectLst/>
                        </a:rPr>
                        <a:t>total</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89.4%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9.1%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1.5%</a:t>
                      </a:r>
                      <a:endParaRPr lang="en-US"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678184883"/>
              </p:ext>
            </p:extLst>
          </p:nvPr>
        </p:nvGraphicFramePr>
        <p:xfrm>
          <a:off x="6705600" y="4648200"/>
          <a:ext cx="4709159" cy="1408175"/>
        </p:xfrm>
        <a:graphic>
          <a:graphicData uri="http://schemas.openxmlformats.org/drawingml/2006/table">
            <a:tbl>
              <a:tblPr firstRow="1" firstCol="1" bandCol="1">
                <a:tableStyleId>{7DF18680-E054-41AD-8BC1-D1AEF772440D}</a:tableStyleId>
              </a:tblPr>
              <a:tblGrid>
                <a:gridCol w="1568252"/>
                <a:gridCol w="1180593"/>
                <a:gridCol w="885446"/>
                <a:gridCol w="1074868"/>
              </a:tblGrid>
              <a:tr h="281635">
                <a:tc>
                  <a:txBody>
                    <a:bodyPr/>
                    <a:lstStyle/>
                    <a:p>
                      <a:pPr algn="l" fontAlgn="b"/>
                      <a:r>
                        <a:rPr lang="en-US" sz="1600" u="none" strike="noStrike" dirty="0">
                          <a:effectLst/>
                        </a:rPr>
                        <a:t>Direction</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Truck</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Rail</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Parcel/Air</a:t>
                      </a:r>
                      <a:endParaRPr lang="en-US" sz="1600" b="1" i="0" u="none" strike="noStrike" dirty="0">
                        <a:solidFill>
                          <a:srgbClr val="000000"/>
                        </a:solidFill>
                        <a:effectLst/>
                        <a:latin typeface="Calibri" panose="020F0502020204030204" pitchFamily="34" charset="0"/>
                      </a:endParaRPr>
                    </a:p>
                  </a:txBody>
                  <a:tcPr marL="9525" marR="9525" marT="9525" marB="0" anchor="b"/>
                </a:tc>
              </a:tr>
              <a:tr h="281635">
                <a:tc>
                  <a:txBody>
                    <a:bodyPr/>
                    <a:lstStyle/>
                    <a:p>
                      <a:pPr algn="l" fontAlgn="b"/>
                      <a:r>
                        <a:rPr lang="en-US" sz="1600" u="none" strike="noStrike" dirty="0">
                          <a:effectLst/>
                        </a:rPr>
                        <a:t>II (Internal)</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94.9%</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4.9%</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0.1%</a:t>
                      </a:r>
                      <a:endParaRPr lang="en-US" sz="1600" b="0" i="0" u="none" strike="noStrike" dirty="0">
                        <a:solidFill>
                          <a:srgbClr val="000000"/>
                        </a:solidFill>
                        <a:effectLst/>
                        <a:latin typeface="Calibri" panose="020F0502020204030204" pitchFamily="34" charset="0"/>
                      </a:endParaRPr>
                    </a:p>
                  </a:txBody>
                  <a:tcPr marL="9525" marR="9525" marT="9525" marB="0" anchor="b"/>
                </a:tc>
              </a:tr>
              <a:tr h="281635">
                <a:tc>
                  <a:txBody>
                    <a:bodyPr/>
                    <a:lstStyle/>
                    <a:p>
                      <a:pPr algn="l" fontAlgn="b"/>
                      <a:r>
                        <a:rPr lang="en-US" sz="1600" u="none" strike="noStrike" dirty="0">
                          <a:effectLst/>
                        </a:rPr>
                        <a:t>EI (Inbound)</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83.2%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12.8%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4.1%</a:t>
                      </a:r>
                      <a:endParaRPr lang="en-US" sz="1600" b="0" i="0" u="none" strike="noStrike" dirty="0">
                        <a:solidFill>
                          <a:srgbClr val="000000"/>
                        </a:solidFill>
                        <a:effectLst/>
                        <a:latin typeface="Calibri" panose="020F0502020204030204" pitchFamily="34" charset="0"/>
                      </a:endParaRPr>
                    </a:p>
                  </a:txBody>
                  <a:tcPr marL="9525" marR="9525" marT="9525" marB="0" anchor="b"/>
                </a:tc>
              </a:tr>
              <a:tr h="281635">
                <a:tc>
                  <a:txBody>
                    <a:bodyPr/>
                    <a:lstStyle/>
                    <a:p>
                      <a:pPr algn="l" fontAlgn="b"/>
                      <a:r>
                        <a:rPr lang="en-US" sz="1600" u="none" strike="noStrike" dirty="0">
                          <a:effectLst/>
                        </a:rPr>
                        <a:t>IE (outbound)</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87.0%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10.0%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3.0%</a:t>
                      </a:r>
                      <a:endParaRPr lang="en-US" sz="1600" b="0" i="0" u="none" strike="noStrike" dirty="0">
                        <a:solidFill>
                          <a:srgbClr val="000000"/>
                        </a:solidFill>
                        <a:effectLst/>
                        <a:latin typeface="Calibri" panose="020F0502020204030204" pitchFamily="34" charset="0"/>
                      </a:endParaRPr>
                    </a:p>
                  </a:txBody>
                  <a:tcPr marL="9525" marR="9525" marT="9525" marB="0" anchor="b"/>
                </a:tc>
              </a:tr>
              <a:tr h="281635">
                <a:tc>
                  <a:txBody>
                    <a:bodyPr/>
                    <a:lstStyle/>
                    <a:p>
                      <a:pPr algn="l" fontAlgn="b"/>
                      <a:r>
                        <a:rPr lang="en-US" sz="1600" u="none" strike="noStrike" dirty="0">
                          <a:effectLst/>
                        </a:rPr>
                        <a:t>total</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90.2%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8.0%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1.7%</a:t>
                      </a:r>
                      <a:endParaRPr lang="en-US"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13" name="Rectangle 12"/>
          <p:cNvSpPr/>
          <p:nvPr/>
        </p:nvSpPr>
        <p:spPr>
          <a:xfrm>
            <a:off x="0" y="4191000"/>
            <a:ext cx="12192000" cy="369332"/>
          </a:xfrm>
          <a:prstGeom prst="rect">
            <a:avLst/>
          </a:prstGeom>
        </p:spPr>
        <p:txBody>
          <a:bodyPr wrap="square">
            <a:spAutoFit/>
          </a:bodyPr>
          <a:lstStyle/>
          <a:p>
            <a:pPr algn="ctr">
              <a:spcAft>
                <a:spcPts val="300"/>
              </a:spcAft>
            </a:pPr>
            <a:r>
              <a:rPr lang="en-US" dirty="0" smtClean="0">
                <a:latin typeface="Segoe UI" panose="020B0502040204020203" pitchFamily="34" charset="0"/>
                <a:ea typeface="Calibri" panose="020F0502020204030204" pitchFamily="34" charset="0"/>
                <a:cs typeface="Times New Roman" panose="02020603050405020304" pitchFamily="18" charset="0"/>
              </a:rPr>
              <a:t>Modeled </a:t>
            </a:r>
            <a:r>
              <a:rPr lang="en-US" dirty="0">
                <a:latin typeface="Segoe UI" panose="020B0502040204020203" pitchFamily="34" charset="0"/>
                <a:ea typeface="Calibri" panose="020F0502020204030204" pitchFamily="34" charset="0"/>
                <a:cs typeface="Times New Roman" panose="02020603050405020304" pitchFamily="18" charset="0"/>
              </a:rPr>
              <a:t>Flows			</a:t>
            </a:r>
            <a:r>
              <a:rPr lang="en-US" dirty="0" smtClean="0">
                <a:latin typeface="Segoe UI" panose="020B0502040204020203" pitchFamily="34" charset="0"/>
                <a:ea typeface="Calibri" panose="020F0502020204030204" pitchFamily="34" charset="0"/>
                <a:cs typeface="Times New Roman" panose="02020603050405020304" pitchFamily="18" charset="0"/>
              </a:rPr>
              <a:t>	  		FAF </a:t>
            </a:r>
            <a:r>
              <a:rPr lang="en-US" dirty="0">
                <a:latin typeface="Segoe UI" panose="020B0502040204020203" pitchFamily="34" charset="0"/>
                <a:ea typeface="Calibri" panose="020F0502020204030204" pitchFamily="34" charset="0"/>
                <a:cs typeface="Times New Roman" panose="02020603050405020304" pitchFamily="18" charset="0"/>
              </a:rPr>
              <a:t>Flows</a:t>
            </a:r>
            <a:endParaRPr lang="en-US" dirty="0">
              <a:effectLst/>
              <a:latin typeface="Segoe UI" panose="020B0502040204020203" pitchFamily="34" charset="0"/>
              <a:ea typeface="Calibri" panose="020F0502020204030204" pitchFamily="34" charset="0"/>
              <a:cs typeface="Times New Roman" panose="02020603050405020304" pitchFamily="18" charset="0"/>
            </a:endParaRPr>
          </a:p>
        </p:txBody>
      </p:sp>
      <p:graphicFrame>
        <p:nvGraphicFramePr>
          <p:cNvPr id="14" name="Chart 13"/>
          <p:cNvGraphicFramePr>
            <a:graphicFrameLocks/>
          </p:cNvGraphicFramePr>
          <p:nvPr>
            <p:extLst>
              <p:ext uri="{D42A27DB-BD31-4B8C-83A1-F6EECF244321}">
                <p14:modId xmlns:p14="http://schemas.microsoft.com/office/powerpoint/2010/main" val="255944730"/>
              </p:ext>
            </p:extLst>
          </p:nvPr>
        </p:nvGraphicFramePr>
        <p:xfrm>
          <a:off x="748887" y="1394267"/>
          <a:ext cx="4595880" cy="26193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1131397192"/>
              </p:ext>
            </p:extLst>
          </p:nvPr>
        </p:nvGraphicFramePr>
        <p:xfrm>
          <a:off x="6769100" y="1397000"/>
          <a:ext cx="4393842" cy="2619375"/>
        </p:xfrm>
        <a:graphic>
          <a:graphicData uri="http://schemas.openxmlformats.org/drawingml/2006/chart">
            <c:chart xmlns:c="http://schemas.openxmlformats.org/drawingml/2006/chart" xmlns:r="http://schemas.openxmlformats.org/officeDocument/2006/relationships" r:id="rId4"/>
          </a:graphicData>
        </a:graphic>
      </p:graphicFrame>
      <p:sp>
        <p:nvSpPr>
          <p:cNvPr id="4" name="Date Placeholder 3"/>
          <p:cNvSpPr>
            <a:spLocks noGrp="1"/>
          </p:cNvSpPr>
          <p:nvPr>
            <p:ph type="dt" sz="half" idx="10"/>
          </p:nvPr>
        </p:nvSpPr>
        <p:spPr/>
        <p:txBody>
          <a:bodyPr/>
          <a:lstStyle/>
          <a:p>
            <a:r>
              <a:rPr lang="en-US" smtClean="0"/>
              <a:t>TRB Applications Conference.  Raleigh, NC.  May 14-18, 2017</a:t>
            </a:r>
            <a:endParaRPr lang="en-US" dirty="0"/>
          </a:p>
        </p:txBody>
      </p:sp>
      <p:sp>
        <p:nvSpPr>
          <p:cNvPr id="10" name="Slide Number Placeholder 9"/>
          <p:cNvSpPr>
            <a:spLocks noGrp="1"/>
          </p:cNvSpPr>
          <p:nvPr>
            <p:ph type="sldNum" sz="quarter" idx="11"/>
          </p:nvPr>
        </p:nvSpPr>
        <p:spPr/>
        <p:txBody>
          <a:bodyPr/>
          <a:lstStyle/>
          <a:p>
            <a:fld id="{CA8D9AD5-F248-4919-864A-CFD76CC027D6}" type="slidenum">
              <a:rPr lang="en-US" smtClean="0"/>
              <a:pPr/>
              <a:t>24</a:t>
            </a:fld>
            <a:endParaRPr lang="en-US" dirty="0"/>
          </a:p>
        </p:txBody>
      </p:sp>
      <p:sp>
        <p:nvSpPr>
          <p:cNvPr id="16" name="Title 6"/>
          <p:cNvSpPr txBox="1">
            <a:spLocks/>
          </p:cNvSpPr>
          <p:nvPr/>
        </p:nvSpPr>
        <p:spPr>
          <a:xfrm>
            <a:off x="0" y="0"/>
            <a:ext cx="10515600" cy="533400"/>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ct val="0"/>
              </a:spcBef>
              <a:buFont typeface="Arial" pitchFamily="34" charset="0"/>
              <a:buNone/>
              <a:defRPr sz="2550" kern="1200">
                <a:solidFill>
                  <a:schemeClr val="tx2">
                    <a:lumMod val="75000"/>
                  </a:schemeClr>
                </a:solidFill>
                <a:latin typeface="+mj-lt"/>
                <a:ea typeface="+mj-ea"/>
                <a:cs typeface="+mj-cs"/>
              </a:defRPr>
            </a:lvl1pPr>
          </a:lstStyle>
          <a:p>
            <a:r>
              <a:rPr lang="en-US" sz="2800" dirty="0" smtClean="0"/>
              <a:t>(4) </a:t>
            </a:r>
            <a:r>
              <a:rPr lang="en-US" sz="2800" dirty="0"/>
              <a:t>Model Calibration and </a:t>
            </a:r>
            <a:r>
              <a:rPr lang="en-US" sz="2800" dirty="0" smtClean="0"/>
              <a:t>Validation: </a:t>
            </a:r>
            <a:r>
              <a:rPr lang="en-US" sz="2800" dirty="0" smtClean="0">
                <a:solidFill>
                  <a:srgbClr val="26719A"/>
                </a:solidFill>
              </a:rPr>
              <a:t>Modal Split</a:t>
            </a:r>
            <a:endParaRPr lang="en-US" sz="2800" dirty="0">
              <a:solidFill>
                <a:srgbClr val="26719A"/>
              </a:solidFill>
            </a:endParaRPr>
          </a:p>
        </p:txBody>
      </p:sp>
    </p:spTree>
    <p:extLst>
      <p:ext uri="{BB962C8B-B14F-4D97-AF65-F5344CB8AC3E}">
        <p14:creationId xmlns:p14="http://schemas.microsoft.com/office/powerpoint/2010/main" val="148623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0"/>
            <a:ext cx="10515600" cy="533400"/>
          </a:xfrm>
        </p:spPr>
        <p:txBody>
          <a:bodyPr>
            <a:normAutofit/>
          </a:bodyPr>
          <a:lstStyle/>
          <a:p>
            <a:r>
              <a:rPr lang="en-US" sz="2800" dirty="0" smtClean="0"/>
              <a:t>(4) </a:t>
            </a:r>
            <a:r>
              <a:rPr lang="en-US" sz="2800" dirty="0"/>
              <a:t>Model Calibration and </a:t>
            </a:r>
            <a:r>
              <a:rPr lang="en-US" sz="2800" dirty="0" smtClean="0"/>
              <a:t>Validation: </a:t>
            </a:r>
            <a:r>
              <a:rPr lang="en-US" sz="2800" dirty="0" smtClean="0">
                <a:solidFill>
                  <a:srgbClr val="26719A"/>
                </a:solidFill>
              </a:rPr>
              <a:t>Commodity Flows</a:t>
            </a:r>
            <a:endParaRPr lang="en-US" sz="2800" dirty="0"/>
          </a:p>
        </p:txBody>
      </p:sp>
      <p:graphicFrame>
        <p:nvGraphicFramePr>
          <p:cNvPr id="10" name="Chart 9"/>
          <p:cNvGraphicFramePr/>
          <p:nvPr>
            <p:extLst>
              <p:ext uri="{D42A27DB-BD31-4B8C-83A1-F6EECF244321}">
                <p14:modId xmlns:p14="http://schemas.microsoft.com/office/powerpoint/2010/main" val="282173971"/>
              </p:ext>
            </p:extLst>
          </p:nvPr>
        </p:nvGraphicFramePr>
        <p:xfrm>
          <a:off x="450760" y="708634"/>
          <a:ext cx="11062952" cy="36880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230938609"/>
              </p:ext>
            </p:extLst>
          </p:nvPr>
        </p:nvGraphicFramePr>
        <p:xfrm>
          <a:off x="1452245" y="4953001"/>
          <a:ext cx="9287511" cy="1530868"/>
        </p:xfrm>
        <a:graphic>
          <a:graphicData uri="http://schemas.openxmlformats.org/drawingml/2006/table">
            <a:tbl>
              <a:tblPr firstRow="1" firstCol="1" bandRow="1">
                <a:tableStyleId>{7DF18680-E054-41AD-8BC1-D1AEF772440D}</a:tableStyleId>
              </a:tblPr>
              <a:tblGrid>
                <a:gridCol w="1600199"/>
                <a:gridCol w="1295400"/>
                <a:gridCol w="1210311"/>
                <a:gridCol w="180683"/>
                <a:gridCol w="532644"/>
                <a:gridCol w="429072"/>
                <a:gridCol w="1600801"/>
                <a:gridCol w="1295400"/>
                <a:gridCol w="1143001"/>
              </a:tblGrid>
              <a:tr h="438412">
                <a:tc>
                  <a:txBody>
                    <a:bodyPr/>
                    <a:lstStyle/>
                    <a:p>
                      <a:pPr marL="0" marR="0">
                        <a:lnSpc>
                          <a:spcPct val="112000"/>
                        </a:lnSpc>
                        <a:spcBef>
                          <a:spcPts val="0"/>
                        </a:spcBef>
                        <a:spcAft>
                          <a:spcPts val="0"/>
                        </a:spcAft>
                      </a:pPr>
                      <a:r>
                        <a:rPr lang="en-US" sz="1600" dirty="0">
                          <a:effectLst/>
                        </a:rPr>
                        <a:t>Direction</a:t>
                      </a:r>
                      <a:endParaRPr lang="en-US" sz="16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2000"/>
                        </a:lnSpc>
                        <a:spcBef>
                          <a:spcPts val="0"/>
                        </a:spcBef>
                        <a:spcAft>
                          <a:spcPts val="0"/>
                        </a:spcAft>
                      </a:pPr>
                      <a:r>
                        <a:rPr lang="en-US" sz="1600" dirty="0">
                          <a:effectLst/>
                        </a:rPr>
                        <a:t>Flow (kton)</a:t>
                      </a:r>
                      <a:endParaRPr lang="en-US" sz="16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2000"/>
                        </a:lnSpc>
                        <a:spcBef>
                          <a:spcPts val="0"/>
                        </a:spcBef>
                        <a:spcAft>
                          <a:spcPts val="0"/>
                        </a:spcAft>
                      </a:pPr>
                      <a:r>
                        <a:rPr lang="en-US" sz="1600" dirty="0">
                          <a:effectLst/>
                        </a:rPr>
                        <a:t>% of Total</a:t>
                      </a:r>
                      <a:endParaRPr lang="en-US" sz="16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ctr">
                    <a:lnR w="12700" cmpd="sng">
                      <a:noFill/>
                    </a:lnR>
                  </a:tcPr>
                </a:tc>
                <a:tc>
                  <a:txBody>
                    <a:bodyPr/>
                    <a:lstStyle/>
                    <a:p>
                      <a:pPr>
                        <a:lnSpc>
                          <a:spcPct val="107000"/>
                        </a:lnSpc>
                      </a:pPr>
                      <a:endParaRPr lang="en-US" sz="1600" dirty="0">
                        <a:effectLst/>
                        <a:latin typeface="Calibri" panose="020F0502020204030204"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07000"/>
                        </a:lnSpc>
                      </a:pPr>
                      <a:endParaRPr lang="en-US" sz="1600" dirty="0">
                        <a:effectLst/>
                        <a:latin typeface="Calibri" panose="020F0502020204030204"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07000"/>
                        </a:lnSpc>
                      </a:pPr>
                      <a:endParaRPr lang="en-US" sz="1600">
                        <a:effectLst/>
                        <a:latin typeface="Calibri" panose="020F0502020204030204"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nSpc>
                          <a:spcPct val="112000"/>
                        </a:lnSpc>
                        <a:spcBef>
                          <a:spcPts val="0"/>
                        </a:spcBef>
                        <a:spcAft>
                          <a:spcPts val="0"/>
                        </a:spcAft>
                      </a:pPr>
                      <a:r>
                        <a:rPr lang="en-US" sz="1600">
                          <a:effectLst/>
                        </a:rPr>
                        <a:t>Direction</a:t>
                      </a:r>
                      <a:endParaRPr lang="en-US" sz="160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ctr">
                    <a:lnL w="12700" cmpd="sng">
                      <a:noFill/>
                    </a:lnL>
                  </a:tcPr>
                </a:tc>
                <a:tc>
                  <a:txBody>
                    <a:bodyPr/>
                    <a:lstStyle/>
                    <a:p>
                      <a:pPr marL="0" marR="0">
                        <a:lnSpc>
                          <a:spcPct val="112000"/>
                        </a:lnSpc>
                        <a:spcBef>
                          <a:spcPts val="0"/>
                        </a:spcBef>
                        <a:spcAft>
                          <a:spcPts val="0"/>
                        </a:spcAft>
                      </a:pPr>
                      <a:r>
                        <a:rPr lang="en-US" sz="1600" dirty="0">
                          <a:effectLst/>
                        </a:rPr>
                        <a:t>Flow (kton)</a:t>
                      </a:r>
                      <a:endParaRPr lang="en-US" sz="16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2000"/>
                        </a:lnSpc>
                        <a:spcBef>
                          <a:spcPts val="0"/>
                        </a:spcBef>
                        <a:spcAft>
                          <a:spcPts val="0"/>
                        </a:spcAft>
                      </a:pPr>
                      <a:r>
                        <a:rPr lang="en-US" sz="1600" dirty="0">
                          <a:effectLst/>
                        </a:rPr>
                        <a:t>% of Total</a:t>
                      </a:r>
                      <a:endParaRPr lang="en-US" sz="16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ctr"/>
                </a:tc>
              </a:tr>
              <a:tr h="271397">
                <a:tc>
                  <a:txBody>
                    <a:bodyPr/>
                    <a:lstStyle/>
                    <a:p>
                      <a:pPr marL="0" marR="0">
                        <a:lnSpc>
                          <a:spcPct val="112000"/>
                        </a:lnSpc>
                        <a:spcBef>
                          <a:spcPts val="0"/>
                        </a:spcBef>
                        <a:spcAft>
                          <a:spcPts val="0"/>
                        </a:spcAft>
                      </a:pPr>
                      <a:r>
                        <a:rPr lang="en-US" sz="1600">
                          <a:effectLst/>
                        </a:rPr>
                        <a:t>II (Internal)</a:t>
                      </a:r>
                      <a:endParaRPr lang="en-US" sz="160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2000"/>
                        </a:lnSpc>
                        <a:spcBef>
                          <a:spcPts val="0"/>
                        </a:spcBef>
                        <a:spcAft>
                          <a:spcPts val="0"/>
                        </a:spcAft>
                      </a:pPr>
                      <a:r>
                        <a:rPr lang="en-US" sz="1600" dirty="0">
                          <a:effectLst/>
                        </a:rPr>
                        <a:t>103,945 </a:t>
                      </a:r>
                      <a:endParaRPr lang="en-US" sz="16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2000"/>
                        </a:lnSpc>
                        <a:spcBef>
                          <a:spcPts val="0"/>
                        </a:spcBef>
                        <a:spcAft>
                          <a:spcPts val="0"/>
                        </a:spcAft>
                      </a:pPr>
                      <a:r>
                        <a:rPr lang="en-US" sz="1600">
                          <a:effectLst/>
                        </a:rPr>
                        <a:t>56%</a:t>
                      </a:r>
                      <a:endParaRPr lang="en-US" sz="160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ctr">
                    <a:lnR w="12700" cmpd="sng">
                      <a:noFill/>
                    </a:lnR>
                  </a:tcPr>
                </a:tc>
                <a:tc>
                  <a:txBody>
                    <a:bodyPr/>
                    <a:lstStyle/>
                    <a:p>
                      <a:pPr>
                        <a:lnSpc>
                          <a:spcPct val="107000"/>
                        </a:lnSpc>
                      </a:pPr>
                      <a:endParaRPr lang="en-US" sz="1600" dirty="0">
                        <a:effectLst/>
                        <a:latin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07000"/>
                        </a:lnSpc>
                      </a:pPr>
                      <a:endParaRPr lang="en-US" sz="1600" dirty="0">
                        <a:effectLst/>
                        <a:latin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07000"/>
                        </a:lnSpc>
                      </a:pPr>
                      <a:endParaRPr lang="en-US" sz="1600" dirty="0">
                        <a:effectLst/>
                        <a:latin typeface="Calibri" panose="020F050202020403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nSpc>
                          <a:spcPct val="112000"/>
                        </a:lnSpc>
                        <a:spcBef>
                          <a:spcPts val="0"/>
                        </a:spcBef>
                        <a:spcAft>
                          <a:spcPts val="0"/>
                        </a:spcAft>
                      </a:pPr>
                      <a:r>
                        <a:rPr lang="en-US" sz="1600" b="1" dirty="0">
                          <a:solidFill>
                            <a:schemeClr val="bg1"/>
                          </a:solidFill>
                          <a:effectLst/>
                        </a:rPr>
                        <a:t>II (Internal)</a:t>
                      </a:r>
                      <a:endParaRPr lang="en-US" sz="1600" b="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ctr">
                    <a:lnL w="12700" cmpd="sng">
                      <a:noFill/>
                    </a:lnL>
                    <a:solidFill>
                      <a:schemeClr val="accent5"/>
                    </a:solidFill>
                  </a:tcPr>
                </a:tc>
                <a:tc>
                  <a:txBody>
                    <a:bodyPr/>
                    <a:lstStyle/>
                    <a:p>
                      <a:pPr marL="0" marR="0">
                        <a:lnSpc>
                          <a:spcPct val="112000"/>
                        </a:lnSpc>
                        <a:spcBef>
                          <a:spcPts val="0"/>
                        </a:spcBef>
                        <a:spcAft>
                          <a:spcPts val="0"/>
                        </a:spcAft>
                      </a:pPr>
                      <a:r>
                        <a:rPr lang="en-US" sz="1600">
                          <a:effectLst/>
                        </a:rPr>
                        <a:t>104,836</a:t>
                      </a:r>
                      <a:endParaRPr lang="en-US" sz="160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2000"/>
                        </a:lnSpc>
                        <a:spcBef>
                          <a:spcPts val="0"/>
                        </a:spcBef>
                        <a:spcAft>
                          <a:spcPts val="0"/>
                        </a:spcAft>
                      </a:pPr>
                      <a:r>
                        <a:rPr lang="en-US" sz="1600">
                          <a:effectLst/>
                        </a:rPr>
                        <a:t>56%</a:t>
                      </a:r>
                      <a:endParaRPr lang="en-US" sz="160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ctr"/>
                </a:tc>
              </a:tr>
              <a:tr h="271397">
                <a:tc>
                  <a:txBody>
                    <a:bodyPr/>
                    <a:lstStyle/>
                    <a:p>
                      <a:pPr marL="0" marR="0">
                        <a:lnSpc>
                          <a:spcPct val="112000"/>
                        </a:lnSpc>
                        <a:spcBef>
                          <a:spcPts val="0"/>
                        </a:spcBef>
                        <a:spcAft>
                          <a:spcPts val="0"/>
                        </a:spcAft>
                      </a:pPr>
                      <a:r>
                        <a:rPr lang="en-US" sz="1600">
                          <a:effectLst/>
                        </a:rPr>
                        <a:t>EI (Inbound)</a:t>
                      </a:r>
                      <a:endParaRPr lang="en-US" sz="160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2000"/>
                        </a:lnSpc>
                        <a:spcBef>
                          <a:spcPts val="0"/>
                        </a:spcBef>
                        <a:spcAft>
                          <a:spcPts val="0"/>
                        </a:spcAft>
                      </a:pPr>
                      <a:r>
                        <a:rPr lang="en-US" sz="1600">
                          <a:effectLst/>
                        </a:rPr>
                        <a:t>59,916 </a:t>
                      </a:r>
                      <a:endParaRPr lang="en-US" sz="160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2000"/>
                        </a:lnSpc>
                        <a:spcBef>
                          <a:spcPts val="0"/>
                        </a:spcBef>
                        <a:spcAft>
                          <a:spcPts val="0"/>
                        </a:spcAft>
                      </a:pPr>
                      <a:r>
                        <a:rPr lang="en-US" sz="1600">
                          <a:effectLst/>
                        </a:rPr>
                        <a:t>32%</a:t>
                      </a:r>
                      <a:endParaRPr lang="en-US" sz="160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ctr">
                    <a:lnR w="12700" cmpd="sng">
                      <a:noFill/>
                    </a:lnR>
                  </a:tcPr>
                </a:tc>
                <a:tc>
                  <a:txBody>
                    <a:bodyPr/>
                    <a:lstStyle/>
                    <a:p>
                      <a:pPr>
                        <a:lnSpc>
                          <a:spcPct val="107000"/>
                        </a:lnSpc>
                      </a:pPr>
                      <a:endParaRPr lang="en-US" sz="160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07000"/>
                        </a:lnSpc>
                      </a:pPr>
                      <a:endParaRPr lang="en-US" sz="160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07000"/>
                        </a:lnSpc>
                      </a:pPr>
                      <a:endParaRPr lang="en-US" sz="160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12000"/>
                        </a:lnSpc>
                        <a:spcBef>
                          <a:spcPts val="0"/>
                        </a:spcBef>
                        <a:spcAft>
                          <a:spcPts val="0"/>
                        </a:spcAft>
                      </a:pPr>
                      <a:r>
                        <a:rPr lang="en-US" sz="1600" b="1" dirty="0">
                          <a:solidFill>
                            <a:schemeClr val="bg1"/>
                          </a:solidFill>
                          <a:effectLst/>
                        </a:rPr>
                        <a:t>EI (Inbound)</a:t>
                      </a:r>
                      <a:endParaRPr lang="en-US" sz="1600" b="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ctr">
                    <a:lnL w="12700" cmpd="sng">
                      <a:noFill/>
                    </a:lnL>
                    <a:solidFill>
                      <a:schemeClr val="accent5"/>
                    </a:solidFill>
                  </a:tcPr>
                </a:tc>
                <a:tc>
                  <a:txBody>
                    <a:bodyPr/>
                    <a:lstStyle/>
                    <a:p>
                      <a:pPr marL="0" marR="0">
                        <a:lnSpc>
                          <a:spcPct val="112000"/>
                        </a:lnSpc>
                        <a:spcBef>
                          <a:spcPts val="0"/>
                        </a:spcBef>
                        <a:spcAft>
                          <a:spcPts val="0"/>
                        </a:spcAft>
                      </a:pPr>
                      <a:r>
                        <a:rPr lang="en-US" sz="1600">
                          <a:effectLst/>
                        </a:rPr>
                        <a:t>60,038</a:t>
                      </a:r>
                      <a:endParaRPr lang="en-US" sz="160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2000"/>
                        </a:lnSpc>
                        <a:spcBef>
                          <a:spcPts val="0"/>
                        </a:spcBef>
                        <a:spcAft>
                          <a:spcPts val="0"/>
                        </a:spcAft>
                      </a:pPr>
                      <a:r>
                        <a:rPr lang="en-US" sz="1600">
                          <a:effectLst/>
                        </a:rPr>
                        <a:t>32%</a:t>
                      </a:r>
                      <a:endParaRPr lang="en-US" sz="160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ctr"/>
                </a:tc>
              </a:tr>
              <a:tr h="271397">
                <a:tc>
                  <a:txBody>
                    <a:bodyPr/>
                    <a:lstStyle/>
                    <a:p>
                      <a:pPr marL="0" marR="0">
                        <a:lnSpc>
                          <a:spcPct val="112000"/>
                        </a:lnSpc>
                        <a:spcBef>
                          <a:spcPts val="0"/>
                        </a:spcBef>
                        <a:spcAft>
                          <a:spcPts val="0"/>
                        </a:spcAft>
                      </a:pPr>
                      <a:r>
                        <a:rPr lang="en-US" sz="1600">
                          <a:effectLst/>
                        </a:rPr>
                        <a:t>IE (outbound)</a:t>
                      </a:r>
                      <a:endParaRPr lang="en-US" sz="160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2000"/>
                        </a:lnSpc>
                        <a:spcBef>
                          <a:spcPts val="0"/>
                        </a:spcBef>
                        <a:spcAft>
                          <a:spcPts val="0"/>
                        </a:spcAft>
                      </a:pPr>
                      <a:r>
                        <a:rPr lang="en-US" sz="1600">
                          <a:effectLst/>
                        </a:rPr>
                        <a:t>21,083 </a:t>
                      </a:r>
                      <a:endParaRPr lang="en-US" sz="160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2000"/>
                        </a:lnSpc>
                        <a:spcBef>
                          <a:spcPts val="0"/>
                        </a:spcBef>
                        <a:spcAft>
                          <a:spcPts val="0"/>
                        </a:spcAft>
                      </a:pPr>
                      <a:r>
                        <a:rPr lang="en-US" sz="1600">
                          <a:effectLst/>
                        </a:rPr>
                        <a:t>12%</a:t>
                      </a:r>
                      <a:endParaRPr lang="en-US" sz="160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ctr">
                    <a:lnR w="12700" cmpd="sng">
                      <a:noFill/>
                    </a:lnR>
                  </a:tcPr>
                </a:tc>
                <a:tc>
                  <a:txBody>
                    <a:bodyPr/>
                    <a:lstStyle/>
                    <a:p>
                      <a:pPr>
                        <a:lnSpc>
                          <a:spcPct val="107000"/>
                        </a:lnSpc>
                      </a:pPr>
                      <a:endParaRPr lang="en-US" sz="160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07000"/>
                        </a:lnSpc>
                      </a:pPr>
                      <a:endParaRPr lang="en-US" sz="160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07000"/>
                        </a:lnSpc>
                      </a:pPr>
                      <a:endParaRPr lang="en-US" sz="160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12000"/>
                        </a:lnSpc>
                        <a:spcBef>
                          <a:spcPts val="0"/>
                        </a:spcBef>
                        <a:spcAft>
                          <a:spcPts val="0"/>
                        </a:spcAft>
                      </a:pPr>
                      <a:r>
                        <a:rPr lang="en-US" sz="1600" b="1" dirty="0">
                          <a:solidFill>
                            <a:schemeClr val="bg1"/>
                          </a:solidFill>
                          <a:effectLst/>
                        </a:rPr>
                        <a:t>IE (outbound)</a:t>
                      </a:r>
                      <a:endParaRPr lang="en-US" sz="1600" b="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ctr">
                    <a:lnL w="12700" cmpd="sng">
                      <a:noFill/>
                    </a:lnL>
                    <a:solidFill>
                      <a:schemeClr val="accent5"/>
                    </a:solidFill>
                  </a:tcPr>
                </a:tc>
                <a:tc>
                  <a:txBody>
                    <a:bodyPr/>
                    <a:lstStyle/>
                    <a:p>
                      <a:pPr marL="0" marR="0">
                        <a:lnSpc>
                          <a:spcPct val="112000"/>
                        </a:lnSpc>
                        <a:spcBef>
                          <a:spcPts val="0"/>
                        </a:spcBef>
                        <a:spcAft>
                          <a:spcPts val="0"/>
                        </a:spcAft>
                      </a:pPr>
                      <a:r>
                        <a:rPr lang="en-US" sz="1600">
                          <a:effectLst/>
                        </a:rPr>
                        <a:t>21,548</a:t>
                      </a:r>
                      <a:endParaRPr lang="en-US" sz="160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2000"/>
                        </a:lnSpc>
                        <a:spcBef>
                          <a:spcPts val="0"/>
                        </a:spcBef>
                        <a:spcAft>
                          <a:spcPts val="0"/>
                        </a:spcAft>
                      </a:pPr>
                      <a:r>
                        <a:rPr lang="en-US" sz="1600">
                          <a:effectLst/>
                        </a:rPr>
                        <a:t>12%</a:t>
                      </a:r>
                      <a:endParaRPr lang="en-US" sz="160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ctr"/>
                </a:tc>
              </a:tr>
              <a:tr h="271397">
                <a:tc>
                  <a:txBody>
                    <a:bodyPr/>
                    <a:lstStyle/>
                    <a:p>
                      <a:pPr marL="0" marR="0">
                        <a:lnSpc>
                          <a:spcPct val="112000"/>
                        </a:lnSpc>
                        <a:spcBef>
                          <a:spcPts val="0"/>
                        </a:spcBef>
                        <a:spcAft>
                          <a:spcPts val="0"/>
                        </a:spcAft>
                      </a:pPr>
                      <a:r>
                        <a:rPr lang="en-US" sz="1600">
                          <a:effectLst/>
                        </a:rPr>
                        <a:t>Total</a:t>
                      </a:r>
                      <a:endParaRPr lang="en-US" sz="160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2000"/>
                        </a:lnSpc>
                        <a:spcBef>
                          <a:spcPts val="0"/>
                        </a:spcBef>
                        <a:spcAft>
                          <a:spcPts val="0"/>
                        </a:spcAft>
                      </a:pPr>
                      <a:r>
                        <a:rPr lang="en-US" sz="1600">
                          <a:effectLst/>
                        </a:rPr>
                        <a:t>184,944 </a:t>
                      </a:r>
                      <a:endParaRPr lang="en-US" sz="160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600">
                        <a:effectLst/>
                        <a:latin typeface="Calibri" panose="020F0502020204030204" pitchFamily="34" charset="0"/>
                      </a:endParaRPr>
                    </a:p>
                  </a:txBody>
                  <a:tcPr marL="68580" marR="68580" marT="0" marB="0" anchor="ctr">
                    <a:lnR w="12700" cmpd="sng">
                      <a:noFill/>
                    </a:lnR>
                  </a:tcPr>
                </a:tc>
                <a:tc>
                  <a:txBody>
                    <a:bodyPr/>
                    <a:lstStyle/>
                    <a:p>
                      <a:pPr>
                        <a:lnSpc>
                          <a:spcPct val="107000"/>
                        </a:lnSpc>
                      </a:pPr>
                      <a:endParaRPr lang="en-US" sz="160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07000"/>
                        </a:lnSpc>
                      </a:pPr>
                      <a:endParaRPr lang="en-US" sz="160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07000"/>
                        </a:lnSpc>
                      </a:pPr>
                      <a:endParaRPr lang="en-US" sz="1600" dirty="0">
                        <a:effectLst/>
                        <a:latin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12000"/>
                        </a:lnSpc>
                        <a:spcBef>
                          <a:spcPts val="0"/>
                        </a:spcBef>
                        <a:spcAft>
                          <a:spcPts val="0"/>
                        </a:spcAft>
                      </a:pPr>
                      <a:r>
                        <a:rPr lang="en-US" sz="1600" b="1" dirty="0">
                          <a:solidFill>
                            <a:schemeClr val="bg1"/>
                          </a:solidFill>
                          <a:effectLst/>
                        </a:rPr>
                        <a:t>Total</a:t>
                      </a:r>
                      <a:endParaRPr lang="en-US" sz="1600" b="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ctr">
                    <a:lnL w="12700" cmpd="sng">
                      <a:noFill/>
                    </a:lnL>
                    <a:solidFill>
                      <a:schemeClr val="accent5"/>
                    </a:solidFill>
                  </a:tcPr>
                </a:tc>
                <a:tc>
                  <a:txBody>
                    <a:bodyPr/>
                    <a:lstStyle/>
                    <a:p>
                      <a:pPr marL="0" marR="0">
                        <a:lnSpc>
                          <a:spcPct val="112000"/>
                        </a:lnSpc>
                        <a:spcBef>
                          <a:spcPts val="0"/>
                        </a:spcBef>
                        <a:spcAft>
                          <a:spcPts val="0"/>
                        </a:spcAft>
                      </a:pPr>
                      <a:r>
                        <a:rPr lang="en-US" sz="1600" dirty="0">
                          <a:effectLst/>
                        </a:rPr>
                        <a:t>186,423</a:t>
                      </a:r>
                      <a:endParaRPr lang="en-US" sz="16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600" dirty="0">
                        <a:effectLst/>
                        <a:latin typeface="Calibri" panose="020F0502020204030204" pitchFamily="34" charset="0"/>
                      </a:endParaRPr>
                    </a:p>
                  </a:txBody>
                  <a:tcPr marL="68580" marR="68580" marT="0" marB="0" anchor="ctr"/>
                </a:tc>
              </a:tr>
            </a:tbl>
          </a:graphicData>
        </a:graphic>
      </p:graphicFrame>
      <p:sp>
        <p:nvSpPr>
          <p:cNvPr id="4" name="Rectangle 3"/>
          <p:cNvSpPr/>
          <p:nvPr/>
        </p:nvSpPr>
        <p:spPr>
          <a:xfrm>
            <a:off x="1219200" y="4343400"/>
            <a:ext cx="9597443" cy="693651"/>
          </a:xfrm>
          <a:prstGeom prst="rect">
            <a:avLst/>
          </a:prstGeom>
        </p:spPr>
        <p:txBody>
          <a:bodyPr wrap="square">
            <a:spAutoFit/>
          </a:bodyPr>
          <a:lstStyle/>
          <a:p>
            <a:pPr algn="ctr">
              <a:spcAft>
                <a:spcPts val="300"/>
              </a:spcAft>
            </a:pPr>
            <a:r>
              <a:rPr lang="en-US" sz="1600" i="1" cap="all" dirty="0">
                <a:solidFill>
                  <a:srgbClr val="000000"/>
                </a:solidFill>
                <a:latin typeface="Segoe UI" panose="020B0502040204020203" pitchFamily="34" charset="0"/>
                <a:ea typeface="Calibri" panose="020F0502020204030204" pitchFamily="34" charset="0"/>
                <a:cs typeface="Times New Roman" panose="02020603050405020304" pitchFamily="18" charset="0"/>
              </a:rPr>
              <a:t>Modeled vs. Observed Total Directional Flows </a:t>
            </a:r>
            <a:endParaRPr lang="en-US" sz="700" i="1" cap="all" dirty="0">
              <a:solidFill>
                <a:srgbClr val="1F275C"/>
              </a:solidFill>
              <a:latin typeface="Segoe UI" panose="020B0502040204020203" pitchFamily="34" charset="0"/>
              <a:ea typeface="Calibri" panose="020F0502020204030204" pitchFamily="34" charset="0"/>
              <a:cs typeface="Times New Roman" panose="02020603050405020304" pitchFamily="18" charset="0"/>
            </a:endParaRPr>
          </a:p>
          <a:p>
            <a:pPr marL="1312863" marR="0" lvl="0" indent="-227013">
              <a:lnSpc>
                <a:spcPct val="112000"/>
              </a:lnSpc>
              <a:spcBef>
                <a:spcPts val="0"/>
              </a:spcBef>
              <a:spcAft>
                <a:spcPts val="0"/>
              </a:spcAft>
              <a:buFont typeface="+mj-lt"/>
              <a:buAutoNum type="alphaLcParenBoth"/>
            </a:pPr>
            <a:r>
              <a:rPr lang="en-US" dirty="0" smtClean="0">
                <a:latin typeface="Segoe UI" panose="020B0502040204020203" pitchFamily="34" charset="0"/>
                <a:ea typeface="Calibri" panose="020F0502020204030204" pitchFamily="34" charset="0"/>
                <a:cs typeface="Times New Roman" panose="02020603050405020304" pitchFamily="18" charset="0"/>
              </a:rPr>
              <a:t> Modeled </a:t>
            </a:r>
            <a:r>
              <a:rPr lang="en-US" dirty="0">
                <a:latin typeface="Segoe UI" panose="020B0502040204020203" pitchFamily="34" charset="0"/>
                <a:ea typeface="Calibri" panose="020F0502020204030204" pitchFamily="34" charset="0"/>
                <a:cs typeface="Times New Roman" panose="02020603050405020304" pitchFamily="18" charset="0"/>
              </a:rPr>
              <a:t>Flows			</a:t>
            </a:r>
            <a:r>
              <a:rPr lang="en-US" dirty="0" smtClean="0">
                <a:latin typeface="Segoe UI" panose="020B0502040204020203" pitchFamily="34" charset="0"/>
                <a:ea typeface="Calibri" panose="020F0502020204030204" pitchFamily="34" charset="0"/>
                <a:cs typeface="Times New Roman" panose="02020603050405020304" pitchFamily="18" charset="0"/>
              </a:rPr>
              <a:t>	  </a:t>
            </a:r>
            <a:r>
              <a:rPr lang="en-US" dirty="0">
                <a:latin typeface="Segoe UI" panose="020B0502040204020203" pitchFamily="34" charset="0"/>
                <a:ea typeface="Calibri" panose="020F0502020204030204" pitchFamily="34" charset="0"/>
                <a:cs typeface="Times New Roman" panose="02020603050405020304" pitchFamily="18" charset="0"/>
              </a:rPr>
              <a:t>(b) FAF Flows</a:t>
            </a:r>
            <a:endParaRPr lang="en-US"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8" name="Date Placeholder 7"/>
          <p:cNvSpPr>
            <a:spLocks noGrp="1"/>
          </p:cNvSpPr>
          <p:nvPr>
            <p:ph type="dt" sz="half" idx="10"/>
          </p:nvPr>
        </p:nvSpPr>
        <p:spPr/>
        <p:txBody>
          <a:bodyPr/>
          <a:lstStyle/>
          <a:p>
            <a:r>
              <a:rPr lang="en-US" smtClean="0"/>
              <a:t>TRB Applications Conference.  Raleigh, NC.  May 14-18, 2017</a:t>
            </a:r>
            <a:endParaRPr lang="en-US" dirty="0"/>
          </a:p>
        </p:txBody>
      </p:sp>
      <p:sp>
        <p:nvSpPr>
          <p:cNvPr id="9" name="Slide Number Placeholder 8"/>
          <p:cNvSpPr>
            <a:spLocks noGrp="1"/>
          </p:cNvSpPr>
          <p:nvPr>
            <p:ph type="sldNum" sz="quarter" idx="11"/>
          </p:nvPr>
        </p:nvSpPr>
        <p:spPr/>
        <p:txBody>
          <a:bodyPr/>
          <a:lstStyle/>
          <a:p>
            <a:fld id="{CA8D9AD5-F248-4919-864A-CFD76CC027D6}" type="slidenum">
              <a:rPr lang="en-US" smtClean="0"/>
              <a:pPr/>
              <a:t>25</a:t>
            </a:fld>
            <a:endParaRPr lang="en-US" dirty="0"/>
          </a:p>
        </p:txBody>
      </p:sp>
    </p:spTree>
    <p:extLst>
      <p:ext uri="{BB962C8B-B14F-4D97-AF65-F5344CB8AC3E}">
        <p14:creationId xmlns:p14="http://schemas.microsoft.com/office/powerpoint/2010/main" val="253213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524000" y="4572000"/>
            <a:ext cx="9144000" cy="2133600"/>
          </a:xfrm>
        </p:spPr>
        <p:txBody>
          <a:bodyPr>
            <a:noAutofit/>
          </a:bodyPr>
          <a:lstStyle/>
          <a:p>
            <a:pPr>
              <a:lnSpc>
                <a:spcPct val="100000"/>
              </a:lnSpc>
            </a:pPr>
            <a:r>
              <a:rPr lang="en-US" sz="2000" dirty="0"/>
              <a:t>Zahra </a:t>
            </a:r>
            <a:r>
              <a:rPr lang="en-US" sz="2000" dirty="0" smtClean="0"/>
              <a:t>Pourabdollahi</a:t>
            </a:r>
            <a:r>
              <a:rPr lang="en-US" sz="2000" dirty="0"/>
              <a:t> </a:t>
            </a:r>
            <a:r>
              <a:rPr lang="en-US" sz="2000" dirty="0" smtClean="0"/>
              <a:t>&lt;zahra.pourabdollahi@rsandh.com&gt;</a:t>
            </a:r>
          </a:p>
          <a:p>
            <a:pPr>
              <a:lnSpc>
                <a:spcPct val="100000"/>
              </a:lnSpc>
            </a:pPr>
            <a:r>
              <a:rPr lang="de-DE" sz="2000" dirty="0"/>
              <a:t>Mark </a:t>
            </a:r>
            <a:r>
              <a:rPr lang="de-DE" sz="2000" dirty="0" smtClean="0"/>
              <a:t>Ehlen &lt;mark.ehlen.consulting@gmail.com&gt;</a:t>
            </a:r>
          </a:p>
          <a:p>
            <a:pPr>
              <a:lnSpc>
                <a:spcPct val="100000"/>
              </a:lnSpc>
            </a:pPr>
            <a:r>
              <a:rPr lang="de-DE" sz="2000" dirty="0"/>
              <a:t>Monique Stinson, &lt;</a:t>
            </a:r>
            <a:r>
              <a:rPr lang="de-DE" sz="2000" dirty="0" smtClean="0"/>
              <a:t>mstinson373@gmail.com&gt;</a:t>
            </a:r>
            <a:endParaRPr lang="de-DE" sz="2000" dirty="0"/>
          </a:p>
          <a:p>
            <a:pPr>
              <a:lnSpc>
                <a:spcPct val="100000"/>
              </a:lnSpc>
            </a:pPr>
            <a:r>
              <a:rPr lang="de-DE" sz="2000" dirty="0"/>
              <a:t>Kyunghwi Jeon, &lt;KJeon@azmag.gov&gt;</a:t>
            </a:r>
          </a:p>
          <a:p>
            <a:pPr>
              <a:lnSpc>
                <a:spcPct val="100000"/>
              </a:lnSpc>
            </a:pPr>
            <a:r>
              <a:rPr lang="de-DE" sz="2000" dirty="0"/>
              <a:t>Daehyun You, &lt;DYou@azmag.gov&gt;</a:t>
            </a:r>
          </a:p>
          <a:p>
            <a:pPr>
              <a:lnSpc>
                <a:spcPct val="100000"/>
              </a:lnSpc>
            </a:pPr>
            <a:r>
              <a:rPr lang="de-DE" sz="2000" dirty="0"/>
              <a:t>Haidong Zhu, &lt;HZhu@azmag.gov&gt;</a:t>
            </a:r>
          </a:p>
          <a:p>
            <a:pPr>
              <a:lnSpc>
                <a:spcPct val="100000"/>
              </a:lnSpc>
            </a:pPr>
            <a:endParaRPr lang="de-DE" sz="2000" dirty="0"/>
          </a:p>
          <a:p>
            <a:pPr>
              <a:lnSpc>
                <a:spcPct val="100000"/>
              </a:lnSpc>
            </a:pPr>
            <a:endParaRPr lang="en-US" sz="2000" dirty="0"/>
          </a:p>
        </p:txBody>
      </p:sp>
      <p:pic>
        <p:nvPicPr>
          <p:cNvPr id="16" name="Picture 2" descr="https://www.trbappcon.org/2017conf/img/Head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8400" y="6400800"/>
            <a:ext cx="2057400" cy="3975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152400"/>
            <a:ext cx="11811000" cy="4267200"/>
          </a:xfrm>
          <a:prstGeom prst="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Acknowledgements:</a:t>
            </a:r>
          </a:p>
          <a:p>
            <a:pPr marL="285750" indent="-285750">
              <a:buFont typeface="Arial" panose="020B0604020202020204" pitchFamily="34" charset="0"/>
              <a:buChar char="•"/>
            </a:pPr>
            <a:r>
              <a:rPr lang="en-US" sz="2400" dirty="0"/>
              <a:t>FHWA</a:t>
            </a:r>
          </a:p>
          <a:p>
            <a:pPr marL="285750" indent="-285750">
              <a:buFont typeface="Arial" panose="020B0604020202020204" pitchFamily="34" charset="0"/>
              <a:buChar char="•"/>
            </a:pPr>
            <a:r>
              <a:rPr lang="en-US" sz="2400" dirty="0"/>
              <a:t>MAG SHRP2 C20 Technical Advisor Group </a:t>
            </a:r>
          </a:p>
          <a:p>
            <a:pPr marL="285750" indent="-285750">
              <a:buFont typeface="Arial" panose="020B0604020202020204" pitchFamily="34" charset="0"/>
              <a:buChar char="•"/>
            </a:pPr>
            <a:r>
              <a:rPr lang="en-US" sz="2400" dirty="0"/>
              <a:t>MAG SHRP2 C20 Consultant Team: </a:t>
            </a:r>
          </a:p>
          <a:p>
            <a:pPr lvl="1"/>
            <a:r>
              <a:rPr lang="en-US" sz="2400" dirty="0"/>
              <a:t>	Cambridge Systematics, RS&amp;H, ATRI, CDM SMITH, </a:t>
            </a:r>
            <a:r>
              <a:rPr lang="en-US" sz="2400" dirty="0" smtClean="0"/>
              <a:t>StreetLight</a:t>
            </a:r>
            <a:endParaRPr lang="en-US" sz="2400" b="1" dirty="0" smtClean="0"/>
          </a:p>
          <a:p>
            <a:pPr lvl="1"/>
            <a:endParaRPr lang="en-US" sz="2400" b="1" dirty="0" smtClean="0"/>
          </a:p>
          <a:p>
            <a:r>
              <a:rPr lang="en-US" sz="2400" b="1" dirty="0" smtClean="0"/>
              <a:t>More information:</a:t>
            </a:r>
          </a:p>
          <a:p>
            <a:pPr lvl="3"/>
            <a:r>
              <a:rPr lang="en-US" sz="2000" dirty="0" smtClean="0"/>
              <a:t>MAG </a:t>
            </a:r>
            <a:r>
              <a:rPr lang="en-US" sz="2000" dirty="0"/>
              <a:t>SHRP2 C20 Mega-Regional Multi-Modal </a:t>
            </a:r>
            <a:r>
              <a:rPr lang="en-US" sz="2000" dirty="0" smtClean="0"/>
              <a:t>Agent-Based </a:t>
            </a:r>
            <a:r>
              <a:rPr lang="en-US" sz="2000" dirty="0"/>
              <a:t>Behavioral Freight Model </a:t>
            </a:r>
            <a:endParaRPr lang="en-US" sz="2000" dirty="0" smtClean="0"/>
          </a:p>
          <a:p>
            <a:pPr lvl="3"/>
            <a:r>
              <a:rPr lang="en-US" sz="2000" dirty="0" smtClean="0"/>
              <a:t>Final </a:t>
            </a:r>
            <a:r>
              <a:rPr lang="en-US" sz="2000" dirty="0"/>
              <a:t>Report. </a:t>
            </a:r>
            <a:r>
              <a:rPr lang="en-US" sz="2000" dirty="0" smtClean="0"/>
              <a:t>(http</a:t>
            </a:r>
            <a:r>
              <a:rPr lang="en-US" sz="2000" dirty="0"/>
              <a:t>://</a:t>
            </a:r>
            <a:r>
              <a:rPr lang="en-US" sz="2000" dirty="0" smtClean="0"/>
              <a:t>www.azmag.gov/Projects/Project.asp?CMSID=1137)</a:t>
            </a:r>
          </a:p>
          <a:p>
            <a:pPr lvl="3"/>
            <a:endParaRPr lang="en-US" sz="2000" dirty="0" smtClean="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243796"/>
            <a:ext cx="1143000" cy="158999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6400800"/>
            <a:ext cx="1136236" cy="365760"/>
          </a:xfrm>
          <a:prstGeom prst="rect">
            <a:avLst/>
          </a:prstGeom>
        </p:spPr>
      </p:pic>
      <p:sp>
        <p:nvSpPr>
          <p:cNvPr id="10" name="Date Placeholder 10"/>
          <p:cNvSpPr txBox="1">
            <a:spLocks/>
          </p:cNvSpPr>
          <p:nvPr/>
        </p:nvSpPr>
        <p:spPr>
          <a:xfrm>
            <a:off x="1524000" y="6553200"/>
            <a:ext cx="9144000" cy="304800"/>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t>TRB Applications Conference.  Raleigh, NC.  May 14-18, 2017</a:t>
            </a:r>
          </a:p>
        </p:txBody>
      </p:sp>
      <p:pic>
        <p:nvPicPr>
          <p:cNvPr id="12" name="Picture 11"/>
          <p:cNvPicPr>
            <a:picLocks noChangeAspect="1"/>
          </p:cNvPicPr>
          <p:nvPr/>
        </p:nvPicPr>
        <p:blipFill>
          <a:blip r:embed="rId6"/>
          <a:stretch>
            <a:fillRect/>
          </a:stretch>
        </p:blipFill>
        <p:spPr>
          <a:xfrm>
            <a:off x="381000" y="3200400"/>
            <a:ext cx="914400" cy="11818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5158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834117" y="228600"/>
            <a:ext cx="8523766" cy="6190090"/>
            <a:chOff x="0" y="0"/>
            <a:chExt cx="7279049" cy="5587350"/>
          </a:xfrm>
        </p:grpSpPr>
        <p:cxnSp>
          <p:nvCxnSpPr>
            <p:cNvPr id="8" name="Elbow Connector 7"/>
            <p:cNvCxnSpPr/>
            <p:nvPr/>
          </p:nvCxnSpPr>
          <p:spPr>
            <a:xfrm>
              <a:off x="2296632" y="361507"/>
              <a:ext cx="415925" cy="0"/>
            </a:xfrm>
            <a:prstGeom prst="bentConnector3">
              <a:avLst/>
            </a:prstGeom>
            <a:noFill/>
            <a:ln w="6350" cap="flat" cmpd="sng" algn="ctr">
              <a:solidFill>
                <a:srgbClr val="44546A">
                  <a:lumMod val="60000"/>
                  <a:lumOff val="40000"/>
                </a:srgbClr>
              </a:solidFill>
              <a:prstDash val="solid"/>
              <a:miter lim="800000"/>
              <a:tailEnd type="triangle"/>
            </a:ln>
            <a:effectLst/>
          </p:spPr>
        </p:cxnSp>
        <p:cxnSp>
          <p:nvCxnSpPr>
            <p:cNvPr id="9" name="Elbow Connector 8"/>
            <p:cNvCxnSpPr/>
            <p:nvPr/>
          </p:nvCxnSpPr>
          <p:spPr>
            <a:xfrm flipH="1">
              <a:off x="3934046" y="361507"/>
              <a:ext cx="415925" cy="0"/>
            </a:xfrm>
            <a:prstGeom prst="bentConnector3">
              <a:avLst/>
            </a:prstGeom>
            <a:noFill/>
            <a:ln w="6350" cap="flat" cmpd="sng" algn="ctr">
              <a:solidFill>
                <a:srgbClr val="44546A">
                  <a:lumMod val="60000"/>
                  <a:lumOff val="40000"/>
                </a:srgbClr>
              </a:solidFill>
              <a:prstDash val="solid"/>
              <a:miter lim="800000"/>
              <a:tailEnd type="triangle"/>
            </a:ln>
            <a:effectLst/>
          </p:spPr>
        </p:cxnSp>
        <p:cxnSp>
          <p:nvCxnSpPr>
            <p:cNvPr id="10" name="Elbow Connector 9"/>
            <p:cNvCxnSpPr/>
            <p:nvPr/>
          </p:nvCxnSpPr>
          <p:spPr>
            <a:xfrm>
              <a:off x="2052083" y="3168502"/>
              <a:ext cx="390436" cy="0"/>
            </a:xfrm>
            <a:prstGeom prst="bentConnector3">
              <a:avLst/>
            </a:prstGeom>
            <a:noFill/>
            <a:ln w="6350" cap="flat" cmpd="sng" algn="ctr">
              <a:solidFill>
                <a:srgbClr val="44546A">
                  <a:lumMod val="60000"/>
                  <a:lumOff val="40000"/>
                </a:srgbClr>
              </a:solidFill>
              <a:prstDash val="solid"/>
              <a:miter lim="800000"/>
              <a:tailEnd type="triangle"/>
            </a:ln>
            <a:effectLst/>
          </p:spPr>
        </p:cxnSp>
        <p:cxnSp>
          <p:nvCxnSpPr>
            <p:cNvPr id="11" name="Elbow Connector 10"/>
            <p:cNvCxnSpPr/>
            <p:nvPr/>
          </p:nvCxnSpPr>
          <p:spPr>
            <a:xfrm>
              <a:off x="4263656" y="5071730"/>
              <a:ext cx="640080" cy="0"/>
            </a:xfrm>
            <a:prstGeom prst="bentConnector3">
              <a:avLst/>
            </a:prstGeom>
            <a:noFill/>
            <a:ln w="6350" cap="flat" cmpd="sng" algn="ctr">
              <a:solidFill>
                <a:srgbClr val="44546A">
                  <a:lumMod val="60000"/>
                  <a:lumOff val="40000"/>
                </a:srgbClr>
              </a:solidFill>
              <a:prstDash val="solid"/>
              <a:miter lim="800000"/>
              <a:tailEnd type="triangle"/>
            </a:ln>
            <a:effectLst/>
          </p:spPr>
        </p:cxnSp>
        <p:sp>
          <p:nvSpPr>
            <p:cNvPr id="12" name="Rectangle 11"/>
            <p:cNvSpPr/>
            <p:nvPr/>
          </p:nvSpPr>
          <p:spPr>
            <a:xfrm>
              <a:off x="2743200" y="74428"/>
              <a:ext cx="1150620" cy="565785"/>
            </a:xfrm>
            <a:prstGeom prst="rect">
              <a:avLst/>
            </a:prstGeom>
            <a:noFill/>
            <a:ln w="9525" cap="flat" cmpd="sng" algn="ctr">
              <a:solidFill>
                <a:srgbClr val="5B9BD5">
                  <a:shade val="50000"/>
                </a:srgbClr>
              </a:solidFill>
              <a:prstDash val="solid"/>
              <a:miter lim="800000"/>
            </a:ln>
            <a:effectLst/>
          </p:spPr>
          <p:txBody>
            <a:bodyPr rot="0" spcFirstLastPara="0" vert="horz" wrap="square" lIns="18288" tIns="18288" rIns="18288" bIns="18288"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2000"/>
                </a:lnSpc>
                <a:spcBef>
                  <a:spcPts val="0"/>
                </a:spcBef>
                <a:spcAft>
                  <a:spcPts val="0"/>
                </a:spcAft>
                <a:buClrTx/>
                <a:buSzTx/>
                <a:buFontTx/>
                <a:buNone/>
                <a:tabLst/>
                <a:defRPr/>
              </a:pPr>
              <a:r>
                <a:rPr kumimoji="0" lang="en-US" sz="1200" b="1" i="0" u="none" strike="noStrike" kern="0" cap="none" spc="0" normalizeH="0" baseline="0" noProof="0" smtClean="0">
                  <a:ln>
                    <a:noFill/>
                  </a:ln>
                  <a:solidFill>
                    <a:srgbClr val="1F3864"/>
                  </a:solidFill>
                  <a:effectLst/>
                  <a:uLnTx/>
                  <a:uFillTx/>
                  <a:latin typeface="Calibri" panose="020F0502020204030204"/>
                  <a:ea typeface="Calibri" panose="020F0502020204030204" pitchFamily="34" charset="0"/>
                  <a:cs typeface="Times New Roman" panose="02020603050405020304" pitchFamily="18" charset="0"/>
                </a:rPr>
                <a:t>Enumerate and Partition Agents</a:t>
              </a:r>
              <a:endParaRPr kumimoji="0" lang="en-US" sz="1200" b="0" i="0" u="none" strike="noStrike" kern="0" cap="none" spc="0" normalizeH="0" baseline="0" noProof="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3" name="Rectangle 12"/>
            <p:cNvSpPr/>
            <p:nvPr/>
          </p:nvSpPr>
          <p:spPr>
            <a:xfrm>
              <a:off x="2381693" y="1733107"/>
              <a:ext cx="1920240" cy="640080"/>
            </a:xfrm>
            <a:prstGeom prst="rect">
              <a:avLst/>
            </a:prstGeom>
            <a:noFill/>
            <a:ln w="28575" cap="flat" cmpd="sng" algn="ctr">
              <a:solidFill>
                <a:srgbClr val="00B050"/>
              </a:solidFill>
              <a:prstDash val="solid"/>
              <a:miter lim="800000"/>
            </a:ln>
            <a:effectLst/>
          </p:spPr>
          <p:txBody>
            <a:bodyPr rot="0" spcFirstLastPara="0" vert="horz" wrap="square" lIns="18288" tIns="18288" rIns="18288" bIns="18288"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2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1F3864"/>
                  </a:solidFill>
                  <a:effectLst/>
                  <a:uLnTx/>
                  <a:uFillTx/>
                  <a:latin typeface="Calibri" panose="020F0502020204030204"/>
                  <a:ea typeface="Calibri" panose="020F0502020204030204" pitchFamily="34" charset="0"/>
                  <a:cs typeface="Times New Roman" panose="02020603050405020304" pitchFamily="18" charset="0"/>
                </a:rPr>
                <a:t>(1) Freight Generation:</a:t>
              </a:r>
              <a:endParaRPr kumimoji="0" lang="en-US" sz="1200" b="0" i="0" u="none" strike="noStrike" kern="0" cap="none" spc="0" normalizeH="0" baseline="0" noProof="0" dirty="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2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1F3864"/>
                  </a:solidFill>
                  <a:effectLst/>
                  <a:uLnTx/>
                  <a:uFillTx/>
                  <a:latin typeface="Calibri" panose="020F0502020204030204"/>
                  <a:ea typeface="Calibri" panose="020F0502020204030204" pitchFamily="34" charset="0"/>
                  <a:cs typeface="Times New Roman" panose="02020603050405020304" pitchFamily="18" charset="0"/>
                </a:rPr>
                <a:t>Production/Consumption Rates per employee by industry class</a:t>
              </a:r>
              <a:endParaRPr kumimoji="0" lang="en-US" sz="1200" b="0" i="0" u="none" strike="noStrike" kern="0" cap="none" spc="0" normalizeH="0" baseline="0" noProof="0" dirty="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4" name="Rectangle 13"/>
            <p:cNvSpPr/>
            <p:nvPr/>
          </p:nvSpPr>
          <p:spPr>
            <a:xfrm>
              <a:off x="2456957" y="2690037"/>
              <a:ext cx="1638076" cy="914400"/>
            </a:xfrm>
            <a:prstGeom prst="rect">
              <a:avLst/>
            </a:prstGeom>
            <a:noFill/>
            <a:ln w="28575" cap="flat" cmpd="sng" algn="ctr">
              <a:solidFill>
                <a:srgbClr val="00B050"/>
              </a:solidFill>
              <a:prstDash val="solid"/>
              <a:miter lim="800000"/>
            </a:ln>
            <a:effectLst/>
          </p:spPr>
          <p:txBody>
            <a:bodyPr rot="0" spcFirstLastPara="0" vert="horz" wrap="square" lIns="18288" tIns="18288" rIns="18288" bIns="18288"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2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1F3864"/>
                  </a:solidFill>
                  <a:effectLst/>
                  <a:uLnTx/>
                  <a:uFillTx/>
                  <a:latin typeface="Calibri" panose="020F0502020204030204"/>
                  <a:ea typeface="Calibri" panose="020F0502020204030204" pitchFamily="34" charset="0"/>
                  <a:cs typeface="Times New Roman" panose="02020603050405020304" pitchFamily="18" charset="0"/>
                </a:rPr>
                <a:t>(2) Supplier Selection</a:t>
              </a:r>
              <a:r>
                <a:rPr kumimoji="0" lang="en-US" sz="1200" b="1" i="0" u="none" strike="noStrike" kern="0" cap="none" spc="0" normalizeH="0" baseline="0" noProof="0" dirty="0" smtClean="0">
                  <a:ln>
                    <a:noFill/>
                  </a:ln>
                  <a:solidFill>
                    <a:srgbClr val="1F3864"/>
                  </a:solidFill>
                  <a:effectLst/>
                  <a:uLnTx/>
                  <a:uFillTx/>
                  <a:latin typeface="Calibri" panose="020F0502020204030204"/>
                  <a:ea typeface="Calibri" panose="020F0502020204030204" pitchFamily="34" charset="0"/>
                  <a:cs typeface="Times New Roman" panose="02020603050405020304" pitchFamily="18" charset="0"/>
                </a:rPr>
                <a:t>:</a:t>
              </a:r>
              <a:endParaRPr kumimoji="0" lang="en-US" sz="1200" b="0" i="0" u="none" strike="noStrike" kern="0" cap="none" spc="0" normalizeH="0" baseline="0" noProof="0" dirty="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2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1F3864"/>
                  </a:solidFill>
                  <a:effectLst/>
                  <a:uLnTx/>
                  <a:uFillTx/>
                  <a:latin typeface="Calibri" panose="020F0502020204030204"/>
                  <a:ea typeface="Calibri" panose="020F0502020204030204" pitchFamily="34" charset="0"/>
                  <a:cs typeface="Times New Roman" panose="02020603050405020304" pitchFamily="18" charset="0"/>
                </a:rPr>
                <a:t>Form supplier-buyer pairs</a:t>
              </a:r>
              <a:endParaRPr kumimoji="0" lang="en-US" sz="1200" b="0" i="0" u="none" strike="noStrike" kern="0" cap="none" spc="0" normalizeH="0" baseline="0" noProof="0" dirty="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2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1F3864"/>
                  </a:solidFill>
                  <a:effectLst/>
                  <a:uLnTx/>
                  <a:uFillTx/>
                  <a:latin typeface="Calibri" panose="020F0502020204030204"/>
                  <a:ea typeface="Calibri" panose="020F0502020204030204" pitchFamily="34" charset="0"/>
                  <a:cs typeface="Times New Roman" panose="02020603050405020304" pitchFamily="18" charset="0"/>
                </a:rPr>
                <a:t>Determine amount of traded commodity</a:t>
              </a:r>
              <a:endParaRPr kumimoji="0" lang="en-US" sz="1200" b="0" i="0" u="none" strike="noStrike" kern="0" cap="none" spc="0" normalizeH="0" baseline="0" noProof="0" dirty="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5" name="Rectangle 14"/>
            <p:cNvSpPr/>
            <p:nvPr/>
          </p:nvSpPr>
          <p:spPr>
            <a:xfrm>
              <a:off x="2349795" y="4667693"/>
              <a:ext cx="1920240" cy="903509"/>
            </a:xfrm>
            <a:prstGeom prst="rect">
              <a:avLst/>
            </a:prstGeom>
            <a:noFill/>
            <a:ln w="28575" cap="flat" cmpd="sng" algn="ctr">
              <a:solidFill>
                <a:srgbClr val="00B050"/>
              </a:solidFill>
              <a:prstDash val="solid"/>
              <a:miter lim="800000"/>
            </a:ln>
            <a:effectLst/>
          </p:spPr>
          <p:txBody>
            <a:bodyPr rot="0" spcFirstLastPara="0" vert="horz" wrap="square" lIns="18288" tIns="18288" rIns="18288" bIns="18288"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2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1F3864"/>
                  </a:solidFill>
                  <a:effectLst/>
                  <a:uLnTx/>
                  <a:uFillTx/>
                  <a:latin typeface="Calibri" panose="020F0502020204030204"/>
                  <a:ea typeface="Calibri" panose="020F0502020204030204" pitchFamily="34" charset="0"/>
                  <a:cs typeface="Times New Roman" panose="02020603050405020304" pitchFamily="18" charset="0"/>
                </a:rPr>
                <a:t>(3) Transport, Mode, and </a:t>
              </a:r>
            </a:p>
            <a:p>
              <a:pPr marL="0" marR="0" lvl="0" indent="0" algn="ctr" defTabSz="914400" eaLnBrk="1" fontAlgn="auto" latinLnBrk="0" hangingPunct="1">
                <a:lnSpc>
                  <a:spcPct val="112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1F3864"/>
                  </a:solidFill>
                  <a:effectLst/>
                  <a:uLnTx/>
                  <a:uFillTx/>
                  <a:latin typeface="Calibri" panose="020F0502020204030204"/>
                  <a:ea typeface="Calibri" panose="020F0502020204030204" pitchFamily="34" charset="0"/>
                  <a:cs typeface="Times New Roman" panose="02020603050405020304" pitchFamily="18" charset="0"/>
                </a:rPr>
                <a:t>Path Choice Model</a:t>
              </a:r>
              <a:r>
                <a:rPr kumimoji="0" lang="en-US" sz="1200" b="0" i="0" u="none" strike="noStrike" kern="0" cap="none" spc="0" normalizeH="0" baseline="0" noProof="0" dirty="0" smtClean="0">
                  <a:ln>
                    <a:noFill/>
                  </a:ln>
                  <a:solidFill>
                    <a:srgbClr val="1F3864"/>
                  </a:solidFill>
                  <a:effectLst/>
                  <a:uLnTx/>
                  <a:uFillTx/>
                  <a:latin typeface="Calibri" panose="020F0502020204030204"/>
                  <a:ea typeface="Calibri" panose="020F0502020204030204" pitchFamily="34" charset="0"/>
                  <a:cs typeface="Times New Roman" panose="02020603050405020304" pitchFamily="18" charset="0"/>
                </a:rPr>
                <a:t>:</a:t>
              </a:r>
              <a:endParaRPr kumimoji="0" lang="en-US" sz="1200" b="0" i="0" u="none" strike="noStrike" kern="0" cap="none" spc="0" normalizeH="0" baseline="0" noProof="0" dirty="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2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1F3864"/>
                  </a:solidFill>
                  <a:effectLst/>
                  <a:uLnTx/>
                  <a:uFillTx/>
                  <a:latin typeface="Calibri" panose="020F0502020204030204"/>
                  <a:ea typeface="Calibri" panose="020F0502020204030204" pitchFamily="34" charset="0"/>
                  <a:cs typeface="Times New Roman" panose="02020603050405020304" pitchFamily="18" charset="0"/>
                </a:rPr>
                <a:t>Mode Choice, Shipment size, </a:t>
              </a:r>
              <a:r>
                <a:rPr kumimoji="0" lang="en-US" sz="1200" b="0" i="0" u="none" strike="noStrike" kern="0" cap="none" spc="0" normalizeH="0" baseline="0" noProof="0" dirty="0" err="1" smtClean="0">
                  <a:ln>
                    <a:noFill/>
                  </a:ln>
                  <a:solidFill>
                    <a:srgbClr val="1F3864"/>
                  </a:solidFill>
                  <a:effectLst/>
                  <a:uLnTx/>
                  <a:uFillTx/>
                  <a:latin typeface="Calibri" panose="020F0502020204030204"/>
                  <a:ea typeface="Calibri" panose="020F0502020204030204" pitchFamily="34" charset="0"/>
                  <a:cs typeface="Times New Roman" panose="02020603050405020304" pitchFamily="18" charset="0"/>
                </a:rPr>
                <a:t>Transload</a:t>
              </a:r>
              <a:r>
                <a:rPr kumimoji="0" lang="en-US" sz="1200" b="0" i="0" u="none" strike="noStrike" kern="0" cap="none" spc="0" normalizeH="0" baseline="0" noProof="0" dirty="0" smtClean="0">
                  <a:ln>
                    <a:noFill/>
                  </a:ln>
                  <a:solidFill>
                    <a:srgbClr val="1F3864"/>
                  </a:solidFill>
                  <a:effectLst/>
                  <a:uLnTx/>
                  <a:uFillTx/>
                  <a:latin typeface="Calibri" panose="020F0502020204030204"/>
                  <a:ea typeface="Calibri" panose="020F0502020204030204" pitchFamily="34" charset="0"/>
                  <a:cs typeface="Times New Roman" panose="02020603050405020304" pitchFamily="18" charset="0"/>
                </a:rPr>
                <a:t> location, Port of entry</a:t>
              </a:r>
              <a:endParaRPr kumimoji="0" lang="en-US" sz="1200" b="0" i="0" u="none" strike="noStrike" kern="0" cap="none" spc="0" normalizeH="0" baseline="0" noProof="0" dirty="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6" name="Rounded Rectangle 15"/>
            <p:cNvSpPr/>
            <p:nvPr/>
          </p:nvSpPr>
          <p:spPr>
            <a:xfrm>
              <a:off x="1446028" y="0"/>
              <a:ext cx="885190" cy="450850"/>
            </a:xfrm>
            <a:prstGeom prst="roundRect">
              <a:avLst/>
            </a:prstGeom>
            <a:solidFill>
              <a:srgbClr val="5B9BD5">
                <a:lumMod val="20000"/>
                <a:lumOff val="80000"/>
              </a:srgbClr>
            </a:solidFill>
            <a:ln w="6350" cap="flat" cmpd="sng" algn="ctr">
              <a:solidFill>
                <a:srgbClr val="5B9BD5">
                  <a:shade val="50000"/>
                </a:srgbClr>
              </a:solidFill>
              <a:prstDash val="solid"/>
              <a:miter lim="800000"/>
            </a:ln>
            <a:effectLst/>
          </p:spPr>
          <p:txBody>
            <a:bodyPr rot="0" spcFirstLastPara="0" vert="horz" wrap="square" lIns="9144" tIns="9144" rIns="9144" bIns="9144" numCol="1" spcCol="0" rtlCol="0" fromWordArt="0" anchor="t" anchorCtr="0" forceAA="0" compatLnSpc="1">
              <a:prstTxWarp prst="textNoShape">
                <a:avLst/>
              </a:prstTxWarp>
              <a:noAutofit/>
            </a:bodyPr>
            <a:lstStyle/>
            <a:p>
              <a:pPr marL="0" marR="0" lvl="0" indent="0" algn="ctr" defTabSz="914400" eaLnBrk="1" fontAlgn="auto" latinLnBrk="0" hangingPunct="1">
                <a:lnSpc>
                  <a:spcPct val="112000"/>
                </a:lnSpc>
                <a:spcBef>
                  <a:spcPts val="0"/>
                </a:spcBef>
                <a:spcAft>
                  <a:spcPts val="0"/>
                </a:spcAft>
                <a:buClrTx/>
                <a:buSzTx/>
                <a:buFontTx/>
                <a:buNone/>
                <a:tabLst/>
                <a:defRPr/>
              </a:pPr>
              <a:r>
                <a:rPr kumimoji="0" lang="en-US" sz="1200" b="0" i="0" u="none" strike="noStrike" kern="0" cap="none" spc="0" normalizeH="0" baseline="0" noProof="0" smtClean="0">
                  <a:ln>
                    <a:noFill/>
                  </a:ln>
                  <a:solidFill>
                    <a:srgbClr val="1F3864"/>
                  </a:solidFill>
                  <a:effectLst/>
                  <a:uLnTx/>
                  <a:uFillTx/>
                  <a:latin typeface="Calibri" panose="020F0502020204030204"/>
                  <a:ea typeface="Calibri" panose="020F0502020204030204" pitchFamily="34" charset="0"/>
                  <a:cs typeface="Times New Roman" panose="02020603050405020304" pitchFamily="18" charset="0"/>
                </a:rPr>
                <a:t>US Census CBP</a:t>
              </a:r>
              <a:endParaRPr kumimoji="0" lang="en-US" sz="1200" b="0" i="0" u="none" strike="noStrike" kern="0" cap="none" spc="0" normalizeH="0" baseline="0" noProof="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7" name="Rounded Rectangle 16"/>
            <p:cNvSpPr/>
            <p:nvPr/>
          </p:nvSpPr>
          <p:spPr>
            <a:xfrm>
              <a:off x="4359349" y="53163"/>
              <a:ext cx="1005840" cy="546100"/>
            </a:xfrm>
            <a:prstGeom prst="roundRect">
              <a:avLst/>
            </a:prstGeom>
            <a:solidFill>
              <a:sysClr val="window" lastClr="FFFFFF">
                <a:lumMod val="85000"/>
              </a:sysClr>
            </a:solidFill>
            <a:ln w="6350" cap="flat" cmpd="sng" algn="ctr">
              <a:noFill/>
              <a:prstDash val="solid"/>
              <a:miter lim="800000"/>
            </a:ln>
            <a:effectLst/>
          </p:spPr>
          <p:txBody>
            <a:bodyPr rot="0" spcFirstLastPara="0" vert="horz" wrap="square" lIns="9144" tIns="9144" rIns="9144" bIns="914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2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203864"/>
                  </a:solidFill>
                  <a:effectLst/>
                  <a:uLnTx/>
                  <a:uFillTx/>
                  <a:latin typeface="Calibri" panose="020F0502020204030204"/>
                  <a:ea typeface="Calibri" panose="020F0502020204030204" pitchFamily="34" charset="0"/>
                  <a:cs typeface="Times New Roman" panose="02020603050405020304" pitchFamily="18" charset="0"/>
                </a:rPr>
                <a:t>Firm Synthesizer Output</a:t>
              </a:r>
              <a:endParaRPr kumimoji="0" lang="en-US" sz="1200" b="0" i="0" u="none" strike="noStrike" kern="0" cap="none" spc="0" normalizeH="0" baseline="0" noProof="0" dirty="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8" name="Rounded Rectangle 17"/>
            <p:cNvSpPr/>
            <p:nvPr/>
          </p:nvSpPr>
          <p:spPr>
            <a:xfrm>
              <a:off x="425302" y="2360428"/>
              <a:ext cx="1371600" cy="457200"/>
            </a:xfrm>
            <a:prstGeom prst="roundRect">
              <a:avLst/>
            </a:prstGeom>
            <a:solidFill>
              <a:srgbClr val="5B9BD5">
                <a:lumMod val="20000"/>
                <a:lumOff val="80000"/>
              </a:srgbClr>
            </a:solidFill>
            <a:ln w="6350" cap="flat" cmpd="sng" algn="ctr">
              <a:solidFill>
                <a:srgbClr val="5B9BD5">
                  <a:shade val="50000"/>
                </a:srgbClr>
              </a:solidFill>
              <a:prstDash val="solid"/>
              <a:miter lim="800000"/>
            </a:ln>
            <a:effectLst/>
          </p:spPr>
          <p:txBody>
            <a:bodyPr rot="0" spcFirstLastPara="0" vert="horz" wrap="square" lIns="9144" tIns="9144" rIns="9144" bIns="9144" numCol="1" spcCol="0" rtlCol="0" fromWordArt="0" anchor="t" anchorCtr="0" forceAA="0" compatLnSpc="1">
              <a:prstTxWarp prst="textNoShape">
                <a:avLst/>
              </a:prstTxWarp>
              <a:noAutofit/>
            </a:bodyPr>
            <a:lstStyle/>
            <a:p>
              <a:pPr marL="0" marR="0" lvl="0" indent="0" algn="ctr" defTabSz="914400" eaLnBrk="1" fontAlgn="auto" latinLnBrk="0" hangingPunct="1">
                <a:lnSpc>
                  <a:spcPct val="112000"/>
                </a:lnSpc>
                <a:spcBef>
                  <a:spcPts val="0"/>
                </a:spcBef>
                <a:spcAft>
                  <a:spcPts val="0"/>
                </a:spcAft>
                <a:buClrTx/>
                <a:buSzTx/>
                <a:buFontTx/>
                <a:buNone/>
                <a:tabLst/>
                <a:defRPr/>
              </a:pPr>
              <a:r>
                <a:rPr kumimoji="0" lang="en-US" sz="1200" b="0" i="0" u="none" strike="noStrike" kern="0" cap="none" spc="0" normalizeH="0" baseline="0" noProof="0" smtClean="0">
                  <a:ln>
                    <a:noFill/>
                  </a:ln>
                  <a:solidFill>
                    <a:srgbClr val="1F3864"/>
                  </a:solidFill>
                  <a:effectLst/>
                  <a:uLnTx/>
                  <a:uFillTx/>
                  <a:latin typeface="Calibri" panose="020F0502020204030204"/>
                  <a:ea typeface="Calibri" panose="020F0502020204030204" pitchFamily="34" charset="0"/>
                  <a:cs typeface="Times New Roman" panose="02020603050405020304" pitchFamily="18" charset="0"/>
                </a:rPr>
                <a:t>3-dimensional Industry- Commodity Crosswalk</a:t>
              </a:r>
              <a:endParaRPr kumimoji="0" lang="en-US" sz="1200" b="0" i="0" u="none" strike="noStrike" kern="0" cap="none" spc="0" normalizeH="0" baseline="0" noProof="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9" name="Rounded Rectangle 18"/>
            <p:cNvSpPr/>
            <p:nvPr/>
          </p:nvSpPr>
          <p:spPr>
            <a:xfrm>
              <a:off x="385895" y="1414130"/>
              <a:ext cx="1411008" cy="450850"/>
            </a:xfrm>
            <a:prstGeom prst="roundRect">
              <a:avLst/>
            </a:prstGeom>
            <a:solidFill>
              <a:srgbClr val="5B9BD5">
                <a:lumMod val="20000"/>
                <a:lumOff val="80000"/>
              </a:srgbClr>
            </a:solidFill>
            <a:ln w="6350" cap="flat" cmpd="sng" algn="ctr">
              <a:solidFill>
                <a:srgbClr val="5B9BD5">
                  <a:shade val="50000"/>
                </a:srgbClr>
              </a:solidFill>
              <a:prstDash val="solid"/>
              <a:miter lim="800000"/>
            </a:ln>
            <a:effectLst/>
          </p:spPr>
          <p:txBody>
            <a:bodyPr rot="0" spcFirstLastPara="0" vert="horz" wrap="square" lIns="0" tIns="9144" rIns="0" bIns="9144" numCol="1" spcCol="0" rtlCol="0" fromWordArt="0" anchor="t" anchorCtr="0" forceAA="0" compatLnSpc="1">
              <a:prstTxWarp prst="textNoShape">
                <a:avLst/>
              </a:prstTxWarp>
              <a:noAutofit/>
            </a:bodyPr>
            <a:lstStyle/>
            <a:p>
              <a:pPr marL="0" marR="0" lvl="0" indent="0" algn="ctr" defTabSz="914400" eaLnBrk="1" fontAlgn="auto" latinLnBrk="0" hangingPunct="1">
                <a:lnSpc>
                  <a:spcPct val="112000"/>
                </a:lnSpc>
                <a:spcBef>
                  <a:spcPts val="0"/>
                </a:spcBef>
                <a:spcAft>
                  <a:spcPts val="0"/>
                </a:spcAft>
                <a:buClrTx/>
                <a:buSzTx/>
                <a:buFontTx/>
                <a:buNone/>
                <a:tabLst/>
                <a:defRPr/>
              </a:pPr>
              <a:r>
                <a:rPr kumimoji="0" lang="en-US" sz="1200" b="0" i="0" u="none" strike="noStrike" kern="0" cap="none" spc="0" normalizeH="0" baseline="0" noProof="0" smtClean="0">
                  <a:ln>
                    <a:noFill/>
                  </a:ln>
                  <a:solidFill>
                    <a:srgbClr val="1F3864"/>
                  </a:solidFill>
                  <a:effectLst/>
                  <a:uLnTx/>
                  <a:uFillTx/>
                  <a:latin typeface="Calibri" panose="020F0502020204030204"/>
                  <a:ea typeface="Calibri" panose="020F0502020204030204" pitchFamily="34" charset="0"/>
                  <a:cs typeface="Times New Roman" panose="02020603050405020304" pitchFamily="18" charset="0"/>
                </a:rPr>
                <a:t>BEA Industry IO Accounts</a:t>
              </a:r>
              <a:endParaRPr kumimoji="0" lang="en-US" sz="1200" b="0" i="0" u="none" strike="noStrike" kern="0" cap="none" spc="0" normalizeH="0" baseline="0" noProof="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1" name="Rounded Rectangle 20"/>
            <p:cNvSpPr/>
            <p:nvPr/>
          </p:nvSpPr>
          <p:spPr>
            <a:xfrm>
              <a:off x="516040" y="2923953"/>
              <a:ext cx="1542423" cy="365760"/>
            </a:xfrm>
            <a:prstGeom prst="roundRect">
              <a:avLst/>
            </a:prstGeom>
            <a:solidFill>
              <a:srgbClr val="5B9BD5">
                <a:lumMod val="20000"/>
                <a:lumOff val="80000"/>
              </a:srgbClr>
            </a:solidFill>
            <a:ln w="6350" cap="flat" cmpd="sng" algn="ctr">
              <a:solidFill>
                <a:srgbClr val="5B9BD5">
                  <a:shade val="50000"/>
                </a:srgbClr>
              </a:solidFill>
              <a:prstDash val="solid"/>
              <a:miter lim="800000"/>
            </a:ln>
            <a:effectLst/>
          </p:spPr>
          <p:txBody>
            <a:bodyPr rot="0" spcFirstLastPara="0" vert="horz" wrap="square" lIns="9144" tIns="9144" rIns="9144" bIns="9144" numCol="1" spcCol="0" rtlCol="0" fromWordArt="0" anchor="t" anchorCtr="0" forceAA="0" compatLnSpc="1">
              <a:prstTxWarp prst="textNoShape">
                <a:avLst/>
              </a:prstTxWarp>
              <a:noAutofit/>
            </a:bodyPr>
            <a:lstStyle/>
            <a:p>
              <a:pPr marL="0" marR="0" lvl="0" indent="0" algn="ctr" defTabSz="914400" eaLnBrk="1" fontAlgn="auto" latinLnBrk="0" hangingPunct="1">
                <a:lnSpc>
                  <a:spcPct val="112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1F3864"/>
                  </a:solidFill>
                  <a:effectLst/>
                  <a:uLnTx/>
                  <a:uFillTx/>
                  <a:latin typeface="Calibri" panose="020F0502020204030204"/>
                  <a:ea typeface="Calibri" panose="020F0502020204030204" pitchFamily="34" charset="0"/>
                  <a:cs typeface="Times New Roman" panose="02020603050405020304" pitchFamily="18" charset="0"/>
                </a:rPr>
                <a:t>Supplier Evaluation Criteria</a:t>
              </a:r>
              <a:endParaRPr kumimoji="0" lang="en-US" sz="1200" b="0" i="0" u="none" strike="noStrike" kern="0" cap="none" spc="0" normalizeH="0" baseline="0" noProof="0" dirty="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2" name="Rounded Rectangle 21"/>
            <p:cNvSpPr/>
            <p:nvPr/>
          </p:nvSpPr>
          <p:spPr>
            <a:xfrm>
              <a:off x="2721935" y="3912781"/>
              <a:ext cx="1195070" cy="457200"/>
            </a:xfrm>
            <a:prstGeom prst="roundRect">
              <a:avLst/>
            </a:prstGeom>
            <a:solidFill>
              <a:srgbClr val="44546A"/>
            </a:solidFill>
            <a:ln w="6350" cap="flat" cmpd="sng" algn="ctr">
              <a:solidFill>
                <a:srgbClr val="5B9BD5">
                  <a:shade val="50000"/>
                </a:srgbClr>
              </a:solidFill>
              <a:prstDash val="solid"/>
              <a:miter lim="800000"/>
            </a:ln>
            <a:effectLst/>
          </p:spPr>
          <p:txBody>
            <a:bodyPr rot="0" spcFirstLastPara="0" vert="horz" wrap="square" lIns="9144" tIns="9144" rIns="9144" bIns="914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2000"/>
                </a:lnSpc>
                <a:spcBef>
                  <a:spcPts val="0"/>
                </a:spcBef>
                <a:spcAft>
                  <a:spcPts val="0"/>
                </a:spcAft>
                <a:buClrTx/>
                <a:buSzTx/>
                <a:buFontTx/>
                <a:buNone/>
                <a:tabLst/>
                <a:defRPr/>
              </a:pPr>
              <a:r>
                <a:rPr kumimoji="0" lang="en-US" sz="1200" b="0" i="0" u="none" strike="noStrike" kern="0" cap="none" spc="0" normalizeH="0" baseline="0" noProof="0" smtClean="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Annual Firm-to-Firm Commodity Flows </a:t>
              </a:r>
              <a:endParaRPr kumimoji="0" lang="en-US" sz="1200" b="0" i="0" u="none" strike="noStrike" kern="0" cap="none" spc="0" normalizeH="0" baseline="0" noProof="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3" name="Rounded Rectangle 22"/>
            <p:cNvSpPr/>
            <p:nvPr/>
          </p:nvSpPr>
          <p:spPr>
            <a:xfrm>
              <a:off x="287079" y="3200400"/>
              <a:ext cx="1463040" cy="365760"/>
            </a:xfrm>
            <a:prstGeom prst="roundRect">
              <a:avLst/>
            </a:prstGeom>
            <a:solidFill>
              <a:srgbClr val="5B9BD5">
                <a:lumMod val="20000"/>
                <a:lumOff val="80000"/>
              </a:srgbClr>
            </a:solidFill>
            <a:ln w="6350" cap="flat" cmpd="sng" algn="ctr">
              <a:solidFill>
                <a:srgbClr val="5B9BD5">
                  <a:shade val="50000"/>
                </a:srgbClr>
              </a:solidFill>
              <a:prstDash val="solid"/>
              <a:miter lim="800000"/>
            </a:ln>
            <a:effectLst/>
          </p:spPr>
          <p:txBody>
            <a:bodyPr rot="0" spcFirstLastPara="0" vert="horz" wrap="square" lIns="9144" tIns="9144" rIns="9144" bIns="9144" numCol="1" spcCol="0" rtlCol="0" fromWordArt="0" anchor="t" anchorCtr="0" forceAA="0" compatLnSpc="1">
              <a:prstTxWarp prst="textNoShape">
                <a:avLst/>
              </a:prstTxWarp>
              <a:noAutofit/>
            </a:bodyPr>
            <a:lstStyle/>
            <a:p>
              <a:pPr marL="0" marR="0" lvl="0" indent="0" algn="ctr" defTabSz="914400" eaLnBrk="1" fontAlgn="auto" latinLnBrk="0" hangingPunct="1">
                <a:lnSpc>
                  <a:spcPct val="112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1F3864"/>
                  </a:solidFill>
                  <a:effectLst/>
                  <a:uLnTx/>
                  <a:uFillTx/>
                  <a:latin typeface="Calibri" panose="020F0502020204030204"/>
                  <a:ea typeface="Calibri" panose="020F0502020204030204" pitchFamily="34" charset="0"/>
                  <a:cs typeface="Times New Roman" panose="02020603050405020304" pitchFamily="18" charset="0"/>
                </a:rPr>
                <a:t>Buyer Evaluation Criteria</a:t>
              </a:r>
              <a:endParaRPr kumimoji="0" lang="en-US" sz="1200" b="0" i="0" u="none" strike="noStrike" kern="0" cap="none" spc="0" normalizeH="0" baseline="0" noProof="0" dirty="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4" name="Rounded Rectangle 23"/>
            <p:cNvSpPr/>
            <p:nvPr/>
          </p:nvSpPr>
          <p:spPr>
            <a:xfrm>
              <a:off x="0" y="3466214"/>
              <a:ext cx="1463040" cy="365760"/>
            </a:xfrm>
            <a:prstGeom prst="roundRect">
              <a:avLst/>
            </a:prstGeom>
            <a:solidFill>
              <a:srgbClr val="5B9BD5">
                <a:lumMod val="20000"/>
                <a:lumOff val="80000"/>
              </a:srgbClr>
            </a:solidFill>
            <a:ln w="6350" cap="flat" cmpd="sng" algn="ctr">
              <a:solidFill>
                <a:srgbClr val="5B9BD5">
                  <a:shade val="50000"/>
                </a:srgbClr>
              </a:solidFill>
              <a:prstDash val="solid"/>
              <a:miter lim="800000"/>
            </a:ln>
            <a:effectLst/>
          </p:spPr>
          <p:txBody>
            <a:bodyPr rot="0" spcFirstLastPara="0" vert="horz" wrap="square" lIns="9144" tIns="9144" rIns="9144" bIns="9144" numCol="1" spcCol="0" rtlCol="0" fromWordArt="0" anchor="t" anchorCtr="0" forceAA="0" compatLnSpc="1">
              <a:prstTxWarp prst="textNoShape">
                <a:avLst/>
              </a:prstTxWarp>
              <a:noAutofit/>
            </a:bodyPr>
            <a:lstStyle/>
            <a:p>
              <a:pPr marL="0" marR="0" lvl="0" indent="0" algn="ctr" defTabSz="914400" eaLnBrk="1" fontAlgn="auto" latinLnBrk="0" hangingPunct="1">
                <a:lnSpc>
                  <a:spcPct val="112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1F3864"/>
                  </a:solidFill>
                  <a:effectLst/>
                  <a:uLnTx/>
                  <a:uFillTx/>
                  <a:latin typeface="Calibri" panose="020F0502020204030204"/>
                  <a:ea typeface="Calibri" panose="020F0502020204030204" pitchFamily="34" charset="0"/>
                  <a:cs typeface="Times New Roman" panose="02020603050405020304" pitchFamily="18" charset="0"/>
                </a:rPr>
                <a:t>Measures under each criterion</a:t>
              </a:r>
              <a:endParaRPr kumimoji="0" lang="en-US" sz="1200" b="0" i="0" u="none" strike="noStrike" kern="0" cap="none" spc="0" normalizeH="0" baseline="0" noProof="0" dirty="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5" name="Rounded Rectangle 24"/>
            <p:cNvSpPr/>
            <p:nvPr/>
          </p:nvSpPr>
          <p:spPr>
            <a:xfrm>
              <a:off x="1031358" y="4316818"/>
              <a:ext cx="885190" cy="515620"/>
            </a:xfrm>
            <a:prstGeom prst="roundRect">
              <a:avLst/>
            </a:prstGeom>
            <a:solidFill>
              <a:srgbClr val="5B9BD5">
                <a:lumMod val="20000"/>
                <a:lumOff val="80000"/>
              </a:srgbClr>
            </a:solidFill>
            <a:ln w="6350" cap="flat" cmpd="sng" algn="ctr">
              <a:solidFill>
                <a:srgbClr val="5B9BD5">
                  <a:shade val="50000"/>
                </a:srgbClr>
              </a:solidFill>
              <a:prstDash val="solid"/>
              <a:miter lim="800000"/>
            </a:ln>
            <a:effectLst/>
          </p:spPr>
          <p:txBody>
            <a:bodyPr rot="0" spcFirstLastPara="0" vert="horz" wrap="square" lIns="9144" tIns="9144" rIns="9144" bIns="914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2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1F3864"/>
                  </a:solidFill>
                  <a:effectLst/>
                  <a:uLnTx/>
                  <a:uFillTx/>
                  <a:latin typeface="Calibri" panose="020F0502020204030204"/>
                  <a:ea typeface="Calibri" panose="020F0502020204030204" pitchFamily="34" charset="0"/>
                  <a:cs typeface="Times New Roman" panose="02020603050405020304" pitchFamily="18" charset="0"/>
                </a:rPr>
                <a:t>Network Skims</a:t>
              </a:r>
              <a:endParaRPr kumimoji="0" lang="en-US" sz="1200" b="0" i="0" u="none" strike="noStrike" kern="0" cap="none" spc="0" normalizeH="0" baseline="0" noProof="0" dirty="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6" name="Down Arrow 25"/>
            <p:cNvSpPr/>
            <p:nvPr/>
          </p:nvSpPr>
          <p:spPr>
            <a:xfrm>
              <a:off x="3189767" y="680484"/>
              <a:ext cx="265430" cy="257810"/>
            </a:xfrm>
            <a:prstGeom prst="downArrow">
              <a:avLst/>
            </a:prstGeom>
            <a:solidFill>
              <a:srgbClr val="44546A">
                <a:lumMod val="40000"/>
                <a:lumOff val="6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7" name="Down Arrow 26"/>
            <p:cNvSpPr/>
            <p:nvPr/>
          </p:nvSpPr>
          <p:spPr>
            <a:xfrm>
              <a:off x="3200400" y="1446028"/>
              <a:ext cx="265613" cy="257956"/>
            </a:xfrm>
            <a:prstGeom prst="downArrow">
              <a:avLst/>
            </a:prstGeom>
            <a:solidFill>
              <a:srgbClr val="44546A">
                <a:lumMod val="40000"/>
                <a:lumOff val="6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8" name="Down Arrow 27"/>
            <p:cNvSpPr/>
            <p:nvPr/>
          </p:nvSpPr>
          <p:spPr>
            <a:xfrm>
              <a:off x="3200400" y="2402958"/>
              <a:ext cx="265430" cy="257810"/>
            </a:xfrm>
            <a:prstGeom prst="downArrow">
              <a:avLst/>
            </a:prstGeom>
            <a:solidFill>
              <a:srgbClr val="44546A">
                <a:lumMod val="40000"/>
                <a:lumOff val="6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9" name="Down Arrow 28"/>
            <p:cNvSpPr/>
            <p:nvPr/>
          </p:nvSpPr>
          <p:spPr>
            <a:xfrm>
              <a:off x="3189767" y="3636335"/>
              <a:ext cx="265430" cy="257810"/>
            </a:xfrm>
            <a:prstGeom prst="downArrow">
              <a:avLst/>
            </a:prstGeom>
            <a:solidFill>
              <a:srgbClr val="44546A">
                <a:lumMod val="40000"/>
                <a:lumOff val="6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0" name="Down Arrow 29"/>
            <p:cNvSpPr/>
            <p:nvPr/>
          </p:nvSpPr>
          <p:spPr>
            <a:xfrm>
              <a:off x="3179135" y="4391246"/>
              <a:ext cx="265430" cy="257810"/>
            </a:xfrm>
            <a:prstGeom prst="downArrow">
              <a:avLst/>
            </a:prstGeom>
            <a:solidFill>
              <a:srgbClr val="44546A">
                <a:lumMod val="40000"/>
                <a:lumOff val="6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1" name="Rounded Rectangle 30"/>
            <p:cNvSpPr/>
            <p:nvPr/>
          </p:nvSpPr>
          <p:spPr>
            <a:xfrm>
              <a:off x="4901609" y="4264377"/>
              <a:ext cx="2377440" cy="1309210"/>
            </a:xfrm>
            <a:prstGeom prst="roundRect">
              <a:avLst/>
            </a:prstGeom>
            <a:solidFill>
              <a:srgbClr val="44546A"/>
            </a:solidFill>
            <a:ln w="6350" cap="flat" cmpd="sng" algn="ctr">
              <a:solidFill>
                <a:srgbClr val="5B9BD5">
                  <a:shade val="50000"/>
                </a:srgbClr>
              </a:solidFill>
              <a:prstDash val="solid"/>
              <a:miter lim="800000"/>
            </a:ln>
            <a:effectLst/>
          </p:spPr>
          <p:txBody>
            <a:bodyPr rot="0" spcFirstLastPara="0" vert="horz" wrap="square" lIns="9144" tIns="9144" rIns="9144" bIns="9144" numCol="1" spcCol="0" rtlCol="0" fromWordArt="0" anchor="t" anchorCtr="0" forceAA="0" compatLnSpc="1">
              <a:prstTxWarp prst="textNoShape">
                <a:avLst/>
              </a:prstTxWarp>
              <a:noAutofit/>
            </a:bodyPr>
            <a:lstStyle/>
            <a:p>
              <a:pPr marL="0" marR="0" lvl="0" indent="0" defTabSz="914400" eaLnBrk="1" fontAlgn="auto" latinLnBrk="0" hangingPunct="1">
                <a:lnSpc>
                  <a:spcPct val="112000"/>
                </a:lnSpc>
                <a:spcBef>
                  <a:spcPts val="0"/>
                </a:spcBef>
                <a:spcAft>
                  <a:spcPts val="0"/>
                </a:spcAft>
                <a:buClrTx/>
                <a:buSzTx/>
                <a:buFontTx/>
                <a:buNone/>
                <a:tabLst/>
                <a:defRPr/>
              </a:pPr>
              <a:r>
                <a:rPr kumimoji="0" lang="en-US" sz="1200" b="1" i="0" u="none" strike="noStrike" kern="0" cap="none" spc="0" normalizeH="0" baseline="0" noProof="0" smtClean="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Multimodal Supply Chain Database:</a:t>
              </a:r>
              <a:endParaRPr kumimoji="0" lang="en-US" sz="1200" b="0" i="0" u="none" strike="noStrike" kern="0" cap="none" spc="0" normalizeH="0" baseline="0" noProof="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12000"/>
                </a:lnSpc>
                <a:spcBef>
                  <a:spcPts val="0"/>
                </a:spcBef>
                <a:spcAft>
                  <a:spcPts val="0"/>
                </a:spcAft>
                <a:buClrTx/>
                <a:buSzTx/>
                <a:buFont typeface="Courier New" panose="02070309020205020404" pitchFamily="49" charset="0"/>
                <a:buChar char="o"/>
                <a:tabLst/>
                <a:defRPr/>
              </a:pPr>
              <a:r>
                <a:rPr kumimoji="0" lang="en-US" sz="1200" b="0" i="0" u="none" strike="noStrike" kern="0" cap="none" spc="0" normalizeH="0" baseline="0" noProof="0" smtClean="0">
                  <a:ln>
                    <a:noFill/>
                  </a:ln>
                  <a:solidFill>
                    <a:srgbClr val="FFFFFF"/>
                  </a:solidFill>
                  <a:effectLst/>
                  <a:uLnTx/>
                  <a:uFillTx/>
                  <a:latin typeface="Calibri" panose="020F0502020204030204"/>
                  <a:ea typeface="Calibri" panose="020F0502020204030204" pitchFamily="34" charset="0"/>
                  <a:cs typeface="Segoe UI" panose="020B0502040204020203" pitchFamily="34" charset="0"/>
                </a:rPr>
                <a:t>All buyer-supplier partnerships</a:t>
              </a:r>
              <a:endParaRPr kumimoji="0" lang="en-US" sz="1200" b="0" i="0" u="none" strike="noStrike" kern="0" cap="none" spc="0" normalizeH="0" baseline="0" noProof="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12000"/>
                </a:lnSpc>
                <a:spcBef>
                  <a:spcPts val="0"/>
                </a:spcBef>
                <a:spcAft>
                  <a:spcPts val="0"/>
                </a:spcAft>
                <a:buClrTx/>
                <a:buSzTx/>
                <a:buFont typeface="Courier New" panose="02070309020205020404" pitchFamily="49" charset="0"/>
                <a:buChar char="o"/>
                <a:tabLst/>
                <a:defRPr/>
              </a:pPr>
              <a:r>
                <a:rPr kumimoji="0" lang="en-US" sz="1200" b="0" i="0" u="none" strike="noStrike" kern="0" cap="none" spc="0" normalizeH="0" baseline="0" noProof="0" smtClean="0">
                  <a:ln>
                    <a:noFill/>
                  </a:ln>
                  <a:solidFill>
                    <a:srgbClr val="FFFFFF"/>
                  </a:solidFill>
                  <a:effectLst/>
                  <a:uLnTx/>
                  <a:uFillTx/>
                  <a:latin typeface="Calibri" panose="020F0502020204030204"/>
                  <a:ea typeface="Calibri" panose="020F0502020204030204" pitchFamily="34" charset="0"/>
                  <a:cs typeface="Segoe UI" panose="020B0502040204020203" pitchFamily="34" charset="0"/>
                </a:rPr>
                <a:t>All firm-level information</a:t>
              </a:r>
              <a:endParaRPr kumimoji="0" lang="en-US" sz="1200" b="0" i="0" u="none" strike="noStrike" kern="0" cap="none" spc="0" normalizeH="0" baseline="0" noProof="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12000"/>
                </a:lnSpc>
                <a:spcBef>
                  <a:spcPts val="0"/>
                </a:spcBef>
                <a:spcAft>
                  <a:spcPts val="0"/>
                </a:spcAft>
                <a:buClrTx/>
                <a:buSzTx/>
                <a:buFont typeface="Courier New" panose="02070309020205020404" pitchFamily="49" charset="0"/>
                <a:buChar char="o"/>
                <a:tabLst/>
                <a:defRPr/>
              </a:pPr>
              <a:r>
                <a:rPr kumimoji="0" lang="en-US" sz="1200" b="0" i="0" u="none" strike="noStrike" kern="0" cap="none" spc="0" normalizeH="0" baseline="0" noProof="0" smtClean="0">
                  <a:ln>
                    <a:noFill/>
                  </a:ln>
                  <a:solidFill>
                    <a:srgbClr val="FFFFFF"/>
                  </a:solidFill>
                  <a:effectLst/>
                  <a:uLnTx/>
                  <a:uFillTx/>
                  <a:latin typeface="Calibri" panose="020F0502020204030204"/>
                  <a:ea typeface="Calibri" panose="020F0502020204030204" pitchFamily="34" charset="0"/>
                  <a:cs typeface="Segoe UI" panose="020B0502040204020203" pitchFamily="34" charset="0"/>
                </a:rPr>
                <a:t>Shipment size &amp; frequency</a:t>
              </a:r>
              <a:endParaRPr kumimoji="0" lang="en-US" sz="1200" b="0" i="0" u="none" strike="noStrike" kern="0" cap="none" spc="0" normalizeH="0" baseline="0" noProof="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12000"/>
                </a:lnSpc>
                <a:spcBef>
                  <a:spcPts val="0"/>
                </a:spcBef>
                <a:spcAft>
                  <a:spcPts val="0"/>
                </a:spcAft>
                <a:buClrTx/>
                <a:buSzTx/>
                <a:buFont typeface="Courier New" panose="02070309020205020404" pitchFamily="49" charset="0"/>
                <a:buChar char="o"/>
                <a:tabLst/>
                <a:defRPr/>
              </a:pPr>
              <a:r>
                <a:rPr kumimoji="0" lang="en-US" sz="1200" b="0" i="0" u="none" strike="noStrike" kern="0" cap="none" spc="0" normalizeH="0" baseline="0" noProof="0" smtClean="0">
                  <a:ln>
                    <a:noFill/>
                  </a:ln>
                  <a:solidFill>
                    <a:srgbClr val="FFFFFF"/>
                  </a:solidFill>
                  <a:effectLst/>
                  <a:uLnTx/>
                  <a:uFillTx/>
                  <a:latin typeface="Calibri" panose="020F0502020204030204"/>
                  <a:ea typeface="Calibri" panose="020F0502020204030204" pitchFamily="34" charset="0"/>
                  <a:cs typeface="Segoe UI" panose="020B0502040204020203" pitchFamily="34" charset="0"/>
                </a:rPr>
                <a:t>Shipment path configuration (mode, logistics facility, port of entry)</a:t>
              </a:r>
              <a:endParaRPr kumimoji="0" lang="en-US" sz="1200" b="0" i="0" u="none" strike="noStrike" kern="0" cap="none" spc="0" normalizeH="0" baseline="0" noProof="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cxnSp>
          <p:nvCxnSpPr>
            <p:cNvPr id="32" name="Elbow Connector 31"/>
            <p:cNvCxnSpPr/>
            <p:nvPr/>
          </p:nvCxnSpPr>
          <p:spPr>
            <a:xfrm flipH="1">
              <a:off x="4114800" y="1424763"/>
              <a:ext cx="2999740" cy="1756410"/>
            </a:xfrm>
            <a:prstGeom prst="bentConnector3">
              <a:avLst>
                <a:gd name="adj1" fmla="val -14"/>
              </a:avLst>
            </a:prstGeom>
            <a:noFill/>
            <a:ln w="6350" cap="flat" cmpd="sng" algn="ctr">
              <a:solidFill>
                <a:srgbClr val="44546A">
                  <a:lumMod val="60000"/>
                  <a:lumOff val="40000"/>
                </a:srgbClr>
              </a:solidFill>
              <a:prstDash val="solid"/>
              <a:miter lim="800000"/>
              <a:tailEnd type="triangle"/>
            </a:ln>
            <a:effectLst/>
          </p:spPr>
        </p:cxnSp>
        <p:sp>
          <p:nvSpPr>
            <p:cNvPr id="33" name="Rounded Rectangle 32"/>
            <p:cNvSpPr/>
            <p:nvPr/>
          </p:nvSpPr>
          <p:spPr>
            <a:xfrm>
              <a:off x="1201479" y="223284"/>
              <a:ext cx="885190" cy="450850"/>
            </a:xfrm>
            <a:prstGeom prst="roundRect">
              <a:avLst/>
            </a:prstGeom>
            <a:solidFill>
              <a:srgbClr val="5B9BD5">
                <a:lumMod val="20000"/>
                <a:lumOff val="80000"/>
              </a:srgbClr>
            </a:solidFill>
            <a:ln w="6350" cap="flat" cmpd="sng" algn="ctr">
              <a:solidFill>
                <a:srgbClr val="5B9BD5">
                  <a:shade val="50000"/>
                </a:srgbClr>
              </a:solidFill>
              <a:prstDash val="solid"/>
              <a:miter lim="800000"/>
            </a:ln>
            <a:effectLst/>
          </p:spPr>
          <p:txBody>
            <a:bodyPr rot="0" spcFirstLastPara="0" vert="horz" wrap="square" lIns="9144" tIns="9144" rIns="9144" bIns="914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2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1F3864"/>
                  </a:solidFill>
                  <a:effectLst/>
                  <a:uLnTx/>
                  <a:uFillTx/>
                  <a:latin typeface="Calibri" panose="020F0502020204030204"/>
                  <a:ea typeface="Calibri" panose="020F0502020204030204" pitchFamily="34" charset="0"/>
                  <a:cs typeface="Times New Roman" panose="02020603050405020304" pitchFamily="18" charset="0"/>
                </a:rPr>
                <a:t>Zone System</a:t>
              </a:r>
              <a:endParaRPr kumimoji="0" lang="en-US" sz="1200" b="0" i="0" u="none" strike="noStrike" kern="0" cap="none" spc="0" normalizeH="0" baseline="0" noProof="0" dirty="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4" name="Rounded Rectangle 33"/>
            <p:cNvSpPr/>
            <p:nvPr/>
          </p:nvSpPr>
          <p:spPr>
            <a:xfrm>
              <a:off x="2381693" y="956930"/>
              <a:ext cx="1879600" cy="457200"/>
            </a:xfrm>
            <a:prstGeom prst="roundRect">
              <a:avLst/>
            </a:prstGeom>
            <a:solidFill>
              <a:srgbClr val="44546A"/>
            </a:solidFill>
            <a:ln w="6350" cap="flat" cmpd="sng" algn="ctr">
              <a:solidFill>
                <a:srgbClr val="5B9BD5">
                  <a:shade val="50000"/>
                </a:srgbClr>
              </a:solidFill>
              <a:prstDash val="solid"/>
              <a:miter lim="800000"/>
            </a:ln>
            <a:effectLst/>
          </p:spPr>
          <p:txBody>
            <a:bodyPr rot="0" spcFirstLastPara="0" vert="horz" wrap="square" lIns="9144" tIns="9144" rIns="9144" bIns="914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2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List of Firm Clusters:</a:t>
              </a:r>
              <a:endParaRPr kumimoji="0" lang="en-US" sz="1200" b="0" i="0" u="none" strike="noStrike" kern="0" cap="none" spc="0" normalizeH="0" baseline="0" noProof="0" dirty="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2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Industry class, employment, TAZ</a:t>
              </a:r>
              <a:endParaRPr kumimoji="0" lang="en-US" sz="1200" b="0" i="0" u="none" strike="noStrike" kern="0" cap="none" spc="0" normalizeH="0" baseline="0" noProof="0" dirty="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5" name="Rounded Rectangle 34"/>
            <p:cNvSpPr/>
            <p:nvPr/>
          </p:nvSpPr>
          <p:spPr>
            <a:xfrm>
              <a:off x="255750" y="1650727"/>
              <a:ext cx="1280160" cy="450850"/>
            </a:xfrm>
            <a:prstGeom prst="roundRect">
              <a:avLst/>
            </a:prstGeom>
            <a:solidFill>
              <a:srgbClr val="5B9BD5">
                <a:lumMod val="20000"/>
                <a:lumOff val="80000"/>
              </a:srgbClr>
            </a:solidFill>
            <a:ln w="6350" cap="flat" cmpd="sng" algn="ctr">
              <a:solidFill>
                <a:srgbClr val="5B9BD5">
                  <a:shade val="50000"/>
                </a:srgbClr>
              </a:solidFill>
              <a:prstDash val="solid"/>
              <a:miter lim="800000"/>
            </a:ln>
            <a:effectLst/>
          </p:spPr>
          <p:txBody>
            <a:bodyPr rot="0" spcFirstLastPara="0" vert="horz" wrap="square" lIns="9144" tIns="9144" rIns="9144" bIns="9144" numCol="1" spcCol="0" rtlCol="0" fromWordArt="0" anchor="t" anchorCtr="0" forceAA="0" compatLnSpc="1">
              <a:prstTxWarp prst="textNoShape">
                <a:avLst/>
              </a:prstTxWarp>
              <a:noAutofit/>
            </a:bodyPr>
            <a:lstStyle/>
            <a:p>
              <a:pPr marL="0" marR="0" lvl="0" indent="0" algn="ctr" defTabSz="914400" eaLnBrk="1" fontAlgn="auto" latinLnBrk="0" hangingPunct="1">
                <a:lnSpc>
                  <a:spcPct val="112000"/>
                </a:lnSpc>
                <a:spcBef>
                  <a:spcPts val="0"/>
                </a:spcBef>
                <a:spcAft>
                  <a:spcPts val="0"/>
                </a:spcAft>
                <a:buClrTx/>
                <a:buSzTx/>
                <a:buFontTx/>
                <a:buNone/>
                <a:tabLst/>
                <a:defRPr/>
              </a:pPr>
              <a:r>
                <a:rPr kumimoji="0" lang="en-US" sz="1200" b="0" i="0" u="none" strike="noStrike" kern="0" cap="none" spc="0" normalizeH="0" baseline="0" noProof="0" smtClean="0">
                  <a:ln>
                    <a:noFill/>
                  </a:ln>
                  <a:solidFill>
                    <a:srgbClr val="1F3864"/>
                  </a:solidFill>
                  <a:effectLst/>
                  <a:uLnTx/>
                  <a:uFillTx/>
                  <a:latin typeface="Calibri" panose="020F0502020204030204"/>
                  <a:ea typeface="Calibri" panose="020F0502020204030204" pitchFamily="34" charset="0"/>
                  <a:cs typeface="Times New Roman" panose="02020603050405020304" pitchFamily="18" charset="0"/>
                </a:rPr>
                <a:t>FAF Data</a:t>
              </a:r>
              <a:endParaRPr kumimoji="0" lang="en-US" sz="1200" b="0" i="0" u="none" strike="noStrike" kern="0" cap="none" spc="0" normalizeH="0" baseline="0" noProof="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6" name="Rounded Rectangle 35"/>
            <p:cNvSpPr/>
            <p:nvPr/>
          </p:nvSpPr>
          <p:spPr>
            <a:xfrm>
              <a:off x="159488" y="1871330"/>
              <a:ext cx="1280160" cy="450850"/>
            </a:xfrm>
            <a:prstGeom prst="roundRect">
              <a:avLst/>
            </a:prstGeom>
            <a:solidFill>
              <a:srgbClr val="5B9BD5">
                <a:lumMod val="20000"/>
                <a:lumOff val="80000"/>
              </a:srgbClr>
            </a:solidFill>
            <a:ln w="6350" cap="flat" cmpd="sng" algn="ctr">
              <a:solidFill>
                <a:srgbClr val="5B9BD5">
                  <a:shade val="50000"/>
                </a:srgbClr>
              </a:solidFill>
              <a:prstDash val="solid"/>
              <a:miter lim="800000"/>
            </a:ln>
            <a:effectLst/>
          </p:spPr>
          <p:txBody>
            <a:bodyPr rot="0" spcFirstLastPara="0" vert="horz" wrap="square" lIns="9144" tIns="9144" rIns="9144" bIns="914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2000"/>
                </a:lnSpc>
                <a:spcBef>
                  <a:spcPts val="0"/>
                </a:spcBef>
                <a:spcAft>
                  <a:spcPts val="0"/>
                </a:spcAft>
                <a:buClrTx/>
                <a:buSzTx/>
                <a:buFontTx/>
                <a:buNone/>
                <a:tabLst/>
                <a:defRPr/>
              </a:pPr>
              <a:r>
                <a:rPr kumimoji="0" lang="en-US" sz="1200" b="0" i="0" u="none" strike="noStrike" kern="0" cap="none" spc="0" normalizeH="0" baseline="0" noProof="0" smtClean="0">
                  <a:ln>
                    <a:noFill/>
                  </a:ln>
                  <a:solidFill>
                    <a:srgbClr val="1F3864"/>
                  </a:solidFill>
                  <a:effectLst/>
                  <a:uLnTx/>
                  <a:uFillTx/>
                  <a:latin typeface="Calibri" panose="020F0502020204030204"/>
                  <a:ea typeface="Calibri" panose="020F0502020204030204" pitchFamily="34" charset="0"/>
                  <a:cs typeface="Times New Roman" panose="02020603050405020304" pitchFamily="18" charset="0"/>
                </a:rPr>
                <a:t>IMPLAN Regional Economic Data</a:t>
              </a:r>
              <a:endParaRPr kumimoji="0" lang="en-US" sz="1200" b="0" i="0" u="none" strike="noStrike" kern="0" cap="none" spc="0" normalizeH="0" baseline="0" noProof="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cxnSp>
          <p:nvCxnSpPr>
            <p:cNvPr id="37" name="Elbow Connector 36"/>
            <p:cNvCxnSpPr/>
            <p:nvPr/>
          </p:nvCxnSpPr>
          <p:spPr>
            <a:xfrm>
              <a:off x="1701209" y="5039832"/>
              <a:ext cx="645795" cy="0"/>
            </a:xfrm>
            <a:prstGeom prst="bentConnector3">
              <a:avLst/>
            </a:prstGeom>
            <a:noFill/>
            <a:ln w="6350" cap="flat" cmpd="sng" algn="ctr">
              <a:solidFill>
                <a:srgbClr val="44546A">
                  <a:lumMod val="60000"/>
                  <a:lumOff val="40000"/>
                </a:srgbClr>
              </a:solidFill>
              <a:prstDash val="solid"/>
              <a:miter lim="800000"/>
              <a:tailEnd type="triangle"/>
            </a:ln>
            <a:effectLst/>
          </p:spPr>
        </p:cxnSp>
        <p:cxnSp>
          <p:nvCxnSpPr>
            <p:cNvPr id="38" name="Elbow Connector 37"/>
            <p:cNvCxnSpPr/>
            <p:nvPr/>
          </p:nvCxnSpPr>
          <p:spPr>
            <a:xfrm>
              <a:off x="1807535" y="1594884"/>
              <a:ext cx="577850" cy="463550"/>
            </a:xfrm>
            <a:prstGeom prst="bentConnector3">
              <a:avLst>
                <a:gd name="adj1" fmla="val 58951"/>
              </a:avLst>
            </a:prstGeom>
            <a:noFill/>
            <a:ln w="6350" cap="flat" cmpd="sng" algn="ctr">
              <a:solidFill>
                <a:srgbClr val="44546A">
                  <a:lumMod val="60000"/>
                  <a:lumOff val="40000"/>
                </a:srgbClr>
              </a:solidFill>
              <a:prstDash val="solid"/>
              <a:miter lim="800000"/>
              <a:tailEnd type="triangle"/>
            </a:ln>
            <a:effectLst/>
          </p:spPr>
        </p:cxnSp>
        <p:cxnSp>
          <p:nvCxnSpPr>
            <p:cNvPr id="39" name="Elbow Connector 38"/>
            <p:cNvCxnSpPr/>
            <p:nvPr/>
          </p:nvCxnSpPr>
          <p:spPr>
            <a:xfrm flipV="1">
              <a:off x="1796902" y="2052084"/>
              <a:ext cx="586327" cy="504701"/>
            </a:xfrm>
            <a:prstGeom prst="bentConnector3">
              <a:avLst>
                <a:gd name="adj1" fmla="val 58852"/>
              </a:avLst>
            </a:prstGeom>
            <a:noFill/>
            <a:ln w="6350" cap="flat" cmpd="sng" algn="ctr">
              <a:solidFill>
                <a:srgbClr val="44546A">
                  <a:lumMod val="60000"/>
                  <a:lumOff val="40000"/>
                </a:srgbClr>
              </a:solidFill>
              <a:prstDash val="solid"/>
              <a:miter lim="800000"/>
              <a:tailEnd type="triangle"/>
            </a:ln>
            <a:effectLst/>
          </p:spPr>
        </p:cxnSp>
        <p:cxnSp>
          <p:nvCxnSpPr>
            <p:cNvPr id="40" name="Elbow Connector 39"/>
            <p:cNvCxnSpPr/>
            <p:nvPr/>
          </p:nvCxnSpPr>
          <p:spPr>
            <a:xfrm flipV="1">
              <a:off x="4295553" y="1499190"/>
              <a:ext cx="647065" cy="510927"/>
            </a:xfrm>
            <a:prstGeom prst="bentConnector3">
              <a:avLst>
                <a:gd name="adj1" fmla="val 63440"/>
              </a:avLst>
            </a:prstGeom>
            <a:noFill/>
            <a:ln w="6350" cap="flat" cmpd="sng" algn="ctr">
              <a:solidFill>
                <a:srgbClr val="44546A">
                  <a:lumMod val="60000"/>
                  <a:lumOff val="40000"/>
                </a:srgbClr>
              </a:solidFill>
              <a:prstDash val="solid"/>
              <a:miter lim="800000"/>
              <a:tailEnd type="triangle"/>
            </a:ln>
            <a:effectLst/>
          </p:spPr>
        </p:cxnSp>
        <p:cxnSp>
          <p:nvCxnSpPr>
            <p:cNvPr id="41" name="Elbow Connector 40"/>
            <p:cNvCxnSpPr/>
            <p:nvPr/>
          </p:nvCxnSpPr>
          <p:spPr>
            <a:xfrm>
              <a:off x="4295553" y="2009553"/>
              <a:ext cx="647206" cy="522514"/>
            </a:xfrm>
            <a:prstGeom prst="bentConnector3">
              <a:avLst>
                <a:gd name="adj1" fmla="val 63061"/>
              </a:avLst>
            </a:prstGeom>
            <a:noFill/>
            <a:ln w="6350" cap="flat" cmpd="sng" algn="ctr">
              <a:solidFill>
                <a:srgbClr val="44546A">
                  <a:lumMod val="60000"/>
                  <a:lumOff val="40000"/>
                </a:srgbClr>
              </a:solidFill>
              <a:prstDash val="solid"/>
              <a:miter lim="800000"/>
              <a:tailEnd type="triangle"/>
            </a:ln>
            <a:effectLst/>
          </p:spPr>
        </p:cxnSp>
        <p:cxnSp>
          <p:nvCxnSpPr>
            <p:cNvPr id="43" name="Straight Connector 42"/>
            <p:cNvCxnSpPr/>
            <p:nvPr/>
          </p:nvCxnSpPr>
          <p:spPr>
            <a:xfrm>
              <a:off x="6772939" y="1424763"/>
              <a:ext cx="327792" cy="0"/>
            </a:xfrm>
            <a:prstGeom prst="line">
              <a:avLst/>
            </a:prstGeom>
            <a:noFill/>
            <a:ln w="6350" cap="flat" cmpd="sng" algn="ctr">
              <a:solidFill>
                <a:srgbClr val="44546A">
                  <a:lumMod val="60000"/>
                  <a:lumOff val="40000"/>
                </a:srgbClr>
              </a:solidFill>
              <a:prstDash val="solid"/>
              <a:miter lim="800000"/>
            </a:ln>
            <a:effectLst/>
          </p:spPr>
        </p:cxnSp>
        <p:cxnSp>
          <p:nvCxnSpPr>
            <p:cNvPr id="44" name="Straight Connector 43"/>
            <p:cNvCxnSpPr/>
            <p:nvPr/>
          </p:nvCxnSpPr>
          <p:spPr>
            <a:xfrm>
              <a:off x="6772939" y="2519916"/>
              <a:ext cx="327792" cy="0"/>
            </a:xfrm>
            <a:prstGeom prst="line">
              <a:avLst/>
            </a:prstGeom>
            <a:noFill/>
            <a:ln w="6350" cap="flat" cmpd="sng" algn="ctr">
              <a:solidFill>
                <a:srgbClr val="44546A">
                  <a:lumMod val="60000"/>
                  <a:lumOff val="40000"/>
                </a:srgbClr>
              </a:solidFill>
              <a:prstDash val="solid"/>
              <a:miter lim="800000"/>
            </a:ln>
            <a:effectLst/>
          </p:spPr>
        </p:cxnSp>
        <p:sp>
          <p:nvSpPr>
            <p:cNvPr id="45" name="Rounded Rectangle 44"/>
            <p:cNvSpPr/>
            <p:nvPr/>
          </p:nvSpPr>
          <p:spPr>
            <a:xfrm>
              <a:off x="839972" y="4678325"/>
              <a:ext cx="885190" cy="515620"/>
            </a:xfrm>
            <a:prstGeom prst="roundRect">
              <a:avLst/>
            </a:prstGeom>
            <a:solidFill>
              <a:srgbClr val="5B9BD5">
                <a:lumMod val="20000"/>
                <a:lumOff val="80000"/>
              </a:srgbClr>
            </a:solidFill>
            <a:ln w="6350" cap="flat" cmpd="sng" algn="ctr">
              <a:solidFill>
                <a:srgbClr val="5B9BD5">
                  <a:shade val="50000"/>
                </a:srgbClr>
              </a:solidFill>
              <a:prstDash val="solid"/>
              <a:miter lim="800000"/>
            </a:ln>
            <a:effectLst/>
          </p:spPr>
          <p:txBody>
            <a:bodyPr rot="0" spcFirstLastPara="0" vert="horz" wrap="square" lIns="9144" tIns="9144" rIns="9144" bIns="914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2000"/>
                </a:lnSpc>
                <a:spcBef>
                  <a:spcPts val="0"/>
                </a:spcBef>
                <a:spcAft>
                  <a:spcPts val="0"/>
                </a:spcAft>
                <a:buClrTx/>
                <a:buSzTx/>
                <a:buFontTx/>
                <a:buNone/>
                <a:tabLst/>
                <a:defRPr/>
              </a:pPr>
              <a:r>
                <a:rPr kumimoji="0" lang="en-US" sz="1200" b="0" i="0" u="none" strike="noStrike" kern="0" cap="none" spc="0" normalizeH="0" baseline="0" noProof="0" smtClean="0">
                  <a:ln>
                    <a:noFill/>
                  </a:ln>
                  <a:solidFill>
                    <a:srgbClr val="1F3864"/>
                  </a:solidFill>
                  <a:effectLst/>
                  <a:uLnTx/>
                  <a:uFillTx/>
                  <a:latin typeface="Calibri" panose="020F0502020204030204"/>
                  <a:ea typeface="Calibri" panose="020F0502020204030204" pitchFamily="34" charset="0"/>
                  <a:cs typeface="Times New Roman" panose="02020603050405020304" pitchFamily="18" charset="0"/>
                </a:rPr>
                <a:t>FAF Data</a:t>
              </a:r>
              <a:endParaRPr kumimoji="0" lang="en-US" sz="1200" b="0" i="0" u="none" strike="noStrike" kern="0" cap="none" spc="0" normalizeH="0" baseline="0" noProof="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6" name="Rounded Rectangle 45"/>
            <p:cNvSpPr/>
            <p:nvPr/>
          </p:nvSpPr>
          <p:spPr>
            <a:xfrm>
              <a:off x="574158" y="5071730"/>
              <a:ext cx="885190" cy="515620"/>
            </a:xfrm>
            <a:prstGeom prst="roundRect">
              <a:avLst/>
            </a:prstGeom>
            <a:solidFill>
              <a:srgbClr val="5B9BD5">
                <a:lumMod val="20000"/>
                <a:lumOff val="80000"/>
              </a:srgbClr>
            </a:solidFill>
            <a:ln w="6350" cap="flat" cmpd="sng" algn="ctr">
              <a:solidFill>
                <a:srgbClr val="5B9BD5">
                  <a:shade val="50000"/>
                </a:srgbClr>
              </a:solidFill>
              <a:prstDash val="solid"/>
              <a:miter lim="800000"/>
            </a:ln>
            <a:effectLst/>
          </p:spPr>
          <p:txBody>
            <a:bodyPr rot="0" spcFirstLastPara="0" vert="horz" wrap="square" lIns="9144" tIns="9144" rIns="9144" bIns="914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2000"/>
                </a:lnSpc>
                <a:spcBef>
                  <a:spcPts val="0"/>
                </a:spcBef>
                <a:spcAft>
                  <a:spcPts val="0"/>
                </a:spcAft>
                <a:buClrTx/>
                <a:buSzTx/>
                <a:buFontTx/>
                <a:buNone/>
                <a:tabLst/>
                <a:defRPr/>
              </a:pPr>
              <a:r>
                <a:rPr kumimoji="0" lang="en-US" sz="1200" b="0" i="0" u="none" strike="noStrike" kern="0" cap="none" spc="0" normalizeH="0" baseline="0" noProof="0" smtClean="0">
                  <a:ln>
                    <a:noFill/>
                  </a:ln>
                  <a:solidFill>
                    <a:srgbClr val="1F3864"/>
                  </a:solidFill>
                  <a:effectLst/>
                  <a:uLnTx/>
                  <a:uFillTx/>
                  <a:latin typeface="Calibri" panose="020F0502020204030204"/>
                  <a:ea typeface="Calibri" panose="020F0502020204030204" pitchFamily="34" charset="0"/>
                  <a:cs typeface="Times New Roman" panose="02020603050405020304" pitchFamily="18" charset="0"/>
                </a:rPr>
                <a:t>CFS Microdata</a:t>
              </a:r>
              <a:endParaRPr kumimoji="0" lang="en-US" sz="1200" b="0" i="0" u="none" strike="noStrike" kern="0" cap="none" spc="0" normalizeH="0" baseline="0" noProof="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0" name="Rounded Rectangle 19"/>
            <p:cNvSpPr/>
            <p:nvPr/>
          </p:nvSpPr>
          <p:spPr>
            <a:xfrm>
              <a:off x="4944139" y="686517"/>
              <a:ext cx="1949015" cy="1169305"/>
            </a:xfrm>
            <a:prstGeom prst="roundRect">
              <a:avLst/>
            </a:prstGeom>
            <a:solidFill>
              <a:srgbClr val="44546A"/>
            </a:solidFill>
            <a:ln w="6350" cap="flat" cmpd="sng" algn="ctr">
              <a:solidFill>
                <a:srgbClr val="5B9BD5">
                  <a:shade val="50000"/>
                </a:srgbClr>
              </a:solidFill>
              <a:prstDash val="solid"/>
              <a:miter lim="800000"/>
            </a:ln>
            <a:effectLst/>
          </p:spPr>
          <p:txBody>
            <a:bodyPr rot="0" spcFirstLastPara="0" vert="horz" wrap="square" lIns="9144" tIns="9144" rIns="9144" bIns="9144" numCol="1" spcCol="0" rtlCol="0" fromWordArt="0" anchor="t" anchorCtr="0" forceAA="0" compatLnSpc="1">
              <a:prstTxWarp prst="textNoShape">
                <a:avLst/>
              </a:prstTxWarp>
              <a:noAutofit/>
            </a:bodyPr>
            <a:lstStyle/>
            <a:p>
              <a:pPr marL="0" marR="0" lvl="0" indent="0" defTabSz="914400" eaLnBrk="1" fontAlgn="auto" latinLnBrk="0" hangingPunct="1">
                <a:lnSpc>
                  <a:spcPct val="112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Buyer Agents</a:t>
              </a:r>
              <a:endParaRPr kumimoji="0" lang="en-US" sz="1200" b="0" i="0" u="none" strike="noStrike" kern="0" cap="none" spc="0" normalizeH="0" baseline="0" noProof="0" dirty="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12000"/>
                </a:lnSpc>
                <a:spcBef>
                  <a:spcPts val="0"/>
                </a:spcBef>
                <a:spcAft>
                  <a:spcPts val="0"/>
                </a:spcAft>
                <a:buClrTx/>
                <a:buSzTx/>
                <a:buFont typeface="Courier New" panose="02070309020205020404" pitchFamily="49" charset="0"/>
                <a:buChar char="o"/>
                <a:tabLst/>
                <a:defRPr/>
              </a:pPr>
              <a:r>
                <a:rPr kumimoji="0" lang="en-US" sz="1200" b="0" i="0" u="none" strike="noStrike" kern="0" cap="none" spc="0" normalizeH="0" baseline="0" noProof="0" dirty="0" smtClean="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NAICS</a:t>
              </a:r>
              <a:endParaRPr kumimoji="0" lang="en-US" sz="1200" b="0" i="0" u="none" strike="noStrike" kern="0" cap="none" spc="0" normalizeH="0" baseline="0" noProof="0" dirty="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12000"/>
                </a:lnSpc>
                <a:spcBef>
                  <a:spcPts val="0"/>
                </a:spcBef>
                <a:spcAft>
                  <a:spcPts val="0"/>
                </a:spcAft>
                <a:buClrTx/>
                <a:buSzTx/>
                <a:buFont typeface="Courier New" panose="02070309020205020404" pitchFamily="49" charset="0"/>
                <a:buChar char="o"/>
                <a:tabLst/>
                <a:defRPr/>
              </a:pPr>
              <a:r>
                <a:rPr kumimoji="0" lang="en-US" sz="1200" b="0" i="0" u="none" strike="noStrike" kern="0" cap="none" spc="0" normalizeH="0" baseline="0" noProof="0" dirty="0" smtClean="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Size </a:t>
              </a:r>
              <a:endParaRPr kumimoji="0" lang="en-US" sz="1200" b="0" i="0" u="none" strike="noStrike" kern="0" cap="none" spc="0" normalizeH="0" baseline="0" noProof="0" dirty="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12000"/>
                </a:lnSpc>
                <a:spcBef>
                  <a:spcPts val="0"/>
                </a:spcBef>
                <a:spcAft>
                  <a:spcPts val="0"/>
                </a:spcAft>
                <a:buClrTx/>
                <a:buSzTx/>
                <a:buFont typeface="Courier New" panose="02070309020205020404" pitchFamily="49" charset="0"/>
                <a:buChar char="o"/>
                <a:tabLst/>
                <a:defRPr/>
              </a:pPr>
              <a:r>
                <a:rPr kumimoji="0" lang="en-US" sz="1200" b="0" i="0" u="none" strike="noStrike" kern="0" cap="none" spc="0" normalizeH="0" baseline="0" noProof="0" dirty="0" smtClean="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Location Zone </a:t>
              </a:r>
              <a:endParaRPr kumimoji="0" lang="en-US" sz="1200" b="0" i="0" u="none" strike="noStrike" kern="0" cap="none" spc="0" normalizeH="0" baseline="0" noProof="0" dirty="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12000"/>
                </a:lnSpc>
                <a:spcBef>
                  <a:spcPts val="0"/>
                </a:spcBef>
                <a:spcAft>
                  <a:spcPts val="0"/>
                </a:spcAft>
                <a:buClrTx/>
                <a:buSzTx/>
                <a:buFont typeface="Courier New" panose="02070309020205020404" pitchFamily="49" charset="0"/>
                <a:buChar char="o"/>
                <a:tabLst/>
                <a:defRPr/>
              </a:pPr>
              <a:r>
                <a:rPr kumimoji="0" lang="en-US" sz="1200" b="0" i="0" u="none" strike="noStrike" kern="0" cap="none" spc="0" normalizeH="0" baseline="0" noProof="0" dirty="0" smtClean="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Input Commodity</a:t>
              </a:r>
              <a:endParaRPr kumimoji="0" lang="en-US" sz="1200" b="0" i="0" u="none" strike="noStrike" kern="0" cap="none" spc="0" normalizeH="0" baseline="0" noProof="0" dirty="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12000"/>
                </a:lnSpc>
                <a:spcBef>
                  <a:spcPts val="0"/>
                </a:spcBef>
                <a:spcAft>
                  <a:spcPts val="0"/>
                </a:spcAft>
                <a:buClrTx/>
                <a:buSzTx/>
                <a:buFont typeface="Courier New" panose="02070309020205020404" pitchFamily="49" charset="0"/>
                <a:buChar char="o"/>
                <a:tabLst/>
                <a:defRPr/>
              </a:pPr>
              <a:r>
                <a:rPr kumimoji="0" lang="en-US" sz="1200" b="0" i="0" u="none" strike="noStrike" kern="0" cap="none" spc="0" normalizeH="0" baseline="0" noProof="0" dirty="0" smtClean="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Requirements (Kton annual)</a:t>
              </a:r>
              <a:endParaRPr kumimoji="0" lang="en-US" sz="1200" b="0" i="0" u="none" strike="noStrike" kern="0" cap="none" spc="0" normalizeH="0" baseline="0" noProof="0" dirty="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2" name="Rounded Rectangle 41"/>
            <p:cNvSpPr/>
            <p:nvPr/>
          </p:nvSpPr>
          <p:spPr>
            <a:xfrm>
              <a:off x="4940976" y="1925848"/>
              <a:ext cx="1938382" cy="1191222"/>
            </a:xfrm>
            <a:prstGeom prst="roundRect">
              <a:avLst/>
            </a:prstGeom>
            <a:solidFill>
              <a:srgbClr val="44546A"/>
            </a:solidFill>
            <a:ln w="6350" cap="flat" cmpd="sng" algn="ctr">
              <a:solidFill>
                <a:srgbClr val="5B9BD5">
                  <a:shade val="50000"/>
                </a:srgbClr>
              </a:solidFill>
              <a:prstDash val="solid"/>
              <a:miter lim="800000"/>
            </a:ln>
            <a:effectLst/>
          </p:spPr>
          <p:txBody>
            <a:bodyPr rot="0" spcFirstLastPara="0" vert="horz" wrap="square" lIns="9144" tIns="9144" rIns="9144" bIns="9144" numCol="1" spcCol="0" rtlCol="0" fromWordArt="0" anchor="t" anchorCtr="0" forceAA="0" compatLnSpc="1">
              <a:prstTxWarp prst="textNoShape">
                <a:avLst/>
              </a:prstTxWarp>
              <a:noAutofit/>
            </a:bodyPr>
            <a:lstStyle/>
            <a:p>
              <a:pPr marL="0" marR="0" lvl="0" indent="0" defTabSz="914400" eaLnBrk="1" fontAlgn="auto" latinLnBrk="0" hangingPunct="1">
                <a:lnSpc>
                  <a:spcPct val="112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Supplier Agents</a:t>
              </a:r>
              <a:endParaRPr kumimoji="0" lang="en-US" sz="1200" b="0" i="0" u="none" strike="noStrike" kern="0" cap="none" spc="0" normalizeH="0" baseline="0" noProof="0" dirty="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12000"/>
                </a:lnSpc>
                <a:spcBef>
                  <a:spcPts val="0"/>
                </a:spcBef>
                <a:spcAft>
                  <a:spcPts val="0"/>
                </a:spcAft>
                <a:buClrTx/>
                <a:buSzTx/>
                <a:buFont typeface="Courier New" panose="02070309020205020404" pitchFamily="49" charset="0"/>
                <a:buChar char="o"/>
                <a:tabLst/>
                <a:defRPr/>
              </a:pPr>
              <a:r>
                <a:rPr kumimoji="0" lang="en-US" sz="1200" b="0" i="0" u="none" strike="noStrike" kern="0" cap="none" spc="0" normalizeH="0" baseline="0" noProof="0" dirty="0" smtClean="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NAICS</a:t>
              </a:r>
              <a:endParaRPr kumimoji="0" lang="en-US" sz="1200" b="0" i="0" u="none" strike="noStrike" kern="0" cap="none" spc="0" normalizeH="0" baseline="0" noProof="0" dirty="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12000"/>
                </a:lnSpc>
                <a:spcBef>
                  <a:spcPts val="0"/>
                </a:spcBef>
                <a:spcAft>
                  <a:spcPts val="0"/>
                </a:spcAft>
                <a:buClrTx/>
                <a:buSzTx/>
                <a:buFont typeface="Courier New" panose="02070309020205020404" pitchFamily="49" charset="0"/>
                <a:buChar char="o"/>
                <a:tabLst/>
                <a:defRPr/>
              </a:pPr>
              <a:r>
                <a:rPr kumimoji="0" lang="en-US" sz="1200" b="0" i="0" u="none" strike="noStrike" kern="0" cap="none" spc="0" normalizeH="0" baseline="0" noProof="0" dirty="0" smtClean="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Size </a:t>
              </a:r>
              <a:endParaRPr kumimoji="0" lang="en-US" sz="1200" b="0" i="0" u="none" strike="noStrike" kern="0" cap="none" spc="0" normalizeH="0" baseline="0" noProof="0" dirty="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12000"/>
                </a:lnSpc>
                <a:spcBef>
                  <a:spcPts val="0"/>
                </a:spcBef>
                <a:spcAft>
                  <a:spcPts val="0"/>
                </a:spcAft>
                <a:buClrTx/>
                <a:buSzTx/>
                <a:buFont typeface="Courier New" panose="02070309020205020404" pitchFamily="49" charset="0"/>
                <a:buChar char="o"/>
                <a:tabLst/>
                <a:defRPr/>
              </a:pPr>
              <a:r>
                <a:rPr kumimoji="0" lang="en-US" sz="1200" b="0" i="0" u="none" strike="noStrike" kern="0" cap="none" spc="0" normalizeH="0" baseline="0" noProof="0" dirty="0" smtClean="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Location Zone </a:t>
              </a:r>
              <a:endParaRPr kumimoji="0" lang="en-US" sz="1200" b="0" i="0" u="none" strike="noStrike" kern="0" cap="none" spc="0" normalizeH="0" baseline="0" noProof="0" dirty="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12000"/>
                </a:lnSpc>
                <a:spcBef>
                  <a:spcPts val="0"/>
                </a:spcBef>
                <a:spcAft>
                  <a:spcPts val="0"/>
                </a:spcAft>
                <a:buClrTx/>
                <a:buSzTx/>
                <a:buFont typeface="Courier New" panose="02070309020205020404" pitchFamily="49" charset="0"/>
                <a:buChar char="o"/>
                <a:tabLst/>
                <a:defRPr/>
              </a:pPr>
              <a:r>
                <a:rPr kumimoji="0" lang="en-US" sz="1200" b="0" i="0" u="none" strike="noStrike" kern="0" cap="none" spc="0" normalizeH="0" baseline="0" noProof="0" dirty="0" smtClean="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Output Commodity</a:t>
              </a:r>
              <a:endParaRPr kumimoji="0" lang="en-US" sz="1200" b="0" i="0" u="none" strike="noStrike" kern="0" cap="none" spc="0" normalizeH="0" baseline="0" noProof="0" dirty="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12000"/>
                </a:lnSpc>
                <a:spcBef>
                  <a:spcPts val="0"/>
                </a:spcBef>
                <a:spcAft>
                  <a:spcPts val="0"/>
                </a:spcAft>
                <a:buClrTx/>
                <a:buSzTx/>
                <a:buFont typeface="Courier New" panose="02070309020205020404" pitchFamily="49" charset="0"/>
                <a:buChar char="o"/>
                <a:tabLst/>
                <a:defRPr/>
              </a:pPr>
              <a:r>
                <a:rPr kumimoji="0" lang="en-US" sz="1200" b="0" i="0" u="none" strike="noStrike" kern="0" cap="none" spc="0" normalizeH="0" baseline="0" noProof="0" dirty="0" smtClean="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Production (Kton annual) </a:t>
              </a:r>
              <a:endParaRPr kumimoji="0" lang="en-US" sz="1200" b="0" i="0" u="none" strike="noStrike" kern="0" cap="none" spc="0" normalizeH="0" baseline="0" noProof="0" dirty="0" smtClean="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grpSp>
      <p:sp>
        <p:nvSpPr>
          <p:cNvPr id="48" name="Title 1"/>
          <p:cNvSpPr txBox="1">
            <a:spLocks/>
          </p:cNvSpPr>
          <p:nvPr/>
        </p:nvSpPr>
        <p:spPr>
          <a:xfrm>
            <a:off x="381000" y="381000"/>
            <a:ext cx="2590800" cy="990600"/>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ct val="0"/>
              </a:spcBef>
              <a:buFont typeface="Arial" pitchFamily="34" charset="0"/>
              <a:buNone/>
              <a:defRPr sz="2550" kern="1200">
                <a:solidFill>
                  <a:schemeClr val="tx2">
                    <a:lumMod val="75000"/>
                  </a:schemeClr>
                </a:solidFill>
                <a:latin typeface="+mj-lt"/>
                <a:ea typeface="+mj-ea"/>
                <a:cs typeface="+mj-cs"/>
              </a:defRPr>
            </a:lvl1pPr>
          </a:lstStyle>
          <a:p>
            <a:r>
              <a:rPr lang="en-US" dirty="0" smtClean="0"/>
              <a:t>Model Overview</a:t>
            </a:r>
            <a:br>
              <a:rPr lang="en-US" dirty="0" smtClean="0"/>
            </a:br>
            <a:r>
              <a:rPr lang="en-US" dirty="0" smtClean="0">
                <a:solidFill>
                  <a:srgbClr val="26719A"/>
                </a:solidFill>
              </a:rPr>
              <a:t>Framework</a:t>
            </a:r>
            <a:endParaRPr lang="en-US" dirty="0">
              <a:solidFill>
                <a:srgbClr val="26719A"/>
              </a:solidFill>
            </a:endParaRPr>
          </a:p>
        </p:txBody>
      </p:sp>
      <p:sp>
        <p:nvSpPr>
          <p:cNvPr id="49" name="Slide Number Placeholder 48"/>
          <p:cNvSpPr>
            <a:spLocks noGrp="1"/>
          </p:cNvSpPr>
          <p:nvPr>
            <p:ph type="sldNum" sz="quarter" idx="11"/>
          </p:nvPr>
        </p:nvSpPr>
        <p:spPr/>
        <p:txBody>
          <a:bodyPr/>
          <a:lstStyle/>
          <a:p>
            <a:fld id="{CA8D9AD5-F248-4919-864A-CFD76CC027D6}" type="slidenum">
              <a:rPr lang="en-US" smtClean="0"/>
              <a:pPr/>
              <a:t>3</a:t>
            </a:fld>
            <a:endParaRPr lang="en-US" dirty="0"/>
          </a:p>
        </p:txBody>
      </p:sp>
      <p:sp>
        <p:nvSpPr>
          <p:cNvPr id="51" name="Date Placeholder 50"/>
          <p:cNvSpPr>
            <a:spLocks noGrp="1"/>
          </p:cNvSpPr>
          <p:nvPr>
            <p:ph type="dt" sz="half" idx="10"/>
          </p:nvPr>
        </p:nvSpPr>
        <p:spPr/>
        <p:txBody>
          <a:bodyPr/>
          <a:lstStyle/>
          <a:p>
            <a:r>
              <a:rPr lang="en-US" smtClean="0"/>
              <a:t>TRB Applications Conference.  Raleigh, NC.  May 14-18, 2017</a:t>
            </a:r>
            <a:endParaRPr lang="en-US" dirty="0"/>
          </a:p>
        </p:txBody>
      </p:sp>
    </p:spTree>
    <p:extLst>
      <p:ext uri="{BB962C8B-B14F-4D97-AF65-F5344CB8AC3E}">
        <p14:creationId xmlns:p14="http://schemas.microsoft.com/office/powerpoint/2010/main" val="365930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381000" y="381000"/>
            <a:ext cx="2590800" cy="990600"/>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ct val="0"/>
              </a:spcBef>
              <a:buFont typeface="Arial" pitchFamily="34" charset="0"/>
              <a:buNone/>
              <a:defRPr sz="2550" kern="1200">
                <a:solidFill>
                  <a:schemeClr val="tx2">
                    <a:lumMod val="75000"/>
                  </a:schemeClr>
                </a:solidFill>
                <a:latin typeface="+mj-lt"/>
                <a:ea typeface="+mj-ea"/>
                <a:cs typeface="+mj-cs"/>
              </a:defRPr>
            </a:lvl1pPr>
          </a:lstStyle>
          <a:p>
            <a:r>
              <a:rPr lang="en-US" dirty="0" smtClean="0"/>
              <a:t>Model Overview</a:t>
            </a:r>
            <a:br>
              <a:rPr lang="en-US" dirty="0" smtClean="0"/>
            </a:br>
            <a:r>
              <a:rPr lang="en-US" dirty="0" smtClean="0">
                <a:solidFill>
                  <a:srgbClr val="26719A"/>
                </a:solidFill>
              </a:rPr>
              <a:t>Geography</a:t>
            </a:r>
            <a:endParaRPr lang="en-US" dirty="0">
              <a:solidFill>
                <a:srgbClr val="26719A"/>
              </a:solidFill>
            </a:endParaRPr>
          </a:p>
        </p:txBody>
      </p:sp>
      <p:pic>
        <p:nvPicPr>
          <p:cNvPr id="3" name="Picture 2"/>
          <p:cNvPicPr>
            <a:picLocks noChangeAspect="1"/>
          </p:cNvPicPr>
          <p:nvPr/>
        </p:nvPicPr>
        <p:blipFill rotWithShape="1">
          <a:blip r:embed="rId3"/>
          <a:srcRect r="1277"/>
          <a:stretch/>
        </p:blipFill>
        <p:spPr>
          <a:xfrm>
            <a:off x="2438400" y="3810000"/>
            <a:ext cx="4686300" cy="2438400"/>
          </a:xfrm>
          <a:prstGeom prst="rect">
            <a:avLst/>
          </a:prstGeom>
          <a:ln>
            <a:solidFill>
              <a:schemeClr val="tx1"/>
            </a:solidFill>
          </a:ln>
          <a:effectLst>
            <a:outerShdw blurRad="50800" dist="38100" dir="2700000" algn="tl" rotWithShape="0">
              <a:prstClr val="black">
                <a:alpha val="40000"/>
              </a:prstClr>
            </a:outerShdw>
          </a:effectLst>
        </p:spPr>
      </p:pic>
      <p:sp>
        <p:nvSpPr>
          <p:cNvPr id="20" name="Slide Number Placeholder 19"/>
          <p:cNvSpPr>
            <a:spLocks noGrp="1"/>
          </p:cNvSpPr>
          <p:nvPr>
            <p:ph type="sldNum" sz="quarter" idx="11"/>
          </p:nvPr>
        </p:nvSpPr>
        <p:spPr/>
        <p:txBody>
          <a:bodyPr/>
          <a:lstStyle/>
          <a:p>
            <a:fld id="{CA8D9AD5-F248-4919-864A-CFD76CC027D6}" type="slidenum">
              <a:rPr lang="en-US" smtClean="0"/>
              <a:pPr/>
              <a:t>4</a:t>
            </a:fld>
            <a:endParaRPr lang="en-US" dirty="0"/>
          </a:p>
        </p:txBody>
      </p:sp>
      <p:pic>
        <p:nvPicPr>
          <p:cNvPr id="21" name="Picture 20"/>
          <p:cNvPicPr>
            <a:picLocks noChangeAspect="1"/>
          </p:cNvPicPr>
          <p:nvPr/>
        </p:nvPicPr>
        <p:blipFill>
          <a:blip r:embed="rId4"/>
          <a:stretch>
            <a:fillRect/>
          </a:stretch>
        </p:blipFill>
        <p:spPr>
          <a:xfrm>
            <a:off x="152400" y="4114800"/>
            <a:ext cx="2190750" cy="2209800"/>
          </a:xfrm>
          <a:prstGeom prst="rect">
            <a:avLst/>
          </a:prstGeom>
        </p:spPr>
      </p:pic>
      <p:pic>
        <p:nvPicPr>
          <p:cNvPr id="23" name="Picture 22" descr="C:\Projects\MAG Validation of Behavior-based Freight Model\Report\pics\map_cw_01a.png"/>
          <p:cNvPicPr/>
          <p:nvPr/>
        </p:nvPicPr>
        <p:blipFill rotWithShape="1">
          <a:blip r:embed="rId5">
            <a:extLst>
              <a:ext uri="{28A0092B-C50C-407E-A947-70E740481C1C}">
                <a14:useLocalDpi xmlns:a14="http://schemas.microsoft.com/office/drawing/2010/main" val="0"/>
              </a:ext>
            </a:extLst>
          </a:blip>
          <a:srcRect l="2843" t="1529" b="1330"/>
          <a:stretch/>
        </p:blipFill>
        <p:spPr bwMode="auto">
          <a:xfrm>
            <a:off x="7315200" y="609600"/>
            <a:ext cx="4774565" cy="5683901"/>
          </a:xfrm>
          <a:prstGeom prst="rect">
            <a:avLst/>
          </a:prstGeom>
          <a:noFill/>
          <a:ln>
            <a:noFill/>
          </a:ln>
          <a:extLst>
            <a:ext uri="{53640926-AAD7-44D8-BBD7-CCE9431645EC}">
              <a14:shadowObscured xmlns:a14="http://schemas.microsoft.com/office/drawing/2010/main"/>
            </a:ext>
          </a:extLst>
        </p:spPr>
      </p:pic>
      <p:sp>
        <p:nvSpPr>
          <p:cNvPr id="25" name="TextBox 24"/>
          <p:cNvSpPr txBox="1"/>
          <p:nvPr/>
        </p:nvSpPr>
        <p:spPr>
          <a:xfrm>
            <a:off x="7315200" y="6324600"/>
            <a:ext cx="4749800" cy="254000"/>
          </a:xfrm>
          <a:prstGeom prst="rect">
            <a:avLst/>
          </a:prstGeom>
          <a:noFill/>
        </p:spPr>
        <p:txBody>
          <a:bodyPr wrap="square" rtlCol="0">
            <a:spAutoFit/>
          </a:bodyPr>
          <a:lstStyle/>
          <a:p>
            <a:r>
              <a:rPr lang="en-US" sz="1050" dirty="0" smtClean="0">
                <a:solidFill>
                  <a:schemeClr val="bg1">
                    <a:lumMod val="50000"/>
                  </a:schemeClr>
                </a:solidFill>
              </a:rPr>
              <a:t>Figure Credit</a:t>
            </a:r>
            <a:r>
              <a:rPr lang="en-US" sz="1050" dirty="0">
                <a:solidFill>
                  <a:schemeClr val="bg1">
                    <a:lumMod val="50000"/>
                  </a:schemeClr>
                </a:solidFill>
              </a:rPr>
              <a:t>: Morrison Institute for Public Policy, Arizona State University</a:t>
            </a:r>
          </a:p>
        </p:txBody>
      </p:sp>
      <p:sp>
        <p:nvSpPr>
          <p:cNvPr id="26" name="Content Placeholder 1"/>
          <p:cNvSpPr txBox="1">
            <a:spLocks/>
          </p:cNvSpPr>
          <p:nvPr/>
        </p:nvSpPr>
        <p:spPr>
          <a:xfrm>
            <a:off x="381000" y="1371600"/>
            <a:ext cx="8263032" cy="2438400"/>
          </a:xfrm>
          <a:prstGeom prst="rect">
            <a:avLst/>
          </a:prstGeom>
        </p:spPr>
        <p:txBody>
          <a:bodyPr/>
          <a:lstStyle>
            <a:lvl1pPr marL="282575" indent="-282575" algn="l" defTabSz="685783" rtl="0" eaLnBrk="1" latinLnBrk="0" hangingPunct="1">
              <a:lnSpc>
                <a:spcPct val="85000"/>
              </a:lnSpc>
              <a:spcBef>
                <a:spcPts val="1200"/>
              </a:spcBef>
              <a:spcAft>
                <a:spcPts val="0"/>
              </a:spcAft>
              <a:buFont typeface="Segoe UI" panose="020B0502040204020203" pitchFamily="34" charset="0"/>
              <a:buChar char="»"/>
              <a:defRPr sz="2400" kern="1200">
                <a:solidFill>
                  <a:srgbClr val="1F275C"/>
                </a:solidFill>
                <a:latin typeface="Segoe UI" panose="020B0502040204020203" pitchFamily="34" charset="0"/>
                <a:ea typeface="Segoe UI" panose="020B0502040204020203" pitchFamily="34" charset="0"/>
                <a:cs typeface="Segoe UI" panose="020B0502040204020203" pitchFamily="34" charset="0"/>
              </a:defRPr>
            </a:lvl1pPr>
            <a:lvl2pPr marL="512763" indent="-230188" algn="l" defTabSz="685783" rtl="0" eaLnBrk="1" latinLnBrk="0" hangingPunct="1">
              <a:lnSpc>
                <a:spcPct val="85000"/>
              </a:lnSpc>
              <a:spcBef>
                <a:spcPts val="720"/>
              </a:spcBef>
              <a:spcAft>
                <a:spcPts val="0"/>
              </a:spcAft>
              <a:buFont typeface="Segoe UI" panose="020B0502040204020203" pitchFamily="34" charset="0"/>
              <a:buChar char="–"/>
              <a:defRPr sz="2200" kern="1200">
                <a:solidFill>
                  <a:srgbClr val="00A0DD"/>
                </a:solidFill>
                <a:latin typeface="Segoe UI" panose="020B0502040204020203" pitchFamily="34" charset="0"/>
                <a:ea typeface="Segoe UI" panose="020B0502040204020203" pitchFamily="34" charset="0"/>
                <a:cs typeface="Segoe UI" panose="020B0502040204020203" pitchFamily="34" charset="0"/>
              </a:defRPr>
            </a:lvl2pPr>
            <a:lvl3pPr marL="803275" indent="-230188" algn="l" defTabSz="685783" rtl="0" eaLnBrk="1" latinLnBrk="0" hangingPunct="1">
              <a:lnSpc>
                <a:spcPct val="85000"/>
              </a:lnSpc>
              <a:spcBef>
                <a:spcPts val="720"/>
              </a:spcBef>
              <a:spcAft>
                <a:spcPts val="0"/>
              </a:spcAft>
              <a:buFont typeface="Arial" panose="020B0604020202020204" pitchFamily="34" charset="0"/>
              <a:buChar char="•"/>
              <a:defRPr sz="2000" i="1" kern="1200">
                <a:solidFill>
                  <a:srgbClr val="0073C6"/>
                </a:solidFill>
                <a:latin typeface="Segoe UI" panose="020B0502040204020203" pitchFamily="34" charset="0"/>
                <a:ea typeface="Segoe UI" panose="020B0502040204020203" pitchFamily="34" charset="0"/>
                <a:cs typeface="Segoe UI" panose="020B0502040204020203" pitchFamily="34" charset="0"/>
              </a:defRPr>
            </a:lvl3pPr>
            <a:lvl4pPr marL="1025525" indent="-222250" algn="l" defTabSz="685783" rtl="0" eaLnBrk="1" latinLnBrk="0" hangingPunct="1">
              <a:lnSpc>
                <a:spcPct val="85000"/>
              </a:lnSpc>
              <a:spcBef>
                <a:spcPts val="720"/>
              </a:spcBef>
              <a:spcAft>
                <a:spcPts val="0"/>
              </a:spcAft>
              <a:buFont typeface="Arial" panose="020B0604020202020204" pitchFamily="34" charset="0"/>
              <a:buChar char="•"/>
              <a:defRPr sz="2000" kern="1200">
                <a:solidFill>
                  <a:srgbClr val="0073C6"/>
                </a:solidFill>
                <a:latin typeface="Segoe UI" panose="020B0502040204020203" pitchFamily="34" charset="0"/>
                <a:ea typeface="Segoe UI" panose="020B0502040204020203" pitchFamily="34" charset="0"/>
                <a:cs typeface="Segoe UI" panose="020B0502040204020203" pitchFamily="34" charset="0"/>
              </a:defRPr>
            </a:lvl4pPr>
            <a:lvl5pPr marL="1244173" indent="-214308" algn="l" defTabSz="685783" rtl="0" eaLnBrk="1" latinLnBrk="0" hangingPunct="1">
              <a:lnSpc>
                <a:spcPct val="85000"/>
              </a:lnSpc>
              <a:spcBef>
                <a:spcPts val="720"/>
              </a:spcBef>
              <a:spcAft>
                <a:spcPts val="0"/>
              </a:spcAft>
              <a:buFont typeface="Arial" panose="020B0604020202020204" pitchFamily="34" charset="0"/>
              <a:buChar char="•"/>
              <a:defRPr sz="2000" kern="1200">
                <a:solidFill>
                  <a:srgbClr val="0073C6"/>
                </a:solidFill>
                <a:latin typeface="Segoe UI" panose="020B0502040204020203" pitchFamily="34" charset="0"/>
                <a:ea typeface="Segoe UI" panose="020B0502040204020203" pitchFamily="34" charset="0"/>
                <a:cs typeface="Segoe UI" panose="020B0502040204020203"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342900">
              <a:buClr>
                <a:schemeClr val="accent1"/>
              </a:buClr>
              <a:buFont typeface="Wingdings" panose="05000000000000000000" pitchFamily="2" charset="2"/>
              <a:buChar char="§"/>
            </a:pPr>
            <a:r>
              <a:rPr lang="en-US" sz="2000" dirty="0" smtClean="0">
                <a:solidFill>
                  <a:srgbClr val="1F275C"/>
                </a:solidFill>
              </a:rPr>
              <a:t>Study Area:</a:t>
            </a:r>
          </a:p>
          <a:p>
            <a:pPr marL="633412" lvl="2" indent="-342900">
              <a:buClr>
                <a:schemeClr val="accent1"/>
              </a:buClr>
              <a:buFont typeface="Wingdings" panose="05000000000000000000" pitchFamily="2" charset="2"/>
              <a:buChar char="§"/>
            </a:pPr>
            <a:r>
              <a:rPr lang="en-US" sz="1800" i="0" dirty="0" smtClean="0">
                <a:solidFill>
                  <a:srgbClr val="1F275C"/>
                </a:solidFill>
              </a:rPr>
              <a:t>Arizona </a:t>
            </a:r>
            <a:r>
              <a:rPr lang="en-US" sz="1800" i="0" dirty="0">
                <a:solidFill>
                  <a:srgbClr val="1F275C"/>
                </a:solidFill>
              </a:rPr>
              <a:t>Sun Corridor </a:t>
            </a:r>
            <a:r>
              <a:rPr lang="en-US" sz="1800" i="0" dirty="0" smtClean="0">
                <a:solidFill>
                  <a:srgbClr val="1F275C"/>
                </a:solidFill>
              </a:rPr>
              <a:t>Megaregion (MAG+PAG Modeling Area)</a:t>
            </a:r>
            <a:endParaRPr lang="en-US" sz="1800" i="0" dirty="0">
              <a:solidFill>
                <a:srgbClr val="1F275C"/>
              </a:solidFill>
            </a:endParaRPr>
          </a:p>
          <a:p>
            <a:pPr marL="342900" lvl="1" indent="-342900">
              <a:buClr>
                <a:schemeClr val="accent1"/>
              </a:buClr>
              <a:buFont typeface="Wingdings" panose="05000000000000000000" pitchFamily="2" charset="2"/>
              <a:buChar char="§"/>
            </a:pPr>
            <a:r>
              <a:rPr lang="en-US" sz="2000" dirty="0">
                <a:solidFill>
                  <a:srgbClr val="1F275C"/>
                </a:solidFill>
              </a:rPr>
              <a:t>Variable Zone System:</a:t>
            </a:r>
          </a:p>
          <a:p>
            <a:pPr marL="633412" lvl="2" indent="-342900">
              <a:buClr>
                <a:schemeClr val="accent1"/>
              </a:buClr>
              <a:buFont typeface="Wingdings" panose="05000000000000000000" pitchFamily="2" charset="2"/>
              <a:buChar char="§"/>
            </a:pPr>
            <a:r>
              <a:rPr lang="en-US" sz="1800" i="0" dirty="0">
                <a:solidFill>
                  <a:srgbClr val="1F275C"/>
                </a:solidFill>
              </a:rPr>
              <a:t>MAG-PAG megaregion: TAZ </a:t>
            </a:r>
          </a:p>
          <a:p>
            <a:pPr marL="633412" lvl="2" indent="-342900">
              <a:buClr>
                <a:schemeClr val="accent1"/>
              </a:buClr>
              <a:buFont typeface="Wingdings" panose="05000000000000000000" pitchFamily="2" charset="2"/>
              <a:buChar char="§"/>
            </a:pPr>
            <a:r>
              <a:rPr lang="en-US" sz="1800" i="0" dirty="0">
                <a:solidFill>
                  <a:srgbClr val="1F275C"/>
                </a:solidFill>
              </a:rPr>
              <a:t>Rest of Arizona: County</a:t>
            </a:r>
          </a:p>
          <a:p>
            <a:pPr marL="633412" lvl="2" indent="-342900">
              <a:buClr>
                <a:schemeClr val="accent1"/>
              </a:buClr>
              <a:buFont typeface="Wingdings" panose="05000000000000000000" pitchFamily="2" charset="2"/>
              <a:buChar char="§"/>
            </a:pPr>
            <a:r>
              <a:rPr lang="en-US" sz="1800" i="0" dirty="0">
                <a:solidFill>
                  <a:srgbClr val="1F275C"/>
                </a:solidFill>
              </a:rPr>
              <a:t>Rest of the US: FAF </a:t>
            </a:r>
            <a:r>
              <a:rPr lang="en-US" sz="1800" i="0" dirty="0" smtClean="0">
                <a:solidFill>
                  <a:srgbClr val="1F275C"/>
                </a:solidFill>
              </a:rPr>
              <a:t>zones</a:t>
            </a:r>
          </a:p>
          <a:p>
            <a:pPr marL="633412" lvl="2" indent="-342900">
              <a:buClr>
                <a:schemeClr val="accent1"/>
              </a:buClr>
              <a:buFont typeface="Wingdings" panose="05000000000000000000" pitchFamily="2" charset="2"/>
              <a:buChar char="§"/>
            </a:pPr>
            <a:endParaRPr lang="en-US" dirty="0">
              <a:solidFill>
                <a:srgbClr val="1F275C"/>
              </a:solidFill>
            </a:endParaRPr>
          </a:p>
        </p:txBody>
      </p:sp>
      <p:sp>
        <p:nvSpPr>
          <p:cNvPr id="27" name="Date Placeholder 26"/>
          <p:cNvSpPr>
            <a:spLocks noGrp="1"/>
          </p:cNvSpPr>
          <p:nvPr>
            <p:ph type="dt" sz="half" idx="10"/>
          </p:nvPr>
        </p:nvSpPr>
        <p:spPr/>
        <p:txBody>
          <a:bodyPr/>
          <a:lstStyle/>
          <a:p>
            <a:r>
              <a:rPr lang="en-US" smtClean="0"/>
              <a:t>TRB Applications Conference.  Raleigh, NC.  May 14-18, 2017</a:t>
            </a:r>
            <a:endParaRPr lang="en-US" dirty="0"/>
          </a:p>
        </p:txBody>
      </p:sp>
    </p:spTree>
    <p:extLst>
      <p:ext uri="{BB962C8B-B14F-4D97-AF65-F5344CB8AC3E}">
        <p14:creationId xmlns:p14="http://schemas.microsoft.com/office/powerpoint/2010/main" val="37229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3048000" y="152400"/>
            <a:ext cx="8763000" cy="1676400"/>
          </a:xfrm>
          <a:prstGeom prst="rect">
            <a:avLst/>
          </a:prstGeom>
        </p:spPr>
        <p:txBody>
          <a:bodyPr/>
          <a:lstStyle>
            <a:lvl1pPr marL="282575" indent="-282575" algn="l" defTabSz="685783" rtl="0" eaLnBrk="1" latinLnBrk="0" hangingPunct="1">
              <a:lnSpc>
                <a:spcPct val="85000"/>
              </a:lnSpc>
              <a:spcBef>
                <a:spcPts val="1200"/>
              </a:spcBef>
              <a:spcAft>
                <a:spcPts val="0"/>
              </a:spcAft>
              <a:buFont typeface="Segoe UI" panose="020B0502040204020203" pitchFamily="34" charset="0"/>
              <a:buChar char="»"/>
              <a:defRPr sz="2400" kern="1200">
                <a:solidFill>
                  <a:srgbClr val="1F275C"/>
                </a:solidFill>
                <a:latin typeface="Segoe UI" panose="020B0502040204020203" pitchFamily="34" charset="0"/>
                <a:ea typeface="Segoe UI" panose="020B0502040204020203" pitchFamily="34" charset="0"/>
                <a:cs typeface="Segoe UI" panose="020B0502040204020203" pitchFamily="34" charset="0"/>
              </a:defRPr>
            </a:lvl1pPr>
            <a:lvl2pPr marL="512763" indent="-230188" algn="l" defTabSz="685783" rtl="0" eaLnBrk="1" latinLnBrk="0" hangingPunct="1">
              <a:lnSpc>
                <a:spcPct val="85000"/>
              </a:lnSpc>
              <a:spcBef>
                <a:spcPts val="720"/>
              </a:spcBef>
              <a:spcAft>
                <a:spcPts val="0"/>
              </a:spcAft>
              <a:buFont typeface="Segoe UI" panose="020B0502040204020203" pitchFamily="34" charset="0"/>
              <a:buChar char="–"/>
              <a:defRPr sz="2200" kern="1200">
                <a:solidFill>
                  <a:srgbClr val="00A0DD"/>
                </a:solidFill>
                <a:latin typeface="Segoe UI" panose="020B0502040204020203" pitchFamily="34" charset="0"/>
                <a:ea typeface="Segoe UI" panose="020B0502040204020203" pitchFamily="34" charset="0"/>
                <a:cs typeface="Segoe UI" panose="020B0502040204020203" pitchFamily="34" charset="0"/>
              </a:defRPr>
            </a:lvl2pPr>
            <a:lvl3pPr marL="803275" indent="-230188" algn="l" defTabSz="685783" rtl="0" eaLnBrk="1" latinLnBrk="0" hangingPunct="1">
              <a:lnSpc>
                <a:spcPct val="85000"/>
              </a:lnSpc>
              <a:spcBef>
                <a:spcPts val="720"/>
              </a:spcBef>
              <a:spcAft>
                <a:spcPts val="0"/>
              </a:spcAft>
              <a:buFont typeface="Arial" panose="020B0604020202020204" pitchFamily="34" charset="0"/>
              <a:buChar char="•"/>
              <a:defRPr sz="2000" i="1" kern="1200">
                <a:solidFill>
                  <a:srgbClr val="0073C6"/>
                </a:solidFill>
                <a:latin typeface="Segoe UI" panose="020B0502040204020203" pitchFamily="34" charset="0"/>
                <a:ea typeface="Segoe UI" panose="020B0502040204020203" pitchFamily="34" charset="0"/>
                <a:cs typeface="Segoe UI" panose="020B0502040204020203" pitchFamily="34" charset="0"/>
              </a:defRPr>
            </a:lvl3pPr>
            <a:lvl4pPr marL="1025525" indent="-222250" algn="l" defTabSz="685783" rtl="0" eaLnBrk="1" latinLnBrk="0" hangingPunct="1">
              <a:lnSpc>
                <a:spcPct val="85000"/>
              </a:lnSpc>
              <a:spcBef>
                <a:spcPts val="720"/>
              </a:spcBef>
              <a:spcAft>
                <a:spcPts val="0"/>
              </a:spcAft>
              <a:buFont typeface="Arial" panose="020B0604020202020204" pitchFamily="34" charset="0"/>
              <a:buChar char="•"/>
              <a:defRPr sz="2000" kern="1200">
                <a:solidFill>
                  <a:srgbClr val="0073C6"/>
                </a:solidFill>
                <a:latin typeface="Segoe UI" panose="020B0502040204020203" pitchFamily="34" charset="0"/>
                <a:ea typeface="Segoe UI" panose="020B0502040204020203" pitchFamily="34" charset="0"/>
                <a:cs typeface="Segoe UI" panose="020B0502040204020203" pitchFamily="34" charset="0"/>
              </a:defRPr>
            </a:lvl4pPr>
            <a:lvl5pPr marL="1244173" indent="-214308" algn="l" defTabSz="685783" rtl="0" eaLnBrk="1" latinLnBrk="0" hangingPunct="1">
              <a:lnSpc>
                <a:spcPct val="85000"/>
              </a:lnSpc>
              <a:spcBef>
                <a:spcPts val="720"/>
              </a:spcBef>
              <a:spcAft>
                <a:spcPts val="0"/>
              </a:spcAft>
              <a:buFont typeface="Arial" panose="020B0604020202020204" pitchFamily="34" charset="0"/>
              <a:buChar char="•"/>
              <a:defRPr sz="2000" kern="1200">
                <a:solidFill>
                  <a:srgbClr val="0073C6"/>
                </a:solidFill>
                <a:latin typeface="Segoe UI" panose="020B0502040204020203" pitchFamily="34" charset="0"/>
                <a:ea typeface="Segoe UI" panose="020B0502040204020203" pitchFamily="34" charset="0"/>
                <a:cs typeface="Segoe UI" panose="020B0502040204020203"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342900">
              <a:buClr>
                <a:schemeClr val="accent1"/>
              </a:buClr>
              <a:buFont typeface="Wingdings" panose="05000000000000000000" pitchFamily="2" charset="2"/>
              <a:buChar char="§"/>
            </a:pPr>
            <a:r>
              <a:rPr lang="en-US" sz="2000" dirty="0" smtClean="0">
                <a:solidFill>
                  <a:srgbClr val="1F275C"/>
                </a:solidFill>
              </a:rPr>
              <a:t>8.5 </a:t>
            </a:r>
            <a:r>
              <a:rPr lang="en-US" sz="2000" dirty="0">
                <a:solidFill>
                  <a:srgbClr val="1F275C"/>
                </a:solidFill>
              </a:rPr>
              <a:t>million </a:t>
            </a:r>
            <a:r>
              <a:rPr lang="en-US" sz="2000" dirty="0" smtClean="0">
                <a:solidFill>
                  <a:srgbClr val="1F275C"/>
                </a:solidFill>
              </a:rPr>
              <a:t>establishments/firms with 6-digit </a:t>
            </a:r>
            <a:r>
              <a:rPr lang="en-US" sz="2000" dirty="0">
                <a:solidFill>
                  <a:srgbClr val="1F275C"/>
                </a:solidFill>
              </a:rPr>
              <a:t>NAICS industry </a:t>
            </a:r>
            <a:r>
              <a:rPr lang="en-US" sz="2000" dirty="0" smtClean="0">
                <a:solidFill>
                  <a:srgbClr val="1F275C"/>
                </a:solidFill>
              </a:rPr>
              <a:t>classification</a:t>
            </a:r>
          </a:p>
          <a:p>
            <a:pPr marL="633412" lvl="2" indent="-342900">
              <a:buClr>
                <a:schemeClr val="accent1"/>
              </a:buClr>
              <a:buFont typeface="Wingdings" panose="05000000000000000000" pitchFamily="2" charset="2"/>
              <a:buChar char="§"/>
            </a:pPr>
            <a:r>
              <a:rPr lang="en-US" sz="1800" i="0" dirty="0" smtClean="0">
                <a:solidFill>
                  <a:srgbClr val="1F275C"/>
                </a:solidFill>
              </a:rPr>
              <a:t>Within the study area: Outputs from Firm Synthesizer Model</a:t>
            </a:r>
          </a:p>
          <a:p>
            <a:pPr marL="633412" lvl="2" indent="-342900">
              <a:buClr>
                <a:schemeClr val="accent1"/>
              </a:buClr>
              <a:buFont typeface="Wingdings" panose="05000000000000000000" pitchFamily="2" charset="2"/>
              <a:buChar char="§"/>
            </a:pPr>
            <a:r>
              <a:rPr lang="en-US" sz="1800" i="0" dirty="0" smtClean="0">
                <a:solidFill>
                  <a:srgbClr val="1F275C"/>
                </a:solidFill>
              </a:rPr>
              <a:t>External Firms: County Business Patterns (CBP) data from U.S. Census Bureau</a:t>
            </a:r>
          </a:p>
          <a:p>
            <a:pPr marL="342900" lvl="1" indent="-342900">
              <a:buClr>
                <a:schemeClr val="accent1"/>
              </a:buClr>
              <a:buFont typeface="Wingdings" panose="05000000000000000000" pitchFamily="2" charset="2"/>
              <a:buChar char="§"/>
            </a:pPr>
            <a:r>
              <a:rPr lang="en-US" sz="2000" dirty="0" smtClean="0">
                <a:solidFill>
                  <a:srgbClr val="1F275C"/>
                </a:solidFill>
              </a:rPr>
              <a:t>Partitioned by industry class, employment size, and location</a:t>
            </a:r>
          </a:p>
          <a:p>
            <a:pPr marL="342900" lvl="1" indent="-342900">
              <a:buClr>
                <a:schemeClr val="accent1"/>
              </a:buClr>
              <a:buFont typeface="Wingdings" panose="05000000000000000000" pitchFamily="2" charset="2"/>
              <a:buChar char="§"/>
            </a:pPr>
            <a:r>
              <a:rPr lang="en-US" sz="2000" dirty="0" smtClean="0">
                <a:solidFill>
                  <a:srgbClr val="1F275C"/>
                </a:solidFill>
              </a:rPr>
              <a:t>Down to 398,385 </a:t>
            </a:r>
            <a:r>
              <a:rPr lang="en-US" sz="2000" dirty="0">
                <a:solidFill>
                  <a:srgbClr val="1F275C"/>
                </a:solidFill>
              </a:rPr>
              <a:t>f</a:t>
            </a:r>
            <a:r>
              <a:rPr lang="en-US" sz="2000" dirty="0" smtClean="0">
                <a:solidFill>
                  <a:srgbClr val="1F275C"/>
                </a:solidFill>
              </a:rPr>
              <a:t>irm clusters (decision-making agents)</a:t>
            </a:r>
            <a:endParaRPr lang="en-US" sz="2000" dirty="0">
              <a:solidFill>
                <a:srgbClr val="1F275C"/>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490500054"/>
              </p:ext>
            </p:extLst>
          </p:nvPr>
        </p:nvGraphicFramePr>
        <p:xfrm>
          <a:off x="1485900" y="1878495"/>
          <a:ext cx="9220200" cy="4661600"/>
        </p:xfrm>
        <a:graphic>
          <a:graphicData uri="http://schemas.openxmlformats.org/drawingml/2006/table">
            <a:tbl>
              <a:tblPr firstRow="1" firstCol="1" bandRow="1">
                <a:tableStyleId>{7DF18680-E054-41AD-8BC1-D1AEF772440D}</a:tableStyleId>
              </a:tblPr>
              <a:tblGrid>
                <a:gridCol w="885295"/>
                <a:gridCol w="5515505"/>
                <a:gridCol w="1295400"/>
                <a:gridCol w="1524000"/>
              </a:tblGrid>
              <a:tr h="271090">
                <a:tc>
                  <a:txBody>
                    <a:bodyPr/>
                    <a:lstStyle/>
                    <a:p>
                      <a:pPr marL="0" marR="0" algn="l">
                        <a:lnSpc>
                          <a:spcPct val="112000"/>
                        </a:lnSpc>
                        <a:spcBef>
                          <a:spcPts val="0"/>
                        </a:spcBef>
                        <a:spcAft>
                          <a:spcPts val="0"/>
                        </a:spcAft>
                      </a:pPr>
                      <a:r>
                        <a:rPr lang="en-US" sz="1200" cap="all" dirty="0" err="1">
                          <a:effectLst/>
                        </a:rPr>
                        <a:t>naics</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tc>
                <a:tc>
                  <a:txBody>
                    <a:bodyPr/>
                    <a:lstStyle/>
                    <a:p>
                      <a:pPr marL="0" marR="0">
                        <a:lnSpc>
                          <a:spcPct val="112000"/>
                        </a:lnSpc>
                        <a:spcBef>
                          <a:spcPts val="0"/>
                        </a:spcBef>
                        <a:spcAft>
                          <a:spcPts val="0"/>
                        </a:spcAft>
                      </a:pPr>
                      <a:r>
                        <a:rPr lang="en-US" sz="1200" cap="all" dirty="0" smtClean="0">
                          <a:effectLst/>
                        </a:rPr>
                        <a:t>Description</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tc>
                <a:tc>
                  <a:txBody>
                    <a:bodyPr/>
                    <a:lstStyle/>
                    <a:p>
                      <a:pPr marL="0" marR="0">
                        <a:lnSpc>
                          <a:spcPct val="112000"/>
                        </a:lnSpc>
                        <a:spcBef>
                          <a:spcPts val="0"/>
                        </a:spcBef>
                        <a:spcAft>
                          <a:spcPts val="0"/>
                        </a:spcAft>
                      </a:pPr>
                      <a:r>
                        <a:rPr lang="en-US" sz="1200" cap="all">
                          <a:effectLst/>
                        </a:rPr>
                        <a:t>employment</a:t>
                      </a:r>
                      <a:endParaRPr lang="en-US" sz="12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tc>
                <a:tc>
                  <a:txBody>
                    <a:bodyPr/>
                    <a:lstStyle/>
                    <a:p>
                      <a:pPr marL="0" marR="0">
                        <a:lnSpc>
                          <a:spcPct val="112000"/>
                        </a:lnSpc>
                        <a:spcBef>
                          <a:spcPts val="0"/>
                        </a:spcBef>
                        <a:spcAft>
                          <a:spcPts val="0"/>
                        </a:spcAft>
                      </a:pPr>
                      <a:r>
                        <a:rPr lang="en-US" sz="1200" cap="all" dirty="0">
                          <a:effectLst/>
                        </a:rPr>
                        <a:t>establishments</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tc>
              </a:tr>
              <a:tr h="201530">
                <a:tc>
                  <a:txBody>
                    <a:bodyPr/>
                    <a:lstStyle/>
                    <a:p>
                      <a:pPr marL="0" marR="0" algn="l">
                        <a:lnSpc>
                          <a:spcPct val="112000"/>
                        </a:lnSpc>
                        <a:spcBef>
                          <a:spcPts val="0"/>
                        </a:spcBef>
                        <a:spcAft>
                          <a:spcPts val="0"/>
                        </a:spcAft>
                      </a:pPr>
                      <a:r>
                        <a:rPr lang="en-US" sz="1200" cap="all" dirty="0">
                          <a:effectLst/>
                        </a:rPr>
                        <a:t>11</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l">
                        <a:lnSpc>
                          <a:spcPct val="112000"/>
                        </a:lnSpc>
                        <a:spcBef>
                          <a:spcPts val="0"/>
                        </a:spcBef>
                        <a:spcAft>
                          <a:spcPts val="0"/>
                        </a:spcAft>
                      </a:pPr>
                      <a:r>
                        <a:rPr lang="en-US" sz="1200" dirty="0">
                          <a:effectLst/>
                        </a:rPr>
                        <a:t>Agriculture, Forestry, Fishing and Hunting</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tc>
                <a:tc>
                  <a:txBody>
                    <a:bodyPr/>
                    <a:lstStyle/>
                    <a:p>
                      <a:pPr marL="0" marR="0" algn="r">
                        <a:lnSpc>
                          <a:spcPct val="112000"/>
                        </a:lnSpc>
                        <a:spcBef>
                          <a:spcPts val="0"/>
                        </a:spcBef>
                        <a:spcAft>
                          <a:spcPts val="0"/>
                        </a:spcAft>
                      </a:pPr>
                      <a:r>
                        <a:rPr lang="en-US" sz="1200" dirty="0" smtClean="0">
                          <a:effectLst/>
                        </a:rPr>
                        <a:t>15,506</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r">
                        <a:lnSpc>
                          <a:spcPct val="112000"/>
                        </a:lnSpc>
                        <a:spcBef>
                          <a:spcPts val="0"/>
                        </a:spcBef>
                        <a:spcAft>
                          <a:spcPts val="0"/>
                        </a:spcAft>
                      </a:pPr>
                      <a:r>
                        <a:rPr lang="en-US" sz="1200" dirty="0" smtClean="0">
                          <a:effectLst/>
                        </a:rPr>
                        <a:t>5,052</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r>
              <a:tr h="201530">
                <a:tc>
                  <a:txBody>
                    <a:bodyPr/>
                    <a:lstStyle/>
                    <a:p>
                      <a:pPr marL="0" marR="0" algn="l">
                        <a:lnSpc>
                          <a:spcPct val="112000"/>
                        </a:lnSpc>
                        <a:spcBef>
                          <a:spcPts val="0"/>
                        </a:spcBef>
                        <a:spcAft>
                          <a:spcPts val="0"/>
                        </a:spcAft>
                      </a:pPr>
                      <a:r>
                        <a:rPr lang="en-US" sz="1200" cap="all" dirty="0">
                          <a:effectLst/>
                        </a:rPr>
                        <a:t>21</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l">
                        <a:lnSpc>
                          <a:spcPct val="112000"/>
                        </a:lnSpc>
                        <a:spcBef>
                          <a:spcPts val="0"/>
                        </a:spcBef>
                        <a:spcAft>
                          <a:spcPts val="0"/>
                        </a:spcAft>
                      </a:pPr>
                      <a:r>
                        <a:rPr lang="en-US" sz="1200" dirty="0">
                          <a:effectLst/>
                        </a:rPr>
                        <a:t>Mining, Quarrying, and Oil and Gas Extraction</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tc>
                <a:tc>
                  <a:txBody>
                    <a:bodyPr/>
                    <a:lstStyle/>
                    <a:p>
                      <a:pPr marL="0" marR="0" algn="r">
                        <a:lnSpc>
                          <a:spcPct val="112000"/>
                        </a:lnSpc>
                        <a:spcBef>
                          <a:spcPts val="0"/>
                        </a:spcBef>
                        <a:spcAft>
                          <a:spcPts val="0"/>
                        </a:spcAft>
                      </a:pPr>
                      <a:r>
                        <a:rPr lang="en-US" sz="1200" dirty="0" smtClean="0">
                          <a:effectLst/>
                        </a:rPr>
                        <a:t>5,533</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r">
                        <a:lnSpc>
                          <a:spcPct val="112000"/>
                        </a:lnSpc>
                        <a:spcBef>
                          <a:spcPts val="0"/>
                        </a:spcBef>
                        <a:spcAft>
                          <a:spcPts val="0"/>
                        </a:spcAft>
                      </a:pPr>
                      <a:r>
                        <a:rPr lang="en-US" sz="1200" dirty="0">
                          <a:effectLst/>
                        </a:rPr>
                        <a:t>432</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r>
              <a:tr h="201530">
                <a:tc>
                  <a:txBody>
                    <a:bodyPr/>
                    <a:lstStyle/>
                    <a:p>
                      <a:pPr marL="0" marR="0" algn="l">
                        <a:lnSpc>
                          <a:spcPct val="112000"/>
                        </a:lnSpc>
                        <a:spcBef>
                          <a:spcPts val="0"/>
                        </a:spcBef>
                        <a:spcAft>
                          <a:spcPts val="0"/>
                        </a:spcAft>
                      </a:pPr>
                      <a:r>
                        <a:rPr lang="en-US" sz="1200" cap="all" dirty="0">
                          <a:effectLst/>
                        </a:rPr>
                        <a:t>22</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l">
                        <a:lnSpc>
                          <a:spcPct val="112000"/>
                        </a:lnSpc>
                        <a:spcBef>
                          <a:spcPts val="0"/>
                        </a:spcBef>
                        <a:spcAft>
                          <a:spcPts val="0"/>
                        </a:spcAft>
                      </a:pPr>
                      <a:r>
                        <a:rPr lang="en-US" sz="1200" dirty="0">
                          <a:effectLst/>
                        </a:rPr>
                        <a:t>Utilities</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tc>
                <a:tc>
                  <a:txBody>
                    <a:bodyPr/>
                    <a:lstStyle/>
                    <a:p>
                      <a:pPr marL="0" marR="0" algn="r">
                        <a:lnSpc>
                          <a:spcPct val="112000"/>
                        </a:lnSpc>
                        <a:spcBef>
                          <a:spcPts val="0"/>
                        </a:spcBef>
                        <a:spcAft>
                          <a:spcPts val="0"/>
                        </a:spcAft>
                      </a:pPr>
                      <a:r>
                        <a:rPr lang="en-US" sz="1200" dirty="0" smtClean="0">
                          <a:effectLst/>
                        </a:rPr>
                        <a:t>8,141</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r">
                        <a:lnSpc>
                          <a:spcPct val="112000"/>
                        </a:lnSpc>
                        <a:spcBef>
                          <a:spcPts val="0"/>
                        </a:spcBef>
                        <a:spcAft>
                          <a:spcPts val="0"/>
                        </a:spcAft>
                      </a:pPr>
                      <a:r>
                        <a:rPr lang="en-US" sz="1200" dirty="0">
                          <a:effectLst/>
                        </a:rPr>
                        <a:t>557</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r>
              <a:tr h="201530">
                <a:tc>
                  <a:txBody>
                    <a:bodyPr/>
                    <a:lstStyle/>
                    <a:p>
                      <a:pPr marL="0" marR="0" algn="l">
                        <a:lnSpc>
                          <a:spcPct val="112000"/>
                        </a:lnSpc>
                        <a:spcBef>
                          <a:spcPts val="0"/>
                        </a:spcBef>
                        <a:spcAft>
                          <a:spcPts val="0"/>
                        </a:spcAft>
                      </a:pPr>
                      <a:r>
                        <a:rPr lang="en-US" sz="1200" cap="all" dirty="0">
                          <a:effectLst/>
                        </a:rPr>
                        <a:t>23</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l">
                        <a:lnSpc>
                          <a:spcPct val="112000"/>
                        </a:lnSpc>
                        <a:spcBef>
                          <a:spcPts val="0"/>
                        </a:spcBef>
                        <a:spcAft>
                          <a:spcPts val="0"/>
                        </a:spcAft>
                      </a:pPr>
                      <a:r>
                        <a:rPr lang="en-US" sz="1200" dirty="0">
                          <a:effectLst/>
                        </a:rPr>
                        <a:t>Construction</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tc>
                <a:tc>
                  <a:txBody>
                    <a:bodyPr/>
                    <a:lstStyle/>
                    <a:p>
                      <a:pPr marL="0" marR="0" algn="r">
                        <a:lnSpc>
                          <a:spcPct val="112000"/>
                        </a:lnSpc>
                        <a:spcBef>
                          <a:spcPts val="0"/>
                        </a:spcBef>
                        <a:spcAft>
                          <a:spcPts val="0"/>
                        </a:spcAft>
                      </a:pPr>
                      <a:r>
                        <a:rPr lang="en-US" sz="1200" dirty="0" smtClean="0">
                          <a:effectLst/>
                        </a:rPr>
                        <a:t>193,354</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r">
                        <a:lnSpc>
                          <a:spcPct val="112000"/>
                        </a:lnSpc>
                        <a:spcBef>
                          <a:spcPts val="0"/>
                        </a:spcBef>
                        <a:spcAft>
                          <a:spcPts val="0"/>
                        </a:spcAft>
                      </a:pPr>
                      <a:r>
                        <a:rPr lang="en-US" sz="1200" dirty="0" smtClean="0">
                          <a:effectLst/>
                        </a:rPr>
                        <a:t>48,038</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r>
              <a:tr h="201530">
                <a:tc>
                  <a:txBody>
                    <a:bodyPr/>
                    <a:lstStyle/>
                    <a:p>
                      <a:pPr marL="0" marR="0" algn="l">
                        <a:lnSpc>
                          <a:spcPct val="112000"/>
                        </a:lnSpc>
                        <a:spcBef>
                          <a:spcPts val="0"/>
                        </a:spcBef>
                        <a:spcAft>
                          <a:spcPts val="0"/>
                        </a:spcAft>
                      </a:pPr>
                      <a:r>
                        <a:rPr lang="en-US" sz="1200" cap="all" dirty="0">
                          <a:effectLst/>
                        </a:rPr>
                        <a:t>31-33</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l">
                        <a:lnSpc>
                          <a:spcPct val="112000"/>
                        </a:lnSpc>
                        <a:spcBef>
                          <a:spcPts val="0"/>
                        </a:spcBef>
                        <a:spcAft>
                          <a:spcPts val="0"/>
                        </a:spcAft>
                      </a:pPr>
                      <a:r>
                        <a:rPr lang="en-US" sz="1200" dirty="0">
                          <a:effectLst/>
                        </a:rPr>
                        <a:t>Manufacturing</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tc>
                <a:tc>
                  <a:txBody>
                    <a:bodyPr/>
                    <a:lstStyle/>
                    <a:p>
                      <a:pPr marL="0" marR="0" algn="r">
                        <a:lnSpc>
                          <a:spcPct val="112000"/>
                        </a:lnSpc>
                        <a:spcBef>
                          <a:spcPts val="0"/>
                        </a:spcBef>
                        <a:spcAft>
                          <a:spcPts val="0"/>
                        </a:spcAft>
                      </a:pPr>
                      <a:r>
                        <a:rPr lang="en-US" sz="1200" dirty="0" smtClean="0">
                          <a:effectLst/>
                        </a:rPr>
                        <a:t>187,468</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r">
                        <a:lnSpc>
                          <a:spcPct val="112000"/>
                        </a:lnSpc>
                        <a:spcBef>
                          <a:spcPts val="0"/>
                        </a:spcBef>
                        <a:spcAft>
                          <a:spcPts val="0"/>
                        </a:spcAft>
                      </a:pPr>
                      <a:r>
                        <a:rPr lang="en-US" sz="1200" dirty="0" smtClean="0">
                          <a:effectLst/>
                        </a:rPr>
                        <a:t>16,053</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r>
              <a:tr h="201530">
                <a:tc>
                  <a:txBody>
                    <a:bodyPr/>
                    <a:lstStyle/>
                    <a:p>
                      <a:pPr marL="0" marR="0" algn="l">
                        <a:lnSpc>
                          <a:spcPct val="112000"/>
                        </a:lnSpc>
                        <a:spcBef>
                          <a:spcPts val="0"/>
                        </a:spcBef>
                        <a:spcAft>
                          <a:spcPts val="0"/>
                        </a:spcAft>
                      </a:pPr>
                      <a:r>
                        <a:rPr lang="en-US" sz="1200" cap="all">
                          <a:effectLst/>
                        </a:rPr>
                        <a:t>42</a:t>
                      </a:r>
                      <a:endParaRPr lang="en-US" sz="12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l">
                        <a:lnSpc>
                          <a:spcPct val="112000"/>
                        </a:lnSpc>
                        <a:spcBef>
                          <a:spcPts val="0"/>
                        </a:spcBef>
                        <a:spcAft>
                          <a:spcPts val="0"/>
                        </a:spcAft>
                      </a:pPr>
                      <a:r>
                        <a:rPr lang="en-US" sz="1200" dirty="0">
                          <a:effectLst/>
                        </a:rPr>
                        <a:t>Wholesale Trade</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tc>
                <a:tc>
                  <a:txBody>
                    <a:bodyPr/>
                    <a:lstStyle/>
                    <a:p>
                      <a:pPr marL="0" marR="0" algn="r">
                        <a:lnSpc>
                          <a:spcPct val="112000"/>
                        </a:lnSpc>
                        <a:spcBef>
                          <a:spcPts val="0"/>
                        </a:spcBef>
                        <a:spcAft>
                          <a:spcPts val="0"/>
                        </a:spcAft>
                      </a:pPr>
                      <a:r>
                        <a:rPr lang="en-US" sz="1200" dirty="0" smtClean="0">
                          <a:effectLst/>
                        </a:rPr>
                        <a:t>111,312</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r">
                        <a:lnSpc>
                          <a:spcPct val="112000"/>
                        </a:lnSpc>
                        <a:spcBef>
                          <a:spcPts val="0"/>
                        </a:spcBef>
                        <a:spcAft>
                          <a:spcPts val="0"/>
                        </a:spcAft>
                      </a:pPr>
                      <a:r>
                        <a:rPr lang="en-US" sz="1200" dirty="0" smtClean="0">
                          <a:effectLst/>
                        </a:rPr>
                        <a:t>18,452</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r>
              <a:tr h="201530">
                <a:tc>
                  <a:txBody>
                    <a:bodyPr/>
                    <a:lstStyle/>
                    <a:p>
                      <a:pPr marL="0" marR="0" algn="l">
                        <a:lnSpc>
                          <a:spcPct val="112000"/>
                        </a:lnSpc>
                        <a:spcBef>
                          <a:spcPts val="0"/>
                        </a:spcBef>
                        <a:spcAft>
                          <a:spcPts val="0"/>
                        </a:spcAft>
                      </a:pPr>
                      <a:r>
                        <a:rPr lang="en-US" sz="1200" cap="all">
                          <a:effectLst/>
                        </a:rPr>
                        <a:t>44-45</a:t>
                      </a:r>
                      <a:endParaRPr lang="en-US" sz="12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l">
                        <a:lnSpc>
                          <a:spcPct val="112000"/>
                        </a:lnSpc>
                        <a:spcBef>
                          <a:spcPts val="0"/>
                        </a:spcBef>
                        <a:spcAft>
                          <a:spcPts val="0"/>
                        </a:spcAft>
                      </a:pPr>
                      <a:r>
                        <a:rPr lang="en-US" sz="1200" dirty="0">
                          <a:effectLst/>
                        </a:rPr>
                        <a:t>Retail Trade</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tc>
                <a:tc>
                  <a:txBody>
                    <a:bodyPr/>
                    <a:lstStyle/>
                    <a:p>
                      <a:pPr marL="0" marR="0" algn="r">
                        <a:lnSpc>
                          <a:spcPct val="112000"/>
                        </a:lnSpc>
                        <a:spcBef>
                          <a:spcPts val="0"/>
                        </a:spcBef>
                        <a:spcAft>
                          <a:spcPts val="0"/>
                        </a:spcAft>
                      </a:pPr>
                      <a:r>
                        <a:rPr lang="en-US" sz="1200" dirty="0" smtClean="0">
                          <a:effectLst/>
                        </a:rPr>
                        <a:t>288,057</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r">
                        <a:lnSpc>
                          <a:spcPct val="112000"/>
                        </a:lnSpc>
                        <a:spcBef>
                          <a:spcPts val="0"/>
                        </a:spcBef>
                        <a:spcAft>
                          <a:spcPts val="0"/>
                        </a:spcAft>
                      </a:pPr>
                      <a:r>
                        <a:rPr lang="en-US" sz="1200" dirty="0" smtClean="0">
                          <a:effectLst/>
                        </a:rPr>
                        <a:t>46,665</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r>
              <a:tr h="201530">
                <a:tc>
                  <a:txBody>
                    <a:bodyPr/>
                    <a:lstStyle/>
                    <a:p>
                      <a:pPr marL="0" marR="0" algn="l">
                        <a:lnSpc>
                          <a:spcPct val="112000"/>
                        </a:lnSpc>
                        <a:spcBef>
                          <a:spcPts val="0"/>
                        </a:spcBef>
                        <a:spcAft>
                          <a:spcPts val="0"/>
                        </a:spcAft>
                      </a:pPr>
                      <a:r>
                        <a:rPr lang="en-US" sz="1200" cap="all" dirty="0">
                          <a:effectLst/>
                        </a:rPr>
                        <a:t>48-49</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l">
                        <a:lnSpc>
                          <a:spcPct val="112000"/>
                        </a:lnSpc>
                        <a:spcBef>
                          <a:spcPts val="0"/>
                        </a:spcBef>
                        <a:spcAft>
                          <a:spcPts val="0"/>
                        </a:spcAft>
                      </a:pPr>
                      <a:r>
                        <a:rPr lang="en-US" sz="1200" dirty="0">
                          <a:effectLst/>
                        </a:rPr>
                        <a:t>Transportation and Warehousing</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tc>
                <a:tc>
                  <a:txBody>
                    <a:bodyPr/>
                    <a:lstStyle/>
                    <a:p>
                      <a:pPr marL="0" marR="0" algn="r">
                        <a:lnSpc>
                          <a:spcPct val="112000"/>
                        </a:lnSpc>
                        <a:spcBef>
                          <a:spcPts val="0"/>
                        </a:spcBef>
                        <a:spcAft>
                          <a:spcPts val="0"/>
                        </a:spcAft>
                      </a:pPr>
                      <a:r>
                        <a:rPr lang="en-US" sz="1200" dirty="0" smtClean="0">
                          <a:effectLst/>
                        </a:rPr>
                        <a:t>66,407</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r">
                        <a:lnSpc>
                          <a:spcPct val="112000"/>
                        </a:lnSpc>
                        <a:spcBef>
                          <a:spcPts val="0"/>
                        </a:spcBef>
                        <a:spcAft>
                          <a:spcPts val="0"/>
                        </a:spcAft>
                      </a:pPr>
                      <a:r>
                        <a:rPr lang="en-US" sz="1200" dirty="0" smtClean="0">
                          <a:effectLst/>
                        </a:rPr>
                        <a:t>9,190</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r>
              <a:tr h="201530">
                <a:tc>
                  <a:txBody>
                    <a:bodyPr/>
                    <a:lstStyle/>
                    <a:p>
                      <a:pPr marL="0" marR="0" algn="l">
                        <a:lnSpc>
                          <a:spcPct val="112000"/>
                        </a:lnSpc>
                        <a:spcBef>
                          <a:spcPts val="0"/>
                        </a:spcBef>
                        <a:spcAft>
                          <a:spcPts val="0"/>
                        </a:spcAft>
                      </a:pPr>
                      <a:r>
                        <a:rPr lang="en-US" sz="1200" cap="all" dirty="0">
                          <a:effectLst/>
                        </a:rPr>
                        <a:t>51</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l">
                        <a:lnSpc>
                          <a:spcPct val="112000"/>
                        </a:lnSpc>
                        <a:spcBef>
                          <a:spcPts val="0"/>
                        </a:spcBef>
                        <a:spcAft>
                          <a:spcPts val="0"/>
                        </a:spcAft>
                      </a:pPr>
                      <a:r>
                        <a:rPr lang="en-US" sz="1200" dirty="0">
                          <a:effectLst/>
                        </a:rPr>
                        <a:t>Information</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tc>
                <a:tc>
                  <a:txBody>
                    <a:bodyPr/>
                    <a:lstStyle/>
                    <a:p>
                      <a:pPr marL="0" marR="0" algn="r">
                        <a:lnSpc>
                          <a:spcPct val="112000"/>
                        </a:lnSpc>
                        <a:spcBef>
                          <a:spcPts val="0"/>
                        </a:spcBef>
                        <a:spcAft>
                          <a:spcPts val="0"/>
                        </a:spcAft>
                      </a:pPr>
                      <a:r>
                        <a:rPr lang="en-US" sz="1200" dirty="0" smtClean="0">
                          <a:effectLst/>
                        </a:rPr>
                        <a:t>54,148</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r">
                        <a:lnSpc>
                          <a:spcPct val="112000"/>
                        </a:lnSpc>
                        <a:spcBef>
                          <a:spcPts val="0"/>
                        </a:spcBef>
                        <a:spcAft>
                          <a:spcPts val="0"/>
                        </a:spcAft>
                      </a:pPr>
                      <a:r>
                        <a:rPr lang="en-US" sz="1200" dirty="0" smtClean="0">
                          <a:effectLst/>
                        </a:rPr>
                        <a:t>9,899</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r>
              <a:tr h="201530">
                <a:tc>
                  <a:txBody>
                    <a:bodyPr/>
                    <a:lstStyle/>
                    <a:p>
                      <a:pPr marL="0" marR="0" algn="l">
                        <a:lnSpc>
                          <a:spcPct val="112000"/>
                        </a:lnSpc>
                        <a:spcBef>
                          <a:spcPts val="0"/>
                        </a:spcBef>
                        <a:spcAft>
                          <a:spcPts val="0"/>
                        </a:spcAft>
                      </a:pPr>
                      <a:r>
                        <a:rPr lang="en-US" sz="1200" cap="all" dirty="0">
                          <a:effectLst/>
                        </a:rPr>
                        <a:t>52</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l">
                        <a:lnSpc>
                          <a:spcPct val="112000"/>
                        </a:lnSpc>
                        <a:spcBef>
                          <a:spcPts val="0"/>
                        </a:spcBef>
                        <a:spcAft>
                          <a:spcPts val="0"/>
                        </a:spcAft>
                      </a:pPr>
                      <a:r>
                        <a:rPr lang="en-US" sz="1200" dirty="0">
                          <a:effectLst/>
                        </a:rPr>
                        <a:t>Finance and Insurance</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tc>
                <a:tc>
                  <a:txBody>
                    <a:bodyPr/>
                    <a:lstStyle/>
                    <a:p>
                      <a:pPr marL="0" marR="0" algn="r">
                        <a:lnSpc>
                          <a:spcPct val="112000"/>
                        </a:lnSpc>
                        <a:spcBef>
                          <a:spcPts val="0"/>
                        </a:spcBef>
                        <a:spcAft>
                          <a:spcPts val="0"/>
                        </a:spcAft>
                      </a:pPr>
                      <a:r>
                        <a:rPr lang="en-US" sz="1200" dirty="0" smtClean="0">
                          <a:effectLst/>
                        </a:rPr>
                        <a:t>112,249</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r">
                        <a:lnSpc>
                          <a:spcPct val="112000"/>
                        </a:lnSpc>
                        <a:spcBef>
                          <a:spcPts val="0"/>
                        </a:spcBef>
                        <a:spcAft>
                          <a:spcPts val="0"/>
                        </a:spcAft>
                      </a:pPr>
                      <a:r>
                        <a:rPr lang="en-US" sz="1200" dirty="0" smtClean="0">
                          <a:effectLst/>
                        </a:rPr>
                        <a:t>23,975</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r>
              <a:tr h="201530">
                <a:tc>
                  <a:txBody>
                    <a:bodyPr/>
                    <a:lstStyle/>
                    <a:p>
                      <a:pPr marL="0" marR="0" algn="l">
                        <a:lnSpc>
                          <a:spcPct val="112000"/>
                        </a:lnSpc>
                        <a:spcBef>
                          <a:spcPts val="0"/>
                        </a:spcBef>
                        <a:spcAft>
                          <a:spcPts val="0"/>
                        </a:spcAft>
                      </a:pPr>
                      <a:r>
                        <a:rPr lang="en-US" sz="1200" cap="all" dirty="0">
                          <a:effectLst/>
                        </a:rPr>
                        <a:t>53</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l">
                        <a:lnSpc>
                          <a:spcPct val="112000"/>
                        </a:lnSpc>
                        <a:spcBef>
                          <a:spcPts val="0"/>
                        </a:spcBef>
                        <a:spcAft>
                          <a:spcPts val="0"/>
                        </a:spcAft>
                      </a:pPr>
                      <a:r>
                        <a:rPr lang="en-US" sz="1200" dirty="0">
                          <a:effectLst/>
                        </a:rPr>
                        <a:t>Real Estate and Rental and Leasing</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tc>
                <a:tc>
                  <a:txBody>
                    <a:bodyPr/>
                    <a:lstStyle/>
                    <a:p>
                      <a:pPr marL="0" marR="0" algn="r">
                        <a:lnSpc>
                          <a:spcPct val="112000"/>
                        </a:lnSpc>
                        <a:spcBef>
                          <a:spcPts val="0"/>
                        </a:spcBef>
                        <a:spcAft>
                          <a:spcPts val="0"/>
                        </a:spcAft>
                      </a:pPr>
                      <a:r>
                        <a:rPr lang="en-US" sz="1200" dirty="0" smtClean="0">
                          <a:effectLst/>
                        </a:rPr>
                        <a:t>96,916</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r">
                        <a:lnSpc>
                          <a:spcPct val="112000"/>
                        </a:lnSpc>
                        <a:spcBef>
                          <a:spcPts val="0"/>
                        </a:spcBef>
                        <a:spcAft>
                          <a:spcPts val="0"/>
                        </a:spcAft>
                      </a:pPr>
                      <a:r>
                        <a:rPr lang="en-US" sz="1200" dirty="0" smtClean="0">
                          <a:effectLst/>
                        </a:rPr>
                        <a:t>25,476</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r>
              <a:tr h="201530">
                <a:tc>
                  <a:txBody>
                    <a:bodyPr/>
                    <a:lstStyle/>
                    <a:p>
                      <a:pPr marL="0" marR="0" algn="l">
                        <a:lnSpc>
                          <a:spcPct val="112000"/>
                        </a:lnSpc>
                        <a:spcBef>
                          <a:spcPts val="0"/>
                        </a:spcBef>
                        <a:spcAft>
                          <a:spcPts val="0"/>
                        </a:spcAft>
                      </a:pPr>
                      <a:r>
                        <a:rPr lang="en-US" sz="1200" cap="all" dirty="0">
                          <a:effectLst/>
                        </a:rPr>
                        <a:t>54</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l">
                        <a:lnSpc>
                          <a:spcPct val="112000"/>
                        </a:lnSpc>
                        <a:spcBef>
                          <a:spcPts val="0"/>
                        </a:spcBef>
                        <a:spcAft>
                          <a:spcPts val="0"/>
                        </a:spcAft>
                      </a:pPr>
                      <a:r>
                        <a:rPr lang="en-US" sz="1200" dirty="0">
                          <a:effectLst/>
                        </a:rPr>
                        <a:t>Professional, Scientific, and Technical Services</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tc>
                <a:tc>
                  <a:txBody>
                    <a:bodyPr/>
                    <a:lstStyle/>
                    <a:p>
                      <a:pPr marL="0" marR="0" algn="r">
                        <a:lnSpc>
                          <a:spcPct val="112000"/>
                        </a:lnSpc>
                        <a:spcBef>
                          <a:spcPts val="0"/>
                        </a:spcBef>
                        <a:spcAft>
                          <a:spcPts val="0"/>
                        </a:spcAft>
                      </a:pPr>
                      <a:r>
                        <a:rPr lang="en-US" sz="1200" dirty="0" smtClean="0">
                          <a:effectLst/>
                        </a:rPr>
                        <a:t>199,234</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r">
                        <a:lnSpc>
                          <a:spcPct val="112000"/>
                        </a:lnSpc>
                        <a:spcBef>
                          <a:spcPts val="0"/>
                        </a:spcBef>
                        <a:spcAft>
                          <a:spcPts val="0"/>
                        </a:spcAft>
                      </a:pPr>
                      <a:r>
                        <a:rPr lang="en-US" sz="1200" dirty="0" smtClean="0">
                          <a:effectLst/>
                        </a:rPr>
                        <a:t>50,644</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r>
              <a:tr h="201530">
                <a:tc>
                  <a:txBody>
                    <a:bodyPr/>
                    <a:lstStyle/>
                    <a:p>
                      <a:pPr marL="0" marR="0" algn="l">
                        <a:lnSpc>
                          <a:spcPct val="112000"/>
                        </a:lnSpc>
                        <a:spcBef>
                          <a:spcPts val="0"/>
                        </a:spcBef>
                        <a:spcAft>
                          <a:spcPts val="0"/>
                        </a:spcAft>
                      </a:pPr>
                      <a:r>
                        <a:rPr lang="en-US" sz="1200" cap="all" dirty="0">
                          <a:effectLst/>
                        </a:rPr>
                        <a:t>55</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l">
                        <a:lnSpc>
                          <a:spcPct val="112000"/>
                        </a:lnSpc>
                        <a:spcBef>
                          <a:spcPts val="0"/>
                        </a:spcBef>
                        <a:spcAft>
                          <a:spcPts val="0"/>
                        </a:spcAft>
                      </a:pPr>
                      <a:r>
                        <a:rPr lang="en-US" sz="1200" dirty="0">
                          <a:effectLst/>
                        </a:rPr>
                        <a:t>Management of Companies and Enterprises</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tc>
                <a:tc>
                  <a:txBody>
                    <a:bodyPr/>
                    <a:lstStyle/>
                    <a:p>
                      <a:pPr marL="0" marR="0" algn="r">
                        <a:lnSpc>
                          <a:spcPct val="112000"/>
                        </a:lnSpc>
                        <a:spcBef>
                          <a:spcPts val="0"/>
                        </a:spcBef>
                        <a:spcAft>
                          <a:spcPts val="0"/>
                        </a:spcAft>
                      </a:pPr>
                      <a:r>
                        <a:rPr lang="en-US" sz="1200" dirty="0" smtClean="0">
                          <a:effectLst/>
                        </a:rPr>
                        <a:t>9,723</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r">
                        <a:lnSpc>
                          <a:spcPct val="112000"/>
                        </a:lnSpc>
                        <a:spcBef>
                          <a:spcPts val="0"/>
                        </a:spcBef>
                        <a:spcAft>
                          <a:spcPts val="0"/>
                        </a:spcAft>
                      </a:pPr>
                      <a:r>
                        <a:rPr lang="en-US" sz="1200" dirty="0" smtClean="0">
                          <a:effectLst/>
                        </a:rPr>
                        <a:t>4,214</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r>
              <a:tr h="263264">
                <a:tc>
                  <a:txBody>
                    <a:bodyPr/>
                    <a:lstStyle/>
                    <a:p>
                      <a:pPr marL="0" marR="0" algn="l">
                        <a:lnSpc>
                          <a:spcPct val="112000"/>
                        </a:lnSpc>
                        <a:spcBef>
                          <a:spcPts val="0"/>
                        </a:spcBef>
                        <a:spcAft>
                          <a:spcPts val="0"/>
                        </a:spcAft>
                      </a:pPr>
                      <a:r>
                        <a:rPr lang="en-US" sz="1200" cap="all" dirty="0">
                          <a:effectLst/>
                        </a:rPr>
                        <a:t>56</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l">
                        <a:lnSpc>
                          <a:spcPct val="112000"/>
                        </a:lnSpc>
                        <a:spcBef>
                          <a:spcPts val="0"/>
                        </a:spcBef>
                        <a:spcAft>
                          <a:spcPts val="0"/>
                        </a:spcAft>
                      </a:pPr>
                      <a:r>
                        <a:rPr lang="en-US" sz="1200" dirty="0">
                          <a:effectLst/>
                        </a:rPr>
                        <a:t>Administrative and Support and Waste Management and Remediation Services</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tc>
                <a:tc>
                  <a:txBody>
                    <a:bodyPr/>
                    <a:lstStyle/>
                    <a:p>
                      <a:pPr marL="0" marR="0" algn="r">
                        <a:lnSpc>
                          <a:spcPct val="112000"/>
                        </a:lnSpc>
                        <a:spcBef>
                          <a:spcPts val="0"/>
                        </a:spcBef>
                        <a:spcAft>
                          <a:spcPts val="0"/>
                        </a:spcAft>
                      </a:pPr>
                      <a:r>
                        <a:rPr lang="en-US" sz="1200" dirty="0" smtClean="0">
                          <a:effectLst/>
                        </a:rPr>
                        <a:t>248,484</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r">
                        <a:lnSpc>
                          <a:spcPct val="112000"/>
                        </a:lnSpc>
                        <a:spcBef>
                          <a:spcPts val="0"/>
                        </a:spcBef>
                        <a:spcAft>
                          <a:spcPts val="0"/>
                        </a:spcAft>
                      </a:pPr>
                      <a:r>
                        <a:rPr lang="en-US" sz="1200" dirty="0" smtClean="0">
                          <a:effectLst/>
                        </a:rPr>
                        <a:t>88,629</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r>
              <a:tr h="201530">
                <a:tc>
                  <a:txBody>
                    <a:bodyPr/>
                    <a:lstStyle/>
                    <a:p>
                      <a:pPr marL="0" marR="0" algn="l">
                        <a:lnSpc>
                          <a:spcPct val="112000"/>
                        </a:lnSpc>
                        <a:spcBef>
                          <a:spcPts val="0"/>
                        </a:spcBef>
                        <a:spcAft>
                          <a:spcPts val="0"/>
                        </a:spcAft>
                      </a:pPr>
                      <a:r>
                        <a:rPr lang="en-US" sz="1200" cap="all">
                          <a:effectLst/>
                        </a:rPr>
                        <a:t>61</a:t>
                      </a:r>
                      <a:endParaRPr lang="en-US" sz="12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l">
                        <a:lnSpc>
                          <a:spcPct val="112000"/>
                        </a:lnSpc>
                        <a:spcBef>
                          <a:spcPts val="0"/>
                        </a:spcBef>
                        <a:spcAft>
                          <a:spcPts val="0"/>
                        </a:spcAft>
                      </a:pPr>
                      <a:r>
                        <a:rPr lang="en-US" sz="1200" dirty="0">
                          <a:effectLst/>
                        </a:rPr>
                        <a:t>Educational Services</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tc>
                <a:tc>
                  <a:txBody>
                    <a:bodyPr/>
                    <a:lstStyle/>
                    <a:p>
                      <a:pPr marL="0" marR="0" algn="r">
                        <a:lnSpc>
                          <a:spcPct val="112000"/>
                        </a:lnSpc>
                        <a:spcBef>
                          <a:spcPts val="0"/>
                        </a:spcBef>
                        <a:spcAft>
                          <a:spcPts val="0"/>
                        </a:spcAft>
                      </a:pPr>
                      <a:r>
                        <a:rPr lang="en-US" sz="1200" dirty="0" smtClean="0">
                          <a:effectLst/>
                        </a:rPr>
                        <a:t>191,967</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r">
                        <a:lnSpc>
                          <a:spcPct val="112000"/>
                        </a:lnSpc>
                        <a:spcBef>
                          <a:spcPts val="0"/>
                        </a:spcBef>
                        <a:spcAft>
                          <a:spcPts val="0"/>
                        </a:spcAft>
                      </a:pPr>
                      <a:r>
                        <a:rPr lang="en-US" sz="1200" dirty="0" smtClean="0">
                          <a:effectLst/>
                        </a:rPr>
                        <a:t>17,821</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r>
              <a:tr h="201530">
                <a:tc>
                  <a:txBody>
                    <a:bodyPr/>
                    <a:lstStyle/>
                    <a:p>
                      <a:pPr marL="0" marR="0" algn="l">
                        <a:lnSpc>
                          <a:spcPct val="112000"/>
                        </a:lnSpc>
                        <a:spcBef>
                          <a:spcPts val="0"/>
                        </a:spcBef>
                        <a:spcAft>
                          <a:spcPts val="0"/>
                        </a:spcAft>
                      </a:pPr>
                      <a:r>
                        <a:rPr lang="en-US" sz="1200" cap="all">
                          <a:effectLst/>
                        </a:rPr>
                        <a:t>62</a:t>
                      </a:r>
                      <a:endParaRPr lang="en-US" sz="12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l">
                        <a:lnSpc>
                          <a:spcPct val="112000"/>
                        </a:lnSpc>
                        <a:spcBef>
                          <a:spcPts val="0"/>
                        </a:spcBef>
                        <a:spcAft>
                          <a:spcPts val="0"/>
                        </a:spcAft>
                      </a:pPr>
                      <a:r>
                        <a:rPr lang="en-US" sz="1200" dirty="0">
                          <a:effectLst/>
                        </a:rPr>
                        <a:t>Health Care and Social Assistance</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tc>
                <a:tc>
                  <a:txBody>
                    <a:bodyPr/>
                    <a:lstStyle/>
                    <a:p>
                      <a:pPr marL="0" marR="0" algn="r">
                        <a:lnSpc>
                          <a:spcPct val="112000"/>
                        </a:lnSpc>
                        <a:spcBef>
                          <a:spcPts val="0"/>
                        </a:spcBef>
                        <a:spcAft>
                          <a:spcPts val="0"/>
                        </a:spcAft>
                      </a:pPr>
                      <a:r>
                        <a:rPr lang="en-US" sz="1200" dirty="0" smtClean="0">
                          <a:effectLst/>
                        </a:rPr>
                        <a:t>223,814</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r">
                        <a:lnSpc>
                          <a:spcPct val="112000"/>
                        </a:lnSpc>
                        <a:spcBef>
                          <a:spcPts val="0"/>
                        </a:spcBef>
                        <a:spcAft>
                          <a:spcPts val="0"/>
                        </a:spcAft>
                      </a:pPr>
                      <a:r>
                        <a:rPr lang="en-US" sz="1200" dirty="0" smtClean="0">
                          <a:effectLst/>
                        </a:rPr>
                        <a:t>28,275</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r>
              <a:tr h="201530">
                <a:tc>
                  <a:txBody>
                    <a:bodyPr/>
                    <a:lstStyle/>
                    <a:p>
                      <a:pPr marL="0" marR="0" algn="l">
                        <a:lnSpc>
                          <a:spcPct val="112000"/>
                        </a:lnSpc>
                        <a:spcBef>
                          <a:spcPts val="0"/>
                        </a:spcBef>
                        <a:spcAft>
                          <a:spcPts val="0"/>
                        </a:spcAft>
                      </a:pPr>
                      <a:r>
                        <a:rPr lang="en-US" sz="1200" cap="all">
                          <a:effectLst/>
                        </a:rPr>
                        <a:t>71</a:t>
                      </a:r>
                      <a:endParaRPr lang="en-US" sz="12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l">
                        <a:lnSpc>
                          <a:spcPct val="112000"/>
                        </a:lnSpc>
                        <a:spcBef>
                          <a:spcPts val="0"/>
                        </a:spcBef>
                        <a:spcAft>
                          <a:spcPts val="0"/>
                        </a:spcAft>
                      </a:pPr>
                      <a:r>
                        <a:rPr lang="en-US" sz="1200" dirty="0">
                          <a:effectLst/>
                        </a:rPr>
                        <a:t>Arts, Entertainment, and Recreation</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tc>
                <a:tc>
                  <a:txBody>
                    <a:bodyPr/>
                    <a:lstStyle/>
                    <a:p>
                      <a:pPr marL="0" marR="0" algn="r">
                        <a:lnSpc>
                          <a:spcPct val="112000"/>
                        </a:lnSpc>
                        <a:spcBef>
                          <a:spcPts val="0"/>
                        </a:spcBef>
                        <a:spcAft>
                          <a:spcPts val="0"/>
                        </a:spcAft>
                      </a:pPr>
                      <a:r>
                        <a:rPr lang="en-US" sz="1200" dirty="0" smtClean="0">
                          <a:effectLst/>
                        </a:rPr>
                        <a:t>48,174</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r">
                        <a:lnSpc>
                          <a:spcPct val="112000"/>
                        </a:lnSpc>
                        <a:spcBef>
                          <a:spcPts val="0"/>
                        </a:spcBef>
                        <a:spcAft>
                          <a:spcPts val="0"/>
                        </a:spcAft>
                      </a:pPr>
                      <a:r>
                        <a:rPr lang="en-US" sz="1200" dirty="0" smtClean="0">
                          <a:effectLst/>
                        </a:rPr>
                        <a:t>8,284</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r>
              <a:tr h="201530">
                <a:tc>
                  <a:txBody>
                    <a:bodyPr/>
                    <a:lstStyle/>
                    <a:p>
                      <a:pPr marL="0" marR="0" algn="l">
                        <a:lnSpc>
                          <a:spcPct val="112000"/>
                        </a:lnSpc>
                        <a:spcBef>
                          <a:spcPts val="0"/>
                        </a:spcBef>
                        <a:spcAft>
                          <a:spcPts val="0"/>
                        </a:spcAft>
                      </a:pPr>
                      <a:r>
                        <a:rPr lang="en-US" sz="1200" cap="all">
                          <a:effectLst/>
                        </a:rPr>
                        <a:t>72</a:t>
                      </a:r>
                      <a:endParaRPr lang="en-US" sz="12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l">
                        <a:lnSpc>
                          <a:spcPct val="112000"/>
                        </a:lnSpc>
                        <a:spcBef>
                          <a:spcPts val="0"/>
                        </a:spcBef>
                        <a:spcAft>
                          <a:spcPts val="0"/>
                        </a:spcAft>
                      </a:pPr>
                      <a:r>
                        <a:rPr lang="en-US" sz="1200" dirty="0">
                          <a:effectLst/>
                        </a:rPr>
                        <a:t>Accommodation and Food Services</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tc>
                <a:tc>
                  <a:txBody>
                    <a:bodyPr/>
                    <a:lstStyle/>
                    <a:p>
                      <a:pPr marL="0" marR="0" algn="r">
                        <a:lnSpc>
                          <a:spcPct val="112000"/>
                        </a:lnSpc>
                        <a:spcBef>
                          <a:spcPts val="0"/>
                        </a:spcBef>
                        <a:spcAft>
                          <a:spcPts val="0"/>
                        </a:spcAft>
                      </a:pPr>
                      <a:r>
                        <a:rPr lang="en-US" sz="1200" dirty="0" smtClean="0">
                          <a:effectLst/>
                        </a:rPr>
                        <a:t>142,008</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r">
                        <a:lnSpc>
                          <a:spcPct val="112000"/>
                        </a:lnSpc>
                        <a:spcBef>
                          <a:spcPts val="0"/>
                        </a:spcBef>
                        <a:spcAft>
                          <a:spcPts val="0"/>
                        </a:spcAft>
                      </a:pPr>
                      <a:r>
                        <a:rPr lang="en-US" sz="1200" dirty="0" smtClean="0">
                          <a:effectLst/>
                        </a:rPr>
                        <a:t>8,935</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r>
              <a:tr h="201530">
                <a:tc>
                  <a:txBody>
                    <a:bodyPr/>
                    <a:lstStyle/>
                    <a:p>
                      <a:pPr marL="0" marR="0" algn="l">
                        <a:lnSpc>
                          <a:spcPct val="112000"/>
                        </a:lnSpc>
                        <a:spcBef>
                          <a:spcPts val="0"/>
                        </a:spcBef>
                        <a:spcAft>
                          <a:spcPts val="0"/>
                        </a:spcAft>
                      </a:pPr>
                      <a:r>
                        <a:rPr lang="en-US" sz="1200" cap="all">
                          <a:effectLst/>
                        </a:rPr>
                        <a:t>81</a:t>
                      </a:r>
                      <a:endParaRPr lang="en-US" sz="12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l">
                        <a:lnSpc>
                          <a:spcPct val="112000"/>
                        </a:lnSpc>
                        <a:spcBef>
                          <a:spcPts val="0"/>
                        </a:spcBef>
                        <a:spcAft>
                          <a:spcPts val="0"/>
                        </a:spcAft>
                      </a:pPr>
                      <a:r>
                        <a:rPr lang="en-US" sz="1200" dirty="0">
                          <a:effectLst/>
                        </a:rPr>
                        <a:t>Other Services (except Public Administration)</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tc>
                <a:tc>
                  <a:txBody>
                    <a:bodyPr/>
                    <a:lstStyle/>
                    <a:p>
                      <a:pPr marL="0" marR="0" algn="r">
                        <a:lnSpc>
                          <a:spcPct val="112000"/>
                        </a:lnSpc>
                        <a:spcBef>
                          <a:spcPts val="0"/>
                        </a:spcBef>
                        <a:spcAft>
                          <a:spcPts val="0"/>
                        </a:spcAft>
                      </a:pPr>
                      <a:r>
                        <a:rPr lang="en-US" sz="1200" dirty="0" smtClean="0">
                          <a:effectLst/>
                        </a:rPr>
                        <a:t>134,471</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r">
                        <a:lnSpc>
                          <a:spcPct val="112000"/>
                        </a:lnSpc>
                        <a:spcBef>
                          <a:spcPts val="0"/>
                        </a:spcBef>
                        <a:spcAft>
                          <a:spcPts val="0"/>
                        </a:spcAft>
                      </a:pPr>
                      <a:r>
                        <a:rPr lang="en-US" sz="1200" dirty="0" smtClean="0">
                          <a:effectLst/>
                        </a:rPr>
                        <a:t>37,733</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r>
              <a:tr h="201530">
                <a:tc>
                  <a:txBody>
                    <a:bodyPr/>
                    <a:lstStyle/>
                    <a:p>
                      <a:pPr marL="0" marR="0" algn="l">
                        <a:lnSpc>
                          <a:spcPct val="112000"/>
                        </a:lnSpc>
                        <a:spcBef>
                          <a:spcPts val="0"/>
                        </a:spcBef>
                        <a:spcAft>
                          <a:spcPts val="0"/>
                        </a:spcAft>
                      </a:pPr>
                      <a:r>
                        <a:rPr lang="en-US" sz="1200" cap="all">
                          <a:effectLst/>
                        </a:rPr>
                        <a:t>92</a:t>
                      </a:r>
                      <a:endParaRPr lang="en-US" sz="120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l">
                        <a:lnSpc>
                          <a:spcPct val="112000"/>
                        </a:lnSpc>
                        <a:spcBef>
                          <a:spcPts val="0"/>
                        </a:spcBef>
                        <a:spcAft>
                          <a:spcPts val="0"/>
                        </a:spcAft>
                      </a:pPr>
                      <a:r>
                        <a:rPr lang="en-US" sz="1200" dirty="0">
                          <a:effectLst/>
                        </a:rPr>
                        <a:t>Public Administration</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tc>
                <a:tc>
                  <a:txBody>
                    <a:bodyPr/>
                    <a:lstStyle/>
                    <a:p>
                      <a:pPr marL="0" marR="0" algn="r">
                        <a:lnSpc>
                          <a:spcPct val="112000"/>
                        </a:lnSpc>
                        <a:spcBef>
                          <a:spcPts val="0"/>
                        </a:spcBef>
                        <a:spcAft>
                          <a:spcPts val="0"/>
                        </a:spcAft>
                      </a:pPr>
                      <a:r>
                        <a:rPr lang="en-US" sz="1200" dirty="0" smtClean="0">
                          <a:effectLst/>
                        </a:rPr>
                        <a:t>106,603</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r">
                        <a:lnSpc>
                          <a:spcPct val="112000"/>
                        </a:lnSpc>
                        <a:spcBef>
                          <a:spcPts val="0"/>
                        </a:spcBef>
                        <a:spcAft>
                          <a:spcPts val="0"/>
                        </a:spcAft>
                      </a:pPr>
                      <a:r>
                        <a:rPr lang="en-US" sz="1200" dirty="0" smtClean="0">
                          <a:effectLst/>
                        </a:rPr>
                        <a:t>1,738</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r>
              <a:tr h="235077">
                <a:tc gridSpan="2">
                  <a:txBody>
                    <a:bodyPr/>
                    <a:lstStyle/>
                    <a:p>
                      <a:pPr marL="0" marR="0" algn="l">
                        <a:lnSpc>
                          <a:spcPct val="112000"/>
                        </a:lnSpc>
                        <a:spcBef>
                          <a:spcPts val="0"/>
                        </a:spcBef>
                        <a:spcAft>
                          <a:spcPts val="0"/>
                        </a:spcAft>
                      </a:pPr>
                      <a:r>
                        <a:rPr lang="en-US" sz="1200" cap="all" dirty="0">
                          <a:effectLst/>
                        </a:rPr>
                        <a:t>Total</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hMerge="1">
                  <a:txBody>
                    <a:bodyPr/>
                    <a:lstStyle/>
                    <a:p>
                      <a:endParaRPr lang="en-US"/>
                    </a:p>
                  </a:txBody>
                  <a:tcPr/>
                </a:tc>
                <a:tc>
                  <a:txBody>
                    <a:bodyPr/>
                    <a:lstStyle/>
                    <a:p>
                      <a:pPr marL="0" marR="0" algn="r">
                        <a:lnSpc>
                          <a:spcPct val="112000"/>
                        </a:lnSpc>
                        <a:spcBef>
                          <a:spcPts val="0"/>
                        </a:spcBef>
                        <a:spcAft>
                          <a:spcPts val="0"/>
                        </a:spcAft>
                      </a:pPr>
                      <a:r>
                        <a:rPr lang="en-US" sz="1200" dirty="0" smtClean="0">
                          <a:effectLst/>
                        </a:rPr>
                        <a:t>2,443,569</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r">
                        <a:lnSpc>
                          <a:spcPct val="112000"/>
                        </a:lnSpc>
                        <a:spcBef>
                          <a:spcPts val="0"/>
                        </a:spcBef>
                        <a:spcAft>
                          <a:spcPts val="0"/>
                        </a:spcAft>
                      </a:pPr>
                      <a:r>
                        <a:rPr lang="en-US" sz="1200" dirty="0" smtClean="0">
                          <a:effectLst/>
                        </a:rPr>
                        <a:t>450,062</a:t>
                      </a:r>
                      <a:endParaRPr lang="en-US" sz="1200" dirty="0">
                        <a:effectLst/>
                        <a:latin typeface="Segoe UI" panose="020B0502040204020203" pitchFamily="34" charset="0"/>
                        <a:ea typeface="Calibri" panose="020F0502020204030204" pitchFamily="34" charset="0"/>
                        <a:cs typeface="Times New Roman" panose="02020603050405020304" pitchFamily="18" charset="0"/>
                      </a:endParaRPr>
                    </a:p>
                  </a:txBody>
                  <a:tcPr marL="27305" marR="27305" marT="0" marB="0" anchor="ctr"/>
                </a:tc>
              </a:tr>
            </a:tbl>
          </a:graphicData>
        </a:graphic>
      </p:graphicFrame>
      <p:sp>
        <p:nvSpPr>
          <p:cNvPr id="7" name="Title 1"/>
          <p:cNvSpPr txBox="1">
            <a:spLocks/>
          </p:cNvSpPr>
          <p:nvPr/>
        </p:nvSpPr>
        <p:spPr>
          <a:xfrm>
            <a:off x="381000" y="381000"/>
            <a:ext cx="2590800" cy="990600"/>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ct val="0"/>
              </a:spcBef>
              <a:buFont typeface="Arial" pitchFamily="34" charset="0"/>
              <a:buNone/>
              <a:defRPr sz="2550" kern="1200">
                <a:solidFill>
                  <a:schemeClr val="tx2">
                    <a:lumMod val="75000"/>
                  </a:schemeClr>
                </a:solidFill>
                <a:latin typeface="+mj-lt"/>
                <a:ea typeface="+mj-ea"/>
                <a:cs typeface="+mj-cs"/>
              </a:defRPr>
            </a:lvl1pPr>
          </a:lstStyle>
          <a:p>
            <a:r>
              <a:rPr lang="en-US" dirty="0" smtClean="0"/>
              <a:t>Model Overview</a:t>
            </a:r>
            <a:br>
              <a:rPr lang="en-US" dirty="0" smtClean="0"/>
            </a:br>
            <a:r>
              <a:rPr lang="en-US" dirty="0" smtClean="0">
                <a:solidFill>
                  <a:srgbClr val="26719A"/>
                </a:solidFill>
              </a:rPr>
              <a:t>Input / Agents</a:t>
            </a:r>
            <a:endParaRPr lang="en-US" dirty="0">
              <a:solidFill>
                <a:srgbClr val="26719A"/>
              </a:solidFill>
            </a:endParaRPr>
          </a:p>
        </p:txBody>
      </p:sp>
      <p:sp>
        <p:nvSpPr>
          <p:cNvPr id="9" name="Slide Number Placeholder 8"/>
          <p:cNvSpPr>
            <a:spLocks noGrp="1"/>
          </p:cNvSpPr>
          <p:nvPr>
            <p:ph type="sldNum" sz="quarter" idx="11"/>
          </p:nvPr>
        </p:nvSpPr>
        <p:spPr/>
        <p:txBody>
          <a:bodyPr/>
          <a:lstStyle/>
          <a:p>
            <a:fld id="{CA8D9AD5-F248-4919-864A-CFD76CC027D6}" type="slidenum">
              <a:rPr lang="en-US" smtClean="0"/>
              <a:pPr/>
              <a:t>5</a:t>
            </a:fld>
            <a:endParaRPr lang="en-US" dirty="0"/>
          </a:p>
        </p:txBody>
      </p:sp>
      <p:sp>
        <p:nvSpPr>
          <p:cNvPr id="11" name="Date Placeholder 10"/>
          <p:cNvSpPr>
            <a:spLocks noGrp="1"/>
          </p:cNvSpPr>
          <p:nvPr>
            <p:ph type="dt" sz="half" idx="10"/>
          </p:nvPr>
        </p:nvSpPr>
        <p:spPr/>
        <p:txBody>
          <a:bodyPr/>
          <a:lstStyle/>
          <a:p>
            <a:r>
              <a:rPr lang="en-US" smtClean="0"/>
              <a:t>TRB Applications Conference.  Raleigh, NC.  May 14-18, 2017</a:t>
            </a:r>
            <a:endParaRPr lang="en-US" dirty="0"/>
          </a:p>
        </p:txBody>
      </p:sp>
    </p:spTree>
    <p:extLst>
      <p:ext uri="{BB962C8B-B14F-4D97-AF65-F5344CB8AC3E}">
        <p14:creationId xmlns:p14="http://schemas.microsoft.com/office/powerpoint/2010/main" val="144174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06792942"/>
              </p:ext>
            </p:extLst>
          </p:nvPr>
        </p:nvGraphicFramePr>
        <p:xfrm>
          <a:off x="762000" y="1524000"/>
          <a:ext cx="10428483" cy="4743292"/>
        </p:xfrm>
        <a:graphic>
          <a:graphicData uri="http://schemas.openxmlformats.org/drawingml/2006/table">
            <a:tbl>
              <a:tblPr firstRow="1" firstCol="1" bandRow="1">
                <a:tableStyleId>{7DF18680-E054-41AD-8BC1-D1AEF772440D}</a:tableStyleId>
              </a:tblPr>
              <a:tblGrid>
                <a:gridCol w="645589"/>
                <a:gridCol w="3523841"/>
                <a:gridCol w="645589"/>
                <a:gridCol w="5613464"/>
              </a:tblGrid>
              <a:tr h="337027">
                <a:tc>
                  <a:txBody>
                    <a:bodyPr/>
                    <a:lstStyle/>
                    <a:p>
                      <a:pPr algn="ctr" rtl="0" fontAlgn="ctr"/>
                      <a:r>
                        <a:rPr lang="en-US" sz="1200" u="none" strike="noStrike" dirty="0">
                          <a:effectLst/>
                        </a:rPr>
                        <a:t>SCTG</a:t>
                      </a:r>
                      <a:endParaRPr lang="en-US" sz="1200" b="1" i="0" u="none" strike="noStrike" dirty="0">
                        <a:solidFill>
                          <a:srgbClr val="FFFFFF"/>
                        </a:solidFill>
                        <a:effectLst/>
                        <a:latin typeface="Segoe UI" panose="020B0502040204020203" pitchFamily="34" charset="0"/>
                      </a:endParaRPr>
                    </a:p>
                  </a:txBody>
                  <a:tcPr marL="9525" marR="9525" marT="9525" marB="0" anchor="ctr"/>
                </a:tc>
                <a:tc>
                  <a:txBody>
                    <a:bodyPr/>
                    <a:lstStyle/>
                    <a:p>
                      <a:pPr algn="l" rtl="0" fontAlgn="ctr"/>
                      <a:r>
                        <a:rPr lang="en-US" sz="1200" u="none" strike="noStrike" dirty="0">
                          <a:effectLst/>
                        </a:rPr>
                        <a:t>Commodity Description</a:t>
                      </a:r>
                      <a:endParaRPr lang="en-US" sz="1200" b="1" i="0" u="none" strike="noStrike" dirty="0">
                        <a:solidFill>
                          <a:srgbClr val="FFFFFF"/>
                        </a:solidFill>
                        <a:effectLst/>
                        <a:latin typeface="Segoe UI" panose="020B0502040204020203" pitchFamily="34" charset="0"/>
                      </a:endParaRPr>
                    </a:p>
                  </a:txBody>
                  <a:tcPr marL="9525" marR="9525" marT="9525" marB="0" anchor="ctr"/>
                </a:tc>
                <a:tc>
                  <a:txBody>
                    <a:bodyPr/>
                    <a:lstStyle/>
                    <a:p>
                      <a:pPr algn="ctr" rtl="0" fontAlgn="ctr"/>
                      <a:r>
                        <a:rPr lang="en-US" sz="1200" u="none" strike="noStrike" dirty="0">
                          <a:effectLst/>
                        </a:rPr>
                        <a:t>SCTG</a:t>
                      </a:r>
                      <a:endParaRPr lang="en-US" sz="1200" b="1" i="0" u="none" strike="noStrike" dirty="0">
                        <a:solidFill>
                          <a:schemeClr val="bg1"/>
                        </a:solidFill>
                        <a:effectLst/>
                        <a:latin typeface="Segoe UI" panose="020B0502040204020203" pitchFamily="34" charset="0"/>
                      </a:endParaRPr>
                    </a:p>
                  </a:txBody>
                  <a:tcPr marL="9525" marR="9525" marT="9525" marB="0" anchor="ctr"/>
                </a:tc>
                <a:tc>
                  <a:txBody>
                    <a:bodyPr/>
                    <a:lstStyle/>
                    <a:p>
                      <a:pPr algn="l" rtl="0" fontAlgn="ctr"/>
                      <a:r>
                        <a:rPr lang="en-US" sz="1200" u="none" strike="noStrike" dirty="0">
                          <a:effectLst/>
                        </a:rPr>
                        <a:t>Commodity Description</a:t>
                      </a:r>
                      <a:endParaRPr lang="en-US" sz="1200" b="1" i="0" u="none" strike="noStrike" dirty="0">
                        <a:solidFill>
                          <a:srgbClr val="FFFFFF"/>
                        </a:solidFill>
                        <a:effectLst/>
                        <a:latin typeface="Segoe UI" panose="020B0502040204020203" pitchFamily="34" charset="0"/>
                      </a:endParaRPr>
                    </a:p>
                  </a:txBody>
                  <a:tcPr marL="9525" marR="9525" marT="9525" marB="0" anchor="ctr"/>
                </a:tc>
              </a:tr>
              <a:tr h="182880">
                <a:tc>
                  <a:txBody>
                    <a:bodyPr/>
                    <a:lstStyle/>
                    <a:p>
                      <a:pPr algn="ctr" rtl="0" fontAlgn="ctr"/>
                      <a:r>
                        <a:rPr lang="en-US" sz="1200" u="none" strike="noStrike" dirty="0">
                          <a:effectLst/>
                        </a:rPr>
                        <a:t>1</a:t>
                      </a:r>
                      <a:endParaRPr lang="en-US" sz="1200" b="1" i="0" u="none" strike="noStrike" dirty="0">
                        <a:solidFill>
                          <a:srgbClr val="FFFFFF"/>
                        </a:solidFill>
                        <a:effectLst/>
                        <a:latin typeface="Segoe UI" panose="020B0502040204020203" pitchFamily="34" charset="0"/>
                      </a:endParaRPr>
                    </a:p>
                  </a:txBody>
                  <a:tcPr marL="9525" marR="9525" marT="9525" marB="0" anchor="ctr"/>
                </a:tc>
                <a:tc>
                  <a:txBody>
                    <a:bodyPr/>
                    <a:lstStyle/>
                    <a:p>
                      <a:pPr algn="l" rtl="0" fontAlgn="ctr"/>
                      <a:r>
                        <a:rPr lang="en-US" sz="1200" u="none" strike="noStrike" dirty="0">
                          <a:effectLst/>
                        </a:rPr>
                        <a:t>Live animals and live fish</a:t>
                      </a:r>
                      <a:endParaRPr lang="en-US" sz="1200" b="0" i="0" u="none" strike="noStrike" dirty="0">
                        <a:solidFill>
                          <a:srgbClr val="000000"/>
                        </a:solidFill>
                        <a:effectLst/>
                        <a:latin typeface="Segoe UI" panose="020B0502040204020203" pitchFamily="34" charset="0"/>
                      </a:endParaRPr>
                    </a:p>
                  </a:txBody>
                  <a:tcPr marL="9525" marR="9525" marT="9525" marB="0" anchor="ctr"/>
                </a:tc>
                <a:tc>
                  <a:txBody>
                    <a:bodyPr/>
                    <a:lstStyle/>
                    <a:p>
                      <a:pPr algn="ctr" rtl="0" fontAlgn="ctr"/>
                      <a:r>
                        <a:rPr lang="en-US" sz="1200" b="1" u="none" strike="noStrike" dirty="0">
                          <a:solidFill>
                            <a:schemeClr val="bg1"/>
                          </a:solidFill>
                          <a:effectLst/>
                        </a:rPr>
                        <a:t>22</a:t>
                      </a:r>
                      <a:endParaRPr lang="en-US" sz="1200" b="1" i="0" u="none" strike="noStrike" dirty="0">
                        <a:solidFill>
                          <a:schemeClr val="bg1"/>
                        </a:solidFill>
                        <a:effectLst/>
                        <a:latin typeface="Segoe UI" panose="020B0502040204020203" pitchFamily="34" charset="0"/>
                      </a:endParaRPr>
                    </a:p>
                  </a:txBody>
                  <a:tcPr marL="9525" marR="9525" marT="9525" marB="0" anchor="ctr">
                    <a:solidFill>
                      <a:schemeClr val="accent5"/>
                    </a:solidFill>
                  </a:tcPr>
                </a:tc>
                <a:tc>
                  <a:txBody>
                    <a:bodyPr/>
                    <a:lstStyle/>
                    <a:p>
                      <a:pPr algn="l" rtl="0" fontAlgn="ctr"/>
                      <a:r>
                        <a:rPr lang="en-US" sz="1200" u="none" strike="noStrike">
                          <a:effectLst/>
                        </a:rPr>
                        <a:t>Fertilizers</a:t>
                      </a:r>
                      <a:endParaRPr lang="en-US" sz="1200" b="0" i="0" u="none" strike="noStrike">
                        <a:solidFill>
                          <a:srgbClr val="000000"/>
                        </a:solidFill>
                        <a:effectLst/>
                        <a:latin typeface="Segoe UI" panose="020B0502040204020203" pitchFamily="34" charset="0"/>
                      </a:endParaRPr>
                    </a:p>
                  </a:txBody>
                  <a:tcPr marL="9525" marR="9525" marT="9525" marB="0" anchor="ctr"/>
                </a:tc>
              </a:tr>
              <a:tr h="182880">
                <a:tc>
                  <a:txBody>
                    <a:bodyPr/>
                    <a:lstStyle/>
                    <a:p>
                      <a:pPr algn="ctr" rtl="0" fontAlgn="ctr"/>
                      <a:r>
                        <a:rPr lang="en-US" sz="1200" u="none" strike="noStrike" dirty="0">
                          <a:effectLst/>
                        </a:rPr>
                        <a:t>2</a:t>
                      </a:r>
                      <a:endParaRPr lang="en-US" sz="1200" b="1" i="0" u="none" strike="noStrike" dirty="0">
                        <a:solidFill>
                          <a:srgbClr val="FFFFFF"/>
                        </a:solidFill>
                        <a:effectLst/>
                        <a:latin typeface="Segoe UI" panose="020B0502040204020203" pitchFamily="34" charset="0"/>
                      </a:endParaRPr>
                    </a:p>
                  </a:txBody>
                  <a:tcPr marL="9525" marR="9525" marT="9525" marB="0" anchor="ctr"/>
                </a:tc>
                <a:tc>
                  <a:txBody>
                    <a:bodyPr/>
                    <a:lstStyle/>
                    <a:p>
                      <a:pPr algn="l" rtl="0" fontAlgn="ctr"/>
                      <a:r>
                        <a:rPr lang="en-US" sz="1200" u="none" strike="noStrike">
                          <a:effectLst/>
                        </a:rPr>
                        <a:t>Cereal grains</a:t>
                      </a:r>
                      <a:endParaRPr lang="en-US" sz="1200" b="0" i="0" u="none" strike="noStrike">
                        <a:solidFill>
                          <a:srgbClr val="000000"/>
                        </a:solidFill>
                        <a:effectLst/>
                        <a:latin typeface="Segoe UI" panose="020B0502040204020203" pitchFamily="34" charset="0"/>
                      </a:endParaRPr>
                    </a:p>
                  </a:txBody>
                  <a:tcPr marL="9525" marR="9525" marT="9525" marB="0" anchor="ctr"/>
                </a:tc>
                <a:tc>
                  <a:txBody>
                    <a:bodyPr/>
                    <a:lstStyle/>
                    <a:p>
                      <a:pPr algn="ctr" rtl="0" fontAlgn="ctr"/>
                      <a:r>
                        <a:rPr lang="en-US" sz="1200" b="1" u="none" strike="noStrike" dirty="0">
                          <a:solidFill>
                            <a:schemeClr val="bg1"/>
                          </a:solidFill>
                          <a:effectLst/>
                        </a:rPr>
                        <a:t>23</a:t>
                      </a:r>
                      <a:endParaRPr lang="en-US" sz="1200" b="1" i="0" u="none" strike="noStrike" dirty="0">
                        <a:solidFill>
                          <a:schemeClr val="bg1"/>
                        </a:solidFill>
                        <a:effectLst/>
                        <a:latin typeface="Segoe UI" panose="020B0502040204020203" pitchFamily="34" charset="0"/>
                      </a:endParaRPr>
                    </a:p>
                  </a:txBody>
                  <a:tcPr marL="9525" marR="9525" marT="9525" marB="0" anchor="ctr">
                    <a:solidFill>
                      <a:schemeClr val="accent5"/>
                    </a:solidFill>
                  </a:tcPr>
                </a:tc>
                <a:tc>
                  <a:txBody>
                    <a:bodyPr/>
                    <a:lstStyle/>
                    <a:p>
                      <a:pPr algn="l" rtl="0" fontAlgn="ctr"/>
                      <a:r>
                        <a:rPr lang="en-US" sz="1200" u="none" strike="noStrike">
                          <a:effectLst/>
                        </a:rPr>
                        <a:t>Chemical products and preparations, n.e.c.</a:t>
                      </a:r>
                      <a:endParaRPr lang="en-US" sz="1200" b="0" i="0" u="none" strike="noStrike">
                        <a:solidFill>
                          <a:srgbClr val="000000"/>
                        </a:solidFill>
                        <a:effectLst/>
                        <a:latin typeface="Segoe UI" panose="020B0502040204020203" pitchFamily="34" charset="0"/>
                      </a:endParaRPr>
                    </a:p>
                  </a:txBody>
                  <a:tcPr marL="9525" marR="9525" marT="9525" marB="0" anchor="ctr"/>
                </a:tc>
              </a:tr>
              <a:tr h="182880">
                <a:tc>
                  <a:txBody>
                    <a:bodyPr/>
                    <a:lstStyle/>
                    <a:p>
                      <a:pPr algn="ctr" rtl="0" fontAlgn="ctr"/>
                      <a:r>
                        <a:rPr lang="en-US" sz="1200" u="none" strike="noStrike" dirty="0">
                          <a:effectLst/>
                        </a:rPr>
                        <a:t>3</a:t>
                      </a:r>
                      <a:endParaRPr lang="en-US" sz="1200" b="1" i="0" u="none" strike="noStrike" dirty="0">
                        <a:solidFill>
                          <a:srgbClr val="FFFFFF"/>
                        </a:solidFill>
                        <a:effectLst/>
                        <a:latin typeface="Segoe UI" panose="020B0502040204020203" pitchFamily="34" charset="0"/>
                      </a:endParaRPr>
                    </a:p>
                  </a:txBody>
                  <a:tcPr marL="9525" marR="9525" marT="9525" marB="0" anchor="ctr"/>
                </a:tc>
                <a:tc>
                  <a:txBody>
                    <a:bodyPr/>
                    <a:lstStyle/>
                    <a:p>
                      <a:pPr algn="l" rtl="0" fontAlgn="ctr"/>
                      <a:r>
                        <a:rPr lang="en-US" sz="1200" u="none" strike="noStrike">
                          <a:effectLst/>
                        </a:rPr>
                        <a:t>Other agricultural products</a:t>
                      </a:r>
                      <a:endParaRPr lang="en-US" sz="1200" b="0" i="0" u="none" strike="noStrike">
                        <a:solidFill>
                          <a:srgbClr val="000000"/>
                        </a:solidFill>
                        <a:effectLst/>
                        <a:latin typeface="Segoe UI" panose="020B0502040204020203" pitchFamily="34" charset="0"/>
                      </a:endParaRPr>
                    </a:p>
                  </a:txBody>
                  <a:tcPr marL="9525" marR="9525" marT="9525" marB="0" anchor="ctr"/>
                </a:tc>
                <a:tc>
                  <a:txBody>
                    <a:bodyPr/>
                    <a:lstStyle/>
                    <a:p>
                      <a:pPr algn="ctr" rtl="0" fontAlgn="ctr"/>
                      <a:r>
                        <a:rPr lang="en-US" sz="1200" b="1" u="none" strike="noStrike" dirty="0">
                          <a:solidFill>
                            <a:schemeClr val="bg1"/>
                          </a:solidFill>
                          <a:effectLst/>
                        </a:rPr>
                        <a:t>24</a:t>
                      </a:r>
                      <a:endParaRPr lang="en-US" sz="1200" b="1" i="0" u="none" strike="noStrike" dirty="0">
                        <a:solidFill>
                          <a:schemeClr val="bg1"/>
                        </a:solidFill>
                        <a:effectLst/>
                        <a:latin typeface="Segoe UI" panose="020B0502040204020203" pitchFamily="34" charset="0"/>
                      </a:endParaRPr>
                    </a:p>
                  </a:txBody>
                  <a:tcPr marL="9525" marR="9525" marT="9525" marB="0" anchor="ctr">
                    <a:solidFill>
                      <a:schemeClr val="accent5"/>
                    </a:solidFill>
                  </a:tcPr>
                </a:tc>
                <a:tc>
                  <a:txBody>
                    <a:bodyPr/>
                    <a:lstStyle/>
                    <a:p>
                      <a:pPr algn="l" rtl="0" fontAlgn="ctr"/>
                      <a:r>
                        <a:rPr lang="en-US" sz="1200" u="none" strike="noStrike">
                          <a:effectLst/>
                        </a:rPr>
                        <a:t>Plastics and rubber</a:t>
                      </a:r>
                      <a:endParaRPr lang="en-US" sz="1200" b="0" i="0" u="none" strike="noStrike">
                        <a:solidFill>
                          <a:srgbClr val="000000"/>
                        </a:solidFill>
                        <a:effectLst/>
                        <a:latin typeface="Segoe UI" panose="020B0502040204020203" pitchFamily="34" charset="0"/>
                      </a:endParaRPr>
                    </a:p>
                  </a:txBody>
                  <a:tcPr marL="9525" marR="9525" marT="9525" marB="0" anchor="ctr"/>
                </a:tc>
              </a:tr>
              <a:tr h="182880">
                <a:tc>
                  <a:txBody>
                    <a:bodyPr/>
                    <a:lstStyle/>
                    <a:p>
                      <a:pPr algn="ctr" rtl="0" fontAlgn="ctr"/>
                      <a:r>
                        <a:rPr lang="en-US" sz="1200" u="none" strike="noStrike" dirty="0">
                          <a:effectLst/>
                        </a:rPr>
                        <a:t>4</a:t>
                      </a:r>
                      <a:endParaRPr lang="en-US" sz="1200" b="1" i="0" u="none" strike="noStrike" dirty="0">
                        <a:solidFill>
                          <a:srgbClr val="FFFFFF"/>
                        </a:solidFill>
                        <a:effectLst/>
                        <a:latin typeface="Segoe UI" panose="020B0502040204020203" pitchFamily="34" charset="0"/>
                      </a:endParaRPr>
                    </a:p>
                  </a:txBody>
                  <a:tcPr marL="9525" marR="9525" marT="9525" marB="0" anchor="ctr"/>
                </a:tc>
                <a:tc>
                  <a:txBody>
                    <a:bodyPr/>
                    <a:lstStyle/>
                    <a:p>
                      <a:pPr algn="l" rtl="0" fontAlgn="ctr"/>
                      <a:r>
                        <a:rPr lang="en-US" sz="1200" u="none" strike="noStrike">
                          <a:effectLst/>
                        </a:rPr>
                        <a:t>Animal feed and products of animal origin, n.e.c.</a:t>
                      </a:r>
                      <a:endParaRPr lang="en-US" sz="1200" b="0" i="0" u="none" strike="noStrike">
                        <a:solidFill>
                          <a:srgbClr val="000000"/>
                        </a:solidFill>
                        <a:effectLst/>
                        <a:latin typeface="Segoe UI" panose="020B0502040204020203" pitchFamily="34" charset="0"/>
                      </a:endParaRPr>
                    </a:p>
                  </a:txBody>
                  <a:tcPr marL="9525" marR="9525" marT="9525" marB="0" anchor="ctr"/>
                </a:tc>
                <a:tc>
                  <a:txBody>
                    <a:bodyPr/>
                    <a:lstStyle/>
                    <a:p>
                      <a:pPr algn="ctr" rtl="0" fontAlgn="ctr"/>
                      <a:r>
                        <a:rPr lang="en-US" sz="1200" b="1" u="none" strike="noStrike" dirty="0">
                          <a:solidFill>
                            <a:schemeClr val="bg1"/>
                          </a:solidFill>
                          <a:effectLst/>
                        </a:rPr>
                        <a:t>25</a:t>
                      </a:r>
                      <a:endParaRPr lang="en-US" sz="1200" b="1" i="0" u="none" strike="noStrike" dirty="0">
                        <a:solidFill>
                          <a:schemeClr val="bg1"/>
                        </a:solidFill>
                        <a:effectLst/>
                        <a:latin typeface="Segoe UI" panose="020B0502040204020203" pitchFamily="34" charset="0"/>
                      </a:endParaRPr>
                    </a:p>
                  </a:txBody>
                  <a:tcPr marL="9525" marR="9525" marT="9525" marB="0" anchor="ctr">
                    <a:solidFill>
                      <a:schemeClr val="accent5"/>
                    </a:solidFill>
                  </a:tcPr>
                </a:tc>
                <a:tc>
                  <a:txBody>
                    <a:bodyPr/>
                    <a:lstStyle/>
                    <a:p>
                      <a:pPr algn="l" rtl="0" fontAlgn="ctr"/>
                      <a:r>
                        <a:rPr lang="en-US" sz="1200" u="none" strike="noStrike">
                          <a:effectLst/>
                        </a:rPr>
                        <a:t>Logs and other wood in the rough</a:t>
                      </a:r>
                      <a:endParaRPr lang="en-US" sz="1200" b="0" i="0" u="none" strike="noStrike">
                        <a:solidFill>
                          <a:srgbClr val="000000"/>
                        </a:solidFill>
                        <a:effectLst/>
                        <a:latin typeface="Segoe UI" panose="020B0502040204020203" pitchFamily="34" charset="0"/>
                      </a:endParaRPr>
                    </a:p>
                  </a:txBody>
                  <a:tcPr marL="9525" marR="9525" marT="9525" marB="0" anchor="ctr"/>
                </a:tc>
              </a:tr>
              <a:tr h="182880">
                <a:tc>
                  <a:txBody>
                    <a:bodyPr/>
                    <a:lstStyle/>
                    <a:p>
                      <a:pPr algn="ctr" rtl="0" fontAlgn="ctr"/>
                      <a:r>
                        <a:rPr lang="en-US" sz="1200" u="none" strike="noStrike">
                          <a:effectLst/>
                        </a:rPr>
                        <a:t>5</a:t>
                      </a:r>
                      <a:endParaRPr lang="en-US" sz="1200" b="1" i="0" u="none" strike="noStrike">
                        <a:solidFill>
                          <a:srgbClr val="FFFFFF"/>
                        </a:solidFill>
                        <a:effectLst/>
                        <a:latin typeface="Segoe UI" panose="020B0502040204020203" pitchFamily="34" charset="0"/>
                      </a:endParaRPr>
                    </a:p>
                  </a:txBody>
                  <a:tcPr marL="9525" marR="9525" marT="9525" marB="0" anchor="ctr"/>
                </a:tc>
                <a:tc>
                  <a:txBody>
                    <a:bodyPr/>
                    <a:lstStyle/>
                    <a:p>
                      <a:pPr algn="l" rtl="0" fontAlgn="ctr"/>
                      <a:r>
                        <a:rPr lang="en-US" sz="1200" u="none" strike="noStrike">
                          <a:effectLst/>
                        </a:rPr>
                        <a:t>Meat, fish, seafood, and their preparations</a:t>
                      </a:r>
                      <a:endParaRPr lang="en-US" sz="1200" b="0" i="0" u="none" strike="noStrike">
                        <a:solidFill>
                          <a:srgbClr val="000000"/>
                        </a:solidFill>
                        <a:effectLst/>
                        <a:latin typeface="Segoe UI" panose="020B0502040204020203" pitchFamily="34" charset="0"/>
                      </a:endParaRPr>
                    </a:p>
                  </a:txBody>
                  <a:tcPr marL="9525" marR="9525" marT="9525" marB="0" anchor="ctr"/>
                </a:tc>
                <a:tc>
                  <a:txBody>
                    <a:bodyPr/>
                    <a:lstStyle/>
                    <a:p>
                      <a:pPr algn="ctr" rtl="0" fontAlgn="ctr"/>
                      <a:r>
                        <a:rPr lang="en-US" sz="1200" b="1" u="none" strike="noStrike" dirty="0">
                          <a:solidFill>
                            <a:schemeClr val="bg1"/>
                          </a:solidFill>
                          <a:effectLst/>
                        </a:rPr>
                        <a:t>26</a:t>
                      </a:r>
                      <a:endParaRPr lang="en-US" sz="1200" b="1" i="0" u="none" strike="noStrike" dirty="0">
                        <a:solidFill>
                          <a:schemeClr val="bg1"/>
                        </a:solidFill>
                        <a:effectLst/>
                        <a:latin typeface="Segoe UI" panose="020B0502040204020203" pitchFamily="34" charset="0"/>
                      </a:endParaRPr>
                    </a:p>
                  </a:txBody>
                  <a:tcPr marL="9525" marR="9525" marT="9525" marB="0" anchor="ctr">
                    <a:solidFill>
                      <a:schemeClr val="accent5"/>
                    </a:solidFill>
                  </a:tcPr>
                </a:tc>
                <a:tc>
                  <a:txBody>
                    <a:bodyPr/>
                    <a:lstStyle/>
                    <a:p>
                      <a:pPr algn="l" rtl="0" fontAlgn="ctr"/>
                      <a:r>
                        <a:rPr lang="en-US" sz="1200" u="none" strike="noStrike">
                          <a:effectLst/>
                        </a:rPr>
                        <a:t>Wood products</a:t>
                      </a:r>
                      <a:endParaRPr lang="en-US" sz="1200" b="0" i="0" u="none" strike="noStrike">
                        <a:solidFill>
                          <a:srgbClr val="000000"/>
                        </a:solidFill>
                        <a:effectLst/>
                        <a:latin typeface="Segoe UI" panose="020B0502040204020203" pitchFamily="34" charset="0"/>
                      </a:endParaRPr>
                    </a:p>
                  </a:txBody>
                  <a:tcPr marL="9525" marR="9525" marT="9525" marB="0" anchor="ctr"/>
                </a:tc>
              </a:tr>
              <a:tr h="182880">
                <a:tc>
                  <a:txBody>
                    <a:bodyPr/>
                    <a:lstStyle/>
                    <a:p>
                      <a:pPr algn="ctr" rtl="0" fontAlgn="ctr"/>
                      <a:r>
                        <a:rPr lang="en-US" sz="1200" u="none" strike="noStrike" dirty="0">
                          <a:effectLst/>
                        </a:rPr>
                        <a:t>6</a:t>
                      </a:r>
                      <a:endParaRPr lang="en-US" sz="1200" b="1" i="0" u="none" strike="noStrike" dirty="0">
                        <a:solidFill>
                          <a:srgbClr val="FFFFFF"/>
                        </a:solidFill>
                        <a:effectLst/>
                        <a:latin typeface="Segoe UI" panose="020B0502040204020203" pitchFamily="34" charset="0"/>
                      </a:endParaRPr>
                    </a:p>
                  </a:txBody>
                  <a:tcPr marL="9525" marR="9525" marT="9525" marB="0" anchor="ctr"/>
                </a:tc>
                <a:tc>
                  <a:txBody>
                    <a:bodyPr/>
                    <a:lstStyle/>
                    <a:p>
                      <a:pPr algn="l" rtl="0" fontAlgn="ctr"/>
                      <a:r>
                        <a:rPr lang="en-US" sz="1200" u="none" strike="noStrike">
                          <a:effectLst/>
                        </a:rPr>
                        <a:t>Milled grain products and preparations, bakery products</a:t>
                      </a:r>
                      <a:endParaRPr lang="en-US" sz="1200" b="0" i="0" u="none" strike="noStrike">
                        <a:solidFill>
                          <a:srgbClr val="000000"/>
                        </a:solidFill>
                        <a:effectLst/>
                        <a:latin typeface="Segoe UI" panose="020B0502040204020203" pitchFamily="34" charset="0"/>
                      </a:endParaRPr>
                    </a:p>
                  </a:txBody>
                  <a:tcPr marL="9525" marR="9525" marT="9525" marB="0" anchor="ctr"/>
                </a:tc>
                <a:tc>
                  <a:txBody>
                    <a:bodyPr/>
                    <a:lstStyle/>
                    <a:p>
                      <a:pPr algn="ctr" rtl="0" fontAlgn="ctr"/>
                      <a:r>
                        <a:rPr lang="en-US" sz="1200" b="1" u="none" strike="noStrike" dirty="0">
                          <a:solidFill>
                            <a:schemeClr val="bg1"/>
                          </a:solidFill>
                          <a:effectLst/>
                        </a:rPr>
                        <a:t>27</a:t>
                      </a:r>
                      <a:endParaRPr lang="en-US" sz="1200" b="1" i="0" u="none" strike="noStrike" dirty="0">
                        <a:solidFill>
                          <a:schemeClr val="bg1"/>
                        </a:solidFill>
                        <a:effectLst/>
                        <a:latin typeface="Segoe UI" panose="020B0502040204020203" pitchFamily="34" charset="0"/>
                      </a:endParaRPr>
                    </a:p>
                  </a:txBody>
                  <a:tcPr marL="9525" marR="9525" marT="9525" marB="0" anchor="ctr">
                    <a:solidFill>
                      <a:schemeClr val="accent5"/>
                    </a:solidFill>
                  </a:tcPr>
                </a:tc>
                <a:tc>
                  <a:txBody>
                    <a:bodyPr/>
                    <a:lstStyle/>
                    <a:p>
                      <a:pPr algn="l" rtl="0" fontAlgn="ctr"/>
                      <a:r>
                        <a:rPr lang="en-US" sz="1200" u="none" strike="noStrike">
                          <a:effectLst/>
                        </a:rPr>
                        <a:t>Pulp, newsprint, paper, and paperboard</a:t>
                      </a:r>
                      <a:endParaRPr lang="en-US" sz="1200" b="0" i="0" u="none" strike="noStrike">
                        <a:solidFill>
                          <a:srgbClr val="000000"/>
                        </a:solidFill>
                        <a:effectLst/>
                        <a:latin typeface="Segoe UI" panose="020B0502040204020203" pitchFamily="34" charset="0"/>
                      </a:endParaRPr>
                    </a:p>
                  </a:txBody>
                  <a:tcPr marL="9525" marR="9525" marT="9525" marB="0" anchor="ctr"/>
                </a:tc>
              </a:tr>
              <a:tr h="182880">
                <a:tc>
                  <a:txBody>
                    <a:bodyPr/>
                    <a:lstStyle/>
                    <a:p>
                      <a:pPr algn="ctr" rtl="0" fontAlgn="ctr"/>
                      <a:r>
                        <a:rPr lang="en-US" sz="1200" u="none" strike="noStrike" dirty="0">
                          <a:effectLst/>
                        </a:rPr>
                        <a:t>7</a:t>
                      </a:r>
                      <a:endParaRPr lang="en-US" sz="1200" b="1" i="0" u="none" strike="noStrike" dirty="0">
                        <a:solidFill>
                          <a:srgbClr val="FFFFFF"/>
                        </a:solidFill>
                        <a:effectLst/>
                        <a:latin typeface="Segoe UI" panose="020B0502040204020203" pitchFamily="34" charset="0"/>
                      </a:endParaRPr>
                    </a:p>
                  </a:txBody>
                  <a:tcPr marL="9525" marR="9525" marT="9525" marB="0" anchor="ctr"/>
                </a:tc>
                <a:tc>
                  <a:txBody>
                    <a:bodyPr/>
                    <a:lstStyle/>
                    <a:p>
                      <a:pPr algn="l" rtl="0" fontAlgn="ctr"/>
                      <a:r>
                        <a:rPr lang="en-US" sz="1200" u="none" strike="noStrike">
                          <a:effectLst/>
                        </a:rPr>
                        <a:t>Other prepared foodstuffs and fats and oils</a:t>
                      </a:r>
                      <a:endParaRPr lang="en-US" sz="1200" b="0" i="0" u="none" strike="noStrike">
                        <a:solidFill>
                          <a:srgbClr val="000000"/>
                        </a:solidFill>
                        <a:effectLst/>
                        <a:latin typeface="Segoe UI" panose="020B0502040204020203" pitchFamily="34" charset="0"/>
                      </a:endParaRPr>
                    </a:p>
                  </a:txBody>
                  <a:tcPr marL="9525" marR="9525" marT="9525" marB="0" anchor="ctr"/>
                </a:tc>
                <a:tc>
                  <a:txBody>
                    <a:bodyPr/>
                    <a:lstStyle/>
                    <a:p>
                      <a:pPr algn="ctr" rtl="0" fontAlgn="ctr"/>
                      <a:r>
                        <a:rPr lang="en-US" sz="1200" b="1" u="none" strike="noStrike" dirty="0">
                          <a:solidFill>
                            <a:schemeClr val="bg1"/>
                          </a:solidFill>
                          <a:effectLst/>
                        </a:rPr>
                        <a:t>28</a:t>
                      </a:r>
                      <a:endParaRPr lang="en-US" sz="1200" b="1" i="0" u="none" strike="noStrike" dirty="0">
                        <a:solidFill>
                          <a:schemeClr val="bg1"/>
                        </a:solidFill>
                        <a:effectLst/>
                        <a:latin typeface="Segoe UI" panose="020B0502040204020203" pitchFamily="34" charset="0"/>
                      </a:endParaRPr>
                    </a:p>
                  </a:txBody>
                  <a:tcPr marL="9525" marR="9525" marT="9525" marB="0" anchor="ctr">
                    <a:solidFill>
                      <a:schemeClr val="accent5"/>
                    </a:solidFill>
                  </a:tcPr>
                </a:tc>
                <a:tc>
                  <a:txBody>
                    <a:bodyPr/>
                    <a:lstStyle/>
                    <a:p>
                      <a:pPr algn="l" rtl="0" fontAlgn="ctr"/>
                      <a:r>
                        <a:rPr lang="en-US" sz="1200" u="none" strike="noStrike" dirty="0">
                          <a:effectLst/>
                        </a:rPr>
                        <a:t>Paper or paperboard articles</a:t>
                      </a:r>
                      <a:endParaRPr lang="en-US" sz="1200" b="0" i="0" u="none" strike="noStrike" dirty="0">
                        <a:solidFill>
                          <a:srgbClr val="000000"/>
                        </a:solidFill>
                        <a:effectLst/>
                        <a:latin typeface="Segoe UI" panose="020B0502040204020203" pitchFamily="34" charset="0"/>
                      </a:endParaRPr>
                    </a:p>
                  </a:txBody>
                  <a:tcPr marL="9525" marR="9525" marT="9525" marB="0" anchor="ctr"/>
                </a:tc>
              </a:tr>
              <a:tr h="182880">
                <a:tc>
                  <a:txBody>
                    <a:bodyPr/>
                    <a:lstStyle/>
                    <a:p>
                      <a:pPr algn="ctr" rtl="0" fontAlgn="ctr"/>
                      <a:r>
                        <a:rPr lang="en-US" sz="1200" u="none" strike="noStrike">
                          <a:effectLst/>
                        </a:rPr>
                        <a:t>8</a:t>
                      </a:r>
                      <a:endParaRPr lang="en-US" sz="1200" b="1" i="0" u="none" strike="noStrike">
                        <a:solidFill>
                          <a:srgbClr val="FFFFFF"/>
                        </a:solidFill>
                        <a:effectLst/>
                        <a:latin typeface="Segoe UI" panose="020B0502040204020203" pitchFamily="34" charset="0"/>
                      </a:endParaRPr>
                    </a:p>
                  </a:txBody>
                  <a:tcPr marL="9525" marR="9525" marT="9525" marB="0" anchor="ctr"/>
                </a:tc>
                <a:tc>
                  <a:txBody>
                    <a:bodyPr/>
                    <a:lstStyle/>
                    <a:p>
                      <a:pPr algn="l" rtl="0" fontAlgn="ctr"/>
                      <a:r>
                        <a:rPr lang="en-US" sz="1200" u="none" strike="noStrike" dirty="0">
                          <a:effectLst/>
                        </a:rPr>
                        <a:t>Alcoholic beverages</a:t>
                      </a:r>
                      <a:endParaRPr lang="en-US" sz="1200" b="0" i="0" u="none" strike="noStrike" dirty="0">
                        <a:solidFill>
                          <a:srgbClr val="000000"/>
                        </a:solidFill>
                        <a:effectLst/>
                        <a:latin typeface="Segoe UI" panose="020B0502040204020203" pitchFamily="34" charset="0"/>
                      </a:endParaRPr>
                    </a:p>
                  </a:txBody>
                  <a:tcPr marL="9525" marR="9525" marT="9525" marB="0" anchor="ctr"/>
                </a:tc>
                <a:tc>
                  <a:txBody>
                    <a:bodyPr/>
                    <a:lstStyle/>
                    <a:p>
                      <a:pPr algn="ctr" rtl="0" fontAlgn="ctr"/>
                      <a:r>
                        <a:rPr lang="en-US" sz="1200" b="1" u="none" strike="noStrike" dirty="0">
                          <a:solidFill>
                            <a:schemeClr val="bg1"/>
                          </a:solidFill>
                          <a:effectLst/>
                        </a:rPr>
                        <a:t>29</a:t>
                      </a:r>
                      <a:endParaRPr lang="en-US" sz="1200" b="1" i="0" u="none" strike="noStrike" dirty="0">
                        <a:solidFill>
                          <a:schemeClr val="bg1"/>
                        </a:solidFill>
                        <a:effectLst/>
                        <a:latin typeface="Segoe UI" panose="020B0502040204020203" pitchFamily="34" charset="0"/>
                      </a:endParaRPr>
                    </a:p>
                  </a:txBody>
                  <a:tcPr marL="9525" marR="9525" marT="9525" marB="0" anchor="ctr">
                    <a:solidFill>
                      <a:schemeClr val="accent5"/>
                    </a:solidFill>
                  </a:tcPr>
                </a:tc>
                <a:tc>
                  <a:txBody>
                    <a:bodyPr/>
                    <a:lstStyle/>
                    <a:p>
                      <a:pPr algn="l" rtl="0" fontAlgn="ctr"/>
                      <a:r>
                        <a:rPr lang="en-US" sz="1200" u="none" strike="noStrike" dirty="0">
                          <a:effectLst/>
                        </a:rPr>
                        <a:t>Printed products</a:t>
                      </a:r>
                      <a:endParaRPr lang="en-US" sz="1200" b="0" i="0" u="none" strike="noStrike" dirty="0">
                        <a:solidFill>
                          <a:srgbClr val="000000"/>
                        </a:solidFill>
                        <a:effectLst/>
                        <a:latin typeface="Segoe UI" panose="020B0502040204020203" pitchFamily="34" charset="0"/>
                      </a:endParaRPr>
                    </a:p>
                  </a:txBody>
                  <a:tcPr marL="9525" marR="9525" marT="9525" marB="0" anchor="ctr"/>
                </a:tc>
              </a:tr>
              <a:tr h="182880">
                <a:tc>
                  <a:txBody>
                    <a:bodyPr/>
                    <a:lstStyle/>
                    <a:p>
                      <a:pPr algn="ctr" rtl="0" fontAlgn="ctr"/>
                      <a:r>
                        <a:rPr lang="en-US" sz="1200" u="none" strike="noStrike" dirty="0">
                          <a:effectLst/>
                        </a:rPr>
                        <a:t>9</a:t>
                      </a:r>
                      <a:endParaRPr lang="en-US" sz="1200" b="1" i="0" u="none" strike="noStrike" dirty="0">
                        <a:solidFill>
                          <a:srgbClr val="FFFFFF"/>
                        </a:solidFill>
                        <a:effectLst/>
                        <a:latin typeface="Segoe UI" panose="020B0502040204020203" pitchFamily="34" charset="0"/>
                      </a:endParaRPr>
                    </a:p>
                  </a:txBody>
                  <a:tcPr marL="9525" marR="9525" marT="9525" marB="0" anchor="ctr"/>
                </a:tc>
                <a:tc>
                  <a:txBody>
                    <a:bodyPr/>
                    <a:lstStyle/>
                    <a:p>
                      <a:pPr algn="l" rtl="0" fontAlgn="ctr"/>
                      <a:r>
                        <a:rPr lang="en-US" sz="1200" u="none" strike="noStrike">
                          <a:effectLst/>
                        </a:rPr>
                        <a:t>Tobacco products</a:t>
                      </a:r>
                      <a:endParaRPr lang="en-US" sz="1200" b="0" i="0" u="none" strike="noStrike">
                        <a:solidFill>
                          <a:srgbClr val="000000"/>
                        </a:solidFill>
                        <a:effectLst/>
                        <a:latin typeface="Segoe UI" panose="020B0502040204020203" pitchFamily="34" charset="0"/>
                      </a:endParaRPr>
                    </a:p>
                  </a:txBody>
                  <a:tcPr marL="9525" marR="9525" marT="9525" marB="0" anchor="ctr"/>
                </a:tc>
                <a:tc>
                  <a:txBody>
                    <a:bodyPr/>
                    <a:lstStyle/>
                    <a:p>
                      <a:pPr algn="ctr" rtl="0" fontAlgn="ctr"/>
                      <a:r>
                        <a:rPr lang="en-US" sz="1200" b="1" u="none" strike="noStrike" dirty="0">
                          <a:solidFill>
                            <a:schemeClr val="bg1"/>
                          </a:solidFill>
                          <a:effectLst/>
                        </a:rPr>
                        <a:t>30</a:t>
                      </a:r>
                      <a:endParaRPr lang="en-US" sz="1200" b="1" i="0" u="none" strike="noStrike" dirty="0">
                        <a:solidFill>
                          <a:schemeClr val="bg1"/>
                        </a:solidFill>
                        <a:effectLst/>
                        <a:latin typeface="Segoe UI" panose="020B0502040204020203" pitchFamily="34" charset="0"/>
                      </a:endParaRPr>
                    </a:p>
                  </a:txBody>
                  <a:tcPr marL="9525" marR="9525" marT="9525" marB="0" anchor="ctr">
                    <a:solidFill>
                      <a:schemeClr val="accent5"/>
                    </a:solidFill>
                  </a:tcPr>
                </a:tc>
                <a:tc>
                  <a:txBody>
                    <a:bodyPr/>
                    <a:lstStyle/>
                    <a:p>
                      <a:pPr algn="l" rtl="0" fontAlgn="ctr"/>
                      <a:r>
                        <a:rPr lang="en-US" sz="1200" u="none" strike="noStrike">
                          <a:effectLst/>
                        </a:rPr>
                        <a:t>Textiles, leather, and articles of textiles or leather</a:t>
                      </a:r>
                      <a:endParaRPr lang="en-US" sz="1200" b="0" i="0" u="none" strike="noStrike">
                        <a:solidFill>
                          <a:srgbClr val="000000"/>
                        </a:solidFill>
                        <a:effectLst/>
                        <a:latin typeface="Segoe UI" panose="020B0502040204020203" pitchFamily="34" charset="0"/>
                      </a:endParaRPr>
                    </a:p>
                  </a:txBody>
                  <a:tcPr marL="9525" marR="9525" marT="9525" marB="0" anchor="ctr"/>
                </a:tc>
              </a:tr>
              <a:tr h="182880">
                <a:tc>
                  <a:txBody>
                    <a:bodyPr/>
                    <a:lstStyle/>
                    <a:p>
                      <a:pPr algn="ctr" rtl="0" fontAlgn="ctr"/>
                      <a:r>
                        <a:rPr lang="en-US" sz="1200" u="none" strike="noStrike" dirty="0">
                          <a:effectLst/>
                        </a:rPr>
                        <a:t>10</a:t>
                      </a:r>
                      <a:endParaRPr lang="en-US" sz="1200" b="1" i="0" u="none" strike="noStrike" dirty="0">
                        <a:solidFill>
                          <a:srgbClr val="FFFFFF"/>
                        </a:solidFill>
                        <a:effectLst/>
                        <a:latin typeface="Segoe UI" panose="020B0502040204020203" pitchFamily="34" charset="0"/>
                      </a:endParaRPr>
                    </a:p>
                  </a:txBody>
                  <a:tcPr marL="9525" marR="9525" marT="9525" marB="0" anchor="ctr"/>
                </a:tc>
                <a:tc>
                  <a:txBody>
                    <a:bodyPr/>
                    <a:lstStyle/>
                    <a:p>
                      <a:pPr algn="l" rtl="0" fontAlgn="ctr"/>
                      <a:r>
                        <a:rPr lang="en-US" sz="1200" u="none" strike="noStrike">
                          <a:effectLst/>
                        </a:rPr>
                        <a:t>Monumental or building stone</a:t>
                      </a:r>
                      <a:endParaRPr lang="en-US" sz="1200" b="0" i="0" u="none" strike="noStrike">
                        <a:solidFill>
                          <a:srgbClr val="000000"/>
                        </a:solidFill>
                        <a:effectLst/>
                        <a:latin typeface="Segoe UI" panose="020B0502040204020203" pitchFamily="34" charset="0"/>
                      </a:endParaRPr>
                    </a:p>
                  </a:txBody>
                  <a:tcPr marL="9525" marR="9525" marT="9525" marB="0" anchor="ctr"/>
                </a:tc>
                <a:tc>
                  <a:txBody>
                    <a:bodyPr/>
                    <a:lstStyle/>
                    <a:p>
                      <a:pPr algn="ctr" rtl="0" fontAlgn="ctr"/>
                      <a:r>
                        <a:rPr lang="en-US" sz="1200" b="1" u="none" strike="noStrike" dirty="0">
                          <a:solidFill>
                            <a:schemeClr val="bg1"/>
                          </a:solidFill>
                          <a:effectLst/>
                        </a:rPr>
                        <a:t>31</a:t>
                      </a:r>
                      <a:endParaRPr lang="en-US" sz="1200" b="1" i="0" u="none" strike="noStrike" dirty="0">
                        <a:solidFill>
                          <a:schemeClr val="bg1"/>
                        </a:solidFill>
                        <a:effectLst/>
                        <a:latin typeface="Segoe UI" panose="020B0502040204020203" pitchFamily="34" charset="0"/>
                      </a:endParaRPr>
                    </a:p>
                  </a:txBody>
                  <a:tcPr marL="9525" marR="9525" marT="9525" marB="0" anchor="ctr">
                    <a:solidFill>
                      <a:schemeClr val="accent5"/>
                    </a:solidFill>
                  </a:tcPr>
                </a:tc>
                <a:tc>
                  <a:txBody>
                    <a:bodyPr/>
                    <a:lstStyle/>
                    <a:p>
                      <a:pPr algn="l" rtl="0" fontAlgn="ctr"/>
                      <a:r>
                        <a:rPr lang="en-US" sz="1200" u="none" strike="noStrike" dirty="0">
                          <a:effectLst/>
                        </a:rPr>
                        <a:t>Nonmetallic mineral products</a:t>
                      </a:r>
                      <a:endParaRPr lang="en-US" sz="1200" b="0" i="0" u="none" strike="noStrike" dirty="0">
                        <a:solidFill>
                          <a:srgbClr val="000000"/>
                        </a:solidFill>
                        <a:effectLst/>
                        <a:latin typeface="Segoe UI" panose="020B0502040204020203" pitchFamily="34" charset="0"/>
                      </a:endParaRPr>
                    </a:p>
                  </a:txBody>
                  <a:tcPr marL="9525" marR="9525" marT="9525" marB="0" anchor="ctr"/>
                </a:tc>
              </a:tr>
              <a:tr h="182880">
                <a:tc>
                  <a:txBody>
                    <a:bodyPr/>
                    <a:lstStyle/>
                    <a:p>
                      <a:pPr algn="ctr" rtl="0" fontAlgn="ctr"/>
                      <a:r>
                        <a:rPr lang="en-US" sz="1200" u="none" strike="noStrike" dirty="0">
                          <a:effectLst/>
                        </a:rPr>
                        <a:t>11</a:t>
                      </a:r>
                      <a:endParaRPr lang="en-US" sz="1200" b="1" i="0" u="none" strike="noStrike" dirty="0">
                        <a:solidFill>
                          <a:srgbClr val="FFFFFF"/>
                        </a:solidFill>
                        <a:effectLst/>
                        <a:latin typeface="Segoe UI" panose="020B0502040204020203" pitchFamily="34" charset="0"/>
                      </a:endParaRPr>
                    </a:p>
                  </a:txBody>
                  <a:tcPr marL="9525" marR="9525" marT="9525" marB="0" anchor="ctr"/>
                </a:tc>
                <a:tc>
                  <a:txBody>
                    <a:bodyPr/>
                    <a:lstStyle/>
                    <a:p>
                      <a:pPr algn="l" rtl="0" fontAlgn="ctr"/>
                      <a:r>
                        <a:rPr lang="en-US" sz="1200" u="none" strike="noStrike">
                          <a:effectLst/>
                        </a:rPr>
                        <a:t>Natural sands</a:t>
                      </a:r>
                      <a:endParaRPr lang="en-US" sz="1200" b="0" i="0" u="none" strike="noStrike">
                        <a:solidFill>
                          <a:srgbClr val="000000"/>
                        </a:solidFill>
                        <a:effectLst/>
                        <a:latin typeface="Segoe UI" panose="020B0502040204020203" pitchFamily="34" charset="0"/>
                      </a:endParaRPr>
                    </a:p>
                  </a:txBody>
                  <a:tcPr marL="9525" marR="9525" marT="9525" marB="0" anchor="ctr"/>
                </a:tc>
                <a:tc>
                  <a:txBody>
                    <a:bodyPr/>
                    <a:lstStyle/>
                    <a:p>
                      <a:pPr algn="ctr" rtl="0" fontAlgn="ctr"/>
                      <a:r>
                        <a:rPr lang="en-US" sz="1200" b="1" u="none" strike="noStrike" dirty="0">
                          <a:solidFill>
                            <a:schemeClr val="bg1"/>
                          </a:solidFill>
                          <a:effectLst/>
                        </a:rPr>
                        <a:t>32</a:t>
                      </a:r>
                      <a:endParaRPr lang="en-US" sz="1200" b="1" i="0" u="none" strike="noStrike" dirty="0">
                        <a:solidFill>
                          <a:schemeClr val="bg1"/>
                        </a:solidFill>
                        <a:effectLst/>
                        <a:latin typeface="Segoe UI" panose="020B0502040204020203" pitchFamily="34" charset="0"/>
                      </a:endParaRPr>
                    </a:p>
                  </a:txBody>
                  <a:tcPr marL="9525" marR="9525" marT="9525" marB="0" anchor="ctr">
                    <a:solidFill>
                      <a:schemeClr val="accent5"/>
                    </a:solidFill>
                  </a:tcPr>
                </a:tc>
                <a:tc>
                  <a:txBody>
                    <a:bodyPr/>
                    <a:lstStyle/>
                    <a:p>
                      <a:pPr algn="l" rtl="0" fontAlgn="ctr"/>
                      <a:r>
                        <a:rPr lang="en-US" sz="1200" u="none" strike="noStrike" dirty="0">
                          <a:effectLst/>
                        </a:rPr>
                        <a:t>Base metal in primary or semi-finished forms and in finished basic shapes</a:t>
                      </a:r>
                      <a:endParaRPr lang="en-US" sz="1200" b="0" i="0" u="none" strike="noStrike" dirty="0">
                        <a:solidFill>
                          <a:srgbClr val="000000"/>
                        </a:solidFill>
                        <a:effectLst/>
                        <a:latin typeface="Segoe UI" panose="020B0502040204020203" pitchFamily="34" charset="0"/>
                      </a:endParaRPr>
                    </a:p>
                  </a:txBody>
                  <a:tcPr marL="9525" marR="9525" marT="9525" marB="0" anchor="ctr"/>
                </a:tc>
              </a:tr>
              <a:tr h="182880">
                <a:tc>
                  <a:txBody>
                    <a:bodyPr/>
                    <a:lstStyle/>
                    <a:p>
                      <a:pPr algn="ctr" rtl="0" fontAlgn="ctr"/>
                      <a:r>
                        <a:rPr lang="en-US" sz="1200" u="none" strike="noStrike">
                          <a:effectLst/>
                        </a:rPr>
                        <a:t>12</a:t>
                      </a:r>
                      <a:endParaRPr lang="en-US" sz="1200" b="1" i="0" u="none" strike="noStrike">
                        <a:solidFill>
                          <a:srgbClr val="FFFFFF"/>
                        </a:solidFill>
                        <a:effectLst/>
                        <a:latin typeface="Segoe UI" panose="020B0502040204020203" pitchFamily="34" charset="0"/>
                      </a:endParaRPr>
                    </a:p>
                  </a:txBody>
                  <a:tcPr marL="9525" marR="9525" marT="9525" marB="0" anchor="ctr"/>
                </a:tc>
                <a:tc>
                  <a:txBody>
                    <a:bodyPr/>
                    <a:lstStyle/>
                    <a:p>
                      <a:pPr algn="l" rtl="0" fontAlgn="ctr"/>
                      <a:r>
                        <a:rPr lang="en-US" sz="1200" u="none" strike="noStrike">
                          <a:effectLst/>
                        </a:rPr>
                        <a:t>Gravel and crushed stone</a:t>
                      </a:r>
                      <a:endParaRPr lang="en-US" sz="1200" b="0" i="0" u="none" strike="noStrike">
                        <a:solidFill>
                          <a:srgbClr val="000000"/>
                        </a:solidFill>
                        <a:effectLst/>
                        <a:latin typeface="Segoe UI" panose="020B0502040204020203" pitchFamily="34" charset="0"/>
                      </a:endParaRPr>
                    </a:p>
                  </a:txBody>
                  <a:tcPr marL="9525" marR="9525" marT="9525" marB="0" anchor="ctr"/>
                </a:tc>
                <a:tc>
                  <a:txBody>
                    <a:bodyPr/>
                    <a:lstStyle/>
                    <a:p>
                      <a:pPr algn="ctr" rtl="0" fontAlgn="ctr"/>
                      <a:r>
                        <a:rPr lang="en-US" sz="1200" b="1" u="none" strike="noStrike" dirty="0">
                          <a:solidFill>
                            <a:schemeClr val="bg1"/>
                          </a:solidFill>
                          <a:effectLst/>
                        </a:rPr>
                        <a:t>33</a:t>
                      </a:r>
                      <a:endParaRPr lang="en-US" sz="1200" b="1" i="0" u="none" strike="noStrike" dirty="0">
                        <a:solidFill>
                          <a:schemeClr val="bg1"/>
                        </a:solidFill>
                        <a:effectLst/>
                        <a:latin typeface="Segoe UI" panose="020B0502040204020203" pitchFamily="34" charset="0"/>
                      </a:endParaRPr>
                    </a:p>
                  </a:txBody>
                  <a:tcPr marL="9525" marR="9525" marT="9525" marB="0" anchor="ctr">
                    <a:solidFill>
                      <a:schemeClr val="accent5"/>
                    </a:solidFill>
                  </a:tcPr>
                </a:tc>
                <a:tc>
                  <a:txBody>
                    <a:bodyPr/>
                    <a:lstStyle/>
                    <a:p>
                      <a:pPr algn="l" rtl="0" fontAlgn="ctr"/>
                      <a:r>
                        <a:rPr lang="en-US" sz="1200" u="none" strike="noStrike" dirty="0">
                          <a:effectLst/>
                        </a:rPr>
                        <a:t>Articles of base metal</a:t>
                      </a:r>
                      <a:endParaRPr lang="en-US" sz="1200" b="0" i="0" u="none" strike="noStrike" dirty="0">
                        <a:solidFill>
                          <a:srgbClr val="000000"/>
                        </a:solidFill>
                        <a:effectLst/>
                        <a:latin typeface="Segoe UI" panose="020B0502040204020203" pitchFamily="34" charset="0"/>
                      </a:endParaRPr>
                    </a:p>
                  </a:txBody>
                  <a:tcPr marL="9525" marR="9525" marT="9525" marB="0" anchor="ctr"/>
                </a:tc>
              </a:tr>
              <a:tr h="182880">
                <a:tc>
                  <a:txBody>
                    <a:bodyPr/>
                    <a:lstStyle/>
                    <a:p>
                      <a:pPr algn="ctr" rtl="0" fontAlgn="ctr"/>
                      <a:r>
                        <a:rPr lang="en-US" sz="1200" u="none" strike="noStrike" dirty="0">
                          <a:effectLst/>
                        </a:rPr>
                        <a:t>13</a:t>
                      </a:r>
                      <a:endParaRPr lang="en-US" sz="1200" b="1" i="0" u="none" strike="noStrike" dirty="0">
                        <a:solidFill>
                          <a:srgbClr val="FFFFFF"/>
                        </a:solidFill>
                        <a:effectLst/>
                        <a:latin typeface="Segoe UI" panose="020B0502040204020203" pitchFamily="34" charset="0"/>
                      </a:endParaRPr>
                    </a:p>
                  </a:txBody>
                  <a:tcPr marL="9525" marR="9525" marT="9525" marB="0" anchor="ctr"/>
                </a:tc>
                <a:tc>
                  <a:txBody>
                    <a:bodyPr/>
                    <a:lstStyle/>
                    <a:p>
                      <a:pPr algn="l" rtl="0" fontAlgn="ctr"/>
                      <a:r>
                        <a:rPr lang="en-US" sz="1200" u="none" strike="noStrike">
                          <a:effectLst/>
                        </a:rPr>
                        <a:t>Nonmetallic minerals n.e.c.</a:t>
                      </a:r>
                      <a:endParaRPr lang="en-US" sz="1200" b="0" i="0" u="none" strike="noStrike">
                        <a:solidFill>
                          <a:srgbClr val="000000"/>
                        </a:solidFill>
                        <a:effectLst/>
                        <a:latin typeface="Segoe UI" panose="020B0502040204020203" pitchFamily="34" charset="0"/>
                      </a:endParaRPr>
                    </a:p>
                  </a:txBody>
                  <a:tcPr marL="9525" marR="9525" marT="9525" marB="0" anchor="ctr"/>
                </a:tc>
                <a:tc>
                  <a:txBody>
                    <a:bodyPr/>
                    <a:lstStyle/>
                    <a:p>
                      <a:pPr algn="ctr" rtl="0" fontAlgn="ctr"/>
                      <a:r>
                        <a:rPr lang="en-US" sz="1200" b="1" u="none" strike="noStrike" dirty="0">
                          <a:solidFill>
                            <a:schemeClr val="bg1"/>
                          </a:solidFill>
                          <a:effectLst/>
                        </a:rPr>
                        <a:t>34</a:t>
                      </a:r>
                      <a:endParaRPr lang="en-US" sz="1200" b="1" i="0" u="none" strike="noStrike" dirty="0">
                        <a:solidFill>
                          <a:schemeClr val="bg1"/>
                        </a:solidFill>
                        <a:effectLst/>
                        <a:latin typeface="Segoe UI" panose="020B0502040204020203" pitchFamily="34" charset="0"/>
                      </a:endParaRPr>
                    </a:p>
                  </a:txBody>
                  <a:tcPr marL="9525" marR="9525" marT="9525" marB="0" anchor="ctr">
                    <a:solidFill>
                      <a:schemeClr val="accent5"/>
                    </a:solidFill>
                  </a:tcPr>
                </a:tc>
                <a:tc>
                  <a:txBody>
                    <a:bodyPr/>
                    <a:lstStyle/>
                    <a:p>
                      <a:pPr algn="l" rtl="0" fontAlgn="ctr"/>
                      <a:r>
                        <a:rPr lang="en-US" sz="1200" u="none" strike="noStrike" dirty="0">
                          <a:effectLst/>
                        </a:rPr>
                        <a:t>Machinery</a:t>
                      </a:r>
                      <a:endParaRPr lang="en-US" sz="1200" b="0" i="0" u="none" strike="noStrike" dirty="0">
                        <a:solidFill>
                          <a:srgbClr val="000000"/>
                        </a:solidFill>
                        <a:effectLst/>
                        <a:latin typeface="Segoe UI" panose="020B0502040204020203" pitchFamily="34" charset="0"/>
                      </a:endParaRPr>
                    </a:p>
                  </a:txBody>
                  <a:tcPr marL="9525" marR="9525" marT="9525" marB="0" anchor="ctr"/>
                </a:tc>
              </a:tr>
              <a:tr h="182880">
                <a:tc>
                  <a:txBody>
                    <a:bodyPr/>
                    <a:lstStyle/>
                    <a:p>
                      <a:pPr algn="ctr" rtl="0" fontAlgn="ctr"/>
                      <a:r>
                        <a:rPr lang="en-US" sz="1200" u="none" strike="noStrike" dirty="0">
                          <a:effectLst/>
                        </a:rPr>
                        <a:t>14</a:t>
                      </a:r>
                      <a:endParaRPr lang="en-US" sz="1200" b="1" i="0" u="none" strike="noStrike" dirty="0">
                        <a:solidFill>
                          <a:srgbClr val="FFFFFF"/>
                        </a:solidFill>
                        <a:effectLst/>
                        <a:latin typeface="Segoe UI" panose="020B0502040204020203" pitchFamily="34" charset="0"/>
                      </a:endParaRPr>
                    </a:p>
                  </a:txBody>
                  <a:tcPr marL="9525" marR="9525" marT="9525" marB="0" anchor="ctr"/>
                </a:tc>
                <a:tc>
                  <a:txBody>
                    <a:bodyPr/>
                    <a:lstStyle/>
                    <a:p>
                      <a:pPr algn="l" rtl="0" fontAlgn="ctr"/>
                      <a:r>
                        <a:rPr lang="en-US" sz="1200" u="none" strike="noStrike">
                          <a:effectLst/>
                        </a:rPr>
                        <a:t>Metallic ores and concentrates</a:t>
                      </a:r>
                      <a:endParaRPr lang="en-US" sz="1200" b="0" i="0" u="none" strike="noStrike">
                        <a:solidFill>
                          <a:srgbClr val="000000"/>
                        </a:solidFill>
                        <a:effectLst/>
                        <a:latin typeface="Segoe UI" panose="020B0502040204020203" pitchFamily="34" charset="0"/>
                      </a:endParaRPr>
                    </a:p>
                  </a:txBody>
                  <a:tcPr marL="9525" marR="9525" marT="9525" marB="0" anchor="ctr"/>
                </a:tc>
                <a:tc>
                  <a:txBody>
                    <a:bodyPr/>
                    <a:lstStyle/>
                    <a:p>
                      <a:pPr algn="ctr" rtl="0" fontAlgn="ctr"/>
                      <a:r>
                        <a:rPr lang="en-US" sz="1200" b="1" u="none" strike="noStrike" dirty="0">
                          <a:solidFill>
                            <a:schemeClr val="bg1"/>
                          </a:solidFill>
                          <a:effectLst/>
                        </a:rPr>
                        <a:t>35</a:t>
                      </a:r>
                      <a:endParaRPr lang="en-US" sz="1200" b="1" i="0" u="none" strike="noStrike" dirty="0">
                        <a:solidFill>
                          <a:schemeClr val="bg1"/>
                        </a:solidFill>
                        <a:effectLst/>
                        <a:latin typeface="Segoe UI" panose="020B0502040204020203" pitchFamily="34" charset="0"/>
                      </a:endParaRPr>
                    </a:p>
                  </a:txBody>
                  <a:tcPr marL="9525" marR="9525" marT="9525" marB="0" anchor="ctr">
                    <a:solidFill>
                      <a:schemeClr val="accent5"/>
                    </a:solidFill>
                  </a:tcPr>
                </a:tc>
                <a:tc>
                  <a:txBody>
                    <a:bodyPr/>
                    <a:lstStyle/>
                    <a:p>
                      <a:pPr algn="l" rtl="0" fontAlgn="ctr"/>
                      <a:r>
                        <a:rPr lang="en-US" sz="1200" u="none" strike="noStrike" dirty="0">
                          <a:effectLst/>
                        </a:rPr>
                        <a:t>Electronic and other electrical equipment and components and office equipment</a:t>
                      </a:r>
                      <a:endParaRPr lang="en-US" sz="1200" b="0" i="0" u="none" strike="noStrike" dirty="0">
                        <a:solidFill>
                          <a:srgbClr val="000000"/>
                        </a:solidFill>
                        <a:effectLst/>
                        <a:latin typeface="Segoe UI" panose="020B0502040204020203" pitchFamily="34" charset="0"/>
                      </a:endParaRPr>
                    </a:p>
                  </a:txBody>
                  <a:tcPr marL="9525" marR="9525" marT="9525" marB="0" anchor="ctr"/>
                </a:tc>
              </a:tr>
              <a:tr h="182880">
                <a:tc>
                  <a:txBody>
                    <a:bodyPr/>
                    <a:lstStyle/>
                    <a:p>
                      <a:pPr algn="ctr" rtl="0" fontAlgn="ctr"/>
                      <a:r>
                        <a:rPr lang="en-US" sz="1200" u="none" strike="noStrike" dirty="0">
                          <a:effectLst/>
                        </a:rPr>
                        <a:t>15</a:t>
                      </a:r>
                      <a:endParaRPr lang="en-US" sz="1200" b="1" i="0" u="none" strike="noStrike" dirty="0">
                        <a:solidFill>
                          <a:srgbClr val="FFFFFF"/>
                        </a:solidFill>
                        <a:effectLst/>
                        <a:latin typeface="Segoe UI" panose="020B0502040204020203" pitchFamily="34" charset="0"/>
                      </a:endParaRPr>
                    </a:p>
                  </a:txBody>
                  <a:tcPr marL="9525" marR="9525" marT="9525" marB="0" anchor="ctr"/>
                </a:tc>
                <a:tc>
                  <a:txBody>
                    <a:bodyPr/>
                    <a:lstStyle/>
                    <a:p>
                      <a:pPr algn="l" rtl="0" fontAlgn="ctr"/>
                      <a:r>
                        <a:rPr lang="en-US" sz="1200" u="none" strike="noStrike">
                          <a:effectLst/>
                        </a:rPr>
                        <a:t>Coal</a:t>
                      </a:r>
                      <a:endParaRPr lang="en-US" sz="1200" b="0" i="0" u="none" strike="noStrike">
                        <a:solidFill>
                          <a:srgbClr val="000000"/>
                        </a:solidFill>
                        <a:effectLst/>
                        <a:latin typeface="Segoe UI" panose="020B0502040204020203" pitchFamily="34" charset="0"/>
                      </a:endParaRPr>
                    </a:p>
                  </a:txBody>
                  <a:tcPr marL="9525" marR="9525" marT="9525" marB="0" anchor="ctr"/>
                </a:tc>
                <a:tc>
                  <a:txBody>
                    <a:bodyPr/>
                    <a:lstStyle/>
                    <a:p>
                      <a:pPr algn="ctr" rtl="0" fontAlgn="ctr"/>
                      <a:r>
                        <a:rPr lang="en-US" sz="1200" b="1" u="none" strike="noStrike" dirty="0">
                          <a:solidFill>
                            <a:schemeClr val="bg1"/>
                          </a:solidFill>
                          <a:effectLst/>
                        </a:rPr>
                        <a:t>36</a:t>
                      </a:r>
                      <a:endParaRPr lang="en-US" sz="1200" b="1" i="0" u="none" strike="noStrike" dirty="0">
                        <a:solidFill>
                          <a:schemeClr val="bg1"/>
                        </a:solidFill>
                        <a:effectLst/>
                        <a:latin typeface="Segoe UI" panose="020B0502040204020203" pitchFamily="34" charset="0"/>
                      </a:endParaRPr>
                    </a:p>
                  </a:txBody>
                  <a:tcPr marL="9525" marR="9525" marT="9525" marB="0" anchor="ctr">
                    <a:solidFill>
                      <a:schemeClr val="accent5"/>
                    </a:solidFill>
                  </a:tcPr>
                </a:tc>
                <a:tc>
                  <a:txBody>
                    <a:bodyPr/>
                    <a:lstStyle/>
                    <a:p>
                      <a:pPr algn="l" rtl="0" fontAlgn="ctr"/>
                      <a:r>
                        <a:rPr lang="en-US" sz="1200" u="none" strike="noStrike" dirty="0">
                          <a:effectLst/>
                        </a:rPr>
                        <a:t>Motorized and other vehicles (including parts)</a:t>
                      </a:r>
                      <a:endParaRPr lang="en-US" sz="1200" b="0" i="0" u="none" strike="noStrike" dirty="0">
                        <a:solidFill>
                          <a:srgbClr val="000000"/>
                        </a:solidFill>
                        <a:effectLst/>
                        <a:latin typeface="Segoe UI" panose="020B0502040204020203" pitchFamily="34" charset="0"/>
                      </a:endParaRPr>
                    </a:p>
                  </a:txBody>
                  <a:tcPr marL="9525" marR="9525" marT="9525" marB="0" anchor="ctr"/>
                </a:tc>
              </a:tr>
              <a:tr h="182880">
                <a:tc>
                  <a:txBody>
                    <a:bodyPr/>
                    <a:lstStyle/>
                    <a:p>
                      <a:pPr algn="ctr" rtl="0" fontAlgn="ctr"/>
                      <a:r>
                        <a:rPr lang="en-US" sz="1200" u="none" strike="noStrike" dirty="0">
                          <a:effectLst/>
                        </a:rPr>
                        <a:t>16</a:t>
                      </a:r>
                      <a:endParaRPr lang="en-US" sz="1200" b="1" i="0" u="none" strike="noStrike" dirty="0">
                        <a:solidFill>
                          <a:srgbClr val="FFFFFF"/>
                        </a:solidFill>
                        <a:effectLst/>
                        <a:latin typeface="Segoe UI" panose="020B0502040204020203" pitchFamily="34" charset="0"/>
                      </a:endParaRPr>
                    </a:p>
                  </a:txBody>
                  <a:tcPr marL="9525" marR="9525" marT="9525" marB="0" anchor="ctr"/>
                </a:tc>
                <a:tc>
                  <a:txBody>
                    <a:bodyPr/>
                    <a:lstStyle/>
                    <a:p>
                      <a:pPr algn="l" rtl="0" fontAlgn="ctr"/>
                      <a:r>
                        <a:rPr lang="en-US" sz="1200" u="none" strike="noStrike">
                          <a:effectLst/>
                        </a:rPr>
                        <a:t>Crude Petroleum</a:t>
                      </a:r>
                      <a:endParaRPr lang="en-US" sz="1200" b="0" i="0" u="none" strike="noStrike">
                        <a:solidFill>
                          <a:srgbClr val="000000"/>
                        </a:solidFill>
                        <a:effectLst/>
                        <a:latin typeface="Segoe UI" panose="020B0502040204020203" pitchFamily="34" charset="0"/>
                      </a:endParaRPr>
                    </a:p>
                  </a:txBody>
                  <a:tcPr marL="9525" marR="9525" marT="9525" marB="0" anchor="ctr"/>
                </a:tc>
                <a:tc>
                  <a:txBody>
                    <a:bodyPr/>
                    <a:lstStyle/>
                    <a:p>
                      <a:pPr algn="ctr" rtl="0" fontAlgn="ctr"/>
                      <a:r>
                        <a:rPr lang="en-US" sz="1200" b="1" u="none" strike="noStrike" dirty="0">
                          <a:solidFill>
                            <a:schemeClr val="bg1"/>
                          </a:solidFill>
                          <a:effectLst/>
                        </a:rPr>
                        <a:t>37</a:t>
                      </a:r>
                      <a:endParaRPr lang="en-US" sz="1200" b="1" i="0" u="none" strike="noStrike" dirty="0">
                        <a:solidFill>
                          <a:schemeClr val="bg1"/>
                        </a:solidFill>
                        <a:effectLst/>
                        <a:latin typeface="Segoe UI" panose="020B0502040204020203" pitchFamily="34" charset="0"/>
                      </a:endParaRPr>
                    </a:p>
                  </a:txBody>
                  <a:tcPr marL="9525" marR="9525" marT="9525" marB="0" anchor="ctr">
                    <a:solidFill>
                      <a:schemeClr val="accent5"/>
                    </a:solidFill>
                  </a:tcPr>
                </a:tc>
                <a:tc>
                  <a:txBody>
                    <a:bodyPr/>
                    <a:lstStyle/>
                    <a:p>
                      <a:pPr algn="l" rtl="0" fontAlgn="ctr"/>
                      <a:r>
                        <a:rPr lang="en-US" sz="1200" u="none" strike="noStrike" dirty="0">
                          <a:effectLst/>
                        </a:rPr>
                        <a:t>Transportation equipment, </a:t>
                      </a:r>
                      <a:r>
                        <a:rPr lang="en-US" sz="1200" u="none" strike="noStrike" dirty="0" err="1">
                          <a:effectLst/>
                        </a:rPr>
                        <a:t>n.e.c</a:t>
                      </a:r>
                      <a:r>
                        <a:rPr lang="en-US" sz="1200" u="none" strike="noStrike" dirty="0">
                          <a:effectLst/>
                        </a:rPr>
                        <a:t>.</a:t>
                      </a:r>
                      <a:endParaRPr lang="en-US" sz="1200" b="0" i="0" u="none" strike="noStrike" dirty="0">
                        <a:solidFill>
                          <a:srgbClr val="000000"/>
                        </a:solidFill>
                        <a:effectLst/>
                        <a:latin typeface="Segoe UI" panose="020B0502040204020203" pitchFamily="34" charset="0"/>
                      </a:endParaRPr>
                    </a:p>
                  </a:txBody>
                  <a:tcPr marL="9525" marR="9525" marT="9525" marB="0" anchor="ctr"/>
                </a:tc>
              </a:tr>
              <a:tr h="182880">
                <a:tc>
                  <a:txBody>
                    <a:bodyPr/>
                    <a:lstStyle/>
                    <a:p>
                      <a:pPr algn="ctr" rtl="0" fontAlgn="ctr"/>
                      <a:r>
                        <a:rPr lang="en-US" sz="1200" u="none" strike="noStrike" dirty="0">
                          <a:effectLst/>
                        </a:rPr>
                        <a:t>17</a:t>
                      </a:r>
                      <a:endParaRPr lang="en-US" sz="1200" b="1" i="0" u="none" strike="noStrike" dirty="0">
                        <a:solidFill>
                          <a:srgbClr val="FFFFFF"/>
                        </a:solidFill>
                        <a:effectLst/>
                        <a:latin typeface="Segoe UI" panose="020B0502040204020203" pitchFamily="34" charset="0"/>
                      </a:endParaRPr>
                    </a:p>
                  </a:txBody>
                  <a:tcPr marL="9525" marR="9525" marT="9525" marB="0" anchor="ctr"/>
                </a:tc>
                <a:tc>
                  <a:txBody>
                    <a:bodyPr/>
                    <a:lstStyle/>
                    <a:p>
                      <a:pPr algn="l" rtl="0" fontAlgn="ctr"/>
                      <a:r>
                        <a:rPr lang="en-US" sz="1200" u="none" strike="noStrike">
                          <a:effectLst/>
                        </a:rPr>
                        <a:t>Gasoline and aviation turbine fuel</a:t>
                      </a:r>
                      <a:endParaRPr lang="en-US" sz="1200" b="0" i="0" u="none" strike="noStrike">
                        <a:solidFill>
                          <a:srgbClr val="000000"/>
                        </a:solidFill>
                        <a:effectLst/>
                        <a:latin typeface="Segoe UI" panose="020B0502040204020203" pitchFamily="34" charset="0"/>
                      </a:endParaRPr>
                    </a:p>
                  </a:txBody>
                  <a:tcPr marL="9525" marR="9525" marT="9525" marB="0" anchor="ctr"/>
                </a:tc>
                <a:tc>
                  <a:txBody>
                    <a:bodyPr/>
                    <a:lstStyle/>
                    <a:p>
                      <a:pPr algn="ctr" rtl="0" fontAlgn="ctr"/>
                      <a:r>
                        <a:rPr lang="en-US" sz="1200" b="1" u="none" strike="noStrike" dirty="0">
                          <a:solidFill>
                            <a:schemeClr val="bg1"/>
                          </a:solidFill>
                          <a:effectLst/>
                        </a:rPr>
                        <a:t>38</a:t>
                      </a:r>
                      <a:endParaRPr lang="en-US" sz="1200" b="1" i="0" u="none" strike="noStrike" dirty="0">
                        <a:solidFill>
                          <a:schemeClr val="bg1"/>
                        </a:solidFill>
                        <a:effectLst/>
                        <a:latin typeface="Segoe UI" panose="020B0502040204020203" pitchFamily="34" charset="0"/>
                      </a:endParaRPr>
                    </a:p>
                  </a:txBody>
                  <a:tcPr marL="9525" marR="9525" marT="9525" marB="0" anchor="ctr">
                    <a:solidFill>
                      <a:schemeClr val="accent5"/>
                    </a:solidFill>
                  </a:tcPr>
                </a:tc>
                <a:tc>
                  <a:txBody>
                    <a:bodyPr/>
                    <a:lstStyle/>
                    <a:p>
                      <a:pPr algn="l" rtl="0" fontAlgn="ctr"/>
                      <a:r>
                        <a:rPr lang="en-US" sz="1200" u="none" strike="noStrike" dirty="0">
                          <a:effectLst/>
                        </a:rPr>
                        <a:t>Precision instruments and apparatus</a:t>
                      </a:r>
                      <a:endParaRPr lang="en-US" sz="1200" b="0" i="0" u="none" strike="noStrike" dirty="0">
                        <a:solidFill>
                          <a:srgbClr val="000000"/>
                        </a:solidFill>
                        <a:effectLst/>
                        <a:latin typeface="Segoe UI" panose="020B0502040204020203" pitchFamily="34" charset="0"/>
                      </a:endParaRPr>
                    </a:p>
                  </a:txBody>
                  <a:tcPr marL="9525" marR="9525" marT="9525" marB="0" anchor="ctr"/>
                </a:tc>
              </a:tr>
              <a:tr h="182880">
                <a:tc>
                  <a:txBody>
                    <a:bodyPr/>
                    <a:lstStyle/>
                    <a:p>
                      <a:pPr algn="ctr" rtl="0" fontAlgn="ctr"/>
                      <a:r>
                        <a:rPr lang="en-US" sz="1200" u="none" strike="noStrike" dirty="0">
                          <a:effectLst/>
                        </a:rPr>
                        <a:t>18</a:t>
                      </a:r>
                      <a:endParaRPr lang="en-US" sz="1200" b="1" i="0" u="none" strike="noStrike" dirty="0">
                        <a:solidFill>
                          <a:srgbClr val="FFFFFF"/>
                        </a:solidFill>
                        <a:effectLst/>
                        <a:latin typeface="Segoe UI" panose="020B0502040204020203" pitchFamily="34" charset="0"/>
                      </a:endParaRPr>
                    </a:p>
                  </a:txBody>
                  <a:tcPr marL="9525" marR="9525" marT="9525" marB="0" anchor="ctr"/>
                </a:tc>
                <a:tc>
                  <a:txBody>
                    <a:bodyPr/>
                    <a:lstStyle/>
                    <a:p>
                      <a:pPr algn="l" rtl="0" fontAlgn="ctr"/>
                      <a:r>
                        <a:rPr lang="en-US" sz="1200" u="none" strike="noStrike">
                          <a:effectLst/>
                        </a:rPr>
                        <a:t>Fuel oils</a:t>
                      </a:r>
                      <a:endParaRPr lang="en-US" sz="1200" b="0" i="0" u="none" strike="noStrike">
                        <a:solidFill>
                          <a:srgbClr val="000000"/>
                        </a:solidFill>
                        <a:effectLst/>
                        <a:latin typeface="Segoe UI" panose="020B0502040204020203" pitchFamily="34" charset="0"/>
                      </a:endParaRPr>
                    </a:p>
                  </a:txBody>
                  <a:tcPr marL="9525" marR="9525" marT="9525" marB="0" anchor="ctr"/>
                </a:tc>
                <a:tc>
                  <a:txBody>
                    <a:bodyPr/>
                    <a:lstStyle/>
                    <a:p>
                      <a:pPr algn="ctr" rtl="0" fontAlgn="ctr"/>
                      <a:r>
                        <a:rPr lang="en-US" sz="1200" b="1" u="none" strike="noStrike" dirty="0">
                          <a:solidFill>
                            <a:schemeClr val="bg1"/>
                          </a:solidFill>
                          <a:effectLst/>
                        </a:rPr>
                        <a:t>39</a:t>
                      </a:r>
                      <a:endParaRPr lang="en-US" sz="1200" b="1" i="0" u="none" strike="noStrike" dirty="0">
                        <a:solidFill>
                          <a:schemeClr val="bg1"/>
                        </a:solidFill>
                        <a:effectLst/>
                        <a:latin typeface="Segoe UI" panose="020B0502040204020203" pitchFamily="34" charset="0"/>
                      </a:endParaRPr>
                    </a:p>
                  </a:txBody>
                  <a:tcPr marL="9525" marR="9525" marT="9525" marB="0" anchor="ctr">
                    <a:solidFill>
                      <a:schemeClr val="accent5"/>
                    </a:solidFill>
                  </a:tcPr>
                </a:tc>
                <a:tc>
                  <a:txBody>
                    <a:bodyPr/>
                    <a:lstStyle/>
                    <a:p>
                      <a:pPr algn="l" rtl="0" fontAlgn="ctr"/>
                      <a:r>
                        <a:rPr lang="en-US" sz="1200" u="none" strike="noStrike">
                          <a:effectLst/>
                        </a:rPr>
                        <a:t>Furniture, mattresses and mattress supports, lamps, lighting fittings, and illuminated signs</a:t>
                      </a:r>
                      <a:endParaRPr lang="en-US" sz="1200" b="0" i="0" u="none" strike="noStrike">
                        <a:solidFill>
                          <a:srgbClr val="000000"/>
                        </a:solidFill>
                        <a:effectLst/>
                        <a:latin typeface="Segoe UI" panose="020B0502040204020203" pitchFamily="34" charset="0"/>
                      </a:endParaRPr>
                    </a:p>
                  </a:txBody>
                  <a:tcPr marL="9525" marR="9525" marT="9525" marB="0" anchor="ctr"/>
                </a:tc>
              </a:tr>
              <a:tr h="182880">
                <a:tc>
                  <a:txBody>
                    <a:bodyPr/>
                    <a:lstStyle/>
                    <a:p>
                      <a:pPr algn="ctr" rtl="0" fontAlgn="ctr"/>
                      <a:r>
                        <a:rPr lang="en-US" sz="1200" u="none" strike="noStrike" dirty="0">
                          <a:effectLst/>
                        </a:rPr>
                        <a:t>19</a:t>
                      </a:r>
                      <a:endParaRPr lang="en-US" sz="1200" b="1" i="0" u="none" strike="noStrike" dirty="0">
                        <a:solidFill>
                          <a:srgbClr val="FFFFFF"/>
                        </a:solidFill>
                        <a:effectLst/>
                        <a:latin typeface="Segoe UI" panose="020B0502040204020203" pitchFamily="34" charset="0"/>
                      </a:endParaRPr>
                    </a:p>
                  </a:txBody>
                  <a:tcPr marL="9525" marR="9525" marT="9525" marB="0" anchor="ctr"/>
                </a:tc>
                <a:tc>
                  <a:txBody>
                    <a:bodyPr/>
                    <a:lstStyle/>
                    <a:p>
                      <a:pPr algn="l" rtl="0" fontAlgn="ctr"/>
                      <a:r>
                        <a:rPr lang="en-US" sz="1200" u="none" strike="noStrike">
                          <a:effectLst/>
                        </a:rPr>
                        <a:t>Coal and petroleum products, n.e.c. </a:t>
                      </a:r>
                      <a:endParaRPr lang="en-US" sz="1200" b="0" i="0" u="none" strike="noStrike">
                        <a:solidFill>
                          <a:srgbClr val="000000"/>
                        </a:solidFill>
                        <a:effectLst/>
                        <a:latin typeface="Segoe UI" panose="020B0502040204020203" pitchFamily="34" charset="0"/>
                      </a:endParaRPr>
                    </a:p>
                  </a:txBody>
                  <a:tcPr marL="9525" marR="9525" marT="9525" marB="0" anchor="ctr"/>
                </a:tc>
                <a:tc>
                  <a:txBody>
                    <a:bodyPr/>
                    <a:lstStyle/>
                    <a:p>
                      <a:pPr algn="ctr" rtl="0" fontAlgn="ctr"/>
                      <a:r>
                        <a:rPr lang="en-US" sz="1200" b="1" u="none" strike="noStrike" dirty="0">
                          <a:solidFill>
                            <a:schemeClr val="bg1"/>
                          </a:solidFill>
                          <a:effectLst/>
                        </a:rPr>
                        <a:t>40</a:t>
                      </a:r>
                      <a:endParaRPr lang="en-US" sz="1200" b="1" i="0" u="none" strike="noStrike" dirty="0">
                        <a:solidFill>
                          <a:schemeClr val="bg1"/>
                        </a:solidFill>
                        <a:effectLst/>
                        <a:latin typeface="Segoe UI" panose="020B0502040204020203" pitchFamily="34" charset="0"/>
                      </a:endParaRPr>
                    </a:p>
                  </a:txBody>
                  <a:tcPr marL="9525" marR="9525" marT="9525" marB="0" anchor="ctr">
                    <a:solidFill>
                      <a:schemeClr val="accent5"/>
                    </a:solidFill>
                  </a:tcPr>
                </a:tc>
                <a:tc>
                  <a:txBody>
                    <a:bodyPr/>
                    <a:lstStyle/>
                    <a:p>
                      <a:pPr algn="l" rtl="0" fontAlgn="ctr"/>
                      <a:r>
                        <a:rPr lang="en-US" sz="1200" u="none" strike="noStrike">
                          <a:effectLst/>
                        </a:rPr>
                        <a:t>Miscellaneous manufactured products</a:t>
                      </a:r>
                      <a:endParaRPr lang="en-US" sz="1200" b="0" i="0" u="none" strike="noStrike">
                        <a:solidFill>
                          <a:srgbClr val="000000"/>
                        </a:solidFill>
                        <a:effectLst/>
                        <a:latin typeface="Segoe UI" panose="020B0502040204020203" pitchFamily="34" charset="0"/>
                      </a:endParaRPr>
                    </a:p>
                  </a:txBody>
                  <a:tcPr marL="9525" marR="9525" marT="9525" marB="0" anchor="ctr"/>
                </a:tc>
              </a:tr>
              <a:tr h="182880">
                <a:tc>
                  <a:txBody>
                    <a:bodyPr/>
                    <a:lstStyle/>
                    <a:p>
                      <a:pPr algn="ctr" rtl="0" fontAlgn="ctr"/>
                      <a:r>
                        <a:rPr lang="en-US" sz="1200" u="none" strike="noStrike" dirty="0">
                          <a:effectLst/>
                        </a:rPr>
                        <a:t>20</a:t>
                      </a:r>
                      <a:endParaRPr lang="en-US" sz="1200" b="1" i="0" u="none" strike="noStrike" dirty="0">
                        <a:solidFill>
                          <a:srgbClr val="FFFFFF"/>
                        </a:solidFill>
                        <a:effectLst/>
                        <a:latin typeface="Segoe UI" panose="020B0502040204020203" pitchFamily="34" charset="0"/>
                      </a:endParaRPr>
                    </a:p>
                  </a:txBody>
                  <a:tcPr marL="9525" marR="9525" marT="9525" marB="0" anchor="ctr"/>
                </a:tc>
                <a:tc>
                  <a:txBody>
                    <a:bodyPr/>
                    <a:lstStyle/>
                    <a:p>
                      <a:pPr algn="l" rtl="0" fontAlgn="ctr"/>
                      <a:r>
                        <a:rPr lang="en-US" sz="1200" u="none" strike="noStrike">
                          <a:effectLst/>
                        </a:rPr>
                        <a:t>Basic chemicals</a:t>
                      </a:r>
                      <a:endParaRPr lang="en-US" sz="1200" b="0" i="0" u="none" strike="noStrike">
                        <a:solidFill>
                          <a:srgbClr val="000000"/>
                        </a:solidFill>
                        <a:effectLst/>
                        <a:latin typeface="Segoe UI" panose="020B0502040204020203" pitchFamily="34" charset="0"/>
                      </a:endParaRPr>
                    </a:p>
                  </a:txBody>
                  <a:tcPr marL="9525" marR="9525" marT="9525" marB="0" anchor="ctr"/>
                </a:tc>
                <a:tc>
                  <a:txBody>
                    <a:bodyPr/>
                    <a:lstStyle/>
                    <a:p>
                      <a:pPr algn="ctr" rtl="0" fontAlgn="ctr"/>
                      <a:r>
                        <a:rPr lang="en-US" sz="1200" b="1" u="none" strike="noStrike" dirty="0">
                          <a:solidFill>
                            <a:schemeClr val="bg1"/>
                          </a:solidFill>
                          <a:effectLst/>
                        </a:rPr>
                        <a:t>41</a:t>
                      </a:r>
                      <a:endParaRPr lang="en-US" sz="1200" b="1" i="0" u="none" strike="noStrike" dirty="0">
                        <a:solidFill>
                          <a:schemeClr val="bg1"/>
                        </a:solidFill>
                        <a:effectLst/>
                        <a:latin typeface="Segoe UI" panose="020B0502040204020203" pitchFamily="34" charset="0"/>
                      </a:endParaRPr>
                    </a:p>
                  </a:txBody>
                  <a:tcPr marL="9525" marR="9525" marT="9525" marB="0" anchor="ctr">
                    <a:solidFill>
                      <a:schemeClr val="accent5"/>
                    </a:solidFill>
                  </a:tcPr>
                </a:tc>
                <a:tc>
                  <a:txBody>
                    <a:bodyPr/>
                    <a:lstStyle/>
                    <a:p>
                      <a:pPr algn="l" rtl="0" fontAlgn="ctr"/>
                      <a:r>
                        <a:rPr lang="en-US" sz="1200" u="none" strike="noStrike" dirty="0" smtClean="0">
                          <a:effectLst/>
                        </a:rPr>
                        <a:t>Waste/Scrap</a:t>
                      </a:r>
                      <a:endParaRPr lang="en-US" sz="1200" b="0" i="0" u="none" strike="noStrike" dirty="0">
                        <a:solidFill>
                          <a:srgbClr val="000000"/>
                        </a:solidFill>
                        <a:effectLst/>
                        <a:latin typeface="Segoe UI" panose="020B0502040204020203" pitchFamily="34" charset="0"/>
                      </a:endParaRPr>
                    </a:p>
                  </a:txBody>
                  <a:tcPr marL="9525" marR="9525" marT="9525" marB="0" anchor="ctr"/>
                </a:tc>
              </a:tr>
              <a:tr h="182880">
                <a:tc>
                  <a:txBody>
                    <a:bodyPr/>
                    <a:lstStyle/>
                    <a:p>
                      <a:pPr algn="ctr" rtl="0" fontAlgn="ctr"/>
                      <a:r>
                        <a:rPr lang="en-US" sz="1200" u="none" strike="noStrike" dirty="0">
                          <a:effectLst/>
                        </a:rPr>
                        <a:t>21</a:t>
                      </a:r>
                      <a:endParaRPr lang="en-US" sz="1200" b="1" i="0" u="none" strike="noStrike" dirty="0">
                        <a:solidFill>
                          <a:srgbClr val="FFFFFF"/>
                        </a:solidFill>
                        <a:effectLst/>
                        <a:latin typeface="Segoe UI" panose="020B0502040204020203" pitchFamily="34" charset="0"/>
                      </a:endParaRPr>
                    </a:p>
                  </a:txBody>
                  <a:tcPr marL="9525" marR="9525" marT="9525" marB="0" anchor="ctr"/>
                </a:tc>
                <a:tc>
                  <a:txBody>
                    <a:bodyPr/>
                    <a:lstStyle/>
                    <a:p>
                      <a:pPr algn="l" rtl="0" fontAlgn="ctr"/>
                      <a:r>
                        <a:rPr lang="en-US" sz="1200" u="none" strike="noStrike" dirty="0">
                          <a:effectLst/>
                        </a:rPr>
                        <a:t>Pharmaceutical products</a:t>
                      </a:r>
                      <a:endParaRPr lang="en-US" sz="1200" b="0" i="0" u="none" strike="noStrike" dirty="0">
                        <a:solidFill>
                          <a:srgbClr val="000000"/>
                        </a:solidFill>
                        <a:effectLst/>
                        <a:latin typeface="Segoe UI" panose="020B0502040204020203" pitchFamily="34" charset="0"/>
                      </a:endParaRPr>
                    </a:p>
                  </a:txBody>
                  <a:tcPr marL="9525" marR="9525" marT="9525" marB="0" anchor="ctr"/>
                </a:tc>
                <a:tc>
                  <a:txBody>
                    <a:bodyPr/>
                    <a:lstStyle/>
                    <a:p>
                      <a:pPr algn="ctr" rtl="0" fontAlgn="ctr"/>
                      <a:r>
                        <a:rPr lang="en-US" sz="1200" b="1" u="none" strike="noStrike" dirty="0">
                          <a:solidFill>
                            <a:schemeClr val="bg1"/>
                          </a:solidFill>
                          <a:effectLst/>
                        </a:rPr>
                        <a:t>43</a:t>
                      </a:r>
                      <a:endParaRPr lang="en-US" sz="1200" b="1" i="0" u="none" strike="noStrike" dirty="0">
                        <a:solidFill>
                          <a:schemeClr val="bg1"/>
                        </a:solidFill>
                        <a:effectLst/>
                        <a:latin typeface="Segoe UI" panose="020B0502040204020203" pitchFamily="34" charset="0"/>
                      </a:endParaRPr>
                    </a:p>
                  </a:txBody>
                  <a:tcPr marL="9525" marR="9525" marT="9525" marB="0" anchor="ctr">
                    <a:solidFill>
                      <a:schemeClr val="accent5"/>
                    </a:solidFill>
                  </a:tcPr>
                </a:tc>
                <a:tc>
                  <a:txBody>
                    <a:bodyPr/>
                    <a:lstStyle/>
                    <a:p>
                      <a:pPr algn="l" rtl="0" fontAlgn="ctr"/>
                      <a:r>
                        <a:rPr lang="en-US" sz="1200" u="none" strike="noStrike" dirty="0" smtClean="0">
                          <a:effectLst/>
                        </a:rPr>
                        <a:t>Mixed Freight</a:t>
                      </a:r>
                      <a:endParaRPr lang="en-US" sz="1200" b="0" i="0" u="none" strike="noStrike" dirty="0">
                        <a:solidFill>
                          <a:srgbClr val="000000"/>
                        </a:solidFill>
                        <a:effectLst/>
                        <a:latin typeface="Segoe UI" panose="020B0502040204020203" pitchFamily="34" charset="0"/>
                      </a:endParaRPr>
                    </a:p>
                  </a:txBody>
                  <a:tcPr marL="9525" marR="9525" marT="9525" marB="0" anchor="ctr"/>
                </a:tc>
              </a:tr>
            </a:tbl>
          </a:graphicData>
        </a:graphic>
      </p:graphicFrame>
      <p:sp>
        <p:nvSpPr>
          <p:cNvPr id="4" name="Rectangle 3"/>
          <p:cNvSpPr/>
          <p:nvPr/>
        </p:nvSpPr>
        <p:spPr>
          <a:xfrm>
            <a:off x="6781800" y="685800"/>
            <a:ext cx="4572000" cy="707886"/>
          </a:xfrm>
          <a:prstGeom prst="rect">
            <a:avLst/>
          </a:prstGeom>
        </p:spPr>
        <p:txBody>
          <a:bodyPr>
            <a:spAutoFit/>
          </a:bodyPr>
          <a:lstStyle/>
          <a:p>
            <a:pPr marL="342900" lvl="1" indent="-342900">
              <a:buClr>
                <a:schemeClr val="accent1"/>
              </a:buClr>
              <a:buFont typeface="Wingdings" panose="05000000000000000000" pitchFamily="2" charset="2"/>
              <a:buChar char="§"/>
            </a:pPr>
            <a:r>
              <a:rPr lang="en-US" sz="2000" dirty="0" smtClean="0">
                <a:solidFill>
                  <a:srgbClr val="1F275C"/>
                </a:solidFill>
              </a:rPr>
              <a:t>2-digit SCTG</a:t>
            </a:r>
          </a:p>
          <a:p>
            <a:pPr marL="342900" lvl="1" indent="-342900">
              <a:buClr>
                <a:schemeClr val="accent1"/>
              </a:buClr>
              <a:buFont typeface="Wingdings" panose="05000000000000000000" pitchFamily="2" charset="2"/>
              <a:buChar char="§"/>
            </a:pPr>
            <a:r>
              <a:rPr lang="en-US" sz="2000" dirty="0" smtClean="0">
                <a:solidFill>
                  <a:srgbClr val="1F275C"/>
                </a:solidFill>
              </a:rPr>
              <a:t>42 Commodity Groups</a:t>
            </a:r>
            <a:endParaRPr lang="en-US" dirty="0"/>
          </a:p>
        </p:txBody>
      </p:sp>
      <p:sp>
        <p:nvSpPr>
          <p:cNvPr id="7" name="Title 1"/>
          <p:cNvSpPr txBox="1">
            <a:spLocks/>
          </p:cNvSpPr>
          <p:nvPr/>
        </p:nvSpPr>
        <p:spPr>
          <a:xfrm>
            <a:off x="838200" y="381000"/>
            <a:ext cx="5410200" cy="990600"/>
          </a:xfrm>
          <a:prstGeom prst="rect">
            <a:avLst/>
          </a:prstGeom>
        </p:spPr>
        <p:txBody>
          <a:bodyPr vert="horz" lIns="91440" tIns="45720" rIns="91440" bIns="45720" rtlCol="0" anchor="b">
            <a:normAutofit fontScale="92500"/>
          </a:bodyPr>
          <a:lstStyle>
            <a:lvl1pPr marL="0" indent="0" algn="l" defTabSz="685800" rtl="0" eaLnBrk="1" latinLnBrk="0" hangingPunct="1">
              <a:lnSpc>
                <a:spcPct val="90000"/>
              </a:lnSpc>
              <a:spcBef>
                <a:spcPct val="0"/>
              </a:spcBef>
              <a:buFont typeface="Arial" pitchFamily="34" charset="0"/>
              <a:buNone/>
              <a:defRPr sz="2550" kern="1200">
                <a:solidFill>
                  <a:schemeClr val="tx2">
                    <a:lumMod val="75000"/>
                  </a:schemeClr>
                </a:solidFill>
                <a:latin typeface="+mj-lt"/>
                <a:ea typeface="+mj-ea"/>
                <a:cs typeface="+mj-cs"/>
              </a:defRPr>
            </a:lvl1pPr>
          </a:lstStyle>
          <a:p>
            <a:r>
              <a:rPr lang="en-US" dirty="0" smtClean="0"/>
              <a:t>Model Overview</a:t>
            </a:r>
            <a:br>
              <a:rPr lang="en-US" dirty="0" smtClean="0"/>
            </a:br>
            <a:r>
              <a:rPr lang="en-US" dirty="0">
                <a:solidFill>
                  <a:srgbClr val="26719A"/>
                </a:solidFill>
              </a:rPr>
              <a:t>Traded Goods/ Supply Chain Markets</a:t>
            </a:r>
          </a:p>
        </p:txBody>
      </p:sp>
      <p:sp>
        <p:nvSpPr>
          <p:cNvPr id="9" name="Slide Number Placeholder 8"/>
          <p:cNvSpPr>
            <a:spLocks noGrp="1"/>
          </p:cNvSpPr>
          <p:nvPr>
            <p:ph type="sldNum" sz="quarter" idx="11"/>
          </p:nvPr>
        </p:nvSpPr>
        <p:spPr/>
        <p:txBody>
          <a:bodyPr/>
          <a:lstStyle/>
          <a:p>
            <a:fld id="{CA8D9AD5-F248-4919-864A-CFD76CC027D6}" type="slidenum">
              <a:rPr lang="en-US" smtClean="0"/>
              <a:pPr/>
              <a:t>6</a:t>
            </a:fld>
            <a:endParaRPr lang="en-US" dirty="0"/>
          </a:p>
        </p:txBody>
      </p:sp>
      <p:sp>
        <p:nvSpPr>
          <p:cNvPr id="11" name="Date Placeholder 10"/>
          <p:cNvSpPr>
            <a:spLocks noGrp="1"/>
          </p:cNvSpPr>
          <p:nvPr>
            <p:ph type="dt" sz="half" idx="10"/>
          </p:nvPr>
        </p:nvSpPr>
        <p:spPr/>
        <p:txBody>
          <a:bodyPr/>
          <a:lstStyle/>
          <a:p>
            <a:r>
              <a:rPr lang="en-US" smtClean="0"/>
              <a:t>TRB Applications Conference.  Raleigh, NC.  May 14-18, 2017</a:t>
            </a:r>
            <a:endParaRPr lang="en-US" dirty="0"/>
          </a:p>
        </p:txBody>
      </p:sp>
    </p:spTree>
    <p:extLst>
      <p:ext uri="{BB962C8B-B14F-4D97-AF65-F5344CB8AC3E}">
        <p14:creationId xmlns:p14="http://schemas.microsoft.com/office/powerpoint/2010/main" val="189311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381000"/>
            <a:ext cx="9753600" cy="990600"/>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ct val="0"/>
              </a:spcBef>
              <a:buFont typeface="Arial" pitchFamily="34" charset="0"/>
              <a:buNone/>
              <a:defRPr sz="2550" kern="1200">
                <a:solidFill>
                  <a:schemeClr val="tx2">
                    <a:lumMod val="75000"/>
                  </a:schemeClr>
                </a:solidFill>
                <a:latin typeface="+mj-lt"/>
                <a:ea typeface="+mj-ea"/>
                <a:cs typeface="+mj-cs"/>
              </a:defRPr>
            </a:lvl1pPr>
          </a:lstStyle>
          <a:p>
            <a:r>
              <a:rPr lang="en-US" dirty="0" smtClean="0"/>
              <a:t>(1) Freight Generation</a:t>
            </a:r>
            <a:br>
              <a:rPr lang="en-US" dirty="0" smtClean="0"/>
            </a:br>
            <a:r>
              <a:rPr lang="en-US" dirty="0">
                <a:solidFill>
                  <a:srgbClr val="26719A"/>
                </a:solidFill>
              </a:rPr>
              <a:t>Firm-level Production and Consumption</a:t>
            </a:r>
          </a:p>
        </p:txBody>
      </p:sp>
      <p:sp>
        <p:nvSpPr>
          <p:cNvPr id="9" name="Content Placeholder 1"/>
          <p:cNvSpPr txBox="1">
            <a:spLocks/>
          </p:cNvSpPr>
          <p:nvPr/>
        </p:nvSpPr>
        <p:spPr>
          <a:xfrm>
            <a:off x="762000" y="1524000"/>
            <a:ext cx="9982200" cy="4038600"/>
          </a:xfrm>
          <a:prstGeom prst="rect">
            <a:avLst/>
          </a:prstGeom>
        </p:spPr>
        <p:txBody>
          <a:bodyPr/>
          <a:lstStyle>
            <a:lvl1pPr marL="282575" indent="-282575" algn="l" defTabSz="685783" rtl="0" eaLnBrk="1" latinLnBrk="0" hangingPunct="1">
              <a:lnSpc>
                <a:spcPct val="85000"/>
              </a:lnSpc>
              <a:spcBef>
                <a:spcPts val="1200"/>
              </a:spcBef>
              <a:spcAft>
                <a:spcPts val="0"/>
              </a:spcAft>
              <a:buFont typeface="Segoe UI" panose="020B0502040204020203" pitchFamily="34" charset="0"/>
              <a:buChar char="»"/>
              <a:defRPr sz="2400" kern="1200">
                <a:solidFill>
                  <a:srgbClr val="1F275C"/>
                </a:solidFill>
                <a:latin typeface="Segoe UI" panose="020B0502040204020203" pitchFamily="34" charset="0"/>
                <a:ea typeface="Segoe UI" panose="020B0502040204020203" pitchFamily="34" charset="0"/>
                <a:cs typeface="Segoe UI" panose="020B0502040204020203" pitchFamily="34" charset="0"/>
              </a:defRPr>
            </a:lvl1pPr>
            <a:lvl2pPr marL="512763" indent="-230188" algn="l" defTabSz="685783" rtl="0" eaLnBrk="1" latinLnBrk="0" hangingPunct="1">
              <a:lnSpc>
                <a:spcPct val="85000"/>
              </a:lnSpc>
              <a:spcBef>
                <a:spcPts val="720"/>
              </a:spcBef>
              <a:spcAft>
                <a:spcPts val="0"/>
              </a:spcAft>
              <a:buFont typeface="Segoe UI" panose="020B0502040204020203" pitchFamily="34" charset="0"/>
              <a:buChar char="–"/>
              <a:defRPr sz="2200" kern="1200">
                <a:solidFill>
                  <a:srgbClr val="00A0DD"/>
                </a:solidFill>
                <a:latin typeface="Segoe UI" panose="020B0502040204020203" pitchFamily="34" charset="0"/>
                <a:ea typeface="Segoe UI" panose="020B0502040204020203" pitchFamily="34" charset="0"/>
                <a:cs typeface="Segoe UI" panose="020B0502040204020203" pitchFamily="34" charset="0"/>
              </a:defRPr>
            </a:lvl2pPr>
            <a:lvl3pPr marL="803275" indent="-230188" algn="l" defTabSz="685783" rtl="0" eaLnBrk="1" latinLnBrk="0" hangingPunct="1">
              <a:lnSpc>
                <a:spcPct val="85000"/>
              </a:lnSpc>
              <a:spcBef>
                <a:spcPts val="720"/>
              </a:spcBef>
              <a:spcAft>
                <a:spcPts val="0"/>
              </a:spcAft>
              <a:buFont typeface="Arial" panose="020B0604020202020204" pitchFamily="34" charset="0"/>
              <a:buChar char="•"/>
              <a:defRPr sz="2000" i="1" kern="1200">
                <a:solidFill>
                  <a:srgbClr val="0073C6"/>
                </a:solidFill>
                <a:latin typeface="Segoe UI" panose="020B0502040204020203" pitchFamily="34" charset="0"/>
                <a:ea typeface="Segoe UI" panose="020B0502040204020203" pitchFamily="34" charset="0"/>
                <a:cs typeface="Segoe UI" panose="020B0502040204020203" pitchFamily="34" charset="0"/>
              </a:defRPr>
            </a:lvl3pPr>
            <a:lvl4pPr marL="1025525" indent="-222250" algn="l" defTabSz="685783" rtl="0" eaLnBrk="1" latinLnBrk="0" hangingPunct="1">
              <a:lnSpc>
                <a:spcPct val="85000"/>
              </a:lnSpc>
              <a:spcBef>
                <a:spcPts val="720"/>
              </a:spcBef>
              <a:spcAft>
                <a:spcPts val="0"/>
              </a:spcAft>
              <a:buFont typeface="Arial" panose="020B0604020202020204" pitchFamily="34" charset="0"/>
              <a:buChar char="•"/>
              <a:defRPr sz="2000" kern="1200">
                <a:solidFill>
                  <a:srgbClr val="0073C6"/>
                </a:solidFill>
                <a:latin typeface="Segoe UI" panose="020B0502040204020203" pitchFamily="34" charset="0"/>
                <a:ea typeface="Segoe UI" panose="020B0502040204020203" pitchFamily="34" charset="0"/>
                <a:cs typeface="Segoe UI" panose="020B0502040204020203" pitchFamily="34" charset="0"/>
              </a:defRPr>
            </a:lvl4pPr>
            <a:lvl5pPr marL="1244173" indent="-214308" algn="l" defTabSz="685783" rtl="0" eaLnBrk="1" latinLnBrk="0" hangingPunct="1">
              <a:lnSpc>
                <a:spcPct val="85000"/>
              </a:lnSpc>
              <a:spcBef>
                <a:spcPts val="720"/>
              </a:spcBef>
              <a:spcAft>
                <a:spcPts val="0"/>
              </a:spcAft>
              <a:buFont typeface="Arial" panose="020B0604020202020204" pitchFamily="34" charset="0"/>
              <a:buChar char="•"/>
              <a:defRPr sz="2000" kern="1200">
                <a:solidFill>
                  <a:srgbClr val="0073C6"/>
                </a:solidFill>
                <a:latin typeface="Segoe UI" panose="020B0502040204020203" pitchFamily="34" charset="0"/>
                <a:ea typeface="Segoe UI" panose="020B0502040204020203" pitchFamily="34" charset="0"/>
                <a:cs typeface="Segoe UI" panose="020B0502040204020203"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342900">
              <a:buClr>
                <a:schemeClr val="accent1"/>
              </a:buClr>
              <a:buFont typeface="Wingdings" panose="05000000000000000000" pitchFamily="2" charset="2"/>
              <a:buChar char="§"/>
            </a:pPr>
            <a:r>
              <a:rPr lang="en-US" sz="2400" dirty="0">
                <a:solidFill>
                  <a:srgbClr val="1F275C"/>
                </a:solidFill>
              </a:rPr>
              <a:t>Input </a:t>
            </a:r>
            <a:r>
              <a:rPr lang="en-US" sz="2400" dirty="0" smtClean="0">
                <a:solidFill>
                  <a:srgbClr val="1F275C"/>
                </a:solidFill>
              </a:rPr>
              <a:t>Data</a:t>
            </a:r>
          </a:p>
          <a:p>
            <a:pPr marL="633412" lvl="2" indent="-342900">
              <a:buClr>
                <a:schemeClr val="accent1"/>
              </a:buClr>
              <a:buFont typeface="Wingdings" panose="05000000000000000000" pitchFamily="2" charset="2"/>
              <a:buChar char="§"/>
            </a:pPr>
            <a:r>
              <a:rPr lang="en-US" i="0" dirty="0">
                <a:solidFill>
                  <a:srgbClr val="1F275C"/>
                </a:solidFill>
              </a:rPr>
              <a:t>Regional Economic Data by IMPLAN</a:t>
            </a:r>
          </a:p>
          <a:p>
            <a:pPr marL="633412" lvl="2" indent="-342900">
              <a:buClr>
                <a:schemeClr val="accent1"/>
              </a:buClr>
              <a:buFont typeface="Wingdings" panose="05000000000000000000" pitchFamily="2" charset="2"/>
              <a:buChar char="§"/>
            </a:pPr>
            <a:r>
              <a:rPr lang="en-US" i="0" dirty="0">
                <a:solidFill>
                  <a:srgbClr val="1F275C"/>
                </a:solidFill>
              </a:rPr>
              <a:t>BEA 2007 Industry Input-Output Accounts data</a:t>
            </a:r>
          </a:p>
          <a:p>
            <a:pPr marL="633412" lvl="2" indent="-342900">
              <a:buClr>
                <a:schemeClr val="accent1"/>
              </a:buClr>
              <a:buFont typeface="Wingdings" panose="05000000000000000000" pitchFamily="2" charset="2"/>
              <a:buChar char="§"/>
            </a:pPr>
            <a:r>
              <a:rPr lang="en-US" i="0" dirty="0">
                <a:solidFill>
                  <a:srgbClr val="1F275C"/>
                </a:solidFill>
              </a:rPr>
              <a:t>Employment data Firm Synthesizer and CBP</a:t>
            </a:r>
          </a:p>
          <a:p>
            <a:pPr marL="633412" lvl="2" indent="-342900">
              <a:buClr>
                <a:schemeClr val="accent1"/>
              </a:buClr>
              <a:buFont typeface="Wingdings" panose="05000000000000000000" pitchFamily="2" charset="2"/>
              <a:buChar char="§"/>
            </a:pPr>
            <a:r>
              <a:rPr lang="en-US" i="0" dirty="0">
                <a:solidFill>
                  <a:srgbClr val="1F275C"/>
                </a:solidFill>
              </a:rPr>
              <a:t>Commodity-Industry crosswalks </a:t>
            </a:r>
          </a:p>
          <a:p>
            <a:pPr marL="633412" lvl="2" indent="-342900">
              <a:buClr>
                <a:schemeClr val="accent1"/>
              </a:buClr>
              <a:buFont typeface="Wingdings" panose="05000000000000000000" pitchFamily="2" charset="2"/>
              <a:buChar char="§"/>
            </a:pPr>
            <a:r>
              <a:rPr lang="en-US" i="0" dirty="0">
                <a:solidFill>
                  <a:srgbClr val="1F275C"/>
                </a:solidFill>
              </a:rPr>
              <a:t>FAF Data</a:t>
            </a:r>
          </a:p>
          <a:p>
            <a:pPr marL="633412" lvl="2" indent="-342900">
              <a:buClr>
                <a:schemeClr val="accent1"/>
              </a:buClr>
              <a:buFont typeface="Wingdings" panose="05000000000000000000" pitchFamily="2" charset="2"/>
              <a:buChar char="§"/>
            </a:pPr>
            <a:endParaRPr lang="en-US" dirty="0">
              <a:solidFill>
                <a:srgbClr val="1F275C"/>
              </a:solidFill>
            </a:endParaRPr>
          </a:p>
          <a:p>
            <a:pPr marL="342900" lvl="1" indent="-342900">
              <a:buClr>
                <a:schemeClr val="accent1"/>
              </a:buClr>
              <a:buFont typeface="Wingdings" panose="05000000000000000000" pitchFamily="2" charset="2"/>
              <a:buChar char="§"/>
            </a:pPr>
            <a:r>
              <a:rPr lang="en-US" sz="2400" dirty="0">
                <a:solidFill>
                  <a:srgbClr val="1F275C"/>
                </a:solidFill>
              </a:rPr>
              <a:t>Implementation</a:t>
            </a:r>
          </a:p>
          <a:p>
            <a:pPr marL="633412" lvl="2" indent="-342900">
              <a:buClr>
                <a:schemeClr val="accent1"/>
              </a:buClr>
              <a:buFont typeface="Wingdings" panose="05000000000000000000" pitchFamily="2" charset="2"/>
              <a:buChar char="§"/>
            </a:pPr>
            <a:r>
              <a:rPr lang="en-US" i="0" dirty="0">
                <a:solidFill>
                  <a:srgbClr val="1F275C"/>
                </a:solidFill>
              </a:rPr>
              <a:t>Supplier/Buyer Status</a:t>
            </a:r>
          </a:p>
          <a:p>
            <a:pPr marL="633412" lvl="2" indent="-342900">
              <a:buClr>
                <a:schemeClr val="accent1"/>
              </a:buClr>
              <a:buFont typeface="Wingdings" panose="05000000000000000000" pitchFamily="2" charset="2"/>
              <a:buChar char="§"/>
            </a:pPr>
            <a:r>
              <a:rPr lang="en-US" i="0" dirty="0">
                <a:solidFill>
                  <a:srgbClr val="1F275C"/>
                </a:solidFill>
              </a:rPr>
              <a:t>Type and amount of commodities produced (supply) &amp; consumed (demand)</a:t>
            </a:r>
          </a:p>
          <a:p>
            <a:pPr marL="633412" lvl="2" indent="-342900">
              <a:buClr>
                <a:schemeClr val="accent1"/>
              </a:buClr>
              <a:buFont typeface="Wingdings" panose="05000000000000000000" pitchFamily="2" charset="2"/>
              <a:buChar char="§"/>
            </a:pPr>
            <a:endParaRPr lang="en-US" sz="2400" dirty="0">
              <a:solidFill>
                <a:srgbClr val="1F275C"/>
              </a:solidFill>
            </a:endParaRPr>
          </a:p>
        </p:txBody>
      </p:sp>
      <p:sp>
        <p:nvSpPr>
          <p:cNvPr id="13" name="Slide Number Placeholder 12"/>
          <p:cNvSpPr>
            <a:spLocks noGrp="1"/>
          </p:cNvSpPr>
          <p:nvPr>
            <p:ph type="sldNum" sz="quarter" idx="11"/>
          </p:nvPr>
        </p:nvSpPr>
        <p:spPr/>
        <p:txBody>
          <a:bodyPr/>
          <a:lstStyle/>
          <a:p>
            <a:fld id="{CA8D9AD5-F248-4919-864A-CFD76CC027D6}" type="slidenum">
              <a:rPr lang="en-US" smtClean="0"/>
              <a:pPr/>
              <a:t>7</a:t>
            </a:fld>
            <a:endParaRPr lang="en-US" dirty="0"/>
          </a:p>
        </p:txBody>
      </p:sp>
      <p:sp>
        <p:nvSpPr>
          <p:cNvPr id="15" name="Date Placeholder 14"/>
          <p:cNvSpPr>
            <a:spLocks noGrp="1"/>
          </p:cNvSpPr>
          <p:nvPr>
            <p:ph type="dt" sz="half" idx="10"/>
          </p:nvPr>
        </p:nvSpPr>
        <p:spPr/>
        <p:txBody>
          <a:bodyPr/>
          <a:lstStyle/>
          <a:p>
            <a:r>
              <a:rPr lang="en-US" smtClean="0"/>
              <a:t>TRB Applications Conference.  Raleigh, NC.  May 14-18, 2017</a:t>
            </a:r>
            <a:endParaRPr lang="en-US" dirty="0"/>
          </a:p>
        </p:txBody>
      </p:sp>
    </p:spTree>
    <p:extLst>
      <p:ext uri="{BB962C8B-B14F-4D97-AF65-F5344CB8AC3E}">
        <p14:creationId xmlns:p14="http://schemas.microsoft.com/office/powerpoint/2010/main" val="76175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5754478" y="1506658"/>
            <a:ext cx="4456322" cy="763834"/>
          </a:xfrm>
          <a:custGeom>
            <a:avLst/>
            <a:gdLst>
              <a:gd name="connsiteX0" fmla="*/ 127344 w 764047"/>
              <a:gd name="connsiteY0" fmla="*/ 0 h 3459659"/>
              <a:gd name="connsiteX1" fmla="*/ 636703 w 764047"/>
              <a:gd name="connsiteY1" fmla="*/ 0 h 3459659"/>
              <a:gd name="connsiteX2" fmla="*/ 764047 w 764047"/>
              <a:gd name="connsiteY2" fmla="*/ 127344 h 3459659"/>
              <a:gd name="connsiteX3" fmla="*/ 764047 w 764047"/>
              <a:gd name="connsiteY3" fmla="*/ 3459659 h 3459659"/>
              <a:gd name="connsiteX4" fmla="*/ 764047 w 764047"/>
              <a:gd name="connsiteY4" fmla="*/ 3459659 h 3459659"/>
              <a:gd name="connsiteX5" fmla="*/ 0 w 764047"/>
              <a:gd name="connsiteY5" fmla="*/ 3459659 h 3459659"/>
              <a:gd name="connsiteX6" fmla="*/ 0 w 764047"/>
              <a:gd name="connsiteY6" fmla="*/ 3459659 h 3459659"/>
              <a:gd name="connsiteX7" fmla="*/ 0 w 764047"/>
              <a:gd name="connsiteY7" fmla="*/ 127344 h 3459659"/>
              <a:gd name="connsiteX8" fmla="*/ 127344 w 764047"/>
              <a:gd name="connsiteY8" fmla="*/ 0 h 345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047" h="3459659">
                <a:moveTo>
                  <a:pt x="764047" y="576623"/>
                </a:moveTo>
                <a:lnTo>
                  <a:pt x="764047" y="2883036"/>
                </a:lnTo>
                <a:cubicBezTo>
                  <a:pt x="764047" y="3201496"/>
                  <a:pt x="751456" y="3459659"/>
                  <a:pt x="735924" y="3459659"/>
                </a:cubicBezTo>
                <a:lnTo>
                  <a:pt x="0" y="3459659"/>
                </a:lnTo>
                <a:lnTo>
                  <a:pt x="0" y="3459659"/>
                </a:lnTo>
                <a:lnTo>
                  <a:pt x="0" y="0"/>
                </a:lnTo>
                <a:lnTo>
                  <a:pt x="0" y="0"/>
                </a:lnTo>
                <a:lnTo>
                  <a:pt x="735924" y="0"/>
                </a:lnTo>
                <a:cubicBezTo>
                  <a:pt x="751456" y="0"/>
                  <a:pt x="764047" y="258163"/>
                  <a:pt x="764047" y="576623"/>
                </a:cubicBezTo>
                <a:close/>
              </a:path>
            </a:pathLst>
          </a:cu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61123" rIns="284948" bIns="161123" numCol="1" spcCol="1270" anchor="ctr" anchorCtr="0">
            <a:noAutofit/>
          </a:bodyPr>
          <a:lstStyle/>
          <a:p>
            <a:pPr marL="114300" lvl="1" indent="-114300" defTabSz="622300">
              <a:lnSpc>
                <a:spcPct val="90000"/>
              </a:lnSpc>
              <a:spcBef>
                <a:spcPct val="0"/>
              </a:spcBef>
              <a:spcAft>
                <a:spcPct val="15000"/>
              </a:spcAft>
              <a:buFontTx/>
              <a:buChar char="••"/>
            </a:pPr>
            <a:r>
              <a:rPr lang="en-US" sz="1600" dirty="0" smtClean="0">
                <a:solidFill>
                  <a:prstClr val="black">
                    <a:hueOff val="0"/>
                    <a:satOff val="0"/>
                    <a:lumOff val="0"/>
                    <a:alphaOff val="0"/>
                  </a:prstClr>
                </a:solidFill>
              </a:rPr>
              <a:t>Commodity-Industry </a:t>
            </a:r>
            <a:r>
              <a:rPr lang="en-US" sz="1600" dirty="0">
                <a:solidFill>
                  <a:prstClr val="black">
                    <a:hueOff val="0"/>
                    <a:satOff val="0"/>
                    <a:lumOff val="0"/>
                    <a:alphaOff val="0"/>
                  </a:prstClr>
                </a:solidFill>
              </a:rPr>
              <a:t>crosswalk</a:t>
            </a:r>
          </a:p>
          <a:p>
            <a:pPr marL="114300" lvl="1" indent="-114300" defTabSz="622300">
              <a:lnSpc>
                <a:spcPct val="90000"/>
              </a:lnSpc>
              <a:spcBef>
                <a:spcPct val="0"/>
              </a:spcBef>
              <a:spcAft>
                <a:spcPct val="15000"/>
              </a:spcAft>
              <a:buFontTx/>
              <a:buChar char="••"/>
            </a:pPr>
            <a:r>
              <a:rPr lang="en-US" sz="1600" dirty="0" smtClean="0">
                <a:solidFill>
                  <a:prstClr val="black">
                    <a:hueOff val="0"/>
                    <a:satOff val="0"/>
                    <a:lumOff val="0"/>
                    <a:alphaOff val="0"/>
                  </a:prstClr>
                </a:solidFill>
              </a:rPr>
              <a:t>IO </a:t>
            </a:r>
            <a:r>
              <a:rPr lang="en-US" sz="1600" dirty="0">
                <a:solidFill>
                  <a:prstClr val="black">
                    <a:hueOff val="0"/>
                    <a:satOff val="0"/>
                    <a:lumOff val="0"/>
                    <a:alphaOff val="0"/>
                  </a:prstClr>
                </a:solidFill>
              </a:rPr>
              <a:t>crosswalk</a:t>
            </a:r>
          </a:p>
        </p:txBody>
      </p:sp>
      <p:sp>
        <p:nvSpPr>
          <p:cNvPr id="4" name="Freeform 3"/>
          <p:cNvSpPr/>
          <p:nvPr/>
        </p:nvSpPr>
        <p:spPr>
          <a:xfrm>
            <a:off x="1981201" y="1440975"/>
            <a:ext cx="3883447" cy="895196"/>
          </a:xfrm>
          <a:custGeom>
            <a:avLst/>
            <a:gdLst>
              <a:gd name="connsiteX0" fmla="*/ 0 w 4206251"/>
              <a:gd name="connsiteY0" fmla="*/ 169058 h 1014325"/>
              <a:gd name="connsiteX1" fmla="*/ 169058 w 4206251"/>
              <a:gd name="connsiteY1" fmla="*/ 0 h 1014325"/>
              <a:gd name="connsiteX2" fmla="*/ 4037193 w 4206251"/>
              <a:gd name="connsiteY2" fmla="*/ 0 h 1014325"/>
              <a:gd name="connsiteX3" fmla="*/ 4206251 w 4206251"/>
              <a:gd name="connsiteY3" fmla="*/ 169058 h 1014325"/>
              <a:gd name="connsiteX4" fmla="*/ 4206251 w 4206251"/>
              <a:gd name="connsiteY4" fmla="*/ 845267 h 1014325"/>
              <a:gd name="connsiteX5" fmla="*/ 4037193 w 4206251"/>
              <a:gd name="connsiteY5" fmla="*/ 1014325 h 1014325"/>
              <a:gd name="connsiteX6" fmla="*/ 169058 w 4206251"/>
              <a:gd name="connsiteY6" fmla="*/ 1014325 h 1014325"/>
              <a:gd name="connsiteX7" fmla="*/ 0 w 4206251"/>
              <a:gd name="connsiteY7" fmla="*/ 845267 h 1014325"/>
              <a:gd name="connsiteX8" fmla="*/ 0 w 4206251"/>
              <a:gd name="connsiteY8" fmla="*/ 169058 h 10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6251" h="1014325">
                <a:moveTo>
                  <a:pt x="0" y="169058"/>
                </a:moveTo>
                <a:cubicBezTo>
                  <a:pt x="0" y="75690"/>
                  <a:pt x="75690" y="0"/>
                  <a:pt x="169058" y="0"/>
                </a:cubicBezTo>
                <a:lnTo>
                  <a:pt x="4037193" y="0"/>
                </a:lnTo>
                <a:cubicBezTo>
                  <a:pt x="4130561" y="0"/>
                  <a:pt x="4206251" y="75690"/>
                  <a:pt x="4206251" y="169058"/>
                </a:cubicBezTo>
                <a:lnTo>
                  <a:pt x="4206251" y="845267"/>
                </a:lnTo>
                <a:cubicBezTo>
                  <a:pt x="4206251" y="938635"/>
                  <a:pt x="4130561" y="1014325"/>
                  <a:pt x="4037193" y="1014325"/>
                </a:cubicBezTo>
                <a:lnTo>
                  <a:pt x="169058" y="1014325"/>
                </a:lnTo>
                <a:cubicBezTo>
                  <a:pt x="75690" y="1014325"/>
                  <a:pt x="0" y="938635"/>
                  <a:pt x="0" y="845267"/>
                </a:cubicBezTo>
                <a:lnTo>
                  <a:pt x="0" y="169058"/>
                </a:lnTo>
                <a:close/>
              </a:path>
            </a:pathLst>
          </a:custGeom>
          <a:solidFill>
            <a:schemeClr val="tx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8095" tIns="83805" rIns="118095" bIns="83805" numCol="1" spcCol="1270" anchor="ctr" anchorCtr="0">
            <a:noAutofit/>
          </a:bodyPr>
          <a:lstStyle/>
          <a:p>
            <a:pPr algn="ctr" defTabSz="800100">
              <a:lnSpc>
                <a:spcPct val="90000"/>
              </a:lnSpc>
              <a:spcBef>
                <a:spcPct val="0"/>
              </a:spcBef>
              <a:spcAft>
                <a:spcPct val="35000"/>
              </a:spcAft>
            </a:pPr>
            <a:r>
              <a:rPr lang="en-US" sz="1600" b="1" dirty="0">
                <a:solidFill>
                  <a:prstClr val="white"/>
                </a:solidFill>
              </a:rPr>
              <a:t>Develop Commodity-Industry Crosswalks (NAICS-SCTG &amp; IO-SCTG)</a:t>
            </a:r>
          </a:p>
        </p:txBody>
      </p:sp>
      <p:sp>
        <p:nvSpPr>
          <p:cNvPr id="5" name="Freeform 4"/>
          <p:cNvSpPr/>
          <p:nvPr/>
        </p:nvSpPr>
        <p:spPr>
          <a:xfrm>
            <a:off x="5754478" y="2446614"/>
            <a:ext cx="4456322" cy="763834"/>
          </a:xfrm>
          <a:custGeom>
            <a:avLst/>
            <a:gdLst>
              <a:gd name="connsiteX0" fmla="*/ 127344 w 764047"/>
              <a:gd name="connsiteY0" fmla="*/ 0 h 3459659"/>
              <a:gd name="connsiteX1" fmla="*/ 636703 w 764047"/>
              <a:gd name="connsiteY1" fmla="*/ 0 h 3459659"/>
              <a:gd name="connsiteX2" fmla="*/ 764047 w 764047"/>
              <a:gd name="connsiteY2" fmla="*/ 127344 h 3459659"/>
              <a:gd name="connsiteX3" fmla="*/ 764047 w 764047"/>
              <a:gd name="connsiteY3" fmla="*/ 3459659 h 3459659"/>
              <a:gd name="connsiteX4" fmla="*/ 764047 w 764047"/>
              <a:gd name="connsiteY4" fmla="*/ 3459659 h 3459659"/>
              <a:gd name="connsiteX5" fmla="*/ 0 w 764047"/>
              <a:gd name="connsiteY5" fmla="*/ 3459659 h 3459659"/>
              <a:gd name="connsiteX6" fmla="*/ 0 w 764047"/>
              <a:gd name="connsiteY6" fmla="*/ 3459659 h 3459659"/>
              <a:gd name="connsiteX7" fmla="*/ 0 w 764047"/>
              <a:gd name="connsiteY7" fmla="*/ 127344 h 3459659"/>
              <a:gd name="connsiteX8" fmla="*/ 127344 w 764047"/>
              <a:gd name="connsiteY8" fmla="*/ 0 h 345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047" h="3459659">
                <a:moveTo>
                  <a:pt x="764047" y="576623"/>
                </a:moveTo>
                <a:lnTo>
                  <a:pt x="764047" y="2883036"/>
                </a:lnTo>
                <a:cubicBezTo>
                  <a:pt x="764047" y="3201496"/>
                  <a:pt x="751456" y="3459659"/>
                  <a:pt x="735924" y="3459659"/>
                </a:cubicBezTo>
                <a:lnTo>
                  <a:pt x="0" y="3459659"/>
                </a:lnTo>
                <a:lnTo>
                  <a:pt x="0" y="3459659"/>
                </a:lnTo>
                <a:lnTo>
                  <a:pt x="0" y="0"/>
                </a:lnTo>
                <a:lnTo>
                  <a:pt x="0" y="0"/>
                </a:lnTo>
                <a:lnTo>
                  <a:pt x="735924" y="0"/>
                </a:lnTo>
                <a:cubicBezTo>
                  <a:pt x="751456" y="0"/>
                  <a:pt x="764047" y="258163"/>
                  <a:pt x="764047" y="576623"/>
                </a:cubicBezTo>
                <a:close/>
              </a:path>
            </a:pathLst>
          </a:cu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61123" rIns="284948" bIns="161123" numCol="1" spcCol="1270" anchor="ctr" anchorCtr="0">
            <a:noAutofit/>
          </a:bodyPr>
          <a:lstStyle/>
          <a:p>
            <a:pPr marL="114300" lvl="1" indent="-114300" defTabSz="622300">
              <a:lnSpc>
                <a:spcPct val="90000"/>
              </a:lnSpc>
              <a:spcBef>
                <a:spcPct val="0"/>
              </a:spcBef>
              <a:spcAft>
                <a:spcPct val="15000"/>
              </a:spcAft>
              <a:buFontTx/>
              <a:buChar char="••"/>
            </a:pPr>
            <a:r>
              <a:rPr lang="en-US" sz="1600" dirty="0" smtClean="0">
                <a:solidFill>
                  <a:prstClr val="black">
                    <a:hueOff val="0"/>
                    <a:satOff val="0"/>
                    <a:lumOff val="0"/>
                    <a:alphaOff val="0"/>
                  </a:prstClr>
                </a:solidFill>
              </a:rPr>
              <a:t>3-dimensional correspondence system</a:t>
            </a:r>
            <a:endParaRPr lang="en-US" sz="1600" dirty="0">
              <a:solidFill>
                <a:prstClr val="black">
                  <a:hueOff val="0"/>
                  <a:satOff val="0"/>
                  <a:lumOff val="0"/>
                  <a:alphaOff val="0"/>
                </a:prstClr>
              </a:solidFill>
            </a:endParaRPr>
          </a:p>
        </p:txBody>
      </p:sp>
      <p:sp>
        <p:nvSpPr>
          <p:cNvPr id="6" name="Freeform 5"/>
          <p:cNvSpPr/>
          <p:nvPr/>
        </p:nvSpPr>
        <p:spPr>
          <a:xfrm>
            <a:off x="1981201" y="2380933"/>
            <a:ext cx="3883447" cy="895196"/>
          </a:xfrm>
          <a:custGeom>
            <a:avLst/>
            <a:gdLst>
              <a:gd name="connsiteX0" fmla="*/ 0 w 4206251"/>
              <a:gd name="connsiteY0" fmla="*/ 169058 h 1014325"/>
              <a:gd name="connsiteX1" fmla="*/ 169058 w 4206251"/>
              <a:gd name="connsiteY1" fmla="*/ 0 h 1014325"/>
              <a:gd name="connsiteX2" fmla="*/ 4037193 w 4206251"/>
              <a:gd name="connsiteY2" fmla="*/ 0 h 1014325"/>
              <a:gd name="connsiteX3" fmla="*/ 4206251 w 4206251"/>
              <a:gd name="connsiteY3" fmla="*/ 169058 h 1014325"/>
              <a:gd name="connsiteX4" fmla="*/ 4206251 w 4206251"/>
              <a:gd name="connsiteY4" fmla="*/ 845267 h 1014325"/>
              <a:gd name="connsiteX5" fmla="*/ 4037193 w 4206251"/>
              <a:gd name="connsiteY5" fmla="*/ 1014325 h 1014325"/>
              <a:gd name="connsiteX6" fmla="*/ 169058 w 4206251"/>
              <a:gd name="connsiteY6" fmla="*/ 1014325 h 1014325"/>
              <a:gd name="connsiteX7" fmla="*/ 0 w 4206251"/>
              <a:gd name="connsiteY7" fmla="*/ 845267 h 1014325"/>
              <a:gd name="connsiteX8" fmla="*/ 0 w 4206251"/>
              <a:gd name="connsiteY8" fmla="*/ 169058 h 10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6251" h="1014325">
                <a:moveTo>
                  <a:pt x="0" y="169058"/>
                </a:moveTo>
                <a:cubicBezTo>
                  <a:pt x="0" y="75690"/>
                  <a:pt x="75690" y="0"/>
                  <a:pt x="169058" y="0"/>
                </a:cubicBezTo>
                <a:lnTo>
                  <a:pt x="4037193" y="0"/>
                </a:lnTo>
                <a:cubicBezTo>
                  <a:pt x="4130561" y="0"/>
                  <a:pt x="4206251" y="75690"/>
                  <a:pt x="4206251" y="169058"/>
                </a:cubicBezTo>
                <a:lnTo>
                  <a:pt x="4206251" y="845267"/>
                </a:lnTo>
                <a:cubicBezTo>
                  <a:pt x="4206251" y="938635"/>
                  <a:pt x="4130561" y="1014325"/>
                  <a:pt x="4037193" y="1014325"/>
                </a:cubicBezTo>
                <a:lnTo>
                  <a:pt x="169058" y="1014325"/>
                </a:lnTo>
                <a:cubicBezTo>
                  <a:pt x="75690" y="1014325"/>
                  <a:pt x="0" y="938635"/>
                  <a:pt x="0" y="845267"/>
                </a:cubicBezTo>
                <a:lnTo>
                  <a:pt x="0" y="169058"/>
                </a:lnTo>
                <a:close/>
              </a:path>
            </a:pathLst>
          </a:custGeom>
          <a:solidFill>
            <a:schemeClr val="tx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8095" tIns="83805" rIns="118095" bIns="83805" numCol="1" spcCol="1270" anchor="ctr" anchorCtr="0">
            <a:noAutofit/>
          </a:bodyPr>
          <a:lstStyle/>
          <a:p>
            <a:pPr algn="ctr" defTabSz="800100">
              <a:lnSpc>
                <a:spcPct val="90000"/>
              </a:lnSpc>
              <a:spcBef>
                <a:spcPct val="0"/>
              </a:spcBef>
              <a:spcAft>
                <a:spcPct val="35000"/>
              </a:spcAft>
            </a:pPr>
            <a:r>
              <a:rPr lang="en-US" sz="1600" b="1" dirty="0">
                <a:solidFill>
                  <a:prstClr val="white"/>
                </a:solidFill>
              </a:rPr>
              <a:t>Identify produced and consumed commodities by industry (supplier/buyer status)</a:t>
            </a:r>
          </a:p>
        </p:txBody>
      </p:sp>
      <p:sp>
        <p:nvSpPr>
          <p:cNvPr id="9" name="Freeform 8"/>
          <p:cNvSpPr/>
          <p:nvPr/>
        </p:nvSpPr>
        <p:spPr>
          <a:xfrm>
            <a:off x="5754478" y="3386570"/>
            <a:ext cx="4456322" cy="763834"/>
          </a:xfrm>
          <a:custGeom>
            <a:avLst/>
            <a:gdLst>
              <a:gd name="connsiteX0" fmla="*/ 127344 w 764047"/>
              <a:gd name="connsiteY0" fmla="*/ 0 h 3459659"/>
              <a:gd name="connsiteX1" fmla="*/ 636703 w 764047"/>
              <a:gd name="connsiteY1" fmla="*/ 0 h 3459659"/>
              <a:gd name="connsiteX2" fmla="*/ 764047 w 764047"/>
              <a:gd name="connsiteY2" fmla="*/ 127344 h 3459659"/>
              <a:gd name="connsiteX3" fmla="*/ 764047 w 764047"/>
              <a:gd name="connsiteY3" fmla="*/ 3459659 h 3459659"/>
              <a:gd name="connsiteX4" fmla="*/ 764047 w 764047"/>
              <a:gd name="connsiteY4" fmla="*/ 3459659 h 3459659"/>
              <a:gd name="connsiteX5" fmla="*/ 0 w 764047"/>
              <a:gd name="connsiteY5" fmla="*/ 3459659 h 3459659"/>
              <a:gd name="connsiteX6" fmla="*/ 0 w 764047"/>
              <a:gd name="connsiteY6" fmla="*/ 3459659 h 3459659"/>
              <a:gd name="connsiteX7" fmla="*/ 0 w 764047"/>
              <a:gd name="connsiteY7" fmla="*/ 127344 h 3459659"/>
              <a:gd name="connsiteX8" fmla="*/ 127344 w 764047"/>
              <a:gd name="connsiteY8" fmla="*/ 0 h 345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047" h="3459659">
                <a:moveTo>
                  <a:pt x="764047" y="576623"/>
                </a:moveTo>
                <a:lnTo>
                  <a:pt x="764047" y="2883036"/>
                </a:lnTo>
                <a:cubicBezTo>
                  <a:pt x="764047" y="3201496"/>
                  <a:pt x="751456" y="3459659"/>
                  <a:pt x="735924" y="3459659"/>
                </a:cubicBezTo>
                <a:lnTo>
                  <a:pt x="0" y="3459659"/>
                </a:lnTo>
                <a:lnTo>
                  <a:pt x="0" y="3459659"/>
                </a:lnTo>
                <a:lnTo>
                  <a:pt x="0" y="0"/>
                </a:lnTo>
                <a:lnTo>
                  <a:pt x="0" y="0"/>
                </a:lnTo>
                <a:lnTo>
                  <a:pt x="735924" y="0"/>
                </a:lnTo>
                <a:cubicBezTo>
                  <a:pt x="751456" y="0"/>
                  <a:pt x="764047" y="258163"/>
                  <a:pt x="764047" y="576623"/>
                </a:cubicBezTo>
                <a:close/>
              </a:path>
            </a:pathLst>
          </a:cu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61123" rIns="284948" bIns="161123" numCol="1" spcCol="1270" anchor="ctr" anchorCtr="0">
            <a:noAutofit/>
          </a:bodyPr>
          <a:lstStyle/>
          <a:p>
            <a:pPr marL="114300" lvl="1" indent="-114300" defTabSz="622300">
              <a:lnSpc>
                <a:spcPct val="90000"/>
              </a:lnSpc>
              <a:spcBef>
                <a:spcPct val="0"/>
              </a:spcBef>
              <a:spcAft>
                <a:spcPct val="15000"/>
              </a:spcAft>
              <a:buFontTx/>
              <a:buChar char="••"/>
            </a:pPr>
            <a:r>
              <a:rPr lang="en-US" sz="1600" dirty="0" smtClean="0">
                <a:solidFill>
                  <a:prstClr val="black">
                    <a:hueOff val="0"/>
                    <a:satOff val="0"/>
                    <a:lumOff val="0"/>
                    <a:alphaOff val="0"/>
                  </a:prstClr>
                </a:solidFill>
              </a:rPr>
              <a:t>Employment data</a:t>
            </a:r>
            <a:endParaRPr lang="en-US" sz="1600" dirty="0">
              <a:solidFill>
                <a:prstClr val="black">
                  <a:hueOff val="0"/>
                  <a:satOff val="0"/>
                  <a:lumOff val="0"/>
                  <a:alphaOff val="0"/>
                </a:prstClr>
              </a:solidFill>
            </a:endParaRPr>
          </a:p>
          <a:p>
            <a:pPr marL="114300" lvl="1" indent="-114300" defTabSz="622300">
              <a:lnSpc>
                <a:spcPct val="90000"/>
              </a:lnSpc>
              <a:spcBef>
                <a:spcPct val="0"/>
              </a:spcBef>
              <a:spcAft>
                <a:spcPct val="15000"/>
              </a:spcAft>
              <a:buFontTx/>
              <a:buChar char="••"/>
            </a:pPr>
            <a:r>
              <a:rPr lang="en-US" sz="1600" dirty="0" smtClean="0">
                <a:solidFill>
                  <a:prstClr val="black">
                    <a:hueOff val="0"/>
                    <a:satOff val="0"/>
                    <a:lumOff val="0"/>
                    <a:alphaOff val="0"/>
                  </a:prstClr>
                </a:solidFill>
              </a:rPr>
              <a:t>BEA Input-Output </a:t>
            </a:r>
            <a:r>
              <a:rPr lang="en-US" sz="1600" dirty="0">
                <a:solidFill>
                  <a:prstClr val="black">
                    <a:hueOff val="0"/>
                    <a:satOff val="0"/>
                    <a:lumOff val="0"/>
                    <a:alphaOff val="0"/>
                  </a:prstClr>
                </a:solidFill>
              </a:rPr>
              <a:t>Accounts data</a:t>
            </a:r>
          </a:p>
        </p:txBody>
      </p:sp>
      <p:sp>
        <p:nvSpPr>
          <p:cNvPr id="10" name="Freeform 9"/>
          <p:cNvSpPr/>
          <p:nvPr/>
        </p:nvSpPr>
        <p:spPr>
          <a:xfrm>
            <a:off x="1981201" y="3320889"/>
            <a:ext cx="3883447" cy="895196"/>
          </a:xfrm>
          <a:custGeom>
            <a:avLst/>
            <a:gdLst>
              <a:gd name="connsiteX0" fmla="*/ 0 w 4206251"/>
              <a:gd name="connsiteY0" fmla="*/ 169058 h 1014325"/>
              <a:gd name="connsiteX1" fmla="*/ 169058 w 4206251"/>
              <a:gd name="connsiteY1" fmla="*/ 0 h 1014325"/>
              <a:gd name="connsiteX2" fmla="*/ 4037193 w 4206251"/>
              <a:gd name="connsiteY2" fmla="*/ 0 h 1014325"/>
              <a:gd name="connsiteX3" fmla="*/ 4206251 w 4206251"/>
              <a:gd name="connsiteY3" fmla="*/ 169058 h 1014325"/>
              <a:gd name="connsiteX4" fmla="*/ 4206251 w 4206251"/>
              <a:gd name="connsiteY4" fmla="*/ 845267 h 1014325"/>
              <a:gd name="connsiteX5" fmla="*/ 4037193 w 4206251"/>
              <a:gd name="connsiteY5" fmla="*/ 1014325 h 1014325"/>
              <a:gd name="connsiteX6" fmla="*/ 169058 w 4206251"/>
              <a:gd name="connsiteY6" fmla="*/ 1014325 h 1014325"/>
              <a:gd name="connsiteX7" fmla="*/ 0 w 4206251"/>
              <a:gd name="connsiteY7" fmla="*/ 845267 h 1014325"/>
              <a:gd name="connsiteX8" fmla="*/ 0 w 4206251"/>
              <a:gd name="connsiteY8" fmla="*/ 169058 h 10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6251" h="1014325">
                <a:moveTo>
                  <a:pt x="0" y="169058"/>
                </a:moveTo>
                <a:cubicBezTo>
                  <a:pt x="0" y="75690"/>
                  <a:pt x="75690" y="0"/>
                  <a:pt x="169058" y="0"/>
                </a:cubicBezTo>
                <a:lnTo>
                  <a:pt x="4037193" y="0"/>
                </a:lnTo>
                <a:cubicBezTo>
                  <a:pt x="4130561" y="0"/>
                  <a:pt x="4206251" y="75690"/>
                  <a:pt x="4206251" y="169058"/>
                </a:cubicBezTo>
                <a:lnTo>
                  <a:pt x="4206251" y="845267"/>
                </a:lnTo>
                <a:cubicBezTo>
                  <a:pt x="4206251" y="938635"/>
                  <a:pt x="4130561" y="1014325"/>
                  <a:pt x="4037193" y="1014325"/>
                </a:cubicBezTo>
                <a:lnTo>
                  <a:pt x="169058" y="1014325"/>
                </a:lnTo>
                <a:cubicBezTo>
                  <a:pt x="75690" y="1014325"/>
                  <a:pt x="0" y="938635"/>
                  <a:pt x="0" y="845267"/>
                </a:cubicBezTo>
                <a:lnTo>
                  <a:pt x="0" y="169058"/>
                </a:lnTo>
                <a:close/>
              </a:path>
            </a:pathLst>
          </a:custGeom>
          <a:solidFill>
            <a:schemeClr val="tx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8095" tIns="83805" rIns="118095" bIns="83805" numCol="1" spcCol="1270" anchor="ctr" anchorCtr="0">
            <a:noAutofit/>
          </a:bodyPr>
          <a:lstStyle/>
          <a:p>
            <a:pPr algn="ctr" defTabSz="800100">
              <a:lnSpc>
                <a:spcPct val="90000"/>
              </a:lnSpc>
              <a:spcBef>
                <a:spcPct val="0"/>
              </a:spcBef>
              <a:spcAft>
                <a:spcPct val="35000"/>
              </a:spcAft>
            </a:pPr>
            <a:r>
              <a:rPr lang="en-US" sz="1600" b="1" dirty="0">
                <a:solidFill>
                  <a:prstClr val="white"/>
                </a:solidFill>
              </a:rPr>
              <a:t>Calculate production and consumption rates by employee by industry</a:t>
            </a:r>
          </a:p>
        </p:txBody>
      </p:sp>
      <p:sp>
        <p:nvSpPr>
          <p:cNvPr id="11" name="Freeform 10"/>
          <p:cNvSpPr/>
          <p:nvPr/>
        </p:nvSpPr>
        <p:spPr>
          <a:xfrm>
            <a:off x="5754478" y="4326528"/>
            <a:ext cx="4456322" cy="763834"/>
          </a:xfrm>
          <a:custGeom>
            <a:avLst/>
            <a:gdLst>
              <a:gd name="connsiteX0" fmla="*/ 127344 w 764047"/>
              <a:gd name="connsiteY0" fmla="*/ 0 h 3459659"/>
              <a:gd name="connsiteX1" fmla="*/ 636703 w 764047"/>
              <a:gd name="connsiteY1" fmla="*/ 0 h 3459659"/>
              <a:gd name="connsiteX2" fmla="*/ 764047 w 764047"/>
              <a:gd name="connsiteY2" fmla="*/ 127344 h 3459659"/>
              <a:gd name="connsiteX3" fmla="*/ 764047 w 764047"/>
              <a:gd name="connsiteY3" fmla="*/ 3459659 h 3459659"/>
              <a:gd name="connsiteX4" fmla="*/ 764047 w 764047"/>
              <a:gd name="connsiteY4" fmla="*/ 3459659 h 3459659"/>
              <a:gd name="connsiteX5" fmla="*/ 0 w 764047"/>
              <a:gd name="connsiteY5" fmla="*/ 3459659 h 3459659"/>
              <a:gd name="connsiteX6" fmla="*/ 0 w 764047"/>
              <a:gd name="connsiteY6" fmla="*/ 3459659 h 3459659"/>
              <a:gd name="connsiteX7" fmla="*/ 0 w 764047"/>
              <a:gd name="connsiteY7" fmla="*/ 127344 h 3459659"/>
              <a:gd name="connsiteX8" fmla="*/ 127344 w 764047"/>
              <a:gd name="connsiteY8" fmla="*/ 0 h 345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047" h="3459659">
                <a:moveTo>
                  <a:pt x="764047" y="576623"/>
                </a:moveTo>
                <a:lnTo>
                  <a:pt x="764047" y="2883036"/>
                </a:lnTo>
                <a:cubicBezTo>
                  <a:pt x="764047" y="3201496"/>
                  <a:pt x="751456" y="3459659"/>
                  <a:pt x="735924" y="3459659"/>
                </a:cubicBezTo>
                <a:lnTo>
                  <a:pt x="0" y="3459659"/>
                </a:lnTo>
                <a:lnTo>
                  <a:pt x="0" y="3459659"/>
                </a:lnTo>
                <a:lnTo>
                  <a:pt x="0" y="0"/>
                </a:lnTo>
                <a:lnTo>
                  <a:pt x="0" y="0"/>
                </a:lnTo>
                <a:lnTo>
                  <a:pt x="735924" y="0"/>
                </a:lnTo>
                <a:cubicBezTo>
                  <a:pt x="751456" y="0"/>
                  <a:pt x="764047" y="258163"/>
                  <a:pt x="764047" y="576623"/>
                </a:cubicBezTo>
                <a:close/>
              </a:path>
            </a:pathLst>
          </a:cu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61123" rIns="284948" bIns="161123" numCol="1" spcCol="1270" anchor="ctr" anchorCtr="0">
            <a:noAutofit/>
          </a:bodyPr>
          <a:lstStyle/>
          <a:p>
            <a:pPr marL="114300" lvl="1" indent="-114300" defTabSz="622300">
              <a:lnSpc>
                <a:spcPct val="90000"/>
              </a:lnSpc>
              <a:spcBef>
                <a:spcPct val="0"/>
              </a:spcBef>
              <a:spcAft>
                <a:spcPct val="15000"/>
              </a:spcAft>
              <a:buFontTx/>
              <a:buChar char="••"/>
            </a:pPr>
            <a:r>
              <a:rPr lang="en-US" sz="1600" dirty="0">
                <a:solidFill>
                  <a:prstClr val="black">
                    <a:hueOff val="0"/>
                    <a:satOff val="0"/>
                    <a:lumOff val="0"/>
                    <a:alphaOff val="0"/>
                  </a:prstClr>
                </a:solidFill>
              </a:rPr>
              <a:t>Unite value of commodities from FAF data</a:t>
            </a:r>
          </a:p>
        </p:txBody>
      </p:sp>
      <p:sp>
        <p:nvSpPr>
          <p:cNvPr id="12" name="Freeform 11"/>
          <p:cNvSpPr/>
          <p:nvPr/>
        </p:nvSpPr>
        <p:spPr>
          <a:xfrm>
            <a:off x="1981201" y="4260846"/>
            <a:ext cx="3883447" cy="895196"/>
          </a:xfrm>
          <a:custGeom>
            <a:avLst/>
            <a:gdLst>
              <a:gd name="connsiteX0" fmla="*/ 0 w 4206251"/>
              <a:gd name="connsiteY0" fmla="*/ 169058 h 1014325"/>
              <a:gd name="connsiteX1" fmla="*/ 169058 w 4206251"/>
              <a:gd name="connsiteY1" fmla="*/ 0 h 1014325"/>
              <a:gd name="connsiteX2" fmla="*/ 4037193 w 4206251"/>
              <a:gd name="connsiteY2" fmla="*/ 0 h 1014325"/>
              <a:gd name="connsiteX3" fmla="*/ 4206251 w 4206251"/>
              <a:gd name="connsiteY3" fmla="*/ 169058 h 1014325"/>
              <a:gd name="connsiteX4" fmla="*/ 4206251 w 4206251"/>
              <a:gd name="connsiteY4" fmla="*/ 845267 h 1014325"/>
              <a:gd name="connsiteX5" fmla="*/ 4037193 w 4206251"/>
              <a:gd name="connsiteY5" fmla="*/ 1014325 h 1014325"/>
              <a:gd name="connsiteX6" fmla="*/ 169058 w 4206251"/>
              <a:gd name="connsiteY6" fmla="*/ 1014325 h 1014325"/>
              <a:gd name="connsiteX7" fmla="*/ 0 w 4206251"/>
              <a:gd name="connsiteY7" fmla="*/ 845267 h 1014325"/>
              <a:gd name="connsiteX8" fmla="*/ 0 w 4206251"/>
              <a:gd name="connsiteY8" fmla="*/ 169058 h 10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6251" h="1014325">
                <a:moveTo>
                  <a:pt x="0" y="169058"/>
                </a:moveTo>
                <a:cubicBezTo>
                  <a:pt x="0" y="75690"/>
                  <a:pt x="75690" y="0"/>
                  <a:pt x="169058" y="0"/>
                </a:cubicBezTo>
                <a:lnTo>
                  <a:pt x="4037193" y="0"/>
                </a:lnTo>
                <a:cubicBezTo>
                  <a:pt x="4130561" y="0"/>
                  <a:pt x="4206251" y="75690"/>
                  <a:pt x="4206251" y="169058"/>
                </a:cubicBezTo>
                <a:lnTo>
                  <a:pt x="4206251" y="845267"/>
                </a:lnTo>
                <a:cubicBezTo>
                  <a:pt x="4206251" y="938635"/>
                  <a:pt x="4130561" y="1014325"/>
                  <a:pt x="4037193" y="1014325"/>
                </a:cubicBezTo>
                <a:lnTo>
                  <a:pt x="169058" y="1014325"/>
                </a:lnTo>
                <a:cubicBezTo>
                  <a:pt x="75690" y="1014325"/>
                  <a:pt x="0" y="938635"/>
                  <a:pt x="0" y="845267"/>
                </a:cubicBezTo>
                <a:lnTo>
                  <a:pt x="0" y="169058"/>
                </a:lnTo>
                <a:close/>
              </a:path>
            </a:pathLst>
          </a:custGeom>
          <a:solidFill>
            <a:schemeClr val="tx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8095" tIns="83805" rIns="118095" bIns="83805" numCol="1" spcCol="1270" anchor="ctr" anchorCtr="0">
            <a:noAutofit/>
          </a:bodyPr>
          <a:lstStyle/>
          <a:p>
            <a:pPr algn="ctr" defTabSz="800100">
              <a:lnSpc>
                <a:spcPct val="90000"/>
              </a:lnSpc>
              <a:spcBef>
                <a:spcPct val="0"/>
              </a:spcBef>
              <a:spcAft>
                <a:spcPct val="35000"/>
              </a:spcAft>
            </a:pPr>
            <a:r>
              <a:rPr lang="en-US" sz="1600" b="1" dirty="0">
                <a:solidFill>
                  <a:prstClr val="white"/>
                </a:solidFill>
              </a:rPr>
              <a:t>Convert Monetary rates to tons</a:t>
            </a:r>
          </a:p>
        </p:txBody>
      </p:sp>
      <p:sp>
        <p:nvSpPr>
          <p:cNvPr id="13" name="Freeform 12"/>
          <p:cNvSpPr/>
          <p:nvPr/>
        </p:nvSpPr>
        <p:spPr>
          <a:xfrm>
            <a:off x="5754478" y="5266485"/>
            <a:ext cx="4456322" cy="763834"/>
          </a:xfrm>
          <a:custGeom>
            <a:avLst/>
            <a:gdLst>
              <a:gd name="connsiteX0" fmla="*/ 127344 w 764047"/>
              <a:gd name="connsiteY0" fmla="*/ 0 h 3459659"/>
              <a:gd name="connsiteX1" fmla="*/ 636703 w 764047"/>
              <a:gd name="connsiteY1" fmla="*/ 0 h 3459659"/>
              <a:gd name="connsiteX2" fmla="*/ 764047 w 764047"/>
              <a:gd name="connsiteY2" fmla="*/ 127344 h 3459659"/>
              <a:gd name="connsiteX3" fmla="*/ 764047 w 764047"/>
              <a:gd name="connsiteY3" fmla="*/ 3459659 h 3459659"/>
              <a:gd name="connsiteX4" fmla="*/ 764047 w 764047"/>
              <a:gd name="connsiteY4" fmla="*/ 3459659 h 3459659"/>
              <a:gd name="connsiteX5" fmla="*/ 0 w 764047"/>
              <a:gd name="connsiteY5" fmla="*/ 3459659 h 3459659"/>
              <a:gd name="connsiteX6" fmla="*/ 0 w 764047"/>
              <a:gd name="connsiteY6" fmla="*/ 3459659 h 3459659"/>
              <a:gd name="connsiteX7" fmla="*/ 0 w 764047"/>
              <a:gd name="connsiteY7" fmla="*/ 127344 h 3459659"/>
              <a:gd name="connsiteX8" fmla="*/ 127344 w 764047"/>
              <a:gd name="connsiteY8" fmla="*/ 0 h 345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047" h="3459659">
                <a:moveTo>
                  <a:pt x="764047" y="576623"/>
                </a:moveTo>
                <a:lnTo>
                  <a:pt x="764047" y="2883036"/>
                </a:lnTo>
                <a:cubicBezTo>
                  <a:pt x="764047" y="3201496"/>
                  <a:pt x="751456" y="3459659"/>
                  <a:pt x="735924" y="3459659"/>
                </a:cubicBezTo>
                <a:lnTo>
                  <a:pt x="0" y="3459659"/>
                </a:lnTo>
                <a:lnTo>
                  <a:pt x="0" y="3459659"/>
                </a:lnTo>
                <a:lnTo>
                  <a:pt x="0" y="0"/>
                </a:lnTo>
                <a:lnTo>
                  <a:pt x="0" y="0"/>
                </a:lnTo>
                <a:lnTo>
                  <a:pt x="735924" y="0"/>
                </a:lnTo>
                <a:cubicBezTo>
                  <a:pt x="751456" y="0"/>
                  <a:pt x="764047" y="258163"/>
                  <a:pt x="764047" y="576623"/>
                </a:cubicBezTo>
                <a:close/>
              </a:path>
            </a:pathLst>
          </a:cu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61123" rIns="284948" bIns="161123" numCol="1" spcCol="1270" anchor="ctr" anchorCtr="0">
            <a:noAutofit/>
          </a:bodyPr>
          <a:lstStyle/>
          <a:p>
            <a:pPr marL="114300" lvl="1" indent="-114300" defTabSz="622300">
              <a:lnSpc>
                <a:spcPct val="90000"/>
              </a:lnSpc>
              <a:spcBef>
                <a:spcPct val="0"/>
              </a:spcBef>
              <a:spcAft>
                <a:spcPct val="15000"/>
              </a:spcAft>
              <a:buFontTx/>
              <a:buChar char="••"/>
            </a:pPr>
            <a:r>
              <a:rPr lang="en-US" sz="1600" dirty="0" smtClean="0">
                <a:solidFill>
                  <a:prstClr val="black">
                    <a:hueOff val="0"/>
                    <a:satOff val="0"/>
                    <a:lumOff val="0"/>
                    <a:alphaOff val="0"/>
                  </a:prstClr>
                </a:solidFill>
              </a:rPr>
              <a:t>Firm database</a:t>
            </a:r>
          </a:p>
          <a:p>
            <a:pPr marL="114300" lvl="1" indent="-114300" defTabSz="622300">
              <a:lnSpc>
                <a:spcPct val="90000"/>
              </a:lnSpc>
              <a:spcBef>
                <a:spcPct val="0"/>
              </a:spcBef>
              <a:spcAft>
                <a:spcPct val="15000"/>
              </a:spcAft>
              <a:buFontTx/>
              <a:buChar char="••"/>
            </a:pPr>
            <a:r>
              <a:rPr lang="en-US" sz="1600" dirty="0" smtClean="0">
                <a:solidFill>
                  <a:prstClr val="black">
                    <a:hueOff val="0"/>
                    <a:satOff val="0"/>
                    <a:lumOff val="0"/>
                    <a:alphaOff val="0"/>
                  </a:prstClr>
                </a:solidFill>
              </a:rPr>
              <a:t>FAF Production/Consumption Data</a:t>
            </a:r>
            <a:endParaRPr lang="en-US" sz="1600" dirty="0">
              <a:solidFill>
                <a:prstClr val="black">
                  <a:hueOff val="0"/>
                  <a:satOff val="0"/>
                  <a:lumOff val="0"/>
                  <a:alphaOff val="0"/>
                </a:prstClr>
              </a:solidFill>
            </a:endParaRPr>
          </a:p>
        </p:txBody>
      </p:sp>
      <p:sp>
        <p:nvSpPr>
          <p:cNvPr id="14" name="Freeform 13"/>
          <p:cNvSpPr/>
          <p:nvPr/>
        </p:nvSpPr>
        <p:spPr>
          <a:xfrm>
            <a:off x="1981201" y="5200804"/>
            <a:ext cx="3883447" cy="895196"/>
          </a:xfrm>
          <a:custGeom>
            <a:avLst/>
            <a:gdLst>
              <a:gd name="connsiteX0" fmla="*/ 0 w 4206251"/>
              <a:gd name="connsiteY0" fmla="*/ 169058 h 1014325"/>
              <a:gd name="connsiteX1" fmla="*/ 169058 w 4206251"/>
              <a:gd name="connsiteY1" fmla="*/ 0 h 1014325"/>
              <a:gd name="connsiteX2" fmla="*/ 4037193 w 4206251"/>
              <a:gd name="connsiteY2" fmla="*/ 0 h 1014325"/>
              <a:gd name="connsiteX3" fmla="*/ 4206251 w 4206251"/>
              <a:gd name="connsiteY3" fmla="*/ 169058 h 1014325"/>
              <a:gd name="connsiteX4" fmla="*/ 4206251 w 4206251"/>
              <a:gd name="connsiteY4" fmla="*/ 845267 h 1014325"/>
              <a:gd name="connsiteX5" fmla="*/ 4037193 w 4206251"/>
              <a:gd name="connsiteY5" fmla="*/ 1014325 h 1014325"/>
              <a:gd name="connsiteX6" fmla="*/ 169058 w 4206251"/>
              <a:gd name="connsiteY6" fmla="*/ 1014325 h 1014325"/>
              <a:gd name="connsiteX7" fmla="*/ 0 w 4206251"/>
              <a:gd name="connsiteY7" fmla="*/ 845267 h 1014325"/>
              <a:gd name="connsiteX8" fmla="*/ 0 w 4206251"/>
              <a:gd name="connsiteY8" fmla="*/ 169058 h 10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6251" h="1014325">
                <a:moveTo>
                  <a:pt x="0" y="169058"/>
                </a:moveTo>
                <a:cubicBezTo>
                  <a:pt x="0" y="75690"/>
                  <a:pt x="75690" y="0"/>
                  <a:pt x="169058" y="0"/>
                </a:cubicBezTo>
                <a:lnTo>
                  <a:pt x="4037193" y="0"/>
                </a:lnTo>
                <a:cubicBezTo>
                  <a:pt x="4130561" y="0"/>
                  <a:pt x="4206251" y="75690"/>
                  <a:pt x="4206251" y="169058"/>
                </a:cubicBezTo>
                <a:lnTo>
                  <a:pt x="4206251" y="845267"/>
                </a:lnTo>
                <a:cubicBezTo>
                  <a:pt x="4206251" y="938635"/>
                  <a:pt x="4130561" y="1014325"/>
                  <a:pt x="4037193" y="1014325"/>
                </a:cubicBezTo>
                <a:lnTo>
                  <a:pt x="169058" y="1014325"/>
                </a:lnTo>
                <a:cubicBezTo>
                  <a:pt x="75690" y="1014325"/>
                  <a:pt x="0" y="938635"/>
                  <a:pt x="0" y="845267"/>
                </a:cubicBezTo>
                <a:lnTo>
                  <a:pt x="0" y="169058"/>
                </a:lnTo>
                <a:close/>
              </a:path>
            </a:pathLst>
          </a:custGeom>
          <a:solidFill>
            <a:schemeClr val="tx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8095" tIns="83805" rIns="118095" bIns="83805" numCol="1" spcCol="1270" anchor="ctr" anchorCtr="0">
            <a:noAutofit/>
          </a:bodyPr>
          <a:lstStyle/>
          <a:p>
            <a:pPr algn="ctr" defTabSz="800100">
              <a:lnSpc>
                <a:spcPct val="90000"/>
              </a:lnSpc>
              <a:spcBef>
                <a:spcPct val="0"/>
              </a:spcBef>
              <a:spcAft>
                <a:spcPct val="35000"/>
              </a:spcAft>
            </a:pPr>
            <a:r>
              <a:rPr lang="en-US" sz="1600" b="1" dirty="0">
                <a:solidFill>
                  <a:prstClr val="white"/>
                </a:solidFill>
              </a:rPr>
              <a:t>Calculate annual production and consumptions for each </a:t>
            </a:r>
            <a:r>
              <a:rPr lang="en-US" sz="1600" b="1" dirty="0" smtClean="0">
                <a:solidFill>
                  <a:prstClr val="white"/>
                </a:solidFill>
              </a:rPr>
              <a:t>firm and calibrate</a:t>
            </a:r>
            <a:endParaRPr lang="en-US" sz="1600" b="1" dirty="0">
              <a:solidFill>
                <a:prstClr val="white"/>
              </a:solidFill>
            </a:endParaRPr>
          </a:p>
        </p:txBody>
      </p:sp>
      <p:sp>
        <p:nvSpPr>
          <p:cNvPr id="15" name="Slide Number Placeholder 14"/>
          <p:cNvSpPr>
            <a:spLocks noGrp="1"/>
          </p:cNvSpPr>
          <p:nvPr>
            <p:ph type="sldNum" sz="quarter" idx="11"/>
          </p:nvPr>
        </p:nvSpPr>
        <p:spPr/>
        <p:txBody>
          <a:bodyPr/>
          <a:lstStyle/>
          <a:p>
            <a:fld id="{CA8D9AD5-F248-4919-864A-CFD76CC027D6}" type="slidenum">
              <a:rPr lang="en-US" smtClean="0"/>
              <a:pPr/>
              <a:t>8</a:t>
            </a:fld>
            <a:endParaRPr lang="en-US" dirty="0"/>
          </a:p>
        </p:txBody>
      </p:sp>
      <p:sp>
        <p:nvSpPr>
          <p:cNvPr id="19" name="Title 1"/>
          <p:cNvSpPr txBox="1">
            <a:spLocks/>
          </p:cNvSpPr>
          <p:nvPr/>
        </p:nvSpPr>
        <p:spPr>
          <a:xfrm>
            <a:off x="762000" y="381000"/>
            <a:ext cx="9753600" cy="990600"/>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ct val="0"/>
              </a:spcBef>
              <a:buFont typeface="Arial" pitchFamily="34" charset="0"/>
              <a:buNone/>
              <a:defRPr sz="2550" kern="1200">
                <a:solidFill>
                  <a:schemeClr val="tx2">
                    <a:lumMod val="75000"/>
                  </a:schemeClr>
                </a:solidFill>
                <a:latin typeface="+mj-lt"/>
                <a:ea typeface="+mj-ea"/>
                <a:cs typeface="+mj-cs"/>
              </a:defRPr>
            </a:lvl1pPr>
          </a:lstStyle>
          <a:p>
            <a:r>
              <a:rPr lang="en-US" dirty="0"/>
              <a:t>(1) Freight </a:t>
            </a:r>
            <a:r>
              <a:rPr lang="en-US" dirty="0" smtClean="0"/>
              <a:t>Generation</a:t>
            </a:r>
            <a:br>
              <a:rPr lang="en-US" dirty="0" smtClean="0"/>
            </a:br>
            <a:r>
              <a:rPr lang="en-US" dirty="0" smtClean="0">
                <a:solidFill>
                  <a:srgbClr val="26719A"/>
                </a:solidFill>
              </a:rPr>
              <a:t>Procedure</a:t>
            </a:r>
            <a:endParaRPr lang="en-US" dirty="0">
              <a:solidFill>
                <a:srgbClr val="26719A"/>
              </a:solidFill>
            </a:endParaRPr>
          </a:p>
        </p:txBody>
      </p:sp>
      <p:sp>
        <p:nvSpPr>
          <p:cNvPr id="20" name="Date Placeholder 19"/>
          <p:cNvSpPr>
            <a:spLocks noGrp="1"/>
          </p:cNvSpPr>
          <p:nvPr>
            <p:ph type="dt" sz="half" idx="10"/>
          </p:nvPr>
        </p:nvSpPr>
        <p:spPr/>
        <p:txBody>
          <a:bodyPr/>
          <a:lstStyle/>
          <a:p>
            <a:r>
              <a:rPr lang="en-US" smtClean="0"/>
              <a:t>TRB Applications Conference.  Raleigh, NC.  May 14-18, 2017</a:t>
            </a:r>
            <a:endParaRPr lang="en-US" dirty="0"/>
          </a:p>
        </p:txBody>
      </p:sp>
    </p:spTree>
    <p:extLst>
      <p:ext uri="{BB962C8B-B14F-4D97-AF65-F5344CB8AC3E}">
        <p14:creationId xmlns:p14="http://schemas.microsoft.com/office/powerpoint/2010/main" val="9033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60904030"/>
              </p:ext>
            </p:extLst>
          </p:nvPr>
        </p:nvGraphicFramePr>
        <p:xfrm>
          <a:off x="6629400" y="457200"/>
          <a:ext cx="5351688" cy="1035079"/>
        </p:xfrm>
        <a:graphic>
          <a:graphicData uri="http://schemas.openxmlformats.org/drawingml/2006/table">
            <a:tbl>
              <a:tblPr>
                <a:tableStyleId>{327F97BB-C833-4FB7-BDE5-3F7075034690}</a:tableStyleId>
              </a:tblPr>
              <a:tblGrid>
                <a:gridCol w="3548004"/>
                <a:gridCol w="1803684"/>
              </a:tblGrid>
              <a:tr h="0">
                <a:tc>
                  <a:txBody>
                    <a:bodyPr/>
                    <a:lstStyle/>
                    <a:p>
                      <a:pPr algn="l" fontAlgn="b"/>
                      <a:r>
                        <a:rPr lang="en-US" sz="1800" u="none" strike="noStrike" dirty="0" smtClean="0">
                          <a:effectLst/>
                        </a:rPr>
                        <a:t>Total National </a:t>
                      </a:r>
                      <a:r>
                        <a:rPr lang="en-US" sz="1800" u="none" strike="noStrike" baseline="0" dirty="0" smtClean="0">
                          <a:effectLst/>
                        </a:rPr>
                        <a:t>Supply &amp; Demand</a:t>
                      </a:r>
                      <a:endParaRPr lang="en-US" sz="1800" b="0" i="0" u="none" strike="noStrike" dirty="0">
                        <a:solidFill>
                          <a:srgbClr val="000000"/>
                        </a:solidFill>
                        <a:effectLst/>
                        <a:latin typeface="Calibri" panose="020F0502020204030204" pitchFamily="34" charset="0"/>
                      </a:endParaRPr>
                    </a:p>
                  </a:txBody>
                  <a:tcPr marR="9525" marT="9525" marB="0" anchor="ctr"/>
                </a:tc>
                <a:tc>
                  <a:txBody>
                    <a:bodyPr/>
                    <a:lstStyle/>
                    <a:p>
                      <a:pPr algn="l" fontAlgn="b"/>
                      <a:r>
                        <a:rPr lang="en-US" sz="1800" u="none" strike="noStrike" dirty="0" smtClean="0">
                          <a:effectLst/>
                        </a:rPr>
                        <a:t>18,040,435 k-ton</a:t>
                      </a:r>
                      <a:endParaRPr lang="en-US" sz="1800" b="0" i="0" u="none" strike="noStrike" dirty="0">
                        <a:solidFill>
                          <a:srgbClr val="000000"/>
                        </a:solidFill>
                        <a:effectLst/>
                        <a:latin typeface="Calibri" panose="020F0502020204030204" pitchFamily="34" charset="0"/>
                      </a:endParaRPr>
                    </a:p>
                  </a:txBody>
                  <a:tcPr marR="9525" marT="9525" marB="0" anchor="ctr"/>
                </a:tc>
              </a:tr>
              <a:tr h="375617">
                <a:tc>
                  <a:txBody>
                    <a:bodyPr/>
                    <a:lstStyle/>
                    <a:p>
                      <a:pPr algn="l" fontAlgn="b"/>
                      <a:r>
                        <a:rPr lang="en-US" sz="1800" u="none" strike="noStrike" dirty="0" smtClean="0">
                          <a:effectLst/>
                        </a:rPr>
                        <a:t>MAG-PAG Supply</a:t>
                      </a:r>
                      <a:endParaRPr lang="en-US" sz="1800" b="0" i="0" u="none" strike="noStrike" dirty="0">
                        <a:solidFill>
                          <a:srgbClr val="000000"/>
                        </a:solidFill>
                        <a:effectLst/>
                        <a:latin typeface="Calibri" panose="020F0502020204030204" pitchFamily="34" charset="0"/>
                      </a:endParaRPr>
                    </a:p>
                  </a:txBody>
                  <a:tcPr marR="9525" marT="9525" marB="0" anchor="ctr"/>
                </a:tc>
                <a:tc>
                  <a:txBody>
                    <a:bodyPr/>
                    <a:lstStyle/>
                    <a:p>
                      <a:pPr algn="l" fontAlgn="b"/>
                      <a:r>
                        <a:rPr lang="en-US" sz="1800" u="none" strike="noStrike" dirty="0" smtClean="0">
                          <a:effectLst/>
                        </a:rPr>
                        <a:t>125,029 k-ton</a:t>
                      </a:r>
                      <a:endParaRPr lang="en-US" sz="1800" b="0" i="0" u="none" strike="noStrike" dirty="0">
                        <a:solidFill>
                          <a:srgbClr val="000000"/>
                        </a:solidFill>
                        <a:effectLst/>
                        <a:latin typeface="Calibri" panose="020F0502020204030204" pitchFamily="34" charset="0"/>
                      </a:endParaRPr>
                    </a:p>
                  </a:txBody>
                  <a:tcPr marR="9525" marT="9525" marB="0" anchor="ctr"/>
                </a:tc>
              </a:tr>
              <a:tr h="375617">
                <a:tc>
                  <a:txBody>
                    <a:bodyPr/>
                    <a:lstStyle/>
                    <a:p>
                      <a:pPr algn="l" fontAlgn="b"/>
                      <a:r>
                        <a:rPr lang="en-US" sz="1800" u="none" strike="noStrike" dirty="0" smtClean="0">
                          <a:effectLst/>
                        </a:rPr>
                        <a:t>MAG-PAG Demand</a:t>
                      </a:r>
                      <a:endParaRPr lang="en-US" sz="1800" b="0" i="0" u="none" strike="noStrike" dirty="0">
                        <a:solidFill>
                          <a:srgbClr val="000000"/>
                        </a:solidFill>
                        <a:effectLst/>
                        <a:latin typeface="Calibri" panose="020F0502020204030204" pitchFamily="34" charset="0"/>
                      </a:endParaRPr>
                    </a:p>
                  </a:txBody>
                  <a:tcPr marR="9525" marT="9525" marB="0" anchor="ctr"/>
                </a:tc>
                <a:tc>
                  <a:txBody>
                    <a:bodyPr/>
                    <a:lstStyle/>
                    <a:p>
                      <a:pPr algn="l" fontAlgn="b"/>
                      <a:r>
                        <a:rPr lang="en-US" sz="1800" u="none" strike="noStrike" dirty="0" smtClean="0">
                          <a:effectLst/>
                        </a:rPr>
                        <a:t>163,861 k-ton</a:t>
                      </a:r>
                      <a:endParaRPr lang="en-US" sz="1800" b="0" i="0" u="none" strike="noStrike" dirty="0">
                        <a:solidFill>
                          <a:srgbClr val="000000"/>
                        </a:solidFill>
                        <a:effectLst/>
                        <a:latin typeface="Calibri" panose="020F0502020204030204" pitchFamily="34" charset="0"/>
                      </a:endParaRPr>
                    </a:p>
                  </a:txBody>
                  <a:tcPr marR="9525" marT="9525" marB="0" anchor="ctr"/>
                </a:tc>
              </a:tr>
            </a:tbl>
          </a:graphicData>
        </a:graphic>
      </p:graphicFrame>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37" t="18889" r="1920" b="23333"/>
          <a:stretch/>
        </p:blipFill>
        <p:spPr>
          <a:xfrm>
            <a:off x="6019800" y="3276600"/>
            <a:ext cx="6019884" cy="321393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637" t="20001" r="1920" b="22222"/>
          <a:stretch/>
        </p:blipFill>
        <p:spPr>
          <a:xfrm>
            <a:off x="199853" y="3276600"/>
            <a:ext cx="5760720" cy="3213930"/>
          </a:xfrm>
          <a:prstGeom prst="rect">
            <a:avLst/>
          </a:prstGeom>
        </p:spPr>
      </p:pic>
      <p:sp>
        <p:nvSpPr>
          <p:cNvPr id="10" name="Title 1"/>
          <p:cNvSpPr txBox="1">
            <a:spLocks/>
          </p:cNvSpPr>
          <p:nvPr/>
        </p:nvSpPr>
        <p:spPr>
          <a:xfrm>
            <a:off x="2409216" y="2971800"/>
            <a:ext cx="7283689" cy="30480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dirty="0" smtClean="0">
                <a:solidFill>
                  <a:schemeClr val="tx1">
                    <a:lumMod val="75000"/>
                    <a:lumOff val="25000"/>
                  </a:schemeClr>
                </a:solidFill>
              </a:rPr>
              <a:t>Freight Generation Results for Articles of Base Metal (SCTG 33)</a:t>
            </a:r>
            <a:endParaRPr lang="en-US" sz="2200" dirty="0">
              <a:solidFill>
                <a:schemeClr val="tx1">
                  <a:lumMod val="75000"/>
                  <a:lumOff val="25000"/>
                </a:schemeClr>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902464112"/>
              </p:ext>
            </p:extLst>
          </p:nvPr>
        </p:nvGraphicFramePr>
        <p:xfrm>
          <a:off x="6629400" y="1752600"/>
          <a:ext cx="5334000" cy="947838"/>
        </p:xfrm>
        <a:graphic>
          <a:graphicData uri="http://schemas.openxmlformats.org/drawingml/2006/table">
            <a:tbl>
              <a:tblPr>
                <a:tableStyleId>{327F97BB-C833-4FB7-BDE5-3F7075034690}</a:tableStyleId>
              </a:tblPr>
              <a:tblGrid>
                <a:gridCol w="3584533"/>
                <a:gridCol w="1749467"/>
              </a:tblGrid>
              <a:tr h="473919">
                <a:tc>
                  <a:txBody>
                    <a:bodyPr/>
                    <a:lstStyle/>
                    <a:p>
                      <a:pPr algn="l" fontAlgn="b"/>
                      <a:r>
                        <a:rPr lang="en-US" sz="1800" u="none" strike="noStrike" dirty="0" smtClean="0">
                          <a:effectLst/>
                        </a:rPr>
                        <a:t>Simulated Supplier Agents</a:t>
                      </a:r>
                      <a:endParaRPr lang="en-US" sz="1800" b="0" i="0" u="none" strike="noStrike" dirty="0">
                        <a:solidFill>
                          <a:srgbClr val="000000"/>
                        </a:solidFill>
                        <a:effectLst/>
                        <a:latin typeface="Calibri" panose="020F0502020204030204" pitchFamily="34" charset="0"/>
                      </a:endParaRPr>
                    </a:p>
                  </a:txBody>
                  <a:tcPr marR="9525" marT="9525" marB="0" anchor="ctr"/>
                </a:tc>
                <a:tc>
                  <a:txBody>
                    <a:bodyPr/>
                    <a:lstStyle/>
                    <a:p>
                      <a:pPr algn="l" fontAlgn="b"/>
                      <a:r>
                        <a:rPr lang="en-US" sz="1800" u="none" strike="noStrike" dirty="0" smtClean="0">
                          <a:effectLst/>
                        </a:rPr>
                        <a:t>137,328</a:t>
                      </a:r>
                      <a:endParaRPr lang="en-US" sz="1800" b="0" i="0" u="none" strike="noStrike" dirty="0">
                        <a:solidFill>
                          <a:srgbClr val="000000"/>
                        </a:solidFill>
                        <a:effectLst/>
                        <a:latin typeface="Calibri" panose="020F0502020204030204" pitchFamily="34" charset="0"/>
                      </a:endParaRPr>
                    </a:p>
                  </a:txBody>
                  <a:tcPr marR="9525" marT="9525" marB="0" anchor="ctr"/>
                </a:tc>
              </a:tr>
              <a:tr h="473919">
                <a:tc>
                  <a:txBody>
                    <a:bodyPr/>
                    <a:lstStyle/>
                    <a:p>
                      <a:pPr algn="l" fontAlgn="b"/>
                      <a:r>
                        <a:rPr lang="en-US" sz="1800" u="none" strike="noStrike" dirty="0" smtClean="0">
                          <a:effectLst/>
                        </a:rPr>
                        <a:t>Simulated Buyer Agents</a:t>
                      </a:r>
                      <a:endParaRPr lang="en-US" sz="1800" b="0" i="0" u="none" strike="noStrike" dirty="0">
                        <a:solidFill>
                          <a:srgbClr val="000000"/>
                        </a:solidFill>
                        <a:effectLst/>
                        <a:latin typeface="Calibri" panose="020F0502020204030204" pitchFamily="34" charset="0"/>
                      </a:endParaRPr>
                    </a:p>
                  </a:txBody>
                  <a:tcPr marR="9525" marT="9525" marB="0" anchor="ctr"/>
                </a:tc>
                <a:tc>
                  <a:txBody>
                    <a:bodyPr/>
                    <a:lstStyle/>
                    <a:p>
                      <a:pPr algn="l" fontAlgn="b"/>
                      <a:r>
                        <a:rPr lang="en-US" sz="1800" u="none" strike="noStrike" dirty="0" smtClean="0">
                          <a:effectLst/>
                        </a:rPr>
                        <a:t>4,177,042</a:t>
                      </a:r>
                      <a:endParaRPr lang="en-US" sz="1800" b="0" i="0" u="none" strike="noStrike" dirty="0">
                        <a:solidFill>
                          <a:srgbClr val="000000"/>
                        </a:solidFill>
                        <a:effectLst/>
                        <a:latin typeface="Calibri" panose="020F0502020204030204" pitchFamily="34" charset="0"/>
                      </a:endParaRPr>
                    </a:p>
                  </a:txBody>
                  <a:tcPr marR="9525" marT="9525" marB="0" anchor="ctr"/>
                </a:tc>
              </a:tr>
            </a:tbl>
          </a:graphicData>
        </a:graphic>
      </p:graphicFrame>
      <p:sp>
        <p:nvSpPr>
          <p:cNvPr id="13" name="Title 1"/>
          <p:cNvSpPr txBox="1">
            <a:spLocks/>
          </p:cNvSpPr>
          <p:nvPr/>
        </p:nvSpPr>
        <p:spPr>
          <a:xfrm>
            <a:off x="533400" y="381000"/>
            <a:ext cx="9982200" cy="990600"/>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ct val="0"/>
              </a:spcBef>
              <a:buFont typeface="Arial" pitchFamily="34" charset="0"/>
              <a:buNone/>
              <a:defRPr sz="2550" kern="1200">
                <a:solidFill>
                  <a:schemeClr val="tx2">
                    <a:lumMod val="75000"/>
                  </a:schemeClr>
                </a:solidFill>
                <a:latin typeface="+mj-lt"/>
                <a:ea typeface="+mj-ea"/>
                <a:cs typeface="+mj-cs"/>
              </a:defRPr>
            </a:lvl1pPr>
          </a:lstStyle>
          <a:p>
            <a:r>
              <a:rPr lang="en-US" dirty="0"/>
              <a:t>(1) Freight </a:t>
            </a:r>
            <a:r>
              <a:rPr lang="en-US" dirty="0" smtClean="0"/>
              <a:t>Generation</a:t>
            </a:r>
            <a:br>
              <a:rPr lang="en-US" dirty="0" smtClean="0"/>
            </a:br>
            <a:r>
              <a:rPr lang="en-US" dirty="0" smtClean="0">
                <a:solidFill>
                  <a:srgbClr val="26719A"/>
                </a:solidFill>
              </a:rPr>
              <a:t>Output: </a:t>
            </a:r>
            <a:r>
              <a:rPr lang="en-US" dirty="0">
                <a:solidFill>
                  <a:srgbClr val="26719A"/>
                </a:solidFill>
              </a:rPr>
              <a:t>Supplier &amp; Buyer Firms </a:t>
            </a:r>
            <a:r>
              <a:rPr lang="en-US" dirty="0" smtClean="0">
                <a:solidFill>
                  <a:srgbClr val="26719A"/>
                </a:solidFill>
              </a:rPr>
              <a:t>Database</a:t>
            </a:r>
            <a:endParaRPr lang="en-US" dirty="0">
              <a:solidFill>
                <a:srgbClr val="26719A"/>
              </a:solidFill>
            </a:endParaRPr>
          </a:p>
        </p:txBody>
      </p:sp>
      <p:sp>
        <p:nvSpPr>
          <p:cNvPr id="15" name="Content Placeholder 1"/>
          <p:cNvSpPr txBox="1">
            <a:spLocks/>
          </p:cNvSpPr>
          <p:nvPr/>
        </p:nvSpPr>
        <p:spPr>
          <a:xfrm>
            <a:off x="533400" y="1524000"/>
            <a:ext cx="8263032" cy="1031460"/>
          </a:xfrm>
          <a:prstGeom prst="rect">
            <a:avLst/>
          </a:prstGeom>
        </p:spPr>
        <p:txBody>
          <a:bodyPr/>
          <a:lstStyle>
            <a:lvl1pPr marL="282575" indent="-282575" algn="l" defTabSz="685783" rtl="0" eaLnBrk="1" latinLnBrk="0" hangingPunct="1">
              <a:lnSpc>
                <a:spcPct val="85000"/>
              </a:lnSpc>
              <a:spcBef>
                <a:spcPts val="1200"/>
              </a:spcBef>
              <a:spcAft>
                <a:spcPts val="0"/>
              </a:spcAft>
              <a:buFont typeface="Segoe UI" panose="020B0502040204020203" pitchFamily="34" charset="0"/>
              <a:buChar char="»"/>
              <a:defRPr sz="2400" kern="1200">
                <a:solidFill>
                  <a:srgbClr val="1F275C"/>
                </a:solidFill>
                <a:latin typeface="Segoe UI" panose="020B0502040204020203" pitchFamily="34" charset="0"/>
                <a:ea typeface="Segoe UI" panose="020B0502040204020203" pitchFamily="34" charset="0"/>
                <a:cs typeface="Segoe UI" panose="020B0502040204020203" pitchFamily="34" charset="0"/>
              </a:defRPr>
            </a:lvl1pPr>
            <a:lvl2pPr marL="512763" indent="-230188" algn="l" defTabSz="685783" rtl="0" eaLnBrk="1" latinLnBrk="0" hangingPunct="1">
              <a:lnSpc>
                <a:spcPct val="85000"/>
              </a:lnSpc>
              <a:spcBef>
                <a:spcPts val="720"/>
              </a:spcBef>
              <a:spcAft>
                <a:spcPts val="0"/>
              </a:spcAft>
              <a:buFont typeface="Segoe UI" panose="020B0502040204020203" pitchFamily="34" charset="0"/>
              <a:buChar char="–"/>
              <a:defRPr sz="2200" kern="1200">
                <a:solidFill>
                  <a:srgbClr val="00A0DD"/>
                </a:solidFill>
                <a:latin typeface="Segoe UI" panose="020B0502040204020203" pitchFamily="34" charset="0"/>
                <a:ea typeface="Segoe UI" panose="020B0502040204020203" pitchFamily="34" charset="0"/>
                <a:cs typeface="Segoe UI" panose="020B0502040204020203" pitchFamily="34" charset="0"/>
              </a:defRPr>
            </a:lvl2pPr>
            <a:lvl3pPr marL="803275" indent="-230188" algn="l" defTabSz="685783" rtl="0" eaLnBrk="1" latinLnBrk="0" hangingPunct="1">
              <a:lnSpc>
                <a:spcPct val="85000"/>
              </a:lnSpc>
              <a:spcBef>
                <a:spcPts val="720"/>
              </a:spcBef>
              <a:spcAft>
                <a:spcPts val="0"/>
              </a:spcAft>
              <a:buFont typeface="Arial" panose="020B0604020202020204" pitchFamily="34" charset="0"/>
              <a:buChar char="•"/>
              <a:defRPr sz="2000" i="1" kern="1200">
                <a:solidFill>
                  <a:srgbClr val="0073C6"/>
                </a:solidFill>
                <a:latin typeface="Segoe UI" panose="020B0502040204020203" pitchFamily="34" charset="0"/>
                <a:ea typeface="Segoe UI" panose="020B0502040204020203" pitchFamily="34" charset="0"/>
                <a:cs typeface="Segoe UI" panose="020B0502040204020203" pitchFamily="34" charset="0"/>
              </a:defRPr>
            </a:lvl3pPr>
            <a:lvl4pPr marL="1025525" indent="-222250" algn="l" defTabSz="685783" rtl="0" eaLnBrk="1" latinLnBrk="0" hangingPunct="1">
              <a:lnSpc>
                <a:spcPct val="85000"/>
              </a:lnSpc>
              <a:spcBef>
                <a:spcPts val="720"/>
              </a:spcBef>
              <a:spcAft>
                <a:spcPts val="0"/>
              </a:spcAft>
              <a:buFont typeface="Arial" panose="020B0604020202020204" pitchFamily="34" charset="0"/>
              <a:buChar char="•"/>
              <a:defRPr sz="2000" kern="1200">
                <a:solidFill>
                  <a:srgbClr val="0073C6"/>
                </a:solidFill>
                <a:latin typeface="Segoe UI" panose="020B0502040204020203" pitchFamily="34" charset="0"/>
                <a:ea typeface="Segoe UI" panose="020B0502040204020203" pitchFamily="34" charset="0"/>
                <a:cs typeface="Segoe UI" panose="020B0502040204020203" pitchFamily="34" charset="0"/>
              </a:defRPr>
            </a:lvl4pPr>
            <a:lvl5pPr marL="1244173" indent="-214308" algn="l" defTabSz="685783" rtl="0" eaLnBrk="1" latinLnBrk="0" hangingPunct="1">
              <a:lnSpc>
                <a:spcPct val="85000"/>
              </a:lnSpc>
              <a:spcBef>
                <a:spcPts val="720"/>
              </a:spcBef>
              <a:spcAft>
                <a:spcPts val="0"/>
              </a:spcAft>
              <a:buFont typeface="Arial" panose="020B0604020202020204" pitchFamily="34" charset="0"/>
              <a:buChar char="•"/>
              <a:defRPr sz="2000" kern="1200">
                <a:solidFill>
                  <a:srgbClr val="0073C6"/>
                </a:solidFill>
                <a:latin typeface="Segoe UI" panose="020B0502040204020203" pitchFamily="34" charset="0"/>
                <a:ea typeface="Segoe UI" panose="020B0502040204020203" pitchFamily="34" charset="0"/>
                <a:cs typeface="Segoe UI" panose="020B0502040204020203"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342900">
              <a:buClr>
                <a:schemeClr val="accent1"/>
              </a:buClr>
              <a:buFont typeface="Wingdings" panose="05000000000000000000" pitchFamily="2" charset="2"/>
              <a:buChar char="§"/>
            </a:pPr>
            <a:r>
              <a:rPr lang="en-US" sz="2000" dirty="0">
                <a:solidFill>
                  <a:srgbClr val="1F275C"/>
                </a:solidFill>
              </a:rPr>
              <a:t>Firms characteristics</a:t>
            </a:r>
          </a:p>
          <a:p>
            <a:pPr marL="342900" lvl="1" indent="-342900">
              <a:buClr>
                <a:schemeClr val="accent1"/>
              </a:buClr>
              <a:buFont typeface="Wingdings" panose="05000000000000000000" pitchFamily="2" charset="2"/>
              <a:buChar char="§"/>
            </a:pPr>
            <a:r>
              <a:rPr lang="en-US" sz="2000" dirty="0">
                <a:solidFill>
                  <a:srgbClr val="1F275C"/>
                </a:solidFill>
              </a:rPr>
              <a:t>SCTG</a:t>
            </a:r>
          </a:p>
          <a:p>
            <a:pPr marL="342900" lvl="1" indent="-342900">
              <a:buClr>
                <a:schemeClr val="accent1"/>
              </a:buClr>
              <a:buFont typeface="Wingdings" panose="05000000000000000000" pitchFamily="2" charset="2"/>
              <a:buChar char="§"/>
            </a:pPr>
            <a:r>
              <a:rPr lang="en-US" sz="2000" dirty="0">
                <a:solidFill>
                  <a:srgbClr val="1F275C"/>
                </a:solidFill>
              </a:rPr>
              <a:t>Supply/Demand K-ton</a:t>
            </a:r>
          </a:p>
        </p:txBody>
      </p:sp>
      <p:sp>
        <p:nvSpPr>
          <p:cNvPr id="16" name="Slide Number Placeholder 15"/>
          <p:cNvSpPr>
            <a:spLocks noGrp="1"/>
          </p:cNvSpPr>
          <p:nvPr>
            <p:ph type="sldNum" sz="quarter" idx="11"/>
          </p:nvPr>
        </p:nvSpPr>
        <p:spPr/>
        <p:txBody>
          <a:bodyPr/>
          <a:lstStyle/>
          <a:p>
            <a:fld id="{CA8D9AD5-F248-4919-864A-CFD76CC027D6}" type="slidenum">
              <a:rPr lang="en-US" smtClean="0"/>
              <a:pPr/>
              <a:t>9</a:t>
            </a:fld>
            <a:endParaRPr lang="en-US" dirty="0"/>
          </a:p>
        </p:txBody>
      </p:sp>
      <p:sp>
        <p:nvSpPr>
          <p:cNvPr id="17" name="Date Placeholder 16"/>
          <p:cNvSpPr>
            <a:spLocks noGrp="1"/>
          </p:cNvSpPr>
          <p:nvPr>
            <p:ph type="dt" sz="half" idx="10"/>
          </p:nvPr>
        </p:nvSpPr>
        <p:spPr/>
        <p:txBody>
          <a:bodyPr/>
          <a:lstStyle/>
          <a:p>
            <a:r>
              <a:rPr lang="en-US" smtClean="0"/>
              <a:t>TRB Applications Conference.  Raleigh, NC.  May 14-18, 2017</a:t>
            </a:r>
            <a:endParaRPr lang="en-US" dirty="0"/>
          </a:p>
        </p:txBody>
      </p:sp>
    </p:spTree>
    <p:extLst>
      <p:ext uri="{BB962C8B-B14F-4D97-AF65-F5344CB8AC3E}">
        <p14:creationId xmlns:p14="http://schemas.microsoft.com/office/powerpoint/2010/main" val="404171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nded Design Blue 16x9">
  <a:themeElements>
    <a:clrScheme name="Custom 1">
      <a:dk1>
        <a:sysClr val="windowText" lastClr="000000"/>
      </a:dk1>
      <a:lt1>
        <a:sysClr val="window" lastClr="FFFFFF"/>
      </a:lt1>
      <a:dk2>
        <a:srgbClr val="323232"/>
      </a:dk2>
      <a:lt2>
        <a:srgbClr val="E3DED1"/>
      </a:lt2>
      <a:accent1>
        <a:srgbClr val="006B54"/>
      </a:accent1>
      <a:accent2>
        <a:srgbClr val="AF1E2D"/>
      </a:accent2>
      <a:accent3>
        <a:srgbClr val="1E5878"/>
      </a:accent3>
      <a:accent4>
        <a:srgbClr val="DD7500"/>
      </a:accent4>
      <a:accent5>
        <a:srgbClr val="006B54"/>
      </a:accent5>
      <a:accent6>
        <a:srgbClr val="FCD116"/>
      </a:accent6>
      <a:hlink>
        <a:srgbClr val="0070C0"/>
      </a:hlink>
      <a:folHlink>
        <a:srgbClr val="593500"/>
      </a:folHlink>
    </a:clrScheme>
    <a:fontScheme name="Segoe-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TF03417271.potx" id="{FAD70E18-2F21-4BAE-983F-13051C6D1C17}" vid="{4B4DF9DC-15EC-4671-A52A-56A08B977F11}"/>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3AC3806-99F8-4105-BB62-76432B073A00}">
  <we:reference id="wa104178141" version="3.0.11.6" store="en-US" storeType="OMEX"/>
  <we:alternateReferences>
    <we:reference id="WA104178141" version="3.0.11.6"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tf03417271</Template>
  <TotalTime>15386</TotalTime>
  <Words>3573</Words>
  <Application>Microsoft Office PowerPoint</Application>
  <PresentationFormat>Widescreen</PresentationFormat>
  <Paragraphs>1219</Paragraphs>
  <Slides>26</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Euphemia</vt:lpstr>
      <vt:lpstr>Arial</vt:lpstr>
      <vt:lpstr>Calibri</vt:lpstr>
      <vt:lpstr>Calibri Light</vt:lpstr>
      <vt:lpstr>Corbel</vt:lpstr>
      <vt:lpstr>Courier New</vt:lpstr>
      <vt:lpstr>Segoe UI</vt:lpstr>
      <vt:lpstr>Segoe UI Light</vt:lpstr>
      <vt:lpstr>Times New Roman</vt:lpstr>
      <vt:lpstr>Wingdings</vt:lpstr>
      <vt:lpstr>Banded Design Blue 16x9</vt:lpstr>
      <vt:lpstr>A Behavioral Agent-Based Supply Chain And Freight Transportation Model: Application For Arizona Sun Corridor Megaregion  Presenter: Shuyao Hong Maricopa Association of Governments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Model Calibration and Validation: Commodity Flows</vt:lpstr>
      <vt:lpstr>PowerPoint Presentation</vt:lpstr>
    </vt:vector>
  </TitlesOfParts>
  <Company>MAG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Behavioral Agent-Based Supply Chain And Freight Transportation Model: Application For Arizona Sun Corridor Megaregion</dc:title>
  <dc:creator>Shuyao Hong</dc:creator>
  <cp:lastModifiedBy>Shuyao Hong</cp:lastModifiedBy>
  <cp:revision>961</cp:revision>
  <dcterms:created xsi:type="dcterms:W3CDTF">2016-12-01T21:06:16Z</dcterms:created>
  <dcterms:modified xsi:type="dcterms:W3CDTF">2017-05-17T12:56:05Z</dcterms:modified>
</cp:coreProperties>
</file>