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19"/>
  </p:notesMasterIdLst>
  <p:handoutMasterIdLst>
    <p:handoutMasterId r:id="rId20"/>
  </p:handoutMasterIdLst>
  <p:sldIdLst>
    <p:sldId id="259" r:id="rId7"/>
    <p:sldId id="271" r:id="rId8"/>
    <p:sldId id="261" r:id="rId9"/>
    <p:sldId id="262" r:id="rId10"/>
    <p:sldId id="260" r:id="rId11"/>
    <p:sldId id="263" r:id="rId12"/>
    <p:sldId id="266" r:id="rId13"/>
    <p:sldId id="270" r:id="rId14"/>
    <p:sldId id="269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2868"/>
    <a:srgbClr val="0F1938"/>
    <a:srgbClr val="100E42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9645" autoAdjust="0"/>
  </p:normalViewPr>
  <p:slideViewPr>
    <p:cSldViewPr snapToGrid="0" snapToObjects="1">
      <p:cViewPr>
        <p:scale>
          <a:sx n="60" d="100"/>
          <a:sy n="60" d="100"/>
        </p:scale>
        <p:origin x="-142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2C4E-796C-4F99-AF9B-78154ADE828C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72A3-F738-4C8F-8A3E-47B58DFF9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3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https://ffctn.com/en/index</a:t>
            </a:r>
          </a:p>
          <a:p>
            <a:r>
              <a:rPr lang="en-US" dirty="0" smtClean="0"/>
              <a:t>http://infosthetics.com/archives/2010/11/what_is_data_visualization.html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72A3-F738-4C8F-8A3E-47B58DFF93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https://tableau.lcsexams.com/images/TableauLogo.jpg</a:t>
            </a:r>
          </a:p>
          <a:p>
            <a:r>
              <a:rPr lang="en-US" dirty="0" smtClean="0"/>
              <a:t>https://www.edx.org/sites/default/files/course/image/promoted/analyzing_and_visualizing_data_with_excel_378x225.jpg</a:t>
            </a:r>
          </a:p>
          <a:p>
            <a:r>
              <a:rPr lang="en-US" dirty="0" smtClean="0"/>
              <a:t>https://www.graphpad.com/www/graphpad/includes/themes/graphpad/images/mainpage-banner-graphpad-prism7.png</a:t>
            </a:r>
          </a:p>
          <a:p>
            <a:r>
              <a:rPr lang="en-US" dirty="0" smtClean="0"/>
              <a:t>https://www.sas.com/en_us/_jcr_content/socialShareImage.img.png</a:t>
            </a:r>
          </a:p>
          <a:p>
            <a:r>
              <a:rPr lang="en-US" sz="800" dirty="0" smtClean="0"/>
              <a:t>http://pandas.pydata.org/_static/pandas_logo.png</a:t>
            </a:r>
          </a:p>
          <a:p>
            <a:r>
              <a:rPr lang="en-US" dirty="0" smtClean="0"/>
              <a:t>https://camo.githubusercontent.com/b48021e8685bc09fb2ca887f341d8c7645e71ae1/687474703a2f2f696d616765732e706c6f742e6c792f6c6f676f2f706c6f746c796a732d6c6f676f4032782e706e67</a:t>
            </a:r>
          </a:p>
          <a:p>
            <a:r>
              <a:rPr lang="en-US" dirty="0" smtClean="0"/>
              <a:t>https://upload.wikimedia.org/wikipedia/en/thumb/5/56/Matplotlib_logo.svg/1280px-Matplotlib_logo.svg.png</a:t>
            </a:r>
          </a:p>
          <a:p>
            <a:r>
              <a:rPr lang="en-US" dirty="0" smtClean="0"/>
              <a:t>https://avatars1.githubusercontent.com/u/1562726?v=3&amp;s=400</a:t>
            </a:r>
          </a:p>
          <a:p>
            <a:r>
              <a:rPr lang="en-US" dirty="0" smtClean="0"/>
              <a:t>https://www.analyticsvidhya.com/wp-content/uploads/2016/10/shiny.png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72A3-F738-4C8F-8A3E-47B58DFF93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https://darnell82.files.wordpress.com/2014/08/at-no-cost-too-you-free-professional-headshots-from-dating-company-mesh.gif</a:t>
            </a:r>
          </a:p>
          <a:p>
            <a:r>
              <a:rPr lang="en-US" dirty="0" smtClean="0"/>
              <a:t>https://mindprintlearning.com/blog/site/uploads/2016/04/LearningCurve2.png</a:t>
            </a:r>
          </a:p>
          <a:p>
            <a:r>
              <a:rPr lang="en-US" dirty="0" smtClean="0"/>
              <a:t>http://i.huffpost.com/gen/2534202/images/o-COMPLEXITY-facebook.jpg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72A3-F738-4C8F-8A3E-47B58DFF93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http://pandas.pydata.org/_static/pandas_logo.png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http://chdoig.github.io/scipy2015-blaze-bokeh/images/bokeh.png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https://i.ytimg.com/vi/yroK0n-Z9Pk/maxresdefault.jpg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72A3-F738-4C8F-8A3E-47B58DFF93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https://pypi.org/</a:t>
            </a:r>
          </a:p>
          <a:p>
            <a:r>
              <a:rPr lang="en-US" dirty="0" smtClean="0"/>
              <a:t>https://assets-cdn.github.com/images/modules/open_graph/github-mark.png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72A3-F738-4C8F-8A3E-47B58DFF93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9037"/>
            <a:ext cx="4038600" cy="4525433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9037"/>
            <a:ext cx="4038600" cy="452543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60020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037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aymond.gerte@uconn.edu" TargetMode="External"/><Relationship Id="rId2" Type="http://schemas.openxmlformats.org/officeDocument/2006/relationships/hyperlink" Target="https://github.com/foss-transportationmodelin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oss-transportationmodel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78742"/>
            <a:ext cx="30639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</a:rPr>
              <a:t>TRENDD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563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</a:rPr>
              <a:t>An Open Source Python-based Dashboard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1157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>
                <a:solidFill>
                  <a:srgbClr val="002868"/>
                </a:solidFill>
              </a:rPr>
              <a:t>Raymond </a:t>
            </a:r>
            <a:r>
              <a:rPr lang="en-US" sz="2400" dirty="0" err="1" smtClean="0">
                <a:solidFill>
                  <a:srgbClr val="002868"/>
                </a:solidFill>
              </a:rPr>
              <a:t>Gerte</a:t>
            </a:r>
            <a:r>
              <a:rPr lang="en-US" sz="2400" dirty="0" smtClean="0">
                <a:solidFill>
                  <a:srgbClr val="002868"/>
                </a:solidFill>
              </a:rPr>
              <a:t> &amp; </a:t>
            </a:r>
            <a:r>
              <a:rPr lang="en-US" sz="2400" dirty="0" err="1" smtClean="0">
                <a:solidFill>
                  <a:srgbClr val="002868"/>
                </a:solidFill>
              </a:rPr>
              <a:t>Karthik</a:t>
            </a:r>
            <a:r>
              <a:rPr lang="en-US" sz="2400" dirty="0" smtClean="0">
                <a:solidFill>
                  <a:srgbClr val="002868"/>
                </a:solidFill>
              </a:rPr>
              <a:t> </a:t>
            </a:r>
            <a:r>
              <a:rPr lang="en-US" sz="2400" dirty="0" err="1" smtClean="0">
                <a:solidFill>
                  <a:srgbClr val="002868"/>
                </a:solidFill>
              </a:rPr>
              <a:t>Konduri</a:t>
            </a:r>
            <a:endParaRPr lang="en-US" sz="2400" dirty="0" smtClean="0">
              <a:solidFill>
                <a:srgbClr val="002868"/>
              </a:solidFill>
            </a:endParaRPr>
          </a:p>
          <a:p>
            <a:r>
              <a:rPr lang="en-US" sz="2400" dirty="0" smtClean="0">
                <a:solidFill>
                  <a:srgbClr val="002868"/>
                </a:solidFill>
              </a:rPr>
              <a:t>University of Connecticut</a:t>
            </a:r>
            <a:endParaRPr lang="en-US" sz="2400" dirty="0">
              <a:solidFill>
                <a:srgbClr val="00286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7965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14</a:t>
            </a:r>
            <a:r>
              <a:rPr lang="en-US" sz="1600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Future Additions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04716" y="1740923"/>
            <a:ext cx="8693624" cy="4525433"/>
          </a:xfrm>
        </p:spPr>
        <p:txBody>
          <a:bodyPr/>
          <a:lstStyle/>
          <a:p>
            <a:pPr marL="342900" lvl="0" indent="-342900">
              <a:buFont typeface="Arial"/>
              <a:buChar char="•"/>
            </a:pPr>
            <a:r>
              <a:rPr lang="en-US" sz="2400" u="sng" dirty="0" smtClean="0">
                <a:solidFill>
                  <a:prstClr val="black"/>
                </a:solidFill>
              </a:rPr>
              <a:t>Future Additions - TODO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Publish TRENDD </a:t>
            </a:r>
            <a:r>
              <a:rPr lang="en-US" sz="2000" b="1" dirty="0" smtClean="0">
                <a:solidFill>
                  <a:prstClr val="black"/>
                </a:solidFill>
              </a:rPr>
              <a:t>Dashboard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Incorporate </a:t>
            </a:r>
            <a:r>
              <a:rPr lang="en-US" sz="2000" dirty="0" smtClean="0">
                <a:solidFill>
                  <a:prstClr val="black"/>
                </a:solidFill>
              </a:rPr>
              <a:t>additional selection widgets for data querying and filtration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Allow for multi-logic checks in data filtration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Expand allowable visualization types to include all available to </a:t>
            </a:r>
            <a:r>
              <a:rPr lang="en-US" sz="2000" dirty="0" err="1" smtClean="0">
                <a:solidFill>
                  <a:prstClr val="black"/>
                </a:solidFill>
              </a:rPr>
              <a:t>Bokeh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Expand allowable data types to include all common formats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Incorporate webpage embedding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Expand layout configuration options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Finalize user </a:t>
            </a:r>
            <a:r>
              <a:rPr lang="en-US" sz="2000" dirty="0" smtClean="0">
                <a:solidFill>
                  <a:prstClr val="black"/>
                </a:solidFill>
              </a:rPr>
              <a:t>documentation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4497" y="2047415"/>
            <a:ext cx="816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 &amp; Comments?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729" y="3548416"/>
            <a:ext cx="733567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Publication and Updates, see: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github.com/</a:t>
            </a:r>
            <a:r>
              <a:rPr lang="en-US" dirty="0" err="1" smtClean="0">
                <a:hlinkClick r:id="rId2"/>
              </a:rPr>
              <a:t>foss-transportationmodeling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Or contact me personally, </a:t>
            </a:r>
          </a:p>
          <a:p>
            <a:pPr algn="ctr"/>
            <a:r>
              <a:rPr lang="en-US" dirty="0" smtClean="0"/>
              <a:t>Raymond </a:t>
            </a:r>
            <a:r>
              <a:rPr lang="en-US" dirty="0" err="1" smtClean="0"/>
              <a:t>Gerte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raymond.gerte@uconn.edu</a:t>
            </a:r>
          </a:p>
        </p:txBody>
      </p:sp>
    </p:spTree>
    <p:extLst>
      <p:ext uri="{BB962C8B-B14F-4D97-AF65-F5344CB8AC3E}">
        <p14:creationId xmlns:p14="http://schemas.microsoft.com/office/powerpoint/2010/main" val="29691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https://ffctn.com/en/index</a:t>
            </a:r>
          </a:p>
          <a:p>
            <a:pPr marL="0" indent="0">
              <a:buNone/>
            </a:pPr>
            <a:r>
              <a:rPr lang="en-US" sz="1100" dirty="0"/>
              <a:t>http://infosthetics.com/archives/2010/11/what_is_data_visualization.html</a:t>
            </a:r>
          </a:p>
          <a:p>
            <a:pPr marL="0" indent="0">
              <a:buNone/>
            </a:pPr>
            <a:r>
              <a:rPr lang="en-US" sz="1100" dirty="0"/>
              <a:t>https://tableau.lcsexams.com/images/TableauLogo.jpg</a:t>
            </a:r>
          </a:p>
          <a:p>
            <a:pPr marL="0" indent="0">
              <a:buNone/>
            </a:pPr>
            <a:r>
              <a:rPr lang="en-US" sz="1100" dirty="0"/>
              <a:t>https://www.edx.org/sites/default/files/course/image/promoted/analyzing_and_visualizing_data_with_excel_378x225.jpg</a:t>
            </a:r>
          </a:p>
          <a:p>
            <a:pPr marL="0" indent="0">
              <a:buNone/>
            </a:pPr>
            <a:r>
              <a:rPr lang="en-US" sz="1100" dirty="0"/>
              <a:t>https://www.graphpad.com/www/graphpad/includes/themes/graphpad/images/mainpage-banner-graphpad-prism7.png</a:t>
            </a:r>
          </a:p>
          <a:p>
            <a:pPr marL="0" indent="0">
              <a:buNone/>
            </a:pPr>
            <a:r>
              <a:rPr lang="en-US" sz="1100" dirty="0"/>
              <a:t>https://www.sas.com/en_us/_jcr_content/socialShareImage.img.png</a:t>
            </a:r>
          </a:p>
          <a:p>
            <a:pPr marL="0" indent="0">
              <a:buNone/>
            </a:pPr>
            <a:r>
              <a:rPr lang="en-US" sz="1100" dirty="0"/>
              <a:t>http://pandas.pydata.org/_static/pandas_logo.png</a:t>
            </a:r>
          </a:p>
          <a:p>
            <a:pPr marL="0" indent="0">
              <a:buNone/>
            </a:pPr>
            <a:r>
              <a:rPr lang="en-US" sz="1100" dirty="0"/>
              <a:t>https://camo.githubusercontent.com/b48021e8685bc09fb2ca887f341d8c7645e71ae1/687474703a2f2f696d616765732e706c6f742e6c792f6c6f676f2f706c6f746c796a732d6c6f676f4032782e706e67</a:t>
            </a:r>
          </a:p>
          <a:p>
            <a:pPr marL="0" indent="0">
              <a:buNone/>
            </a:pPr>
            <a:r>
              <a:rPr lang="en-US" sz="1100" dirty="0"/>
              <a:t>https://upload.wikimedia.org/wikipedia/en/thumb/5/56/Matplotlib_logo.svg/1280px-Matplotlib_logo.svg.png</a:t>
            </a:r>
          </a:p>
          <a:p>
            <a:pPr marL="0" indent="0">
              <a:buNone/>
            </a:pPr>
            <a:r>
              <a:rPr lang="en-US" sz="1100" dirty="0"/>
              <a:t>https://avatars1.githubusercontent.com/u/1562726?v=3&amp;s=400</a:t>
            </a:r>
          </a:p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smtClean="0"/>
              <a:t>www.analyticsvidhya.com/wp-content/uploads/2016/10/shiny.png</a:t>
            </a:r>
          </a:p>
          <a:p>
            <a:pPr marL="0" indent="0">
              <a:buNone/>
            </a:pPr>
            <a:r>
              <a:rPr lang="en-US" sz="1100" dirty="0"/>
              <a:t>https://darnell82.files.wordpress.com/2014/08/at-no-cost-too-you-free-professional-headshots-from-dating-company-mesh.gif</a:t>
            </a:r>
          </a:p>
          <a:p>
            <a:pPr marL="0" indent="0">
              <a:buNone/>
            </a:pPr>
            <a:r>
              <a:rPr lang="en-US" sz="1100" dirty="0"/>
              <a:t>https://mindprintlearning.com/blog/site/uploads/2016/04/LearningCurve2.png</a:t>
            </a:r>
          </a:p>
          <a:p>
            <a:pPr marL="0" indent="0">
              <a:buNone/>
            </a:pPr>
            <a:r>
              <a:rPr lang="en-US" sz="1100" dirty="0"/>
              <a:t>http://</a:t>
            </a:r>
            <a:r>
              <a:rPr lang="en-US" sz="1100" dirty="0" smtClean="0"/>
              <a:t>i.huffpost.com/gen/2534202/images/o-COMPLEXITY-facebook.jpg</a:t>
            </a:r>
          </a:p>
          <a:p>
            <a:pPr marL="0" indent="0">
              <a:buNone/>
            </a:pPr>
            <a:r>
              <a:rPr lang="en-US" sz="1100" dirty="0"/>
              <a:t>http://pandas.pydata.org/_static/pandas_logo.png</a:t>
            </a:r>
          </a:p>
          <a:p>
            <a:pPr marL="0" indent="0">
              <a:buNone/>
            </a:pPr>
            <a:r>
              <a:rPr lang="en-US" sz="1100" dirty="0"/>
              <a:t>http://chdoig.github.io/scipy2015-blaze-bokeh/images/bokeh.png</a:t>
            </a:r>
          </a:p>
          <a:p>
            <a:pPr marL="0" indent="0">
              <a:buNone/>
            </a:pPr>
            <a:r>
              <a:rPr lang="en-US" sz="1100" dirty="0"/>
              <a:t>https://i.ytimg.com/vi/yroK0n-Z9Pk/maxresdefault.jpg</a:t>
            </a:r>
          </a:p>
          <a:p>
            <a:pPr marL="0" indent="0">
              <a:buNone/>
            </a:pPr>
            <a:r>
              <a:rPr lang="en-US" sz="1100" dirty="0"/>
              <a:t>https://pypi.org/</a:t>
            </a:r>
          </a:p>
          <a:p>
            <a:pPr marL="0" indent="0">
              <a:buNone/>
            </a:pPr>
            <a:r>
              <a:rPr lang="en-US" sz="1100" dirty="0"/>
              <a:t>https://assets-cdn.github.com/images/modules/open_graph/github-mark.png</a:t>
            </a:r>
          </a:p>
          <a:p>
            <a:endParaRPr lang="en-US" sz="1050" dirty="0" smtClean="0"/>
          </a:p>
          <a:p>
            <a:endParaRPr lang="en-US" sz="105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76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2054" y="6469040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FFunction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15407" y="3117777"/>
            <a:ext cx="982635" cy="62879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49" y="1653047"/>
            <a:ext cx="4038600" cy="4525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Proprietary Software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274" y="1659037"/>
            <a:ext cx="4038600" cy="452543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Open-Source Software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0" y="2087788"/>
            <a:ext cx="4038600" cy="84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1" y="2934262"/>
            <a:ext cx="3072377" cy="16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7" y="4572000"/>
            <a:ext cx="2195505" cy="1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7" y="5775275"/>
            <a:ext cx="3705366" cy="10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30" y="2136375"/>
            <a:ext cx="3477316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3" y="2989269"/>
            <a:ext cx="4380931" cy="22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4394577" y="1659037"/>
            <a:ext cx="2" cy="51662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5" y="5230208"/>
            <a:ext cx="3492699" cy="9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38" y="6192075"/>
            <a:ext cx="3915449" cy="5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29" y="2117594"/>
            <a:ext cx="786862" cy="7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46" y="5336081"/>
            <a:ext cx="1055428" cy="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56" y="275167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0251" y="1848720"/>
            <a:ext cx="5268036" cy="489188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Simplify the process of  constructing interactive dashboards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Allow creation of simple as well as complex data visualizations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Distribute under open-source licensing agreements in an easy to access format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44" y="5261034"/>
            <a:ext cx="2551586" cy="15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59" y="1659037"/>
            <a:ext cx="3466259" cy="176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3379" y="3971499"/>
            <a:ext cx="203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 Image </a:t>
            </a:r>
            <a:r>
              <a:rPr lang="en-US" dirty="0" err="1" smtClean="0"/>
              <a:t>gere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87" y="3525789"/>
            <a:ext cx="3075500" cy="15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0800"/>
            <a:ext cx="9144000" cy="572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 smtClean="0"/>
              <a:t>An Easy to use Open Source Python-based Dashboard Library</a:t>
            </a:r>
            <a:endParaRPr lang="en-US" sz="2300" b="1" dirty="0"/>
          </a:p>
          <a:p>
            <a:pPr marL="0" indent="0" algn="ctr">
              <a:buNone/>
            </a:pPr>
            <a:endParaRPr lang="en-US" sz="3600" b="1" u="sng" dirty="0" smtClean="0"/>
          </a:p>
          <a:p>
            <a:pPr marL="0" indent="0" algn="ctr">
              <a:buNone/>
            </a:pPr>
            <a:endParaRPr lang="en-US" sz="1600" b="1" u="sng" dirty="0"/>
          </a:p>
          <a:p>
            <a:pPr marL="0" indent="0" algn="ctr">
              <a:buNone/>
            </a:pPr>
            <a:endParaRPr lang="en-US" sz="1600" b="1" u="sng" dirty="0" smtClean="0"/>
          </a:p>
          <a:p>
            <a:pPr marL="0" indent="0" algn="ctr">
              <a:buNone/>
            </a:pPr>
            <a:endParaRPr lang="en-US" sz="1600" b="1" u="sng" dirty="0" smtClean="0"/>
          </a:p>
          <a:p>
            <a:pPr marL="0" indent="0" algn="ctr">
              <a:buNone/>
            </a:pPr>
            <a:endParaRPr lang="en-US" sz="1600" b="1" u="sng" dirty="0" smtClean="0"/>
          </a:p>
          <a:p>
            <a:pPr marL="0" indent="0" algn="ctr">
              <a:buNone/>
            </a:pPr>
            <a:endParaRPr lang="en-US" sz="1600" b="1" u="sng" dirty="0" smtClean="0"/>
          </a:p>
          <a:p>
            <a:pPr marL="0" indent="0" algn="ctr">
              <a:buNone/>
            </a:pPr>
            <a:endParaRPr lang="en-US" sz="36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TRENDD Dashboard?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64" y="5746399"/>
            <a:ext cx="4033611" cy="8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28" y="5451892"/>
            <a:ext cx="2038534" cy="127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4" y="5704454"/>
            <a:ext cx="2130735" cy="92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51" y="2136493"/>
            <a:ext cx="4233833" cy="356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7"/>
          <a:stretch/>
        </p:blipFill>
        <p:spPr bwMode="auto">
          <a:xfrm>
            <a:off x="3180735" y="1689095"/>
            <a:ext cx="3017520" cy="22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36" b="16055"/>
          <a:stretch/>
        </p:blipFill>
        <p:spPr bwMode="auto">
          <a:xfrm>
            <a:off x="80416" y="1699957"/>
            <a:ext cx="2560320" cy="2200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Plus 14"/>
          <p:cNvSpPr/>
          <p:nvPr/>
        </p:nvSpPr>
        <p:spPr>
          <a:xfrm>
            <a:off x="2622698" y="2368727"/>
            <a:ext cx="562105" cy="494883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182" y="3930055"/>
            <a:ext cx="243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YAML configuration file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4598" y="3930055"/>
            <a:ext cx="117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Files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8471" y="1862870"/>
            <a:ext cx="203351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TRENDD</a:t>
            </a:r>
          </a:p>
          <a:p>
            <a:pPr algn="ctr"/>
            <a:r>
              <a:rPr lang="en-US" sz="3200" b="1" dirty="0" smtClean="0"/>
              <a:t>Code</a:t>
            </a:r>
          </a:p>
          <a:p>
            <a:pPr algn="ctr"/>
            <a:r>
              <a:rPr lang="en-US" sz="3200" b="1" dirty="0" smtClean="0"/>
              <a:t>Base</a:t>
            </a:r>
            <a:endParaRPr lang="en-US" sz="3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07" y="4299387"/>
            <a:ext cx="3314274" cy="251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qual 4"/>
          <p:cNvSpPr/>
          <p:nvPr/>
        </p:nvSpPr>
        <p:spPr>
          <a:xfrm>
            <a:off x="1356481" y="5212336"/>
            <a:ext cx="1326509" cy="680171"/>
          </a:xfrm>
          <a:prstGeom prst="mathEqua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6227532" y="2368726"/>
            <a:ext cx="562105" cy="494883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7342" y="2379331"/>
            <a:ext cx="4770437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Live Demo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Elements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55" y="1705970"/>
            <a:ext cx="6497695" cy="492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34021" y="2183642"/>
            <a:ext cx="2210937" cy="900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34021" y="3234519"/>
            <a:ext cx="4230806" cy="30025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8675" y="3384644"/>
            <a:ext cx="9553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10687" y="4681182"/>
            <a:ext cx="832516" cy="353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10687" y="5035125"/>
            <a:ext cx="3854815" cy="355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156347" y="2497540"/>
            <a:ext cx="477674" cy="136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235" y="1987687"/>
            <a:ext cx="208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Top-Level Filtration Widgets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220026"/>
            <a:ext cx="201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 Tabs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8235" y="4681182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Interactive Visualizations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58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TRENDD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8345"/>
            <a:ext cx="8386549" cy="4525433"/>
          </a:xfrm>
        </p:spPr>
        <p:txBody>
          <a:bodyPr/>
          <a:lstStyle/>
          <a:p>
            <a:r>
              <a:rPr lang="en-US" dirty="0" smtClean="0"/>
              <a:t>TRENDD will be published through the Python Package Index (pip)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Alternatively, the TRENDD code base can also be accessed through our </a:t>
            </a:r>
            <a:r>
              <a:rPr lang="en-US" dirty="0"/>
              <a:t>GitHub repository:  </a:t>
            </a:r>
            <a:r>
              <a:rPr lang="en-US" dirty="0">
                <a:hlinkClick r:id="rId3"/>
              </a:rPr>
              <a:t>github.com/</a:t>
            </a:r>
            <a:r>
              <a:rPr lang="en-US" dirty="0" err="1">
                <a:hlinkClick r:id="rId3"/>
              </a:rPr>
              <a:t>foss-transportationmodeling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03" y="4896697"/>
            <a:ext cx="2342192" cy="17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45" y="4801161"/>
            <a:ext cx="3234520" cy="16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9" y="2538484"/>
            <a:ext cx="7700529" cy="12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3800" y="3258909"/>
            <a:ext cx="1691536" cy="2127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-bluebar-standar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/field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white-bluebar-standard-template.potx</Template>
  <TotalTime>7221</TotalTime>
  <Words>342</Words>
  <Application>Microsoft Office PowerPoint</Application>
  <PresentationFormat>On-screen Show (4:3)</PresentationFormat>
  <Paragraphs>107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white-bluebar-standard-template</vt:lpstr>
      <vt:lpstr>1_Custom Design</vt:lpstr>
      <vt:lpstr>Custom Design</vt:lpstr>
      <vt:lpstr>PowerPoint Presentation</vt:lpstr>
      <vt:lpstr>PowerPoint Presentation</vt:lpstr>
      <vt:lpstr>Existing Tools</vt:lpstr>
      <vt:lpstr>Motivation</vt:lpstr>
      <vt:lpstr>What is TRENDD Dashboard?</vt:lpstr>
      <vt:lpstr>How Does it Work?</vt:lpstr>
      <vt:lpstr>Live Demo</vt:lpstr>
      <vt:lpstr>Dashboard Elements</vt:lpstr>
      <vt:lpstr>Accessing TRENDD</vt:lpstr>
      <vt:lpstr>Future Additions</vt:lpstr>
      <vt:lpstr>PowerPoint Presentation</vt:lpstr>
      <vt:lpstr>Image 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setup</cp:lastModifiedBy>
  <cp:revision>169</cp:revision>
  <dcterms:created xsi:type="dcterms:W3CDTF">2010-04-12T23:12:02Z</dcterms:created>
  <dcterms:modified xsi:type="dcterms:W3CDTF">2017-05-14T12:57:07Z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