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0" r:id="rId3"/>
    <p:sldMasterId id="2147483672" r:id="rId4"/>
    <p:sldMasterId id="2147483680" r:id="rId5"/>
    <p:sldMasterId id="2147483682" r:id="rId6"/>
  </p:sldMasterIdLst>
  <p:notesMasterIdLst>
    <p:notesMasterId r:id="rId33"/>
  </p:notesMasterIdLst>
  <p:sldIdLst>
    <p:sldId id="256" r:id="rId7"/>
    <p:sldId id="296" r:id="rId8"/>
    <p:sldId id="271" r:id="rId9"/>
    <p:sldId id="298" r:id="rId10"/>
    <p:sldId id="300" r:id="rId11"/>
    <p:sldId id="301" r:id="rId12"/>
    <p:sldId id="302" r:id="rId13"/>
    <p:sldId id="303" r:id="rId14"/>
    <p:sldId id="307" r:id="rId15"/>
    <p:sldId id="308" r:id="rId16"/>
    <p:sldId id="312" r:id="rId17"/>
    <p:sldId id="313" r:id="rId18"/>
    <p:sldId id="317" r:id="rId19"/>
    <p:sldId id="326" r:id="rId20"/>
    <p:sldId id="297" r:id="rId21"/>
    <p:sldId id="272" r:id="rId22"/>
    <p:sldId id="274" r:id="rId23"/>
    <p:sldId id="273" r:id="rId24"/>
    <p:sldId id="275" r:id="rId25"/>
    <p:sldId id="276" r:id="rId26"/>
    <p:sldId id="281" r:id="rId27"/>
    <p:sldId id="280" r:id="rId28"/>
    <p:sldId id="282" r:id="rId29"/>
    <p:sldId id="344" r:id="rId30"/>
    <p:sldId id="345" r:id="rId31"/>
    <p:sldId id="34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86" autoAdjust="0"/>
  </p:normalViewPr>
  <p:slideViewPr>
    <p:cSldViewPr snapToGrid="0">
      <p:cViewPr varScale="1">
        <p:scale>
          <a:sx n="111" d="100"/>
          <a:sy n="111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gnyte\Shared\Projects\150085\Calibration\1_Networks\TPAC%20Versions\Travel%20Time%20Comparison%20-Survey_vs_StreetLight(redownload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gnyte\Shared\Projects\150085\Calibration\1_Networks\TPAC%20Versions\Travel%20Time%20Comparison%20-v4_CongestedSpeed_Streetlight-smc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catee\Documents\Projects\SEMCOG%20Model%20Update\StreetLightAnalysis\Grid%20Troubleshooting\Hi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Peak Travel Time</a:t>
            </a:r>
            <a:r>
              <a:rPr lang="en-US" sz="2400" b="1" baseline="0"/>
              <a:t> Difference</a:t>
            </a:r>
          </a:p>
          <a:p>
            <a:pPr>
              <a:defRPr/>
            </a:pPr>
            <a:r>
              <a:rPr lang="en-US" baseline="0"/>
              <a:t>StreetLight minus Survey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'Time Histograms'!$E$1</c:f>
              <c:strCache>
                <c:ptCount val="1"/>
                <c:pt idx="0">
                  <c:v>Travel Time Difference-Filtered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'Time Histograms'!$J$58:$J$109</c:f>
              <c:strCache>
                <c:ptCount val="52"/>
                <c:pt idx="0">
                  <c:v>-26 to -25</c:v>
                </c:pt>
                <c:pt idx="1">
                  <c:v>-25 to -24</c:v>
                </c:pt>
                <c:pt idx="2">
                  <c:v>-24 to -23</c:v>
                </c:pt>
                <c:pt idx="3">
                  <c:v>-23 to -22</c:v>
                </c:pt>
                <c:pt idx="4">
                  <c:v>-22 to -21</c:v>
                </c:pt>
                <c:pt idx="5">
                  <c:v>-21 to -20</c:v>
                </c:pt>
                <c:pt idx="6">
                  <c:v>-20 to -19</c:v>
                </c:pt>
                <c:pt idx="7">
                  <c:v>-19 to -18</c:v>
                </c:pt>
                <c:pt idx="8">
                  <c:v>-18 to -17</c:v>
                </c:pt>
                <c:pt idx="9">
                  <c:v>-17 to -16</c:v>
                </c:pt>
                <c:pt idx="10">
                  <c:v>-16 to -15</c:v>
                </c:pt>
                <c:pt idx="11">
                  <c:v>-15 to -14</c:v>
                </c:pt>
                <c:pt idx="12">
                  <c:v>-14 to -13</c:v>
                </c:pt>
                <c:pt idx="13">
                  <c:v>-13 to -12</c:v>
                </c:pt>
                <c:pt idx="14">
                  <c:v>-12 to -11</c:v>
                </c:pt>
                <c:pt idx="15">
                  <c:v>-11 to -10</c:v>
                </c:pt>
                <c:pt idx="16">
                  <c:v>-10 to -9</c:v>
                </c:pt>
                <c:pt idx="17">
                  <c:v>-9 to -8</c:v>
                </c:pt>
                <c:pt idx="18">
                  <c:v>-8 to -7</c:v>
                </c:pt>
                <c:pt idx="19">
                  <c:v>-7 to -6</c:v>
                </c:pt>
                <c:pt idx="20">
                  <c:v>-6 to -5</c:v>
                </c:pt>
                <c:pt idx="21">
                  <c:v>-5 to -4</c:v>
                </c:pt>
                <c:pt idx="22">
                  <c:v>-4 to -3</c:v>
                </c:pt>
                <c:pt idx="23">
                  <c:v>-3 to -2</c:v>
                </c:pt>
                <c:pt idx="24">
                  <c:v>-2 to -1</c:v>
                </c:pt>
                <c:pt idx="25">
                  <c:v>-1 to 0</c:v>
                </c:pt>
                <c:pt idx="26">
                  <c:v>0 to 1</c:v>
                </c:pt>
                <c:pt idx="27">
                  <c:v>1 to 2</c:v>
                </c:pt>
                <c:pt idx="28">
                  <c:v>2 to 3</c:v>
                </c:pt>
                <c:pt idx="29">
                  <c:v>3 to 4</c:v>
                </c:pt>
                <c:pt idx="30">
                  <c:v>4 to 5</c:v>
                </c:pt>
                <c:pt idx="31">
                  <c:v>5 to 6</c:v>
                </c:pt>
                <c:pt idx="32">
                  <c:v>6 to 7</c:v>
                </c:pt>
                <c:pt idx="33">
                  <c:v>7 to 8</c:v>
                </c:pt>
                <c:pt idx="34">
                  <c:v>8 to 9</c:v>
                </c:pt>
                <c:pt idx="35">
                  <c:v>9 to 10</c:v>
                </c:pt>
                <c:pt idx="36">
                  <c:v>10 to 11</c:v>
                </c:pt>
                <c:pt idx="37">
                  <c:v>11 to 12</c:v>
                </c:pt>
                <c:pt idx="38">
                  <c:v>12 to 13</c:v>
                </c:pt>
                <c:pt idx="39">
                  <c:v>13 to 14</c:v>
                </c:pt>
                <c:pt idx="40">
                  <c:v>14 to 15</c:v>
                </c:pt>
                <c:pt idx="41">
                  <c:v>15 to 16</c:v>
                </c:pt>
                <c:pt idx="42">
                  <c:v>16 to 17</c:v>
                </c:pt>
                <c:pt idx="43">
                  <c:v>17 to 18</c:v>
                </c:pt>
                <c:pt idx="44">
                  <c:v>18 to 19</c:v>
                </c:pt>
                <c:pt idx="45">
                  <c:v>19 to 20</c:v>
                </c:pt>
                <c:pt idx="46">
                  <c:v>20 to 21</c:v>
                </c:pt>
                <c:pt idx="47">
                  <c:v>21 to 22</c:v>
                </c:pt>
                <c:pt idx="48">
                  <c:v>22 to 23</c:v>
                </c:pt>
                <c:pt idx="49">
                  <c:v>23 to 24</c:v>
                </c:pt>
                <c:pt idx="50">
                  <c:v>24 to 25</c:v>
                </c:pt>
                <c:pt idx="51">
                  <c:v>25 to 26</c:v>
                </c:pt>
              </c:strCache>
            </c:strRef>
          </c:cat>
          <c:val>
            <c:numRef>
              <c:f>'Time Histograms'!$E$58:$E$109</c:f>
              <c:numCache>
                <c:formatCode>General</c:formatCode>
                <c:ptCount val="52"/>
                <c:pt idx="0">
                  <c:v>37</c:v>
                </c:pt>
                <c:pt idx="1">
                  <c:v>54</c:v>
                </c:pt>
                <c:pt idx="2">
                  <c:v>78</c:v>
                </c:pt>
                <c:pt idx="3">
                  <c:v>85</c:v>
                </c:pt>
                <c:pt idx="4">
                  <c:v>106</c:v>
                </c:pt>
                <c:pt idx="5">
                  <c:v>99</c:v>
                </c:pt>
                <c:pt idx="6">
                  <c:v>100</c:v>
                </c:pt>
                <c:pt idx="7">
                  <c:v>147</c:v>
                </c:pt>
                <c:pt idx="8">
                  <c:v>129</c:v>
                </c:pt>
                <c:pt idx="9">
                  <c:v>177</c:v>
                </c:pt>
                <c:pt idx="10">
                  <c:v>169</c:v>
                </c:pt>
                <c:pt idx="11">
                  <c:v>212</c:v>
                </c:pt>
                <c:pt idx="12">
                  <c:v>231</c:v>
                </c:pt>
                <c:pt idx="13">
                  <c:v>283</c:v>
                </c:pt>
                <c:pt idx="14">
                  <c:v>358</c:v>
                </c:pt>
                <c:pt idx="15">
                  <c:v>321</c:v>
                </c:pt>
                <c:pt idx="16">
                  <c:v>403</c:v>
                </c:pt>
                <c:pt idx="17">
                  <c:v>579</c:v>
                </c:pt>
                <c:pt idx="18">
                  <c:v>769</c:v>
                </c:pt>
                <c:pt idx="19">
                  <c:v>904</c:v>
                </c:pt>
                <c:pt idx="20">
                  <c:v>744</c:v>
                </c:pt>
                <c:pt idx="21">
                  <c:v>914</c:v>
                </c:pt>
                <c:pt idx="22">
                  <c:v>1102</c:v>
                </c:pt>
                <c:pt idx="23">
                  <c:v>1297</c:v>
                </c:pt>
                <c:pt idx="24">
                  <c:v>1508</c:v>
                </c:pt>
                <c:pt idx="25">
                  <c:v>1154</c:v>
                </c:pt>
                <c:pt idx="26">
                  <c:v>1291</c:v>
                </c:pt>
                <c:pt idx="27">
                  <c:v>1489</c:v>
                </c:pt>
                <c:pt idx="28">
                  <c:v>1503</c:v>
                </c:pt>
                <c:pt idx="29">
                  <c:v>1264</c:v>
                </c:pt>
                <c:pt idx="30">
                  <c:v>962</c:v>
                </c:pt>
                <c:pt idx="31">
                  <c:v>696</c:v>
                </c:pt>
                <c:pt idx="32">
                  <c:v>498</c:v>
                </c:pt>
                <c:pt idx="33">
                  <c:v>308</c:v>
                </c:pt>
                <c:pt idx="34">
                  <c:v>202</c:v>
                </c:pt>
                <c:pt idx="35">
                  <c:v>133</c:v>
                </c:pt>
                <c:pt idx="36">
                  <c:v>113</c:v>
                </c:pt>
                <c:pt idx="37">
                  <c:v>68</c:v>
                </c:pt>
                <c:pt idx="38">
                  <c:v>47</c:v>
                </c:pt>
                <c:pt idx="39">
                  <c:v>40</c:v>
                </c:pt>
                <c:pt idx="40">
                  <c:v>36</c:v>
                </c:pt>
                <c:pt idx="41">
                  <c:v>31</c:v>
                </c:pt>
                <c:pt idx="42">
                  <c:v>17</c:v>
                </c:pt>
                <c:pt idx="43">
                  <c:v>21</c:v>
                </c:pt>
                <c:pt idx="44">
                  <c:v>16</c:v>
                </c:pt>
                <c:pt idx="45">
                  <c:v>13</c:v>
                </c:pt>
                <c:pt idx="46">
                  <c:v>4</c:v>
                </c:pt>
                <c:pt idx="47">
                  <c:v>6</c:v>
                </c:pt>
                <c:pt idx="48">
                  <c:v>5</c:v>
                </c:pt>
                <c:pt idx="49">
                  <c:v>2</c:v>
                </c:pt>
                <c:pt idx="50">
                  <c:v>8</c:v>
                </c:pt>
                <c:pt idx="5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91499296"/>
        <c:axId val="391499688"/>
      </c:barChart>
      <c:lineChart>
        <c:grouping val="standard"/>
        <c:varyColors val="0"/>
        <c:ser>
          <c:idx val="1"/>
          <c:order val="1"/>
          <c:tx>
            <c:strRef>
              <c:f>'Time Histograms'!$G$1</c:f>
              <c:strCache>
                <c:ptCount val="1"/>
                <c:pt idx="0">
                  <c:v>Norm Dist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'Time Histograms'!$C$58:$C$109</c:f>
              <c:numCache>
                <c:formatCode>General</c:formatCode>
                <c:ptCount val="52"/>
                <c:pt idx="0">
                  <c:v>-25</c:v>
                </c:pt>
                <c:pt idx="1">
                  <c:v>-24</c:v>
                </c:pt>
                <c:pt idx="2">
                  <c:v>-23</c:v>
                </c:pt>
                <c:pt idx="3">
                  <c:v>-22</c:v>
                </c:pt>
                <c:pt idx="4">
                  <c:v>-21</c:v>
                </c:pt>
                <c:pt idx="5">
                  <c:v>-20</c:v>
                </c:pt>
                <c:pt idx="6">
                  <c:v>-19</c:v>
                </c:pt>
                <c:pt idx="7">
                  <c:v>-18</c:v>
                </c:pt>
                <c:pt idx="8">
                  <c:v>-17</c:v>
                </c:pt>
                <c:pt idx="9">
                  <c:v>-16</c:v>
                </c:pt>
                <c:pt idx="10">
                  <c:v>-15</c:v>
                </c:pt>
                <c:pt idx="11">
                  <c:v>-14</c:v>
                </c:pt>
                <c:pt idx="12">
                  <c:v>-13</c:v>
                </c:pt>
                <c:pt idx="13">
                  <c:v>-12</c:v>
                </c:pt>
                <c:pt idx="14">
                  <c:v>-11</c:v>
                </c:pt>
                <c:pt idx="15">
                  <c:v>-10</c:v>
                </c:pt>
                <c:pt idx="16">
                  <c:v>-9</c:v>
                </c:pt>
                <c:pt idx="17">
                  <c:v>-8</c:v>
                </c:pt>
                <c:pt idx="18">
                  <c:v>-7</c:v>
                </c:pt>
                <c:pt idx="19">
                  <c:v>-6</c:v>
                </c:pt>
                <c:pt idx="20">
                  <c:v>-5</c:v>
                </c:pt>
                <c:pt idx="21">
                  <c:v>-4</c:v>
                </c:pt>
                <c:pt idx="22">
                  <c:v>-3</c:v>
                </c:pt>
                <c:pt idx="23">
                  <c:v>-2</c:v>
                </c:pt>
                <c:pt idx="24">
                  <c:v>-1</c:v>
                </c:pt>
                <c:pt idx="25">
                  <c:v>0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  <c:pt idx="41">
                  <c:v>16</c:v>
                </c:pt>
                <c:pt idx="42">
                  <c:v>17</c:v>
                </c:pt>
                <c:pt idx="43">
                  <c:v>18</c:v>
                </c:pt>
                <c:pt idx="44">
                  <c:v>19</c:v>
                </c:pt>
                <c:pt idx="45">
                  <c:v>20</c:v>
                </c:pt>
                <c:pt idx="46">
                  <c:v>21</c:v>
                </c:pt>
                <c:pt idx="47">
                  <c:v>22</c:v>
                </c:pt>
                <c:pt idx="48">
                  <c:v>23</c:v>
                </c:pt>
                <c:pt idx="49">
                  <c:v>24</c:v>
                </c:pt>
                <c:pt idx="50">
                  <c:v>25</c:v>
                </c:pt>
                <c:pt idx="51">
                  <c:v>26</c:v>
                </c:pt>
              </c:numCache>
            </c:numRef>
          </c:cat>
          <c:val>
            <c:numRef>
              <c:f>'Time Histograms'!$G$58:$G$109</c:f>
              <c:numCache>
                <c:formatCode>General</c:formatCode>
                <c:ptCount val="52"/>
                <c:pt idx="0">
                  <c:v>3.7214072079501128E-3</c:v>
                </c:pt>
                <c:pt idx="1">
                  <c:v>1.0115833589667266E-2</c:v>
                </c:pt>
                <c:pt idx="2">
                  <c:v>2.6419486911869138E-2</c:v>
                </c:pt>
                <c:pt idx="3">
                  <c:v>6.6294164615001164E-2</c:v>
                </c:pt>
                <c:pt idx="4">
                  <c:v>0.15982858200748057</c:v>
                </c:pt>
                <c:pt idx="5">
                  <c:v>0.37022164930787649</c:v>
                </c:pt>
                <c:pt idx="6">
                  <c:v>0.82394343314866414</c:v>
                </c:pt>
                <c:pt idx="7">
                  <c:v>1.7618186501362967</c:v>
                </c:pt>
                <c:pt idx="8">
                  <c:v>3.6195387459717945</c:v>
                </c:pt>
                <c:pt idx="9">
                  <c:v>7.1445269316190476</c:v>
                </c:pt>
                <c:pt idx="10">
                  <c:v>13.549458717494783</c:v>
                </c:pt>
                <c:pt idx="11">
                  <c:v>24.688723464262328</c:v>
                </c:pt>
                <c:pt idx="12">
                  <c:v>43.221869236299142</c:v>
                </c:pt>
                <c:pt idx="13">
                  <c:v>72.700379127124876</c:v>
                </c:pt>
                <c:pt idx="14">
                  <c:v>117.48922173706508</c:v>
                </c:pt>
                <c:pt idx="15">
                  <c:v>182.42636268841983</c:v>
                </c:pt>
                <c:pt idx="16">
                  <c:v>272.14815335944866</c:v>
                </c:pt>
                <c:pt idx="17">
                  <c:v>390.07795332837628</c:v>
                </c:pt>
                <c:pt idx="18">
                  <c:v>537.18717978385257</c:v>
                </c:pt>
                <c:pt idx="19">
                  <c:v>710.76837237748578</c:v>
                </c:pt>
                <c:pt idx="20">
                  <c:v>903.56368946020666</c:v>
                </c:pt>
                <c:pt idx="21">
                  <c:v>1103.6151824800754</c:v>
                </c:pt>
                <c:pt idx="22">
                  <c:v>1295.1044140319791</c:v>
                </c:pt>
                <c:pt idx="23">
                  <c:v>1460.2261492876087</c:v>
                </c:pt>
                <c:pt idx="24">
                  <c:v>1581.8441034040698</c:v>
                </c:pt>
                <c:pt idx="25">
                  <c:v>1646.4003859156542</c:v>
                </c:pt>
                <c:pt idx="26">
                  <c:v>1646.4003859156542</c:v>
                </c:pt>
                <c:pt idx="27">
                  <c:v>1581.8441034040698</c:v>
                </c:pt>
                <c:pt idx="28">
                  <c:v>1460.2261492876087</c:v>
                </c:pt>
                <c:pt idx="29">
                  <c:v>1295.1044140319791</c:v>
                </c:pt>
                <c:pt idx="30">
                  <c:v>1103.6151824800754</c:v>
                </c:pt>
                <c:pt idx="31">
                  <c:v>903.56368946020666</c:v>
                </c:pt>
                <c:pt idx="32">
                  <c:v>710.76837237748578</c:v>
                </c:pt>
                <c:pt idx="33">
                  <c:v>537.18717978385257</c:v>
                </c:pt>
                <c:pt idx="34">
                  <c:v>390.07795332837628</c:v>
                </c:pt>
                <c:pt idx="35">
                  <c:v>272.14815335944866</c:v>
                </c:pt>
                <c:pt idx="36">
                  <c:v>182.42636268841983</c:v>
                </c:pt>
                <c:pt idx="37">
                  <c:v>117.48922173706508</c:v>
                </c:pt>
                <c:pt idx="38">
                  <c:v>72.700379127124876</c:v>
                </c:pt>
                <c:pt idx="39">
                  <c:v>43.221869236299142</c:v>
                </c:pt>
                <c:pt idx="40">
                  <c:v>24.688723464262328</c:v>
                </c:pt>
                <c:pt idx="41">
                  <c:v>13.549458717494783</c:v>
                </c:pt>
                <c:pt idx="42">
                  <c:v>7.1445269316190476</c:v>
                </c:pt>
                <c:pt idx="43">
                  <c:v>3.6195387459717945</c:v>
                </c:pt>
                <c:pt idx="44">
                  <c:v>1.7618186501362967</c:v>
                </c:pt>
                <c:pt idx="45">
                  <c:v>0.82394343314866414</c:v>
                </c:pt>
                <c:pt idx="46">
                  <c:v>0.37022164930787649</c:v>
                </c:pt>
                <c:pt idx="47">
                  <c:v>0.15982858200748057</c:v>
                </c:pt>
                <c:pt idx="48">
                  <c:v>6.6294164615001164E-2</c:v>
                </c:pt>
                <c:pt idx="49">
                  <c:v>2.6419486911869138E-2</c:v>
                </c:pt>
                <c:pt idx="50">
                  <c:v>1.0115833589667266E-2</c:v>
                </c:pt>
                <c:pt idx="51">
                  <c:v>3.7214072079501128E-3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499296"/>
        <c:axId val="391499688"/>
      </c:lineChart>
      <c:catAx>
        <c:axId val="39149929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dirty="0" smtClean="0"/>
                  <a:t>Difference between StreetLight and Survey</a:t>
                </a:r>
                <a:endParaRPr lang="en-US" sz="1400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91499688"/>
        <c:crosses val="autoZero"/>
        <c:auto val="0"/>
        <c:lblAlgn val="ctr"/>
        <c:lblOffset val="100"/>
        <c:noMultiLvlLbl val="0"/>
      </c:catAx>
      <c:valAx>
        <c:axId val="391499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Number of Records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9149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Peak Travel Time</a:t>
            </a:r>
            <a:r>
              <a:rPr lang="en-US" sz="2400" b="1" baseline="0"/>
              <a:t> Difference</a:t>
            </a:r>
          </a:p>
          <a:p>
            <a:pPr>
              <a:defRPr/>
            </a:pPr>
            <a:r>
              <a:rPr lang="en-US" baseline="0"/>
              <a:t>Skim minus Streetlight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'Time Histograms'!$E$1</c:f>
              <c:strCache>
                <c:ptCount val="1"/>
                <c:pt idx="0">
                  <c:v>Travel Time Difference-Filtered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'Time Histograms'!$J$58:$J$109</c:f>
              <c:strCache>
                <c:ptCount val="52"/>
                <c:pt idx="0">
                  <c:v>-26 to -25</c:v>
                </c:pt>
                <c:pt idx="1">
                  <c:v>-25 to -24</c:v>
                </c:pt>
                <c:pt idx="2">
                  <c:v>-24 to -23</c:v>
                </c:pt>
                <c:pt idx="3">
                  <c:v>-23 to -22</c:v>
                </c:pt>
                <c:pt idx="4">
                  <c:v>-22 to -21</c:v>
                </c:pt>
                <c:pt idx="5">
                  <c:v>-21 to -20</c:v>
                </c:pt>
                <c:pt idx="6">
                  <c:v>-20 to -19</c:v>
                </c:pt>
                <c:pt idx="7">
                  <c:v>-19 to -18</c:v>
                </c:pt>
                <c:pt idx="8">
                  <c:v>-18 to -17</c:v>
                </c:pt>
                <c:pt idx="9">
                  <c:v>-17 to -16</c:v>
                </c:pt>
                <c:pt idx="10">
                  <c:v>-16 to -15</c:v>
                </c:pt>
                <c:pt idx="11">
                  <c:v>-15 to -14</c:v>
                </c:pt>
                <c:pt idx="12">
                  <c:v>-14 to -13</c:v>
                </c:pt>
                <c:pt idx="13">
                  <c:v>-13 to -12</c:v>
                </c:pt>
                <c:pt idx="14">
                  <c:v>-12 to -11</c:v>
                </c:pt>
                <c:pt idx="15">
                  <c:v>-11 to -10</c:v>
                </c:pt>
                <c:pt idx="16">
                  <c:v>-10 to -9</c:v>
                </c:pt>
                <c:pt idx="17">
                  <c:v>-9 to -8</c:v>
                </c:pt>
                <c:pt idx="18">
                  <c:v>-8 to -7</c:v>
                </c:pt>
                <c:pt idx="19">
                  <c:v>-7 to -6</c:v>
                </c:pt>
                <c:pt idx="20">
                  <c:v>-6 to -5</c:v>
                </c:pt>
                <c:pt idx="21">
                  <c:v>-5 to -4</c:v>
                </c:pt>
                <c:pt idx="22">
                  <c:v>-4 to -3</c:v>
                </c:pt>
                <c:pt idx="23">
                  <c:v>-3 to -2</c:v>
                </c:pt>
                <c:pt idx="24">
                  <c:v>-2 to -1</c:v>
                </c:pt>
                <c:pt idx="25">
                  <c:v>-1 to 0</c:v>
                </c:pt>
                <c:pt idx="26">
                  <c:v>0 to 1</c:v>
                </c:pt>
                <c:pt idx="27">
                  <c:v>1 to 2</c:v>
                </c:pt>
                <c:pt idx="28">
                  <c:v>2 to 3</c:v>
                </c:pt>
                <c:pt idx="29">
                  <c:v>3 to 4</c:v>
                </c:pt>
                <c:pt idx="30">
                  <c:v>4 to 5</c:v>
                </c:pt>
                <c:pt idx="31">
                  <c:v>5 to 6</c:v>
                </c:pt>
                <c:pt idx="32">
                  <c:v>6 to 7</c:v>
                </c:pt>
                <c:pt idx="33">
                  <c:v>7 to 8</c:v>
                </c:pt>
                <c:pt idx="34">
                  <c:v>8 to 9</c:v>
                </c:pt>
                <c:pt idx="35">
                  <c:v>9 to 10</c:v>
                </c:pt>
                <c:pt idx="36">
                  <c:v>10 to 11</c:v>
                </c:pt>
                <c:pt idx="37">
                  <c:v>11 to 12</c:v>
                </c:pt>
                <c:pt idx="38">
                  <c:v>12 to 13</c:v>
                </c:pt>
                <c:pt idx="39">
                  <c:v>13 to 14</c:v>
                </c:pt>
                <c:pt idx="40">
                  <c:v>14 to 15</c:v>
                </c:pt>
                <c:pt idx="41">
                  <c:v>15 to 16</c:v>
                </c:pt>
                <c:pt idx="42">
                  <c:v>16 to 17</c:v>
                </c:pt>
                <c:pt idx="43">
                  <c:v>17 to 18</c:v>
                </c:pt>
                <c:pt idx="44">
                  <c:v>18 to 19</c:v>
                </c:pt>
                <c:pt idx="45">
                  <c:v>19 to 20</c:v>
                </c:pt>
                <c:pt idx="46">
                  <c:v>20 to 21</c:v>
                </c:pt>
                <c:pt idx="47">
                  <c:v>21 to 22</c:v>
                </c:pt>
                <c:pt idx="48">
                  <c:v>22 to 23</c:v>
                </c:pt>
                <c:pt idx="49">
                  <c:v>23 to 24</c:v>
                </c:pt>
                <c:pt idx="50">
                  <c:v>24 to 25</c:v>
                </c:pt>
                <c:pt idx="51">
                  <c:v>25 to 26</c:v>
                </c:pt>
              </c:strCache>
            </c:strRef>
          </c:cat>
          <c:val>
            <c:numRef>
              <c:f>'Time Histograms'!$E$58:$E$109</c:f>
              <c:numCache>
                <c:formatCode>General</c:formatCode>
                <c:ptCount val="52"/>
                <c:pt idx="0">
                  <c:v>162</c:v>
                </c:pt>
                <c:pt idx="1">
                  <c:v>175</c:v>
                </c:pt>
                <c:pt idx="2">
                  <c:v>212</c:v>
                </c:pt>
                <c:pt idx="3">
                  <c:v>283</c:v>
                </c:pt>
                <c:pt idx="4">
                  <c:v>301</c:v>
                </c:pt>
                <c:pt idx="5">
                  <c:v>352</c:v>
                </c:pt>
                <c:pt idx="6">
                  <c:v>426</c:v>
                </c:pt>
                <c:pt idx="7">
                  <c:v>476</c:v>
                </c:pt>
                <c:pt idx="8">
                  <c:v>582</c:v>
                </c:pt>
                <c:pt idx="9">
                  <c:v>732</c:v>
                </c:pt>
                <c:pt idx="10">
                  <c:v>831</c:v>
                </c:pt>
                <c:pt idx="11">
                  <c:v>1068</c:v>
                </c:pt>
                <c:pt idx="12">
                  <c:v>1319</c:v>
                </c:pt>
                <c:pt idx="13">
                  <c:v>1521</c:v>
                </c:pt>
                <c:pt idx="14">
                  <c:v>1761</c:v>
                </c:pt>
                <c:pt idx="15">
                  <c:v>2188</c:v>
                </c:pt>
                <c:pt idx="16">
                  <c:v>2386</c:v>
                </c:pt>
                <c:pt idx="17">
                  <c:v>2793</c:v>
                </c:pt>
                <c:pt idx="18">
                  <c:v>3158</c:v>
                </c:pt>
                <c:pt idx="19">
                  <c:v>3397</c:v>
                </c:pt>
                <c:pt idx="20">
                  <c:v>3466</c:v>
                </c:pt>
                <c:pt idx="21">
                  <c:v>3428</c:v>
                </c:pt>
                <c:pt idx="22">
                  <c:v>2941</c:v>
                </c:pt>
                <c:pt idx="23">
                  <c:v>2279</c:v>
                </c:pt>
                <c:pt idx="24">
                  <c:v>1561</c:v>
                </c:pt>
                <c:pt idx="25">
                  <c:v>1093</c:v>
                </c:pt>
                <c:pt idx="26">
                  <c:v>812</c:v>
                </c:pt>
                <c:pt idx="27">
                  <c:v>528</c:v>
                </c:pt>
                <c:pt idx="28">
                  <c:v>315</c:v>
                </c:pt>
                <c:pt idx="29">
                  <c:v>167</c:v>
                </c:pt>
                <c:pt idx="30">
                  <c:v>115</c:v>
                </c:pt>
                <c:pt idx="31">
                  <c:v>62</c:v>
                </c:pt>
                <c:pt idx="32">
                  <c:v>48</c:v>
                </c:pt>
                <c:pt idx="33">
                  <c:v>18</c:v>
                </c:pt>
                <c:pt idx="34">
                  <c:v>11</c:v>
                </c:pt>
                <c:pt idx="35">
                  <c:v>6</c:v>
                </c:pt>
                <c:pt idx="36">
                  <c:v>6</c:v>
                </c:pt>
                <c:pt idx="37">
                  <c:v>2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91500864"/>
        <c:axId val="391501256"/>
      </c:barChart>
      <c:lineChart>
        <c:grouping val="standard"/>
        <c:varyColors val="0"/>
        <c:ser>
          <c:idx val="1"/>
          <c:order val="1"/>
          <c:tx>
            <c:strRef>
              <c:f>'Time Histograms'!$G$1</c:f>
              <c:strCache>
                <c:ptCount val="1"/>
                <c:pt idx="0">
                  <c:v>Norm Dist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'Time Histograms'!$C$58:$C$109</c:f>
              <c:numCache>
                <c:formatCode>General</c:formatCode>
                <c:ptCount val="52"/>
                <c:pt idx="0">
                  <c:v>-25</c:v>
                </c:pt>
                <c:pt idx="1">
                  <c:v>-24</c:v>
                </c:pt>
                <c:pt idx="2">
                  <c:v>-23</c:v>
                </c:pt>
                <c:pt idx="3">
                  <c:v>-22</c:v>
                </c:pt>
                <c:pt idx="4">
                  <c:v>-21</c:v>
                </c:pt>
                <c:pt idx="5">
                  <c:v>-20</c:v>
                </c:pt>
                <c:pt idx="6">
                  <c:v>-19</c:v>
                </c:pt>
                <c:pt idx="7">
                  <c:v>-18</c:v>
                </c:pt>
                <c:pt idx="8">
                  <c:v>-17</c:v>
                </c:pt>
                <c:pt idx="9">
                  <c:v>-16</c:v>
                </c:pt>
                <c:pt idx="10">
                  <c:v>-15</c:v>
                </c:pt>
                <c:pt idx="11">
                  <c:v>-14</c:v>
                </c:pt>
                <c:pt idx="12">
                  <c:v>-13</c:v>
                </c:pt>
                <c:pt idx="13">
                  <c:v>-12</c:v>
                </c:pt>
                <c:pt idx="14">
                  <c:v>-11</c:v>
                </c:pt>
                <c:pt idx="15">
                  <c:v>-10</c:v>
                </c:pt>
                <c:pt idx="16">
                  <c:v>-9</c:v>
                </c:pt>
                <c:pt idx="17">
                  <c:v>-8</c:v>
                </c:pt>
                <c:pt idx="18">
                  <c:v>-7</c:v>
                </c:pt>
                <c:pt idx="19">
                  <c:v>-6</c:v>
                </c:pt>
                <c:pt idx="20">
                  <c:v>-5</c:v>
                </c:pt>
                <c:pt idx="21">
                  <c:v>-4</c:v>
                </c:pt>
                <c:pt idx="22">
                  <c:v>-3</c:v>
                </c:pt>
                <c:pt idx="23">
                  <c:v>-2</c:v>
                </c:pt>
                <c:pt idx="24">
                  <c:v>-1</c:v>
                </c:pt>
                <c:pt idx="25">
                  <c:v>0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  <c:pt idx="41">
                  <c:v>16</c:v>
                </c:pt>
                <c:pt idx="42">
                  <c:v>17</c:v>
                </c:pt>
                <c:pt idx="43">
                  <c:v>18</c:v>
                </c:pt>
                <c:pt idx="44">
                  <c:v>19</c:v>
                </c:pt>
                <c:pt idx="45">
                  <c:v>20</c:v>
                </c:pt>
                <c:pt idx="46">
                  <c:v>21</c:v>
                </c:pt>
                <c:pt idx="47">
                  <c:v>22</c:v>
                </c:pt>
                <c:pt idx="48">
                  <c:v>23</c:v>
                </c:pt>
                <c:pt idx="49">
                  <c:v>24</c:v>
                </c:pt>
                <c:pt idx="50">
                  <c:v>25</c:v>
                </c:pt>
                <c:pt idx="51">
                  <c:v>26</c:v>
                </c:pt>
              </c:numCache>
            </c:numRef>
          </c:cat>
          <c:val>
            <c:numRef>
              <c:f>'Time Histograms'!$G$58:$G$109</c:f>
              <c:numCache>
                <c:formatCode>General</c:formatCode>
                <c:ptCount val="52"/>
                <c:pt idx="0">
                  <c:v>7.354525653902373E-3</c:v>
                </c:pt>
                <c:pt idx="1">
                  <c:v>1.9991673441938626E-2</c:v>
                </c:pt>
                <c:pt idx="2">
                  <c:v>5.2212183026137754E-2</c:v>
                </c:pt>
                <c:pt idx="3">
                  <c:v>0.13101552910508282</c:v>
                </c:pt>
                <c:pt idx="4">
                  <c:v>0.31586530065553975</c:v>
                </c:pt>
                <c:pt idx="5">
                  <c:v>0.73165995154952312</c:v>
                </c:pt>
                <c:pt idx="6">
                  <c:v>1.6283391679122794</c:v>
                </c:pt>
                <c:pt idx="7">
                  <c:v>3.4818389216503993</c:v>
                </c:pt>
                <c:pt idx="8">
                  <c:v>7.153205514751086</c:v>
                </c:pt>
                <c:pt idx="9">
                  <c:v>14.119553079635212</c:v>
                </c:pt>
                <c:pt idx="10">
                  <c:v>26.777462439859494</c:v>
                </c:pt>
                <c:pt idx="11">
                  <c:v>48.791717738418711</c:v>
                </c:pt>
                <c:pt idx="12">
                  <c:v>85.418318486859093</c:v>
                </c:pt>
                <c:pt idx="13">
                  <c:v>143.67597348568262</c:v>
                </c:pt>
                <c:pt idx="14">
                  <c:v>232.19106296035659</c:v>
                </c:pt>
                <c:pt idx="15">
                  <c:v>360.52473953236563</c:v>
                </c:pt>
                <c:pt idx="16">
                  <c:v>537.83971054506924</c:v>
                </c:pt>
                <c:pt idx="17">
                  <c:v>770.90147744286685</c:v>
                </c:pt>
                <c:pt idx="18">
                  <c:v>1061.6298281541813</c:v>
                </c:pt>
                <c:pt idx="19">
                  <c:v>1404.6740752974672</c:v>
                </c:pt>
                <c:pt idx="20">
                  <c:v>1785.6907247004103</c:v>
                </c:pt>
                <c:pt idx="21">
                  <c:v>2181.0475763701133</c:v>
                </c:pt>
                <c:pt idx="22">
                  <c:v>2559.4830410206687</c:v>
                </c:pt>
                <c:pt idx="23">
                  <c:v>2885.8090704216102</c:v>
                </c:pt>
                <c:pt idx="24">
                  <c:v>3126.1596457668238</c:v>
                </c:pt>
                <c:pt idx="25">
                  <c:v>3253.7406411595703</c:v>
                </c:pt>
                <c:pt idx="26">
                  <c:v>3253.7406411595703</c:v>
                </c:pt>
                <c:pt idx="27">
                  <c:v>3126.1596457668238</c:v>
                </c:pt>
                <c:pt idx="28">
                  <c:v>2885.8090704216102</c:v>
                </c:pt>
                <c:pt idx="29">
                  <c:v>2559.4830410206687</c:v>
                </c:pt>
                <c:pt idx="30">
                  <c:v>2181.0475763701133</c:v>
                </c:pt>
                <c:pt idx="31">
                  <c:v>1785.6907247004103</c:v>
                </c:pt>
                <c:pt idx="32">
                  <c:v>1404.6740752974672</c:v>
                </c:pt>
                <c:pt idx="33">
                  <c:v>1061.6298281541813</c:v>
                </c:pt>
                <c:pt idx="34">
                  <c:v>770.90147744286685</c:v>
                </c:pt>
                <c:pt idx="35">
                  <c:v>537.83971054506924</c:v>
                </c:pt>
                <c:pt idx="36">
                  <c:v>360.52473953236563</c:v>
                </c:pt>
                <c:pt idx="37">
                  <c:v>232.19106296035659</c:v>
                </c:pt>
                <c:pt idx="38">
                  <c:v>143.67597348568262</c:v>
                </c:pt>
                <c:pt idx="39">
                  <c:v>85.418318486859093</c:v>
                </c:pt>
                <c:pt idx="40">
                  <c:v>48.791717738418711</c:v>
                </c:pt>
                <c:pt idx="41">
                  <c:v>26.777462439859494</c:v>
                </c:pt>
                <c:pt idx="42">
                  <c:v>14.119553079635212</c:v>
                </c:pt>
                <c:pt idx="43">
                  <c:v>7.153205514751086</c:v>
                </c:pt>
                <c:pt idx="44">
                  <c:v>3.4818389216503993</c:v>
                </c:pt>
                <c:pt idx="45">
                  <c:v>1.6283391679122794</c:v>
                </c:pt>
                <c:pt idx="46">
                  <c:v>0.73165995154952312</c:v>
                </c:pt>
                <c:pt idx="47">
                  <c:v>0.31586530065553975</c:v>
                </c:pt>
                <c:pt idx="48">
                  <c:v>0.13101552910508282</c:v>
                </c:pt>
                <c:pt idx="49">
                  <c:v>5.2212183026137754E-2</c:v>
                </c:pt>
                <c:pt idx="50">
                  <c:v>1.9991673441938626E-2</c:v>
                </c:pt>
                <c:pt idx="51">
                  <c:v>7.354525653902373E-3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500864"/>
        <c:axId val="391501256"/>
      </c:lineChart>
      <c:catAx>
        <c:axId val="39150086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Difference</a:t>
                </a:r>
                <a:r>
                  <a:rPr lang="en-US" sz="1400" baseline="0" dirty="0" smtClean="0"/>
                  <a:t> between Skim and Streetlight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91501256"/>
        <c:crosses val="autoZero"/>
        <c:auto val="0"/>
        <c:lblAlgn val="ctr"/>
        <c:lblOffset val="100"/>
        <c:noMultiLvlLbl val="0"/>
      </c:catAx>
      <c:valAx>
        <c:axId val="391501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Number of Records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9150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StreetLight vs. Activity by Income - Sum of % Difference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'Viz1'!$D$3:$D$22</c:f>
              <c:strCache>
                <c:ptCount val="20"/>
                <c:pt idx="0">
                  <c:v>0 - 10</c:v>
                </c:pt>
                <c:pt idx="1">
                  <c:v>10 - 20</c:v>
                </c:pt>
                <c:pt idx="2">
                  <c:v>20 - 30</c:v>
                </c:pt>
                <c:pt idx="3">
                  <c:v>30 - 40</c:v>
                </c:pt>
                <c:pt idx="4">
                  <c:v>40 - 50</c:v>
                </c:pt>
                <c:pt idx="5">
                  <c:v>50 - 60</c:v>
                </c:pt>
                <c:pt idx="6">
                  <c:v>60 - 70</c:v>
                </c:pt>
                <c:pt idx="7">
                  <c:v>70 - 80</c:v>
                </c:pt>
                <c:pt idx="8">
                  <c:v>80 - 90</c:v>
                </c:pt>
                <c:pt idx="9">
                  <c:v>90 - 100</c:v>
                </c:pt>
                <c:pt idx="10">
                  <c:v>100 - 110</c:v>
                </c:pt>
                <c:pt idx="11">
                  <c:v>110 - 120</c:v>
                </c:pt>
                <c:pt idx="12">
                  <c:v>120 - 130</c:v>
                </c:pt>
                <c:pt idx="13">
                  <c:v>130 - 140</c:v>
                </c:pt>
                <c:pt idx="14">
                  <c:v>140 - 150</c:v>
                </c:pt>
                <c:pt idx="15">
                  <c:v>150 - 160</c:v>
                </c:pt>
                <c:pt idx="16">
                  <c:v>160 - 170</c:v>
                </c:pt>
                <c:pt idx="17">
                  <c:v>170 - 180</c:v>
                </c:pt>
                <c:pt idx="18">
                  <c:v>180 - 190</c:v>
                </c:pt>
                <c:pt idx="19">
                  <c:v>190 - 200</c:v>
                </c:pt>
              </c:strCache>
            </c:strRef>
          </c:cat>
          <c:val>
            <c:numRef>
              <c:f>'Viz1'!$E$3:$E$22</c:f>
              <c:numCache>
                <c:formatCode>General</c:formatCode>
                <c:ptCount val="20"/>
                <c:pt idx="0">
                  <c:v>-1.6287430000000001</c:v>
                </c:pt>
                <c:pt idx="1">
                  <c:v>-6.6007280000000064</c:v>
                </c:pt>
                <c:pt idx="2">
                  <c:v>-75.032923000000011</c:v>
                </c:pt>
                <c:pt idx="3">
                  <c:v>-60.079828999999989</c:v>
                </c:pt>
                <c:pt idx="4">
                  <c:v>-50.579243999999981</c:v>
                </c:pt>
                <c:pt idx="5">
                  <c:v>-8.5052749999999904</c:v>
                </c:pt>
                <c:pt idx="6">
                  <c:v>-13.929849000000011</c:v>
                </c:pt>
                <c:pt idx="7">
                  <c:v>16.323761999999995</c:v>
                </c:pt>
                <c:pt idx="8">
                  <c:v>24.479496999999991</c:v>
                </c:pt>
                <c:pt idx="9">
                  <c:v>67.928156000000001</c:v>
                </c:pt>
                <c:pt idx="10">
                  <c:v>90.81208500000001</c:v>
                </c:pt>
                <c:pt idx="11">
                  <c:v>90.966030000000003</c:v>
                </c:pt>
                <c:pt idx="12">
                  <c:v>73.607308000000032</c:v>
                </c:pt>
                <c:pt idx="13">
                  <c:v>87.363952999999967</c:v>
                </c:pt>
                <c:pt idx="14">
                  <c:v>51.104458999999977</c:v>
                </c:pt>
                <c:pt idx="15">
                  <c:v>23.938995999999999</c:v>
                </c:pt>
                <c:pt idx="16">
                  <c:v>9.2457580000000004</c:v>
                </c:pt>
                <c:pt idx="17">
                  <c:v>13.86129</c:v>
                </c:pt>
                <c:pt idx="18">
                  <c:v>13.391819</c:v>
                </c:pt>
                <c:pt idx="19">
                  <c:v>18.752644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502040"/>
        <c:axId val="391753584"/>
      </c:barChart>
      <c:catAx>
        <c:axId val="391502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Median Income (1000 $)</a:t>
                </a:r>
              </a:p>
            </c:rich>
          </c:tx>
          <c:layout>
            <c:manualLayout>
              <c:xMode val="edge"/>
              <c:yMode val="edge"/>
              <c:x val="0.38838157911420484"/>
              <c:y val="0.93087781031112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753584"/>
        <c:crosses val="autoZero"/>
        <c:auto val="1"/>
        <c:lblAlgn val="ctr"/>
        <c:lblOffset val="100"/>
        <c:noMultiLvlLbl val="0"/>
      </c:catAx>
      <c:valAx>
        <c:axId val="39175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Total of % Difference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9150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E03C2-F51F-4FA5-B926-8F3E601F811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329681-2E31-4405-95F7-9FB5B6EA284D}">
      <dgm:prSet/>
      <dgm:spPr/>
      <dgm:t>
        <a:bodyPr/>
        <a:lstStyle/>
        <a:p>
          <a:pPr rtl="0"/>
          <a:r>
            <a:rPr lang="en-US" smtClean="0"/>
            <a:t>Zone to Zone Travel Time</a:t>
          </a:r>
          <a:endParaRPr lang="en-US"/>
        </a:p>
      </dgm:t>
    </dgm:pt>
    <dgm:pt modelId="{40B6C2AA-BC13-4A83-B044-766A6F5329E0}" type="parTrans" cxnId="{51309270-64B6-4F17-8456-4F6A0CC12A62}">
      <dgm:prSet/>
      <dgm:spPr/>
      <dgm:t>
        <a:bodyPr/>
        <a:lstStyle/>
        <a:p>
          <a:endParaRPr lang="en-US"/>
        </a:p>
      </dgm:t>
    </dgm:pt>
    <dgm:pt modelId="{795CA7B4-FA2F-447F-A4F0-5DFE1377AD5E}" type="sibTrans" cxnId="{51309270-64B6-4F17-8456-4F6A0CC12A62}">
      <dgm:prSet/>
      <dgm:spPr/>
      <dgm:t>
        <a:bodyPr/>
        <a:lstStyle/>
        <a:p>
          <a:endParaRPr lang="en-US"/>
        </a:p>
      </dgm:t>
    </dgm:pt>
    <dgm:pt modelId="{44C12425-F4A9-44E6-B9D2-3671453F7059}">
      <dgm:prSet/>
      <dgm:spPr/>
      <dgm:t>
        <a:bodyPr/>
        <a:lstStyle/>
        <a:p>
          <a:pPr rtl="0"/>
          <a:r>
            <a:rPr lang="en-US" dirty="0" smtClean="0"/>
            <a:t>Personal Vehicle Trip Patterns</a:t>
          </a:r>
          <a:endParaRPr lang="en-US" dirty="0"/>
        </a:p>
      </dgm:t>
    </dgm:pt>
    <dgm:pt modelId="{23DA070E-E96E-401E-85AA-39FF3291027B}" type="parTrans" cxnId="{6681A233-B5D1-472F-8E1A-405E5C48EF94}">
      <dgm:prSet/>
      <dgm:spPr/>
      <dgm:t>
        <a:bodyPr/>
        <a:lstStyle/>
        <a:p>
          <a:endParaRPr lang="en-US"/>
        </a:p>
      </dgm:t>
    </dgm:pt>
    <dgm:pt modelId="{9EC71493-46CB-46E6-80AA-B0B5C7ADEA8E}" type="sibTrans" cxnId="{6681A233-B5D1-472F-8E1A-405E5C48EF94}">
      <dgm:prSet/>
      <dgm:spPr/>
      <dgm:t>
        <a:bodyPr/>
        <a:lstStyle/>
        <a:p>
          <a:endParaRPr lang="en-US"/>
        </a:p>
      </dgm:t>
    </dgm:pt>
    <dgm:pt modelId="{802003B5-D7BD-4AB0-968C-73B4B439C145}">
      <dgm:prSet/>
      <dgm:spPr/>
      <dgm:t>
        <a:bodyPr/>
        <a:lstStyle/>
        <a:p>
          <a:pPr rtl="0"/>
          <a:r>
            <a:rPr lang="en-US" smtClean="0"/>
            <a:t>Commercial Vehicle Trip Patterns</a:t>
          </a:r>
          <a:endParaRPr lang="en-US"/>
        </a:p>
      </dgm:t>
    </dgm:pt>
    <dgm:pt modelId="{A630AE97-C6AA-4E4C-9477-2392784EC5FB}" type="parTrans" cxnId="{3F1EACBA-6414-4B88-A4E1-3FBEDAF2E76A}">
      <dgm:prSet/>
      <dgm:spPr/>
      <dgm:t>
        <a:bodyPr/>
        <a:lstStyle/>
        <a:p>
          <a:endParaRPr lang="en-US"/>
        </a:p>
      </dgm:t>
    </dgm:pt>
    <dgm:pt modelId="{07B01A50-BF2D-496F-AAEF-1BE3CA05117E}" type="sibTrans" cxnId="{3F1EACBA-6414-4B88-A4E1-3FBEDAF2E76A}">
      <dgm:prSet/>
      <dgm:spPr/>
      <dgm:t>
        <a:bodyPr/>
        <a:lstStyle/>
        <a:p>
          <a:endParaRPr lang="en-US"/>
        </a:p>
      </dgm:t>
    </dgm:pt>
    <dgm:pt modelId="{F21AA5B5-CA71-4CAA-8B59-E9B667B8EE52}" type="pres">
      <dgm:prSet presAssocID="{476E03C2-F51F-4FA5-B926-8F3E601F811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C8AF6D-C816-45B8-91D7-DCBB9A9F2698}" type="pres">
      <dgm:prSet presAssocID="{1C329681-2E31-4405-95F7-9FB5B6EA284D}" presName="composite" presStyleCnt="0"/>
      <dgm:spPr/>
    </dgm:pt>
    <dgm:pt modelId="{F6924A9C-1C57-4265-B775-98E8509E30D2}" type="pres">
      <dgm:prSet presAssocID="{1C329681-2E31-4405-95F7-9FB5B6EA284D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8C00FBD-AA2F-4C34-9D87-76288FB4B1B1}" type="pres">
      <dgm:prSet presAssocID="{1C329681-2E31-4405-95F7-9FB5B6EA284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57958-D950-4580-9D43-95263CACF7B0}" type="pres">
      <dgm:prSet presAssocID="{795CA7B4-FA2F-447F-A4F0-5DFE1377AD5E}" presName="spacing" presStyleCnt="0"/>
      <dgm:spPr/>
    </dgm:pt>
    <dgm:pt modelId="{C1839C88-EA87-4C81-8E2E-A29C4051ADF8}" type="pres">
      <dgm:prSet presAssocID="{44C12425-F4A9-44E6-B9D2-3671453F7059}" presName="composite" presStyleCnt="0"/>
      <dgm:spPr/>
    </dgm:pt>
    <dgm:pt modelId="{0F59F152-2BED-43AE-9D65-D1480BE00AB1}" type="pres">
      <dgm:prSet presAssocID="{44C12425-F4A9-44E6-B9D2-3671453F7059}" presName="imgShp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34" t="-4430" r="-32766" b="4430"/>
          </a:stretch>
        </a:blipFill>
      </dgm:spPr>
    </dgm:pt>
    <dgm:pt modelId="{98B2B04E-7AA6-4AD3-9284-2450EB9ACF58}" type="pres">
      <dgm:prSet presAssocID="{44C12425-F4A9-44E6-B9D2-3671453F705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0D678-AFCB-4007-B815-212F690D14FF}" type="pres">
      <dgm:prSet presAssocID="{9EC71493-46CB-46E6-80AA-B0B5C7ADEA8E}" presName="spacing" presStyleCnt="0"/>
      <dgm:spPr/>
    </dgm:pt>
    <dgm:pt modelId="{A8B7594D-504C-4E91-8214-C5682B5C6A6B}" type="pres">
      <dgm:prSet presAssocID="{802003B5-D7BD-4AB0-968C-73B4B439C145}" presName="composite" presStyleCnt="0"/>
      <dgm:spPr/>
    </dgm:pt>
    <dgm:pt modelId="{BC79DBB2-13D7-4392-8C04-62CEADC83D34}" type="pres">
      <dgm:prSet presAssocID="{802003B5-D7BD-4AB0-968C-73B4B439C145}" presName="imgShp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98" t="-785" r="9598" b="-5215"/>
          </a:stretch>
        </a:blipFill>
      </dgm:spPr>
    </dgm:pt>
    <dgm:pt modelId="{909B2720-E40F-40A2-976B-67222AD9CD09}" type="pres">
      <dgm:prSet presAssocID="{802003B5-D7BD-4AB0-968C-73B4B439C14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309270-64B6-4F17-8456-4F6A0CC12A62}" srcId="{476E03C2-F51F-4FA5-B926-8F3E601F811B}" destId="{1C329681-2E31-4405-95F7-9FB5B6EA284D}" srcOrd="0" destOrd="0" parTransId="{40B6C2AA-BC13-4A83-B044-766A6F5329E0}" sibTransId="{795CA7B4-FA2F-447F-A4F0-5DFE1377AD5E}"/>
    <dgm:cxn modelId="{3F1EACBA-6414-4B88-A4E1-3FBEDAF2E76A}" srcId="{476E03C2-F51F-4FA5-B926-8F3E601F811B}" destId="{802003B5-D7BD-4AB0-968C-73B4B439C145}" srcOrd="2" destOrd="0" parTransId="{A630AE97-C6AA-4E4C-9477-2392784EC5FB}" sibTransId="{07B01A50-BF2D-496F-AAEF-1BE3CA05117E}"/>
    <dgm:cxn modelId="{232E7809-9124-4C9D-824E-00D652E58886}" type="presOf" srcId="{476E03C2-F51F-4FA5-B926-8F3E601F811B}" destId="{F21AA5B5-CA71-4CAA-8B59-E9B667B8EE52}" srcOrd="0" destOrd="0" presId="urn:microsoft.com/office/officeart/2005/8/layout/vList3"/>
    <dgm:cxn modelId="{B84B775E-1FCC-4030-AA1B-7D0F4D47B576}" type="presOf" srcId="{802003B5-D7BD-4AB0-968C-73B4B439C145}" destId="{909B2720-E40F-40A2-976B-67222AD9CD09}" srcOrd="0" destOrd="0" presId="urn:microsoft.com/office/officeart/2005/8/layout/vList3"/>
    <dgm:cxn modelId="{6681A233-B5D1-472F-8E1A-405E5C48EF94}" srcId="{476E03C2-F51F-4FA5-B926-8F3E601F811B}" destId="{44C12425-F4A9-44E6-B9D2-3671453F7059}" srcOrd="1" destOrd="0" parTransId="{23DA070E-E96E-401E-85AA-39FF3291027B}" sibTransId="{9EC71493-46CB-46E6-80AA-B0B5C7ADEA8E}"/>
    <dgm:cxn modelId="{028FC0D4-DB47-4E55-9FFA-9744A2049068}" type="presOf" srcId="{1C329681-2E31-4405-95F7-9FB5B6EA284D}" destId="{B8C00FBD-AA2F-4C34-9D87-76288FB4B1B1}" srcOrd="0" destOrd="0" presId="urn:microsoft.com/office/officeart/2005/8/layout/vList3"/>
    <dgm:cxn modelId="{0B768433-BAA2-4C31-B296-1CE245B00A21}" type="presOf" srcId="{44C12425-F4A9-44E6-B9D2-3671453F7059}" destId="{98B2B04E-7AA6-4AD3-9284-2450EB9ACF58}" srcOrd="0" destOrd="0" presId="urn:microsoft.com/office/officeart/2005/8/layout/vList3"/>
    <dgm:cxn modelId="{92FE2D3F-F040-43BF-B0F2-C6FAF0F49FB5}" type="presParOf" srcId="{F21AA5B5-CA71-4CAA-8B59-E9B667B8EE52}" destId="{91C8AF6D-C816-45B8-91D7-DCBB9A9F2698}" srcOrd="0" destOrd="0" presId="urn:microsoft.com/office/officeart/2005/8/layout/vList3"/>
    <dgm:cxn modelId="{6E11F8EB-FA06-4C91-8080-4CA73E62F000}" type="presParOf" srcId="{91C8AF6D-C816-45B8-91D7-DCBB9A9F2698}" destId="{F6924A9C-1C57-4265-B775-98E8509E30D2}" srcOrd="0" destOrd="0" presId="urn:microsoft.com/office/officeart/2005/8/layout/vList3"/>
    <dgm:cxn modelId="{CDA1D4E7-0C74-4A26-8BF7-96BBA1AC1C99}" type="presParOf" srcId="{91C8AF6D-C816-45B8-91D7-DCBB9A9F2698}" destId="{B8C00FBD-AA2F-4C34-9D87-76288FB4B1B1}" srcOrd="1" destOrd="0" presId="urn:microsoft.com/office/officeart/2005/8/layout/vList3"/>
    <dgm:cxn modelId="{EF05CB83-2AD1-41C3-9EF2-017E9A37D9AC}" type="presParOf" srcId="{F21AA5B5-CA71-4CAA-8B59-E9B667B8EE52}" destId="{EB657958-D950-4580-9D43-95263CACF7B0}" srcOrd="1" destOrd="0" presId="urn:microsoft.com/office/officeart/2005/8/layout/vList3"/>
    <dgm:cxn modelId="{26F1FBB3-B185-45F8-A6E4-12C70A32D6B6}" type="presParOf" srcId="{F21AA5B5-CA71-4CAA-8B59-E9B667B8EE52}" destId="{C1839C88-EA87-4C81-8E2E-A29C4051ADF8}" srcOrd="2" destOrd="0" presId="urn:microsoft.com/office/officeart/2005/8/layout/vList3"/>
    <dgm:cxn modelId="{2A1BF55A-0351-47C3-A972-AF54041D8F52}" type="presParOf" srcId="{C1839C88-EA87-4C81-8E2E-A29C4051ADF8}" destId="{0F59F152-2BED-43AE-9D65-D1480BE00AB1}" srcOrd="0" destOrd="0" presId="urn:microsoft.com/office/officeart/2005/8/layout/vList3"/>
    <dgm:cxn modelId="{3B111B61-2D58-44FF-9314-7A1F3A85973D}" type="presParOf" srcId="{C1839C88-EA87-4C81-8E2E-A29C4051ADF8}" destId="{98B2B04E-7AA6-4AD3-9284-2450EB9ACF58}" srcOrd="1" destOrd="0" presId="urn:microsoft.com/office/officeart/2005/8/layout/vList3"/>
    <dgm:cxn modelId="{40441A25-E317-425E-8CC9-380923FA658E}" type="presParOf" srcId="{F21AA5B5-CA71-4CAA-8B59-E9B667B8EE52}" destId="{C070D678-AFCB-4007-B815-212F690D14FF}" srcOrd="3" destOrd="0" presId="urn:microsoft.com/office/officeart/2005/8/layout/vList3"/>
    <dgm:cxn modelId="{8473D5F5-4FE4-4628-9D56-9951ECF72492}" type="presParOf" srcId="{F21AA5B5-CA71-4CAA-8B59-E9B667B8EE52}" destId="{A8B7594D-504C-4E91-8214-C5682B5C6A6B}" srcOrd="4" destOrd="0" presId="urn:microsoft.com/office/officeart/2005/8/layout/vList3"/>
    <dgm:cxn modelId="{10B631FA-E0D5-4AD8-908D-26497C1AF167}" type="presParOf" srcId="{A8B7594D-504C-4E91-8214-C5682B5C6A6B}" destId="{BC79DBB2-13D7-4392-8C04-62CEADC83D34}" srcOrd="0" destOrd="0" presId="urn:microsoft.com/office/officeart/2005/8/layout/vList3"/>
    <dgm:cxn modelId="{5E4E572C-11FC-4BDA-9121-AA942755C1EE}" type="presParOf" srcId="{A8B7594D-504C-4E91-8214-C5682B5C6A6B}" destId="{909B2720-E40F-40A2-976B-67222AD9CD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06F82E-AE4F-4A6B-9B80-05A9F0931DE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5DA7EB-456F-4A59-A9BD-4BA1338B49CD}">
      <dgm:prSet phldrT="[Text]"/>
      <dgm:spPr/>
      <dgm:t>
        <a:bodyPr/>
        <a:lstStyle/>
        <a:p>
          <a:r>
            <a:rPr lang="en-US" dirty="0" smtClean="0"/>
            <a:t>Skims </a:t>
          </a:r>
          <a:br>
            <a:rPr lang="en-US" dirty="0" smtClean="0"/>
          </a:br>
          <a:r>
            <a:rPr lang="en-US" dirty="0" smtClean="0"/>
            <a:t>vs.</a:t>
          </a:r>
          <a:br>
            <a:rPr lang="en-US" dirty="0" smtClean="0"/>
          </a:br>
          <a:r>
            <a:rPr lang="en-US" dirty="0" smtClean="0"/>
            <a:t>StreetLight</a:t>
          </a:r>
          <a:endParaRPr lang="en-US" dirty="0"/>
        </a:p>
      </dgm:t>
    </dgm:pt>
    <dgm:pt modelId="{6DB2EE96-461C-4A18-BD5A-972A2948691C}" type="parTrans" cxnId="{65BDE1F1-E21A-453F-8536-1F3880779BB3}">
      <dgm:prSet/>
      <dgm:spPr/>
      <dgm:t>
        <a:bodyPr/>
        <a:lstStyle/>
        <a:p>
          <a:endParaRPr lang="en-US"/>
        </a:p>
      </dgm:t>
    </dgm:pt>
    <dgm:pt modelId="{4E3D743F-32E0-4586-BAAD-2E8C7B11ECAB}" type="sibTrans" cxnId="{65BDE1F1-E21A-453F-8536-1F3880779BB3}">
      <dgm:prSet/>
      <dgm:spPr/>
      <dgm:t>
        <a:bodyPr/>
        <a:lstStyle/>
        <a:p>
          <a:endParaRPr lang="en-US"/>
        </a:p>
      </dgm:t>
    </dgm:pt>
    <dgm:pt modelId="{5586F85B-FF07-456F-AC9C-8025C2534A91}">
      <dgm:prSet phldrT="[Text]"/>
      <dgm:spPr/>
      <dgm:t>
        <a:bodyPr/>
        <a:lstStyle/>
        <a:p>
          <a:r>
            <a:rPr lang="en-US" dirty="0" smtClean="0"/>
            <a:t>Survey</a:t>
          </a:r>
          <a:br>
            <a:rPr lang="en-US" dirty="0" smtClean="0"/>
          </a:br>
          <a:r>
            <a:rPr lang="en-US" dirty="0" smtClean="0"/>
            <a:t>vs.</a:t>
          </a:r>
          <a:br>
            <a:rPr lang="en-US" dirty="0" smtClean="0"/>
          </a:br>
          <a:r>
            <a:rPr lang="en-US" dirty="0" smtClean="0"/>
            <a:t>StreetLight</a:t>
          </a:r>
          <a:endParaRPr lang="en-US" dirty="0"/>
        </a:p>
      </dgm:t>
    </dgm:pt>
    <dgm:pt modelId="{469FC50D-AD41-4FC4-A8CA-2076F0199CB3}" type="parTrans" cxnId="{40E433E5-31EC-468D-AE08-E5D5FD4A6A2C}">
      <dgm:prSet/>
      <dgm:spPr/>
      <dgm:t>
        <a:bodyPr/>
        <a:lstStyle/>
        <a:p>
          <a:endParaRPr lang="en-US"/>
        </a:p>
      </dgm:t>
    </dgm:pt>
    <dgm:pt modelId="{15446C02-500F-4110-B6E7-0F37F41CC09B}" type="sibTrans" cxnId="{40E433E5-31EC-468D-AE08-E5D5FD4A6A2C}">
      <dgm:prSet/>
      <dgm:spPr/>
      <dgm:t>
        <a:bodyPr/>
        <a:lstStyle/>
        <a:p>
          <a:endParaRPr lang="en-US"/>
        </a:p>
      </dgm:t>
    </dgm:pt>
    <dgm:pt modelId="{5D3C5F36-422E-4B9A-8D1C-5452E56F5829}">
      <dgm:prSet phldrT="[Text]"/>
      <dgm:spPr/>
      <dgm:t>
        <a:bodyPr/>
        <a:lstStyle/>
        <a:p>
          <a:r>
            <a:rPr lang="en-US" smtClean="0"/>
            <a:t>Skims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vs.</a:t>
          </a:r>
          <a:br>
            <a:rPr lang="en-US" dirty="0" smtClean="0"/>
          </a:br>
          <a:r>
            <a:rPr lang="en-US" dirty="0" smtClean="0"/>
            <a:t>Survey</a:t>
          </a:r>
          <a:endParaRPr lang="en-US" dirty="0"/>
        </a:p>
      </dgm:t>
    </dgm:pt>
    <dgm:pt modelId="{496E49DF-8933-48DA-85A3-A224B0755C98}" type="parTrans" cxnId="{17E694D5-DEBE-4993-8812-DE4029D35F73}">
      <dgm:prSet/>
      <dgm:spPr/>
      <dgm:t>
        <a:bodyPr/>
        <a:lstStyle/>
        <a:p>
          <a:endParaRPr lang="en-US"/>
        </a:p>
      </dgm:t>
    </dgm:pt>
    <dgm:pt modelId="{5E59CB7D-76B6-401C-9FB8-EA564AA1663F}" type="sibTrans" cxnId="{17E694D5-DEBE-4993-8812-DE4029D35F73}">
      <dgm:prSet/>
      <dgm:spPr/>
      <dgm:t>
        <a:bodyPr/>
        <a:lstStyle/>
        <a:p>
          <a:endParaRPr lang="en-US"/>
        </a:p>
      </dgm:t>
    </dgm:pt>
    <dgm:pt modelId="{FB46C8E8-ECFD-4C2D-9CBA-1A3A51B402E2}" type="pres">
      <dgm:prSet presAssocID="{EC06F82E-AE4F-4A6B-9B80-05A9F0931D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F78D33-935C-47C6-AE30-EDD449268BA9}" type="pres">
      <dgm:prSet presAssocID="{EC06F82E-AE4F-4A6B-9B80-05A9F0931DE0}" presName="fgShape" presStyleLbl="fgShp" presStyleIdx="0" presStyleCnt="1"/>
      <dgm:spPr/>
    </dgm:pt>
    <dgm:pt modelId="{D2FE292F-2E72-48AB-BD09-3FA840162A5F}" type="pres">
      <dgm:prSet presAssocID="{EC06F82E-AE4F-4A6B-9B80-05A9F0931DE0}" presName="linComp" presStyleCnt="0"/>
      <dgm:spPr/>
    </dgm:pt>
    <dgm:pt modelId="{4C7446BC-33C6-48AB-8E7E-B9F794EB652D}" type="pres">
      <dgm:prSet presAssocID="{5586F85B-FF07-456F-AC9C-8025C2534A91}" presName="compNode" presStyleCnt="0"/>
      <dgm:spPr/>
    </dgm:pt>
    <dgm:pt modelId="{5BF53E9B-C041-4FD9-B9B9-33A3BCD454FF}" type="pres">
      <dgm:prSet presAssocID="{5586F85B-FF07-456F-AC9C-8025C2534A91}" presName="bkgdShape" presStyleLbl="node1" presStyleIdx="0" presStyleCnt="3"/>
      <dgm:spPr/>
      <dgm:t>
        <a:bodyPr/>
        <a:lstStyle/>
        <a:p>
          <a:endParaRPr lang="en-US"/>
        </a:p>
      </dgm:t>
    </dgm:pt>
    <dgm:pt modelId="{D9CE4C68-1A1C-4F05-8635-9F04E0E05A5F}" type="pres">
      <dgm:prSet presAssocID="{5586F85B-FF07-456F-AC9C-8025C2534A9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14E07-2454-4F74-822E-2BE16D2C82C0}" type="pres">
      <dgm:prSet presAssocID="{5586F85B-FF07-456F-AC9C-8025C2534A91}" presName="invisiNode" presStyleLbl="node1" presStyleIdx="0" presStyleCnt="3"/>
      <dgm:spPr/>
    </dgm:pt>
    <dgm:pt modelId="{A0E5E548-D0C9-4828-B749-2D3907390F30}" type="pres">
      <dgm:prSet presAssocID="{5586F85B-FF07-456F-AC9C-8025C2534A9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n-US"/>
        </a:p>
      </dgm:t>
    </dgm:pt>
    <dgm:pt modelId="{EE77354A-2CB7-41D8-9CB1-BF09E62055B3}" type="pres">
      <dgm:prSet presAssocID="{15446C02-500F-4110-B6E7-0F37F41CC09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14D722E-E8AA-44A3-8E21-88C9473CA0B4}" type="pres">
      <dgm:prSet presAssocID="{5D3C5F36-422E-4B9A-8D1C-5452E56F5829}" presName="compNode" presStyleCnt="0"/>
      <dgm:spPr/>
    </dgm:pt>
    <dgm:pt modelId="{5583CC2E-A160-465C-B903-277CA8923540}" type="pres">
      <dgm:prSet presAssocID="{5D3C5F36-422E-4B9A-8D1C-5452E56F5829}" presName="bkgdShape" presStyleLbl="node1" presStyleIdx="1" presStyleCnt="3"/>
      <dgm:spPr/>
      <dgm:t>
        <a:bodyPr/>
        <a:lstStyle/>
        <a:p>
          <a:endParaRPr lang="en-US"/>
        </a:p>
      </dgm:t>
    </dgm:pt>
    <dgm:pt modelId="{4BC950A0-C673-4DE9-B7C5-EA8C18128632}" type="pres">
      <dgm:prSet presAssocID="{5D3C5F36-422E-4B9A-8D1C-5452E56F582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BF98B-02F1-4D5C-B2BB-9BA878A58A75}" type="pres">
      <dgm:prSet presAssocID="{5D3C5F36-422E-4B9A-8D1C-5452E56F5829}" presName="invisiNode" presStyleLbl="node1" presStyleIdx="1" presStyleCnt="3"/>
      <dgm:spPr/>
    </dgm:pt>
    <dgm:pt modelId="{94DCFB04-82C0-4D02-9566-164957A5E9EA}" type="pres">
      <dgm:prSet presAssocID="{5D3C5F36-422E-4B9A-8D1C-5452E56F5829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/>
        </a:p>
      </dgm:t>
    </dgm:pt>
    <dgm:pt modelId="{6CDC1B17-58A7-4128-998D-7062B44D1471}" type="pres">
      <dgm:prSet presAssocID="{5E59CB7D-76B6-401C-9FB8-EA564AA166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B860D9-1955-44A2-B81F-2D289EF0C942}" type="pres">
      <dgm:prSet presAssocID="{665DA7EB-456F-4A59-A9BD-4BA1338B49CD}" presName="compNode" presStyleCnt="0"/>
      <dgm:spPr/>
    </dgm:pt>
    <dgm:pt modelId="{B4597120-DAE3-4323-AEB2-8F2DF3BBD9DC}" type="pres">
      <dgm:prSet presAssocID="{665DA7EB-456F-4A59-A9BD-4BA1338B49CD}" presName="bkgdShape" presStyleLbl="node1" presStyleIdx="2" presStyleCnt="3"/>
      <dgm:spPr/>
      <dgm:t>
        <a:bodyPr/>
        <a:lstStyle/>
        <a:p>
          <a:endParaRPr lang="en-US"/>
        </a:p>
      </dgm:t>
    </dgm:pt>
    <dgm:pt modelId="{7F549B85-4977-4FD7-96B8-A2318125AFEE}" type="pres">
      <dgm:prSet presAssocID="{665DA7EB-456F-4A59-A9BD-4BA1338B49C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70FC5-6DD1-43F8-BD98-FB5EAECD1182}" type="pres">
      <dgm:prSet presAssocID="{665DA7EB-456F-4A59-A9BD-4BA1338B49CD}" presName="invisiNode" presStyleLbl="node1" presStyleIdx="2" presStyleCnt="3"/>
      <dgm:spPr/>
    </dgm:pt>
    <dgm:pt modelId="{2DC17BE9-DB76-4CDA-B712-9D2CEDE67C95}" type="pres">
      <dgm:prSet presAssocID="{665DA7EB-456F-4A59-A9BD-4BA1338B49CD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/>
        </a:p>
      </dgm:t>
    </dgm:pt>
  </dgm:ptLst>
  <dgm:cxnLst>
    <dgm:cxn modelId="{17E694D5-DEBE-4993-8812-DE4029D35F73}" srcId="{EC06F82E-AE4F-4A6B-9B80-05A9F0931DE0}" destId="{5D3C5F36-422E-4B9A-8D1C-5452E56F5829}" srcOrd="1" destOrd="0" parTransId="{496E49DF-8933-48DA-85A3-A224B0755C98}" sibTransId="{5E59CB7D-76B6-401C-9FB8-EA564AA1663F}"/>
    <dgm:cxn modelId="{A9919C4F-2175-4D49-A9B5-9959831A6CC7}" type="presOf" srcId="{5D3C5F36-422E-4B9A-8D1C-5452E56F5829}" destId="{5583CC2E-A160-465C-B903-277CA8923540}" srcOrd="0" destOrd="0" presId="urn:microsoft.com/office/officeart/2005/8/layout/hList7"/>
    <dgm:cxn modelId="{B343A9B9-E3BF-4D09-8B59-7FAC0217B6F6}" type="presOf" srcId="{15446C02-500F-4110-B6E7-0F37F41CC09B}" destId="{EE77354A-2CB7-41D8-9CB1-BF09E62055B3}" srcOrd="0" destOrd="0" presId="urn:microsoft.com/office/officeart/2005/8/layout/hList7"/>
    <dgm:cxn modelId="{D15BC4DC-609C-44E9-B342-06872CF3D753}" type="presOf" srcId="{5586F85B-FF07-456F-AC9C-8025C2534A91}" destId="{5BF53E9B-C041-4FD9-B9B9-33A3BCD454FF}" srcOrd="0" destOrd="0" presId="urn:microsoft.com/office/officeart/2005/8/layout/hList7"/>
    <dgm:cxn modelId="{9FD4C3B7-655A-4904-BDBD-956B0BB54253}" type="presOf" srcId="{5586F85B-FF07-456F-AC9C-8025C2534A91}" destId="{D9CE4C68-1A1C-4F05-8635-9F04E0E05A5F}" srcOrd="1" destOrd="0" presId="urn:microsoft.com/office/officeart/2005/8/layout/hList7"/>
    <dgm:cxn modelId="{51DED446-4CDC-4D54-81C7-84824AE37B8B}" type="presOf" srcId="{5D3C5F36-422E-4B9A-8D1C-5452E56F5829}" destId="{4BC950A0-C673-4DE9-B7C5-EA8C18128632}" srcOrd="1" destOrd="0" presId="urn:microsoft.com/office/officeart/2005/8/layout/hList7"/>
    <dgm:cxn modelId="{B1ABC512-02A8-47C7-95F5-561992066EEA}" type="presOf" srcId="{665DA7EB-456F-4A59-A9BD-4BA1338B49CD}" destId="{7F549B85-4977-4FD7-96B8-A2318125AFEE}" srcOrd="1" destOrd="0" presId="urn:microsoft.com/office/officeart/2005/8/layout/hList7"/>
    <dgm:cxn modelId="{3E9E9ECB-58F3-4B32-B457-73BA5A9146B1}" type="presOf" srcId="{665DA7EB-456F-4A59-A9BD-4BA1338B49CD}" destId="{B4597120-DAE3-4323-AEB2-8F2DF3BBD9DC}" srcOrd="0" destOrd="0" presId="urn:microsoft.com/office/officeart/2005/8/layout/hList7"/>
    <dgm:cxn modelId="{40E433E5-31EC-468D-AE08-E5D5FD4A6A2C}" srcId="{EC06F82E-AE4F-4A6B-9B80-05A9F0931DE0}" destId="{5586F85B-FF07-456F-AC9C-8025C2534A91}" srcOrd="0" destOrd="0" parTransId="{469FC50D-AD41-4FC4-A8CA-2076F0199CB3}" sibTransId="{15446C02-500F-4110-B6E7-0F37F41CC09B}"/>
    <dgm:cxn modelId="{E6B8887A-AD75-4EE5-9A6C-55B82A5DB2E6}" type="presOf" srcId="{EC06F82E-AE4F-4A6B-9B80-05A9F0931DE0}" destId="{FB46C8E8-ECFD-4C2D-9CBA-1A3A51B402E2}" srcOrd="0" destOrd="0" presId="urn:microsoft.com/office/officeart/2005/8/layout/hList7"/>
    <dgm:cxn modelId="{65BDE1F1-E21A-453F-8536-1F3880779BB3}" srcId="{EC06F82E-AE4F-4A6B-9B80-05A9F0931DE0}" destId="{665DA7EB-456F-4A59-A9BD-4BA1338B49CD}" srcOrd="2" destOrd="0" parTransId="{6DB2EE96-461C-4A18-BD5A-972A2948691C}" sibTransId="{4E3D743F-32E0-4586-BAAD-2E8C7B11ECAB}"/>
    <dgm:cxn modelId="{2194C28C-866A-4694-90B0-3DF3A49DF99C}" type="presOf" srcId="{5E59CB7D-76B6-401C-9FB8-EA564AA1663F}" destId="{6CDC1B17-58A7-4128-998D-7062B44D1471}" srcOrd="0" destOrd="0" presId="urn:microsoft.com/office/officeart/2005/8/layout/hList7"/>
    <dgm:cxn modelId="{DE6A5862-89D6-4BDC-A254-1BF1DB990248}" type="presParOf" srcId="{FB46C8E8-ECFD-4C2D-9CBA-1A3A51B402E2}" destId="{88F78D33-935C-47C6-AE30-EDD449268BA9}" srcOrd="0" destOrd="0" presId="urn:microsoft.com/office/officeart/2005/8/layout/hList7"/>
    <dgm:cxn modelId="{FC3420B1-E7E4-420D-9B7B-AA44506011E8}" type="presParOf" srcId="{FB46C8E8-ECFD-4C2D-9CBA-1A3A51B402E2}" destId="{D2FE292F-2E72-48AB-BD09-3FA840162A5F}" srcOrd="1" destOrd="0" presId="urn:microsoft.com/office/officeart/2005/8/layout/hList7"/>
    <dgm:cxn modelId="{CB3388BF-5D3E-4C7D-A584-BC1FF5DA613A}" type="presParOf" srcId="{D2FE292F-2E72-48AB-BD09-3FA840162A5F}" destId="{4C7446BC-33C6-48AB-8E7E-B9F794EB652D}" srcOrd="0" destOrd="0" presId="urn:microsoft.com/office/officeart/2005/8/layout/hList7"/>
    <dgm:cxn modelId="{A30445C1-37D6-43C3-9B8E-9196FA55CA3A}" type="presParOf" srcId="{4C7446BC-33C6-48AB-8E7E-B9F794EB652D}" destId="{5BF53E9B-C041-4FD9-B9B9-33A3BCD454FF}" srcOrd="0" destOrd="0" presId="urn:microsoft.com/office/officeart/2005/8/layout/hList7"/>
    <dgm:cxn modelId="{E409F6DE-0B2E-4B80-A4AF-78E8C09479E3}" type="presParOf" srcId="{4C7446BC-33C6-48AB-8E7E-B9F794EB652D}" destId="{D9CE4C68-1A1C-4F05-8635-9F04E0E05A5F}" srcOrd="1" destOrd="0" presId="urn:microsoft.com/office/officeart/2005/8/layout/hList7"/>
    <dgm:cxn modelId="{5FA9F92C-D67A-4FF2-8103-B0BE896023BF}" type="presParOf" srcId="{4C7446BC-33C6-48AB-8E7E-B9F794EB652D}" destId="{18E14E07-2454-4F74-822E-2BE16D2C82C0}" srcOrd="2" destOrd="0" presId="urn:microsoft.com/office/officeart/2005/8/layout/hList7"/>
    <dgm:cxn modelId="{2A1844AE-7419-47E1-97A7-1484B3F9CC39}" type="presParOf" srcId="{4C7446BC-33C6-48AB-8E7E-B9F794EB652D}" destId="{A0E5E548-D0C9-4828-B749-2D3907390F30}" srcOrd="3" destOrd="0" presId="urn:microsoft.com/office/officeart/2005/8/layout/hList7"/>
    <dgm:cxn modelId="{77109CA5-1D46-4659-91FF-C9D2F55F2B83}" type="presParOf" srcId="{D2FE292F-2E72-48AB-BD09-3FA840162A5F}" destId="{EE77354A-2CB7-41D8-9CB1-BF09E62055B3}" srcOrd="1" destOrd="0" presId="urn:microsoft.com/office/officeart/2005/8/layout/hList7"/>
    <dgm:cxn modelId="{5ACC1167-4EDE-4E4F-AB5F-EA1E66FE2797}" type="presParOf" srcId="{D2FE292F-2E72-48AB-BD09-3FA840162A5F}" destId="{614D722E-E8AA-44A3-8E21-88C9473CA0B4}" srcOrd="2" destOrd="0" presId="urn:microsoft.com/office/officeart/2005/8/layout/hList7"/>
    <dgm:cxn modelId="{222D11D0-EDC1-4AA0-844A-31BF0FEDA5DA}" type="presParOf" srcId="{614D722E-E8AA-44A3-8E21-88C9473CA0B4}" destId="{5583CC2E-A160-465C-B903-277CA8923540}" srcOrd="0" destOrd="0" presId="urn:microsoft.com/office/officeart/2005/8/layout/hList7"/>
    <dgm:cxn modelId="{57BF7839-890A-4CE8-8A74-88C79F282A0B}" type="presParOf" srcId="{614D722E-E8AA-44A3-8E21-88C9473CA0B4}" destId="{4BC950A0-C673-4DE9-B7C5-EA8C18128632}" srcOrd="1" destOrd="0" presId="urn:microsoft.com/office/officeart/2005/8/layout/hList7"/>
    <dgm:cxn modelId="{C57BFA04-B023-4587-AB4F-99B2147A7B61}" type="presParOf" srcId="{614D722E-E8AA-44A3-8E21-88C9473CA0B4}" destId="{60CBF98B-02F1-4D5C-B2BB-9BA878A58A75}" srcOrd="2" destOrd="0" presId="urn:microsoft.com/office/officeart/2005/8/layout/hList7"/>
    <dgm:cxn modelId="{174F13D1-6505-4E9B-934C-76EFB1FFC880}" type="presParOf" srcId="{614D722E-E8AA-44A3-8E21-88C9473CA0B4}" destId="{94DCFB04-82C0-4D02-9566-164957A5E9EA}" srcOrd="3" destOrd="0" presId="urn:microsoft.com/office/officeart/2005/8/layout/hList7"/>
    <dgm:cxn modelId="{7F69F09F-0523-47DE-8E0D-8D23E2FD09A8}" type="presParOf" srcId="{D2FE292F-2E72-48AB-BD09-3FA840162A5F}" destId="{6CDC1B17-58A7-4128-998D-7062B44D1471}" srcOrd="3" destOrd="0" presId="urn:microsoft.com/office/officeart/2005/8/layout/hList7"/>
    <dgm:cxn modelId="{84C8BD32-CCFB-4127-8132-64EEBAEEBD04}" type="presParOf" srcId="{D2FE292F-2E72-48AB-BD09-3FA840162A5F}" destId="{D5B860D9-1955-44A2-B81F-2D289EF0C942}" srcOrd="4" destOrd="0" presId="urn:microsoft.com/office/officeart/2005/8/layout/hList7"/>
    <dgm:cxn modelId="{DEB3DA28-7430-42E2-AF17-8400DF6C83AE}" type="presParOf" srcId="{D5B860D9-1955-44A2-B81F-2D289EF0C942}" destId="{B4597120-DAE3-4323-AEB2-8F2DF3BBD9DC}" srcOrd="0" destOrd="0" presId="urn:microsoft.com/office/officeart/2005/8/layout/hList7"/>
    <dgm:cxn modelId="{0C943809-F076-4B5F-B167-627BDCE9CCBF}" type="presParOf" srcId="{D5B860D9-1955-44A2-B81F-2D289EF0C942}" destId="{7F549B85-4977-4FD7-96B8-A2318125AFEE}" srcOrd="1" destOrd="0" presId="urn:microsoft.com/office/officeart/2005/8/layout/hList7"/>
    <dgm:cxn modelId="{D4964123-4DBC-4407-B51D-CE658D28022F}" type="presParOf" srcId="{D5B860D9-1955-44A2-B81F-2D289EF0C942}" destId="{24570FC5-6DD1-43F8-BD98-FB5EAECD1182}" srcOrd="2" destOrd="0" presId="urn:microsoft.com/office/officeart/2005/8/layout/hList7"/>
    <dgm:cxn modelId="{4F3C23DE-065C-4657-ACFA-41C6DFAC07BF}" type="presParOf" srcId="{D5B860D9-1955-44A2-B81F-2D289EF0C942}" destId="{2DC17BE9-DB76-4CDA-B712-9D2CEDE67C9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3B606-EC4D-4533-8A76-6DE7895CA8A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806BBE-C0DB-4A68-93FA-F888BEB46C51}">
      <dgm:prSet/>
      <dgm:spPr/>
      <dgm:t>
        <a:bodyPr/>
        <a:lstStyle/>
        <a:p>
          <a:pPr rtl="0"/>
          <a:r>
            <a:rPr lang="en-US" b="1" dirty="0" smtClean="0"/>
            <a:t>We are working </a:t>
          </a:r>
          <a:br>
            <a:rPr lang="en-US" b="1" dirty="0" smtClean="0"/>
          </a:br>
          <a:r>
            <a:rPr lang="en-US" b="1" dirty="0" smtClean="0"/>
            <a:t>with a sample</a:t>
          </a:r>
          <a:endParaRPr lang="en-US" b="1" dirty="0"/>
        </a:p>
      </dgm:t>
    </dgm:pt>
    <dgm:pt modelId="{3266190A-325B-4CED-A259-DD0EB56713A3}" type="parTrans" cxnId="{060E8550-D366-4146-8AAD-715D9AD99CD7}">
      <dgm:prSet/>
      <dgm:spPr/>
      <dgm:t>
        <a:bodyPr/>
        <a:lstStyle/>
        <a:p>
          <a:endParaRPr lang="en-US"/>
        </a:p>
      </dgm:t>
    </dgm:pt>
    <dgm:pt modelId="{7C9A6F4F-5F27-4A9E-955B-22C6EB2CB015}" type="sibTrans" cxnId="{060E8550-D366-4146-8AAD-715D9AD99CD7}">
      <dgm:prSet/>
      <dgm:spPr/>
      <dgm:t>
        <a:bodyPr/>
        <a:lstStyle/>
        <a:p>
          <a:endParaRPr lang="en-US"/>
        </a:p>
      </dgm:t>
    </dgm:pt>
    <dgm:pt modelId="{CEFBC3B8-87F9-4690-8E7B-DC5E2AED1CB7}">
      <dgm:prSet/>
      <dgm:spPr/>
      <dgm:t>
        <a:bodyPr/>
        <a:lstStyle/>
        <a:p>
          <a:pPr rtl="0"/>
          <a:r>
            <a:rPr lang="en-US" smtClean="0"/>
            <a:t>Biases can still creep into the datasets</a:t>
          </a:r>
          <a:endParaRPr lang="en-US"/>
        </a:p>
      </dgm:t>
    </dgm:pt>
    <dgm:pt modelId="{C3353523-0F38-4B3E-BA66-C3454511E29A}" type="parTrans" cxnId="{4DC4938A-9232-4F79-8FDB-8E75FED2BC81}">
      <dgm:prSet/>
      <dgm:spPr/>
      <dgm:t>
        <a:bodyPr/>
        <a:lstStyle/>
        <a:p>
          <a:endParaRPr lang="en-US"/>
        </a:p>
      </dgm:t>
    </dgm:pt>
    <dgm:pt modelId="{67F4676C-8461-4C44-97E2-F8D615D992EC}" type="sibTrans" cxnId="{4DC4938A-9232-4F79-8FDB-8E75FED2BC81}">
      <dgm:prSet/>
      <dgm:spPr/>
      <dgm:t>
        <a:bodyPr/>
        <a:lstStyle/>
        <a:p>
          <a:endParaRPr lang="en-US"/>
        </a:p>
      </dgm:t>
    </dgm:pt>
    <dgm:pt modelId="{6DACDA4D-9BDE-4134-A53F-028A6AE2D49F}">
      <dgm:prSet/>
      <dgm:spPr/>
      <dgm:t>
        <a:bodyPr/>
        <a:lstStyle/>
        <a:p>
          <a:pPr rtl="0"/>
          <a:r>
            <a:rPr lang="en-US" b="1" dirty="0" smtClean="0"/>
            <a:t>Travel time: </a:t>
          </a:r>
          <a:br>
            <a:rPr lang="en-US" b="1" dirty="0" smtClean="0"/>
          </a:br>
          <a:r>
            <a:rPr lang="en-US" dirty="0" smtClean="0"/>
            <a:t>seems reliable</a:t>
          </a:r>
          <a:endParaRPr lang="en-US" dirty="0"/>
        </a:p>
      </dgm:t>
    </dgm:pt>
    <dgm:pt modelId="{AC4985F3-7598-4713-9683-98F6074D417B}" type="parTrans" cxnId="{EBA5B15B-8641-4D3A-915D-F6B2CF9BC62E}">
      <dgm:prSet/>
      <dgm:spPr/>
      <dgm:t>
        <a:bodyPr/>
        <a:lstStyle/>
        <a:p>
          <a:endParaRPr lang="en-US"/>
        </a:p>
      </dgm:t>
    </dgm:pt>
    <dgm:pt modelId="{B3D83A98-4180-4F0B-8B8D-7740FFDB51AC}" type="sibTrans" cxnId="{EBA5B15B-8641-4D3A-915D-F6B2CF9BC62E}">
      <dgm:prSet/>
      <dgm:spPr/>
      <dgm:t>
        <a:bodyPr/>
        <a:lstStyle/>
        <a:p>
          <a:endParaRPr lang="en-US"/>
        </a:p>
      </dgm:t>
    </dgm:pt>
    <dgm:pt modelId="{A3251A99-1AD5-43F2-9276-1A8788B7B25D}">
      <dgm:prSet/>
      <dgm:spPr/>
      <dgm:t>
        <a:bodyPr/>
        <a:lstStyle/>
        <a:p>
          <a:pPr rtl="0"/>
          <a:r>
            <a:rPr lang="en-US" smtClean="0"/>
            <a:t>Evaluate the data in a way that accounts for possible biases</a:t>
          </a:r>
          <a:endParaRPr lang="en-US"/>
        </a:p>
      </dgm:t>
    </dgm:pt>
    <dgm:pt modelId="{D6F04634-BA38-4AFD-8680-478A812E176F}" type="parTrans" cxnId="{8CD0806D-94C1-4BD1-A0C1-A0A5FA72580A}">
      <dgm:prSet/>
      <dgm:spPr/>
      <dgm:t>
        <a:bodyPr/>
        <a:lstStyle/>
        <a:p>
          <a:endParaRPr lang="en-US"/>
        </a:p>
      </dgm:t>
    </dgm:pt>
    <dgm:pt modelId="{8625EC2A-9ACF-477E-8B7D-448439DFD599}" type="sibTrans" cxnId="{8CD0806D-94C1-4BD1-A0C1-A0A5FA72580A}">
      <dgm:prSet/>
      <dgm:spPr/>
      <dgm:t>
        <a:bodyPr/>
        <a:lstStyle/>
        <a:p>
          <a:endParaRPr lang="en-US"/>
        </a:p>
      </dgm:t>
    </dgm:pt>
    <dgm:pt modelId="{EECE19A3-389E-43F0-8084-C36CC3A7D5FA}">
      <dgm:prSet/>
      <dgm:spPr/>
      <dgm:t>
        <a:bodyPr/>
        <a:lstStyle/>
        <a:p>
          <a:pPr rtl="0"/>
          <a:r>
            <a:rPr lang="en-US" b="1" dirty="0" smtClean="0"/>
            <a:t>Passenger vehicles: </a:t>
          </a:r>
          <a:r>
            <a:rPr lang="en-US" dirty="0" smtClean="0"/>
            <a:t>can be biased</a:t>
          </a:r>
          <a:endParaRPr lang="en-US" dirty="0"/>
        </a:p>
      </dgm:t>
    </dgm:pt>
    <dgm:pt modelId="{2A1FF5A5-A568-4341-A692-A65F22093DB4}" type="parTrans" cxnId="{33F3B89E-B42A-40E9-BF33-CE506E510A38}">
      <dgm:prSet/>
      <dgm:spPr/>
      <dgm:t>
        <a:bodyPr/>
        <a:lstStyle/>
        <a:p>
          <a:endParaRPr lang="en-US"/>
        </a:p>
      </dgm:t>
    </dgm:pt>
    <dgm:pt modelId="{00517FAD-8AF1-4E28-9862-0F70D8C0B61E}" type="sibTrans" cxnId="{33F3B89E-B42A-40E9-BF33-CE506E510A38}">
      <dgm:prSet/>
      <dgm:spPr/>
      <dgm:t>
        <a:bodyPr/>
        <a:lstStyle/>
        <a:p>
          <a:endParaRPr lang="en-US"/>
        </a:p>
      </dgm:t>
    </dgm:pt>
    <dgm:pt modelId="{5EAC04B3-7367-493E-AE14-A6BF3D76B3C5}">
      <dgm:prSet/>
      <dgm:spPr/>
      <dgm:t>
        <a:bodyPr/>
        <a:lstStyle/>
        <a:p>
          <a:pPr rtl="0"/>
          <a:r>
            <a:rPr lang="en-US" smtClean="0"/>
            <a:t>It may be necessary to adjust for income or other demographics</a:t>
          </a:r>
          <a:endParaRPr lang="en-US"/>
        </a:p>
      </dgm:t>
    </dgm:pt>
    <dgm:pt modelId="{AB31EA1C-83CF-42C0-8D21-1891723DD962}" type="parTrans" cxnId="{C5526EF9-F750-4BBC-92A2-E415D5CD55E9}">
      <dgm:prSet/>
      <dgm:spPr/>
      <dgm:t>
        <a:bodyPr/>
        <a:lstStyle/>
        <a:p>
          <a:endParaRPr lang="en-US"/>
        </a:p>
      </dgm:t>
    </dgm:pt>
    <dgm:pt modelId="{076BCFE9-5A46-4FB7-A6CC-EB8C180034DF}" type="sibTrans" cxnId="{C5526EF9-F750-4BBC-92A2-E415D5CD55E9}">
      <dgm:prSet/>
      <dgm:spPr/>
      <dgm:t>
        <a:bodyPr/>
        <a:lstStyle/>
        <a:p>
          <a:endParaRPr lang="en-US"/>
        </a:p>
      </dgm:t>
    </dgm:pt>
    <dgm:pt modelId="{315DAFDB-C8E6-4A5B-8CBF-0FFC6645276A}">
      <dgm:prSet/>
      <dgm:spPr/>
      <dgm:t>
        <a:bodyPr/>
        <a:lstStyle/>
        <a:p>
          <a:pPr rtl="0"/>
          <a:r>
            <a:rPr lang="en-US" b="1" dirty="0" smtClean="0"/>
            <a:t>Commercial vehicles: </a:t>
          </a:r>
          <a:r>
            <a:rPr lang="en-US" dirty="0" smtClean="0"/>
            <a:t>seems more robust</a:t>
          </a:r>
          <a:endParaRPr lang="en-US" dirty="0"/>
        </a:p>
      </dgm:t>
    </dgm:pt>
    <dgm:pt modelId="{854DFC70-64A9-4B7A-9BF4-2467D4BA3A74}" type="parTrans" cxnId="{7A61B439-735C-4B0F-95C4-57481904BAE8}">
      <dgm:prSet/>
      <dgm:spPr/>
      <dgm:t>
        <a:bodyPr/>
        <a:lstStyle/>
        <a:p>
          <a:endParaRPr lang="en-US"/>
        </a:p>
      </dgm:t>
    </dgm:pt>
    <dgm:pt modelId="{BFAABCEA-13D1-4064-A05A-442792D12621}" type="sibTrans" cxnId="{7A61B439-735C-4B0F-95C4-57481904BAE8}">
      <dgm:prSet/>
      <dgm:spPr/>
      <dgm:t>
        <a:bodyPr/>
        <a:lstStyle/>
        <a:p>
          <a:endParaRPr lang="en-US"/>
        </a:p>
      </dgm:t>
    </dgm:pt>
    <dgm:pt modelId="{B6CC17B6-F792-48FF-A978-A1BB806A54FA}">
      <dgm:prSet/>
      <dgm:spPr/>
      <dgm:t>
        <a:bodyPr/>
        <a:lstStyle/>
        <a:p>
          <a:pPr rtl="0"/>
          <a:r>
            <a:rPr lang="en-US" dirty="0" smtClean="0"/>
            <a:t>But it is important to understand </a:t>
          </a:r>
          <a:r>
            <a:rPr lang="en-US" b="0" dirty="0" smtClean="0"/>
            <a:t>the definition of a trip.</a:t>
          </a:r>
          <a:endParaRPr lang="en-US" b="0" dirty="0"/>
        </a:p>
      </dgm:t>
    </dgm:pt>
    <dgm:pt modelId="{B559FD4B-AD65-4A6D-BAB9-F7F687B4EB78}" type="parTrans" cxnId="{F060345F-BD90-47FE-AA4E-8DBC56E08BAF}">
      <dgm:prSet/>
      <dgm:spPr/>
      <dgm:t>
        <a:bodyPr/>
        <a:lstStyle/>
        <a:p>
          <a:endParaRPr lang="en-US"/>
        </a:p>
      </dgm:t>
    </dgm:pt>
    <dgm:pt modelId="{BDF2C774-62D7-4963-BFBB-5DD7EDDC93E4}" type="sibTrans" cxnId="{F060345F-BD90-47FE-AA4E-8DBC56E08BAF}">
      <dgm:prSet/>
      <dgm:spPr/>
      <dgm:t>
        <a:bodyPr/>
        <a:lstStyle/>
        <a:p>
          <a:endParaRPr lang="en-US"/>
        </a:p>
      </dgm:t>
    </dgm:pt>
    <dgm:pt modelId="{725A9964-05BA-4399-8392-1C340FEF357B}" type="pres">
      <dgm:prSet presAssocID="{DC73B606-EC4D-4533-8A76-6DE7895CA8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95F21F-18E1-425C-BE25-348AE41A9168}" type="pres">
      <dgm:prSet presAssocID="{E1806BBE-C0DB-4A68-93FA-F888BEB46C51}" presName="linNode" presStyleCnt="0"/>
      <dgm:spPr/>
    </dgm:pt>
    <dgm:pt modelId="{2D687476-43BC-47A6-85E5-35004CC1A293}" type="pres">
      <dgm:prSet presAssocID="{E1806BBE-C0DB-4A68-93FA-F888BEB46C5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5BB90-D4AF-4A73-9B0C-4E04B4BF8431}" type="pres">
      <dgm:prSet presAssocID="{E1806BBE-C0DB-4A68-93FA-F888BEB46C5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04C10-2077-4AC1-861E-C24A98920982}" type="pres">
      <dgm:prSet presAssocID="{7C9A6F4F-5F27-4A9E-955B-22C6EB2CB015}" presName="sp" presStyleCnt="0"/>
      <dgm:spPr/>
    </dgm:pt>
    <dgm:pt modelId="{E622F110-5B73-4C19-A691-306873376BE0}" type="pres">
      <dgm:prSet presAssocID="{6DACDA4D-9BDE-4134-A53F-028A6AE2D49F}" presName="linNode" presStyleCnt="0"/>
      <dgm:spPr/>
    </dgm:pt>
    <dgm:pt modelId="{BE0C72B4-2E66-4D9E-BDD9-58F2A135473F}" type="pres">
      <dgm:prSet presAssocID="{6DACDA4D-9BDE-4134-A53F-028A6AE2D49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1A9B6-E011-44A7-800B-748A69880A9E}" type="pres">
      <dgm:prSet presAssocID="{6DACDA4D-9BDE-4134-A53F-028A6AE2D49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5F168-5D7D-4EF1-B3E4-FE9669EA2CBF}" type="pres">
      <dgm:prSet presAssocID="{B3D83A98-4180-4F0B-8B8D-7740FFDB51AC}" presName="sp" presStyleCnt="0"/>
      <dgm:spPr/>
    </dgm:pt>
    <dgm:pt modelId="{D994FB8E-ADDD-4472-AE2C-486EAEA973E7}" type="pres">
      <dgm:prSet presAssocID="{EECE19A3-389E-43F0-8084-C36CC3A7D5FA}" presName="linNode" presStyleCnt="0"/>
      <dgm:spPr/>
    </dgm:pt>
    <dgm:pt modelId="{70248BC9-EFB4-4ACC-8F59-BDD922224DA6}" type="pres">
      <dgm:prSet presAssocID="{EECE19A3-389E-43F0-8084-C36CC3A7D5F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35191-9018-4CAB-ABEC-43D4948D0388}" type="pres">
      <dgm:prSet presAssocID="{EECE19A3-389E-43F0-8084-C36CC3A7D5F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00A98-F25E-441E-8C97-A11741CBF079}" type="pres">
      <dgm:prSet presAssocID="{00517FAD-8AF1-4E28-9862-0F70D8C0B61E}" presName="sp" presStyleCnt="0"/>
      <dgm:spPr/>
    </dgm:pt>
    <dgm:pt modelId="{55E2DC6D-4826-4A66-A44B-F5518A60CC03}" type="pres">
      <dgm:prSet presAssocID="{315DAFDB-C8E6-4A5B-8CBF-0FFC6645276A}" presName="linNode" presStyleCnt="0"/>
      <dgm:spPr/>
    </dgm:pt>
    <dgm:pt modelId="{C50D0D4E-B210-4B0F-82A4-F834869A1710}" type="pres">
      <dgm:prSet presAssocID="{315DAFDB-C8E6-4A5B-8CBF-0FFC6645276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E4ABE-C3B6-47FC-9662-AEBA1AD05179}" type="pres">
      <dgm:prSet presAssocID="{315DAFDB-C8E6-4A5B-8CBF-0FFC6645276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60345F-BD90-47FE-AA4E-8DBC56E08BAF}" srcId="{315DAFDB-C8E6-4A5B-8CBF-0FFC6645276A}" destId="{B6CC17B6-F792-48FF-A978-A1BB806A54FA}" srcOrd="0" destOrd="0" parTransId="{B559FD4B-AD65-4A6D-BAB9-F7F687B4EB78}" sibTransId="{BDF2C774-62D7-4963-BFBB-5DD7EDDC93E4}"/>
    <dgm:cxn modelId="{58EBEF22-252B-4DA0-8B11-FED362A86CAE}" type="presOf" srcId="{6DACDA4D-9BDE-4134-A53F-028A6AE2D49F}" destId="{BE0C72B4-2E66-4D9E-BDD9-58F2A135473F}" srcOrd="0" destOrd="0" presId="urn:microsoft.com/office/officeart/2005/8/layout/vList5"/>
    <dgm:cxn modelId="{33F3B89E-B42A-40E9-BF33-CE506E510A38}" srcId="{DC73B606-EC4D-4533-8A76-6DE7895CA8A4}" destId="{EECE19A3-389E-43F0-8084-C36CC3A7D5FA}" srcOrd="2" destOrd="0" parTransId="{2A1FF5A5-A568-4341-A692-A65F22093DB4}" sibTransId="{00517FAD-8AF1-4E28-9862-0F70D8C0B61E}"/>
    <dgm:cxn modelId="{9F6E5E29-5F7C-4AE2-8741-D1C716D6EA92}" type="presOf" srcId="{A3251A99-1AD5-43F2-9276-1A8788B7B25D}" destId="{E691A9B6-E011-44A7-800B-748A69880A9E}" srcOrd="0" destOrd="0" presId="urn:microsoft.com/office/officeart/2005/8/layout/vList5"/>
    <dgm:cxn modelId="{4DC4938A-9232-4F79-8FDB-8E75FED2BC81}" srcId="{E1806BBE-C0DB-4A68-93FA-F888BEB46C51}" destId="{CEFBC3B8-87F9-4690-8E7B-DC5E2AED1CB7}" srcOrd="0" destOrd="0" parTransId="{C3353523-0F38-4B3E-BA66-C3454511E29A}" sibTransId="{67F4676C-8461-4C44-97E2-F8D615D992EC}"/>
    <dgm:cxn modelId="{7A61B439-735C-4B0F-95C4-57481904BAE8}" srcId="{DC73B606-EC4D-4533-8A76-6DE7895CA8A4}" destId="{315DAFDB-C8E6-4A5B-8CBF-0FFC6645276A}" srcOrd="3" destOrd="0" parTransId="{854DFC70-64A9-4B7A-9BF4-2467D4BA3A74}" sibTransId="{BFAABCEA-13D1-4064-A05A-442792D12621}"/>
    <dgm:cxn modelId="{7D901B6A-9012-402C-B36F-32CAA6A413BF}" type="presOf" srcId="{E1806BBE-C0DB-4A68-93FA-F888BEB46C51}" destId="{2D687476-43BC-47A6-85E5-35004CC1A293}" srcOrd="0" destOrd="0" presId="urn:microsoft.com/office/officeart/2005/8/layout/vList5"/>
    <dgm:cxn modelId="{CD060B3F-B5EE-4FE3-BCE5-9E5488C0665C}" type="presOf" srcId="{315DAFDB-C8E6-4A5B-8CBF-0FFC6645276A}" destId="{C50D0D4E-B210-4B0F-82A4-F834869A1710}" srcOrd="0" destOrd="0" presId="urn:microsoft.com/office/officeart/2005/8/layout/vList5"/>
    <dgm:cxn modelId="{C7C4942F-AE6F-4BD4-92BE-6C2FF572BB35}" type="presOf" srcId="{CEFBC3B8-87F9-4690-8E7B-DC5E2AED1CB7}" destId="{0D75BB90-D4AF-4A73-9B0C-4E04B4BF8431}" srcOrd="0" destOrd="0" presId="urn:microsoft.com/office/officeart/2005/8/layout/vList5"/>
    <dgm:cxn modelId="{7DCF07CD-B1CD-4143-AE37-8870DD028125}" type="presOf" srcId="{EECE19A3-389E-43F0-8084-C36CC3A7D5FA}" destId="{70248BC9-EFB4-4ACC-8F59-BDD922224DA6}" srcOrd="0" destOrd="0" presId="urn:microsoft.com/office/officeart/2005/8/layout/vList5"/>
    <dgm:cxn modelId="{8D5C8EF9-2401-42B9-BBFC-1978C5097394}" type="presOf" srcId="{DC73B606-EC4D-4533-8A76-6DE7895CA8A4}" destId="{725A9964-05BA-4399-8392-1C340FEF357B}" srcOrd="0" destOrd="0" presId="urn:microsoft.com/office/officeart/2005/8/layout/vList5"/>
    <dgm:cxn modelId="{EBA5B15B-8641-4D3A-915D-F6B2CF9BC62E}" srcId="{DC73B606-EC4D-4533-8A76-6DE7895CA8A4}" destId="{6DACDA4D-9BDE-4134-A53F-028A6AE2D49F}" srcOrd="1" destOrd="0" parTransId="{AC4985F3-7598-4713-9683-98F6074D417B}" sibTransId="{B3D83A98-4180-4F0B-8B8D-7740FFDB51AC}"/>
    <dgm:cxn modelId="{C5526EF9-F750-4BBC-92A2-E415D5CD55E9}" srcId="{EECE19A3-389E-43F0-8084-C36CC3A7D5FA}" destId="{5EAC04B3-7367-493E-AE14-A6BF3D76B3C5}" srcOrd="0" destOrd="0" parTransId="{AB31EA1C-83CF-42C0-8D21-1891723DD962}" sibTransId="{076BCFE9-5A46-4FB7-A6CC-EB8C180034DF}"/>
    <dgm:cxn modelId="{060E8550-D366-4146-8AAD-715D9AD99CD7}" srcId="{DC73B606-EC4D-4533-8A76-6DE7895CA8A4}" destId="{E1806BBE-C0DB-4A68-93FA-F888BEB46C51}" srcOrd="0" destOrd="0" parTransId="{3266190A-325B-4CED-A259-DD0EB56713A3}" sibTransId="{7C9A6F4F-5F27-4A9E-955B-22C6EB2CB015}"/>
    <dgm:cxn modelId="{8CD0806D-94C1-4BD1-A0C1-A0A5FA72580A}" srcId="{6DACDA4D-9BDE-4134-A53F-028A6AE2D49F}" destId="{A3251A99-1AD5-43F2-9276-1A8788B7B25D}" srcOrd="0" destOrd="0" parTransId="{D6F04634-BA38-4AFD-8680-478A812E176F}" sibTransId="{8625EC2A-9ACF-477E-8B7D-448439DFD599}"/>
    <dgm:cxn modelId="{F46EAEDF-4680-405D-AB0C-FF67631F1192}" type="presOf" srcId="{5EAC04B3-7367-493E-AE14-A6BF3D76B3C5}" destId="{C3F35191-9018-4CAB-ABEC-43D4948D0388}" srcOrd="0" destOrd="0" presId="urn:microsoft.com/office/officeart/2005/8/layout/vList5"/>
    <dgm:cxn modelId="{755683A4-8F56-42E5-9D46-5B45F424E9CF}" type="presOf" srcId="{B6CC17B6-F792-48FF-A978-A1BB806A54FA}" destId="{674E4ABE-C3B6-47FC-9662-AEBA1AD05179}" srcOrd="0" destOrd="0" presId="urn:microsoft.com/office/officeart/2005/8/layout/vList5"/>
    <dgm:cxn modelId="{F73C9CDE-1CDA-4BAD-9526-EF4164DDB036}" type="presParOf" srcId="{725A9964-05BA-4399-8392-1C340FEF357B}" destId="{7095F21F-18E1-425C-BE25-348AE41A9168}" srcOrd="0" destOrd="0" presId="urn:microsoft.com/office/officeart/2005/8/layout/vList5"/>
    <dgm:cxn modelId="{781CDCEC-00A5-493B-B651-A1C3D03D324E}" type="presParOf" srcId="{7095F21F-18E1-425C-BE25-348AE41A9168}" destId="{2D687476-43BC-47A6-85E5-35004CC1A293}" srcOrd="0" destOrd="0" presId="urn:microsoft.com/office/officeart/2005/8/layout/vList5"/>
    <dgm:cxn modelId="{DEBFEF90-08A2-4C94-BE8A-C15A39D5C70C}" type="presParOf" srcId="{7095F21F-18E1-425C-BE25-348AE41A9168}" destId="{0D75BB90-D4AF-4A73-9B0C-4E04B4BF8431}" srcOrd="1" destOrd="0" presId="urn:microsoft.com/office/officeart/2005/8/layout/vList5"/>
    <dgm:cxn modelId="{4692DA62-2900-4746-8DDE-BCE6C873B19A}" type="presParOf" srcId="{725A9964-05BA-4399-8392-1C340FEF357B}" destId="{BE604C10-2077-4AC1-861E-C24A98920982}" srcOrd="1" destOrd="0" presId="urn:microsoft.com/office/officeart/2005/8/layout/vList5"/>
    <dgm:cxn modelId="{67E33CE7-E3E8-4788-96F0-6006B02B8F10}" type="presParOf" srcId="{725A9964-05BA-4399-8392-1C340FEF357B}" destId="{E622F110-5B73-4C19-A691-306873376BE0}" srcOrd="2" destOrd="0" presId="urn:microsoft.com/office/officeart/2005/8/layout/vList5"/>
    <dgm:cxn modelId="{302AB36D-898F-4D4F-9B65-AA2DE64A74C6}" type="presParOf" srcId="{E622F110-5B73-4C19-A691-306873376BE0}" destId="{BE0C72B4-2E66-4D9E-BDD9-58F2A135473F}" srcOrd="0" destOrd="0" presId="urn:microsoft.com/office/officeart/2005/8/layout/vList5"/>
    <dgm:cxn modelId="{ECBB75C0-FB96-455B-BEB6-19A3459A1760}" type="presParOf" srcId="{E622F110-5B73-4C19-A691-306873376BE0}" destId="{E691A9B6-E011-44A7-800B-748A69880A9E}" srcOrd="1" destOrd="0" presId="urn:microsoft.com/office/officeart/2005/8/layout/vList5"/>
    <dgm:cxn modelId="{247E9A98-AD79-43E3-9B43-31C67B76A50F}" type="presParOf" srcId="{725A9964-05BA-4399-8392-1C340FEF357B}" destId="{73E5F168-5D7D-4EF1-B3E4-FE9669EA2CBF}" srcOrd="3" destOrd="0" presId="urn:microsoft.com/office/officeart/2005/8/layout/vList5"/>
    <dgm:cxn modelId="{7BAF11DD-7245-478D-8336-6565EE9DDB86}" type="presParOf" srcId="{725A9964-05BA-4399-8392-1C340FEF357B}" destId="{D994FB8E-ADDD-4472-AE2C-486EAEA973E7}" srcOrd="4" destOrd="0" presId="urn:microsoft.com/office/officeart/2005/8/layout/vList5"/>
    <dgm:cxn modelId="{71887C9D-5F4D-405C-877C-EC393C525B1D}" type="presParOf" srcId="{D994FB8E-ADDD-4472-AE2C-486EAEA973E7}" destId="{70248BC9-EFB4-4ACC-8F59-BDD922224DA6}" srcOrd="0" destOrd="0" presId="urn:microsoft.com/office/officeart/2005/8/layout/vList5"/>
    <dgm:cxn modelId="{471E6083-1FF8-4C42-837E-54740B3CBC15}" type="presParOf" srcId="{D994FB8E-ADDD-4472-AE2C-486EAEA973E7}" destId="{C3F35191-9018-4CAB-ABEC-43D4948D0388}" srcOrd="1" destOrd="0" presId="urn:microsoft.com/office/officeart/2005/8/layout/vList5"/>
    <dgm:cxn modelId="{DC3BA81A-BDF3-42A5-A44E-EF1A290F55EE}" type="presParOf" srcId="{725A9964-05BA-4399-8392-1C340FEF357B}" destId="{61200A98-F25E-441E-8C97-A11741CBF079}" srcOrd="5" destOrd="0" presId="urn:microsoft.com/office/officeart/2005/8/layout/vList5"/>
    <dgm:cxn modelId="{E119EF7C-E7B5-4259-8EFE-4D2E2594B46E}" type="presParOf" srcId="{725A9964-05BA-4399-8392-1C340FEF357B}" destId="{55E2DC6D-4826-4A66-A44B-F5518A60CC03}" srcOrd="6" destOrd="0" presId="urn:microsoft.com/office/officeart/2005/8/layout/vList5"/>
    <dgm:cxn modelId="{878A38E2-F52B-4C29-9109-953B1F428B8D}" type="presParOf" srcId="{55E2DC6D-4826-4A66-A44B-F5518A60CC03}" destId="{C50D0D4E-B210-4B0F-82A4-F834869A1710}" srcOrd="0" destOrd="0" presId="urn:microsoft.com/office/officeart/2005/8/layout/vList5"/>
    <dgm:cxn modelId="{4F5F79C9-18BE-47BD-B8B1-B9944CF9FCF0}" type="presParOf" srcId="{55E2DC6D-4826-4A66-A44B-F5518A60CC03}" destId="{674E4ABE-C3B6-47FC-9662-AEBA1AD051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5BB90-D4AF-4A73-9B0C-4E04B4BF8431}">
      <dsp:nvSpPr>
        <dsp:cNvPr id="0" name=""/>
        <dsp:cNvSpPr/>
      </dsp:nvSpPr>
      <dsp:spPr>
        <a:xfrm rot="5400000">
          <a:off x="5555003" y="-2273487"/>
          <a:ext cx="868284" cy="56368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Biases can still creep into the datasets</a:t>
          </a:r>
          <a:endParaRPr lang="en-US" sz="2600" kern="1200"/>
        </a:p>
      </dsp:txBody>
      <dsp:txXfrm rot="-5400000">
        <a:off x="3170724" y="153178"/>
        <a:ext cx="5594457" cy="783512"/>
      </dsp:txXfrm>
    </dsp:sp>
    <dsp:sp modelId="{2D687476-43BC-47A6-85E5-35004CC1A293}">
      <dsp:nvSpPr>
        <dsp:cNvPr id="0" name=""/>
        <dsp:cNvSpPr/>
      </dsp:nvSpPr>
      <dsp:spPr>
        <a:xfrm>
          <a:off x="0" y="2256"/>
          <a:ext cx="3170724" cy="1085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We are working </a:t>
          </a:r>
          <a:br>
            <a:rPr lang="en-US" sz="2200" b="1" kern="1200" dirty="0" smtClean="0"/>
          </a:br>
          <a:r>
            <a:rPr lang="en-US" sz="2200" b="1" kern="1200" dirty="0" smtClean="0"/>
            <a:t>with a sample</a:t>
          </a:r>
          <a:endParaRPr lang="en-US" sz="2200" b="1" kern="1200" dirty="0"/>
        </a:p>
      </dsp:txBody>
      <dsp:txXfrm>
        <a:off x="52983" y="55239"/>
        <a:ext cx="3064758" cy="979389"/>
      </dsp:txXfrm>
    </dsp:sp>
    <dsp:sp modelId="{E691A9B6-E011-44A7-800B-748A69880A9E}">
      <dsp:nvSpPr>
        <dsp:cNvPr id="0" name=""/>
        <dsp:cNvSpPr/>
      </dsp:nvSpPr>
      <dsp:spPr>
        <a:xfrm rot="5400000">
          <a:off x="5555003" y="-1133863"/>
          <a:ext cx="868284" cy="56368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Evaluate the data in a way that accounts for possible biases</a:t>
          </a:r>
          <a:endParaRPr lang="en-US" sz="2600" kern="1200"/>
        </a:p>
      </dsp:txBody>
      <dsp:txXfrm rot="-5400000">
        <a:off x="3170724" y="1292802"/>
        <a:ext cx="5594457" cy="783512"/>
      </dsp:txXfrm>
    </dsp:sp>
    <dsp:sp modelId="{BE0C72B4-2E66-4D9E-BDD9-58F2A135473F}">
      <dsp:nvSpPr>
        <dsp:cNvPr id="0" name=""/>
        <dsp:cNvSpPr/>
      </dsp:nvSpPr>
      <dsp:spPr>
        <a:xfrm>
          <a:off x="0" y="1141880"/>
          <a:ext cx="3170724" cy="1085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Travel time: </a:t>
          </a:r>
          <a:br>
            <a:rPr lang="en-US" sz="2200" b="1" kern="1200" dirty="0" smtClean="0"/>
          </a:br>
          <a:r>
            <a:rPr lang="en-US" sz="2200" kern="1200" dirty="0" smtClean="0"/>
            <a:t>seems reliable</a:t>
          </a:r>
          <a:endParaRPr lang="en-US" sz="2200" kern="1200" dirty="0"/>
        </a:p>
      </dsp:txBody>
      <dsp:txXfrm>
        <a:off x="52983" y="1194863"/>
        <a:ext cx="3064758" cy="979389"/>
      </dsp:txXfrm>
    </dsp:sp>
    <dsp:sp modelId="{C3F35191-9018-4CAB-ABEC-43D4948D0388}">
      <dsp:nvSpPr>
        <dsp:cNvPr id="0" name=""/>
        <dsp:cNvSpPr/>
      </dsp:nvSpPr>
      <dsp:spPr>
        <a:xfrm rot="5400000">
          <a:off x="5555003" y="5760"/>
          <a:ext cx="868284" cy="56368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It may be necessary to adjust for income or other demographics</a:t>
          </a:r>
          <a:endParaRPr lang="en-US" sz="2600" kern="1200"/>
        </a:p>
      </dsp:txBody>
      <dsp:txXfrm rot="-5400000">
        <a:off x="3170724" y="2432425"/>
        <a:ext cx="5594457" cy="783512"/>
      </dsp:txXfrm>
    </dsp:sp>
    <dsp:sp modelId="{70248BC9-EFB4-4ACC-8F59-BDD922224DA6}">
      <dsp:nvSpPr>
        <dsp:cNvPr id="0" name=""/>
        <dsp:cNvSpPr/>
      </dsp:nvSpPr>
      <dsp:spPr>
        <a:xfrm>
          <a:off x="0" y="2281503"/>
          <a:ext cx="3170724" cy="1085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Passenger vehicles: </a:t>
          </a:r>
          <a:r>
            <a:rPr lang="en-US" sz="2200" kern="1200" dirty="0" smtClean="0"/>
            <a:t>can be biased</a:t>
          </a:r>
          <a:endParaRPr lang="en-US" sz="2200" kern="1200" dirty="0"/>
        </a:p>
      </dsp:txBody>
      <dsp:txXfrm>
        <a:off x="52983" y="2334486"/>
        <a:ext cx="3064758" cy="979389"/>
      </dsp:txXfrm>
    </dsp:sp>
    <dsp:sp modelId="{674E4ABE-C3B6-47FC-9662-AEBA1AD05179}">
      <dsp:nvSpPr>
        <dsp:cNvPr id="0" name=""/>
        <dsp:cNvSpPr/>
      </dsp:nvSpPr>
      <dsp:spPr>
        <a:xfrm rot="5400000">
          <a:off x="5555003" y="1145383"/>
          <a:ext cx="868284" cy="56368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But it is important to understand </a:t>
          </a:r>
          <a:r>
            <a:rPr lang="en-US" sz="2600" b="0" kern="1200" dirty="0" smtClean="0"/>
            <a:t>the definition of a trip.</a:t>
          </a:r>
          <a:endParaRPr lang="en-US" sz="2600" b="0" kern="1200" dirty="0"/>
        </a:p>
      </dsp:txBody>
      <dsp:txXfrm rot="-5400000">
        <a:off x="3170724" y="3572048"/>
        <a:ext cx="5594457" cy="783512"/>
      </dsp:txXfrm>
    </dsp:sp>
    <dsp:sp modelId="{C50D0D4E-B210-4B0F-82A4-F834869A1710}">
      <dsp:nvSpPr>
        <dsp:cNvPr id="0" name=""/>
        <dsp:cNvSpPr/>
      </dsp:nvSpPr>
      <dsp:spPr>
        <a:xfrm>
          <a:off x="0" y="3421127"/>
          <a:ext cx="3170724" cy="1085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Commercial vehicles: </a:t>
          </a:r>
          <a:r>
            <a:rPr lang="en-US" sz="2200" kern="1200" dirty="0" smtClean="0"/>
            <a:t>seems more robust</a:t>
          </a:r>
          <a:endParaRPr lang="en-US" sz="2200" kern="1200" dirty="0"/>
        </a:p>
      </dsp:txBody>
      <dsp:txXfrm>
        <a:off x="52983" y="3474110"/>
        <a:ext cx="3064758" cy="979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image" Target="../media/image17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0.0831</cdr:x>
      <cdr:y>0.18214</cdr:y>
    </cdr:from>
    <cdr:to>
      <cdr:x>0.40924</cdr:x>
      <cdr:y>0.25411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677142" y="867538"/>
          <a:ext cx="2657715" cy="34278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StreetLight </a:t>
          </a:r>
          <a:r>
            <a:rPr lang="en-US" sz="16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speeds are </a:t>
          </a:r>
          <a:r>
            <a:rPr lang="en-US" sz="1600" b="1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faster</a:t>
          </a:r>
          <a:endParaRPr lang="en-US" sz="1600">
            <a:effectLst/>
          </a:endParaRPr>
        </a:p>
      </cdr:txBody>
    </cdr:sp>
  </cdr:relSizeAnchor>
  <cdr:relSizeAnchor xmlns:cdr="http://schemas.openxmlformats.org/drawingml/2006/chartDrawing">
    <cdr:from>
      <cdr:x>0.62653</cdr:x>
      <cdr:y>0.18278</cdr:y>
    </cdr:from>
    <cdr:to>
      <cdr:x>0.95567</cdr:x>
      <cdr:y>0.25474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5105569" y="870574"/>
          <a:ext cx="2682081" cy="34278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b="1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StreetLight </a:t>
          </a:r>
          <a:r>
            <a:rPr lang="en-US" sz="16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speeds are </a:t>
          </a:r>
          <a:r>
            <a:rPr lang="en-US" sz="1600" b="1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slower</a:t>
          </a:r>
          <a:endParaRPr lang="en-US" sz="1600" b="1">
            <a:effectLst/>
          </a:endParaRPr>
        </a:p>
      </cdr:txBody>
    </cdr:sp>
  </cdr:relSizeAnchor>
  <cdr:relSizeAnchor xmlns:cdr="http://schemas.openxmlformats.org/drawingml/2006/chartDrawing">
    <cdr:from>
      <cdr:x>0.51735</cdr:x>
      <cdr:y>0.15208</cdr:y>
    </cdr:from>
    <cdr:to>
      <cdr:x>0.51735</cdr:x>
      <cdr:y>0.86667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4259047" y="695326"/>
          <a:ext cx="0" cy="32670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0.08462</cdr:x>
      <cdr:y>0.27887</cdr:y>
    </cdr:from>
    <cdr:to>
      <cdr:x>0.3954</cdr:x>
      <cdr:y>0.4551</cdr:y>
    </cdr:to>
    <cdr:pic>
      <cdr:nvPicPr>
        <cdr:cNvPr id="5" name="Picture 4" descr="Image result for fast car clipart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89536" y="1328270"/>
          <a:ext cx="2532530" cy="83942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0.66355</cdr:x>
      <cdr:y>0.29299</cdr:y>
    </cdr:from>
    <cdr:to>
      <cdr:x>0.91245</cdr:x>
      <cdr:y>0.45061</cdr:y>
    </cdr:to>
    <cdr:pic>
      <cdr:nvPicPr>
        <cdr:cNvPr id="6" name="Picture 5" descr="Image result for vw clipart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407211" y="1395506"/>
          <a:ext cx="2028303" cy="75079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0.17538</cdr:x>
      <cdr:y>0.48826</cdr:y>
    </cdr:from>
    <cdr:to>
      <cdr:x>0.27439</cdr:x>
      <cdr:y>0.55648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29123" y="2325594"/>
          <a:ext cx="806824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9D353F1-DA4C-4FD5-A0AB-2FCB647344FA}" type="TxLink">
            <a:rPr lang="en-US" sz="1600" b="0" i="0" u="none" strike="noStrike">
              <a:solidFill>
                <a:srgbClr val="000000"/>
              </a:solidFill>
              <a:latin typeface="Calibri"/>
            </a:rPr>
            <a:pPr algn="ctr"/>
            <a:t>58%</a:t>
          </a:fld>
          <a:endParaRPr lang="en-US" sz="1600"/>
        </a:p>
      </cdr:txBody>
    </cdr:sp>
  </cdr:relSizeAnchor>
  <cdr:relSizeAnchor xmlns:cdr="http://schemas.openxmlformats.org/drawingml/2006/chartDrawing">
    <cdr:from>
      <cdr:x>0.73093</cdr:x>
      <cdr:y>0.48355</cdr:y>
    </cdr:from>
    <cdr:to>
      <cdr:x>0.82994</cdr:x>
      <cdr:y>0.55178</cdr:y>
    </cdr:to>
    <cdr:sp macro="" textlink="">
      <cdr:nvSpPr>
        <cdr:cNvPr id="9" name="TextBox 6"/>
        <cdr:cNvSpPr txBox="1"/>
      </cdr:nvSpPr>
      <cdr:spPr>
        <a:xfrm xmlns:a="http://schemas.openxmlformats.org/drawingml/2006/main">
          <a:off x="5956300" y="2303183"/>
          <a:ext cx="806824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7810BF3-A8D7-4E8D-AB5B-A0FB29D55A9F}" type="TxLink">
            <a:rPr lang="en-US" sz="1600" b="0" i="0" u="none" strike="noStrike">
              <a:solidFill>
                <a:srgbClr val="000000"/>
              </a:solidFill>
              <a:latin typeface="Calibri"/>
            </a:rPr>
            <a:pPr algn="ctr"/>
            <a:t>42%</a:t>
          </a:fld>
          <a:endParaRPr lang="en-US" sz="14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0.07861</cdr:x>
      <cdr:y>0.18987</cdr:y>
    </cdr:from>
    <cdr:to>
      <cdr:x>0.34863</cdr:x>
      <cdr:y>0.26173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647713" y="905645"/>
          <a:ext cx="2224904" cy="34278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Model </a:t>
          </a:r>
          <a:r>
            <a:rPr lang="en-US" sz="16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speeds are </a:t>
          </a:r>
          <a:r>
            <a:rPr lang="en-US" sz="1600" b="1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faster</a:t>
          </a:r>
          <a:endParaRPr lang="en-US" sz="1600" b="1">
            <a:effectLst/>
          </a:endParaRPr>
        </a:p>
      </cdr:txBody>
    </cdr:sp>
  </cdr:relSizeAnchor>
  <cdr:relSizeAnchor xmlns:cdr="http://schemas.openxmlformats.org/drawingml/2006/chartDrawing">
    <cdr:from>
      <cdr:x>0.64038</cdr:x>
      <cdr:y>0.18842</cdr:y>
    </cdr:from>
    <cdr:to>
      <cdr:x>0.91964</cdr:x>
      <cdr:y>0.26028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5276572" y="898740"/>
          <a:ext cx="2301079" cy="34278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Model </a:t>
          </a:r>
          <a:r>
            <a:rPr lang="en-US" sz="16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speeds are </a:t>
          </a:r>
          <a:r>
            <a:rPr lang="en-US" sz="1600" b="1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slower</a:t>
          </a:r>
          <a:endParaRPr lang="en-US" sz="1600" b="1">
            <a:effectLst/>
          </a:endParaRPr>
        </a:p>
      </cdr:txBody>
    </cdr:sp>
  </cdr:relSizeAnchor>
  <cdr:relSizeAnchor xmlns:cdr="http://schemas.openxmlformats.org/drawingml/2006/chartDrawing">
    <cdr:from>
      <cdr:x>0.51735</cdr:x>
      <cdr:y>0.15208</cdr:y>
    </cdr:from>
    <cdr:to>
      <cdr:x>0.51735</cdr:x>
      <cdr:y>0.86667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4259047" y="695326"/>
          <a:ext cx="0" cy="32670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0.04727</cdr:x>
      <cdr:y>0.31684</cdr:y>
    </cdr:from>
    <cdr:to>
      <cdr:x>0.35462</cdr:x>
      <cdr:y>0.49282</cdr:y>
    </cdr:to>
    <cdr:pic>
      <cdr:nvPicPr>
        <cdr:cNvPr id="5" name="Picture 4" descr="Image result for fast car clipart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89467" y="1511300"/>
          <a:ext cx="2532530" cy="83942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0.65993</cdr:x>
      <cdr:y>0.33237</cdr:y>
    </cdr:from>
    <cdr:to>
      <cdr:x>0.90609</cdr:x>
      <cdr:y>0.48977</cdr:y>
    </cdr:to>
    <cdr:pic>
      <cdr:nvPicPr>
        <cdr:cNvPr id="6" name="Picture 5" descr="Image result for vw clipart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437716" y="1585385"/>
          <a:ext cx="2028303" cy="75079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0.75041</cdr:x>
      <cdr:y>0.53295</cdr:y>
    </cdr:from>
    <cdr:to>
      <cdr:x>0.85702</cdr:x>
      <cdr:y>0.6217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83266" y="2542119"/>
          <a:ext cx="878417" cy="42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88804FA-6CC4-44FE-9132-4D5FDE61F10E}" type="TxLink">
            <a:rPr lang="en-US" sz="1600" b="0" i="0" u="none" strike="noStrike">
              <a:solidFill>
                <a:srgbClr val="000000"/>
              </a:solidFill>
              <a:latin typeface="Calibri"/>
            </a:rPr>
            <a:pPr/>
            <a:t>9%</a:t>
          </a:fld>
          <a:endParaRPr lang="en-US" sz="1400"/>
        </a:p>
      </cdr:txBody>
    </cdr:sp>
  </cdr:relSizeAnchor>
  <cdr:relSizeAnchor xmlns:cdr="http://schemas.openxmlformats.org/drawingml/2006/chartDrawing">
    <cdr:from>
      <cdr:x>0.15316</cdr:x>
      <cdr:y>0.52851</cdr:y>
    </cdr:from>
    <cdr:to>
      <cdr:x>0.25977</cdr:x>
      <cdr:y>0.61726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62016" y="2520951"/>
          <a:ext cx="878417" cy="42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E50F6A01-1473-4F32-A80C-3B22938E0B59}" type="TxLink">
            <a:rPr lang="en-US" sz="1600" b="0" i="0" u="none" strike="noStrike">
              <a:solidFill>
                <a:srgbClr val="000000"/>
              </a:solidFill>
              <a:latin typeface="Calibri"/>
            </a:rPr>
            <a:pPr/>
            <a:t>91%</a:t>
          </a:fld>
          <a:endParaRPr lang="en-US" sz="14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9369-1DC7-4EB6-96F3-21C67A50771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E9091-A265-4924-A8D5-E029C0152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Index: Population + Employment * </a:t>
            </a:r>
            <a:r>
              <a:rPr lang="en-US" sz="3200" dirty="0" smtClean="0"/>
              <a:t>[</a:t>
            </a:r>
            <a:r>
              <a:rPr lang="en-US" dirty="0" smtClean="0"/>
              <a:t>Sum(Pop) / Sum(</a:t>
            </a:r>
            <a:r>
              <a:rPr lang="en-US" dirty="0" err="1" smtClean="0"/>
              <a:t>Emp</a:t>
            </a:r>
            <a:r>
              <a:rPr lang="en-US" dirty="0" smtClean="0"/>
              <a:t>)</a:t>
            </a:r>
            <a:r>
              <a:rPr lang="en-US" sz="3200" dirty="0" smtClean="0"/>
              <a:t>]</a:t>
            </a:r>
          </a:p>
          <a:p>
            <a:r>
              <a:rPr lang="en-US" dirty="0" smtClean="0"/>
              <a:t>StreetLight Index: Scaled so the regional total matches Activity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E9091-A265-4924-A8D5-E029C01524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" y="0"/>
            <a:ext cx="9140825" cy="686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" y="3286127"/>
            <a:ext cx="9138140" cy="35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2684" y="3385218"/>
            <a:ext cx="9141315" cy="3484007"/>
            <a:chOff x="-1639888" y="3275013"/>
            <a:chExt cx="10783888" cy="4110037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385887" y="3275013"/>
              <a:ext cx="4151313" cy="893762"/>
            </a:xfrm>
            <a:custGeom>
              <a:avLst/>
              <a:gdLst>
                <a:gd name="T0" fmla="*/ 2615 w 2615"/>
                <a:gd name="T1" fmla="*/ 0 h 563"/>
                <a:gd name="T2" fmla="*/ 1790 w 2615"/>
                <a:gd name="T3" fmla="*/ 563 h 563"/>
                <a:gd name="T4" fmla="*/ 0 w 2615"/>
                <a:gd name="T5" fmla="*/ 563 h 563"/>
                <a:gd name="T6" fmla="*/ 1158 w 2615"/>
                <a:gd name="T7" fmla="*/ 0 h 563"/>
                <a:gd name="T8" fmla="*/ 2615 w 2615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5" h="563">
                  <a:moveTo>
                    <a:pt x="2615" y="0"/>
                  </a:moveTo>
                  <a:lnTo>
                    <a:pt x="1790" y="563"/>
                  </a:lnTo>
                  <a:lnTo>
                    <a:pt x="0" y="563"/>
                  </a:lnTo>
                  <a:lnTo>
                    <a:pt x="1158" y="0"/>
                  </a:lnTo>
                  <a:lnTo>
                    <a:pt x="2615" y="0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3941762" y="5862638"/>
              <a:ext cx="4351338" cy="1522412"/>
            </a:xfrm>
            <a:custGeom>
              <a:avLst/>
              <a:gdLst>
                <a:gd name="T0" fmla="*/ 0 w 2741"/>
                <a:gd name="T1" fmla="*/ 959 h 959"/>
                <a:gd name="T2" fmla="*/ 2239 w 2741"/>
                <a:gd name="T3" fmla="*/ 959 h 959"/>
                <a:gd name="T4" fmla="*/ 2741 w 2741"/>
                <a:gd name="T5" fmla="*/ 2 h 959"/>
                <a:gd name="T6" fmla="*/ 929 w 2741"/>
                <a:gd name="T7" fmla="*/ 0 h 959"/>
                <a:gd name="T8" fmla="*/ 0 w 2741"/>
                <a:gd name="T9" fmla="*/ 95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1" h="959">
                  <a:moveTo>
                    <a:pt x="0" y="959"/>
                  </a:moveTo>
                  <a:lnTo>
                    <a:pt x="2239" y="959"/>
                  </a:lnTo>
                  <a:lnTo>
                    <a:pt x="2741" y="2"/>
                  </a:lnTo>
                  <a:lnTo>
                    <a:pt x="929" y="0"/>
                  </a:lnTo>
                  <a:lnTo>
                    <a:pt x="0" y="959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-1639888" y="4278313"/>
              <a:ext cx="5713413" cy="1477962"/>
            </a:xfrm>
            <a:custGeom>
              <a:avLst/>
              <a:gdLst>
                <a:gd name="T0" fmla="*/ 3599 w 3599"/>
                <a:gd name="T1" fmla="*/ 0 h 931"/>
                <a:gd name="T2" fmla="*/ 2241 w 3599"/>
                <a:gd name="T3" fmla="*/ 929 h 931"/>
                <a:gd name="T4" fmla="*/ 0 w 3599"/>
                <a:gd name="T5" fmla="*/ 931 h 931"/>
                <a:gd name="T6" fmla="*/ 1809 w 3599"/>
                <a:gd name="T7" fmla="*/ 0 h 931"/>
                <a:gd name="T8" fmla="*/ 3599 w 3599"/>
                <a:gd name="T9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9" h="931">
                  <a:moveTo>
                    <a:pt x="3599" y="0"/>
                  </a:moveTo>
                  <a:lnTo>
                    <a:pt x="2241" y="929"/>
                  </a:lnTo>
                  <a:lnTo>
                    <a:pt x="0" y="931"/>
                  </a:lnTo>
                  <a:lnTo>
                    <a:pt x="1809" y="0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5480050" y="4278313"/>
              <a:ext cx="3663950" cy="1477962"/>
            </a:xfrm>
            <a:custGeom>
              <a:avLst/>
              <a:gdLst>
                <a:gd name="T0" fmla="*/ 0 w 2308"/>
                <a:gd name="T1" fmla="*/ 924 h 931"/>
                <a:gd name="T2" fmla="*/ 1807 w 2308"/>
                <a:gd name="T3" fmla="*/ 931 h 931"/>
                <a:gd name="T4" fmla="*/ 2308 w 2308"/>
                <a:gd name="T5" fmla="*/ 0 h 931"/>
                <a:gd name="T6" fmla="*/ 885 w 2308"/>
                <a:gd name="T7" fmla="*/ 0 h 931"/>
                <a:gd name="T8" fmla="*/ 0 w 2308"/>
                <a:gd name="T9" fmla="*/ 924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8" h="931">
                  <a:moveTo>
                    <a:pt x="0" y="924"/>
                  </a:moveTo>
                  <a:lnTo>
                    <a:pt x="1807" y="931"/>
                  </a:lnTo>
                  <a:lnTo>
                    <a:pt x="2308" y="0"/>
                  </a:lnTo>
                  <a:lnTo>
                    <a:pt x="885" y="0"/>
                  </a:lnTo>
                  <a:lnTo>
                    <a:pt x="0" y="924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2128837" y="4278313"/>
              <a:ext cx="4591050" cy="1477962"/>
            </a:xfrm>
            <a:custGeom>
              <a:avLst/>
              <a:gdLst>
                <a:gd name="T0" fmla="*/ 1348 w 2892"/>
                <a:gd name="T1" fmla="*/ 0 h 931"/>
                <a:gd name="T2" fmla="*/ 2892 w 2892"/>
                <a:gd name="T3" fmla="*/ 0 h 931"/>
                <a:gd name="T4" fmla="*/ 1991 w 2892"/>
                <a:gd name="T5" fmla="*/ 931 h 931"/>
                <a:gd name="T6" fmla="*/ 0 w 2892"/>
                <a:gd name="T7" fmla="*/ 929 h 931"/>
                <a:gd name="T8" fmla="*/ 1348 w 2892"/>
                <a:gd name="T9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2" h="931">
                  <a:moveTo>
                    <a:pt x="1348" y="0"/>
                  </a:moveTo>
                  <a:lnTo>
                    <a:pt x="2892" y="0"/>
                  </a:lnTo>
                  <a:lnTo>
                    <a:pt x="1991" y="931"/>
                  </a:lnTo>
                  <a:lnTo>
                    <a:pt x="0" y="929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38150" y="3286125"/>
            <a:ext cx="756285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38150" y="4672013"/>
            <a:ext cx="6858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8151" y="5461121"/>
            <a:ext cx="3854450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02668" y="5884983"/>
            <a:ext cx="3979333" cy="431800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02668" y="5461121"/>
            <a:ext cx="38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  <a:endParaRPr lang="en-US" sz="1800" b="0" i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150" y="5168585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BEDA83"/>
                </a:solidFill>
              </a:rPr>
              <a:t>presented to</a:t>
            </a:r>
            <a:endParaRPr lang="en-US" sz="1400" b="1" i="1" dirty="0">
              <a:solidFill>
                <a:srgbClr val="BEDA8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02667" y="5169432"/>
            <a:ext cx="1626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BEDA83"/>
                </a:solidFill>
              </a:rPr>
              <a:t>presented by</a:t>
            </a:r>
            <a:endParaRPr lang="en-US" sz="1400" b="1" i="1" dirty="0">
              <a:solidFill>
                <a:srgbClr val="BEDA83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8151" y="6508267"/>
            <a:ext cx="3854450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9144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86" y="355702"/>
            <a:ext cx="5303531" cy="2599949"/>
          </a:xfrm>
          <a:prstGeom prst="rect">
            <a:avLst/>
          </a:prstGeom>
        </p:spPr>
      </p:pic>
      <p:sp>
        <p:nvSpPr>
          <p:cNvPr id="26" name="Freeform 14"/>
          <p:cNvSpPr>
            <a:spLocks/>
          </p:cNvSpPr>
          <p:nvPr/>
        </p:nvSpPr>
        <p:spPr bwMode="auto">
          <a:xfrm>
            <a:off x="3941762" y="5862638"/>
            <a:ext cx="4351338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81512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2545" y="220805"/>
            <a:ext cx="5470178" cy="2104706"/>
          </a:xfrm>
        </p:spPr>
        <p:txBody>
          <a:bodyPr/>
          <a:lstStyle>
            <a:lvl1pPr algn="r"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8332" y="2540567"/>
            <a:ext cx="8034391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5625"/>
              </a:spcAft>
            </a:pPr>
            <a:r>
              <a:rPr lang="en-US" sz="1050" i="1" dirty="0" smtClean="0">
                <a:solidFill>
                  <a:srgbClr val="FFFFFF"/>
                </a:solidFill>
                <a:latin typeface="Arial Narrow"/>
              </a:rPr>
              <a:t>presented to</a:t>
            </a:r>
          </a:p>
          <a:p>
            <a:pPr algn="r"/>
            <a:r>
              <a:rPr lang="en-US" sz="1050" i="1" dirty="0" smtClean="0">
                <a:solidFill>
                  <a:srgbClr val="FFFFFF"/>
                </a:solidFill>
                <a:latin typeface="Arial Narrow"/>
              </a:rPr>
              <a:t>presented by</a:t>
            </a:r>
          </a:p>
          <a:p>
            <a:pPr algn="r"/>
            <a:endParaRPr lang="en-US" sz="1350" dirty="0" smtClean="0">
              <a:solidFill>
                <a:srgbClr val="FFFFFF"/>
              </a:solidFill>
              <a:latin typeface="Arial Narrow"/>
            </a:endParaRPr>
          </a:p>
          <a:p>
            <a:pPr algn="r"/>
            <a:endParaRPr lang="en-US" sz="1350" dirty="0" smtClean="0">
              <a:solidFill>
                <a:srgbClr val="FFFFFF"/>
              </a:solidFill>
              <a:latin typeface="Arial Narrow"/>
            </a:endParaRPr>
          </a:p>
          <a:p>
            <a:pPr algn="r"/>
            <a:endParaRPr lang="en-US" sz="1350" dirty="0" smtClean="0">
              <a:solidFill>
                <a:srgbClr val="FFFFFF"/>
              </a:solidFill>
              <a:latin typeface="Arial Narrow"/>
            </a:endParaRPr>
          </a:p>
          <a:p>
            <a:pPr algn="r"/>
            <a:endParaRPr lang="en-US" sz="1350" dirty="0" smtClean="0">
              <a:solidFill>
                <a:srgbClr val="FFFFFF"/>
              </a:solidFill>
              <a:latin typeface="Arial Narrow"/>
            </a:endParaRPr>
          </a:p>
          <a:p>
            <a:pPr algn="r"/>
            <a:endParaRPr lang="en-US" sz="1350" dirty="0" smtClean="0">
              <a:solidFill>
                <a:srgbClr val="FFFFFF"/>
              </a:solidFill>
              <a:latin typeface="Arial Narrow"/>
            </a:endParaRPr>
          </a:p>
          <a:p>
            <a:pPr algn="r"/>
            <a:endParaRPr lang="en-US" sz="135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2545" y="2798080"/>
            <a:ext cx="5502836" cy="470931"/>
          </a:xfrm>
        </p:spPr>
        <p:txBody>
          <a:bodyPr>
            <a:normAutofit/>
          </a:bodyPr>
          <a:lstStyle>
            <a:lvl1pPr algn="r">
              <a:buFontTx/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z="1800" dirty="0" smtClean="0"/>
              <a:t>Client 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1938" y="6425747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21092" y="3992106"/>
            <a:ext cx="2554288" cy="989096"/>
          </a:xfrm>
        </p:spPr>
        <p:txBody>
          <a:bodyPr>
            <a:noAutofit/>
          </a:bodyPr>
          <a:lstStyle>
            <a:lvl1pPr algn="r">
              <a:buFontTx/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4992491"/>
            <a:ext cx="2447581" cy="15990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64592" cy="6866627"/>
            <a:chOff x="211639" y="0"/>
            <a:chExt cx="214604" cy="6866627"/>
          </a:xfrm>
        </p:grpSpPr>
        <p:sp>
          <p:nvSpPr>
            <p:cNvPr id="18" name="Rectangle 17"/>
            <p:cNvSpPr/>
            <p:nvPr/>
          </p:nvSpPr>
          <p:spPr>
            <a:xfrm>
              <a:off x="211639" y="0"/>
              <a:ext cx="214604" cy="1797603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1639" y="1797603"/>
              <a:ext cx="214604" cy="163571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1639" y="3433314"/>
              <a:ext cx="214604" cy="1650876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1639" y="5084190"/>
              <a:ext cx="214604" cy="178243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13006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1" y="1480456"/>
            <a:ext cx="8246677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8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1" y="1480456"/>
            <a:ext cx="8246677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3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856" y="6490355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1" y="1480456"/>
            <a:ext cx="8246677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60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94933"/>
            <a:ext cx="7772400" cy="3296356"/>
          </a:xfrm>
        </p:spPr>
        <p:txBody>
          <a:bodyPr anchor="ctr" anchorCtr="0"/>
          <a:lstStyle>
            <a:lvl1pPr algn="ctr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56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096C2C-F4CB-43AA-960C-91EAE5995547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7ED690-41CA-4B62-A306-A40A5CBB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4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788" y="1567543"/>
            <a:ext cx="778756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prstClr val="black"/>
                </a:solidFill>
              </a:rPr>
              <a:t>Included in this template are 4 layouts.</a:t>
            </a:r>
          </a:p>
          <a:p>
            <a:pPr algn="ctr"/>
            <a:endParaRPr lang="en-US" sz="2100" dirty="0" smtClean="0">
              <a:solidFill>
                <a:prstClr val="black"/>
              </a:solidFill>
            </a:endParaRPr>
          </a:p>
          <a:p>
            <a:pPr algn="ctr"/>
            <a:r>
              <a:rPr lang="en-US" sz="2100" dirty="0" smtClean="0">
                <a:solidFill>
                  <a:prstClr val="black"/>
                </a:solidFill>
              </a:rPr>
              <a:t>To begin, select the desired look from the “Layouts” drop down next to the “New Slide” drop down.   </a:t>
            </a:r>
          </a:p>
          <a:p>
            <a:pPr algn="ctr"/>
            <a:endParaRPr lang="en-US" sz="2100" dirty="0" smtClean="0">
              <a:solidFill>
                <a:prstClr val="black"/>
              </a:solidFill>
            </a:endParaRPr>
          </a:p>
          <a:p>
            <a:pPr algn="ctr"/>
            <a:r>
              <a:rPr lang="en-US" sz="2100" dirty="0" smtClean="0">
                <a:solidFill>
                  <a:prstClr val="black"/>
                </a:solidFill>
              </a:rPr>
              <a:t>Each design is intended to be used independently, do not mix and match from the different looks.</a:t>
            </a:r>
            <a:endParaRPr 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788" y="1567543"/>
            <a:ext cx="77875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Included in this template are 4 layouts.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To</a:t>
            </a:r>
            <a:r>
              <a:rPr lang="en-US" sz="2800" baseline="0" dirty="0" smtClean="0"/>
              <a:t> begin, select the desired look from the “Layouts” drop down next to the “New Slide” drop down.   </a:t>
            </a:r>
          </a:p>
          <a:p>
            <a:pPr algn="ctr"/>
            <a:endParaRPr lang="en-US" sz="2800" baseline="0" dirty="0" smtClean="0"/>
          </a:p>
          <a:p>
            <a:pPr algn="ctr"/>
            <a:r>
              <a:rPr lang="en-US" sz="2800" baseline="0" dirty="0" smtClean="0"/>
              <a:t>Each design is intended to be used independently, do not mix and match from the different looks.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177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8650" y="1323448"/>
            <a:ext cx="7886700" cy="45719"/>
          </a:xfrm>
          <a:prstGeom prst="rect">
            <a:avLst/>
          </a:prstGeom>
          <a:gradFill flip="none" rotWithShape="1">
            <a:gsLst>
              <a:gs pos="0">
                <a:srgbClr val="16BFD4"/>
              </a:gs>
              <a:gs pos="50000">
                <a:srgbClr val="8DC73F"/>
              </a:gs>
              <a:gs pos="100000">
                <a:srgbClr val="26A8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7"/>
            <a:ext cx="9144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6A8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16BE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1C93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82347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6875"/>
            <a:ext cx="3867150" cy="4510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6875"/>
            <a:ext cx="3867150" cy="4510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8650" y="1323448"/>
            <a:ext cx="7886700" cy="45719"/>
          </a:xfrm>
          <a:prstGeom prst="rect">
            <a:avLst/>
          </a:prstGeom>
          <a:gradFill flip="none" rotWithShape="1">
            <a:gsLst>
              <a:gs pos="0">
                <a:srgbClr val="16BFD4"/>
              </a:gs>
              <a:gs pos="50000">
                <a:srgbClr val="8DC73F"/>
              </a:gs>
              <a:gs pos="100000">
                <a:srgbClr val="26A8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4" name="Group 13"/>
          <p:cNvGrpSpPr/>
          <p:nvPr/>
        </p:nvGrpSpPr>
        <p:grpSpPr>
          <a:xfrm>
            <a:off x="0" y="6780947"/>
            <a:ext cx="9144000" cy="88357"/>
            <a:chOff x="0" y="6631143"/>
            <a:chExt cx="9144000" cy="88357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6A8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16BE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1C93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9779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8650" y="1323448"/>
            <a:ext cx="7886700" cy="45719"/>
          </a:xfrm>
          <a:prstGeom prst="rect">
            <a:avLst/>
          </a:prstGeom>
          <a:gradFill flip="none" rotWithShape="1">
            <a:gsLst>
              <a:gs pos="0">
                <a:srgbClr val="16BFD4"/>
              </a:gs>
              <a:gs pos="50000">
                <a:srgbClr val="8DC73F"/>
              </a:gs>
              <a:gs pos="100000">
                <a:srgbClr val="26A8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7"/>
            <a:ext cx="9144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6A8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16BE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1C93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075928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780947"/>
            <a:ext cx="9144000" cy="88357"/>
            <a:chOff x="0" y="6631143"/>
            <a:chExt cx="9144000" cy="8835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3980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0"/>
            <a:ext cx="9144002" cy="6858000"/>
            <a:chOff x="0" y="0"/>
            <a:chExt cx="9144002" cy="6858000"/>
          </a:xfrm>
        </p:grpSpPr>
        <p:sp>
          <p:nvSpPr>
            <p:cNvPr id="11" name="Rectangle 10"/>
            <p:cNvSpPr/>
            <p:nvPr/>
          </p:nvSpPr>
          <p:spPr>
            <a:xfrm flipV="1">
              <a:off x="0" y="5484269"/>
              <a:ext cx="2542233" cy="1373731"/>
            </a:xfrm>
            <a:prstGeom prst="rect">
              <a:avLst/>
            </a:prstGeom>
            <a:solidFill>
              <a:srgbClr val="8DC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4114800"/>
              <a:ext cx="2542233" cy="1369469"/>
            </a:xfrm>
            <a:prstGeom prst="rect">
              <a:avLst/>
            </a:prstGeom>
            <a:solidFill>
              <a:srgbClr val="26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2745569"/>
              <a:ext cx="2542233" cy="1369231"/>
            </a:xfrm>
            <a:prstGeom prst="rect">
              <a:avLst/>
            </a:prstGeom>
            <a:solidFill>
              <a:srgbClr val="16B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0" y="1376337"/>
              <a:ext cx="9144002" cy="1369231"/>
            </a:xfrm>
            <a:prstGeom prst="rect">
              <a:avLst/>
            </a:prstGeom>
            <a:solidFill>
              <a:srgbClr val="1C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0"/>
              <a:ext cx="2542233" cy="1376338"/>
            </a:xfrm>
            <a:prstGeom prst="rect">
              <a:avLst/>
            </a:prstGeom>
            <a:solidFill>
              <a:srgbClr val="6B7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8649" y="1371601"/>
            <a:ext cx="7934325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552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096C2C-F4CB-43AA-960C-91EAE5995547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7ED690-41CA-4B62-A306-A40A5CBB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788" y="1567543"/>
            <a:ext cx="77875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Included in this template are 4 layouts.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To</a:t>
            </a:r>
            <a:r>
              <a:rPr lang="en-US" sz="2800" baseline="0" dirty="0" smtClean="0"/>
              <a:t> begin, select the desired look from the “Layouts” drop down next to the “New Slide” drop down.   </a:t>
            </a:r>
          </a:p>
          <a:p>
            <a:pPr algn="ctr"/>
            <a:endParaRPr lang="en-US" sz="2800" baseline="0" dirty="0" smtClean="0"/>
          </a:p>
          <a:p>
            <a:pPr algn="ctr"/>
            <a:r>
              <a:rPr lang="en-US" sz="2800" baseline="0" dirty="0" smtClean="0"/>
              <a:t>Each design is intended to be used independently, do not mix and match from the different looks.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968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788" y="1567543"/>
            <a:ext cx="77875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Included in this template are 4 layouts.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To</a:t>
            </a:r>
            <a:r>
              <a:rPr lang="en-US" sz="2800" baseline="0" dirty="0" smtClean="0"/>
              <a:t> begin, select the desired look from the “Layouts” drop down next to the “New Slide” drop down.   </a:t>
            </a:r>
          </a:p>
          <a:p>
            <a:pPr algn="ctr"/>
            <a:endParaRPr lang="en-US" sz="2800" baseline="0" dirty="0" smtClean="0"/>
          </a:p>
          <a:p>
            <a:pPr algn="ctr"/>
            <a:r>
              <a:rPr lang="en-US" sz="2800" baseline="0" dirty="0" smtClean="0"/>
              <a:t>Each design is intended to be used independently, do not mix and match from the different looks.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30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6.jp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329801" y="1777"/>
            <a:ext cx="1775851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659"/>
            <a:ext cx="7886700" cy="1192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76400"/>
            <a:ext cx="78867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6943" y="6530163"/>
            <a:ext cx="440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rgbClr val="597794"/>
                </a:solidFill>
              </a:rPr>
              <a:t>‹#›</a:t>
            </a:fld>
            <a:endParaRPr lang="en-US" sz="1200" dirty="0">
              <a:solidFill>
                <a:srgbClr val="59779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04" y="6340621"/>
            <a:ext cx="2374397" cy="356617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" y="5803728"/>
            <a:ext cx="9141315" cy="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267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rgbClr val="3E4D54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25BED5"/>
        </a:buClr>
        <a:buSzTx/>
        <a:buFont typeface="Arial" pitchFamily="34" charset="0"/>
        <a:buChar char="»"/>
        <a:tabLst/>
        <a:defRPr sz="2400" kern="1200">
          <a:solidFill>
            <a:srgbClr val="3E4D54"/>
          </a:solidFill>
          <a:latin typeface="+mn-lt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§"/>
        <a:defRPr sz="2000" kern="1200">
          <a:solidFill>
            <a:srgbClr val="3E4D54"/>
          </a:solidFill>
          <a:latin typeface="+mn-lt"/>
          <a:ea typeface="+mn-ea"/>
          <a:cs typeface="+mn-cs"/>
        </a:defRPr>
      </a:lvl3pPr>
      <a:lvl4pPr marL="1490663" indent="-2889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3E4D54"/>
          </a:solidFill>
          <a:latin typeface="+mn-lt"/>
          <a:ea typeface="+mn-ea"/>
          <a:cs typeface="+mn-cs"/>
        </a:defRPr>
      </a:lvl4pPr>
      <a:lvl5pPr marL="1770063" indent="-2794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–"/>
        <a:defRPr sz="1800" kern="1200">
          <a:solidFill>
            <a:srgbClr val="3E4D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5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4535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7029"/>
            <a:ext cx="8229600" cy="431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856" y="6490355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3" y="6323335"/>
            <a:ext cx="1780798" cy="35661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64592" cy="6866627"/>
            <a:chOff x="211639" y="0"/>
            <a:chExt cx="214604" cy="6866627"/>
          </a:xfrm>
        </p:grpSpPr>
        <p:sp>
          <p:nvSpPr>
            <p:cNvPr id="13" name="Rectangle 12"/>
            <p:cNvSpPr/>
            <p:nvPr/>
          </p:nvSpPr>
          <p:spPr>
            <a:xfrm>
              <a:off x="211639" y="0"/>
              <a:ext cx="214604" cy="1797603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1639" y="1797603"/>
              <a:ext cx="214604" cy="163571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1639" y="3433314"/>
              <a:ext cx="214604" cy="1650876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1639" y="5084190"/>
              <a:ext cx="214604" cy="178243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93835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r" defTabSz="685800" rtl="0" eaLnBrk="1" latinLnBrk="0" hangingPunct="1">
        <a:spcBef>
          <a:spcPct val="0"/>
        </a:spcBef>
        <a:buNone/>
        <a:defRPr sz="3000" b="0" i="1" kern="120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ts val="1800"/>
        </a:spcBef>
        <a:buFontTx/>
        <a:buBlip>
          <a:blip r:embed="rId11"/>
        </a:buBlip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6"/>
        </a:buClr>
        <a:buFont typeface="Arial" pitchFamily="34" charset="0"/>
        <a:buChar char="»"/>
        <a:defRPr sz="16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ts val="450"/>
        </a:spcBef>
        <a:buFont typeface="Arial" pitchFamily="34" charset="0"/>
        <a:buChar char="–"/>
        <a:defRPr sz="16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ts val="450"/>
        </a:spcBef>
        <a:buFont typeface="Wingdings" pitchFamily="2" charset="2"/>
        <a:buChar char="§"/>
        <a:defRPr sz="13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0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9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3321293"/>
            <a:ext cx="7562850" cy="1385888"/>
          </a:xfrm>
        </p:spPr>
        <p:txBody>
          <a:bodyPr>
            <a:normAutofit/>
          </a:bodyPr>
          <a:lstStyle/>
          <a:p>
            <a:r>
              <a:rPr lang="en-US" dirty="0" smtClean="0"/>
              <a:t>Validating Trip Distribution using GPS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Southeast Michigan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2017 Transportation Planning and Applications Conference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Sean McAtee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May 15,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County Level % Difference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5807851"/>
              </p:ext>
            </p:extLst>
          </p:nvPr>
        </p:nvGraphicFramePr>
        <p:xfrm>
          <a:off x="628650" y="1666875"/>
          <a:ext cx="3866596" cy="42408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83082"/>
                <a:gridCol w="1291757"/>
                <a:gridCol w="1291757"/>
              </a:tblGrid>
              <a:tr h="43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45" marR="731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Trip Difference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7" marR="731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VMT Difference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7" marR="7317" marT="9525" marB="0" anchor="ctr"/>
                </a:tc>
              </a:tr>
              <a:tr h="467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Detroit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45" marR="731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-14%</a:t>
                      </a:r>
                    </a:p>
                  </a:txBody>
                  <a:tcPr marL="7317" marR="731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7317" marR="7317" marT="9525" marB="0" anchor="ctr"/>
                </a:tc>
              </a:tr>
              <a:tr h="467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Wayne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45" marR="731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-21%</a:t>
                      </a:r>
                    </a:p>
                  </a:txBody>
                  <a:tcPr marL="7317" marR="731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7317" marR="7317" marT="9525" marB="0" anchor="ctr"/>
                </a:tc>
              </a:tr>
              <a:tr h="467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Oakland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45" marR="731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7317" marR="731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317" marR="7317" marT="9525" marB="0" anchor="ctr"/>
                </a:tc>
              </a:tr>
              <a:tr h="467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Macomb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45" marR="731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-31%</a:t>
                      </a:r>
                    </a:p>
                  </a:txBody>
                  <a:tcPr marL="7317" marR="731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7317" marR="7317" marT="9525" marB="0" anchor="ctr"/>
                </a:tc>
              </a:tr>
              <a:tr h="467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Washtenaw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45" marR="731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7317" marR="731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317" marR="7317" marT="9525" marB="0" anchor="ctr"/>
                </a:tc>
              </a:tr>
              <a:tr h="467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Monroe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45" marR="731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-58%</a:t>
                      </a:r>
                    </a:p>
                  </a:txBody>
                  <a:tcPr marL="7317" marR="731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-32%</a:t>
                      </a:r>
                    </a:p>
                  </a:txBody>
                  <a:tcPr marL="7317" marR="7317" marT="9525" marB="0" anchor="ctr"/>
                </a:tc>
              </a:tr>
              <a:tr h="467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St. Clair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45" marR="731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-68%</a:t>
                      </a:r>
                    </a:p>
                  </a:txBody>
                  <a:tcPr marL="7317" marR="731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-57%</a:t>
                      </a:r>
                    </a:p>
                  </a:txBody>
                  <a:tcPr marL="7317" marR="7317" marT="9525" marB="0" anchor="ctr"/>
                </a:tc>
              </a:tr>
              <a:tr h="467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Livingston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45" marR="7317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-36%</a:t>
                      </a:r>
                    </a:p>
                  </a:txBody>
                  <a:tcPr marL="7317" marR="7317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317" marR="7317" marT="9525" marB="0" anchor="ctr"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Assign scaled &amp; expanded StreetLight trip table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4495246" y="2988582"/>
            <a:ext cx="2715491" cy="7112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High Income County</a:t>
            </a:r>
            <a:endParaRPr lang="en-US" b="1" dirty="0"/>
          </a:p>
        </p:txBody>
      </p:sp>
      <p:sp>
        <p:nvSpPr>
          <p:cNvPr id="9" name="Left Arrow 8"/>
          <p:cNvSpPr/>
          <p:nvPr/>
        </p:nvSpPr>
        <p:spPr>
          <a:xfrm>
            <a:off x="4495246" y="3911136"/>
            <a:ext cx="2715491" cy="7112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High Income County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64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StreetLight vs </a:t>
            </a:r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380072"/>
            <a:ext cx="7040880" cy="5390545"/>
          </a:xfrm>
        </p:spPr>
      </p:pic>
      <p:sp>
        <p:nvSpPr>
          <p:cNvPr id="5" name="TextBox 4"/>
          <p:cNvSpPr txBox="1"/>
          <p:nvPr/>
        </p:nvSpPr>
        <p:spPr>
          <a:xfrm>
            <a:off x="835015" y="1591579"/>
            <a:ext cx="410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Blue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StreetLight  LOWER than Activity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Red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= StreetLight HIGHER than </a:t>
            </a:r>
            <a:r>
              <a:rPr lang="en-US" sz="1600" dirty="0" smtClean="0"/>
              <a:t>Activity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1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Income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380072"/>
            <a:ext cx="7040880" cy="5390544"/>
          </a:xfrm>
        </p:spPr>
      </p:pic>
      <p:sp>
        <p:nvSpPr>
          <p:cNvPr id="3" name="TextBox 2"/>
          <p:cNvSpPr txBox="1"/>
          <p:nvPr/>
        </p:nvSpPr>
        <p:spPr>
          <a:xfrm>
            <a:off x="835015" y="1591579"/>
            <a:ext cx="410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Blue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</a:t>
            </a:r>
            <a:r>
              <a:rPr lang="en-US" sz="1600" dirty="0" smtClean="0"/>
              <a:t>LOWER </a:t>
            </a:r>
            <a:r>
              <a:rPr lang="en-US" sz="1600" smtClean="0"/>
              <a:t>relative income</a:t>
            </a:r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Red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= </a:t>
            </a:r>
            <a:r>
              <a:rPr lang="en-US" sz="1600" dirty="0" smtClean="0"/>
              <a:t>HIGHER relative income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82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Differences by Income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602423"/>
              </p:ext>
            </p:extLst>
          </p:nvPr>
        </p:nvGraphicFramePr>
        <p:xfrm>
          <a:off x="628650" y="1676400"/>
          <a:ext cx="7886700" cy="479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08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Origin-Destination Matrix Estimation</a:t>
            </a:r>
          </a:p>
          <a:p>
            <a:pPr lvl="1"/>
            <a:r>
              <a:rPr lang="en-US" dirty="0"/>
              <a:t>Adjust data using SEMCOG's assignment procedure and traffic counts</a:t>
            </a:r>
          </a:p>
          <a:p>
            <a:pPr lvl="1"/>
            <a:r>
              <a:rPr lang="en-US" dirty="0"/>
              <a:t>Requires disaggregation and re-aggregation of the StreetLight data</a:t>
            </a:r>
          </a:p>
          <a:p>
            <a:r>
              <a:rPr lang="en-US" dirty="0" smtClean="0"/>
              <a:t>TAZ-Level IPF</a:t>
            </a:r>
          </a:p>
          <a:p>
            <a:pPr lvl="1"/>
            <a:r>
              <a:rPr lang="en-US" dirty="0" smtClean="0"/>
              <a:t>Start with activity index</a:t>
            </a:r>
          </a:p>
          <a:p>
            <a:pPr lvl="1"/>
            <a:r>
              <a:rPr lang="en-US" dirty="0" smtClean="0"/>
              <a:t>Adjust for income trip rate variation</a:t>
            </a:r>
          </a:p>
          <a:p>
            <a:pPr lvl="1"/>
            <a:r>
              <a:rPr lang="en-US" dirty="0" smtClean="0"/>
              <a:t>Adjust for auto mode share</a:t>
            </a:r>
          </a:p>
        </p:txBody>
      </p:sp>
    </p:spTree>
    <p:extLst>
      <p:ext uri="{BB962C8B-B14F-4D97-AF65-F5344CB8AC3E}">
        <p14:creationId xmlns:p14="http://schemas.microsoft.com/office/powerpoint/2010/main" val="36503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47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622" y="79644"/>
            <a:ext cx="3659265" cy="1894817"/>
          </a:xfrm>
        </p:spPr>
        <p:txBody>
          <a:bodyPr>
            <a:normAutofit/>
          </a:bodyPr>
          <a:lstStyle/>
          <a:p>
            <a:r>
              <a:rPr lang="en-US" dirty="0" smtClean="0"/>
              <a:t>Truck Activity </a:t>
            </a:r>
            <a:br>
              <a:rPr lang="en-US" dirty="0" smtClean="0"/>
            </a:br>
            <a:r>
              <a:rPr lang="en-US" dirty="0" smtClean="0"/>
              <a:t>Heat Map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313" y="0"/>
            <a:ext cx="5466687" cy="624988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952254" y="5108331"/>
            <a:ext cx="3138853" cy="73855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What?  Not much here!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37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744" y="-1"/>
            <a:ext cx="5424256" cy="61980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622" y="53268"/>
            <a:ext cx="3659265" cy="1894817"/>
          </a:xfrm>
        </p:spPr>
        <p:txBody>
          <a:bodyPr>
            <a:normAutofit/>
          </a:bodyPr>
          <a:lstStyle/>
          <a:p>
            <a:r>
              <a:rPr lang="en-US" dirty="0" smtClean="0"/>
              <a:t>Truck Activity </a:t>
            </a:r>
            <a:br>
              <a:rPr lang="en-US" dirty="0" smtClean="0"/>
            </a:br>
            <a:r>
              <a:rPr lang="en-US" dirty="0" smtClean="0"/>
              <a:t>Heat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County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1436703"/>
            <a:ext cx="6615529" cy="55366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18082" y="5584054"/>
            <a:ext cx="381740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7007" y="3746376"/>
            <a:ext cx="381740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13539" y="3293985"/>
            <a:ext cx="381740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8181" y="1392686"/>
            <a:ext cx="381740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County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04" y="2007551"/>
            <a:ext cx="8669192" cy="398487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27939" y="2370707"/>
            <a:ext cx="381740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80700" y="2752447"/>
            <a:ext cx="381740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69003" y="2770572"/>
            <a:ext cx="381740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933461" y="2477609"/>
            <a:ext cx="381740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569418"/>
              </p:ext>
            </p:extLst>
          </p:nvPr>
        </p:nvGraphicFramePr>
        <p:xfrm>
          <a:off x="166255" y="1671782"/>
          <a:ext cx="8903854" cy="450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7134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Truck Stop: </a:t>
            </a:r>
          </a:p>
          <a:p>
            <a:pPr lvl="1"/>
            <a:r>
              <a:rPr lang="en-US" dirty="0" smtClean="0"/>
              <a:t>TL America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County - 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487" y="1676400"/>
            <a:ext cx="4796887" cy="4351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5" y="3147627"/>
            <a:ext cx="2082417" cy="3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Auto Auction Site</a:t>
            </a:r>
          </a:p>
          <a:p>
            <a:pPr lvl="1"/>
            <a:r>
              <a:rPr lang="en-US" dirty="0" smtClean="0"/>
              <a:t>Manheim Detroit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County - 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664" y="1571347"/>
            <a:ext cx="3890756" cy="3945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12" y="2672179"/>
            <a:ext cx="3952109" cy="40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County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04" y="2007551"/>
            <a:ext cx="8669192" cy="3984876"/>
          </a:xfrm>
          <a:prstGeom prst="rect">
            <a:avLst/>
          </a:prstGeom>
        </p:spPr>
      </p:pic>
      <p:sp>
        <p:nvSpPr>
          <p:cNvPr id="3" name="Line Callout 1 (Accent Bar) 2"/>
          <p:cNvSpPr/>
          <p:nvPr/>
        </p:nvSpPr>
        <p:spPr>
          <a:xfrm flipH="1">
            <a:off x="1473693" y="1625811"/>
            <a:ext cx="1384917" cy="550415"/>
          </a:xfrm>
          <a:prstGeom prst="accentCallout1">
            <a:avLst>
              <a:gd name="adj1" fmla="val 18750"/>
              <a:gd name="adj2" fmla="val -8333"/>
              <a:gd name="adj3" fmla="val 251210"/>
              <a:gd name="adj4" fmla="val -408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>
                <a:solidFill>
                  <a:srgbClr val="FF0000"/>
                </a:solidFill>
              </a:rPr>
              <a:t>Cabella’s</a:t>
            </a:r>
            <a:r>
              <a:rPr lang="en-US" dirty="0" smtClean="0">
                <a:solidFill>
                  <a:srgbClr val="FF0000"/>
                </a:solidFill>
              </a:rPr>
              <a:t>, Truck Stop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Line Callout 1 (Accent Bar) 7"/>
          <p:cNvSpPr/>
          <p:nvPr/>
        </p:nvSpPr>
        <p:spPr>
          <a:xfrm flipH="1">
            <a:off x="237404" y="2703110"/>
            <a:ext cx="1384917" cy="309521"/>
          </a:xfrm>
          <a:prstGeom prst="accentCallout1">
            <a:avLst>
              <a:gd name="adj1" fmla="val 18750"/>
              <a:gd name="adj2" fmla="val -8333"/>
              <a:gd name="adj3" fmla="val 325075"/>
              <a:gd name="adj4" fmla="val -5243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Rest Area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ine Callout 1 (Accent Bar) 8"/>
          <p:cNvSpPr/>
          <p:nvPr/>
        </p:nvSpPr>
        <p:spPr>
          <a:xfrm flipH="1">
            <a:off x="781234" y="2282759"/>
            <a:ext cx="1384917" cy="275207"/>
          </a:xfrm>
          <a:prstGeom prst="accentCallout1">
            <a:avLst>
              <a:gd name="adj1" fmla="val 18750"/>
              <a:gd name="adj2" fmla="val -8333"/>
              <a:gd name="adj3" fmla="val 341533"/>
              <a:gd name="adj4" fmla="val -556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Recycler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4897180" y="1696094"/>
            <a:ext cx="1384917" cy="550415"/>
          </a:xfrm>
          <a:prstGeom prst="accentCallout1">
            <a:avLst>
              <a:gd name="adj1" fmla="val 18750"/>
              <a:gd name="adj2" fmla="val -8333"/>
              <a:gd name="adj3" fmla="val 151211"/>
              <a:gd name="adj4" fmla="val -3961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Large Warehouse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major convenience stops</a:t>
            </a:r>
          </a:p>
          <a:p>
            <a:r>
              <a:rPr lang="en-US" dirty="0" smtClean="0"/>
              <a:t>Add small zones to data structure</a:t>
            </a:r>
          </a:p>
          <a:p>
            <a:r>
              <a:rPr lang="en-US" dirty="0" smtClean="0"/>
              <a:t>Link trips through these small zones</a:t>
            </a:r>
          </a:p>
        </p:txBody>
      </p:sp>
    </p:spTree>
    <p:extLst>
      <p:ext uri="{BB962C8B-B14F-4D97-AF65-F5344CB8AC3E}">
        <p14:creationId xmlns:p14="http://schemas.microsoft.com/office/powerpoint/2010/main" val="28276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52539"/>
              </p:ext>
            </p:extLst>
          </p:nvPr>
        </p:nvGraphicFramePr>
        <p:xfrm>
          <a:off x="198409" y="1676400"/>
          <a:ext cx="8807568" cy="450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6776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922808"/>
          </a:xfrm>
        </p:spPr>
        <p:txBody>
          <a:bodyPr>
            <a:normAutofit/>
          </a:bodyPr>
          <a:lstStyle/>
          <a:p>
            <a:r>
              <a:rPr lang="en-US" dirty="0" smtClean="0"/>
              <a:t>SEMCOG</a:t>
            </a:r>
          </a:p>
          <a:p>
            <a:pPr lvl="1"/>
            <a:r>
              <a:rPr lang="en-US" dirty="0" smtClean="0"/>
              <a:t>Li-yang Feng</a:t>
            </a:r>
          </a:p>
          <a:p>
            <a:pPr lvl="1"/>
            <a:r>
              <a:rPr lang="en-US" dirty="0" smtClean="0"/>
              <a:t>Jilan Chen</a:t>
            </a:r>
          </a:p>
          <a:p>
            <a:r>
              <a:rPr lang="en-US" dirty="0" smtClean="0"/>
              <a:t>Cambridge Systematics</a:t>
            </a:r>
          </a:p>
          <a:p>
            <a:pPr lvl="1"/>
            <a:r>
              <a:rPr lang="en-US" dirty="0" smtClean="0"/>
              <a:t>Maria Martchouk</a:t>
            </a:r>
          </a:p>
          <a:p>
            <a:pPr lvl="1"/>
            <a:r>
              <a:rPr lang="en-US" dirty="0" smtClean="0"/>
              <a:t>Mathew Trostle</a:t>
            </a:r>
          </a:p>
          <a:p>
            <a:pPr lvl="1"/>
            <a:r>
              <a:rPr lang="en-US" dirty="0" smtClean="0"/>
              <a:t>David Kurth</a:t>
            </a:r>
          </a:p>
          <a:p>
            <a:r>
              <a:rPr lang="en-US" dirty="0" smtClean="0"/>
              <a:t>StreetLight</a:t>
            </a:r>
          </a:p>
          <a:p>
            <a:pPr lvl="1"/>
            <a:r>
              <a:rPr lang="en-US" dirty="0" smtClean="0"/>
              <a:t>Laura Schewel</a:t>
            </a:r>
          </a:p>
          <a:p>
            <a:pPr lvl="1"/>
            <a:r>
              <a:rPr lang="en-US" dirty="0" smtClean="0"/>
              <a:t>Neal Bowman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36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870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Times (Personal Travel)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89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 Network "Skims"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894321"/>
              </p:ext>
            </p:extLst>
          </p:nvPr>
        </p:nvGraphicFramePr>
        <p:xfrm>
          <a:off x="195628" y="1444870"/>
          <a:ext cx="8752743" cy="475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7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Observed: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StreetLight vs. Survey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64857"/>
              </p:ext>
            </p:extLst>
          </p:nvPr>
        </p:nvGraphicFramePr>
        <p:xfrm>
          <a:off x="628650" y="1676400"/>
          <a:ext cx="7886700" cy="450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995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Comparison: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Skim vs. StreetLight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560534"/>
              </p:ext>
            </p:extLst>
          </p:nvPr>
        </p:nvGraphicFramePr>
        <p:xfrm>
          <a:off x="628650" y="1676400"/>
          <a:ext cx="7886700" cy="450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54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 is running fast!</a:t>
            </a:r>
          </a:p>
          <a:p>
            <a:r>
              <a:rPr lang="en-US" dirty="0" smtClean="0"/>
              <a:t>How does StreetLight reflect Terminal Time?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Driving around looking for parking = Included</a:t>
            </a:r>
          </a:p>
          <a:p>
            <a:pPr lvl="1"/>
            <a:r>
              <a:rPr lang="en-US" sz="3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Walking to/from the vehicle = Not Included </a:t>
            </a:r>
          </a:p>
          <a:p>
            <a:r>
              <a:rPr lang="en-US" dirty="0" smtClean="0"/>
              <a:t>Speed and terminal times adjustments are necessary prior to trip distribution calibration</a:t>
            </a:r>
          </a:p>
          <a:p>
            <a:r>
              <a:rPr lang="en-US" dirty="0" smtClean="0"/>
              <a:t>Bigger sample size helps with localized adjustments (e.g., county and area type)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4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Passenger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76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818"/>
            <a:ext cx="7886700" cy="4699145"/>
          </a:xfrm>
        </p:spPr>
        <p:txBody>
          <a:bodyPr/>
          <a:lstStyle/>
          <a:p>
            <a:r>
              <a:rPr lang="en-US" dirty="0" smtClean="0"/>
              <a:t>Difference: StreetLight – [2015 HH Survey]</a:t>
            </a:r>
          </a:p>
          <a:p>
            <a:pPr lvl="1"/>
            <a:r>
              <a:rPr lang="en-US" b="1" dirty="0" smtClean="0"/>
              <a:t>134% RMSE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126738"/>
              </p:ext>
            </p:extLst>
          </p:nvPr>
        </p:nvGraphicFramePr>
        <p:xfrm>
          <a:off x="305446" y="2454519"/>
          <a:ext cx="8533108" cy="364897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74511"/>
                <a:gridCol w="834760"/>
                <a:gridCol w="927512"/>
                <a:gridCol w="927512"/>
                <a:gridCol w="927512"/>
                <a:gridCol w="821511"/>
                <a:gridCol w="742009"/>
                <a:gridCol w="742009"/>
                <a:gridCol w="808260"/>
                <a:gridCol w="927512"/>
              </a:tblGrid>
              <a:tr h="343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Detroit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Wayne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Oakland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Macomb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Washtenaw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Monroe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St. Clair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Livingston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</a:tr>
              <a:tr h="37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Detroit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(521,918)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(34,080)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(25,454)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(555)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(506,912)</a:t>
                      </a:r>
                    </a:p>
                  </a:txBody>
                  <a:tcPr marL="9525" marR="9525" marT="9525" marB="0" anchor="ctr"/>
                </a:tc>
              </a:tr>
              <a:tr h="37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Wayne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(34,792)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(856,192)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125,202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(8,398)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(4,793)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(741,717)</a:t>
                      </a:r>
                    </a:p>
                  </a:txBody>
                  <a:tcPr marL="9525" marR="9525" marT="9525" marB="0" anchor="ctr"/>
                </a:tc>
              </a:tr>
              <a:tr h="37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Oakland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124,302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2,140,679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(833)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(7,660)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2,415,593 </a:t>
                      </a:r>
                    </a:p>
                  </a:txBody>
                  <a:tcPr marL="9525" marR="9525" marT="9525" marB="0" anchor="ctr"/>
                </a:tc>
              </a:tr>
              <a:tr h="37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Macomb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(32,297)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(808,758)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(22,159)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(780,382)</a:t>
                      </a:r>
                    </a:p>
                  </a:txBody>
                  <a:tcPr marL="9525" marR="9525" marT="9525" marB="0" anchor="ctr"/>
                </a:tc>
              </a:tr>
              <a:tr h="37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Washtenaw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274,617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(5,528)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310,245 </a:t>
                      </a:r>
                    </a:p>
                  </a:txBody>
                  <a:tcPr marL="9525" marR="9525" marT="9525" marB="0" anchor="ctr"/>
                </a:tc>
              </a:tr>
              <a:tr h="37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Monroe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(9,168)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(6,341)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(193,425)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(206,641)</a:t>
                      </a:r>
                    </a:p>
                  </a:txBody>
                  <a:tcPr marL="9525" marR="9525" marT="9525" marB="0" anchor="ctr"/>
                </a:tc>
              </a:tr>
              <a:tr h="37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St. Clair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(490)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(22,856)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(294,363)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(520)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(317,442)</a:t>
                      </a:r>
                    </a:p>
                  </a:txBody>
                  <a:tcPr marL="9525" marR="9525" marT="9525" marB="0" anchor="ctr"/>
                </a:tc>
              </a:tr>
              <a:tr h="319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Livingston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(8,178)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(3,606)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(1,069)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(527)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(159,602)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(172,746)</a:t>
                      </a:r>
                    </a:p>
                  </a:txBody>
                  <a:tcPr marL="9525" marR="9525" marT="9525" marB="0" anchor="ctr"/>
                </a:tc>
              </a:tr>
              <a:tr h="390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(507,162)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(749,083)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2,417,810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(781,069)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313,393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(204,468)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(317,384)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(172,037)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1300" y="6045909"/>
            <a:ext cx="571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Survey filtered to include only auto driver trips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1_standard">
  <a:themeElements>
    <a:clrScheme name="Light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B7DB8"/>
      </a:accent1>
      <a:accent2>
        <a:srgbClr val="16BED4"/>
      </a:accent2>
      <a:accent3>
        <a:srgbClr val="26A771"/>
      </a:accent3>
      <a:accent4>
        <a:srgbClr val="8DC63F"/>
      </a:accent4>
      <a:accent5>
        <a:srgbClr val="1C93D1"/>
      </a:accent5>
      <a:accent6>
        <a:srgbClr val="ED7D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1_standard" id="{73EAF5C5-4F0E-4BC5-AA0B-2B8BEEBCB7A1}" vid="{ABC39A06-D38E-49C6-A4F4-4857782176D9}"/>
    </a:ext>
  </a:extLst>
</a:theme>
</file>

<file path=ppt/theme/theme2.xml><?xml version="1.0" encoding="utf-8"?>
<a:theme xmlns:a="http://schemas.openxmlformats.org/drawingml/2006/main" name="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.potm" id="{081F9E09-7B66-4D33-98C6-7AEE9D55E143}" vid="{397E66A9-3CB1-4515-90B0-35064AF6B080}"/>
    </a:ext>
  </a:extLst>
</a:theme>
</file>

<file path=ppt/theme/theme3.xml><?xml version="1.0" encoding="utf-8"?>
<a:theme xmlns:a="http://schemas.openxmlformats.org/drawingml/2006/main" name="1_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.potm" id="{081F9E09-7B66-4D33-98C6-7AEE9D55E143}" vid="{397E66A9-3CB1-4515-90B0-35064AF6B080}"/>
    </a:ext>
  </a:extLst>
</a:theme>
</file>

<file path=ppt/theme/theme4.xml><?xml version="1.0" encoding="utf-8"?>
<a:theme xmlns:a="http://schemas.openxmlformats.org/drawingml/2006/main" name="Dark2_widescreen">
  <a:themeElements>
    <a:clrScheme name="Custom 6">
      <a:dk1>
        <a:srgbClr val="3F4D55"/>
      </a:dk1>
      <a:lt1>
        <a:srgbClr val="FFFFFF"/>
      </a:lt1>
      <a:dk2>
        <a:srgbClr val="3F4D55"/>
      </a:dk2>
      <a:lt2>
        <a:srgbClr val="FFFFFF"/>
      </a:lt2>
      <a:accent1>
        <a:srgbClr val="25BED5"/>
      </a:accent1>
      <a:accent2>
        <a:srgbClr val="2BA570"/>
      </a:accent2>
      <a:accent3>
        <a:srgbClr val="6A7CB8"/>
      </a:accent3>
      <a:accent4>
        <a:srgbClr val="97C21C"/>
      </a:accent4>
      <a:accent5>
        <a:srgbClr val="2494D8"/>
      </a:accent5>
      <a:accent6>
        <a:srgbClr val="F88113"/>
      </a:accent6>
      <a:hlink>
        <a:srgbClr val="D2E9F7"/>
      </a:hlink>
      <a:folHlink>
        <a:srgbClr val="E1E4F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2_widescreen" id="{F1846D1C-2E27-4C9F-8553-380F8AB92853}" vid="{967D7D6F-4F9E-44C2-B906-9C7A6122749F}"/>
    </a:ext>
  </a:extLst>
</a:theme>
</file>

<file path=ppt/theme/theme5.xml><?xml version="1.0" encoding="utf-8"?>
<a:theme xmlns:a="http://schemas.openxmlformats.org/drawingml/2006/main" name="2_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_widescreen.potm" id="{021FE16A-FD06-4EF0-9ECC-8E69E14F5176}" vid="{5EF4727D-C1BD-4AB2-B86F-B712432FEB8C}"/>
    </a:ext>
  </a:extLst>
</a:theme>
</file>

<file path=ppt/theme/theme6.xml><?xml version="1.0" encoding="utf-8"?>
<a:theme xmlns:a="http://schemas.openxmlformats.org/drawingml/2006/main" name="3_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.potm" id="{081F9E09-7B66-4D33-98C6-7AEE9D55E143}" vid="{397E66A9-3CB1-4515-90B0-35064AF6B08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Light1_standard</Template>
  <TotalTime>519</TotalTime>
  <Words>715</Words>
  <Application>Microsoft Office PowerPoint</Application>
  <PresentationFormat>On-screen Show (4:3)</PresentationFormat>
  <Paragraphs>242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Wingdings</vt:lpstr>
      <vt:lpstr>Light1_standard</vt:lpstr>
      <vt:lpstr>Instructions</vt:lpstr>
      <vt:lpstr>1_Instructions</vt:lpstr>
      <vt:lpstr>Dark2_widescreen</vt:lpstr>
      <vt:lpstr>2_Instructions</vt:lpstr>
      <vt:lpstr>3_Instructions</vt:lpstr>
      <vt:lpstr>Validating Trip Distribution using GPS Data</vt:lpstr>
      <vt:lpstr>Presentation Overview</vt:lpstr>
      <vt:lpstr>Travel Times (Personal Travel)</vt:lpstr>
      <vt:lpstr>Validate Network "Skims"</vt:lpstr>
      <vt:lpstr>Observed: StreetLight vs. Survey</vt:lpstr>
      <vt:lpstr>Comparison:  Skim vs. StreetLight</vt:lpstr>
      <vt:lpstr>Comparison to Model</vt:lpstr>
      <vt:lpstr>Passenger Vehicles</vt:lpstr>
      <vt:lpstr>Household Survey</vt:lpstr>
      <vt:lpstr>County Level % Difference</vt:lpstr>
      <vt:lpstr>StreetLight vs Activity</vt:lpstr>
      <vt:lpstr>Median Income</vt:lpstr>
      <vt:lpstr>% Differences by Income</vt:lpstr>
      <vt:lpstr>Expansion Options</vt:lpstr>
      <vt:lpstr>Commercial Vehicles</vt:lpstr>
      <vt:lpstr>Truck Activity  Heat Map</vt:lpstr>
      <vt:lpstr>Truck Activity  Heat Map</vt:lpstr>
      <vt:lpstr>Monroe County</vt:lpstr>
      <vt:lpstr>Monroe County</vt:lpstr>
      <vt:lpstr>Monroe County - A</vt:lpstr>
      <vt:lpstr>Monroe County - D</vt:lpstr>
      <vt:lpstr>Monroe County</vt:lpstr>
      <vt:lpstr>Solution</vt:lpstr>
      <vt:lpstr>Summary</vt:lpstr>
      <vt:lpstr>Collaborators</vt:lpstr>
      <vt:lpstr>Questions?</vt:lpstr>
    </vt:vector>
  </TitlesOfParts>
  <Company>Cambridge Systematics,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StreetLight Passenger Data</dc:title>
  <dc:creator>Sean McAtee</dc:creator>
  <cp:lastModifiedBy>Sean McAtee</cp:lastModifiedBy>
  <cp:revision>63</cp:revision>
  <dcterms:created xsi:type="dcterms:W3CDTF">2016-12-27T20:11:54Z</dcterms:created>
  <dcterms:modified xsi:type="dcterms:W3CDTF">2017-05-12T21:41:41Z</dcterms:modified>
</cp:coreProperties>
</file>